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70" r:id="rId8"/>
    <p:sldId id="272" r:id="rId9"/>
    <p:sldId id="269" r:id="rId10"/>
    <p:sldId id="274" r:id="rId11"/>
    <p:sldId id="268" r:id="rId12"/>
    <p:sldId id="275" r:id="rId13"/>
    <p:sldId id="276" r:id="rId14"/>
    <p:sldId id="277" r:id="rId15"/>
    <p:sldId id="278" r:id="rId16"/>
    <p:sldId id="279" r:id="rId17"/>
    <p:sldId id="280" r:id="rId18"/>
    <p:sldId id="281" r:id="rId19"/>
    <p:sldId id="282" r:id="rId20"/>
    <p:sldId id="283" r:id="rId21"/>
    <p:sldId id="284" r:id="rId22"/>
    <p:sldId id="285" r:id="rId23"/>
    <p:sldId id="267" r:id="rId24"/>
  </p:sldIdLst>
  <p:sldSz cx="18288000" cy="10287000"/>
  <p:notesSz cx="6858000" cy="9144000"/>
  <p:embeddedFontLst>
    <p:embeddedFont>
      <p:font typeface="Playfair Display" panose="00000500000000000000" pitchFamily="2" charset="-94"/>
      <p:regular r:id="rId26"/>
      <p:bold r:id="rId27"/>
      <p:italic r:id="rId28"/>
      <p:boldItalic r:id="rId29"/>
    </p:embeddedFont>
    <p:embeddedFont>
      <p:font typeface="Public Sans" panose="020B0604020202020204" charset="-94"/>
      <p:regular r:id="rId30"/>
    </p:embeddedFont>
    <p:embeddedFont>
      <p:font typeface="Public Sans Bold" panose="020B0604020202020204" charset="-94"/>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8051D0-40CC-49AC-A4B7-431624488AAF}" v="13" dt="2025-03-12T11:50:23.8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9" d="100"/>
          <a:sy n="69" d="100"/>
        </p:scale>
        <p:origin x="11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ış MENDERES" userId="73612951-57cf-4cc8-9503-8d759d44dfd5" providerId="ADAL" clId="{CB8051D0-40CC-49AC-A4B7-431624488AAF}"/>
    <pc:docChg chg="undo custSel addSld delSld modSld sldOrd">
      <pc:chgData name="Barış MENDERES" userId="73612951-57cf-4cc8-9503-8d759d44dfd5" providerId="ADAL" clId="{CB8051D0-40CC-49AC-A4B7-431624488AAF}" dt="2025-03-12T12:55:27.788" v="745" actId="20577"/>
      <pc:docMkLst>
        <pc:docMk/>
      </pc:docMkLst>
      <pc:sldChg chg="modSp mod">
        <pc:chgData name="Barış MENDERES" userId="73612951-57cf-4cc8-9503-8d759d44dfd5" providerId="ADAL" clId="{CB8051D0-40CC-49AC-A4B7-431624488AAF}" dt="2025-02-28T13:27:20.827" v="0" actId="6549"/>
        <pc:sldMkLst>
          <pc:docMk/>
          <pc:sldMk cId="0" sldId="257"/>
        </pc:sldMkLst>
        <pc:spChg chg="mod">
          <ac:chgData name="Barış MENDERES" userId="73612951-57cf-4cc8-9503-8d759d44dfd5" providerId="ADAL" clId="{CB8051D0-40CC-49AC-A4B7-431624488AAF}" dt="2025-02-28T13:27:20.827" v="0" actId="6549"/>
          <ac:spMkLst>
            <pc:docMk/>
            <pc:sldMk cId="0" sldId="257"/>
            <ac:spMk id="4" creationId="{00000000-0000-0000-0000-000000000000}"/>
          </ac:spMkLst>
        </pc:spChg>
      </pc:sldChg>
      <pc:sldChg chg="del">
        <pc:chgData name="Barış MENDERES" userId="73612951-57cf-4cc8-9503-8d759d44dfd5" providerId="ADAL" clId="{CB8051D0-40CC-49AC-A4B7-431624488AAF}" dt="2025-03-04T12:25:52.746" v="3" actId="47"/>
        <pc:sldMkLst>
          <pc:docMk/>
          <pc:sldMk cId="0" sldId="262"/>
        </pc:sldMkLst>
      </pc:sldChg>
      <pc:sldChg chg="modSp del mod">
        <pc:chgData name="Barış MENDERES" userId="73612951-57cf-4cc8-9503-8d759d44dfd5" providerId="ADAL" clId="{CB8051D0-40CC-49AC-A4B7-431624488AAF}" dt="2025-03-04T12:25:56.923" v="6" actId="47"/>
        <pc:sldMkLst>
          <pc:docMk/>
          <pc:sldMk cId="0" sldId="263"/>
        </pc:sldMkLst>
      </pc:sldChg>
      <pc:sldChg chg="del">
        <pc:chgData name="Barış MENDERES" userId="73612951-57cf-4cc8-9503-8d759d44dfd5" providerId="ADAL" clId="{CB8051D0-40CC-49AC-A4B7-431624488AAF}" dt="2025-03-04T12:25:56.159" v="5" actId="47"/>
        <pc:sldMkLst>
          <pc:docMk/>
          <pc:sldMk cId="0" sldId="264"/>
        </pc:sldMkLst>
      </pc:sldChg>
      <pc:sldChg chg="del">
        <pc:chgData name="Barış MENDERES" userId="73612951-57cf-4cc8-9503-8d759d44dfd5" providerId="ADAL" clId="{CB8051D0-40CC-49AC-A4B7-431624488AAF}" dt="2025-03-04T12:25:55.111" v="4" actId="47"/>
        <pc:sldMkLst>
          <pc:docMk/>
          <pc:sldMk cId="0" sldId="265"/>
        </pc:sldMkLst>
      </pc:sldChg>
      <pc:sldChg chg="del">
        <pc:chgData name="Barış MENDERES" userId="73612951-57cf-4cc8-9503-8d759d44dfd5" providerId="ADAL" clId="{CB8051D0-40CC-49AC-A4B7-431624488AAF}" dt="2025-03-01T18:16:38.690" v="2" actId="47"/>
        <pc:sldMkLst>
          <pc:docMk/>
          <pc:sldMk cId="0" sldId="266"/>
        </pc:sldMkLst>
      </pc:sldChg>
      <pc:sldChg chg="addSp modSp add mod">
        <pc:chgData name="Barış MENDERES" userId="73612951-57cf-4cc8-9503-8d759d44dfd5" providerId="ADAL" clId="{CB8051D0-40CC-49AC-A4B7-431624488AAF}" dt="2025-03-05T11:05:15.051" v="223" actId="20577"/>
        <pc:sldMkLst>
          <pc:docMk/>
          <pc:sldMk cId="3337740648" sldId="268"/>
        </pc:sldMkLst>
        <pc:spChg chg="mod">
          <ac:chgData name="Barış MENDERES" userId="73612951-57cf-4cc8-9503-8d759d44dfd5" providerId="ADAL" clId="{CB8051D0-40CC-49AC-A4B7-431624488AAF}" dt="2025-03-05T11:05:15.051" v="223" actId="20577"/>
          <ac:spMkLst>
            <pc:docMk/>
            <pc:sldMk cId="3337740648" sldId="268"/>
            <ac:spMk id="2" creationId="{76B001DC-C663-CDB5-107C-5CFFA6325DBF}"/>
          </ac:spMkLst>
        </pc:spChg>
        <pc:spChg chg="mod">
          <ac:chgData name="Barış MENDERES" userId="73612951-57cf-4cc8-9503-8d759d44dfd5" providerId="ADAL" clId="{CB8051D0-40CC-49AC-A4B7-431624488AAF}" dt="2025-03-04T12:27:44.451" v="14"/>
          <ac:spMkLst>
            <pc:docMk/>
            <pc:sldMk cId="3337740648" sldId="268"/>
            <ac:spMk id="3" creationId="{4E6C5EDA-67F9-7DD9-F4DC-FD7958C5F507}"/>
          </ac:spMkLst>
        </pc:spChg>
        <pc:picChg chg="add mod">
          <ac:chgData name="Barış MENDERES" userId="73612951-57cf-4cc8-9503-8d759d44dfd5" providerId="ADAL" clId="{CB8051D0-40CC-49AC-A4B7-431624488AAF}" dt="2025-03-04T12:28:10.208" v="19" actId="14100"/>
          <ac:picMkLst>
            <pc:docMk/>
            <pc:sldMk cId="3337740648" sldId="268"/>
            <ac:picMk id="6" creationId="{53509F16-114D-6276-9C53-0EC2933D4B19}"/>
          </ac:picMkLst>
        </pc:picChg>
      </pc:sldChg>
      <pc:sldChg chg="addSp delSp modSp add mod ord">
        <pc:chgData name="Barış MENDERES" userId="73612951-57cf-4cc8-9503-8d759d44dfd5" providerId="ADAL" clId="{CB8051D0-40CC-49AC-A4B7-431624488AAF}" dt="2025-03-05T08:48:24.638" v="203" actId="20577"/>
        <pc:sldMkLst>
          <pc:docMk/>
          <pc:sldMk cId="3791056988" sldId="269"/>
        </pc:sldMkLst>
        <pc:spChg chg="mod">
          <ac:chgData name="Barış MENDERES" userId="73612951-57cf-4cc8-9503-8d759d44dfd5" providerId="ADAL" clId="{CB8051D0-40CC-49AC-A4B7-431624488AAF}" dt="2025-03-05T08:48:24.638" v="203" actId="20577"/>
          <ac:spMkLst>
            <pc:docMk/>
            <pc:sldMk cId="3791056988" sldId="269"/>
            <ac:spMk id="2" creationId="{E0CD1F9D-C6F1-C309-D6D2-563ECA82B121}"/>
          </ac:spMkLst>
        </pc:spChg>
        <pc:picChg chg="add mod">
          <ac:chgData name="Barış MENDERES" userId="73612951-57cf-4cc8-9503-8d759d44dfd5" providerId="ADAL" clId="{CB8051D0-40CC-49AC-A4B7-431624488AAF}" dt="2025-03-05T08:48:19.326" v="195" actId="1076"/>
          <ac:picMkLst>
            <pc:docMk/>
            <pc:sldMk cId="3791056988" sldId="269"/>
            <ac:picMk id="7" creationId="{82B02A85-B8ED-7471-A5FE-39CF9B810518}"/>
          </ac:picMkLst>
        </pc:picChg>
      </pc:sldChg>
      <pc:sldChg chg="addSp delSp modSp add mod ord">
        <pc:chgData name="Barış MENDERES" userId="73612951-57cf-4cc8-9503-8d759d44dfd5" providerId="ADAL" clId="{CB8051D0-40CC-49AC-A4B7-431624488AAF}" dt="2025-03-05T08:48:13.644" v="194" actId="1076"/>
        <pc:sldMkLst>
          <pc:docMk/>
          <pc:sldMk cId="2204176899" sldId="270"/>
        </pc:sldMkLst>
        <pc:spChg chg="mod">
          <ac:chgData name="Barış MENDERES" userId="73612951-57cf-4cc8-9503-8d759d44dfd5" providerId="ADAL" clId="{CB8051D0-40CC-49AC-A4B7-431624488AAF}" dt="2025-03-05T08:48:10.560" v="193" actId="6549"/>
          <ac:spMkLst>
            <pc:docMk/>
            <pc:sldMk cId="2204176899" sldId="270"/>
            <ac:spMk id="2" creationId="{D87D7918-87D3-6D70-7BAD-F05E25BC88CF}"/>
          </ac:spMkLst>
        </pc:spChg>
        <pc:picChg chg="add mod">
          <ac:chgData name="Barış MENDERES" userId="73612951-57cf-4cc8-9503-8d759d44dfd5" providerId="ADAL" clId="{CB8051D0-40CC-49AC-A4B7-431624488AAF}" dt="2025-03-05T08:48:13.644" v="194" actId="1076"/>
          <ac:picMkLst>
            <pc:docMk/>
            <pc:sldMk cId="2204176899" sldId="270"/>
            <ac:picMk id="6" creationId="{767A1696-A1BA-E5AB-E4CA-E7B59067BB89}"/>
          </ac:picMkLst>
        </pc:picChg>
      </pc:sldChg>
      <pc:sldChg chg="delSp modSp add del mod">
        <pc:chgData name="Barış MENDERES" userId="73612951-57cf-4cc8-9503-8d759d44dfd5" providerId="ADAL" clId="{CB8051D0-40CC-49AC-A4B7-431624488AAF}" dt="2025-03-05T13:06:52.827" v="224" actId="2696"/>
        <pc:sldMkLst>
          <pc:docMk/>
          <pc:sldMk cId="4157515482" sldId="271"/>
        </pc:sldMkLst>
      </pc:sldChg>
      <pc:sldChg chg="new del">
        <pc:chgData name="Barış MENDERES" userId="73612951-57cf-4cc8-9503-8d759d44dfd5" providerId="ADAL" clId="{CB8051D0-40CC-49AC-A4B7-431624488AAF}" dt="2025-03-05T08:41:52.319" v="92" actId="47"/>
        <pc:sldMkLst>
          <pc:docMk/>
          <pc:sldMk cId="225527499" sldId="272"/>
        </pc:sldMkLst>
      </pc:sldChg>
      <pc:sldChg chg="new del">
        <pc:chgData name="Barış MENDERES" userId="73612951-57cf-4cc8-9503-8d759d44dfd5" providerId="ADAL" clId="{CB8051D0-40CC-49AC-A4B7-431624488AAF}" dt="2025-03-05T08:41:39.903" v="88" actId="47"/>
        <pc:sldMkLst>
          <pc:docMk/>
          <pc:sldMk cId="1995235946" sldId="272"/>
        </pc:sldMkLst>
      </pc:sldChg>
      <pc:sldChg chg="addSp delSp modSp add mod ord">
        <pc:chgData name="Barış MENDERES" userId="73612951-57cf-4cc8-9503-8d759d44dfd5" providerId="ADAL" clId="{CB8051D0-40CC-49AC-A4B7-431624488AAF}" dt="2025-03-05T08:45:41.300" v="148"/>
        <pc:sldMkLst>
          <pc:docMk/>
          <pc:sldMk cId="3858170895" sldId="272"/>
        </pc:sldMkLst>
        <pc:spChg chg="mod">
          <ac:chgData name="Barış MENDERES" userId="73612951-57cf-4cc8-9503-8d759d44dfd5" providerId="ADAL" clId="{CB8051D0-40CC-49AC-A4B7-431624488AAF}" dt="2025-03-05T08:44:01.163" v="135" actId="14100"/>
          <ac:spMkLst>
            <pc:docMk/>
            <pc:sldMk cId="3858170895" sldId="272"/>
            <ac:spMk id="2" creationId="{5E9E50D7-25B8-C1B1-7A85-C5730D3B59E3}"/>
          </ac:spMkLst>
        </pc:spChg>
        <pc:picChg chg="add mod">
          <ac:chgData name="Barış MENDERES" userId="73612951-57cf-4cc8-9503-8d759d44dfd5" providerId="ADAL" clId="{CB8051D0-40CC-49AC-A4B7-431624488AAF}" dt="2025-03-05T08:43:51.599" v="132" actId="1076"/>
          <ac:picMkLst>
            <pc:docMk/>
            <pc:sldMk cId="3858170895" sldId="272"/>
            <ac:picMk id="7" creationId="{14139C00-DDB6-FFCA-0684-B89D71C6794E}"/>
          </ac:picMkLst>
        </pc:picChg>
        <pc:picChg chg="add mod">
          <ac:chgData name="Barış MENDERES" userId="73612951-57cf-4cc8-9503-8d759d44dfd5" providerId="ADAL" clId="{CB8051D0-40CC-49AC-A4B7-431624488AAF}" dt="2025-03-05T08:43:56.740" v="134" actId="14100"/>
          <ac:picMkLst>
            <pc:docMk/>
            <pc:sldMk cId="3858170895" sldId="272"/>
            <ac:picMk id="9" creationId="{EB69684E-7781-A57C-B157-46FE705793DB}"/>
          </ac:picMkLst>
        </pc:picChg>
      </pc:sldChg>
      <pc:sldChg chg="add del">
        <pc:chgData name="Barış MENDERES" userId="73612951-57cf-4cc8-9503-8d759d44dfd5" providerId="ADAL" clId="{CB8051D0-40CC-49AC-A4B7-431624488AAF}" dt="2025-03-05T08:44:25.440" v="140" actId="47"/>
        <pc:sldMkLst>
          <pc:docMk/>
          <pc:sldMk cId="2311908969" sldId="273"/>
        </pc:sldMkLst>
      </pc:sldChg>
      <pc:sldChg chg="addSp delSp modSp add mod ord">
        <pc:chgData name="Barış MENDERES" userId="73612951-57cf-4cc8-9503-8d759d44dfd5" providerId="ADAL" clId="{CB8051D0-40CC-49AC-A4B7-431624488AAF}" dt="2025-03-05T08:45:43.954" v="150"/>
        <pc:sldMkLst>
          <pc:docMk/>
          <pc:sldMk cId="1478237060" sldId="274"/>
        </pc:sldMkLst>
        <pc:picChg chg="add mod">
          <ac:chgData name="Barış MENDERES" userId="73612951-57cf-4cc8-9503-8d759d44dfd5" providerId="ADAL" clId="{CB8051D0-40CC-49AC-A4B7-431624488AAF}" dt="2025-03-05T08:45:05.510" v="144" actId="14100"/>
          <ac:picMkLst>
            <pc:docMk/>
            <pc:sldMk cId="1478237060" sldId="274"/>
            <ac:picMk id="6" creationId="{A17D5F0E-0623-55CA-6F3A-306084F952FF}"/>
          </ac:picMkLst>
        </pc:picChg>
      </pc:sldChg>
      <pc:sldChg chg="delSp modSp add mod">
        <pc:chgData name="Barış MENDERES" userId="73612951-57cf-4cc8-9503-8d759d44dfd5" providerId="ADAL" clId="{CB8051D0-40CC-49AC-A4B7-431624488AAF}" dt="2025-03-05T13:08:50.998" v="248" actId="255"/>
        <pc:sldMkLst>
          <pc:docMk/>
          <pc:sldMk cId="493439274" sldId="275"/>
        </pc:sldMkLst>
        <pc:spChg chg="mod">
          <ac:chgData name="Barış MENDERES" userId="73612951-57cf-4cc8-9503-8d759d44dfd5" providerId="ADAL" clId="{CB8051D0-40CC-49AC-A4B7-431624488AAF}" dt="2025-03-05T13:08:50.998" v="248" actId="255"/>
          <ac:spMkLst>
            <pc:docMk/>
            <pc:sldMk cId="493439274" sldId="275"/>
            <ac:spMk id="2" creationId="{BA25F707-CC4D-2CBB-2B04-CFC40D87E623}"/>
          </ac:spMkLst>
        </pc:spChg>
      </pc:sldChg>
      <pc:sldChg chg="new del">
        <pc:chgData name="Barış MENDERES" userId="73612951-57cf-4cc8-9503-8d759d44dfd5" providerId="ADAL" clId="{CB8051D0-40CC-49AC-A4B7-431624488AAF}" dt="2025-03-05T13:06:58.359" v="226" actId="47"/>
        <pc:sldMkLst>
          <pc:docMk/>
          <pc:sldMk cId="4164047017" sldId="275"/>
        </pc:sldMkLst>
      </pc:sldChg>
      <pc:sldChg chg="addSp delSp modSp add mod">
        <pc:chgData name="Barış MENDERES" userId="73612951-57cf-4cc8-9503-8d759d44dfd5" providerId="ADAL" clId="{CB8051D0-40CC-49AC-A4B7-431624488AAF}" dt="2025-03-05T13:11:37.713" v="305" actId="20577"/>
        <pc:sldMkLst>
          <pc:docMk/>
          <pc:sldMk cId="3435343408" sldId="276"/>
        </pc:sldMkLst>
        <pc:spChg chg="add del mod">
          <ac:chgData name="Barış MENDERES" userId="73612951-57cf-4cc8-9503-8d759d44dfd5" providerId="ADAL" clId="{CB8051D0-40CC-49AC-A4B7-431624488AAF}" dt="2025-03-05T13:11:37.713" v="305" actId="20577"/>
          <ac:spMkLst>
            <pc:docMk/>
            <pc:sldMk cId="3435343408" sldId="276"/>
            <ac:spMk id="2" creationId="{B1D66C6F-5D32-C940-00F7-646ECF1319C9}"/>
          </ac:spMkLst>
        </pc:spChg>
      </pc:sldChg>
      <pc:sldChg chg="modSp add mod">
        <pc:chgData name="Barış MENDERES" userId="73612951-57cf-4cc8-9503-8d759d44dfd5" providerId="ADAL" clId="{CB8051D0-40CC-49AC-A4B7-431624488AAF}" dt="2025-03-11T13:40:28.626" v="356" actId="113"/>
        <pc:sldMkLst>
          <pc:docMk/>
          <pc:sldMk cId="2058487815" sldId="277"/>
        </pc:sldMkLst>
        <pc:spChg chg="mod">
          <ac:chgData name="Barış MENDERES" userId="73612951-57cf-4cc8-9503-8d759d44dfd5" providerId="ADAL" clId="{CB8051D0-40CC-49AC-A4B7-431624488AAF}" dt="2025-03-11T13:40:28.626" v="356" actId="113"/>
          <ac:spMkLst>
            <pc:docMk/>
            <pc:sldMk cId="2058487815" sldId="277"/>
            <ac:spMk id="2" creationId="{DEEEE0E7-ECC7-411C-D8B7-1D4A7DB4C812}"/>
          </ac:spMkLst>
        </pc:spChg>
      </pc:sldChg>
      <pc:sldChg chg="modSp add mod">
        <pc:chgData name="Barış MENDERES" userId="73612951-57cf-4cc8-9503-8d759d44dfd5" providerId="ADAL" clId="{CB8051D0-40CC-49AC-A4B7-431624488AAF}" dt="2025-03-11T13:40:30.786" v="357" actId="113"/>
        <pc:sldMkLst>
          <pc:docMk/>
          <pc:sldMk cId="3740894461" sldId="278"/>
        </pc:sldMkLst>
        <pc:spChg chg="mod">
          <ac:chgData name="Barış MENDERES" userId="73612951-57cf-4cc8-9503-8d759d44dfd5" providerId="ADAL" clId="{CB8051D0-40CC-49AC-A4B7-431624488AAF}" dt="2025-03-11T13:40:30.786" v="357" actId="113"/>
          <ac:spMkLst>
            <pc:docMk/>
            <pc:sldMk cId="3740894461" sldId="278"/>
            <ac:spMk id="2" creationId="{2BC999C3-E6E7-A239-80CA-BAEB5BA123EE}"/>
          </ac:spMkLst>
        </pc:spChg>
      </pc:sldChg>
      <pc:sldChg chg="modSp add mod">
        <pc:chgData name="Barış MENDERES" userId="73612951-57cf-4cc8-9503-8d759d44dfd5" providerId="ADAL" clId="{CB8051D0-40CC-49AC-A4B7-431624488AAF}" dt="2025-03-11T13:40:48.664" v="360" actId="313"/>
        <pc:sldMkLst>
          <pc:docMk/>
          <pc:sldMk cId="66155898" sldId="279"/>
        </pc:sldMkLst>
        <pc:spChg chg="mod">
          <ac:chgData name="Barış MENDERES" userId="73612951-57cf-4cc8-9503-8d759d44dfd5" providerId="ADAL" clId="{CB8051D0-40CC-49AC-A4B7-431624488AAF}" dt="2025-03-11T13:40:48.664" v="360" actId="313"/>
          <ac:spMkLst>
            <pc:docMk/>
            <pc:sldMk cId="66155898" sldId="279"/>
            <ac:spMk id="2" creationId="{9BC734D9-70CE-5281-7CBB-B7364BDD5483}"/>
          </ac:spMkLst>
        </pc:spChg>
      </pc:sldChg>
      <pc:sldChg chg="addSp delSp modSp add mod">
        <pc:chgData name="Barış MENDERES" userId="73612951-57cf-4cc8-9503-8d759d44dfd5" providerId="ADAL" clId="{CB8051D0-40CC-49AC-A4B7-431624488AAF}" dt="2025-03-12T11:46:05.943" v="563" actId="113"/>
        <pc:sldMkLst>
          <pc:docMk/>
          <pc:sldMk cId="1084850521" sldId="280"/>
        </pc:sldMkLst>
        <pc:spChg chg="del">
          <ac:chgData name="Barış MENDERES" userId="73612951-57cf-4cc8-9503-8d759d44dfd5" providerId="ADAL" clId="{CB8051D0-40CC-49AC-A4B7-431624488AAF}" dt="2025-03-12T11:28:06.305" v="366" actId="478"/>
          <ac:spMkLst>
            <pc:docMk/>
            <pc:sldMk cId="1084850521" sldId="280"/>
            <ac:spMk id="2" creationId="{1CF348D9-5F90-645E-FF1D-8B951EA55F0E}"/>
          </ac:spMkLst>
        </pc:spChg>
        <pc:spChg chg="add mod">
          <ac:chgData name="Barış MENDERES" userId="73612951-57cf-4cc8-9503-8d759d44dfd5" providerId="ADAL" clId="{CB8051D0-40CC-49AC-A4B7-431624488AAF}" dt="2025-03-12T11:27:59.079" v="365"/>
          <ac:spMkLst>
            <pc:docMk/>
            <pc:sldMk cId="1084850521" sldId="280"/>
            <ac:spMk id="6" creationId="{07A509FF-507A-D628-791C-0C3207718E63}"/>
          </ac:spMkLst>
        </pc:spChg>
        <pc:spChg chg="add mod">
          <ac:chgData name="Barış MENDERES" userId="73612951-57cf-4cc8-9503-8d759d44dfd5" providerId="ADAL" clId="{CB8051D0-40CC-49AC-A4B7-431624488AAF}" dt="2025-03-12T11:28:30.410" v="372" actId="6549"/>
          <ac:spMkLst>
            <pc:docMk/>
            <pc:sldMk cId="1084850521" sldId="280"/>
            <ac:spMk id="8" creationId="{BAB62EF8-2358-2B8B-69BD-B5E000C1CB96}"/>
          </ac:spMkLst>
        </pc:spChg>
        <pc:spChg chg="add mod">
          <ac:chgData name="Barış MENDERES" userId="73612951-57cf-4cc8-9503-8d759d44dfd5" providerId="ADAL" clId="{CB8051D0-40CC-49AC-A4B7-431624488AAF}" dt="2025-03-12T11:46:05.943" v="563" actId="113"/>
          <ac:spMkLst>
            <pc:docMk/>
            <pc:sldMk cId="1084850521" sldId="280"/>
            <ac:spMk id="10" creationId="{7B5C786C-AEBD-0F0B-4AF1-B0B5C27228F0}"/>
          </ac:spMkLst>
        </pc:spChg>
        <pc:graphicFrameChg chg="add mod">
          <ac:chgData name="Barış MENDERES" userId="73612951-57cf-4cc8-9503-8d759d44dfd5" providerId="ADAL" clId="{CB8051D0-40CC-49AC-A4B7-431624488AAF}" dt="2025-03-12T11:27:56.141" v="364"/>
          <ac:graphicFrameMkLst>
            <pc:docMk/>
            <pc:sldMk cId="1084850521" sldId="280"/>
            <ac:graphicFrameMk id="5" creationId="{8C1F949B-DE90-B2BA-6F60-D91039A74CA4}"/>
          </ac:graphicFrameMkLst>
        </pc:graphicFrameChg>
        <pc:graphicFrameChg chg="add mod modGraphic">
          <ac:chgData name="Barış MENDERES" userId="73612951-57cf-4cc8-9503-8d759d44dfd5" providerId="ADAL" clId="{CB8051D0-40CC-49AC-A4B7-431624488AAF}" dt="2025-03-12T11:41:06.131" v="540" actId="20577"/>
          <ac:graphicFrameMkLst>
            <pc:docMk/>
            <pc:sldMk cId="1084850521" sldId="280"/>
            <ac:graphicFrameMk id="7" creationId="{9FE8DCBB-3847-21EE-24A2-ADABC0955EF1}"/>
          </ac:graphicFrameMkLst>
        </pc:graphicFrameChg>
      </pc:sldChg>
      <pc:sldChg chg="new del">
        <pc:chgData name="Barış MENDERES" userId="73612951-57cf-4cc8-9503-8d759d44dfd5" providerId="ADAL" clId="{CB8051D0-40CC-49AC-A4B7-431624488AAF}" dt="2025-03-12T11:27:37.177" v="362" actId="47"/>
        <pc:sldMkLst>
          <pc:docMk/>
          <pc:sldMk cId="1463931345" sldId="280"/>
        </pc:sldMkLst>
      </pc:sldChg>
      <pc:sldChg chg="addSp delSp modSp add mod">
        <pc:chgData name="Barış MENDERES" userId="73612951-57cf-4cc8-9503-8d759d44dfd5" providerId="ADAL" clId="{CB8051D0-40CC-49AC-A4B7-431624488AAF}" dt="2025-03-12T11:47:22.614" v="618" actId="15"/>
        <pc:sldMkLst>
          <pc:docMk/>
          <pc:sldMk cId="310376067" sldId="281"/>
        </pc:sldMkLst>
        <pc:spChg chg="add">
          <ac:chgData name="Barış MENDERES" userId="73612951-57cf-4cc8-9503-8d759d44dfd5" providerId="ADAL" clId="{CB8051D0-40CC-49AC-A4B7-431624488AAF}" dt="2025-03-12T11:46:41.234" v="608"/>
          <ac:spMkLst>
            <pc:docMk/>
            <pc:sldMk cId="310376067" sldId="281"/>
            <ac:spMk id="2" creationId="{D2AE7498-4FBD-C09B-964D-CE38A6D92A84}"/>
          </ac:spMkLst>
        </pc:spChg>
        <pc:spChg chg="mod">
          <ac:chgData name="Barış MENDERES" userId="73612951-57cf-4cc8-9503-8d759d44dfd5" providerId="ADAL" clId="{CB8051D0-40CC-49AC-A4B7-431624488AAF}" dt="2025-03-12T11:47:22.614" v="618" actId="15"/>
          <ac:spMkLst>
            <pc:docMk/>
            <pc:sldMk cId="310376067" sldId="281"/>
            <ac:spMk id="10" creationId="{61AB31DE-0910-03DB-074F-F08E70EC07C3}"/>
          </ac:spMkLst>
        </pc:spChg>
        <pc:graphicFrameChg chg="del">
          <ac:chgData name="Barış MENDERES" userId="73612951-57cf-4cc8-9503-8d759d44dfd5" providerId="ADAL" clId="{CB8051D0-40CC-49AC-A4B7-431624488AAF}" dt="2025-03-12T11:46:14.157" v="565" actId="478"/>
          <ac:graphicFrameMkLst>
            <pc:docMk/>
            <pc:sldMk cId="310376067" sldId="281"/>
            <ac:graphicFrameMk id="7" creationId="{AE0461BB-A78A-01BC-22A1-2955C0B93561}"/>
          </ac:graphicFrameMkLst>
        </pc:graphicFrameChg>
      </pc:sldChg>
      <pc:sldChg chg="modSp add mod">
        <pc:chgData name="Barış MENDERES" userId="73612951-57cf-4cc8-9503-8d759d44dfd5" providerId="ADAL" clId="{CB8051D0-40CC-49AC-A4B7-431624488AAF}" dt="2025-03-12T11:50:50.788" v="645" actId="113"/>
        <pc:sldMkLst>
          <pc:docMk/>
          <pc:sldMk cId="516761830" sldId="282"/>
        </pc:sldMkLst>
        <pc:spChg chg="mod">
          <ac:chgData name="Barış MENDERES" userId="73612951-57cf-4cc8-9503-8d759d44dfd5" providerId="ADAL" clId="{CB8051D0-40CC-49AC-A4B7-431624488AAF}" dt="2025-03-12T11:50:50.788" v="645" actId="113"/>
          <ac:spMkLst>
            <pc:docMk/>
            <pc:sldMk cId="516761830" sldId="282"/>
            <ac:spMk id="10" creationId="{C6BE628E-5A5D-9B26-50E0-237AD9D551B2}"/>
          </ac:spMkLst>
        </pc:spChg>
      </pc:sldChg>
      <pc:sldChg chg="modSp add mod">
        <pc:chgData name="Barış MENDERES" userId="73612951-57cf-4cc8-9503-8d759d44dfd5" providerId="ADAL" clId="{CB8051D0-40CC-49AC-A4B7-431624488AAF}" dt="2025-03-12T12:48:35.560" v="680" actId="113"/>
        <pc:sldMkLst>
          <pc:docMk/>
          <pc:sldMk cId="2098753160" sldId="283"/>
        </pc:sldMkLst>
        <pc:spChg chg="mod">
          <ac:chgData name="Barış MENDERES" userId="73612951-57cf-4cc8-9503-8d759d44dfd5" providerId="ADAL" clId="{CB8051D0-40CC-49AC-A4B7-431624488AAF}" dt="2025-03-12T12:48:35.560" v="680" actId="113"/>
          <ac:spMkLst>
            <pc:docMk/>
            <pc:sldMk cId="2098753160" sldId="283"/>
            <ac:spMk id="10" creationId="{86EB39CB-4777-5C1B-9B3B-C2C819532734}"/>
          </ac:spMkLst>
        </pc:spChg>
      </pc:sldChg>
      <pc:sldChg chg="modSp add mod">
        <pc:chgData name="Barış MENDERES" userId="73612951-57cf-4cc8-9503-8d759d44dfd5" providerId="ADAL" clId="{CB8051D0-40CC-49AC-A4B7-431624488AAF}" dt="2025-03-12T12:50:01.497" v="700" actId="21"/>
        <pc:sldMkLst>
          <pc:docMk/>
          <pc:sldMk cId="1369793603" sldId="284"/>
        </pc:sldMkLst>
        <pc:spChg chg="mod">
          <ac:chgData name="Barış MENDERES" userId="73612951-57cf-4cc8-9503-8d759d44dfd5" providerId="ADAL" clId="{CB8051D0-40CC-49AC-A4B7-431624488AAF}" dt="2025-03-12T12:50:01.497" v="700" actId="21"/>
          <ac:spMkLst>
            <pc:docMk/>
            <pc:sldMk cId="1369793603" sldId="284"/>
            <ac:spMk id="10" creationId="{C638994A-A100-1982-11E1-5CBDC5DD58DF}"/>
          </ac:spMkLst>
        </pc:spChg>
      </pc:sldChg>
      <pc:sldChg chg="modSp add mod">
        <pc:chgData name="Barış MENDERES" userId="73612951-57cf-4cc8-9503-8d759d44dfd5" providerId="ADAL" clId="{CB8051D0-40CC-49AC-A4B7-431624488AAF}" dt="2025-03-12T12:55:27.788" v="745" actId="20577"/>
        <pc:sldMkLst>
          <pc:docMk/>
          <pc:sldMk cId="1830356826" sldId="285"/>
        </pc:sldMkLst>
        <pc:spChg chg="mod">
          <ac:chgData name="Barış MENDERES" userId="73612951-57cf-4cc8-9503-8d759d44dfd5" providerId="ADAL" clId="{CB8051D0-40CC-49AC-A4B7-431624488AAF}" dt="2025-03-12T12:55:27.788" v="745" actId="20577"/>
          <ac:spMkLst>
            <pc:docMk/>
            <pc:sldMk cId="1830356826" sldId="285"/>
            <ac:spMk id="10" creationId="{9F9D595B-8676-48ED-FE80-9A7D2C8908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89231-5767-4163-A9DB-559190AE023C}" type="datetimeFigureOut">
              <a:rPr lang="tr-TR" smtClean="0"/>
              <a:t>12.03.2025</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429EC2-0B81-43F1-AB77-3F609C205DE7}" type="slidenum">
              <a:rPr lang="tr-TR" smtClean="0"/>
              <a:t>‹#›</a:t>
            </a:fld>
            <a:endParaRPr lang="tr-TR"/>
          </a:p>
        </p:txBody>
      </p:sp>
    </p:spTree>
    <p:extLst>
      <p:ext uri="{BB962C8B-B14F-4D97-AF65-F5344CB8AC3E}">
        <p14:creationId xmlns:p14="http://schemas.microsoft.com/office/powerpoint/2010/main" val="273482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A9429EC2-0B81-43F1-AB77-3F609C205DE7}" type="slidenum">
              <a:rPr lang="tr-TR" smtClean="0"/>
              <a:t>12</a:t>
            </a:fld>
            <a:endParaRPr lang="tr-TR"/>
          </a:p>
        </p:txBody>
      </p:sp>
    </p:spTree>
    <p:extLst>
      <p:ext uri="{BB962C8B-B14F-4D97-AF65-F5344CB8AC3E}">
        <p14:creationId xmlns:p14="http://schemas.microsoft.com/office/powerpoint/2010/main" val="1482302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FF89B-B794-6DDA-2836-6A8692A8D4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0BF7B-2567-6427-23F0-3EC91CB0E3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8EA338-D1C1-A21A-ADA9-EBF2110E27B5}"/>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71FEDB77-4077-CEA9-20DB-42DD81785BAD}"/>
              </a:ext>
            </a:extLst>
          </p:cNvPr>
          <p:cNvSpPr>
            <a:spLocks noGrp="1"/>
          </p:cNvSpPr>
          <p:nvPr>
            <p:ph type="sldNum" sz="quarter" idx="5"/>
          </p:nvPr>
        </p:nvSpPr>
        <p:spPr/>
        <p:txBody>
          <a:bodyPr/>
          <a:lstStyle/>
          <a:p>
            <a:fld id="{A9429EC2-0B81-43F1-AB77-3F609C205DE7}" type="slidenum">
              <a:rPr lang="tr-TR" smtClean="0"/>
              <a:t>21</a:t>
            </a:fld>
            <a:endParaRPr lang="tr-TR"/>
          </a:p>
        </p:txBody>
      </p:sp>
    </p:spTree>
    <p:extLst>
      <p:ext uri="{BB962C8B-B14F-4D97-AF65-F5344CB8AC3E}">
        <p14:creationId xmlns:p14="http://schemas.microsoft.com/office/powerpoint/2010/main" val="326604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A1F52-1745-F778-054F-A4B027CF16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DF240-6ED4-C7A5-1A75-A8687BCF22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F2146D-DEAE-900B-A184-800768F19770}"/>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A270D9C7-B971-C1F8-2A92-96CA9B4E337F}"/>
              </a:ext>
            </a:extLst>
          </p:cNvPr>
          <p:cNvSpPr>
            <a:spLocks noGrp="1"/>
          </p:cNvSpPr>
          <p:nvPr>
            <p:ph type="sldNum" sz="quarter" idx="5"/>
          </p:nvPr>
        </p:nvSpPr>
        <p:spPr/>
        <p:txBody>
          <a:bodyPr/>
          <a:lstStyle/>
          <a:p>
            <a:fld id="{A9429EC2-0B81-43F1-AB77-3F609C205DE7}" type="slidenum">
              <a:rPr lang="tr-TR" smtClean="0"/>
              <a:t>22</a:t>
            </a:fld>
            <a:endParaRPr lang="tr-TR"/>
          </a:p>
        </p:txBody>
      </p:sp>
    </p:spTree>
    <p:extLst>
      <p:ext uri="{BB962C8B-B14F-4D97-AF65-F5344CB8AC3E}">
        <p14:creationId xmlns:p14="http://schemas.microsoft.com/office/powerpoint/2010/main" val="889700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D8BD0-3B30-71D0-AF84-BDD24FEB11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116F56-69E8-5D6B-78CE-648C4B47B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271C2-344F-5DA8-12C2-E5DE0EA721E8}"/>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85B25515-DFC1-572A-15AA-C90246ACC466}"/>
              </a:ext>
            </a:extLst>
          </p:cNvPr>
          <p:cNvSpPr>
            <a:spLocks noGrp="1"/>
          </p:cNvSpPr>
          <p:nvPr>
            <p:ph type="sldNum" sz="quarter" idx="5"/>
          </p:nvPr>
        </p:nvSpPr>
        <p:spPr/>
        <p:txBody>
          <a:bodyPr/>
          <a:lstStyle/>
          <a:p>
            <a:fld id="{A9429EC2-0B81-43F1-AB77-3F609C205DE7}" type="slidenum">
              <a:rPr lang="tr-TR" smtClean="0"/>
              <a:t>13</a:t>
            </a:fld>
            <a:endParaRPr lang="tr-TR"/>
          </a:p>
        </p:txBody>
      </p:sp>
    </p:spTree>
    <p:extLst>
      <p:ext uri="{BB962C8B-B14F-4D97-AF65-F5344CB8AC3E}">
        <p14:creationId xmlns:p14="http://schemas.microsoft.com/office/powerpoint/2010/main" val="1750006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73681-BE3A-93F6-EFE2-DA7ECA6712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6C8D9B-6B75-BE54-1B77-CB7331AAD0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E1DB73-E39A-16D4-E718-BAC7964B20E4}"/>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D8F69405-C175-C14B-2FE5-44EB282E44BE}"/>
              </a:ext>
            </a:extLst>
          </p:cNvPr>
          <p:cNvSpPr>
            <a:spLocks noGrp="1"/>
          </p:cNvSpPr>
          <p:nvPr>
            <p:ph type="sldNum" sz="quarter" idx="5"/>
          </p:nvPr>
        </p:nvSpPr>
        <p:spPr/>
        <p:txBody>
          <a:bodyPr/>
          <a:lstStyle/>
          <a:p>
            <a:fld id="{A9429EC2-0B81-43F1-AB77-3F609C205DE7}" type="slidenum">
              <a:rPr lang="tr-TR" smtClean="0"/>
              <a:t>14</a:t>
            </a:fld>
            <a:endParaRPr lang="tr-TR"/>
          </a:p>
        </p:txBody>
      </p:sp>
    </p:spTree>
    <p:extLst>
      <p:ext uri="{BB962C8B-B14F-4D97-AF65-F5344CB8AC3E}">
        <p14:creationId xmlns:p14="http://schemas.microsoft.com/office/powerpoint/2010/main" val="35014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4F244-8502-4564-470B-89B318508E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4002CC-F466-005E-2924-52EC6AD34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C9674-C418-55B7-12E0-43F065C5094A}"/>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3AA22FDA-F1B5-5AFD-3D17-DB43ED3622BA}"/>
              </a:ext>
            </a:extLst>
          </p:cNvPr>
          <p:cNvSpPr>
            <a:spLocks noGrp="1"/>
          </p:cNvSpPr>
          <p:nvPr>
            <p:ph type="sldNum" sz="quarter" idx="5"/>
          </p:nvPr>
        </p:nvSpPr>
        <p:spPr/>
        <p:txBody>
          <a:bodyPr/>
          <a:lstStyle/>
          <a:p>
            <a:fld id="{A9429EC2-0B81-43F1-AB77-3F609C205DE7}" type="slidenum">
              <a:rPr lang="tr-TR" smtClean="0"/>
              <a:t>15</a:t>
            </a:fld>
            <a:endParaRPr lang="tr-TR"/>
          </a:p>
        </p:txBody>
      </p:sp>
    </p:spTree>
    <p:extLst>
      <p:ext uri="{BB962C8B-B14F-4D97-AF65-F5344CB8AC3E}">
        <p14:creationId xmlns:p14="http://schemas.microsoft.com/office/powerpoint/2010/main" val="786074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2F74D-3B2F-254D-8A43-793CE3C70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31714A-9E75-6E0B-E42E-B411EB324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4C051-9971-79AC-6599-431C346A6FBD}"/>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1864847F-67F6-D7B4-401E-C199540A314D}"/>
              </a:ext>
            </a:extLst>
          </p:cNvPr>
          <p:cNvSpPr>
            <a:spLocks noGrp="1"/>
          </p:cNvSpPr>
          <p:nvPr>
            <p:ph type="sldNum" sz="quarter" idx="5"/>
          </p:nvPr>
        </p:nvSpPr>
        <p:spPr/>
        <p:txBody>
          <a:bodyPr/>
          <a:lstStyle/>
          <a:p>
            <a:fld id="{A9429EC2-0B81-43F1-AB77-3F609C205DE7}" type="slidenum">
              <a:rPr lang="tr-TR" smtClean="0"/>
              <a:t>16</a:t>
            </a:fld>
            <a:endParaRPr lang="tr-TR"/>
          </a:p>
        </p:txBody>
      </p:sp>
    </p:spTree>
    <p:extLst>
      <p:ext uri="{BB962C8B-B14F-4D97-AF65-F5344CB8AC3E}">
        <p14:creationId xmlns:p14="http://schemas.microsoft.com/office/powerpoint/2010/main" val="26456752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A01F5-CC37-A6B1-1D82-9DC98DFB58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B30B05-99C0-7319-0F1D-619901E3C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9AA8F3-326A-3BDD-4A15-5F6BF120F870}"/>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90358D39-4120-5C96-C4B2-9DDAF4D5FEF3}"/>
              </a:ext>
            </a:extLst>
          </p:cNvPr>
          <p:cNvSpPr>
            <a:spLocks noGrp="1"/>
          </p:cNvSpPr>
          <p:nvPr>
            <p:ph type="sldNum" sz="quarter" idx="5"/>
          </p:nvPr>
        </p:nvSpPr>
        <p:spPr/>
        <p:txBody>
          <a:bodyPr/>
          <a:lstStyle/>
          <a:p>
            <a:fld id="{A9429EC2-0B81-43F1-AB77-3F609C205DE7}" type="slidenum">
              <a:rPr lang="tr-TR" smtClean="0"/>
              <a:t>17</a:t>
            </a:fld>
            <a:endParaRPr lang="tr-TR"/>
          </a:p>
        </p:txBody>
      </p:sp>
    </p:spTree>
    <p:extLst>
      <p:ext uri="{BB962C8B-B14F-4D97-AF65-F5344CB8AC3E}">
        <p14:creationId xmlns:p14="http://schemas.microsoft.com/office/powerpoint/2010/main" val="3141811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CE379-AA74-BAD3-D85E-8EF66BED72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ECF763-3A07-DA7B-5C82-3AD03F89D0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938793-6A26-3FD0-1FB4-475AB68F48D3}"/>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10735454-1B3C-029A-11DB-0489658605C5}"/>
              </a:ext>
            </a:extLst>
          </p:cNvPr>
          <p:cNvSpPr>
            <a:spLocks noGrp="1"/>
          </p:cNvSpPr>
          <p:nvPr>
            <p:ph type="sldNum" sz="quarter" idx="5"/>
          </p:nvPr>
        </p:nvSpPr>
        <p:spPr/>
        <p:txBody>
          <a:bodyPr/>
          <a:lstStyle/>
          <a:p>
            <a:fld id="{A9429EC2-0B81-43F1-AB77-3F609C205DE7}" type="slidenum">
              <a:rPr lang="tr-TR" smtClean="0"/>
              <a:t>18</a:t>
            </a:fld>
            <a:endParaRPr lang="tr-TR"/>
          </a:p>
        </p:txBody>
      </p:sp>
    </p:spTree>
    <p:extLst>
      <p:ext uri="{BB962C8B-B14F-4D97-AF65-F5344CB8AC3E}">
        <p14:creationId xmlns:p14="http://schemas.microsoft.com/office/powerpoint/2010/main" val="309688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7751B-A48E-B93E-48E3-E1FA2CDE0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F93F2-D541-D359-CDE1-C96BD870B7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2BCA8-128C-303F-F9B2-4C78CA5DC0C4}"/>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58E0A00C-C333-FB51-65DD-DFACEAF92D87}"/>
              </a:ext>
            </a:extLst>
          </p:cNvPr>
          <p:cNvSpPr>
            <a:spLocks noGrp="1"/>
          </p:cNvSpPr>
          <p:nvPr>
            <p:ph type="sldNum" sz="quarter" idx="5"/>
          </p:nvPr>
        </p:nvSpPr>
        <p:spPr/>
        <p:txBody>
          <a:bodyPr/>
          <a:lstStyle/>
          <a:p>
            <a:fld id="{A9429EC2-0B81-43F1-AB77-3F609C205DE7}" type="slidenum">
              <a:rPr lang="tr-TR" smtClean="0"/>
              <a:t>19</a:t>
            </a:fld>
            <a:endParaRPr lang="tr-TR"/>
          </a:p>
        </p:txBody>
      </p:sp>
    </p:spTree>
    <p:extLst>
      <p:ext uri="{BB962C8B-B14F-4D97-AF65-F5344CB8AC3E}">
        <p14:creationId xmlns:p14="http://schemas.microsoft.com/office/powerpoint/2010/main" val="1541266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FC938-6B86-00EC-706B-5F9777DC1E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4E4D8B-FE8C-433D-821D-FED05CBEC3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5F8619-304C-2E9C-90CA-2107E083A8A4}"/>
              </a:ext>
            </a:extLst>
          </p:cNvPr>
          <p:cNvSpPr>
            <a:spLocks noGrp="1"/>
          </p:cNvSpPr>
          <p:nvPr>
            <p:ph type="body" idx="1"/>
          </p:nvPr>
        </p:nvSpPr>
        <p:spPr/>
        <p:txBody>
          <a:bodyPr/>
          <a:lstStyle/>
          <a:p>
            <a:endParaRPr lang="tr-TR" dirty="0"/>
          </a:p>
        </p:txBody>
      </p:sp>
      <p:sp>
        <p:nvSpPr>
          <p:cNvPr id="4" name="Slide Number Placeholder 3">
            <a:extLst>
              <a:ext uri="{FF2B5EF4-FFF2-40B4-BE49-F238E27FC236}">
                <a16:creationId xmlns:a16="http://schemas.microsoft.com/office/drawing/2014/main" id="{17E029C6-72E2-3B5C-C306-57C2356F5649}"/>
              </a:ext>
            </a:extLst>
          </p:cNvPr>
          <p:cNvSpPr>
            <a:spLocks noGrp="1"/>
          </p:cNvSpPr>
          <p:nvPr>
            <p:ph type="sldNum" sz="quarter" idx="5"/>
          </p:nvPr>
        </p:nvSpPr>
        <p:spPr/>
        <p:txBody>
          <a:bodyPr/>
          <a:lstStyle/>
          <a:p>
            <a:fld id="{A9429EC2-0B81-43F1-AB77-3F609C205DE7}" type="slidenum">
              <a:rPr lang="tr-TR" smtClean="0"/>
              <a:t>20</a:t>
            </a:fld>
            <a:endParaRPr lang="tr-TR"/>
          </a:p>
        </p:txBody>
      </p:sp>
    </p:spTree>
    <p:extLst>
      <p:ext uri="{BB962C8B-B14F-4D97-AF65-F5344CB8AC3E}">
        <p14:creationId xmlns:p14="http://schemas.microsoft.com/office/powerpoint/2010/main" val="172087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menderes/ArizaAnalizi"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3" name="TextBox 3"/>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PYTHON’LA ARIZA TAHMİNİ</a:t>
            </a:r>
          </a:p>
        </p:txBody>
      </p:sp>
      <p:sp>
        <p:nvSpPr>
          <p:cNvPr id="4" name="TextBox 4"/>
          <p:cNvSpPr txBox="1"/>
          <p:nvPr/>
        </p:nvSpPr>
        <p:spPr>
          <a:xfrm>
            <a:off x="850974" y="1545665"/>
            <a:ext cx="16408332" cy="2870835"/>
          </a:xfrm>
          <a:prstGeom prst="rect">
            <a:avLst/>
          </a:prstGeom>
        </p:spPr>
        <p:txBody>
          <a:bodyPr lIns="0" tIns="0" rIns="0" bIns="0" rtlCol="0" anchor="t">
            <a:spAutoFit/>
          </a:bodyPr>
          <a:lstStyle/>
          <a:p>
            <a:pPr algn="l">
              <a:lnSpc>
                <a:spcPts val="10920"/>
              </a:lnSpc>
            </a:pPr>
            <a:r>
              <a:rPr lang="en-US" sz="12000" spc="60">
                <a:solidFill>
                  <a:srgbClr val="2B2C30"/>
                </a:solidFill>
                <a:latin typeface="Playfair Display"/>
                <a:ea typeface="Playfair Display"/>
                <a:cs typeface="Playfair Display"/>
                <a:sym typeface="Playfair Display"/>
              </a:rPr>
              <a:t>Makine Durum İzleme ve Tahminleme</a:t>
            </a:r>
          </a:p>
        </p:txBody>
      </p:sp>
      <p:sp>
        <p:nvSpPr>
          <p:cNvPr id="5" name="TextBox 5"/>
          <p:cNvSpPr txBox="1"/>
          <p:nvPr/>
        </p:nvSpPr>
        <p:spPr>
          <a:xfrm>
            <a:off x="1016407" y="8479155"/>
            <a:ext cx="7862435" cy="864870"/>
          </a:xfrm>
          <a:prstGeom prst="rect">
            <a:avLst/>
          </a:prstGeom>
        </p:spPr>
        <p:txBody>
          <a:bodyPr lIns="0" tIns="0" rIns="0" bIns="0" rtlCol="0" anchor="t">
            <a:spAutoFit/>
          </a:bodyPr>
          <a:lstStyle/>
          <a:p>
            <a:pPr algn="l">
              <a:lnSpc>
                <a:spcPts val="3450"/>
              </a:lnSpc>
            </a:pPr>
            <a:r>
              <a:rPr lang="en-US" sz="2300">
                <a:solidFill>
                  <a:srgbClr val="2B2C30"/>
                </a:solidFill>
                <a:latin typeface="Public Sans"/>
                <a:ea typeface="Public Sans"/>
                <a:cs typeface="Public Sans"/>
                <a:sym typeface="Public Sans"/>
              </a:rPr>
              <a:t>Barış Menderes</a:t>
            </a:r>
          </a:p>
          <a:p>
            <a:pPr algn="l">
              <a:lnSpc>
                <a:spcPts val="3450"/>
              </a:lnSpc>
            </a:pPr>
            <a:r>
              <a:rPr lang="en-US" sz="2300">
                <a:solidFill>
                  <a:srgbClr val="2B2C30"/>
                </a:solidFill>
                <a:latin typeface="Public Sans"/>
                <a:ea typeface="Public Sans"/>
                <a:cs typeface="Public Sans"/>
                <a:sym typeface="Public Sans"/>
              </a:rPr>
              <a:t>Ocak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DF65EE84-E3F1-3DBE-412D-A054CA84B94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71256DF-9915-1D29-6F92-ED226A1F0EF4}"/>
              </a:ext>
            </a:extLst>
          </p:cNvPr>
          <p:cNvSpPr txBox="1"/>
          <p:nvPr/>
        </p:nvSpPr>
        <p:spPr>
          <a:xfrm>
            <a:off x="1028700" y="1923692"/>
            <a:ext cx="16789250" cy="6872844"/>
          </a:xfrm>
          <a:prstGeom prst="rect">
            <a:avLst/>
          </a:prstGeom>
        </p:spPr>
        <p:txBody>
          <a:bodyPr wrap="square" lIns="0" tIns="0" rIns="0" bIns="0" rtlCol="0" anchor="t">
            <a:spAutoFit/>
          </a:bodyPr>
          <a:lstStyle/>
          <a:p>
            <a:pPr>
              <a:lnSpc>
                <a:spcPts val="5550"/>
              </a:lnSpc>
            </a:pPr>
            <a:r>
              <a:rPr lang="tr-TR" sz="2800" b="1" i="0" dirty="0">
                <a:solidFill>
                  <a:srgbClr val="2B2C30"/>
                </a:solidFill>
                <a:effectLst/>
                <a:latin typeface="Public Sans" panose="020B0604020202020204" charset="-94"/>
              </a:rPr>
              <a:t>Örnek Senaryo: </a:t>
            </a:r>
          </a:p>
          <a:p>
            <a:pPr>
              <a:lnSpc>
                <a:spcPts val="5550"/>
              </a:lnSpc>
            </a:pPr>
            <a:r>
              <a:rPr lang="tr-TR" sz="2800" b="0" i="0" dirty="0">
                <a:solidFill>
                  <a:srgbClr val="2B2C30"/>
                </a:solidFill>
                <a:effectLst/>
                <a:latin typeface="Public Sans" panose="020B0604020202020204" charset="-94"/>
              </a:rPr>
              <a:t>Bir makinenin duruş süresini tahmin etmek için bir model geliştirdik. Modelin tahmin ettiği ve gerçek duruş süreleri aşağıdaki gibidir</a:t>
            </a:r>
          </a:p>
          <a:p>
            <a:pPr>
              <a:lnSpc>
                <a:spcPts val="5550"/>
              </a:lnSpc>
            </a:pPr>
            <a:endParaRPr lang="tr-TR" sz="2800" dirty="0">
              <a:solidFill>
                <a:srgbClr val="2B2C30"/>
              </a:solidFill>
              <a:latin typeface="Public Sans" panose="020B0604020202020204" charset="-94"/>
            </a:endParaRPr>
          </a:p>
          <a:p>
            <a:pPr>
              <a:lnSpc>
                <a:spcPts val="5550"/>
              </a:lnSpc>
            </a:pPr>
            <a:endParaRPr lang="tr-TR" sz="2800" dirty="0">
              <a:solidFill>
                <a:srgbClr val="2B2C30"/>
              </a:solidFill>
              <a:latin typeface="Public Sans" panose="020B0604020202020204" charset="-94"/>
            </a:endParaRPr>
          </a:p>
          <a:p>
            <a:pPr>
              <a:lnSpc>
                <a:spcPts val="5550"/>
              </a:lnSpc>
            </a:pPr>
            <a:endParaRPr lang="tr-TR" sz="2800" dirty="0">
              <a:solidFill>
                <a:srgbClr val="2B2C30"/>
              </a:solidFill>
              <a:latin typeface="Public Sans" panose="020B0604020202020204" charset="-94"/>
            </a:endParaRPr>
          </a:p>
          <a:p>
            <a:pPr>
              <a:lnSpc>
                <a:spcPts val="5550"/>
              </a:lnSpc>
            </a:pPr>
            <a:endParaRPr lang="tr-TR" sz="2800" dirty="0">
              <a:solidFill>
                <a:srgbClr val="2B2C30"/>
              </a:solidFill>
              <a:latin typeface="Public Sans" panose="020B0604020202020204" charset="-94"/>
            </a:endParaRPr>
          </a:p>
          <a:p>
            <a:pPr algn="just">
              <a:lnSpc>
                <a:spcPts val="5000"/>
              </a:lnSpc>
            </a:pPr>
            <a:endParaRPr lang="tr-TR" sz="2799" spc="13" dirty="0">
              <a:solidFill>
                <a:srgbClr val="2B2C30"/>
              </a:solidFill>
              <a:latin typeface="Public Sans"/>
              <a:ea typeface="Public Sans"/>
              <a:cs typeface="Public Sans"/>
              <a:sym typeface="Public Sans"/>
            </a:endParaRPr>
          </a:p>
          <a:p>
            <a:pPr algn="just">
              <a:lnSpc>
                <a:spcPts val="5000"/>
              </a:lnSpc>
            </a:pPr>
            <a:endParaRPr lang="tr-TR" sz="2799" spc="13" dirty="0">
              <a:solidFill>
                <a:srgbClr val="2B2C30"/>
              </a:solidFill>
              <a:latin typeface="Public Sans"/>
              <a:ea typeface="Public Sans"/>
              <a:cs typeface="Public Sans"/>
              <a:sym typeface="Public Sans"/>
            </a:endParaRP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67563CA6-0C96-6E11-CE13-0AD2E56B742A}"/>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E48D0A1C-2C7C-A108-2909-74244BF8431D}"/>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pic>
        <p:nvPicPr>
          <p:cNvPr id="7" name="Picture 6">
            <a:extLst>
              <a:ext uri="{FF2B5EF4-FFF2-40B4-BE49-F238E27FC236}">
                <a16:creationId xmlns:a16="http://schemas.microsoft.com/office/drawing/2014/main" id="{4BBFDF74-9F2B-4F0F-B4AE-6603B71C2B04}"/>
              </a:ext>
            </a:extLst>
          </p:cNvPr>
          <p:cNvPicPr>
            <a:picLocks noChangeAspect="1"/>
          </p:cNvPicPr>
          <p:nvPr/>
        </p:nvPicPr>
        <p:blipFill>
          <a:blip r:embed="rId2"/>
          <a:stretch>
            <a:fillRect/>
          </a:stretch>
        </p:blipFill>
        <p:spPr>
          <a:xfrm>
            <a:off x="994579" y="4152900"/>
            <a:ext cx="8915403" cy="2597865"/>
          </a:xfrm>
          <a:prstGeom prst="rect">
            <a:avLst/>
          </a:prstGeom>
        </p:spPr>
      </p:pic>
      <p:pic>
        <p:nvPicPr>
          <p:cNvPr id="6" name="Picture 5">
            <a:extLst>
              <a:ext uri="{FF2B5EF4-FFF2-40B4-BE49-F238E27FC236}">
                <a16:creationId xmlns:a16="http://schemas.microsoft.com/office/drawing/2014/main" id="{A17D5F0E-0623-55CA-6F3A-306084F952FF}"/>
              </a:ext>
            </a:extLst>
          </p:cNvPr>
          <p:cNvPicPr>
            <a:picLocks noChangeAspect="1"/>
          </p:cNvPicPr>
          <p:nvPr/>
        </p:nvPicPr>
        <p:blipFill>
          <a:blip r:embed="rId3"/>
          <a:stretch>
            <a:fillRect/>
          </a:stretch>
        </p:blipFill>
        <p:spPr>
          <a:xfrm>
            <a:off x="10077511" y="4132997"/>
            <a:ext cx="7813076" cy="4972903"/>
          </a:xfrm>
          <a:prstGeom prst="rect">
            <a:avLst/>
          </a:prstGeom>
        </p:spPr>
      </p:pic>
    </p:spTree>
    <p:extLst>
      <p:ext uri="{BB962C8B-B14F-4D97-AF65-F5344CB8AC3E}">
        <p14:creationId xmlns:p14="http://schemas.microsoft.com/office/powerpoint/2010/main" val="147823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32C0D0DF-E88D-701B-F921-FFD290013C1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76B001DC-C663-CDB5-107C-5CFFA6325DBF}"/>
              </a:ext>
            </a:extLst>
          </p:cNvPr>
          <p:cNvSpPr txBox="1"/>
          <p:nvPr/>
        </p:nvSpPr>
        <p:spPr>
          <a:xfrm>
            <a:off x="1028700" y="1923692"/>
            <a:ext cx="16264721" cy="8463022"/>
          </a:xfrm>
          <a:prstGeom prst="rect">
            <a:avLst/>
          </a:prstGeom>
        </p:spPr>
        <p:txBody>
          <a:bodyPr lIns="0" tIns="0" rIns="0" bIns="0" rtlCol="0" anchor="t">
            <a:spAutoFit/>
          </a:bodyPr>
          <a:lstStyle/>
          <a:p>
            <a:pPr>
              <a:lnSpc>
                <a:spcPts val="5550"/>
              </a:lnSpc>
            </a:pPr>
            <a:r>
              <a:rPr lang="tr-TR" sz="2800" b="0" i="0" dirty="0">
                <a:solidFill>
                  <a:srgbClr val="2B2C30"/>
                </a:solidFill>
                <a:effectLst/>
                <a:latin typeface="Public Sans" panose="020B0604020202020204" charset="-94"/>
              </a:rPr>
              <a:t>Ortalama Duruş Süresi : 60,83</a:t>
            </a:r>
          </a:p>
          <a:p>
            <a:pPr>
              <a:lnSpc>
                <a:spcPts val="5550"/>
              </a:lnSpc>
            </a:pPr>
            <a:r>
              <a:rPr lang="tr-TR" sz="2800" b="0" i="0" dirty="0">
                <a:solidFill>
                  <a:srgbClr val="2B2C30"/>
                </a:solidFill>
                <a:effectLst/>
                <a:latin typeface="Public Sans" panose="020B0604020202020204" charset="-94"/>
              </a:rPr>
              <a:t>Ortalama duruş süresi, bir makinenin belirli bir zaman diliminde yaşadığı duruşların ortalama süresini gösterir.</a:t>
            </a: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Hesaplama Formülü: </a:t>
            </a: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Ortalama Duruş Süresi =</a:t>
            </a:r>
          </a:p>
          <a:p>
            <a:pPr>
              <a:lnSpc>
                <a:spcPts val="5550"/>
              </a:lnSpc>
            </a:pP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Örnek:</a:t>
            </a: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5 farklı duruş süresi verilmişse (30, 45, 60, 90, 80 dakika):</a:t>
            </a: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Bu, makinenin her duruşta ortalama olarak 61 dakika çalışmadığını gösterir.</a:t>
            </a: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Bizim verimizde bu 60,83 dakika şeklindedir.</a:t>
            </a:r>
            <a:endParaRPr lang="tr-TR" sz="2800" dirty="0">
              <a:solidFill>
                <a:srgbClr val="2B2C30"/>
              </a:solidFill>
              <a:effectLst/>
              <a:latin typeface="Public Sans" panose="020B0604020202020204" charset="-94"/>
            </a:endParaRPr>
          </a:p>
          <a:p>
            <a:pPr algn="just">
              <a:lnSpc>
                <a:spcPts val="5599"/>
              </a:lnSpc>
            </a:pPr>
            <a:endParaRPr lang="en-US" sz="2799" spc="13" dirty="0">
              <a:solidFill>
                <a:srgbClr val="2B2C30"/>
              </a:solidFill>
              <a:latin typeface="Public Sans"/>
              <a:ea typeface="Public Sans"/>
              <a:cs typeface="Public Sans"/>
              <a:sym typeface="Public Sans"/>
            </a:endParaRP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4E6C5EDA-67F9-7DD9-F4DC-FD7958C5F507}"/>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C05D01F3-8F0D-2689-84A7-854EC2675647}"/>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pic>
        <p:nvPicPr>
          <p:cNvPr id="6" name="Picture 5">
            <a:extLst>
              <a:ext uri="{FF2B5EF4-FFF2-40B4-BE49-F238E27FC236}">
                <a16:creationId xmlns:a16="http://schemas.microsoft.com/office/drawing/2014/main" id="{53509F16-114D-6276-9C53-0EC2933D4B19}"/>
              </a:ext>
            </a:extLst>
          </p:cNvPr>
          <p:cNvPicPr>
            <a:picLocks noChangeAspect="1"/>
          </p:cNvPicPr>
          <p:nvPr/>
        </p:nvPicPr>
        <p:blipFill>
          <a:blip r:embed="rId2"/>
          <a:stretch>
            <a:fillRect/>
          </a:stretch>
        </p:blipFill>
        <p:spPr>
          <a:xfrm>
            <a:off x="4724400" y="4305300"/>
            <a:ext cx="6102093" cy="1066800"/>
          </a:xfrm>
          <a:prstGeom prst="rect">
            <a:avLst/>
          </a:prstGeom>
        </p:spPr>
      </p:pic>
    </p:spTree>
    <p:extLst>
      <p:ext uri="{BB962C8B-B14F-4D97-AF65-F5344CB8AC3E}">
        <p14:creationId xmlns:p14="http://schemas.microsoft.com/office/powerpoint/2010/main" val="333774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7933B730-9C9E-F539-A4BE-712ECA6B5BA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A25F707-CC4D-2CBB-2B04-CFC40D87E623}"/>
              </a:ext>
            </a:extLst>
          </p:cNvPr>
          <p:cNvSpPr txBox="1"/>
          <p:nvPr/>
        </p:nvSpPr>
        <p:spPr>
          <a:xfrm>
            <a:off x="1028700" y="1923692"/>
            <a:ext cx="16264721" cy="7744877"/>
          </a:xfrm>
          <a:prstGeom prst="rect">
            <a:avLst/>
          </a:prstGeom>
        </p:spPr>
        <p:txBody>
          <a:bodyPr lIns="0" tIns="0" rIns="0" bIns="0" rtlCol="0" anchor="t">
            <a:spAutoFit/>
          </a:bodyPr>
          <a:lstStyle/>
          <a:p>
            <a:pPr marL="457200" indent="-457200">
              <a:lnSpc>
                <a:spcPts val="5550"/>
              </a:lnSpc>
              <a:buFont typeface="Arial" panose="020B0604020202020204" pitchFamily="34" charset="0"/>
              <a:buChar char="•"/>
            </a:pPr>
            <a:r>
              <a:rPr lang="tr-TR" sz="2400" b="0" i="0" dirty="0">
                <a:solidFill>
                  <a:srgbClr val="2B2C30"/>
                </a:solidFill>
                <a:effectLst/>
                <a:latin typeface="Public Sans" panose="020B0604020202020204" charset="-94"/>
              </a:rPr>
              <a:t>Ortalama Duruş Süresi: 62.48 dakika Bu, bir makinenin arıza nedeniyle çalışmadığı ortalama süredir.</a:t>
            </a:r>
          </a:p>
          <a:p>
            <a:pPr marL="457200" indent="-457200">
              <a:lnSpc>
                <a:spcPts val="5550"/>
              </a:lnSpc>
              <a:buFont typeface="Arial" panose="020B0604020202020204" pitchFamily="34" charset="0"/>
              <a:buChar char="•"/>
            </a:pPr>
            <a:r>
              <a:rPr lang="tr-TR" sz="2400" b="0" i="0" dirty="0">
                <a:solidFill>
                  <a:srgbClr val="2B2C30"/>
                </a:solidFill>
                <a:effectLst/>
                <a:latin typeface="Public Sans" panose="020B0604020202020204" charset="-94"/>
              </a:rPr>
              <a:t> RMSE (Kök Ortalama Kare Hatası): 47.44RMSE, modelin tahmin hatalarını ölçer ve büyük hatalara daha fazla ağırlık verir. </a:t>
            </a:r>
          </a:p>
          <a:p>
            <a:pPr marL="457200" indent="-457200">
              <a:lnSpc>
                <a:spcPts val="5550"/>
              </a:lnSpc>
              <a:buFont typeface="Arial" panose="020B0604020202020204" pitchFamily="34" charset="0"/>
              <a:buChar char="•"/>
            </a:pPr>
            <a:r>
              <a:rPr lang="tr-TR" sz="2400" b="0" i="0" dirty="0">
                <a:solidFill>
                  <a:srgbClr val="2B2C30"/>
                </a:solidFill>
                <a:effectLst/>
                <a:latin typeface="Public Sans" panose="020B0604020202020204" charset="-94"/>
              </a:rPr>
              <a:t>MAE (Ortalama Mutlak Hata): 39.35MAE ise tahmin edilen değerlerin gerçek değerlere olan ortalama mutlak farkını gösterir.</a:t>
            </a:r>
          </a:p>
          <a:p>
            <a:pPr marL="457200" indent="-457200">
              <a:lnSpc>
                <a:spcPts val="5550"/>
              </a:lnSpc>
              <a:buFont typeface="Arial" panose="020B0604020202020204" pitchFamily="34" charset="0"/>
              <a:buChar char="•"/>
            </a:pPr>
            <a:r>
              <a:rPr lang="en-US" sz="2400" spc="13" dirty="0">
                <a:solidFill>
                  <a:srgbClr val="2B2C30"/>
                </a:solidFill>
                <a:latin typeface="Public Sans"/>
                <a:ea typeface="Public Sans"/>
                <a:cs typeface="Public Sans"/>
                <a:sym typeface="Public Sans"/>
              </a:rPr>
              <a:t>Makine </a:t>
            </a:r>
            <a:r>
              <a:rPr lang="en-US" sz="2400" spc="13" dirty="0" err="1">
                <a:solidFill>
                  <a:srgbClr val="2B2C30"/>
                </a:solidFill>
                <a:latin typeface="Public Sans"/>
                <a:ea typeface="Public Sans"/>
                <a:cs typeface="Public Sans"/>
                <a:sym typeface="Public Sans"/>
              </a:rPr>
              <a:t>duruş</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analizinde</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hata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oranının</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makul</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seviyede</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olması</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gerekir</a:t>
            </a:r>
            <a:r>
              <a:rPr lang="en-US" sz="2400" spc="13" dirty="0">
                <a:solidFill>
                  <a:srgbClr val="2B2C30"/>
                </a:solidFill>
                <a:latin typeface="Public Sans"/>
                <a:ea typeface="Public Sans"/>
                <a:cs typeface="Public Sans"/>
                <a:sym typeface="Public Sans"/>
              </a:rPr>
              <a:t>.</a:t>
            </a:r>
            <a:r>
              <a:rPr lang="tr-TR" sz="2400" spc="13" dirty="0">
                <a:solidFill>
                  <a:srgbClr val="2B2C30"/>
                </a:solidFill>
                <a:latin typeface="Public Sans"/>
                <a:ea typeface="Public Sans"/>
                <a:cs typeface="Public Sans"/>
                <a:sym typeface="Public Sans"/>
              </a:rPr>
              <a:t> </a:t>
            </a:r>
            <a:r>
              <a:rPr lang="en-US" sz="2400" spc="13" dirty="0">
                <a:solidFill>
                  <a:srgbClr val="2B2C30"/>
                </a:solidFill>
                <a:latin typeface="Public Sans"/>
                <a:ea typeface="Public Sans"/>
                <a:cs typeface="Public Sans"/>
                <a:sym typeface="Public Sans"/>
              </a:rPr>
              <a:t>İdeal RMSE </a:t>
            </a:r>
            <a:r>
              <a:rPr lang="en-US" sz="2400" spc="13" dirty="0" err="1">
                <a:solidFill>
                  <a:srgbClr val="2B2C30"/>
                </a:solidFill>
                <a:latin typeface="Public Sans"/>
                <a:ea typeface="Public Sans"/>
                <a:cs typeface="Public Sans"/>
                <a:sym typeface="Public Sans"/>
              </a:rPr>
              <a:t>değeri</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Ortalama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duruş</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süresinin</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yaklaşık</a:t>
            </a:r>
            <a:r>
              <a:rPr lang="en-US" sz="2400" spc="13" dirty="0">
                <a:solidFill>
                  <a:srgbClr val="2B2C30"/>
                </a:solidFill>
                <a:latin typeface="Public Sans"/>
                <a:ea typeface="Public Sans"/>
                <a:cs typeface="Public Sans"/>
                <a:sym typeface="Public Sans"/>
              </a:rPr>
              <a:t> %20-30’u </a:t>
            </a:r>
            <a:r>
              <a:rPr lang="en-US" sz="2400" spc="13" dirty="0" err="1">
                <a:solidFill>
                  <a:srgbClr val="2B2C30"/>
                </a:solidFill>
                <a:latin typeface="Public Sans"/>
                <a:ea typeface="Public Sans"/>
                <a:cs typeface="Public Sans"/>
                <a:sym typeface="Public Sans"/>
              </a:rPr>
              <a:t>civarında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olmalıdır</a:t>
            </a:r>
            <a:r>
              <a:rPr lang="en-US" sz="2400" spc="13" dirty="0">
                <a:solidFill>
                  <a:srgbClr val="2B2C30"/>
                </a:solidFill>
                <a:latin typeface="Public Sans"/>
                <a:ea typeface="Public Sans"/>
                <a:cs typeface="Public Sans"/>
                <a:sym typeface="Public Sans"/>
              </a:rPr>
              <a:t>. Yani </a:t>
            </a:r>
            <a:r>
              <a:rPr lang="en-US" sz="2400" spc="13" dirty="0" err="1">
                <a:solidFill>
                  <a:srgbClr val="2B2C30"/>
                </a:solidFill>
                <a:latin typeface="Public Sans"/>
                <a:ea typeface="Public Sans"/>
                <a:cs typeface="Public Sans"/>
                <a:sym typeface="Public Sans"/>
              </a:rPr>
              <a:t>bu</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durumda</a:t>
            </a:r>
            <a:r>
              <a:rPr lang="en-US" sz="2400" spc="13" dirty="0">
                <a:solidFill>
                  <a:srgbClr val="2B2C30"/>
                </a:solidFill>
                <a:latin typeface="Public Sans"/>
                <a:ea typeface="Public Sans"/>
                <a:cs typeface="Public Sans"/>
                <a:sym typeface="Public Sans"/>
              </a:rPr>
              <a:t> 12-18 </a:t>
            </a:r>
            <a:r>
              <a:rPr lang="en-US" sz="2400" spc="13" dirty="0" err="1">
                <a:solidFill>
                  <a:srgbClr val="2B2C30"/>
                </a:solidFill>
                <a:latin typeface="Public Sans"/>
                <a:ea typeface="Public Sans"/>
                <a:cs typeface="Public Sans"/>
                <a:sym typeface="Public Sans"/>
              </a:rPr>
              <a:t>dakika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arası</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olmalıdır.İdeal</a:t>
            </a:r>
            <a:r>
              <a:rPr lang="en-US" sz="2400" spc="13" dirty="0">
                <a:solidFill>
                  <a:srgbClr val="2B2C30"/>
                </a:solidFill>
                <a:latin typeface="Public Sans"/>
                <a:ea typeface="Public Sans"/>
                <a:cs typeface="Public Sans"/>
                <a:sym typeface="Public Sans"/>
              </a:rPr>
              <a:t> MAE </a:t>
            </a:r>
            <a:r>
              <a:rPr lang="en-US" sz="2400" spc="13" dirty="0" err="1">
                <a:solidFill>
                  <a:srgbClr val="2B2C30"/>
                </a:solidFill>
                <a:latin typeface="Public Sans"/>
                <a:ea typeface="Public Sans"/>
                <a:cs typeface="Public Sans"/>
                <a:sym typeface="Public Sans"/>
              </a:rPr>
              <a:t>değeri</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Ortalama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duruş</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süresine</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kıyasla</a:t>
            </a:r>
            <a:r>
              <a:rPr lang="en-US" sz="2400" spc="13" dirty="0">
                <a:solidFill>
                  <a:srgbClr val="2B2C30"/>
                </a:solidFill>
                <a:latin typeface="Public Sans"/>
                <a:ea typeface="Public Sans"/>
                <a:cs typeface="Public Sans"/>
                <a:sym typeface="Public Sans"/>
              </a:rPr>
              <a:t> 10-15 </a:t>
            </a:r>
            <a:r>
              <a:rPr lang="en-US" sz="2400" spc="13" dirty="0" err="1">
                <a:solidFill>
                  <a:srgbClr val="2B2C30"/>
                </a:solidFill>
                <a:latin typeface="Public Sans"/>
                <a:ea typeface="Public Sans"/>
                <a:cs typeface="Public Sans"/>
                <a:sym typeface="Public Sans"/>
              </a:rPr>
              <a:t>dakika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civarında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olmalıdır.Ancak</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mevcut</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modelimizde</a:t>
            </a:r>
            <a:r>
              <a:rPr lang="en-US" sz="2400" spc="13" dirty="0">
                <a:solidFill>
                  <a:srgbClr val="2B2C30"/>
                </a:solidFill>
                <a:latin typeface="Public Sans"/>
                <a:ea typeface="Public Sans"/>
                <a:cs typeface="Public Sans"/>
                <a:sym typeface="Public Sans"/>
              </a:rPr>
              <a:t> RMSE: 47.44 </a:t>
            </a:r>
            <a:r>
              <a:rPr lang="en-US" sz="2400" spc="13" dirty="0" err="1">
                <a:solidFill>
                  <a:srgbClr val="2B2C30"/>
                </a:solidFill>
                <a:latin typeface="Public Sans"/>
                <a:ea typeface="Public Sans"/>
                <a:cs typeface="Public Sans"/>
                <a:sym typeface="Public Sans"/>
              </a:rPr>
              <a:t>ve</a:t>
            </a:r>
            <a:r>
              <a:rPr lang="en-US" sz="2400" spc="13" dirty="0">
                <a:solidFill>
                  <a:srgbClr val="2B2C30"/>
                </a:solidFill>
                <a:latin typeface="Public Sans"/>
                <a:ea typeface="Public Sans"/>
                <a:cs typeface="Public Sans"/>
                <a:sym typeface="Public Sans"/>
              </a:rPr>
              <a:t> MAE: 39.35, </a:t>
            </a:r>
            <a:r>
              <a:rPr lang="en-US" sz="2400" spc="13" dirty="0" err="1">
                <a:solidFill>
                  <a:srgbClr val="2B2C30"/>
                </a:solidFill>
                <a:latin typeface="Public Sans"/>
                <a:ea typeface="Public Sans"/>
                <a:cs typeface="Public Sans"/>
                <a:sym typeface="Public Sans"/>
              </a:rPr>
              <a:t>yani</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beklenenin</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oldukça</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üzerindedir</a:t>
            </a:r>
            <a:r>
              <a:rPr lang="en-US" sz="2400" spc="13" dirty="0">
                <a:solidFill>
                  <a:srgbClr val="2B2C30"/>
                </a:solidFill>
                <a:latin typeface="Public Sans"/>
                <a:ea typeface="Public Sans"/>
                <a:cs typeface="Public Sans"/>
                <a:sym typeface="Public Sans"/>
              </a:rPr>
              <a:t>. Bu, </a:t>
            </a:r>
            <a:r>
              <a:rPr lang="en-US" sz="2400" spc="13" dirty="0" err="1">
                <a:solidFill>
                  <a:srgbClr val="2B2C30"/>
                </a:solidFill>
                <a:latin typeface="Public Sans"/>
                <a:ea typeface="Public Sans"/>
                <a:cs typeface="Public Sans"/>
                <a:sym typeface="Public Sans"/>
              </a:rPr>
              <a:t>modelimizin</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tahminlerinin</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çok</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değişken</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olduğunu</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ve</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düzeltilmesi</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gerektiğini</a:t>
            </a:r>
            <a:r>
              <a:rPr lang="en-US" sz="2400" spc="13" dirty="0">
                <a:solidFill>
                  <a:srgbClr val="2B2C30"/>
                </a:solidFill>
                <a:latin typeface="Public Sans"/>
                <a:ea typeface="Public Sans"/>
                <a:cs typeface="Public Sans"/>
                <a:sym typeface="Public Sans"/>
              </a:rPr>
              <a:t> </a:t>
            </a:r>
            <a:r>
              <a:rPr lang="en-US" sz="2400" spc="13" dirty="0" err="1">
                <a:solidFill>
                  <a:srgbClr val="2B2C30"/>
                </a:solidFill>
                <a:latin typeface="Public Sans"/>
                <a:ea typeface="Public Sans"/>
                <a:cs typeface="Public Sans"/>
                <a:sym typeface="Public Sans"/>
              </a:rPr>
              <a:t>gösteriyor</a:t>
            </a:r>
            <a:r>
              <a:rPr lang="en-US" sz="2400" spc="13" dirty="0">
                <a:solidFill>
                  <a:srgbClr val="2B2C30"/>
                </a:solidFill>
                <a:latin typeface="Public Sans"/>
                <a:ea typeface="Public Sans"/>
                <a:cs typeface="Public Sans"/>
                <a:sym typeface="Public Sans"/>
              </a:rPr>
              <a:t>.</a:t>
            </a: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D0D30DE4-0622-8F67-B6DA-00853F99EAC0}"/>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A0889BF2-EE89-7365-1AE3-1850F9CE31D0}"/>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extLst>
      <p:ext uri="{BB962C8B-B14F-4D97-AF65-F5344CB8AC3E}">
        <p14:creationId xmlns:p14="http://schemas.microsoft.com/office/powerpoint/2010/main" val="493439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EEF30231-09E9-7556-F13B-AE2DE57052B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1D66C6F-5D32-C940-00F7-646ECF1319C9}"/>
              </a:ext>
            </a:extLst>
          </p:cNvPr>
          <p:cNvSpPr txBox="1"/>
          <p:nvPr/>
        </p:nvSpPr>
        <p:spPr>
          <a:xfrm>
            <a:off x="1028700" y="1923692"/>
            <a:ext cx="16264721" cy="7744877"/>
          </a:xfrm>
          <a:prstGeom prst="rect">
            <a:avLst/>
          </a:prstGeom>
        </p:spPr>
        <p:txBody>
          <a:bodyPr lIns="0" tIns="0" rIns="0" bIns="0" rtlCol="0" anchor="t">
            <a:spAutoFit/>
          </a:bodyPr>
          <a:lstStyle/>
          <a:p>
            <a:pPr>
              <a:lnSpc>
                <a:spcPts val="5550"/>
              </a:lnSpc>
            </a:pPr>
            <a:r>
              <a:rPr lang="tr-TR" sz="2400" b="1" i="0" dirty="0">
                <a:solidFill>
                  <a:srgbClr val="2B2C30"/>
                </a:solidFill>
                <a:effectLst/>
                <a:latin typeface="Public Sans" panose="020B0604020202020204" charset="-94"/>
              </a:rPr>
              <a:t>Modelin Doğruluğunu Artırmak İçin Yapılabilecek İyileştirmeler</a:t>
            </a:r>
          </a:p>
          <a:p>
            <a:pPr marL="457200" indent="-457200">
              <a:lnSpc>
                <a:spcPts val="5550"/>
              </a:lnSpc>
              <a:buFont typeface="+mj-lt"/>
              <a:buAutoNum type="arabicPeriod"/>
            </a:pPr>
            <a:r>
              <a:rPr lang="tr-TR" sz="2400" b="1" i="0" dirty="0">
                <a:solidFill>
                  <a:srgbClr val="2B2C30"/>
                </a:solidFill>
                <a:effectLst/>
                <a:latin typeface="Public Sans" panose="020B0604020202020204" charset="-94"/>
              </a:rPr>
              <a:t>Daha Fazla Veri Kullanımı: </a:t>
            </a:r>
            <a:r>
              <a:rPr lang="tr-TR" sz="2400" b="0" i="0" dirty="0">
                <a:solidFill>
                  <a:srgbClr val="2B2C30"/>
                </a:solidFill>
                <a:effectLst/>
                <a:latin typeface="Public Sans" panose="020B0604020202020204" charset="-94"/>
              </a:rPr>
              <a:t>Daha fazla arıza kaydı ekleyerek modelin daha iyi öğrenmesini </a:t>
            </a:r>
            <a:r>
              <a:rPr lang="tr-TR" sz="2400" b="0" i="0" dirty="0" err="1">
                <a:solidFill>
                  <a:srgbClr val="2B2C30"/>
                </a:solidFill>
                <a:effectLst/>
                <a:latin typeface="Public Sans" panose="020B0604020202020204" charset="-94"/>
              </a:rPr>
              <a:t>sağlayabiliriz.Özellikle</a:t>
            </a:r>
            <a:r>
              <a:rPr lang="tr-TR" sz="2400" b="0" i="0" dirty="0">
                <a:solidFill>
                  <a:srgbClr val="2B2C30"/>
                </a:solidFill>
                <a:effectLst/>
                <a:latin typeface="Public Sans" panose="020B0604020202020204" charset="-94"/>
              </a:rPr>
              <a:t> mevsimsel etkiler, bakım geçmişi ve operatör bilgisi gibi ek veriler modele dahil edilebilir.</a:t>
            </a:r>
          </a:p>
          <a:p>
            <a:pPr marL="457200" indent="-457200">
              <a:lnSpc>
                <a:spcPts val="5550"/>
              </a:lnSpc>
              <a:buFont typeface="+mj-lt"/>
              <a:buAutoNum type="arabicPeriod"/>
            </a:pPr>
            <a:r>
              <a:rPr lang="tr-TR" sz="2400" b="1" i="0" dirty="0">
                <a:solidFill>
                  <a:srgbClr val="2B2C30"/>
                </a:solidFill>
                <a:effectLst/>
                <a:latin typeface="Public Sans" panose="020B0604020202020204" charset="-94"/>
              </a:rPr>
              <a:t>Daha Gelişmiş Algoritmalar Kullanımı: </a:t>
            </a:r>
            <a:r>
              <a:rPr lang="tr-TR" sz="2400" b="0" i="0" dirty="0">
                <a:solidFill>
                  <a:srgbClr val="2B2C30"/>
                </a:solidFill>
                <a:effectLst/>
                <a:latin typeface="Public Sans" panose="020B0604020202020204" charset="-94"/>
              </a:rPr>
              <a:t>Makine Öğrenmesi: </a:t>
            </a:r>
            <a:r>
              <a:rPr lang="tr-TR" sz="2400" b="0" i="0" dirty="0" err="1">
                <a:solidFill>
                  <a:srgbClr val="2B2C30"/>
                </a:solidFill>
                <a:effectLst/>
                <a:latin typeface="Public Sans" panose="020B0604020202020204" charset="-94"/>
              </a:rPr>
              <a:t>Random</a:t>
            </a:r>
            <a:r>
              <a:rPr lang="tr-TR" sz="2400" b="0" i="0" dirty="0">
                <a:solidFill>
                  <a:srgbClr val="2B2C30"/>
                </a:solidFill>
                <a:effectLst/>
                <a:latin typeface="Public Sans" panose="020B0604020202020204" charset="-94"/>
              </a:rPr>
              <a:t> </a:t>
            </a:r>
            <a:r>
              <a:rPr lang="tr-TR" sz="2400" b="0" i="0" dirty="0" err="1">
                <a:solidFill>
                  <a:srgbClr val="2B2C30"/>
                </a:solidFill>
                <a:effectLst/>
                <a:latin typeface="Public Sans" panose="020B0604020202020204" charset="-94"/>
              </a:rPr>
              <a:t>Forest</a:t>
            </a:r>
            <a:r>
              <a:rPr lang="tr-TR" sz="2400" b="0" i="0" dirty="0">
                <a:solidFill>
                  <a:srgbClr val="2B2C30"/>
                </a:solidFill>
                <a:effectLst/>
                <a:latin typeface="Public Sans" panose="020B0604020202020204" charset="-94"/>
              </a:rPr>
              <a:t>, </a:t>
            </a:r>
            <a:r>
              <a:rPr lang="tr-TR" sz="2400" b="0" i="0" dirty="0" err="1">
                <a:solidFill>
                  <a:srgbClr val="2B2C30"/>
                </a:solidFill>
                <a:effectLst/>
                <a:latin typeface="Public Sans" panose="020B0604020202020204" charset="-94"/>
              </a:rPr>
              <a:t>Gradient</a:t>
            </a:r>
            <a:r>
              <a:rPr lang="tr-TR" sz="2400" b="0" i="0" dirty="0">
                <a:solidFill>
                  <a:srgbClr val="2B2C30"/>
                </a:solidFill>
                <a:effectLst/>
                <a:latin typeface="Public Sans" panose="020B0604020202020204" charset="-94"/>
              </a:rPr>
              <a:t> </a:t>
            </a:r>
            <a:r>
              <a:rPr lang="tr-TR" sz="2400" b="0" i="0" dirty="0" err="1">
                <a:solidFill>
                  <a:srgbClr val="2B2C30"/>
                </a:solidFill>
                <a:effectLst/>
                <a:latin typeface="Public Sans" panose="020B0604020202020204" charset="-94"/>
              </a:rPr>
              <a:t>Boosting</a:t>
            </a:r>
            <a:r>
              <a:rPr lang="tr-TR" sz="2400" b="0" i="0" dirty="0">
                <a:solidFill>
                  <a:srgbClr val="2B2C30"/>
                </a:solidFill>
                <a:effectLst/>
                <a:latin typeface="Public Sans" panose="020B0604020202020204" charset="-94"/>
              </a:rPr>
              <a:t> gibi daha güçlü algoritmalar denenebilir. </a:t>
            </a:r>
          </a:p>
          <a:p>
            <a:pPr marL="457200" indent="-457200">
              <a:lnSpc>
                <a:spcPts val="5550"/>
              </a:lnSpc>
              <a:buFont typeface="+mj-lt"/>
              <a:buAutoNum type="arabicPeriod"/>
            </a:pPr>
            <a:r>
              <a:rPr lang="tr-TR" sz="2400" b="1" i="0" dirty="0">
                <a:solidFill>
                  <a:srgbClr val="2B2C30"/>
                </a:solidFill>
                <a:effectLst/>
                <a:latin typeface="Public Sans" panose="020B0604020202020204" charset="-94"/>
              </a:rPr>
              <a:t>Özellik Mühendisliği (</a:t>
            </a:r>
            <a:r>
              <a:rPr lang="tr-TR" sz="2400" b="1" i="0" dirty="0" err="1">
                <a:solidFill>
                  <a:srgbClr val="2B2C30"/>
                </a:solidFill>
                <a:effectLst/>
                <a:latin typeface="Public Sans" panose="020B0604020202020204" charset="-94"/>
              </a:rPr>
              <a:t>Feature</a:t>
            </a:r>
            <a:r>
              <a:rPr lang="tr-TR" sz="2400" b="1" i="0" dirty="0">
                <a:solidFill>
                  <a:srgbClr val="2B2C30"/>
                </a:solidFill>
                <a:effectLst/>
                <a:latin typeface="Public Sans" panose="020B0604020202020204" charset="-94"/>
              </a:rPr>
              <a:t> </a:t>
            </a:r>
            <a:r>
              <a:rPr lang="tr-TR" sz="2400" b="1" i="0" dirty="0" err="1">
                <a:solidFill>
                  <a:srgbClr val="2B2C30"/>
                </a:solidFill>
                <a:effectLst/>
                <a:latin typeface="Public Sans" panose="020B0604020202020204" charset="-94"/>
              </a:rPr>
              <a:t>Engineering</a:t>
            </a:r>
            <a:r>
              <a:rPr lang="tr-TR" sz="2400" b="1" i="0" dirty="0">
                <a:solidFill>
                  <a:srgbClr val="2B2C30"/>
                </a:solidFill>
                <a:effectLst/>
                <a:latin typeface="Public Sans" panose="020B0604020202020204" charset="-94"/>
              </a:rPr>
              <a:t>): </a:t>
            </a:r>
            <a:r>
              <a:rPr lang="tr-TR" sz="2400" b="0" i="0" dirty="0">
                <a:solidFill>
                  <a:srgbClr val="2B2C30"/>
                </a:solidFill>
                <a:effectLst/>
                <a:latin typeface="Public Sans" panose="020B0604020202020204" charset="-94"/>
              </a:rPr>
              <a:t>Sadece duruş süresi değil, duruş sebepleri, üretim hızı, hat yoğunluğu gibi faktörler modele eklenebilir. Vardiya bazlı farklılıkları yakalayabilmek için ayrı modeller oluşturulabilir.</a:t>
            </a:r>
          </a:p>
          <a:p>
            <a:pPr marL="457200" indent="-457200">
              <a:lnSpc>
                <a:spcPts val="5550"/>
              </a:lnSpc>
              <a:buFont typeface="+mj-lt"/>
              <a:buAutoNum type="arabicPeriod"/>
            </a:pPr>
            <a:r>
              <a:rPr lang="tr-TR" sz="2400" b="1" i="0" dirty="0">
                <a:solidFill>
                  <a:srgbClr val="2B2C30"/>
                </a:solidFill>
                <a:effectLst/>
                <a:latin typeface="Public Sans" panose="020B0604020202020204" charset="-94"/>
              </a:rPr>
              <a:t>Modelin Düzenli Olarak Güncellenmesi: </a:t>
            </a:r>
            <a:r>
              <a:rPr lang="tr-TR" sz="2400" i="0" dirty="0">
                <a:solidFill>
                  <a:srgbClr val="2B2C30"/>
                </a:solidFill>
                <a:effectLst/>
                <a:latin typeface="Public Sans" panose="020B0604020202020204" charset="-94"/>
              </a:rPr>
              <a:t>Yeni</a:t>
            </a:r>
            <a:r>
              <a:rPr lang="tr-TR" sz="2400" b="1" i="0" dirty="0">
                <a:solidFill>
                  <a:srgbClr val="2B2C30"/>
                </a:solidFill>
                <a:effectLst/>
                <a:latin typeface="Public Sans" panose="020B0604020202020204" charset="-94"/>
              </a:rPr>
              <a:t> </a:t>
            </a:r>
            <a:r>
              <a:rPr lang="tr-TR" sz="2400" b="0" i="0" dirty="0">
                <a:solidFill>
                  <a:srgbClr val="2B2C30"/>
                </a:solidFill>
                <a:effectLst/>
                <a:latin typeface="Public Sans" panose="020B0604020202020204" charset="-94"/>
              </a:rPr>
              <a:t>verilerle model sürekli eğitilmeli ve güncellenmelidir. Gerçek zamanlı izleme ile modelin tahminleri karşılaştırılmalı ve hatalar analiz edilmelidir.</a:t>
            </a: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9447D462-B101-3716-44AF-297F1BF9762B}"/>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FF66CFFA-C8F9-95E3-08A2-376457150D10}"/>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extLst>
      <p:ext uri="{BB962C8B-B14F-4D97-AF65-F5344CB8AC3E}">
        <p14:creationId xmlns:p14="http://schemas.microsoft.com/office/powerpoint/2010/main" val="3435343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5346E096-BEB5-E3B0-9080-530D6AF9227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EEEE0E7-ECC7-411C-D8B7-1D4A7DB4C812}"/>
              </a:ext>
            </a:extLst>
          </p:cNvPr>
          <p:cNvSpPr txBox="1"/>
          <p:nvPr/>
        </p:nvSpPr>
        <p:spPr>
          <a:xfrm>
            <a:off x="1028700" y="1923692"/>
            <a:ext cx="16264721" cy="7072642"/>
          </a:xfrm>
          <a:prstGeom prst="rect">
            <a:avLst/>
          </a:prstGeom>
        </p:spPr>
        <p:txBody>
          <a:bodyPr lIns="0" tIns="0" rIns="0" bIns="0" rtlCol="0" anchor="t">
            <a:spAutoFit/>
          </a:bodyPr>
          <a:lstStyle/>
          <a:p>
            <a:pPr>
              <a:lnSpc>
                <a:spcPts val="5550"/>
              </a:lnSpc>
            </a:pPr>
            <a:r>
              <a:rPr lang="tr-TR" sz="2400" b="1" i="0" dirty="0">
                <a:solidFill>
                  <a:srgbClr val="2B2C30"/>
                </a:solidFill>
                <a:effectLst/>
                <a:latin typeface="Public Sans" panose="020B0604020202020204" charset="-94"/>
              </a:rPr>
              <a:t>Soru 1 : </a:t>
            </a:r>
          </a:p>
          <a:p>
            <a:pPr>
              <a:lnSpc>
                <a:spcPts val="5550"/>
              </a:lnSpc>
            </a:pPr>
            <a:r>
              <a:rPr lang="tr-TR" sz="2400" i="0" dirty="0">
                <a:solidFill>
                  <a:srgbClr val="2B2C30"/>
                </a:solidFill>
                <a:effectLst/>
                <a:latin typeface="Public Sans" panose="020B0604020202020204" charset="-94"/>
              </a:rPr>
              <a:t>'Zaman': 2023-11-20 ile 2023-11-27 tarihleri arasında rastgele 300 zaman noktası içeren bir zaman serisi</a:t>
            </a:r>
          </a:p>
          <a:p>
            <a:pPr>
              <a:lnSpc>
                <a:spcPts val="5550"/>
              </a:lnSpc>
            </a:pPr>
            <a:r>
              <a:rPr lang="tr-TR" sz="2400" i="0" dirty="0">
                <a:solidFill>
                  <a:srgbClr val="2B2C30"/>
                </a:solidFill>
                <a:effectLst/>
                <a:latin typeface="Public Sans" panose="020B0604020202020204" charset="-94"/>
              </a:rPr>
              <a:t>'Vardiya': 1 ile 3 arasında rastgele vardiya numaraları</a:t>
            </a:r>
          </a:p>
          <a:p>
            <a:pPr>
              <a:lnSpc>
                <a:spcPts val="5550"/>
              </a:lnSpc>
            </a:pPr>
            <a:r>
              <a:rPr lang="tr-TR" sz="2400" i="0" dirty="0">
                <a:solidFill>
                  <a:srgbClr val="2B2C30"/>
                </a:solidFill>
                <a:effectLst/>
                <a:latin typeface="Public Sans" panose="020B0604020202020204" charset="-94"/>
              </a:rPr>
              <a:t>'</a:t>
            </a:r>
            <a:r>
              <a:rPr lang="tr-TR" sz="2400" i="0" dirty="0" err="1">
                <a:solidFill>
                  <a:srgbClr val="2B2C30"/>
                </a:solidFill>
                <a:effectLst/>
                <a:latin typeface="Public Sans" panose="020B0604020202020204" charset="-94"/>
              </a:rPr>
              <a:t>Durus_Suresi</a:t>
            </a:r>
            <a:r>
              <a:rPr lang="tr-TR" sz="2400" i="0" dirty="0">
                <a:solidFill>
                  <a:srgbClr val="2B2C30"/>
                </a:solidFill>
                <a:effectLst/>
                <a:latin typeface="Public Sans" panose="020B0604020202020204" charset="-94"/>
              </a:rPr>
              <a:t>': 5 ile 120 dakika arasında rastgele duruş süresi</a:t>
            </a:r>
          </a:p>
          <a:p>
            <a:pPr>
              <a:lnSpc>
                <a:spcPts val="5550"/>
              </a:lnSpc>
            </a:pPr>
            <a:r>
              <a:rPr lang="tr-TR" sz="2400" i="0" dirty="0">
                <a:solidFill>
                  <a:srgbClr val="2B2C30"/>
                </a:solidFill>
                <a:effectLst/>
                <a:latin typeface="Public Sans" panose="020B0604020202020204" charset="-94"/>
              </a:rPr>
              <a:t>'</a:t>
            </a:r>
            <a:r>
              <a:rPr lang="tr-TR" sz="2400" i="0" dirty="0" err="1">
                <a:solidFill>
                  <a:srgbClr val="2B2C30"/>
                </a:solidFill>
                <a:effectLst/>
                <a:latin typeface="Public Sans" panose="020B0604020202020204" charset="-94"/>
              </a:rPr>
              <a:t>Ariza_Turu</a:t>
            </a:r>
            <a:r>
              <a:rPr lang="tr-TR" sz="2400" i="0" dirty="0">
                <a:solidFill>
                  <a:srgbClr val="2B2C30"/>
                </a:solidFill>
                <a:effectLst/>
                <a:latin typeface="Public Sans" panose="020B0604020202020204" charset="-94"/>
              </a:rPr>
              <a:t>': 'mekanik', 'elektrik' veya 'hava' kategorilerinden rastgele seçilen arıza türleri</a:t>
            </a:r>
          </a:p>
          <a:p>
            <a:pPr>
              <a:lnSpc>
                <a:spcPts val="5550"/>
              </a:lnSpc>
            </a:pPr>
            <a:r>
              <a:rPr lang="tr-TR" sz="2400" i="0" dirty="0">
                <a:solidFill>
                  <a:srgbClr val="2B2C30"/>
                </a:solidFill>
                <a:effectLst/>
                <a:latin typeface="Public Sans" panose="020B0604020202020204" charset="-94"/>
              </a:rPr>
              <a:t>'</a:t>
            </a:r>
            <a:r>
              <a:rPr lang="tr-TR" sz="2400" i="0" dirty="0" err="1">
                <a:solidFill>
                  <a:srgbClr val="2B2C30"/>
                </a:solidFill>
                <a:effectLst/>
                <a:latin typeface="Public Sans" panose="020B0604020202020204" charset="-94"/>
              </a:rPr>
              <a:t>Ariza_Alt_Turu</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parca</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asinmasi</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kirilma</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gevseme</a:t>
            </a:r>
            <a:r>
              <a:rPr lang="tr-TR" sz="2400" i="0" dirty="0">
                <a:solidFill>
                  <a:srgbClr val="2B2C30"/>
                </a:solidFill>
                <a:effectLst/>
                <a:latin typeface="Public Sans" panose="020B0604020202020204" charset="-94"/>
              </a:rPr>
              <a:t>', 'sensor', 'kablo', '</a:t>
            </a:r>
            <a:r>
              <a:rPr lang="tr-TR" sz="2400" i="0" dirty="0" err="1">
                <a:solidFill>
                  <a:srgbClr val="2B2C30"/>
                </a:solidFill>
                <a:effectLst/>
                <a:latin typeface="Public Sans" panose="020B0604020202020204" charset="-94"/>
              </a:rPr>
              <a:t>haberlesme</a:t>
            </a:r>
            <a:r>
              <a:rPr lang="tr-TR" sz="2400" i="0" dirty="0">
                <a:solidFill>
                  <a:srgbClr val="2B2C30"/>
                </a:solidFill>
                <a:effectLst/>
                <a:latin typeface="Public Sans" panose="020B0604020202020204" charset="-94"/>
              </a:rPr>
              <a:t>' kategorilerinden rastgele bir alt arıza türü</a:t>
            </a:r>
          </a:p>
          <a:p>
            <a:pPr>
              <a:lnSpc>
                <a:spcPts val="5550"/>
              </a:lnSpc>
            </a:pPr>
            <a:r>
              <a:rPr lang="tr-TR" sz="2400" i="0" dirty="0">
                <a:solidFill>
                  <a:srgbClr val="2B2C30"/>
                </a:solidFill>
                <a:effectLst/>
                <a:latin typeface="Public Sans" panose="020B0604020202020204" charset="-94"/>
              </a:rPr>
              <a:t>'</a:t>
            </a:r>
            <a:r>
              <a:rPr lang="tr-TR" sz="2400" i="0" dirty="0" err="1">
                <a:solidFill>
                  <a:srgbClr val="2B2C30"/>
                </a:solidFill>
                <a:effectLst/>
                <a:latin typeface="Public Sans" panose="020B0604020202020204" charset="-94"/>
              </a:rPr>
              <a:t>Etkilenen_Bolum</a:t>
            </a:r>
            <a:r>
              <a:rPr lang="tr-TR" sz="2400" i="0" dirty="0">
                <a:solidFill>
                  <a:srgbClr val="2B2C30"/>
                </a:solidFill>
                <a:effectLst/>
                <a:latin typeface="Public Sans" panose="020B0604020202020204" charset="-94"/>
              </a:rPr>
              <a:t>': 1 ile 5 arasında rastgele etkilenen bölüm numaraları</a:t>
            </a:r>
          </a:p>
          <a:p>
            <a:pPr>
              <a:lnSpc>
                <a:spcPts val="5550"/>
              </a:lnSpc>
            </a:pPr>
            <a:r>
              <a:rPr lang="tr-TR" sz="2400" i="0" dirty="0">
                <a:solidFill>
                  <a:srgbClr val="2B2C30"/>
                </a:solidFill>
                <a:effectLst/>
                <a:latin typeface="Public Sans" panose="020B0604020202020204" charset="-94"/>
              </a:rPr>
              <a:t>Veri çerçevesini oluşturup bir makine_ariza_veri_seti.csv dosyasına kaydedecek bir Python kodu yazar mısın ?</a:t>
            </a:r>
          </a:p>
          <a:p>
            <a:pPr>
              <a:lnSpc>
                <a:spcPts val="5550"/>
              </a:lnSpc>
            </a:pPr>
            <a:r>
              <a:rPr lang="tr-TR" sz="2400" i="0" dirty="0">
                <a:solidFill>
                  <a:srgbClr val="2B2C30"/>
                </a:solidFill>
                <a:effectLst/>
                <a:latin typeface="Public Sans" panose="020B0604020202020204" charset="-94"/>
              </a:rPr>
              <a:t>ilenen bölümü görüntüleyebileceğim bir kod oluşturur musun ?</a:t>
            </a:r>
            <a:endParaRPr lang="en-US" sz="2400"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57A1E4AF-1DFC-7418-7B33-E11425C95765}"/>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25D0F6AF-3BF8-5D56-2D58-9CF4C6080893}"/>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extLst>
      <p:ext uri="{BB962C8B-B14F-4D97-AF65-F5344CB8AC3E}">
        <p14:creationId xmlns:p14="http://schemas.microsoft.com/office/powerpoint/2010/main" val="205848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C5D5B332-5931-3284-F281-0B0ED4517C8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BC999C3-E6E7-A239-80CA-BAEB5BA123EE}"/>
              </a:ext>
            </a:extLst>
          </p:cNvPr>
          <p:cNvSpPr txBox="1"/>
          <p:nvPr/>
        </p:nvSpPr>
        <p:spPr>
          <a:xfrm>
            <a:off x="1028700" y="1923692"/>
            <a:ext cx="16264721" cy="4918206"/>
          </a:xfrm>
          <a:prstGeom prst="rect">
            <a:avLst/>
          </a:prstGeom>
        </p:spPr>
        <p:txBody>
          <a:bodyPr lIns="0" tIns="0" rIns="0" bIns="0" rtlCol="0" anchor="t">
            <a:spAutoFit/>
          </a:bodyPr>
          <a:lstStyle/>
          <a:p>
            <a:pPr>
              <a:lnSpc>
                <a:spcPts val="5550"/>
              </a:lnSpc>
            </a:pPr>
            <a:r>
              <a:rPr lang="tr-TR" sz="2400" b="1" i="0" dirty="0">
                <a:solidFill>
                  <a:srgbClr val="2B2C30"/>
                </a:solidFill>
                <a:effectLst/>
                <a:latin typeface="Public Sans" panose="020B0604020202020204" charset="-94"/>
              </a:rPr>
              <a:t>Soru 2: </a:t>
            </a:r>
          </a:p>
          <a:p>
            <a:pPr>
              <a:lnSpc>
                <a:spcPts val="5550"/>
              </a:lnSpc>
            </a:pPr>
            <a:r>
              <a:rPr lang="tr-TR" sz="2400" i="0" dirty="0" err="1">
                <a:solidFill>
                  <a:srgbClr val="2B2C30"/>
                </a:solidFill>
                <a:effectLst/>
                <a:latin typeface="Public Sans" panose="020B0604020202020204" charset="-94"/>
              </a:rPr>
              <a:t>Root</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Mean</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Squared</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Error</a:t>
            </a:r>
            <a:r>
              <a:rPr lang="tr-TR" sz="2400" i="0" dirty="0">
                <a:solidFill>
                  <a:srgbClr val="2B2C30"/>
                </a:solidFill>
                <a:effectLst/>
                <a:latin typeface="Public Sans" panose="020B0604020202020204" charset="-94"/>
              </a:rPr>
              <a:t> </a:t>
            </a:r>
          </a:p>
          <a:p>
            <a:pPr>
              <a:lnSpc>
                <a:spcPts val="5550"/>
              </a:lnSpc>
            </a:pPr>
            <a:r>
              <a:rPr lang="tr-TR" sz="2400" i="0" dirty="0">
                <a:solidFill>
                  <a:srgbClr val="2B2C30"/>
                </a:solidFill>
                <a:effectLst/>
                <a:latin typeface="Public Sans" panose="020B0604020202020204" charset="-94"/>
              </a:rPr>
              <a:t>Veri setindeki ortalama duruş süresi </a:t>
            </a:r>
          </a:p>
          <a:p>
            <a:pPr>
              <a:lnSpc>
                <a:spcPts val="5550"/>
              </a:lnSpc>
            </a:pPr>
            <a:r>
              <a:rPr lang="tr-TR" sz="2400" i="0" dirty="0" err="1">
                <a:solidFill>
                  <a:srgbClr val="2B2C30"/>
                </a:solidFill>
                <a:effectLst/>
                <a:latin typeface="Public Sans" panose="020B0604020202020204" charset="-94"/>
              </a:rPr>
              <a:t>Mean</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Absolute</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Error</a:t>
            </a:r>
            <a:r>
              <a:rPr lang="tr-TR" sz="2400" i="0" dirty="0">
                <a:solidFill>
                  <a:srgbClr val="2B2C30"/>
                </a:solidFill>
                <a:effectLst/>
                <a:latin typeface="Public Sans" panose="020B0604020202020204" charset="-94"/>
              </a:rPr>
              <a:t> (MAE)</a:t>
            </a:r>
          </a:p>
          <a:p>
            <a:pPr>
              <a:lnSpc>
                <a:spcPts val="5550"/>
              </a:lnSpc>
            </a:pPr>
            <a:r>
              <a:rPr lang="tr-TR" sz="2400" i="0" dirty="0">
                <a:solidFill>
                  <a:srgbClr val="2B2C30"/>
                </a:solidFill>
                <a:effectLst/>
                <a:latin typeface="Public Sans" panose="020B0604020202020204" charset="-94"/>
              </a:rPr>
              <a:t>Örnek bir veri için rasgele bir (</a:t>
            </a:r>
            <a:r>
              <a:rPr lang="tr-TR" sz="2400" i="0" dirty="0" err="1">
                <a:solidFill>
                  <a:srgbClr val="2B2C30"/>
                </a:solidFill>
                <a:effectLst/>
                <a:latin typeface="Public Sans" panose="020B0604020202020204" charset="-94"/>
              </a:rPr>
              <a:t>np.random.seed</a:t>
            </a:r>
            <a:r>
              <a:rPr lang="tr-TR" sz="2400" i="0" dirty="0">
                <a:solidFill>
                  <a:srgbClr val="2B2C30"/>
                </a:solidFill>
                <a:effectLst/>
                <a:latin typeface="Public Sans" panose="020B0604020202020204" charset="-94"/>
              </a:rPr>
              <a:t>) veri için tahmin edilen duruş zamanı(tarih formatında tahminleme veri setinde yer alan son tarihten sonrası olacak şekilde),</a:t>
            </a:r>
          </a:p>
          <a:p>
            <a:pPr>
              <a:lnSpc>
                <a:spcPts val="5550"/>
              </a:lnSpc>
            </a:pPr>
            <a:r>
              <a:rPr lang="tr-TR" sz="2400" i="0" dirty="0">
                <a:solidFill>
                  <a:srgbClr val="2B2C30"/>
                </a:solidFill>
                <a:effectLst/>
                <a:latin typeface="Public Sans" panose="020B0604020202020204" charset="-94"/>
              </a:rPr>
              <a:t>vardiyası, duruş süresi, arıza türü, ariza alt türü, ve etkilenen bölümü </a:t>
            </a:r>
            <a:r>
              <a:rPr lang="tr-TR" sz="2400" i="0" dirty="0" err="1">
                <a:solidFill>
                  <a:srgbClr val="2B2C30"/>
                </a:solidFill>
                <a:effectLst/>
                <a:latin typeface="Public Sans" panose="020B0604020202020204" charset="-94"/>
              </a:rPr>
              <a:t>görüntüleyebilecegim</a:t>
            </a:r>
            <a:r>
              <a:rPr lang="tr-TR" sz="2400" i="0" dirty="0">
                <a:solidFill>
                  <a:srgbClr val="2B2C30"/>
                </a:solidFill>
                <a:effectLst/>
                <a:latin typeface="Public Sans" panose="020B0604020202020204" charset="-94"/>
              </a:rPr>
              <a:t> bir kod oluşturur musun</a:t>
            </a:r>
          </a:p>
        </p:txBody>
      </p:sp>
      <p:sp>
        <p:nvSpPr>
          <p:cNvPr id="3" name="TextBox 3">
            <a:extLst>
              <a:ext uri="{FF2B5EF4-FFF2-40B4-BE49-F238E27FC236}">
                <a16:creationId xmlns:a16="http://schemas.microsoft.com/office/drawing/2014/main" id="{A072BDFE-1A20-72EB-90FD-797E70131898}"/>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F63449D3-02F8-8819-DEF3-2554EF6C1791}"/>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extLst>
      <p:ext uri="{BB962C8B-B14F-4D97-AF65-F5344CB8AC3E}">
        <p14:creationId xmlns:p14="http://schemas.microsoft.com/office/powerpoint/2010/main" val="3740894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80073BF8-394A-543F-1C57-92F878123673}"/>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9BC734D9-70CE-5281-7CBB-B7364BDD5483}"/>
              </a:ext>
            </a:extLst>
          </p:cNvPr>
          <p:cNvSpPr txBox="1"/>
          <p:nvPr/>
        </p:nvSpPr>
        <p:spPr>
          <a:xfrm>
            <a:off x="1028700" y="1923692"/>
            <a:ext cx="16264721" cy="7790787"/>
          </a:xfrm>
          <a:prstGeom prst="rect">
            <a:avLst/>
          </a:prstGeom>
        </p:spPr>
        <p:txBody>
          <a:bodyPr lIns="0" tIns="0" rIns="0" bIns="0" rtlCol="0" anchor="t">
            <a:spAutoFit/>
          </a:bodyPr>
          <a:lstStyle/>
          <a:p>
            <a:pPr>
              <a:lnSpc>
                <a:spcPts val="5550"/>
              </a:lnSpc>
            </a:pPr>
            <a:r>
              <a:rPr lang="tr-TR" sz="2400" b="1" i="0" dirty="0">
                <a:solidFill>
                  <a:srgbClr val="2B2C30"/>
                </a:solidFill>
                <a:effectLst/>
                <a:latin typeface="Public Sans" panose="020B0604020202020204" charset="-94"/>
              </a:rPr>
              <a:t>Soru 3:</a:t>
            </a:r>
          </a:p>
          <a:p>
            <a:pPr>
              <a:lnSpc>
                <a:spcPts val="5550"/>
              </a:lnSpc>
            </a:pPr>
            <a:r>
              <a:rPr lang="tr-TR" sz="2400" i="0" dirty="0">
                <a:solidFill>
                  <a:srgbClr val="2B2C30"/>
                </a:solidFill>
                <a:effectLst/>
                <a:latin typeface="Public Sans" panose="020B0604020202020204" charset="-94"/>
              </a:rPr>
              <a:t>Şimdi makine öğrenmesi kullanarak bu tahminlemeyi yapabileceğim </a:t>
            </a:r>
            <a:r>
              <a:rPr lang="tr-TR" sz="2400" i="0" dirty="0" err="1">
                <a:solidFill>
                  <a:srgbClr val="2B2C30"/>
                </a:solidFill>
                <a:effectLst/>
                <a:latin typeface="Public Sans" panose="020B0604020202020204" charset="-94"/>
              </a:rPr>
              <a:t>Random</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Forest</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Regressor</a:t>
            </a:r>
            <a:r>
              <a:rPr lang="tr-TR" sz="2400" i="0" dirty="0">
                <a:solidFill>
                  <a:srgbClr val="2B2C30"/>
                </a:solidFill>
                <a:effectLst/>
                <a:latin typeface="Public Sans" panose="020B0604020202020204" charset="-94"/>
              </a:rPr>
              <a:t> modelini kullanarak önce eğitip daha sonra aşağıdaki tahminlemeleri yapar mısın ?</a:t>
            </a:r>
          </a:p>
          <a:p>
            <a:pPr>
              <a:lnSpc>
                <a:spcPts val="5550"/>
              </a:lnSpc>
            </a:pPr>
            <a:r>
              <a:rPr lang="tr-TR" sz="2400" i="0" dirty="0">
                <a:solidFill>
                  <a:srgbClr val="2B2C30"/>
                </a:solidFill>
                <a:effectLst/>
                <a:latin typeface="Public Sans" panose="020B0604020202020204" charset="-94"/>
              </a:rPr>
              <a:t>Ayrıca sonuçlar ekranında numerik olarak verilmiş ifadelerin kategorik karşılıklarının olduğu bir tablo da hazırlar misin ? Lütfen önce kodu kendi içerisinde çalıştırıp doğruluğunu kontrol et.</a:t>
            </a:r>
          </a:p>
          <a:p>
            <a:pPr>
              <a:lnSpc>
                <a:spcPts val="5550"/>
              </a:lnSpc>
            </a:pPr>
            <a:r>
              <a:rPr lang="tr-TR" sz="2400" i="0" dirty="0" err="1">
                <a:solidFill>
                  <a:srgbClr val="2B2C30"/>
                </a:solidFill>
                <a:effectLst/>
                <a:latin typeface="Public Sans" panose="020B0604020202020204" charset="-94"/>
              </a:rPr>
              <a:t>Root</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Mean</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Squared</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Error</a:t>
            </a:r>
            <a:r>
              <a:rPr lang="tr-TR" sz="2400" i="0" dirty="0">
                <a:solidFill>
                  <a:srgbClr val="2B2C30"/>
                </a:solidFill>
                <a:effectLst/>
                <a:latin typeface="Public Sans" panose="020B0604020202020204" charset="-94"/>
              </a:rPr>
              <a:t> </a:t>
            </a:r>
          </a:p>
          <a:p>
            <a:pPr>
              <a:lnSpc>
                <a:spcPts val="5550"/>
              </a:lnSpc>
            </a:pPr>
            <a:r>
              <a:rPr lang="tr-TR" sz="2400" i="0" dirty="0">
                <a:solidFill>
                  <a:srgbClr val="2B2C30"/>
                </a:solidFill>
                <a:effectLst/>
                <a:latin typeface="Public Sans" panose="020B0604020202020204" charset="-94"/>
              </a:rPr>
              <a:t>Veri setindeki ortalama duruş süresi </a:t>
            </a:r>
          </a:p>
          <a:p>
            <a:pPr>
              <a:lnSpc>
                <a:spcPts val="5550"/>
              </a:lnSpc>
            </a:pPr>
            <a:r>
              <a:rPr lang="tr-TR" sz="2400" i="0" dirty="0" err="1">
                <a:solidFill>
                  <a:srgbClr val="2B2C30"/>
                </a:solidFill>
                <a:effectLst/>
                <a:latin typeface="Public Sans" panose="020B0604020202020204" charset="-94"/>
              </a:rPr>
              <a:t>Mean</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Absolute</a:t>
            </a:r>
            <a:r>
              <a:rPr lang="tr-TR" sz="2400" i="0" dirty="0">
                <a:solidFill>
                  <a:srgbClr val="2B2C30"/>
                </a:solidFill>
                <a:effectLst/>
                <a:latin typeface="Public Sans" panose="020B0604020202020204" charset="-94"/>
              </a:rPr>
              <a:t> </a:t>
            </a:r>
            <a:r>
              <a:rPr lang="tr-TR" sz="2400" i="0" dirty="0" err="1">
                <a:solidFill>
                  <a:srgbClr val="2B2C30"/>
                </a:solidFill>
                <a:effectLst/>
                <a:latin typeface="Public Sans" panose="020B0604020202020204" charset="-94"/>
              </a:rPr>
              <a:t>Error</a:t>
            </a:r>
            <a:r>
              <a:rPr lang="tr-TR" sz="2400" i="0" dirty="0">
                <a:solidFill>
                  <a:srgbClr val="2B2C30"/>
                </a:solidFill>
                <a:effectLst/>
                <a:latin typeface="Public Sans" panose="020B0604020202020204" charset="-94"/>
              </a:rPr>
              <a:t> (MAE)</a:t>
            </a:r>
          </a:p>
          <a:p>
            <a:pPr>
              <a:lnSpc>
                <a:spcPts val="5550"/>
              </a:lnSpc>
            </a:pPr>
            <a:r>
              <a:rPr lang="tr-TR" sz="2400" i="0" dirty="0">
                <a:solidFill>
                  <a:srgbClr val="2B2C30"/>
                </a:solidFill>
                <a:effectLst/>
                <a:latin typeface="Public Sans" panose="020B0604020202020204" charset="-94"/>
              </a:rPr>
              <a:t>Örnek bir veri için tahmin edilen duruş zamanı(tarih formatında tahminleme veri setinde yer alan son tarihten sonrası olacak şekilde),</a:t>
            </a:r>
          </a:p>
          <a:p>
            <a:pPr>
              <a:lnSpc>
                <a:spcPts val="5550"/>
              </a:lnSpc>
            </a:pPr>
            <a:r>
              <a:rPr lang="tr-TR" sz="2400" i="0" dirty="0">
                <a:solidFill>
                  <a:srgbClr val="2B2C30"/>
                </a:solidFill>
                <a:effectLst/>
                <a:latin typeface="Public Sans" panose="020B0604020202020204" charset="-94"/>
              </a:rPr>
              <a:t>vardiyası, duruş süresi, arıza türü, ariza alt türü, ve etkilenen bölümü görüntüleyebileceğim bir kod oluşturur musun</a:t>
            </a:r>
            <a:endParaRPr lang="en-US" sz="2400"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F6F294F3-FCFA-CC89-9C61-CF8DCCBC59C6}"/>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BCE41A95-5593-7335-5B3C-F9233CCC6F5E}"/>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extLst>
      <p:ext uri="{BB962C8B-B14F-4D97-AF65-F5344CB8AC3E}">
        <p14:creationId xmlns:p14="http://schemas.microsoft.com/office/powerpoint/2010/main" val="66155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2B79BFB6-770A-92DC-3EA4-F5C136A50CD4}"/>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DF3F1375-4EB7-2BC9-D201-BF64DBE8F12D}"/>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739C00AE-EDC2-0F80-5060-96E59431CEEA}"/>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graphicFrame>
        <p:nvGraphicFramePr>
          <p:cNvPr id="7" name="Table 6">
            <a:extLst>
              <a:ext uri="{FF2B5EF4-FFF2-40B4-BE49-F238E27FC236}">
                <a16:creationId xmlns:a16="http://schemas.microsoft.com/office/drawing/2014/main" id="{9FE8DCBB-3847-21EE-24A2-ADABC0955EF1}"/>
              </a:ext>
            </a:extLst>
          </p:cNvPr>
          <p:cNvGraphicFramePr>
            <a:graphicFrameLocks noGrp="1"/>
          </p:cNvGraphicFramePr>
          <p:nvPr>
            <p:extLst>
              <p:ext uri="{D42A27DB-BD31-4B8C-83A1-F6EECF244321}">
                <p14:modId xmlns:p14="http://schemas.microsoft.com/office/powerpoint/2010/main" val="145150068"/>
              </p:ext>
            </p:extLst>
          </p:nvPr>
        </p:nvGraphicFramePr>
        <p:xfrm>
          <a:off x="1006871" y="2037433"/>
          <a:ext cx="16252420" cy="3017520"/>
        </p:xfrm>
        <a:graphic>
          <a:graphicData uri="http://schemas.openxmlformats.org/drawingml/2006/table">
            <a:tbl>
              <a:tblPr/>
              <a:tblGrid>
                <a:gridCol w="4063105">
                  <a:extLst>
                    <a:ext uri="{9D8B030D-6E8A-4147-A177-3AD203B41FA5}">
                      <a16:colId xmlns:a16="http://schemas.microsoft.com/office/drawing/2014/main" val="3138473064"/>
                    </a:ext>
                  </a:extLst>
                </a:gridCol>
                <a:gridCol w="4063105">
                  <a:extLst>
                    <a:ext uri="{9D8B030D-6E8A-4147-A177-3AD203B41FA5}">
                      <a16:colId xmlns:a16="http://schemas.microsoft.com/office/drawing/2014/main" val="3453860737"/>
                    </a:ext>
                  </a:extLst>
                </a:gridCol>
                <a:gridCol w="4063105">
                  <a:extLst>
                    <a:ext uri="{9D8B030D-6E8A-4147-A177-3AD203B41FA5}">
                      <a16:colId xmlns:a16="http://schemas.microsoft.com/office/drawing/2014/main" val="297900231"/>
                    </a:ext>
                  </a:extLst>
                </a:gridCol>
                <a:gridCol w="4063105">
                  <a:extLst>
                    <a:ext uri="{9D8B030D-6E8A-4147-A177-3AD203B41FA5}">
                      <a16:colId xmlns:a16="http://schemas.microsoft.com/office/drawing/2014/main" val="4094930542"/>
                    </a:ext>
                  </a:extLst>
                </a:gridCol>
              </a:tblGrid>
              <a:tr h="0">
                <a:tc>
                  <a:txBody>
                    <a:bodyPr/>
                    <a:lstStyle/>
                    <a:p>
                      <a:r>
                        <a:rPr lang="tr-TR" sz="2400" b="0" dirty="0">
                          <a:latin typeface="Public Sans" panose="020B0604020202020204" charset="-94"/>
                        </a:rPr>
                        <a:t>Metrik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İlk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İkinci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a:latin typeface="Public Sans" panose="020B0604020202020204" charset="-94"/>
                        </a:rPr>
                        <a:t>Değişim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99524480"/>
                  </a:ext>
                </a:extLst>
              </a:tr>
              <a:tr h="0">
                <a:tc>
                  <a:txBody>
                    <a:bodyPr/>
                    <a:lstStyle/>
                    <a:p>
                      <a:r>
                        <a:rPr lang="tr-TR" sz="2400" b="0" dirty="0">
                          <a:latin typeface="Public Sans" panose="020B0604020202020204" charset="-94"/>
                        </a:rPr>
                        <a:t>Ortalama Duruş Süresi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a:latin typeface="Public Sans" panose="020B0604020202020204" charset="-94"/>
                        </a:rPr>
                        <a:t>62.48 dakika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61.20 dakika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a:latin typeface="Public Sans" panose="020B0604020202020204" charset="-94"/>
                        </a:rPr>
                        <a:t>-1.28 dakika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6921108"/>
                  </a:ext>
                </a:extLst>
              </a:tr>
              <a:tr h="0">
                <a:tc>
                  <a:txBody>
                    <a:bodyPr/>
                    <a:lstStyle/>
                    <a:p>
                      <a:r>
                        <a:rPr lang="en-US" sz="2400" b="0">
                          <a:latin typeface="Public Sans" panose="020B0604020202020204" charset="-94"/>
                        </a:rPr>
                        <a:t>RMSE (Root Mean Squared Error)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47.44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38.50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-8.94 (Hata azaldı)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89664784"/>
                  </a:ext>
                </a:extLst>
              </a:tr>
              <a:tr h="0">
                <a:tc>
                  <a:txBody>
                    <a:bodyPr/>
                    <a:lstStyle/>
                    <a:p>
                      <a:r>
                        <a:rPr lang="tr-TR" sz="2400" b="0" dirty="0">
                          <a:latin typeface="Public Sans" panose="020B0604020202020204" charset="-94"/>
                        </a:rPr>
                        <a:t>MAE (</a:t>
                      </a:r>
                      <a:r>
                        <a:rPr lang="tr-TR" sz="2400" b="0" dirty="0" err="1">
                          <a:latin typeface="Public Sans" panose="020B0604020202020204" charset="-94"/>
                        </a:rPr>
                        <a:t>Mean</a:t>
                      </a:r>
                      <a:r>
                        <a:rPr lang="tr-TR" sz="2400" b="0" dirty="0">
                          <a:latin typeface="Public Sans" panose="020B0604020202020204" charset="-94"/>
                        </a:rPr>
                        <a:t> </a:t>
                      </a:r>
                      <a:r>
                        <a:rPr lang="tr-TR" sz="2400" b="0" dirty="0" err="1">
                          <a:latin typeface="Public Sans" panose="020B0604020202020204" charset="-94"/>
                        </a:rPr>
                        <a:t>Absolute</a:t>
                      </a:r>
                      <a:r>
                        <a:rPr lang="tr-TR" sz="2400" b="0" dirty="0">
                          <a:latin typeface="Public Sans" panose="020B0604020202020204" charset="-94"/>
                        </a:rPr>
                        <a:t> </a:t>
                      </a:r>
                      <a:r>
                        <a:rPr lang="tr-TR" sz="2400" b="0" dirty="0" err="1">
                          <a:latin typeface="Public Sans" panose="020B0604020202020204" charset="-94"/>
                        </a:rPr>
                        <a:t>Error</a:t>
                      </a:r>
                      <a:r>
                        <a:rPr lang="tr-TR" sz="2400" b="0" dirty="0">
                          <a:latin typeface="Public Sans" panose="020B0604020202020204" charset="-94"/>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39.35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a:latin typeface="Public Sans" panose="020B0604020202020204" charset="-94"/>
                        </a:rPr>
                        <a:t>31.82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-7.52 (Hata azaldı)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3667576"/>
                  </a:ext>
                </a:extLst>
              </a:tr>
              <a:tr h="0">
                <a:tc>
                  <a:txBody>
                    <a:bodyPr/>
                    <a:lstStyle/>
                    <a:p>
                      <a:r>
                        <a:rPr lang="tr-TR" sz="2400" b="0" dirty="0">
                          <a:latin typeface="Public Sans" panose="020B0604020202020204" charset="-94"/>
                        </a:rPr>
                        <a:t>Gerçek Duruş Süresi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Elektrik- Kablo 90 dk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tr-TR" sz="2400" b="0" dirty="0">
                          <a:latin typeface="Public Sans" panose="020B0604020202020204" charset="-94"/>
                        </a:rPr>
                        <a:t>Mekanik- Parça Aşınması 36,01 dk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tr-TR" sz="2400" b="0" dirty="0">
                        <a:latin typeface="Public Sans" panose="020B0604020202020204" charset="-9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6369625"/>
                  </a:ext>
                </a:extLst>
              </a:tr>
            </a:tbl>
          </a:graphicData>
        </a:graphic>
      </p:graphicFrame>
      <p:sp>
        <p:nvSpPr>
          <p:cNvPr id="8" name="Rectangle 2">
            <a:extLst>
              <a:ext uri="{FF2B5EF4-FFF2-40B4-BE49-F238E27FC236}">
                <a16:creationId xmlns:a16="http://schemas.microsoft.com/office/drawing/2014/main" id="{BAB62EF8-2358-2B8B-69BD-B5E000C1CB96}"/>
              </a:ext>
            </a:extLst>
          </p:cNvPr>
          <p:cNvSpPr>
            <a:spLocks noChangeArrowheads="1"/>
          </p:cNvSpPr>
          <p:nvPr/>
        </p:nvSpPr>
        <p:spPr bwMode="auto">
          <a:xfrm>
            <a:off x="1447800" y="443917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7B5C786C-AEBD-0F0B-4AF1-B0B5C27228F0}"/>
              </a:ext>
            </a:extLst>
          </p:cNvPr>
          <p:cNvSpPr txBox="1"/>
          <p:nvPr/>
        </p:nvSpPr>
        <p:spPr>
          <a:xfrm>
            <a:off x="1006871" y="5054335"/>
            <a:ext cx="16252418" cy="3671711"/>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tabLst/>
            </a:pPr>
            <a:r>
              <a:rPr kumimoji="0" lang="tr-TR" altLang="tr-TR" sz="2400" b="1" i="0" u="none" strike="noStrike" cap="none" normalizeH="0" baseline="0" dirty="0">
                <a:ln>
                  <a:noFill/>
                </a:ln>
                <a:solidFill>
                  <a:schemeClr val="tx1"/>
                </a:solidFill>
                <a:effectLst/>
                <a:latin typeface="Public Sans" panose="020B0604020202020204" charset="-94"/>
              </a:rPr>
              <a:t>Model Başarı Durumu:</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i="0" u="none" strike="noStrike" cap="none" normalizeH="0" baseline="0" dirty="0">
                <a:ln>
                  <a:noFill/>
                </a:ln>
                <a:solidFill>
                  <a:schemeClr val="tx1"/>
                </a:solidFill>
                <a:effectLst/>
                <a:latin typeface="Public Sans" panose="020B0604020202020204" charset="-94"/>
              </a:rPr>
              <a:t>Ortalama duruş süresi hafif düşüş gösterdi (-1.28 dakika), ancak fark minimaldir.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i="0" u="none" strike="noStrike" cap="none" normalizeH="0" baseline="0" dirty="0">
                <a:ln>
                  <a:noFill/>
                </a:ln>
                <a:solidFill>
                  <a:schemeClr val="tx1"/>
                </a:solidFill>
                <a:effectLst/>
                <a:latin typeface="Public Sans" panose="020B0604020202020204" charset="-94"/>
              </a:rPr>
              <a:t>RMSE ve MAE değerleri düştü, yani güncellenmiş model hata oranını azaltmıştır.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i="0" u="none" strike="noStrike" cap="none" normalizeH="0" baseline="0" dirty="0" err="1">
                <a:ln>
                  <a:noFill/>
                </a:ln>
                <a:solidFill>
                  <a:schemeClr val="tx1"/>
                </a:solidFill>
                <a:effectLst/>
                <a:latin typeface="Public Sans" panose="020B0604020202020204" charset="-94"/>
              </a:rPr>
              <a:t>RMSE’nin</a:t>
            </a:r>
            <a:r>
              <a:rPr kumimoji="0" lang="tr-TR" altLang="tr-TR" sz="2400" i="0" u="none" strike="noStrike" cap="none" normalizeH="0" baseline="0" dirty="0">
                <a:ln>
                  <a:noFill/>
                </a:ln>
                <a:solidFill>
                  <a:schemeClr val="tx1"/>
                </a:solidFill>
                <a:effectLst/>
                <a:latin typeface="Public Sans" panose="020B0604020202020204" charset="-94"/>
              </a:rPr>
              <a:t> düşmesi, bazı tahminlerin gerçek değerlere daha yakın hale geldiğini gösteriyor.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i="0" u="none" strike="noStrike" cap="none" normalizeH="0" baseline="0" dirty="0" err="1">
                <a:ln>
                  <a:noFill/>
                </a:ln>
                <a:solidFill>
                  <a:schemeClr val="tx1"/>
                </a:solidFill>
                <a:effectLst/>
                <a:latin typeface="Public Sans" panose="020B0604020202020204" charset="-94"/>
              </a:rPr>
              <a:t>MAE’nin</a:t>
            </a:r>
            <a:r>
              <a:rPr kumimoji="0" lang="tr-TR" altLang="tr-TR" sz="2400" i="0" u="none" strike="noStrike" cap="none" normalizeH="0" baseline="0" dirty="0">
                <a:ln>
                  <a:noFill/>
                </a:ln>
                <a:solidFill>
                  <a:schemeClr val="tx1"/>
                </a:solidFill>
                <a:effectLst/>
                <a:latin typeface="Public Sans" panose="020B0604020202020204" charset="-94"/>
              </a:rPr>
              <a:t> azalması ise modelin genel olarak daha iyi tahminler yaptığını gösteriyor.</a:t>
            </a:r>
          </a:p>
        </p:txBody>
      </p:sp>
    </p:spTree>
    <p:extLst>
      <p:ext uri="{BB962C8B-B14F-4D97-AF65-F5344CB8AC3E}">
        <p14:creationId xmlns:p14="http://schemas.microsoft.com/office/powerpoint/2010/main" val="108485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9C98B7AD-5905-12C5-9C54-D0F8FC08C615}"/>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696F4303-869C-A583-A083-3F6C5ADBA032}"/>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B9DC0373-1701-087F-264A-5844CA888E11}"/>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8" name="Rectangle 2">
            <a:extLst>
              <a:ext uri="{FF2B5EF4-FFF2-40B4-BE49-F238E27FC236}">
                <a16:creationId xmlns:a16="http://schemas.microsoft.com/office/drawing/2014/main" id="{63570BB6-0442-284F-4AC2-CDAF705CD4FB}"/>
              </a:ext>
            </a:extLst>
          </p:cNvPr>
          <p:cNvSpPr>
            <a:spLocks noChangeArrowheads="1"/>
          </p:cNvSpPr>
          <p:nvPr/>
        </p:nvSpPr>
        <p:spPr bwMode="auto">
          <a:xfrm>
            <a:off x="1447800" y="443917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61AB31DE-0910-03DB-074F-F08E70EC07C3}"/>
              </a:ext>
            </a:extLst>
          </p:cNvPr>
          <p:cNvSpPr txBox="1"/>
          <p:nvPr/>
        </p:nvSpPr>
        <p:spPr>
          <a:xfrm>
            <a:off x="1028695" y="2171700"/>
            <a:ext cx="16252418" cy="5887702"/>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tabLst/>
            </a:pPr>
            <a:r>
              <a:rPr kumimoji="0" lang="tr-TR" altLang="tr-TR" sz="2400" b="1" i="0" u="none" strike="noStrike" cap="none" normalizeH="0" baseline="0" dirty="0">
                <a:ln>
                  <a:noFill/>
                </a:ln>
                <a:solidFill>
                  <a:schemeClr val="tx1"/>
                </a:solidFill>
                <a:effectLst/>
                <a:latin typeface="Public Sans" panose="020B0604020202020204" charset="-94"/>
              </a:rPr>
              <a:t>Tahminleri Veri Setiyle Uyumuna Bakış:</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i="0" u="none" strike="noStrike" cap="none" normalizeH="0" baseline="0" dirty="0">
                <a:ln>
                  <a:noFill/>
                </a:ln>
                <a:solidFill>
                  <a:schemeClr val="tx1"/>
                </a:solidFill>
                <a:effectLst/>
                <a:latin typeface="Public Sans" panose="020B0604020202020204" charset="-94"/>
              </a:rPr>
              <a:t>İlk model, elektrik-kablo sorununa dayalı 90 dakikalık bir duruş süresi öngörmüş.</a:t>
            </a:r>
          </a:p>
          <a:p>
            <a:pPr lvl="1" eaLnBrk="0" fontAlgn="base" hangingPunct="0">
              <a:lnSpc>
                <a:spcPct val="200000"/>
              </a:lnSpc>
              <a:spcBef>
                <a:spcPct val="0"/>
              </a:spcBef>
              <a:spcAft>
                <a:spcPct val="0"/>
              </a:spcAft>
              <a:buFontTx/>
              <a:buChar char="•"/>
            </a:pPr>
            <a:r>
              <a:rPr kumimoji="0" lang="tr-TR" altLang="tr-TR" sz="2400" i="0" u="none" strike="noStrike" cap="none" normalizeH="0" baseline="0" dirty="0">
                <a:ln>
                  <a:noFill/>
                </a:ln>
                <a:solidFill>
                  <a:schemeClr val="tx1"/>
                </a:solidFill>
                <a:effectLst/>
                <a:latin typeface="Public Sans" panose="020B0604020202020204" charset="-94"/>
              </a:rPr>
              <a:t>Fakat veri setine baktığımızda en sık görülen arıza türü mekanik, en sık görülen alt tür ise sensör.</a:t>
            </a:r>
          </a:p>
          <a:p>
            <a:pPr lvl="1" eaLnBrk="0" fontAlgn="base" hangingPunct="0">
              <a:lnSpc>
                <a:spcPct val="200000"/>
              </a:lnSpc>
              <a:spcBef>
                <a:spcPct val="0"/>
              </a:spcBef>
              <a:spcAft>
                <a:spcPct val="0"/>
              </a:spcAft>
              <a:buFontTx/>
              <a:buChar char="•"/>
            </a:pPr>
            <a:r>
              <a:rPr kumimoji="0" lang="tr-TR" altLang="tr-TR" sz="2400" i="0" u="none" strike="noStrike" cap="none" normalizeH="0" baseline="0" dirty="0">
                <a:ln>
                  <a:noFill/>
                </a:ln>
                <a:solidFill>
                  <a:schemeClr val="tx1"/>
                </a:solidFill>
                <a:effectLst/>
                <a:latin typeface="Public Sans" panose="020B0604020202020204" charset="-94"/>
              </a:rPr>
              <a:t>Elektrik ve kablo türündeki arızalar daha az sayıda olduğu için model, bu tür tahminlerde büyük hatalar yapmış olabilir.</a:t>
            </a:r>
          </a:p>
          <a:p>
            <a:pPr eaLnBrk="0" fontAlgn="base" hangingPunct="0">
              <a:lnSpc>
                <a:spcPct val="200000"/>
              </a:lnSpc>
              <a:spcBef>
                <a:spcPct val="0"/>
              </a:spcBef>
              <a:spcAft>
                <a:spcPct val="0"/>
              </a:spcAft>
              <a:buFontTx/>
              <a:buChar char="•"/>
            </a:pPr>
            <a:r>
              <a:rPr kumimoji="0" lang="tr-TR" altLang="tr-TR" sz="2400" i="0" u="none" strike="noStrike" cap="none" normalizeH="0" baseline="0" dirty="0">
                <a:ln>
                  <a:noFill/>
                </a:ln>
                <a:solidFill>
                  <a:schemeClr val="tx1"/>
                </a:solidFill>
                <a:effectLst/>
                <a:latin typeface="Public Sans" panose="020B0604020202020204" charset="-94"/>
              </a:rPr>
              <a:t>İkinci model, mekanik-parça aşınması kaynaklı 36 dakikalık duruş süresi öngörmüş.</a:t>
            </a:r>
          </a:p>
          <a:p>
            <a:pPr lvl="1" eaLnBrk="0" fontAlgn="base" hangingPunct="0">
              <a:lnSpc>
                <a:spcPct val="200000"/>
              </a:lnSpc>
              <a:spcBef>
                <a:spcPct val="0"/>
              </a:spcBef>
              <a:spcAft>
                <a:spcPct val="0"/>
              </a:spcAft>
              <a:buFontTx/>
              <a:buChar char="•"/>
            </a:pPr>
            <a:r>
              <a:rPr kumimoji="0" lang="tr-TR" altLang="tr-TR" sz="2400" i="0" u="none" strike="noStrike" cap="none" normalizeH="0" baseline="0" dirty="0">
                <a:ln>
                  <a:noFill/>
                </a:ln>
                <a:solidFill>
                  <a:schemeClr val="tx1"/>
                </a:solidFill>
                <a:effectLst/>
                <a:latin typeface="Public Sans" panose="020B0604020202020204" charset="-94"/>
              </a:rPr>
              <a:t>Mekanik arızalar veri setinde yaygın olduğu için bu modelin tahmini, veri setinin genel yapısıyla daha uyumlu görünüyor.</a:t>
            </a:r>
          </a:p>
        </p:txBody>
      </p:sp>
    </p:spTree>
    <p:extLst>
      <p:ext uri="{BB962C8B-B14F-4D97-AF65-F5344CB8AC3E}">
        <p14:creationId xmlns:p14="http://schemas.microsoft.com/office/powerpoint/2010/main" val="310376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14031D6B-FFCD-49BB-BA7E-3577B050E1F4}"/>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5100DFD8-A187-3EBA-4ED6-B3F3724D4674}"/>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484E1AF6-9FE5-6F36-D69B-B08EF9A5FB59}"/>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8" name="Rectangle 2">
            <a:extLst>
              <a:ext uri="{FF2B5EF4-FFF2-40B4-BE49-F238E27FC236}">
                <a16:creationId xmlns:a16="http://schemas.microsoft.com/office/drawing/2014/main" id="{257EC275-201B-8D82-A260-C7330E2AF399}"/>
              </a:ext>
            </a:extLst>
          </p:cNvPr>
          <p:cNvSpPr>
            <a:spLocks noChangeArrowheads="1"/>
          </p:cNvSpPr>
          <p:nvPr/>
        </p:nvSpPr>
        <p:spPr bwMode="auto">
          <a:xfrm>
            <a:off x="1447800" y="443917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6BE628E-5A5D-9B26-50E0-237AD9D551B2}"/>
              </a:ext>
            </a:extLst>
          </p:cNvPr>
          <p:cNvSpPr txBox="1"/>
          <p:nvPr/>
        </p:nvSpPr>
        <p:spPr>
          <a:xfrm>
            <a:off x="1028695" y="2171700"/>
            <a:ext cx="16252418" cy="4410375"/>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tabLst/>
            </a:pPr>
            <a:r>
              <a:rPr kumimoji="0" lang="tr-TR" altLang="tr-TR" sz="2400" b="1" i="0" u="none" strike="noStrike" cap="none" normalizeH="0" baseline="0" dirty="0">
                <a:ln>
                  <a:noFill/>
                </a:ln>
                <a:solidFill>
                  <a:schemeClr val="tx1"/>
                </a:solidFill>
                <a:effectLst/>
                <a:latin typeface="Public Sans" panose="020B0604020202020204" charset="-94"/>
              </a:rPr>
              <a:t>Sonuç Ve Öneriler: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b="1" i="0" u="none" strike="noStrike" cap="none" normalizeH="0" baseline="0" dirty="0">
                <a:ln>
                  <a:noFill/>
                </a:ln>
                <a:solidFill>
                  <a:schemeClr val="tx1"/>
                </a:solidFill>
                <a:effectLst/>
                <a:latin typeface="Public Sans" panose="020B0604020202020204" charset="-94"/>
              </a:rPr>
              <a:t>Daha fazla veri ile eğitme</a:t>
            </a:r>
            <a:r>
              <a:rPr kumimoji="0" lang="tr-TR" altLang="tr-TR" sz="2400" i="0" u="none" strike="noStrike" cap="none" normalizeH="0" baseline="0" dirty="0">
                <a:ln>
                  <a:noFill/>
                </a:ln>
                <a:solidFill>
                  <a:schemeClr val="tx1"/>
                </a:solidFill>
                <a:effectLst/>
                <a:latin typeface="Public Sans" panose="020B0604020202020204" charset="-94"/>
              </a:rPr>
              <a:t>: Modelin </a:t>
            </a:r>
            <a:r>
              <a:rPr kumimoji="0" lang="tr-TR" altLang="tr-TR" sz="2400" i="0" u="none" strike="noStrike" cap="none" normalizeH="0" baseline="0" dirty="0" err="1">
                <a:ln>
                  <a:noFill/>
                </a:ln>
                <a:solidFill>
                  <a:schemeClr val="tx1"/>
                </a:solidFill>
                <a:effectLst/>
                <a:latin typeface="Public Sans" panose="020B0604020202020204" charset="-94"/>
              </a:rPr>
              <a:t>genelizasyon</a:t>
            </a:r>
            <a:r>
              <a:rPr kumimoji="0" lang="tr-TR" altLang="tr-TR" sz="2400" i="0" u="none" strike="noStrike" cap="none" normalizeH="0" baseline="0" dirty="0">
                <a:ln>
                  <a:noFill/>
                </a:ln>
                <a:solidFill>
                  <a:schemeClr val="tx1"/>
                </a:solidFill>
                <a:effectLst/>
                <a:latin typeface="Public Sans" panose="020B0604020202020204" charset="-94"/>
              </a:rPr>
              <a:t> kabiliyetini artırmak için veri seti genişletilebilir.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b="1" i="0" u="none" strike="noStrike" cap="none" normalizeH="0" baseline="0" dirty="0">
                <a:ln>
                  <a:noFill/>
                </a:ln>
                <a:solidFill>
                  <a:schemeClr val="tx1"/>
                </a:solidFill>
                <a:effectLst/>
                <a:latin typeface="Public Sans" panose="020B0604020202020204" charset="-94"/>
              </a:rPr>
              <a:t>Özellik mühendisliği: </a:t>
            </a:r>
            <a:r>
              <a:rPr kumimoji="0" lang="tr-TR" altLang="tr-TR" sz="2400" i="0" u="none" strike="noStrike" cap="none" normalizeH="0" baseline="0" dirty="0">
                <a:ln>
                  <a:noFill/>
                </a:ln>
                <a:solidFill>
                  <a:schemeClr val="tx1"/>
                </a:solidFill>
                <a:effectLst/>
                <a:latin typeface="Public Sans" panose="020B0604020202020204" charset="-94"/>
              </a:rPr>
              <a:t>Mevcut verilere ek olarak, farklı sensör verileri veya dış etkenler de modele dahil edilebilir.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b="1" i="0" u="none" strike="noStrike" cap="none" normalizeH="0" baseline="0" dirty="0">
                <a:ln>
                  <a:noFill/>
                </a:ln>
                <a:solidFill>
                  <a:schemeClr val="tx1"/>
                </a:solidFill>
                <a:effectLst/>
                <a:latin typeface="Public Sans" panose="020B0604020202020204" charset="-94"/>
              </a:rPr>
              <a:t>Farklı algoritmaların denenmesi: </a:t>
            </a:r>
            <a:r>
              <a:rPr kumimoji="0" lang="tr-TR" altLang="tr-TR" sz="2400" i="0" u="none" strike="noStrike" cap="none" normalizeH="0" baseline="0" dirty="0">
                <a:ln>
                  <a:noFill/>
                </a:ln>
                <a:solidFill>
                  <a:schemeClr val="tx1"/>
                </a:solidFill>
                <a:effectLst/>
                <a:latin typeface="Public Sans" panose="020B0604020202020204" charset="-94"/>
              </a:rPr>
              <a:t>Örneğin, </a:t>
            </a:r>
            <a:r>
              <a:rPr kumimoji="0" lang="tr-TR" altLang="tr-TR" sz="2400" i="0" u="none" strike="noStrike" cap="none" normalizeH="0" baseline="0" dirty="0" err="1">
                <a:ln>
                  <a:noFill/>
                </a:ln>
                <a:solidFill>
                  <a:schemeClr val="tx1"/>
                </a:solidFill>
                <a:effectLst/>
                <a:latin typeface="Public Sans" panose="020B0604020202020204" charset="-94"/>
              </a:rPr>
              <a:t>XGBoost</a:t>
            </a:r>
            <a:r>
              <a:rPr kumimoji="0" lang="tr-TR" altLang="tr-TR" sz="2400" i="0" u="none" strike="noStrike" cap="none" normalizeH="0" baseline="0" dirty="0">
                <a:ln>
                  <a:noFill/>
                </a:ln>
                <a:solidFill>
                  <a:schemeClr val="tx1"/>
                </a:solidFill>
                <a:effectLst/>
                <a:latin typeface="Public Sans" panose="020B0604020202020204" charset="-94"/>
              </a:rPr>
              <a:t> veya </a:t>
            </a:r>
            <a:r>
              <a:rPr kumimoji="0" lang="tr-TR" altLang="tr-TR" sz="2400" i="0" u="none" strike="noStrike" cap="none" normalizeH="0" baseline="0" dirty="0" err="1">
                <a:ln>
                  <a:noFill/>
                </a:ln>
                <a:solidFill>
                  <a:schemeClr val="tx1"/>
                </a:solidFill>
                <a:effectLst/>
                <a:latin typeface="Public Sans" panose="020B0604020202020204" charset="-94"/>
              </a:rPr>
              <a:t>LightGBM</a:t>
            </a:r>
            <a:r>
              <a:rPr kumimoji="0" lang="tr-TR" altLang="tr-TR" sz="2400" i="0" u="none" strike="noStrike" cap="none" normalizeH="0" baseline="0" dirty="0">
                <a:ln>
                  <a:noFill/>
                </a:ln>
                <a:solidFill>
                  <a:schemeClr val="tx1"/>
                </a:solidFill>
                <a:effectLst/>
                <a:latin typeface="Public Sans" panose="020B0604020202020204" charset="-94"/>
              </a:rPr>
              <a:t> gibi daha güçlü regresyon modelleri test edilebilir.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tr-TR" altLang="tr-TR" sz="2400" b="1" i="0" u="none" strike="noStrike" cap="none" normalizeH="0" baseline="0" dirty="0">
                <a:ln>
                  <a:noFill/>
                </a:ln>
                <a:solidFill>
                  <a:schemeClr val="tx1"/>
                </a:solidFill>
                <a:effectLst/>
                <a:latin typeface="Public Sans" panose="020B0604020202020204" charset="-94"/>
              </a:rPr>
              <a:t>Zaman serisi analizleri</a:t>
            </a:r>
            <a:r>
              <a:rPr kumimoji="0" lang="tr-TR" altLang="tr-TR" sz="2400" i="0" u="none" strike="noStrike" cap="none" normalizeH="0" baseline="0" dirty="0">
                <a:ln>
                  <a:noFill/>
                </a:ln>
                <a:solidFill>
                  <a:schemeClr val="tx1"/>
                </a:solidFill>
                <a:effectLst/>
                <a:latin typeface="Public Sans" panose="020B0604020202020204" charset="-94"/>
              </a:rPr>
              <a:t>: Model, zaman bağımlılığı olan trendleri de öğrenebilir.</a:t>
            </a:r>
          </a:p>
        </p:txBody>
      </p:sp>
    </p:spTree>
    <p:extLst>
      <p:ext uri="{BB962C8B-B14F-4D97-AF65-F5344CB8AC3E}">
        <p14:creationId xmlns:p14="http://schemas.microsoft.com/office/powerpoint/2010/main" val="516761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İÇİNDEKİLER</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4" name="TextBox 4"/>
          <p:cNvSpPr txBox="1"/>
          <p:nvPr/>
        </p:nvSpPr>
        <p:spPr>
          <a:xfrm>
            <a:off x="1028689" y="2093715"/>
            <a:ext cx="16208782" cy="5648149"/>
          </a:xfrm>
          <a:prstGeom prst="rect">
            <a:avLst/>
          </a:prstGeom>
        </p:spPr>
        <p:txBody>
          <a:bodyPr lIns="0" tIns="0" rIns="0" bIns="0" rtlCol="0" anchor="t">
            <a:spAutoFit/>
          </a:bodyPr>
          <a:lstStyle/>
          <a:p>
            <a:pPr marL="604519" lvl="1" indent="-302260" algn="l">
              <a:lnSpc>
                <a:spcPts val="5599"/>
              </a:lnSpc>
              <a:buFont typeface="Arial"/>
              <a:buChar char="•"/>
            </a:pPr>
            <a:r>
              <a:rPr lang="en-US" sz="2799" dirty="0">
                <a:solidFill>
                  <a:srgbClr val="2B2C30"/>
                </a:solidFill>
                <a:latin typeface="Public Sans"/>
                <a:ea typeface="Public Sans"/>
                <a:cs typeface="Public Sans"/>
                <a:sym typeface="Public Sans"/>
              </a:rPr>
              <a:t>Python </a:t>
            </a:r>
            <a:r>
              <a:rPr lang="en-US" sz="2799" dirty="0" err="1">
                <a:solidFill>
                  <a:srgbClr val="2B2C30"/>
                </a:solidFill>
                <a:latin typeface="Public Sans"/>
                <a:ea typeface="Public Sans"/>
                <a:cs typeface="Public Sans"/>
                <a:sym typeface="Public Sans"/>
              </a:rPr>
              <a:t>Programlamada</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Ortam</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Hazırlığı</a:t>
            </a:r>
            <a:endParaRPr lang="en-US" sz="2799" dirty="0">
              <a:solidFill>
                <a:srgbClr val="2B2C30"/>
              </a:solidFill>
              <a:latin typeface="Public Sans"/>
              <a:ea typeface="Public Sans"/>
              <a:cs typeface="Public Sans"/>
              <a:sym typeface="Public Sans"/>
            </a:endParaRPr>
          </a:p>
          <a:p>
            <a:pPr marL="604519" lvl="1" indent="-302260" algn="l">
              <a:lnSpc>
                <a:spcPts val="5599"/>
              </a:lnSpc>
              <a:buFont typeface="Arial"/>
              <a:buChar char="•"/>
            </a:pPr>
            <a:r>
              <a:rPr lang="en-US" sz="2799" dirty="0">
                <a:solidFill>
                  <a:srgbClr val="2B2C30"/>
                </a:solidFill>
                <a:latin typeface="Public Sans"/>
                <a:ea typeface="Public Sans"/>
                <a:cs typeface="Public Sans"/>
                <a:sym typeface="Public Sans"/>
              </a:rPr>
              <a:t>Google </a:t>
            </a:r>
            <a:r>
              <a:rPr lang="en-US" sz="2799" dirty="0" err="1">
                <a:solidFill>
                  <a:srgbClr val="2B2C30"/>
                </a:solidFill>
                <a:latin typeface="Public Sans"/>
                <a:ea typeface="Public Sans"/>
                <a:cs typeface="Public Sans"/>
                <a:sym typeface="Public Sans"/>
              </a:rPr>
              <a:t>Colab</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Tanıtımı</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ve</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Kısa</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Eğitim</a:t>
            </a:r>
            <a:endParaRPr lang="en-US" sz="2799" dirty="0">
              <a:solidFill>
                <a:srgbClr val="2B2C30"/>
              </a:solidFill>
              <a:latin typeface="Public Sans"/>
              <a:ea typeface="Public Sans"/>
              <a:cs typeface="Public Sans"/>
              <a:sym typeface="Public Sans"/>
            </a:endParaRPr>
          </a:p>
          <a:p>
            <a:pPr marL="604519" lvl="1" indent="-302260" algn="l">
              <a:lnSpc>
                <a:spcPts val="5599"/>
              </a:lnSpc>
              <a:buFont typeface="Arial"/>
              <a:buChar char="•"/>
            </a:pPr>
            <a:r>
              <a:rPr lang="en-US" sz="2799" dirty="0">
                <a:solidFill>
                  <a:srgbClr val="2B2C30"/>
                </a:solidFill>
                <a:latin typeface="Public Sans"/>
                <a:ea typeface="Public Sans"/>
                <a:cs typeface="Public Sans"/>
                <a:sym typeface="Public Sans"/>
              </a:rPr>
              <a:t>Python </a:t>
            </a:r>
            <a:r>
              <a:rPr lang="en-US" sz="2799" dirty="0" err="1">
                <a:solidFill>
                  <a:srgbClr val="2B2C30"/>
                </a:solidFill>
                <a:latin typeface="Public Sans"/>
                <a:ea typeface="Public Sans"/>
                <a:cs typeface="Public Sans"/>
                <a:sym typeface="Public Sans"/>
              </a:rPr>
              <a:t>ile</a:t>
            </a:r>
            <a:r>
              <a:rPr lang="en-US" sz="2799" dirty="0">
                <a:solidFill>
                  <a:srgbClr val="2B2C30"/>
                </a:solidFill>
                <a:latin typeface="Public Sans"/>
                <a:ea typeface="Public Sans"/>
                <a:cs typeface="Public Sans"/>
                <a:sym typeface="Public Sans"/>
              </a:rPr>
              <a:t> Veri </a:t>
            </a:r>
            <a:r>
              <a:rPr lang="en-US" sz="2799" dirty="0" err="1">
                <a:solidFill>
                  <a:srgbClr val="2B2C30"/>
                </a:solidFill>
                <a:latin typeface="Public Sans"/>
                <a:ea typeface="Public Sans"/>
                <a:cs typeface="Public Sans"/>
                <a:sym typeface="Public Sans"/>
              </a:rPr>
              <a:t>Analizi</a:t>
            </a:r>
            <a:endParaRPr lang="en-US" sz="2799" dirty="0">
              <a:solidFill>
                <a:srgbClr val="2B2C30"/>
              </a:solidFill>
              <a:latin typeface="Public Sans"/>
              <a:ea typeface="Public Sans"/>
              <a:cs typeface="Public Sans"/>
              <a:sym typeface="Public Sans"/>
            </a:endParaRPr>
          </a:p>
          <a:p>
            <a:pPr marL="604519" lvl="1" indent="-302260" algn="l">
              <a:lnSpc>
                <a:spcPts val="5599"/>
              </a:lnSpc>
              <a:buFont typeface="Arial"/>
              <a:buChar char="•"/>
            </a:pPr>
            <a:r>
              <a:rPr lang="en-US" sz="2799" dirty="0">
                <a:solidFill>
                  <a:srgbClr val="2B2C30"/>
                </a:solidFill>
                <a:latin typeface="Public Sans"/>
                <a:ea typeface="Public Sans"/>
                <a:cs typeface="Public Sans"/>
                <a:sym typeface="Public Sans"/>
              </a:rPr>
              <a:t>Google </a:t>
            </a:r>
            <a:r>
              <a:rPr lang="en-US" sz="2799" dirty="0" err="1">
                <a:solidFill>
                  <a:srgbClr val="2B2C30"/>
                </a:solidFill>
                <a:latin typeface="Public Sans"/>
                <a:ea typeface="Public Sans"/>
                <a:cs typeface="Public Sans"/>
                <a:sym typeface="Public Sans"/>
              </a:rPr>
              <a:t>Colab</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Kullanarak</a:t>
            </a:r>
            <a:r>
              <a:rPr lang="en-US" sz="2799" dirty="0">
                <a:solidFill>
                  <a:srgbClr val="2B2C30"/>
                </a:solidFill>
                <a:latin typeface="Public Sans"/>
                <a:ea typeface="Public Sans"/>
                <a:cs typeface="Public Sans"/>
                <a:sym typeface="Public Sans"/>
              </a:rPr>
              <a:t> Veri Seti </a:t>
            </a:r>
            <a:r>
              <a:rPr lang="en-US" sz="2799" dirty="0" err="1">
                <a:solidFill>
                  <a:srgbClr val="2B2C30"/>
                </a:solidFill>
                <a:latin typeface="Public Sans"/>
                <a:ea typeface="Public Sans"/>
                <a:cs typeface="Public Sans"/>
                <a:sym typeface="Public Sans"/>
              </a:rPr>
              <a:t>Oluşturma</a:t>
            </a:r>
            <a:endParaRPr lang="en-US" sz="2799" dirty="0">
              <a:solidFill>
                <a:srgbClr val="2B2C30"/>
              </a:solidFill>
              <a:latin typeface="Public Sans"/>
              <a:ea typeface="Public Sans"/>
              <a:cs typeface="Public Sans"/>
              <a:sym typeface="Public Sans"/>
            </a:endParaRPr>
          </a:p>
          <a:p>
            <a:pPr marL="604519" lvl="1" indent="-302260" algn="l">
              <a:lnSpc>
                <a:spcPts val="5599"/>
              </a:lnSpc>
              <a:buFont typeface="Arial"/>
              <a:buChar char="•"/>
            </a:pPr>
            <a:r>
              <a:rPr lang="en-US" sz="2799" dirty="0">
                <a:solidFill>
                  <a:srgbClr val="2B2C30"/>
                </a:solidFill>
                <a:latin typeface="Public Sans"/>
                <a:ea typeface="Public Sans"/>
                <a:cs typeface="Public Sans"/>
                <a:sym typeface="Public Sans"/>
              </a:rPr>
              <a:t>Veri </a:t>
            </a:r>
            <a:r>
              <a:rPr lang="en-US" sz="2799" dirty="0" err="1">
                <a:solidFill>
                  <a:srgbClr val="2B2C30"/>
                </a:solidFill>
                <a:latin typeface="Public Sans"/>
                <a:ea typeface="Public Sans"/>
                <a:cs typeface="Public Sans"/>
                <a:sym typeface="Public Sans"/>
              </a:rPr>
              <a:t>Analizi</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ve</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Sınıflandırma</a:t>
            </a:r>
            <a:endParaRPr lang="en-US" sz="2799" dirty="0">
              <a:solidFill>
                <a:srgbClr val="2B2C30"/>
              </a:solidFill>
              <a:latin typeface="Public Sans"/>
              <a:ea typeface="Public Sans"/>
              <a:cs typeface="Public Sans"/>
              <a:sym typeface="Public Sans"/>
            </a:endParaRPr>
          </a:p>
          <a:p>
            <a:pPr marL="604519" lvl="1" indent="-302260" algn="l">
              <a:lnSpc>
                <a:spcPts val="5599"/>
              </a:lnSpc>
              <a:buFont typeface="Arial"/>
              <a:buChar char="•"/>
            </a:pPr>
            <a:r>
              <a:rPr lang="en-US" sz="2799" dirty="0" err="1">
                <a:solidFill>
                  <a:srgbClr val="2B2C30"/>
                </a:solidFill>
                <a:latin typeface="Public Sans"/>
                <a:ea typeface="Public Sans"/>
                <a:cs typeface="Public Sans"/>
                <a:sym typeface="Public Sans"/>
              </a:rPr>
              <a:t>Veriye</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Ait</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Grafiklerin</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Oluşturulması</a:t>
            </a:r>
            <a:endParaRPr lang="en-US" sz="2799" dirty="0">
              <a:solidFill>
                <a:srgbClr val="2B2C30"/>
              </a:solidFill>
              <a:latin typeface="Public Sans"/>
              <a:ea typeface="Public Sans"/>
              <a:cs typeface="Public Sans"/>
              <a:sym typeface="Public Sans"/>
            </a:endParaRPr>
          </a:p>
          <a:p>
            <a:pPr marL="604519" lvl="1" indent="-302260" algn="l">
              <a:lnSpc>
                <a:spcPts val="5599"/>
              </a:lnSpc>
              <a:buFont typeface="Arial"/>
              <a:buChar char="•"/>
            </a:pPr>
            <a:r>
              <a:rPr lang="en-US" sz="2799" dirty="0">
                <a:solidFill>
                  <a:srgbClr val="2B2C30"/>
                </a:solidFill>
                <a:latin typeface="Public Sans"/>
                <a:ea typeface="Public Sans"/>
                <a:cs typeface="Public Sans"/>
                <a:sym typeface="Public Sans"/>
              </a:rPr>
              <a:t>Veri </a:t>
            </a:r>
            <a:r>
              <a:rPr lang="en-US" sz="2799" dirty="0" err="1">
                <a:solidFill>
                  <a:srgbClr val="2B2C30"/>
                </a:solidFill>
                <a:latin typeface="Public Sans"/>
                <a:ea typeface="Public Sans"/>
                <a:cs typeface="Public Sans"/>
                <a:sym typeface="Public Sans"/>
              </a:rPr>
              <a:t>Setinin</a:t>
            </a:r>
            <a:r>
              <a:rPr lang="en-US" sz="2799" dirty="0">
                <a:solidFill>
                  <a:srgbClr val="2B2C30"/>
                </a:solidFill>
                <a:latin typeface="Public Sans"/>
                <a:ea typeface="Public Sans"/>
                <a:cs typeface="Public Sans"/>
                <a:sym typeface="Public Sans"/>
              </a:rPr>
              <a:t> </a:t>
            </a:r>
            <a:r>
              <a:rPr lang="en-US" sz="2799" dirty="0" err="1">
                <a:solidFill>
                  <a:srgbClr val="2B2C30"/>
                </a:solidFill>
                <a:latin typeface="Public Sans"/>
                <a:ea typeface="Public Sans"/>
                <a:cs typeface="Public Sans"/>
                <a:sym typeface="Public Sans"/>
              </a:rPr>
              <a:t>Yorumlanması</a:t>
            </a:r>
            <a:endParaRPr lang="en-US" sz="2799" dirty="0">
              <a:solidFill>
                <a:srgbClr val="2B2C30"/>
              </a:solidFill>
              <a:latin typeface="Public Sans"/>
              <a:ea typeface="Public Sans"/>
              <a:cs typeface="Public Sans"/>
              <a:sym typeface="Public Sans"/>
            </a:endParaRPr>
          </a:p>
          <a:p>
            <a:pPr algn="l">
              <a:lnSpc>
                <a:spcPts val="5599"/>
              </a:lnSpc>
            </a:pPr>
            <a:endParaRPr lang="en-US" sz="2799" dirty="0">
              <a:solidFill>
                <a:srgbClr val="2B2C30"/>
              </a:solidFill>
              <a:latin typeface="Public Sans"/>
              <a:ea typeface="Public Sans"/>
              <a:cs typeface="Public Sans"/>
              <a:sym typeface="Public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00805089-CC4E-7DAC-F050-C36228209B2B}"/>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B35513CD-D12B-0C59-F340-6F2FD9536ED6}"/>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ACED9D38-0C22-4412-EC10-EE648E9A31AE}"/>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8" name="Rectangle 2">
            <a:extLst>
              <a:ext uri="{FF2B5EF4-FFF2-40B4-BE49-F238E27FC236}">
                <a16:creationId xmlns:a16="http://schemas.microsoft.com/office/drawing/2014/main" id="{8F53F648-1BF1-7224-2D1B-2F16A8B75AB7}"/>
              </a:ext>
            </a:extLst>
          </p:cNvPr>
          <p:cNvSpPr>
            <a:spLocks noChangeArrowheads="1"/>
          </p:cNvSpPr>
          <p:nvPr/>
        </p:nvSpPr>
        <p:spPr bwMode="auto">
          <a:xfrm>
            <a:off x="1447800" y="443917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6EB39CB-4777-5C1B-9B3B-C2C819532734}"/>
              </a:ext>
            </a:extLst>
          </p:cNvPr>
          <p:cNvSpPr txBox="1"/>
          <p:nvPr/>
        </p:nvSpPr>
        <p:spPr>
          <a:xfrm>
            <a:off x="1028695" y="1736516"/>
            <a:ext cx="16252418" cy="7436075"/>
          </a:xfrm>
          <a:prstGeom prst="rect">
            <a:avLst/>
          </a:prstGeom>
          <a:noFill/>
        </p:spPr>
        <p:txBody>
          <a:bodyPr wrap="square">
            <a:spAutoFit/>
          </a:bodyPr>
          <a:lstStyle/>
          <a:p>
            <a:pPr marL="457200" marR="0" lvl="0" indent="-457200" algn="l" defTabSz="914400" rtl="0" eaLnBrk="0" fontAlgn="base" latinLnBrk="0" hangingPunct="0">
              <a:lnSpc>
                <a:spcPct val="200000"/>
              </a:lnSpc>
              <a:spcBef>
                <a:spcPct val="0"/>
              </a:spcBef>
              <a:spcAft>
                <a:spcPct val="0"/>
              </a:spcAft>
              <a:buClrTx/>
              <a:buSzTx/>
              <a:buAutoNum type="arabicPeriod"/>
              <a:tabLst/>
            </a:pPr>
            <a:r>
              <a:rPr kumimoji="0" lang="tr-TR" altLang="tr-TR" sz="2200" b="1" i="0" u="none" strike="noStrike" cap="none" normalizeH="0" baseline="0" dirty="0">
                <a:ln>
                  <a:noFill/>
                </a:ln>
                <a:solidFill>
                  <a:schemeClr val="tx1"/>
                </a:solidFill>
                <a:effectLst/>
                <a:latin typeface="Public Sans" panose="020B0604020202020204" charset="-94"/>
              </a:rPr>
              <a:t>Zaman Serisi Analizi</a:t>
            </a:r>
            <a:r>
              <a:rPr kumimoji="0" lang="tr-TR" altLang="tr-TR" sz="2200" i="0" u="none" strike="noStrike" cap="none" normalizeH="0" baseline="0" dirty="0">
                <a:ln>
                  <a:noFill/>
                </a:ln>
                <a:solidFill>
                  <a:schemeClr val="tx1"/>
                </a:solidFill>
                <a:effectLst/>
                <a:latin typeface="Public Sans" panose="020B0604020202020204" charset="-94"/>
              </a:rPr>
              <a:t>:</a:t>
            </a:r>
          </a:p>
          <a:p>
            <a:pPr marL="457200" marR="0" lvl="0" indent="-4572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Arıza Sıklığı ve Trendleri: Zaman içindeki arıza sıklığını görselleştirebilir ve artan veya azalan trendleri belirleyebilirsiniz.</a:t>
            </a:r>
          </a:p>
          <a:p>
            <a:pPr marL="457200" marR="0" lvl="0" indent="-4572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Mevsimsellik: Belirli zaman dilimlerinde (örneğin, hafta içi/hafta sonu, gündüz/gece) arıza sıklığında değişiklikler olup olmadığını inceleyebilirsiniz.</a:t>
            </a:r>
          </a:p>
          <a:p>
            <a:pPr marL="457200" marR="0" lvl="0" indent="-4572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Duruş Sürelerinin Zamanla Değişimi: Duruş sürelerinin zaman içinde nasıl değiştiğini analiz ederek iyileştirme çalışmalarının etkisini değerlendirebilirsiniz.</a:t>
            </a:r>
          </a:p>
          <a:p>
            <a:pPr marR="0" lvl="0" algn="l" defTabSz="914400" rtl="0" eaLnBrk="0" fontAlgn="base" latinLnBrk="0" hangingPunct="0">
              <a:lnSpc>
                <a:spcPct val="200000"/>
              </a:lnSpc>
              <a:spcBef>
                <a:spcPct val="0"/>
              </a:spcBef>
              <a:spcAft>
                <a:spcPct val="0"/>
              </a:spcAft>
              <a:buClrTx/>
              <a:buSzTx/>
              <a:tabLst/>
            </a:pPr>
            <a:r>
              <a:rPr kumimoji="0" lang="tr-TR" altLang="tr-TR" sz="2200" b="1" i="0" u="none" strike="noStrike" cap="none" normalizeH="0" baseline="0" dirty="0">
                <a:ln>
                  <a:noFill/>
                </a:ln>
                <a:solidFill>
                  <a:schemeClr val="tx1"/>
                </a:solidFill>
                <a:effectLst/>
                <a:latin typeface="Public Sans" panose="020B0604020202020204" charset="-94"/>
              </a:rPr>
              <a:t>2. Vardiya Analizi:</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Vardiya Bazında Arıza Sıklığı: Hangi vardiyada daha fazla arıza meydana geldiğini belirleyerek vardiya bazında performans karşılaştırması yapabilirsiniz.</a:t>
            </a:r>
          </a:p>
          <a:p>
            <a:pPr marL="457200" marR="0" lvl="0" indent="-4572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Vardiya Bazında Duruş Süreleri: Hangi vardiyada duruş sürelerinin daha uzun olduğunu tespit ederek vardiya bazında iyileştirme fırsatlarını belirleyebilirsiniz.</a:t>
            </a:r>
          </a:p>
        </p:txBody>
      </p:sp>
    </p:spTree>
    <p:extLst>
      <p:ext uri="{BB962C8B-B14F-4D97-AF65-F5344CB8AC3E}">
        <p14:creationId xmlns:p14="http://schemas.microsoft.com/office/powerpoint/2010/main" val="2098753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79D3CD86-8A20-6A8A-4D0E-60F8D2F2E7A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00EE234A-5BC5-6DDA-6E7E-478666BB4A10}"/>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368BD3DF-5463-EE9E-ED2D-CDE93674C15B}"/>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8" name="Rectangle 2">
            <a:extLst>
              <a:ext uri="{FF2B5EF4-FFF2-40B4-BE49-F238E27FC236}">
                <a16:creationId xmlns:a16="http://schemas.microsoft.com/office/drawing/2014/main" id="{D1D02713-3CDF-7637-A6A8-77579F890CE0}"/>
              </a:ext>
            </a:extLst>
          </p:cNvPr>
          <p:cNvSpPr>
            <a:spLocks noChangeArrowheads="1"/>
          </p:cNvSpPr>
          <p:nvPr/>
        </p:nvSpPr>
        <p:spPr bwMode="auto">
          <a:xfrm>
            <a:off x="1447800" y="443917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C638994A-A100-1982-11E1-5CBDC5DD58DF}"/>
              </a:ext>
            </a:extLst>
          </p:cNvPr>
          <p:cNvSpPr txBox="1"/>
          <p:nvPr/>
        </p:nvSpPr>
        <p:spPr>
          <a:xfrm>
            <a:off x="1028695" y="1736516"/>
            <a:ext cx="16252418" cy="8113183"/>
          </a:xfrm>
          <a:prstGeom prst="rect">
            <a:avLst/>
          </a:prstGeom>
          <a:noFill/>
        </p:spPr>
        <p:txBody>
          <a:bodyPr wrap="square">
            <a:spAutoFit/>
          </a:bodyPr>
          <a:lstStyle/>
          <a:p>
            <a:pPr marR="0" lvl="0" algn="l" defTabSz="914400" rtl="0" eaLnBrk="0" fontAlgn="base" latinLnBrk="0" hangingPunct="0">
              <a:lnSpc>
                <a:spcPct val="200000"/>
              </a:lnSpc>
              <a:spcBef>
                <a:spcPct val="0"/>
              </a:spcBef>
              <a:spcAft>
                <a:spcPct val="0"/>
              </a:spcAft>
              <a:buClrTx/>
              <a:buSzTx/>
              <a:tabLst/>
            </a:pPr>
            <a:r>
              <a:rPr kumimoji="0" lang="tr-TR" altLang="tr-TR" sz="2200" i="0" u="none" strike="noStrike" cap="none" normalizeH="0" baseline="0" dirty="0">
                <a:ln>
                  <a:noFill/>
                </a:ln>
                <a:solidFill>
                  <a:schemeClr val="tx1"/>
                </a:solidFill>
                <a:effectLst/>
                <a:latin typeface="Public Sans" panose="020B0604020202020204" charset="-94"/>
              </a:rPr>
              <a:t>3. Arıza Türü ve Alt Türü Analizi:</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En Sık Görülen Arıza Türleri: En sık meydana gelen arıza türlerini belirleyerek öncelikli bakım ve onarım çalışmalarını planlayabilirsiniz.</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Arıza Alt Türlerinin Dağılımı: Her bir arıza türü için alt türlerin dağılımını inceleyerek arızaların kök nedenlerini daha iyi anlayabilirsiniz.</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Arıza Türü ve Duruş Süresi İlişkisi: Farklı arıza türlerinin duruş süreleri üzerindeki etkisini analiz ederek kritik arızalara odaklanabilirsiniz.</a:t>
            </a:r>
          </a:p>
          <a:p>
            <a:pPr marR="0" lvl="0" algn="l" defTabSz="914400" rtl="0" eaLnBrk="0" fontAlgn="base" latinLnBrk="0" hangingPunct="0">
              <a:lnSpc>
                <a:spcPct val="200000"/>
              </a:lnSpc>
              <a:spcBef>
                <a:spcPct val="0"/>
              </a:spcBef>
              <a:spcAft>
                <a:spcPct val="0"/>
              </a:spcAft>
              <a:buClrTx/>
              <a:buSzTx/>
              <a:tabLst/>
            </a:pPr>
            <a:r>
              <a:rPr kumimoji="0" lang="tr-TR" altLang="tr-TR" sz="2200" i="0" u="none" strike="noStrike" cap="none" normalizeH="0" baseline="0" dirty="0">
                <a:ln>
                  <a:noFill/>
                </a:ln>
                <a:solidFill>
                  <a:schemeClr val="tx1"/>
                </a:solidFill>
                <a:effectLst/>
                <a:latin typeface="Public Sans" panose="020B0604020202020204" charset="-94"/>
              </a:rPr>
              <a:t>4. Etkilenen Bölüm Analizi:</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En Çok Etkilenen Bölümler: En çok arıza yaşanan bölümleri belirleyerek bakım ve onarım kaynaklarını bu bölümlere yönlendirebilirsiniz.</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Bölüm Bazında Duruş Süreleri: Hangi bölümlerde duruş sürelerinin daha uzun olduğunu tespit ederek bölüm bazında iyileştirme fırsatlarını belirleyebilirsiniz.</a:t>
            </a:r>
          </a:p>
        </p:txBody>
      </p:sp>
    </p:spTree>
    <p:extLst>
      <p:ext uri="{BB962C8B-B14F-4D97-AF65-F5344CB8AC3E}">
        <p14:creationId xmlns:p14="http://schemas.microsoft.com/office/powerpoint/2010/main" val="1369793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97AF3D9F-BCC2-0CFE-7D98-624CEC414162}"/>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E059DB6B-F17F-05EA-D644-3140496F4DCC}"/>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0A1E7777-31FF-F85B-E2BA-902035E78EEB}"/>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8" name="Rectangle 2">
            <a:extLst>
              <a:ext uri="{FF2B5EF4-FFF2-40B4-BE49-F238E27FC236}">
                <a16:creationId xmlns:a16="http://schemas.microsoft.com/office/drawing/2014/main" id="{80980688-E6FF-3FBA-BB4D-52D50837FB1C}"/>
              </a:ext>
            </a:extLst>
          </p:cNvPr>
          <p:cNvSpPr>
            <a:spLocks noChangeArrowheads="1"/>
          </p:cNvSpPr>
          <p:nvPr/>
        </p:nvSpPr>
        <p:spPr bwMode="auto">
          <a:xfrm>
            <a:off x="1447800" y="4439177"/>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9F9D595B-8676-48ED-FE80-9A7D2C8908B2}"/>
              </a:ext>
            </a:extLst>
          </p:cNvPr>
          <p:cNvSpPr txBox="1"/>
          <p:nvPr/>
        </p:nvSpPr>
        <p:spPr>
          <a:xfrm>
            <a:off x="1028695" y="1736516"/>
            <a:ext cx="16252418" cy="6820521"/>
          </a:xfrm>
          <a:prstGeom prst="rect">
            <a:avLst/>
          </a:prstGeom>
          <a:noFill/>
        </p:spPr>
        <p:txBody>
          <a:bodyPr wrap="square">
            <a:spAutoFit/>
          </a:bodyPr>
          <a:lstStyle/>
          <a:p>
            <a:pPr marR="0" lvl="0" algn="l" defTabSz="914400" rtl="0" eaLnBrk="0" fontAlgn="base" latinLnBrk="0" hangingPunct="0">
              <a:lnSpc>
                <a:spcPct val="200000"/>
              </a:lnSpc>
              <a:spcBef>
                <a:spcPct val="0"/>
              </a:spcBef>
              <a:spcAft>
                <a:spcPct val="0"/>
              </a:spcAft>
              <a:buClrTx/>
              <a:buSzTx/>
              <a:tabLst/>
            </a:pPr>
            <a:r>
              <a:rPr kumimoji="0" lang="tr-TR" altLang="tr-TR" sz="2200" i="0" u="none" strike="noStrike" cap="none" normalizeH="0" baseline="0" dirty="0">
                <a:ln>
                  <a:noFill/>
                </a:ln>
                <a:solidFill>
                  <a:schemeClr val="tx1"/>
                </a:solidFill>
                <a:effectLst/>
                <a:latin typeface="Public Sans" panose="020B0604020202020204" charset="-94"/>
              </a:rPr>
              <a:t>5. İlişki Analizi:</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Arıza Türü ve Etkilenen Bölüm İlişkisi: Hangi arıza türlerinin hangi bölümleri daha çok etkilediğini analiz ederek arıza önleme stratejileri geliştirebilirsiniz.</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Duruş Süresi ve Etkilenen Bölüm İlişkisi: </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tr-TR" altLang="tr-TR" sz="2200" i="0" u="none" strike="noStrike" cap="none" normalizeH="0" baseline="0" dirty="0">
                <a:ln>
                  <a:noFill/>
                </a:ln>
                <a:solidFill>
                  <a:schemeClr val="tx1"/>
                </a:solidFill>
                <a:effectLst/>
                <a:latin typeface="Public Sans" panose="020B0604020202020204" charset="-94"/>
              </a:rPr>
              <a:t>Hangi bölümlerdeki arızaların daha uzun duruş sürelerine neden olduğunu belirleyerek kritik bölümlere odaklanabilirsiniz.</a:t>
            </a:r>
            <a:br>
              <a:rPr kumimoji="0" lang="tr-TR" altLang="tr-TR" sz="2200" i="0" u="none" strike="noStrike" cap="none" normalizeH="0" baseline="0" dirty="0">
                <a:ln>
                  <a:noFill/>
                </a:ln>
                <a:solidFill>
                  <a:schemeClr val="tx1"/>
                </a:solidFill>
                <a:effectLst/>
                <a:latin typeface="Public Sans" panose="020B0604020202020204" charset="-94"/>
              </a:rPr>
            </a:br>
            <a:br>
              <a:rPr kumimoji="0" lang="tr-TR" altLang="tr-TR" sz="2200" i="0" u="none" strike="noStrike" cap="none" normalizeH="0" baseline="0" dirty="0">
                <a:ln>
                  <a:noFill/>
                </a:ln>
                <a:solidFill>
                  <a:schemeClr val="tx1"/>
                </a:solidFill>
                <a:effectLst/>
                <a:latin typeface="Public Sans" panose="020B0604020202020204" charset="-94"/>
              </a:rPr>
            </a:br>
            <a:r>
              <a:rPr kumimoji="0" lang="tr-TR" altLang="tr-TR" sz="2200" i="0" u="none" strike="noStrike" cap="none" normalizeH="0" baseline="0" dirty="0">
                <a:ln>
                  <a:noFill/>
                </a:ln>
                <a:solidFill>
                  <a:schemeClr val="tx1"/>
                </a:solidFill>
                <a:effectLst/>
                <a:latin typeface="Public Sans" panose="020B0604020202020204" charset="-94"/>
              </a:rPr>
              <a:t>İlgili Doküman ve Sunum :</a:t>
            </a: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lang="tr-TR" altLang="tr-TR" sz="2200" dirty="0">
              <a:latin typeface="Public Sans" panose="020B0604020202020204" charset="-94"/>
            </a:endParaRP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lang="tr-TR" sz="2400" dirty="0" err="1">
                <a:hlinkClick r:id="rId3"/>
              </a:rPr>
              <a:t>bmenderes</a:t>
            </a:r>
            <a:r>
              <a:rPr lang="tr-TR" sz="2400" dirty="0">
                <a:hlinkClick r:id="rId3"/>
              </a:rPr>
              <a:t>/</a:t>
            </a:r>
            <a:r>
              <a:rPr lang="tr-TR" sz="2400" dirty="0" err="1">
                <a:hlinkClick r:id="rId3"/>
              </a:rPr>
              <a:t>ArizaAnalizi</a:t>
            </a:r>
            <a:r>
              <a:rPr lang="tr-TR" sz="2400" dirty="0">
                <a:hlinkClick r:id="rId3"/>
              </a:rPr>
              <a:t>: </a:t>
            </a:r>
            <a:r>
              <a:rPr lang="tr-TR" sz="2400" dirty="0" err="1">
                <a:hlinkClick r:id="rId3"/>
              </a:rPr>
              <a:t>ArizaAnalizi</a:t>
            </a:r>
            <a:endParaRPr lang="tr-TR" sz="2200">
              <a:latin typeface="Public Sans" panose="020B0604020202020204" charset="-94"/>
            </a:endParaRP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endParaRPr kumimoji="0" lang="tr-TR" altLang="tr-TR" sz="2200" i="0" u="none" strike="noStrike" cap="none" normalizeH="0" baseline="0" dirty="0">
              <a:ln>
                <a:noFill/>
              </a:ln>
              <a:solidFill>
                <a:schemeClr val="tx1"/>
              </a:solidFill>
              <a:effectLst/>
              <a:latin typeface="Public Sans" panose="020B0604020202020204" charset="-94"/>
            </a:endParaRPr>
          </a:p>
        </p:txBody>
      </p:sp>
    </p:spTree>
    <p:extLst>
      <p:ext uri="{BB962C8B-B14F-4D97-AF65-F5344CB8AC3E}">
        <p14:creationId xmlns:p14="http://schemas.microsoft.com/office/powerpoint/2010/main" val="183035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txBody>
          <a:bodyPr/>
          <a:lstStyle/>
          <a:p>
            <a:endParaRPr lang="tr-TR"/>
          </a:p>
        </p:txBody>
      </p:sp>
      <p:sp>
        <p:nvSpPr>
          <p:cNvPr id="3" name="TextBox 3"/>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Teşekkürler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1991045"/>
            <a:ext cx="16242893" cy="5573395"/>
          </a:xfrm>
          <a:prstGeom prst="rect">
            <a:avLst/>
          </a:prstGeom>
        </p:spPr>
        <p:txBody>
          <a:bodyPr lIns="0" tIns="0" rIns="0" bIns="0" rtlCol="0" anchor="t">
            <a:spAutoFit/>
          </a:bodyPr>
          <a:lstStyle/>
          <a:p>
            <a:pPr algn="just">
              <a:lnSpc>
                <a:spcPts val="5599"/>
              </a:lnSpc>
            </a:pPr>
            <a:r>
              <a:rPr lang="en-US" sz="2799" spc="13">
                <a:solidFill>
                  <a:srgbClr val="2B2C30"/>
                </a:solidFill>
                <a:latin typeface="Public Sans"/>
                <a:ea typeface="Public Sans"/>
                <a:cs typeface="Public Sans"/>
                <a:sym typeface="Public Sans"/>
              </a:rPr>
              <a:t>Python, özellikle veri bilimi ve makine öğrenmesi için tercih edilen bir programlama dilidir. Kolay öğrenilebilir olması ve zengin kütüphane desteği sayesinde başlangıç için idealdir.</a:t>
            </a:r>
          </a:p>
          <a:p>
            <a:pPr algn="just">
              <a:lnSpc>
                <a:spcPts val="5599"/>
              </a:lnSpc>
            </a:pPr>
            <a:r>
              <a:rPr lang="en-US" sz="2799" spc="13">
                <a:solidFill>
                  <a:srgbClr val="2B2C30"/>
                </a:solidFill>
                <a:latin typeface="Public Sans"/>
                <a:ea typeface="Public Sans"/>
                <a:cs typeface="Public Sans"/>
                <a:sym typeface="Public Sans"/>
              </a:rPr>
              <a:t>Python ile Programlama yapabilmek için; çeşitli yöntemler kullanılabilir bu yöntemler çevrim içi ya da local çalışma şeklinde planlanabilir, Direk olarak python.org adresinden indirilebilir ya da Anaconda üzerinden kurulum yapılabilir. Anaconda üzerinden kurulum yapıldığı takdirde bir çok kütüphane yüklü olarak gelecektir ama bilgisayarınızda daha fazla alan kullanımına gereksinim duyacaktır.</a:t>
            </a:r>
          </a:p>
          <a:p>
            <a:pPr algn="just">
              <a:lnSpc>
                <a:spcPts val="5599"/>
              </a:lnSpc>
            </a:pPr>
            <a:endParaRPr lang="en-US" sz="2799" spc="13">
              <a:solidFill>
                <a:srgbClr val="2B2C30"/>
              </a:solidFill>
              <a:latin typeface="Public Sans"/>
              <a:ea typeface="Public Sans"/>
              <a:cs typeface="Public Sans"/>
              <a:sym typeface="Public Sans"/>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PYTHON PROGRAMLAMADA ORTAM HAZIRLIĞI</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695" y="1746882"/>
            <a:ext cx="16264721" cy="8331835"/>
          </a:xfrm>
          <a:prstGeom prst="rect">
            <a:avLst/>
          </a:prstGeom>
        </p:spPr>
        <p:txBody>
          <a:bodyPr lIns="0" tIns="0" rIns="0" bIns="0" rtlCol="0" anchor="t">
            <a:spAutoFit/>
          </a:bodyPr>
          <a:lstStyle/>
          <a:p>
            <a:pPr algn="just">
              <a:lnSpc>
                <a:spcPts val="5599"/>
              </a:lnSpc>
            </a:pPr>
            <a:r>
              <a:rPr lang="en-US" sz="2799" b="1" spc="13">
                <a:solidFill>
                  <a:srgbClr val="2B2C30"/>
                </a:solidFill>
                <a:latin typeface="Public Sans Bold"/>
                <a:ea typeface="Public Sans Bold"/>
                <a:cs typeface="Public Sans Bold"/>
                <a:sym typeface="Public Sans Bold"/>
              </a:rPr>
              <a:t>Geliştirme Ortamları (IDE) : </a:t>
            </a:r>
          </a:p>
          <a:p>
            <a:pPr algn="just">
              <a:lnSpc>
                <a:spcPts val="5599"/>
              </a:lnSpc>
            </a:pPr>
            <a:r>
              <a:rPr lang="en-US" sz="2799" spc="13">
                <a:solidFill>
                  <a:srgbClr val="2B2C30"/>
                </a:solidFill>
                <a:latin typeface="Public Sans"/>
                <a:ea typeface="Public Sans"/>
                <a:cs typeface="Public Sans"/>
                <a:sym typeface="Public Sans"/>
              </a:rPr>
              <a:t>PyCharm, VS Code, Jupyter Notebook gibi ideler local üzerinden çalıştırılabilir.</a:t>
            </a:r>
          </a:p>
          <a:p>
            <a:pPr algn="just">
              <a:lnSpc>
                <a:spcPts val="5599"/>
              </a:lnSpc>
            </a:pPr>
            <a:r>
              <a:rPr lang="en-US" sz="2799" b="1" spc="13">
                <a:solidFill>
                  <a:srgbClr val="2B2C30"/>
                </a:solidFill>
                <a:latin typeface="Public Sans Bold"/>
                <a:ea typeface="Public Sans Bold"/>
                <a:cs typeface="Public Sans Bold"/>
                <a:sym typeface="Public Sans Bold"/>
              </a:rPr>
              <a:t>Google Colab: </a:t>
            </a:r>
          </a:p>
          <a:p>
            <a:pPr algn="just">
              <a:lnSpc>
                <a:spcPts val="5599"/>
              </a:lnSpc>
            </a:pPr>
            <a:r>
              <a:rPr lang="en-US" sz="2799" spc="13">
                <a:solidFill>
                  <a:srgbClr val="2B2C30"/>
                </a:solidFill>
                <a:latin typeface="Public Sans"/>
                <a:ea typeface="Public Sans"/>
                <a:cs typeface="Public Sans"/>
                <a:sym typeface="Public Sans"/>
              </a:rPr>
              <a:t>Eğitimde ; Başlangıç için en ideal seçenek olması ve herkesin birlikte ilerlerken sorun yaşamaması adına Google Colab. kullanacağız :</a:t>
            </a:r>
          </a:p>
          <a:p>
            <a:pPr algn="just">
              <a:lnSpc>
                <a:spcPts val="5599"/>
              </a:lnSpc>
            </a:pPr>
            <a:r>
              <a:rPr lang="en-US" sz="2799" spc="13">
                <a:solidFill>
                  <a:srgbClr val="2B2C30"/>
                </a:solidFill>
                <a:latin typeface="Public Sans"/>
                <a:ea typeface="Public Sans"/>
                <a:cs typeface="Public Sans"/>
                <a:sym typeface="Public Sans"/>
              </a:rPr>
              <a:t>Avantajları:</a:t>
            </a:r>
          </a:p>
          <a:p>
            <a:pPr algn="just">
              <a:lnSpc>
                <a:spcPts val="5599"/>
              </a:lnSpc>
            </a:pPr>
            <a:r>
              <a:rPr lang="en-US" sz="2799" spc="13">
                <a:solidFill>
                  <a:srgbClr val="2B2C30"/>
                </a:solidFill>
                <a:latin typeface="Public Sans"/>
                <a:ea typeface="Public Sans"/>
                <a:cs typeface="Public Sans"/>
                <a:sym typeface="Public Sans"/>
              </a:rPr>
              <a:t>Kurulum gerektirmez</a:t>
            </a:r>
          </a:p>
          <a:p>
            <a:pPr algn="just">
              <a:lnSpc>
                <a:spcPts val="5599"/>
              </a:lnSpc>
            </a:pPr>
            <a:r>
              <a:rPr lang="en-US" sz="2799" spc="13">
                <a:solidFill>
                  <a:srgbClr val="2B2C30"/>
                </a:solidFill>
                <a:latin typeface="Public Sans"/>
                <a:ea typeface="Public Sans"/>
                <a:cs typeface="Public Sans"/>
                <a:sym typeface="Public Sans"/>
              </a:rPr>
              <a:t>Tarayıcı üzerinden çalışır</a:t>
            </a:r>
          </a:p>
          <a:p>
            <a:pPr algn="just">
              <a:lnSpc>
                <a:spcPts val="5599"/>
              </a:lnSpc>
            </a:pPr>
            <a:r>
              <a:rPr lang="en-US" sz="2799" spc="13">
                <a:solidFill>
                  <a:srgbClr val="2B2C30"/>
                </a:solidFill>
                <a:latin typeface="Public Sans"/>
                <a:ea typeface="Public Sans"/>
                <a:cs typeface="Public Sans"/>
                <a:sym typeface="Public Sans"/>
              </a:rPr>
              <a:t>Ücretsiz GPU desteği</a:t>
            </a:r>
          </a:p>
          <a:p>
            <a:pPr algn="just">
              <a:lnSpc>
                <a:spcPts val="5599"/>
              </a:lnSpc>
            </a:pPr>
            <a:r>
              <a:rPr lang="en-US" sz="2799" spc="13">
                <a:solidFill>
                  <a:srgbClr val="2B2C30"/>
                </a:solidFill>
                <a:latin typeface="Public Sans"/>
                <a:ea typeface="Public Sans"/>
                <a:cs typeface="Public Sans"/>
                <a:sym typeface="Public Sans"/>
              </a:rPr>
              <a:t>Google Drive entegrasyonu</a:t>
            </a:r>
          </a:p>
          <a:p>
            <a:pPr algn="just">
              <a:lnSpc>
                <a:spcPts val="5599"/>
              </a:lnSpc>
            </a:pPr>
            <a:r>
              <a:rPr lang="en-US" sz="2799" spc="13">
                <a:solidFill>
                  <a:srgbClr val="2B2C30"/>
                </a:solidFill>
                <a:latin typeface="Public Sans"/>
                <a:ea typeface="Public Sans"/>
                <a:cs typeface="Public Sans"/>
                <a:sym typeface="Public Sans"/>
              </a:rPr>
              <a:t>Python kütüphaneleri önceden yüklenmiş olarak gelir</a:t>
            </a:r>
          </a:p>
          <a:p>
            <a:pPr algn="just">
              <a:lnSpc>
                <a:spcPts val="5000"/>
              </a:lnSpc>
            </a:pPr>
            <a:endParaRPr lang="en-US" sz="2799" spc="13">
              <a:solidFill>
                <a:srgbClr val="2B2C30"/>
              </a:solidFill>
              <a:latin typeface="Public Sans"/>
              <a:ea typeface="Public Sans"/>
              <a:cs typeface="Public Sans"/>
              <a:sym typeface="Public Sans"/>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PYTHON PROGRAMLAMADA ORTAM HAZIRLIĞI</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1997512"/>
            <a:ext cx="16264721" cy="8127999"/>
          </a:xfrm>
          <a:prstGeom prst="rect">
            <a:avLst/>
          </a:prstGeom>
        </p:spPr>
        <p:txBody>
          <a:bodyPr lIns="0" tIns="0" rIns="0" bIns="0" rtlCol="0" anchor="t">
            <a:spAutoFit/>
          </a:bodyPr>
          <a:lstStyle/>
          <a:p>
            <a:pPr marL="539751" lvl="1" indent="-269876" algn="just">
              <a:lnSpc>
                <a:spcPts val="5000"/>
              </a:lnSpc>
              <a:buFont typeface="Arial"/>
              <a:buChar char="•"/>
            </a:pPr>
            <a:r>
              <a:rPr lang="en-US" sz="2500" spc="12">
                <a:solidFill>
                  <a:srgbClr val="2B2C30"/>
                </a:solidFill>
                <a:latin typeface="Public Sans"/>
                <a:ea typeface="Public Sans"/>
                <a:cs typeface="Public Sans"/>
                <a:sym typeface="Public Sans"/>
              </a:rPr>
              <a:t>Başlangıç: Google Colab'a erişmek için https://colab.research.google.com/ adresini ziyaret edin. Google hesabınızla giriş yaparak yeni bir notebook (not defteri) oluşturabilirsiniz.</a:t>
            </a:r>
          </a:p>
          <a:p>
            <a:pPr marL="539751" lvl="1" indent="-269876" algn="just">
              <a:lnSpc>
                <a:spcPts val="5000"/>
              </a:lnSpc>
              <a:buFont typeface="Arial"/>
              <a:buChar char="•"/>
            </a:pPr>
            <a:r>
              <a:rPr lang="en-US" sz="2500" spc="12">
                <a:solidFill>
                  <a:srgbClr val="2B2C30"/>
                </a:solidFill>
                <a:latin typeface="Public Sans"/>
                <a:ea typeface="Public Sans"/>
                <a:cs typeface="Public Sans"/>
                <a:sym typeface="Public Sans"/>
              </a:rPr>
              <a:t>Kod Yazma ve Çalıştırma: Yeni bir hücre ekleyip Python kodu yazabilirsiniz. Kodu çalıştırmak için hücrenin solundaki "play" butonuna tıklayın veya Shift + Enter tuşlarına basın.</a:t>
            </a:r>
          </a:p>
          <a:p>
            <a:pPr marL="539751" lvl="1" indent="-269876" algn="just">
              <a:lnSpc>
                <a:spcPts val="5000"/>
              </a:lnSpc>
              <a:buFont typeface="Arial"/>
              <a:buChar char="•"/>
            </a:pPr>
            <a:r>
              <a:rPr lang="en-US" sz="2500" spc="12">
                <a:solidFill>
                  <a:srgbClr val="2B2C30"/>
                </a:solidFill>
                <a:latin typeface="Public Sans"/>
                <a:ea typeface="Public Sans"/>
                <a:cs typeface="Public Sans"/>
                <a:sym typeface="Public Sans"/>
              </a:rPr>
              <a:t>Dosya Yükleme: Bilgisayarınızdaki dosyaları yüklemek için, sol paneldeki "Files" sekmesine tıklayın ve dosya yükleyin. Alternatif olarak, files.upload() komutunu kullanarak yükleme yapabilirsiniz.</a:t>
            </a:r>
          </a:p>
          <a:p>
            <a:pPr marL="539751" lvl="1" indent="-269876" algn="just">
              <a:lnSpc>
                <a:spcPts val="5000"/>
              </a:lnSpc>
              <a:buFont typeface="Arial"/>
              <a:buChar char="•"/>
            </a:pPr>
            <a:r>
              <a:rPr lang="en-US" sz="2500" spc="12">
                <a:solidFill>
                  <a:srgbClr val="2B2C30"/>
                </a:solidFill>
                <a:latin typeface="Public Sans"/>
                <a:ea typeface="Public Sans"/>
                <a:cs typeface="Public Sans"/>
                <a:sym typeface="Public Sans"/>
              </a:rPr>
              <a:t>Çevresel Ayarlar: Colab, GPU veya TPU kullanarak hesaplama gücünü artırmak için "Runtime" menüsünden "Change runtime type" seçeneğine tıklayarak GPU veya TPU desteği seçebilirsiniz.</a:t>
            </a:r>
          </a:p>
          <a:p>
            <a:pPr marL="539751" lvl="1" indent="-269876" algn="just">
              <a:lnSpc>
                <a:spcPts val="5000"/>
              </a:lnSpc>
              <a:buFont typeface="Arial"/>
              <a:buChar char="•"/>
            </a:pPr>
            <a:r>
              <a:rPr lang="en-US" sz="2500" spc="12">
                <a:solidFill>
                  <a:srgbClr val="2B2C30"/>
                </a:solidFill>
                <a:latin typeface="Public Sans"/>
                <a:ea typeface="Public Sans"/>
                <a:cs typeface="Public Sans"/>
                <a:sym typeface="Public Sans"/>
              </a:rPr>
              <a:t>Paylaşım ve İşbirliği: Google Colab, tıpkı Google Docs gibi, başkalarıyla aynı anda çalışmayı mümkün kılar. "Share" butonuna tıklayarak başkalarını davet edebilir ve erişim haklarını belirleyebilirsiniz.</a:t>
            </a:r>
          </a:p>
          <a:p>
            <a:pPr marL="539751" lvl="1" indent="-269876" algn="just">
              <a:lnSpc>
                <a:spcPts val="5000"/>
              </a:lnSpc>
              <a:buFont typeface="Arial"/>
              <a:buChar char="•"/>
            </a:pPr>
            <a:r>
              <a:rPr lang="en-US" sz="2500" spc="12">
                <a:solidFill>
                  <a:srgbClr val="2B2C30"/>
                </a:solidFill>
                <a:latin typeface="Public Sans"/>
                <a:ea typeface="Public Sans"/>
                <a:cs typeface="Public Sans"/>
                <a:sym typeface="Public Sans"/>
              </a:rPr>
              <a:t>Kütüphaneler ve Yüklemeler: Python kütüphanelerini yüklemek için !pip install &lt;kütüphane_ismi&gt; komutunu kullanabilirsiniz. Örneğin, !pip install numpy ile NumPy kütüphanesini yükleyebilirsiniz.</a:t>
            </a:r>
          </a:p>
          <a:p>
            <a:pPr algn="just">
              <a:lnSpc>
                <a:spcPts val="5000"/>
              </a:lnSpc>
            </a:pPr>
            <a:endParaRPr lang="en-US" sz="2500" spc="12">
              <a:solidFill>
                <a:srgbClr val="2B2C30"/>
              </a:solidFill>
              <a:latin typeface="Public Sans"/>
              <a:ea typeface="Public Sans"/>
              <a:cs typeface="Public Sans"/>
              <a:sym typeface="Public Sans"/>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GOOGLE COLAB</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700" y="1923692"/>
            <a:ext cx="16264721" cy="6922135"/>
          </a:xfrm>
          <a:prstGeom prst="rect">
            <a:avLst/>
          </a:prstGeom>
        </p:spPr>
        <p:txBody>
          <a:bodyPr lIns="0" tIns="0" rIns="0" bIns="0" rtlCol="0" anchor="t">
            <a:spAutoFit/>
          </a:bodyPr>
          <a:lstStyle/>
          <a:p>
            <a:pPr algn="just">
              <a:lnSpc>
                <a:spcPts val="5599"/>
              </a:lnSpc>
            </a:pPr>
            <a:r>
              <a:rPr lang="en-US" sz="2799" spc="13" dirty="0">
                <a:solidFill>
                  <a:srgbClr val="2B2C30"/>
                </a:solidFill>
                <a:latin typeface="Public Sans"/>
                <a:ea typeface="Public Sans"/>
                <a:cs typeface="Public Sans"/>
                <a:sym typeface="Public Sans"/>
              </a:rPr>
              <a:t>Goggle </a:t>
            </a:r>
            <a:r>
              <a:rPr lang="en-US" sz="2799" spc="13" dirty="0" err="1">
                <a:solidFill>
                  <a:srgbClr val="2B2C30"/>
                </a:solidFill>
                <a:latin typeface="Public Sans"/>
                <a:ea typeface="Public Sans"/>
                <a:cs typeface="Public Sans"/>
                <a:sym typeface="Public Sans"/>
              </a:rPr>
              <a:t>Colab</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içerisinde</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kullanılabilecek</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bazı</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kısa</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yollar</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aşağıdaki</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gibidir</a:t>
            </a:r>
            <a:r>
              <a:rPr lang="en-US" sz="2799" spc="13" dirty="0">
                <a:solidFill>
                  <a:srgbClr val="2B2C30"/>
                </a:solidFill>
                <a:latin typeface="Public Sans"/>
                <a:ea typeface="Public Sans"/>
                <a:cs typeface="Public Sans"/>
                <a:sym typeface="Public Sans"/>
              </a:rPr>
              <a:t>.</a:t>
            </a:r>
          </a:p>
          <a:p>
            <a:pPr algn="just">
              <a:lnSpc>
                <a:spcPts val="5599"/>
              </a:lnSpc>
            </a:pPr>
            <a:endParaRPr lang="en-US" sz="2799" spc="13" dirty="0">
              <a:solidFill>
                <a:srgbClr val="2B2C30"/>
              </a:solidFill>
              <a:latin typeface="Public Sans"/>
              <a:ea typeface="Public Sans"/>
              <a:cs typeface="Public Sans"/>
              <a:sym typeface="Public Sans"/>
            </a:endParaRPr>
          </a:p>
          <a:p>
            <a:pPr algn="just">
              <a:lnSpc>
                <a:spcPts val="5599"/>
              </a:lnSpc>
            </a:pPr>
            <a:r>
              <a:rPr lang="en-US" sz="2799" b="1" spc="13" dirty="0">
                <a:solidFill>
                  <a:srgbClr val="2B2C30"/>
                </a:solidFill>
                <a:latin typeface="Public Sans Bold"/>
                <a:ea typeface="Public Sans Bold"/>
                <a:cs typeface="Public Sans Bold"/>
                <a:sym typeface="Public Sans Bold"/>
              </a:rPr>
              <a:t>KISA YOLLAR</a:t>
            </a:r>
          </a:p>
          <a:p>
            <a:pPr marL="604519" lvl="1" indent="-302260" algn="just">
              <a:lnSpc>
                <a:spcPts val="5599"/>
              </a:lnSpc>
              <a:buFont typeface="Arial"/>
              <a:buChar char="•"/>
            </a:pPr>
            <a:r>
              <a:rPr lang="en-US" sz="2799" b="1" spc="13" dirty="0">
                <a:solidFill>
                  <a:srgbClr val="2B2C30"/>
                </a:solidFill>
                <a:latin typeface="Public Sans Bold"/>
                <a:ea typeface="Public Sans Bold"/>
                <a:cs typeface="Public Sans Bold"/>
                <a:sym typeface="Public Sans Bold"/>
              </a:rPr>
              <a:t>Ctrl + Enter: </a:t>
            </a:r>
            <a:r>
              <a:rPr lang="en-US" sz="2799" spc="13" dirty="0" err="1">
                <a:solidFill>
                  <a:srgbClr val="2B2C30"/>
                </a:solidFill>
                <a:latin typeface="Public Sans"/>
                <a:ea typeface="Public Sans"/>
                <a:cs typeface="Public Sans"/>
                <a:sym typeface="Public Sans"/>
              </a:rPr>
              <a:t>Hücreyi</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çalıştır</a:t>
            </a:r>
            <a:endParaRPr lang="en-US" sz="2799" spc="13" dirty="0">
              <a:solidFill>
                <a:srgbClr val="2B2C30"/>
              </a:solidFill>
              <a:latin typeface="Public Sans"/>
              <a:ea typeface="Public Sans"/>
              <a:cs typeface="Public Sans"/>
              <a:sym typeface="Public Sans"/>
            </a:endParaRPr>
          </a:p>
          <a:p>
            <a:pPr marL="604519" lvl="1" indent="-302260" algn="just">
              <a:lnSpc>
                <a:spcPts val="5599"/>
              </a:lnSpc>
              <a:buFont typeface="Arial"/>
              <a:buChar char="•"/>
            </a:pPr>
            <a:r>
              <a:rPr lang="en-US" sz="2799" b="1" spc="13" dirty="0">
                <a:solidFill>
                  <a:srgbClr val="2B2C30"/>
                </a:solidFill>
                <a:latin typeface="Public Sans Bold"/>
                <a:ea typeface="Public Sans Bold"/>
                <a:cs typeface="Public Sans Bold"/>
                <a:sym typeface="Public Sans Bold"/>
              </a:rPr>
              <a:t>Shift + Enter: </a:t>
            </a:r>
            <a:r>
              <a:rPr lang="en-US" sz="2799" spc="13" dirty="0" err="1">
                <a:solidFill>
                  <a:srgbClr val="2B2C30"/>
                </a:solidFill>
                <a:latin typeface="Public Sans"/>
                <a:ea typeface="Public Sans"/>
                <a:cs typeface="Public Sans"/>
                <a:sym typeface="Public Sans"/>
              </a:rPr>
              <a:t>Hücreyi</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çalıştır</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ve</a:t>
            </a:r>
            <a:r>
              <a:rPr lang="en-US" sz="2799" spc="13" dirty="0">
                <a:solidFill>
                  <a:srgbClr val="2B2C30"/>
                </a:solidFill>
                <a:latin typeface="Public Sans"/>
                <a:ea typeface="Public Sans"/>
                <a:cs typeface="Public Sans"/>
                <a:sym typeface="Public Sans"/>
              </a:rPr>
              <a:t> alt </a:t>
            </a:r>
            <a:r>
              <a:rPr lang="en-US" sz="2799" spc="13" dirty="0" err="1">
                <a:solidFill>
                  <a:srgbClr val="2B2C30"/>
                </a:solidFill>
                <a:latin typeface="Public Sans"/>
                <a:ea typeface="Public Sans"/>
                <a:cs typeface="Public Sans"/>
                <a:sym typeface="Public Sans"/>
              </a:rPr>
              <a:t>hücreye</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geç</a:t>
            </a:r>
            <a:endParaRPr lang="en-US" sz="2799" spc="13" dirty="0">
              <a:solidFill>
                <a:srgbClr val="2B2C30"/>
              </a:solidFill>
              <a:latin typeface="Public Sans"/>
              <a:ea typeface="Public Sans"/>
              <a:cs typeface="Public Sans"/>
              <a:sym typeface="Public Sans"/>
            </a:endParaRPr>
          </a:p>
          <a:p>
            <a:pPr marL="604519" lvl="1" indent="-302260" algn="just">
              <a:lnSpc>
                <a:spcPts val="5599"/>
              </a:lnSpc>
              <a:buFont typeface="Arial"/>
              <a:buChar char="•"/>
            </a:pPr>
            <a:r>
              <a:rPr lang="en-US" sz="2799" b="1" spc="13" dirty="0">
                <a:solidFill>
                  <a:srgbClr val="2B2C30"/>
                </a:solidFill>
                <a:latin typeface="Public Sans Bold"/>
                <a:ea typeface="Public Sans Bold"/>
                <a:cs typeface="Public Sans Bold"/>
                <a:sym typeface="Public Sans Bold"/>
              </a:rPr>
              <a:t>Ctrl + M B: </a:t>
            </a:r>
            <a:r>
              <a:rPr lang="en-US" sz="2799" spc="13" dirty="0" err="1">
                <a:solidFill>
                  <a:srgbClr val="2B2C30"/>
                </a:solidFill>
                <a:latin typeface="Public Sans"/>
                <a:ea typeface="Public Sans"/>
                <a:cs typeface="Public Sans"/>
                <a:sym typeface="Public Sans"/>
              </a:rPr>
              <a:t>Hücre</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altına</a:t>
            </a:r>
            <a:r>
              <a:rPr lang="en-US" sz="2799" spc="13" dirty="0">
                <a:solidFill>
                  <a:srgbClr val="2B2C30"/>
                </a:solidFill>
                <a:latin typeface="Public Sans"/>
                <a:ea typeface="Public Sans"/>
                <a:cs typeface="Public Sans"/>
                <a:sym typeface="Public Sans"/>
              </a:rPr>
              <a:t> yeni </a:t>
            </a:r>
            <a:r>
              <a:rPr lang="en-US" sz="2799" spc="13" dirty="0" err="1">
                <a:solidFill>
                  <a:srgbClr val="2B2C30"/>
                </a:solidFill>
                <a:latin typeface="Public Sans"/>
                <a:ea typeface="Public Sans"/>
                <a:cs typeface="Public Sans"/>
                <a:sym typeface="Public Sans"/>
              </a:rPr>
              <a:t>hücre</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ekle</a:t>
            </a:r>
            <a:endParaRPr lang="en-US" sz="2799" spc="13" dirty="0">
              <a:solidFill>
                <a:srgbClr val="2B2C30"/>
              </a:solidFill>
              <a:latin typeface="Public Sans"/>
              <a:ea typeface="Public Sans"/>
              <a:cs typeface="Public Sans"/>
              <a:sym typeface="Public Sans"/>
            </a:endParaRPr>
          </a:p>
          <a:p>
            <a:pPr marL="604519" lvl="1" indent="-302260" algn="just">
              <a:lnSpc>
                <a:spcPts val="5599"/>
              </a:lnSpc>
              <a:buFont typeface="Arial"/>
              <a:buChar char="•"/>
            </a:pPr>
            <a:r>
              <a:rPr lang="en-US" sz="2799" b="1" spc="13" dirty="0">
                <a:solidFill>
                  <a:srgbClr val="2B2C30"/>
                </a:solidFill>
                <a:latin typeface="Public Sans Bold"/>
                <a:ea typeface="Public Sans Bold"/>
                <a:cs typeface="Public Sans Bold"/>
                <a:sym typeface="Public Sans Bold"/>
              </a:rPr>
              <a:t>Ctrl + M M: </a:t>
            </a:r>
            <a:r>
              <a:rPr lang="en-US" sz="2799" spc="13" dirty="0" err="1">
                <a:solidFill>
                  <a:srgbClr val="2B2C30"/>
                </a:solidFill>
                <a:latin typeface="Public Sans"/>
                <a:ea typeface="Public Sans"/>
                <a:cs typeface="Public Sans"/>
                <a:sym typeface="Public Sans"/>
              </a:rPr>
              <a:t>Hücreyi</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metin</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hücresine</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çevir</a:t>
            </a:r>
            <a:endParaRPr lang="en-US" sz="2799" spc="13" dirty="0">
              <a:solidFill>
                <a:srgbClr val="2B2C30"/>
              </a:solidFill>
              <a:latin typeface="Public Sans"/>
              <a:ea typeface="Public Sans"/>
              <a:cs typeface="Public Sans"/>
              <a:sym typeface="Public Sans"/>
            </a:endParaRPr>
          </a:p>
          <a:p>
            <a:pPr marL="604519" lvl="1" indent="-302260" algn="just">
              <a:lnSpc>
                <a:spcPts val="5599"/>
              </a:lnSpc>
              <a:buFont typeface="Arial"/>
              <a:buChar char="•"/>
            </a:pPr>
            <a:r>
              <a:rPr lang="en-US" sz="2799" b="1" spc="13" dirty="0">
                <a:solidFill>
                  <a:srgbClr val="2B2C30"/>
                </a:solidFill>
                <a:latin typeface="Public Sans Bold"/>
                <a:ea typeface="Public Sans Bold"/>
                <a:cs typeface="Public Sans Bold"/>
                <a:sym typeface="Public Sans Bold"/>
              </a:rPr>
              <a:t>Ctrl + M Y: </a:t>
            </a:r>
            <a:r>
              <a:rPr lang="en-US" sz="2799" spc="13" dirty="0" err="1">
                <a:solidFill>
                  <a:srgbClr val="2B2C30"/>
                </a:solidFill>
                <a:latin typeface="Public Sans"/>
                <a:ea typeface="Public Sans"/>
                <a:cs typeface="Public Sans"/>
                <a:sym typeface="Public Sans"/>
              </a:rPr>
              <a:t>Hücreyi</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kod</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hücresine</a:t>
            </a:r>
            <a:r>
              <a:rPr lang="en-US" sz="2799" spc="13" dirty="0">
                <a:solidFill>
                  <a:srgbClr val="2B2C30"/>
                </a:solidFill>
                <a:latin typeface="Public Sans"/>
                <a:ea typeface="Public Sans"/>
                <a:cs typeface="Public Sans"/>
                <a:sym typeface="Public Sans"/>
              </a:rPr>
              <a:t> </a:t>
            </a:r>
            <a:r>
              <a:rPr lang="en-US" sz="2799" spc="13" dirty="0" err="1">
                <a:solidFill>
                  <a:srgbClr val="2B2C30"/>
                </a:solidFill>
                <a:latin typeface="Public Sans"/>
                <a:ea typeface="Public Sans"/>
                <a:cs typeface="Public Sans"/>
                <a:sym typeface="Public Sans"/>
              </a:rPr>
              <a:t>çevir</a:t>
            </a:r>
            <a:endParaRPr lang="en-US" sz="2799" spc="13" dirty="0">
              <a:solidFill>
                <a:srgbClr val="2B2C30"/>
              </a:solidFill>
              <a:latin typeface="Public Sans"/>
              <a:ea typeface="Public Sans"/>
              <a:cs typeface="Public Sans"/>
              <a:sym typeface="Public Sans"/>
            </a:endParaRPr>
          </a:p>
          <a:p>
            <a:pPr algn="just">
              <a:lnSpc>
                <a:spcPts val="5599"/>
              </a:lnSpc>
            </a:pPr>
            <a:endParaRPr lang="en-US" sz="2799" spc="13" dirty="0">
              <a:solidFill>
                <a:srgbClr val="2B2C30"/>
              </a:solidFill>
              <a:latin typeface="Public Sans"/>
              <a:ea typeface="Public Sans"/>
              <a:cs typeface="Public Sans"/>
              <a:sym typeface="Public Sans"/>
            </a:endParaRP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dirty="0">
                <a:solidFill>
                  <a:srgbClr val="2B2C30"/>
                </a:solidFill>
                <a:latin typeface="Public Sans Bold"/>
                <a:ea typeface="Public Sans Bold"/>
                <a:cs typeface="Public Sans Bold"/>
                <a:sym typeface="Public Sans Bold"/>
              </a:rPr>
              <a:t>GOOGLE COLAB</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BB740561-B356-EF07-D78A-66355DF7B7A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87D7918-87D3-6D70-7BAD-F05E25BC88CF}"/>
              </a:ext>
            </a:extLst>
          </p:cNvPr>
          <p:cNvSpPr txBox="1"/>
          <p:nvPr/>
        </p:nvSpPr>
        <p:spPr>
          <a:xfrm>
            <a:off x="1028700" y="1923692"/>
            <a:ext cx="16264721" cy="5590441"/>
          </a:xfrm>
          <a:prstGeom prst="rect">
            <a:avLst/>
          </a:prstGeom>
        </p:spPr>
        <p:txBody>
          <a:bodyPr lIns="0" tIns="0" rIns="0" bIns="0" rtlCol="0" anchor="t">
            <a:spAutoFit/>
          </a:bodyPr>
          <a:lstStyle/>
          <a:p>
            <a:pPr>
              <a:lnSpc>
                <a:spcPts val="5550"/>
              </a:lnSpc>
            </a:pPr>
            <a:r>
              <a:rPr lang="tr-TR" sz="2800" b="0" i="0" dirty="0">
                <a:solidFill>
                  <a:srgbClr val="2B2C30"/>
                </a:solidFill>
                <a:effectLst/>
                <a:latin typeface="Public Sans" panose="020B0604020202020204" charset="-94"/>
              </a:rPr>
              <a:t>MAE (Ortalama Mutlak Hata - </a:t>
            </a:r>
            <a:r>
              <a:rPr lang="tr-TR" sz="2800" b="0" i="0" dirty="0" err="1">
                <a:solidFill>
                  <a:srgbClr val="2B2C30"/>
                </a:solidFill>
                <a:effectLst/>
                <a:latin typeface="Public Sans" panose="020B0604020202020204" charset="-94"/>
              </a:rPr>
              <a:t>Mean</a:t>
            </a:r>
            <a:r>
              <a:rPr lang="tr-TR" sz="2800" b="0" i="0" dirty="0">
                <a:solidFill>
                  <a:srgbClr val="2B2C30"/>
                </a:solidFill>
                <a:effectLst/>
                <a:latin typeface="Public Sans" panose="020B0604020202020204" charset="-94"/>
              </a:rPr>
              <a:t> </a:t>
            </a:r>
            <a:r>
              <a:rPr lang="tr-TR" sz="2800" b="0" i="0" dirty="0" err="1">
                <a:solidFill>
                  <a:srgbClr val="2B2C30"/>
                </a:solidFill>
                <a:effectLst/>
                <a:latin typeface="Public Sans" panose="020B0604020202020204" charset="-94"/>
              </a:rPr>
              <a:t>Absolute</a:t>
            </a:r>
            <a:r>
              <a:rPr lang="tr-TR" sz="2800" b="0" i="0" dirty="0">
                <a:solidFill>
                  <a:srgbClr val="2B2C30"/>
                </a:solidFill>
                <a:effectLst/>
                <a:latin typeface="Public Sans" panose="020B0604020202020204" charset="-94"/>
              </a:rPr>
              <a:t> </a:t>
            </a:r>
            <a:r>
              <a:rPr lang="tr-TR" sz="2800" b="0" i="0" dirty="0" err="1">
                <a:solidFill>
                  <a:srgbClr val="2B2C30"/>
                </a:solidFill>
                <a:effectLst/>
                <a:latin typeface="Public Sans" panose="020B0604020202020204" charset="-94"/>
              </a:rPr>
              <a:t>Error</a:t>
            </a:r>
            <a:r>
              <a:rPr lang="tr-TR" sz="2800" b="0" i="0" dirty="0">
                <a:solidFill>
                  <a:srgbClr val="2B2C30"/>
                </a:solidFill>
                <a:effectLst/>
                <a:latin typeface="Public Sans" panose="020B0604020202020204" charset="-94"/>
              </a:rPr>
              <a:t>)</a:t>
            </a:r>
            <a:endParaRPr lang="tr-TR" sz="2800" dirty="0">
              <a:solidFill>
                <a:srgbClr val="2B2C30"/>
              </a:solidFill>
              <a:effectLst/>
              <a:latin typeface="Public Sans" panose="020B0604020202020204" charset="-94"/>
            </a:endParaRPr>
          </a:p>
          <a:p>
            <a:pPr>
              <a:lnSpc>
                <a:spcPts val="5550"/>
              </a:lnSpc>
            </a:pPr>
            <a:endParaRPr lang="tr-TR" sz="2800" b="0" i="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Formül:</a:t>
            </a:r>
          </a:p>
          <a:p>
            <a:pPr>
              <a:lnSpc>
                <a:spcPts val="5550"/>
              </a:lnSpc>
            </a:pPr>
            <a:endParaRPr lang="tr-TR" sz="2800" dirty="0">
              <a:solidFill>
                <a:srgbClr val="2B2C30"/>
              </a:solidFill>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Özellikleri:</a:t>
            </a:r>
          </a:p>
          <a:p>
            <a:pPr marL="457200" indent="-457200">
              <a:lnSpc>
                <a:spcPts val="5550"/>
              </a:lnSpc>
              <a:buFont typeface="Arial" panose="020B0604020202020204" pitchFamily="34" charset="0"/>
              <a:buChar char="•"/>
            </a:pPr>
            <a:r>
              <a:rPr lang="tr-TR" sz="2800" b="0" i="0" dirty="0">
                <a:solidFill>
                  <a:srgbClr val="2B2C30"/>
                </a:solidFill>
                <a:effectLst/>
                <a:latin typeface="Public Sans" panose="020B0604020202020204" charset="-94"/>
              </a:rPr>
              <a:t>Tüm hatalara eşit ağırlık verir.</a:t>
            </a:r>
          </a:p>
          <a:p>
            <a:pPr marL="457200" indent="-457200">
              <a:lnSpc>
                <a:spcPts val="5550"/>
              </a:lnSpc>
              <a:buFont typeface="Arial" panose="020B0604020202020204" pitchFamily="34" charset="0"/>
              <a:buChar char="•"/>
            </a:pPr>
            <a:r>
              <a:rPr lang="tr-TR" sz="2800" b="0" i="0" dirty="0">
                <a:solidFill>
                  <a:srgbClr val="2B2C30"/>
                </a:solidFill>
                <a:effectLst/>
                <a:latin typeface="Public Sans" panose="020B0604020202020204" charset="-94"/>
              </a:rPr>
              <a:t>Büyük hatalara karşı daha az hassastır.</a:t>
            </a:r>
            <a:endParaRPr lang="en-US" sz="2800" spc="13" dirty="0">
              <a:solidFill>
                <a:srgbClr val="2B2C30"/>
              </a:solidFill>
              <a:latin typeface="Public Sans" panose="020B0604020202020204" charset="-94"/>
              <a:ea typeface="Public Sans"/>
              <a:cs typeface="Public Sans"/>
              <a:sym typeface="Public Sans"/>
            </a:endParaRP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4638FFAB-D28D-CEF7-73B4-32BBA79933AF}"/>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2A0A77DE-4489-8A52-D7CE-9D88FC581B1B}"/>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pic>
        <p:nvPicPr>
          <p:cNvPr id="6" name="Picture 5">
            <a:extLst>
              <a:ext uri="{FF2B5EF4-FFF2-40B4-BE49-F238E27FC236}">
                <a16:creationId xmlns:a16="http://schemas.microsoft.com/office/drawing/2014/main" id="{767A1696-A1BA-E5AB-E4CA-E7B59067BB89}"/>
              </a:ext>
            </a:extLst>
          </p:cNvPr>
          <p:cNvPicPr>
            <a:picLocks noChangeAspect="1"/>
          </p:cNvPicPr>
          <p:nvPr/>
        </p:nvPicPr>
        <p:blipFill>
          <a:blip r:embed="rId2"/>
          <a:stretch>
            <a:fillRect/>
          </a:stretch>
        </p:blipFill>
        <p:spPr>
          <a:xfrm>
            <a:off x="3733800" y="3238500"/>
            <a:ext cx="6273232" cy="1295400"/>
          </a:xfrm>
          <a:prstGeom prst="rect">
            <a:avLst/>
          </a:prstGeom>
        </p:spPr>
      </p:pic>
    </p:spTree>
    <p:extLst>
      <p:ext uri="{BB962C8B-B14F-4D97-AF65-F5344CB8AC3E}">
        <p14:creationId xmlns:p14="http://schemas.microsoft.com/office/powerpoint/2010/main" val="2204176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C2EE809A-BABA-CB11-1C89-98F959C2AFF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E9E50D7-25B8-C1B1-7A85-C5730D3B59E3}"/>
              </a:ext>
            </a:extLst>
          </p:cNvPr>
          <p:cNvSpPr txBox="1"/>
          <p:nvPr/>
        </p:nvSpPr>
        <p:spPr>
          <a:xfrm>
            <a:off x="1028700" y="1923692"/>
            <a:ext cx="16789250" cy="6872844"/>
          </a:xfrm>
          <a:prstGeom prst="rect">
            <a:avLst/>
          </a:prstGeom>
        </p:spPr>
        <p:txBody>
          <a:bodyPr wrap="square" lIns="0" tIns="0" rIns="0" bIns="0" rtlCol="0" anchor="t">
            <a:spAutoFit/>
          </a:bodyPr>
          <a:lstStyle/>
          <a:p>
            <a:pPr>
              <a:lnSpc>
                <a:spcPts val="5550"/>
              </a:lnSpc>
            </a:pPr>
            <a:r>
              <a:rPr lang="tr-TR" sz="2800" b="1" i="0" dirty="0">
                <a:solidFill>
                  <a:srgbClr val="2B2C30"/>
                </a:solidFill>
                <a:effectLst/>
                <a:latin typeface="Public Sans" panose="020B0604020202020204" charset="-94"/>
              </a:rPr>
              <a:t>Örnek Senaryo: </a:t>
            </a:r>
          </a:p>
          <a:p>
            <a:pPr>
              <a:lnSpc>
                <a:spcPts val="5550"/>
              </a:lnSpc>
            </a:pPr>
            <a:r>
              <a:rPr lang="tr-TR" sz="2800" b="0" i="0" dirty="0">
                <a:solidFill>
                  <a:srgbClr val="2B2C30"/>
                </a:solidFill>
                <a:effectLst/>
                <a:latin typeface="Public Sans" panose="020B0604020202020204" charset="-94"/>
              </a:rPr>
              <a:t>Bir makinenin duruş süresini tahmin etmek için bir model geliştirdik. Modelin tahmin ettiği ve gerçek duruş süreleri aşağıdaki gibidir</a:t>
            </a:r>
          </a:p>
          <a:p>
            <a:pPr>
              <a:lnSpc>
                <a:spcPts val="5550"/>
              </a:lnSpc>
            </a:pPr>
            <a:endParaRPr lang="tr-TR" sz="2800" dirty="0">
              <a:solidFill>
                <a:srgbClr val="2B2C30"/>
              </a:solidFill>
              <a:latin typeface="Public Sans" panose="020B0604020202020204" charset="-94"/>
            </a:endParaRPr>
          </a:p>
          <a:p>
            <a:pPr>
              <a:lnSpc>
                <a:spcPts val="5550"/>
              </a:lnSpc>
            </a:pPr>
            <a:endParaRPr lang="tr-TR" sz="2800" dirty="0">
              <a:solidFill>
                <a:srgbClr val="2B2C30"/>
              </a:solidFill>
              <a:latin typeface="Public Sans" panose="020B0604020202020204" charset="-94"/>
            </a:endParaRPr>
          </a:p>
          <a:p>
            <a:pPr>
              <a:lnSpc>
                <a:spcPts val="5550"/>
              </a:lnSpc>
            </a:pPr>
            <a:endParaRPr lang="tr-TR" sz="2800" dirty="0">
              <a:solidFill>
                <a:srgbClr val="2B2C30"/>
              </a:solidFill>
              <a:latin typeface="Public Sans" panose="020B0604020202020204" charset="-94"/>
            </a:endParaRPr>
          </a:p>
          <a:p>
            <a:pPr>
              <a:lnSpc>
                <a:spcPts val="5550"/>
              </a:lnSpc>
            </a:pPr>
            <a:endParaRPr lang="tr-TR" sz="2800" dirty="0">
              <a:solidFill>
                <a:srgbClr val="2B2C30"/>
              </a:solidFill>
              <a:latin typeface="Public Sans" panose="020B0604020202020204" charset="-94"/>
            </a:endParaRPr>
          </a:p>
          <a:p>
            <a:pPr algn="just">
              <a:lnSpc>
                <a:spcPts val="5000"/>
              </a:lnSpc>
            </a:pPr>
            <a:endParaRPr lang="tr-TR" sz="2799" spc="13" dirty="0">
              <a:solidFill>
                <a:srgbClr val="2B2C30"/>
              </a:solidFill>
              <a:latin typeface="Public Sans"/>
              <a:ea typeface="Public Sans"/>
              <a:cs typeface="Public Sans"/>
              <a:sym typeface="Public Sans"/>
            </a:endParaRPr>
          </a:p>
          <a:p>
            <a:pPr algn="just">
              <a:lnSpc>
                <a:spcPts val="5000"/>
              </a:lnSpc>
            </a:pPr>
            <a:endParaRPr lang="tr-TR" sz="2799" spc="13" dirty="0">
              <a:solidFill>
                <a:srgbClr val="2B2C30"/>
              </a:solidFill>
              <a:latin typeface="Public Sans"/>
              <a:ea typeface="Public Sans"/>
              <a:cs typeface="Public Sans"/>
              <a:sym typeface="Public Sans"/>
            </a:endParaRP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A8FB8D7A-3424-AF7A-9E4D-0286904A890D}"/>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FE59A7A5-5437-9366-F722-395237309986}"/>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pic>
        <p:nvPicPr>
          <p:cNvPr id="7" name="Picture 6">
            <a:extLst>
              <a:ext uri="{FF2B5EF4-FFF2-40B4-BE49-F238E27FC236}">
                <a16:creationId xmlns:a16="http://schemas.microsoft.com/office/drawing/2014/main" id="{14139C00-DDB6-FFCA-0684-B89D71C6794E}"/>
              </a:ext>
            </a:extLst>
          </p:cNvPr>
          <p:cNvPicPr>
            <a:picLocks noChangeAspect="1"/>
          </p:cNvPicPr>
          <p:nvPr/>
        </p:nvPicPr>
        <p:blipFill>
          <a:blip r:embed="rId2"/>
          <a:stretch>
            <a:fillRect/>
          </a:stretch>
        </p:blipFill>
        <p:spPr>
          <a:xfrm>
            <a:off x="994579" y="4152900"/>
            <a:ext cx="8915403" cy="2597865"/>
          </a:xfrm>
          <a:prstGeom prst="rect">
            <a:avLst/>
          </a:prstGeom>
        </p:spPr>
      </p:pic>
      <p:pic>
        <p:nvPicPr>
          <p:cNvPr id="9" name="Picture 8">
            <a:extLst>
              <a:ext uri="{FF2B5EF4-FFF2-40B4-BE49-F238E27FC236}">
                <a16:creationId xmlns:a16="http://schemas.microsoft.com/office/drawing/2014/main" id="{EB69684E-7781-A57C-B157-46FE705793DB}"/>
              </a:ext>
            </a:extLst>
          </p:cNvPr>
          <p:cNvPicPr>
            <a:picLocks noChangeAspect="1"/>
          </p:cNvPicPr>
          <p:nvPr/>
        </p:nvPicPr>
        <p:blipFill>
          <a:blip r:embed="rId3"/>
          <a:stretch>
            <a:fillRect/>
          </a:stretch>
        </p:blipFill>
        <p:spPr>
          <a:xfrm>
            <a:off x="10134600" y="4152900"/>
            <a:ext cx="7683350" cy="5191125"/>
          </a:xfrm>
          <a:prstGeom prst="rect">
            <a:avLst/>
          </a:prstGeom>
        </p:spPr>
      </p:pic>
    </p:spTree>
    <p:extLst>
      <p:ext uri="{BB962C8B-B14F-4D97-AF65-F5344CB8AC3E}">
        <p14:creationId xmlns:p14="http://schemas.microsoft.com/office/powerpoint/2010/main" val="3858170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FD9A2C2A-CAD2-6E5F-7417-22A1AAAFE503}"/>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0CD1F9D-C6F1-C309-D6D2-563ECA82B121}"/>
              </a:ext>
            </a:extLst>
          </p:cNvPr>
          <p:cNvSpPr txBox="1"/>
          <p:nvPr/>
        </p:nvSpPr>
        <p:spPr>
          <a:xfrm>
            <a:off x="1028700" y="1923692"/>
            <a:ext cx="16264721" cy="5734070"/>
          </a:xfrm>
          <a:prstGeom prst="rect">
            <a:avLst/>
          </a:prstGeom>
        </p:spPr>
        <p:txBody>
          <a:bodyPr lIns="0" tIns="0" rIns="0" bIns="0" rtlCol="0" anchor="t">
            <a:spAutoFit/>
          </a:bodyPr>
          <a:lstStyle/>
          <a:p>
            <a:pPr>
              <a:lnSpc>
                <a:spcPts val="5550"/>
              </a:lnSpc>
            </a:pPr>
            <a:r>
              <a:rPr lang="tr-TR" sz="2800" b="0" i="0" dirty="0">
                <a:solidFill>
                  <a:srgbClr val="2B2C30"/>
                </a:solidFill>
                <a:effectLst/>
                <a:latin typeface="Public Sans" panose="020B0604020202020204" charset="-94"/>
              </a:rPr>
              <a:t>RMSE (Kök Ortalama Kare Hatası - </a:t>
            </a:r>
            <a:r>
              <a:rPr lang="tr-TR" sz="2800" b="0" i="0" dirty="0" err="1">
                <a:solidFill>
                  <a:srgbClr val="2B2C30"/>
                </a:solidFill>
                <a:effectLst/>
                <a:latin typeface="Public Sans" panose="020B0604020202020204" charset="-94"/>
              </a:rPr>
              <a:t>Root</a:t>
            </a:r>
            <a:r>
              <a:rPr lang="tr-TR" sz="2800" b="0" i="0" dirty="0">
                <a:solidFill>
                  <a:srgbClr val="2B2C30"/>
                </a:solidFill>
                <a:effectLst/>
                <a:latin typeface="Public Sans" panose="020B0604020202020204" charset="-94"/>
              </a:rPr>
              <a:t> </a:t>
            </a:r>
            <a:r>
              <a:rPr lang="tr-TR" sz="2800" b="0" i="0" dirty="0" err="1">
                <a:solidFill>
                  <a:srgbClr val="2B2C30"/>
                </a:solidFill>
                <a:effectLst/>
                <a:latin typeface="Public Sans" panose="020B0604020202020204" charset="-94"/>
              </a:rPr>
              <a:t>Mean</a:t>
            </a:r>
            <a:r>
              <a:rPr lang="tr-TR" sz="2800" b="0" i="0" dirty="0">
                <a:solidFill>
                  <a:srgbClr val="2B2C30"/>
                </a:solidFill>
                <a:effectLst/>
                <a:latin typeface="Public Sans" panose="020B0604020202020204" charset="-94"/>
              </a:rPr>
              <a:t> </a:t>
            </a:r>
            <a:r>
              <a:rPr lang="tr-TR" sz="2800" b="0" i="0" dirty="0" err="1">
                <a:solidFill>
                  <a:srgbClr val="2B2C30"/>
                </a:solidFill>
                <a:effectLst/>
                <a:latin typeface="Public Sans" panose="020B0604020202020204" charset="-94"/>
              </a:rPr>
              <a:t>Square</a:t>
            </a:r>
            <a:r>
              <a:rPr lang="tr-TR" sz="2800" b="0" i="0" dirty="0">
                <a:solidFill>
                  <a:srgbClr val="2B2C30"/>
                </a:solidFill>
                <a:effectLst/>
                <a:latin typeface="Public Sans" panose="020B0604020202020204" charset="-94"/>
              </a:rPr>
              <a:t> </a:t>
            </a:r>
            <a:r>
              <a:rPr lang="tr-TR" sz="2800" b="0" i="0" dirty="0" err="1">
                <a:solidFill>
                  <a:srgbClr val="2B2C30"/>
                </a:solidFill>
                <a:effectLst/>
                <a:latin typeface="Public Sans" panose="020B0604020202020204" charset="-94"/>
              </a:rPr>
              <a:t>Error</a:t>
            </a:r>
            <a:r>
              <a:rPr lang="tr-TR" sz="2800" b="0" i="0" dirty="0">
                <a:solidFill>
                  <a:srgbClr val="2B2C30"/>
                </a:solidFill>
                <a:effectLst/>
                <a:latin typeface="Public Sans" panose="020B0604020202020204" charset="-94"/>
              </a:rPr>
              <a:t>)</a:t>
            </a: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RMSE, modelin tahmin hatalarını ölçmek için kullanılır ve büyük hatalara daha fazla ağırlık verir.</a:t>
            </a:r>
            <a:endParaRPr lang="tr-TR" sz="280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Formül :</a:t>
            </a:r>
            <a:endParaRPr lang="tr-TR" sz="2800" dirty="0">
              <a:solidFill>
                <a:srgbClr val="2B2C30"/>
              </a:solidFill>
              <a:effectLst/>
              <a:latin typeface="Public Sans" panose="020B0604020202020204" charset="-94"/>
            </a:endParaRPr>
          </a:p>
          <a:p>
            <a:pPr>
              <a:lnSpc>
                <a:spcPts val="5550"/>
              </a:lnSpc>
            </a:pPr>
            <a:endParaRPr lang="tr-TR" sz="2800" b="0" i="0" dirty="0">
              <a:solidFill>
                <a:srgbClr val="2B2C30"/>
              </a:solidFill>
              <a:effectLst/>
              <a:latin typeface="Public Sans" panose="020B0604020202020204" charset="-94"/>
            </a:endParaRPr>
          </a:p>
          <a:p>
            <a:pPr>
              <a:lnSpc>
                <a:spcPts val="5550"/>
              </a:lnSpc>
            </a:pPr>
            <a:r>
              <a:rPr lang="tr-TR" sz="2800" b="0" i="0" dirty="0">
                <a:solidFill>
                  <a:srgbClr val="2B2C30"/>
                </a:solidFill>
                <a:effectLst/>
                <a:latin typeface="Public Sans" panose="020B0604020202020204" charset="-94"/>
              </a:rPr>
              <a:t>Özellikleri:</a:t>
            </a:r>
            <a:endParaRPr lang="tr-TR" sz="2800" dirty="0">
              <a:solidFill>
                <a:srgbClr val="2B2C30"/>
              </a:solidFill>
              <a:effectLst/>
              <a:latin typeface="Public Sans" panose="020B0604020202020204" charset="-94"/>
            </a:endParaRPr>
          </a:p>
          <a:p>
            <a:pPr>
              <a:buFont typeface="Arial" panose="020B0604020202020204" pitchFamily="34" charset="0"/>
              <a:buChar char="•"/>
            </a:pPr>
            <a:r>
              <a:rPr lang="tr-TR" sz="2800" b="0" i="0" dirty="0">
                <a:solidFill>
                  <a:srgbClr val="2B2C30"/>
                </a:solidFill>
                <a:effectLst/>
                <a:latin typeface="Public Sans" panose="020B0604020202020204" charset="-94"/>
              </a:rPr>
              <a:t>Büyük hatalara duyarlıdır.</a:t>
            </a:r>
            <a:endParaRPr lang="tr-TR" sz="2800" dirty="0">
              <a:latin typeface="Public Sans" panose="020B0604020202020204" charset="-94"/>
            </a:endParaRPr>
          </a:p>
          <a:p>
            <a:pPr>
              <a:buFont typeface="Arial" panose="020B0604020202020204" pitchFamily="34" charset="0"/>
              <a:buChar char="•"/>
            </a:pPr>
            <a:r>
              <a:rPr lang="tr-TR" sz="2800" b="0" i="0" dirty="0">
                <a:solidFill>
                  <a:srgbClr val="2B2C30"/>
                </a:solidFill>
                <a:effectLst/>
                <a:latin typeface="Public Sans" panose="020B0604020202020204" charset="-94"/>
              </a:rPr>
              <a:t>Modelin genel doğruluğunu değerlendirmek için kullanılır.</a:t>
            </a:r>
            <a:endParaRPr lang="tr-TR" sz="2800" dirty="0">
              <a:latin typeface="Public Sans" panose="020B0604020202020204" charset="-94"/>
            </a:endParaRPr>
          </a:p>
          <a:p>
            <a:pPr algn="just">
              <a:lnSpc>
                <a:spcPts val="5599"/>
              </a:lnSpc>
            </a:pPr>
            <a:endParaRPr lang="en-US" sz="2799" spc="13" dirty="0">
              <a:solidFill>
                <a:srgbClr val="2B2C30"/>
              </a:solidFill>
              <a:latin typeface="Public Sans"/>
              <a:ea typeface="Public Sans"/>
              <a:cs typeface="Public Sans"/>
              <a:sym typeface="Public Sans"/>
            </a:endParaRPr>
          </a:p>
          <a:p>
            <a:pPr algn="just">
              <a:lnSpc>
                <a:spcPts val="5000"/>
              </a:lnSpc>
            </a:pPr>
            <a:endParaRPr lang="en-US" sz="2799" spc="13" dirty="0">
              <a:solidFill>
                <a:srgbClr val="2B2C30"/>
              </a:solidFill>
              <a:latin typeface="Public Sans"/>
              <a:ea typeface="Public Sans"/>
              <a:cs typeface="Public Sans"/>
              <a:sym typeface="Public Sans"/>
            </a:endParaRPr>
          </a:p>
        </p:txBody>
      </p:sp>
      <p:sp>
        <p:nvSpPr>
          <p:cNvPr id="3" name="TextBox 3">
            <a:extLst>
              <a:ext uri="{FF2B5EF4-FFF2-40B4-BE49-F238E27FC236}">
                <a16:creationId xmlns:a16="http://schemas.microsoft.com/office/drawing/2014/main" id="{CFEED28B-D9B8-EA00-E85F-8E2E9DCEAFED}"/>
              </a:ext>
            </a:extLst>
          </p:cNvPr>
          <p:cNvSpPr txBox="1"/>
          <p:nvPr/>
        </p:nvSpPr>
        <p:spPr>
          <a:xfrm>
            <a:off x="1006871" y="942975"/>
            <a:ext cx="16230600" cy="606192"/>
          </a:xfrm>
          <a:prstGeom prst="rect">
            <a:avLst/>
          </a:prstGeom>
        </p:spPr>
        <p:txBody>
          <a:bodyPr lIns="0" tIns="0" rIns="0" bIns="0" rtlCol="0" anchor="t">
            <a:spAutoFit/>
          </a:bodyPr>
          <a:lstStyle/>
          <a:p>
            <a:pPr>
              <a:lnSpc>
                <a:spcPts val="5200"/>
              </a:lnSpc>
              <a:spcBef>
                <a:spcPct val="0"/>
              </a:spcBef>
            </a:pPr>
            <a:r>
              <a:rPr lang="tr-TR" sz="3600" b="1" spc="843" dirty="0">
                <a:solidFill>
                  <a:srgbClr val="2B2C30"/>
                </a:solidFill>
                <a:latin typeface="Public Sans Bold"/>
              </a:rPr>
              <a:t>PYTHON İLE VERİ ANALİZİ</a:t>
            </a:r>
            <a:endParaRPr lang="en-US" sz="3600" b="1" spc="843" dirty="0">
              <a:solidFill>
                <a:srgbClr val="2B2C30"/>
              </a:solidFill>
              <a:latin typeface="Public Sans Bold"/>
              <a:sym typeface="Public Sans Bold"/>
            </a:endParaRPr>
          </a:p>
        </p:txBody>
      </p:sp>
      <p:sp>
        <p:nvSpPr>
          <p:cNvPr id="4" name="AutoShape 4">
            <a:extLst>
              <a:ext uri="{FF2B5EF4-FFF2-40B4-BE49-F238E27FC236}">
                <a16:creationId xmlns:a16="http://schemas.microsoft.com/office/drawing/2014/main" id="{D2631FE2-972B-1483-3317-73135824FB5A}"/>
              </a:ext>
            </a:extLst>
          </p:cNvPr>
          <p:cNvSpPr/>
          <p:nvPr/>
        </p:nvSpPr>
        <p:spPr>
          <a:xfrm flipV="1">
            <a:off x="1028695" y="1760761"/>
            <a:ext cx="16230594" cy="38509"/>
          </a:xfrm>
          <a:prstGeom prst="line">
            <a:avLst/>
          </a:prstGeom>
          <a:ln w="9525" cap="flat">
            <a:solidFill>
              <a:srgbClr val="2B2C30"/>
            </a:solidFill>
            <a:prstDash val="solid"/>
            <a:headEnd type="none" w="sm" len="sm"/>
            <a:tailEnd type="none" w="sm" len="sm"/>
          </a:ln>
        </p:spPr>
        <p:txBody>
          <a:bodyPr/>
          <a:lstStyle/>
          <a:p>
            <a:endParaRPr lang="tr-TR"/>
          </a:p>
        </p:txBody>
      </p:sp>
      <p:pic>
        <p:nvPicPr>
          <p:cNvPr id="7" name="Picture 6">
            <a:extLst>
              <a:ext uri="{FF2B5EF4-FFF2-40B4-BE49-F238E27FC236}">
                <a16:creationId xmlns:a16="http://schemas.microsoft.com/office/drawing/2014/main" id="{82B02A85-B8ED-7471-A5FE-39CF9B810518}"/>
              </a:ext>
            </a:extLst>
          </p:cNvPr>
          <p:cNvPicPr>
            <a:picLocks noChangeAspect="1"/>
          </p:cNvPicPr>
          <p:nvPr/>
        </p:nvPicPr>
        <p:blipFill>
          <a:blip r:embed="rId2"/>
          <a:stretch>
            <a:fillRect/>
          </a:stretch>
        </p:blipFill>
        <p:spPr>
          <a:xfrm>
            <a:off x="3657600" y="3561947"/>
            <a:ext cx="6758291" cy="1228780"/>
          </a:xfrm>
          <a:prstGeom prst="rect">
            <a:avLst/>
          </a:prstGeom>
        </p:spPr>
      </p:pic>
    </p:spTree>
    <p:extLst>
      <p:ext uri="{BB962C8B-B14F-4D97-AF65-F5344CB8AC3E}">
        <p14:creationId xmlns:p14="http://schemas.microsoft.com/office/powerpoint/2010/main" val="3791056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3829</TotalTime>
  <Words>1795</Words>
  <Application>Microsoft Office PowerPoint</Application>
  <PresentationFormat>Custom</PresentationFormat>
  <Paragraphs>194</Paragraphs>
  <Slides>23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Calibri</vt:lpstr>
      <vt:lpstr>Playfair Display</vt:lpstr>
      <vt:lpstr>Aptos</vt:lpstr>
      <vt:lpstr>Public Sans Bold</vt:lpstr>
      <vt:lpstr>Public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dc:creator>Baris MENDERES</dc:creator>
  <cp:lastModifiedBy>Barış MENDERES</cp:lastModifiedBy>
  <cp:revision>1</cp:revision>
  <dcterms:created xsi:type="dcterms:W3CDTF">2006-08-16T00:00:00Z</dcterms:created>
  <dcterms:modified xsi:type="dcterms:W3CDTF">2025-03-12T12:55:35Z</dcterms:modified>
  <dc:identifier>DAGctI12J-s</dc:identifier>
</cp:coreProperties>
</file>