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2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20"/>
            <a:ext cx="5292970" cy="59619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CAPSTONE PROJECT - FINAL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EBAI BENJAMIN MENGOT</a:t>
            </a:r>
          </a:p>
          <a:p>
            <a:pPr marL="0" indent="0">
              <a:buNone/>
            </a:pPr>
            <a:r>
              <a:rPr lang="en-US" dirty="0"/>
              <a:t>08-07-2023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583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9 of the 10 Databases are on the list for both years.</a:t>
            </a:r>
          </a:p>
          <a:p>
            <a:r>
              <a:rPr lang="en-US" dirty="0"/>
              <a:t>The ordering of the Databases on the lists of both years are different.</a:t>
            </a:r>
          </a:p>
          <a:p>
            <a:r>
              <a:rPr lang="en-US" dirty="0"/>
              <a:t>The number of datapoints in the </a:t>
            </a:r>
            <a:r>
              <a:rPr lang="en-US" dirty="0" err="1"/>
              <a:t>DesireNextYear</a:t>
            </a:r>
            <a:r>
              <a:rPr lang="en-US" dirty="0"/>
              <a:t> data is significantly less than the current year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seems to be a consistent demand in the Top 10 types of Database.</a:t>
            </a:r>
          </a:p>
          <a:p>
            <a:r>
              <a:rPr lang="en-US" dirty="0"/>
              <a:t>It is still worth upskilling to familiarize oneself with the top Databases on next year’s demand list.</a:t>
            </a:r>
          </a:p>
          <a:p>
            <a:r>
              <a:rPr lang="en-US" dirty="0"/>
              <a:t>The </a:t>
            </a:r>
            <a:r>
              <a:rPr lang="en-US" dirty="0" err="1"/>
              <a:t>DesireNextYear</a:t>
            </a:r>
            <a:r>
              <a:rPr lang="en-US" dirty="0"/>
              <a:t> data may not be sufficient for predicting future skills demand trends.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https://eu-gb.dataplatform.cloud.ibm.com/dashboards/c5878157-8d3d-4dd9-a51c-87f51c28eda0/view/053df77866ed39e914fdbde407917f5728657109b3bb850ad2817b4959662097f0691ac2c82b4e0fd8155136f0e9410ac9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F3307-7701-0CDD-8305-4548B8D1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4" y="1690688"/>
            <a:ext cx="7672754" cy="43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22523-7CF9-14ED-A58D-F2B798AD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61" y="1690688"/>
            <a:ext cx="7684477" cy="43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38668-6202-4009-D572-E7B5B184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18" y="1690688"/>
            <a:ext cx="7802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does not seem to be a be-all-end-all Programming language to learn. It is advisable to constantly upskill to stay with the demand trends.</a:t>
            </a:r>
          </a:p>
          <a:p>
            <a:r>
              <a:rPr lang="en-US" dirty="0"/>
              <a:t>There seem to be a stable Top 10 of in-demand Databases. Familiarity with at least half of these will keep one on the right side of skills demands.</a:t>
            </a:r>
          </a:p>
          <a:p>
            <a:r>
              <a:rPr lang="en-US" dirty="0"/>
              <a:t>There seems to be a huge gap between Men and Women in Tech. What could be down to get these ratios more equal?</a:t>
            </a:r>
          </a:p>
          <a:p>
            <a:r>
              <a:rPr lang="en-US" dirty="0"/>
              <a:t>There seems to be a skewed distribution of age of Working Population in Tech. What could be done to encourage more interest in ages above 45?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Top 10 Languages used in the current year are different to the Top 10 Languages desired to be learnt next year.</a:t>
            </a:r>
          </a:p>
          <a:p>
            <a:r>
              <a:rPr lang="en-US" dirty="0"/>
              <a:t>HTML/CSS and PHP are consistently in the Top 10 for current and next “desired” year.</a:t>
            </a:r>
          </a:p>
          <a:p>
            <a:r>
              <a:rPr lang="en-US" dirty="0"/>
              <a:t>9 of the 10 Databases are on the list for both years, although in different orders.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Programmers need to be willing to constantly upskill to stay with the trend of in-demand languages.</a:t>
            </a:r>
          </a:p>
          <a:p>
            <a:r>
              <a:rPr lang="en-US" dirty="0"/>
              <a:t>Plans for upskilling may want to focus on including the HTML/CSS and PHP languages to stay with the top demands.</a:t>
            </a:r>
          </a:p>
          <a:p>
            <a:r>
              <a:rPr lang="en-US" dirty="0"/>
              <a:t>Although there seems to be a consistent demand in the Top 10 types of Database, it is still worth upskilling to familiarize oneself with the top Databases on next year’s demand list.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Demand for top types Programming Languages seem to change year to year.</a:t>
            </a:r>
          </a:p>
          <a:p>
            <a:r>
              <a:rPr lang="en-US" dirty="0"/>
              <a:t>Demand for top types of Databases seems to be reasonably consistent year to year.</a:t>
            </a:r>
          </a:p>
          <a:p>
            <a:r>
              <a:rPr lang="en-US" dirty="0"/>
              <a:t>Upskilling is necessary both for Programming Language skills and Database skills to stay with the demand trends.</a:t>
            </a:r>
          </a:p>
          <a:p>
            <a:r>
              <a:rPr lang="en-US" dirty="0"/>
              <a:t>The dataset seems to indicate that there are currently more Men than Women within the IT sector, with majority of people in the age range of 20 – 40.</a:t>
            </a:r>
          </a:p>
          <a:p>
            <a:r>
              <a:rPr lang="en-US" dirty="0"/>
              <a:t>Majority of the respondents were from North America.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2" name="Content Placeholder 11" descr="A graph with blue lines">
            <a:extLst>
              <a:ext uri="{FF2B5EF4-FFF2-40B4-BE49-F238E27FC236}">
                <a16:creationId xmlns:a16="http://schemas.microsoft.com/office/drawing/2014/main" id="{39231672-F50D-4AE2-9F55-C6F4AA19B3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6864" y="2058193"/>
            <a:ext cx="5826936" cy="3177359"/>
          </a:xfrm>
        </p:spPr>
      </p:pic>
      <p:pic>
        <p:nvPicPr>
          <p:cNvPr id="10" name="Content Placeholder 9" descr="A pink pie chart with a number of percentages&#10;&#10;Description automatically generated">
            <a:extLst>
              <a:ext uri="{FF2B5EF4-FFF2-40B4-BE49-F238E27FC236}">
                <a16:creationId xmlns:a16="http://schemas.microsoft.com/office/drawing/2014/main" id="{B274A7C4-7287-061D-C1FB-52301C6D3D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81062" y="2058193"/>
            <a:ext cx="4280109" cy="3264083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11" name="Content Placeholder 10" descr="A graph of a job posting">
            <a:extLst>
              <a:ext uri="{FF2B5EF4-FFF2-40B4-BE49-F238E27FC236}">
                <a16:creationId xmlns:a16="http://schemas.microsoft.com/office/drawing/2014/main" id="{07CD079F-5C84-BD7C-8F8B-82052106B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1742281"/>
            <a:ext cx="7486650" cy="4248150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 descr="A graph of a salary&#10;&#10;Description automatically generated">
            <a:extLst>
              <a:ext uri="{FF2B5EF4-FFF2-40B4-BE49-F238E27FC236}">
                <a16:creationId xmlns:a16="http://schemas.microsoft.com/office/drawing/2014/main" id="{B7404987-574F-96A4-F2F2-A14078D00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85646" y="1702039"/>
            <a:ext cx="7420708" cy="4549869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Trends in demands for types of Programming Language skills indicate constant upskilling is advisable.</a:t>
            </a:r>
          </a:p>
          <a:p>
            <a:r>
              <a:rPr lang="en-US" sz="2200" dirty="0"/>
              <a:t>Trends in demands for types of Databases indicate a reasonably stable demand in the Top 10 Databases.</a:t>
            </a:r>
          </a:p>
          <a:p>
            <a:r>
              <a:rPr lang="en-US" sz="2200" dirty="0"/>
              <a:t>Men vs Women Demographics in Tech.</a:t>
            </a:r>
          </a:p>
          <a:p>
            <a:r>
              <a:rPr lang="en-US" sz="2200" dirty="0"/>
              <a:t>Age Demographics in Tech.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Programming Languages reviewed.</a:t>
            </a:r>
          </a:p>
          <a:p>
            <a:r>
              <a:rPr lang="en-US" sz="2200" dirty="0"/>
              <a:t>Database types reviewed.</a:t>
            </a:r>
          </a:p>
          <a:p>
            <a:r>
              <a:rPr lang="en-US" sz="2200" dirty="0"/>
              <a:t>Platforms reviewed.</a:t>
            </a:r>
          </a:p>
          <a:p>
            <a:r>
              <a:rPr lang="en-US" sz="2200" dirty="0" err="1"/>
              <a:t>WebFrames</a:t>
            </a:r>
            <a:r>
              <a:rPr lang="en-US" sz="2200" dirty="0"/>
              <a:t> reviewed.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via Python API.</a:t>
            </a:r>
          </a:p>
          <a:p>
            <a:r>
              <a:rPr lang="en-US" sz="2200" dirty="0"/>
              <a:t>Data collection via Python Web Scraping.</a:t>
            </a:r>
          </a:p>
          <a:p>
            <a:r>
              <a:rPr lang="en-US" sz="2200" dirty="0"/>
              <a:t>Data cleaning and wrangling with SQL commands within Python.</a:t>
            </a:r>
          </a:p>
          <a:p>
            <a:r>
              <a:rPr lang="en-US" sz="2200" dirty="0"/>
              <a:t>Data analysis with Python panada and </a:t>
            </a:r>
            <a:r>
              <a:rPr lang="en-US" sz="2200" dirty="0" err="1"/>
              <a:t>numpy</a:t>
            </a:r>
            <a:r>
              <a:rPr lang="en-US" sz="2200" dirty="0"/>
              <a:t> libraries.</a:t>
            </a:r>
          </a:p>
          <a:p>
            <a:r>
              <a:rPr lang="en-US" sz="2200" dirty="0"/>
              <a:t>Data visualization using Python libraries Matplotlib and Seaborn.</a:t>
            </a:r>
          </a:p>
          <a:p>
            <a:pPr lvl="1"/>
            <a:r>
              <a:rPr lang="en-US" sz="1800" dirty="0"/>
              <a:t>Bar Charts</a:t>
            </a:r>
          </a:p>
          <a:p>
            <a:pPr lvl="1"/>
            <a:r>
              <a:rPr lang="en-US" sz="1800" dirty="0"/>
              <a:t>Pie Charts</a:t>
            </a:r>
          </a:p>
          <a:p>
            <a:pPr lvl="1"/>
            <a:r>
              <a:rPr lang="en-US" sz="1800" dirty="0"/>
              <a:t>Line Charts</a:t>
            </a:r>
          </a:p>
          <a:p>
            <a:pPr lvl="1"/>
            <a:r>
              <a:rPr lang="en-US" sz="1800" dirty="0"/>
              <a:t>Map Charts</a:t>
            </a:r>
          </a:p>
          <a:p>
            <a:pPr lvl="1"/>
            <a:r>
              <a:rPr lang="en-US" sz="1800" dirty="0"/>
              <a:t>Word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4AF31-57D9-3072-55F1-03542761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62501"/>
            <a:ext cx="5082152" cy="29286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91E8F-BEB1-5265-27CF-BF2EFC6A7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696" y="2462501"/>
            <a:ext cx="5114207" cy="28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Top 10 Languages used in the current year are different to the Top 10 Languages desired to be learnt next year.</a:t>
            </a:r>
          </a:p>
          <a:p>
            <a:r>
              <a:rPr lang="en-US" dirty="0"/>
              <a:t>HTML/CSS and PHP are consistently in the Top 10 for current and next “desired” year.</a:t>
            </a:r>
          </a:p>
          <a:p>
            <a:r>
              <a:rPr lang="en-US" dirty="0"/>
              <a:t>The number of datapoints in the </a:t>
            </a:r>
            <a:r>
              <a:rPr lang="en-US" dirty="0" err="1"/>
              <a:t>DesireNextYear</a:t>
            </a:r>
            <a:r>
              <a:rPr lang="en-US" dirty="0"/>
              <a:t> data is significantly less than the current year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Programmers without the knowledge of the Top 10 desired languages should make plans for relevant training.</a:t>
            </a:r>
          </a:p>
          <a:p>
            <a:r>
              <a:rPr lang="en-US" dirty="0"/>
              <a:t>HTML/CSS and PHP seem to indicate current and future demand trends. Potential growth in demand for these skills.</a:t>
            </a:r>
          </a:p>
          <a:p>
            <a:r>
              <a:rPr lang="en-US" dirty="0"/>
              <a:t>The </a:t>
            </a:r>
            <a:r>
              <a:rPr lang="en-US" dirty="0" err="1"/>
              <a:t>DesireNextYear</a:t>
            </a:r>
            <a:r>
              <a:rPr lang="en-US" dirty="0"/>
              <a:t> data may not be sufficient for predicting future skills demand trends.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7F33E-279E-721A-9A18-F693556E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51" y="2506660"/>
            <a:ext cx="5209650" cy="2853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C69FF-663B-0615-D1EE-F45271BDA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6662"/>
            <a:ext cx="5098666" cy="27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schemas.openxmlformats.org/package/2006/metadata/core-properties"/>
    <ds:schemaRef ds:uri="http://purl.org/dc/dcmitype/"/>
    <ds:schemaRef ds:uri="http://purl.org/dc/elements/1.1/"/>
    <ds:schemaRef ds:uri="f80a141d-92ca-4d3d-9308-f7e7b1d44ce8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752</Words>
  <Application>Microsoft Office PowerPoint</Application>
  <PresentationFormat>Widescreen</PresentationFormat>
  <Paragraphs>100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CAPSTONE PROJECT - FINAL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IBM-Data-Analyst-Capstone-Project W6 - Final Presentation</dc:title>
  <dc:creator>Steve Hord</dc:creator>
  <cp:lastModifiedBy>Ebai Ben Mengot</cp:lastModifiedBy>
  <cp:revision>39</cp:revision>
  <dcterms:created xsi:type="dcterms:W3CDTF">2020-10-28T18:29:43Z</dcterms:created>
  <dcterms:modified xsi:type="dcterms:W3CDTF">2023-07-08T20:24:24Z</dcterms:modified>
</cp:coreProperties>
</file>