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615"/>
  </p:normalViewPr>
  <p:slideViewPr>
    <p:cSldViewPr snapToGrid="0" snapToObjects="1">
      <p:cViewPr varScale="1">
        <p:scale>
          <a:sx n="107" d="100"/>
          <a:sy n="107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4C66-1938-4641-918F-EC0D13E30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EURO – USD exchange </a:t>
            </a:r>
            <a:r>
              <a:rPr lang="en-US"/>
              <a:t>rate effects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E2FA8-582C-F74D-A2B7-AB7E4DFDE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Brennan </a:t>
            </a:r>
            <a:r>
              <a:rPr lang="en-US" dirty="0" err="1"/>
              <a:t>Merley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9878F-235F-E843-AF20-3330F337550B}"/>
              </a:ext>
            </a:extLst>
          </p:cNvPr>
          <p:cNvSpPr txBox="1"/>
          <p:nvPr/>
        </p:nvSpPr>
        <p:spPr>
          <a:xfrm>
            <a:off x="3503221" y="27907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DCD2-E235-4115-9673-10C76EC7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C8C0-2AA2-46AA-9567-FD9AB8E8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obvious to see that COVID has had a severe impact on the US economy. </a:t>
            </a:r>
          </a:p>
          <a:p>
            <a:r>
              <a:rPr lang="en-US" dirty="0"/>
              <a:t>The object in the original quantile-quantile plot shows a very uniquely strange object in the lower left side. This is due to multiple modes in the data. </a:t>
            </a:r>
          </a:p>
          <a:p>
            <a:r>
              <a:rPr lang="en-US" dirty="0"/>
              <a:t>At the beginning of February was when the World Health Organization reconvened the Emergency Committee and assessed a very high global risk level. </a:t>
            </a:r>
          </a:p>
          <a:p>
            <a:r>
              <a:rPr lang="en-US" dirty="0"/>
              <a:t>We will most likely continue to see very volatile exchange rates until further notice during the COVID-19 pandemic.</a:t>
            </a:r>
          </a:p>
        </p:txBody>
      </p:sp>
    </p:spTree>
    <p:extLst>
      <p:ext uri="{BB962C8B-B14F-4D97-AF65-F5344CB8AC3E}">
        <p14:creationId xmlns:p14="http://schemas.microsoft.com/office/powerpoint/2010/main" val="150127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53BF-3589-2348-B894-C4B3A937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3BB3-405A-714B-8CE3-104A598F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exchange rate is the values of a countries currency compared with another country</a:t>
            </a:r>
          </a:p>
          <a:p>
            <a:r>
              <a:rPr lang="en-US" dirty="0"/>
              <a:t>They will raise or fall based on a countries supply and demand </a:t>
            </a:r>
          </a:p>
          <a:p>
            <a:r>
              <a:rPr lang="en-US" dirty="0"/>
              <a:t>The countries exchange rates are one of the most important aspects to a countries economic growth</a:t>
            </a:r>
          </a:p>
          <a:p>
            <a:r>
              <a:rPr lang="en-US" dirty="0"/>
              <a:t>As an exchange rate goes up so does the currency.  A higher currency makes a country less expensive and the exports become more expensive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55E700F-C7BE-A043-8800-E45AC87F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/>
              <a:t>Data </a:t>
            </a:r>
            <a:endParaRPr lang="en-US" dirty="0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F33EAC-417F-4204-BDA8-E1B2E802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These are the exchange rates from the Euro to USD.</a:t>
            </a:r>
          </a:p>
          <a:p>
            <a:r>
              <a:rPr lang="en-US" dirty="0"/>
              <a:t>Starting as early in October going all the way up to mid April. </a:t>
            </a:r>
          </a:p>
          <a:p>
            <a:r>
              <a:rPr lang="en-US" dirty="0"/>
              <a:t>As you can see the plot there are certain trends. It has fluctuated all the way up until mid march. </a:t>
            </a:r>
          </a:p>
          <a:p>
            <a:r>
              <a:rPr lang="en-US" dirty="0"/>
              <a:t>Mid March spikes down due to the pandemic.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9DDECE-1EEC-AD4B-ADEA-627DBFE193E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890225"/>
            <a:ext cx="4960442" cy="4491477"/>
          </a:xfrm>
          <a:prstGeom prst="rect">
            <a:avLst/>
          </a:prstGeom>
          <a:noFill/>
        </p:spPr>
      </p:pic>
      <p:pic>
        <p:nvPicPr>
          <p:cNvPr id="30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3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44D9B-760B-9F44-9D8E-351953AD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A closer look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0B23A-D098-D34F-9AD8-B16CA4EF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31" y="707475"/>
            <a:ext cx="4255454" cy="5507058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3C8F7-3D3E-4104-A940-AE40BAC1D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From 2/6/2020 – 4/9/2020.</a:t>
            </a:r>
          </a:p>
          <a:p>
            <a:r>
              <a:rPr lang="en-US" dirty="0"/>
              <a:t>March 9th reached the high, and March 19th was the all time low.</a:t>
            </a:r>
          </a:p>
          <a:p>
            <a:r>
              <a:rPr lang="en-US" dirty="0"/>
              <a:t>Due to less trade the Euro has fallen to a low of $1.06. </a:t>
            </a:r>
          </a:p>
          <a:p>
            <a:r>
              <a:rPr lang="en-US" dirty="0"/>
              <a:t>Making the Euro fall, Trump banned travel which made it harder to trade between Europe and the US</a:t>
            </a:r>
          </a:p>
          <a:p>
            <a:r>
              <a:rPr lang="en-US" dirty="0"/>
              <a:t>Data seems to be getting back to normality.</a:t>
            </a:r>
          </a:p>
          <a:p>
            <a:r>
              <a:rPr lang="en-US" dirty="0"/>
              <a:t>Euro will eventually go up after the pandemic.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aseline="30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1881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1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23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EC870E2-7061-9849-9662-AF483E44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n-US"/>
              <a:t>Normality test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56BFA7-0DC0-9049-9EF7-4C194A75327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0029" y="890225"/>
            <a:ext cx="4960442" cy="4491477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93851F-6A01-465C-9642-81357005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r>
              <a:rPr lang="en-US" sz="1900" dirty="0"/>
              <a:t>Based on this plot you can see an abnormal amount of data off the line.</a:t>
            </a:r>
          </a:p>
          <a:p>
            <a:r>
              <a:rPr lang="en-US" sz="1900" dirty="0"/>
              <a:t>This graph shows that the data is bimodal. </a:t>
            </a:r>
          </a:p>
          <a:p>
            <a:r>
              <a:rPr lang="en-US" sz="1900" dirty="0"/>
              <a:t>This shows a lower concentration of data, but they have a similar spread. </a:t>
            </a:r>
          </a:p>
          <a:p>
            <a:r>
              <a:rPr lang="en-US" sz="1900" dirty="0"/>
              <a:t>This plot shows that the data is not normal</a:t>
            </a:r>
          </a:p>
        </p:txBody>
      </p:sp>
      <p:pic>
        <p:nvPicPr>
          <p:cNvPr id="41" name="Picture 27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7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9355-5D57-2544-AE92-AFC63618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 For normality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6CAF-0DEB-B443-82CF-D0DB9EA13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Shapiro-Wilk normality test p-value: 1.236e-05 </a:t>
            </a:r>
          </a:p>
          <a:p>
            <a:r>
              <a:rPr lang="en-US" dirty="0" err="1"/>
              <a:t>Jarque-Bera</a:t>
            </a:r>
            <a:r>
              <a:rPr lang="en-US" dirty="0"/>
              <a:t> with 2 degrees of freedom: X-squared = 12.727, p-value = 0.001723</a:t>
            </a:r>
          </a:p>
          <a:p>
            <a:r>
              <a:rPr lang="en-US" dirty="0"/>
              <a:t>With all of the p-values being low we are able to see that there is not a normality between the data of exchange rates of the EURO and USD.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137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C238DD-C84C-B243-AB04-BA6B81CC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Histogram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CA94A2-72A8-419E-9B97-DC8BB34C7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This shows bimodal distribution</a:t>
            </a:r>
          </a:p>
          <a:p>
            <a:r>
              <a:rPr lang="en-US" dirty="0"/>
              <a:t>The lower concentration of data shows the months from February 5</a:t>
            </a:r>
            <a:r>
              <a:rPr lang="en-US" baseline="30000" dirty="0"/>
              <a:t>th</a:t>
            </a:r>
            <a:r>
              <a:rPr lang="en-US" dirty="0"/>
              <a:t> until April 9th. </a:t>
            </a:r>
          </a:p>
          <a:p>
            <a:r>
              <a:rPr lang="en-US" dirty="0"/>
              <a:t>Explains the normality graph on previous slide.</a:t>
            </a:r>
          </a:p>
          <a:p>
            <a:r>
              <a:rPr lang="en-US" dirty="0"/>
              <a:t>Due to the multiple modes, we split the data into two parts.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8119A-2211-DB4A-9391-B663B83A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83" y="805583"/>
            <a:ext cx="3601498" cy="4660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9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B396-1B30-824D-BD09-09491AAB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10/13/2019 – 2/5/20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2153-D187-C448-A603-20B83562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878882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 begins to shift approximately after February 5</a:t>
            </a:r>
            <a:r>
              <a:rPr lang="en-US" baseline="30000" dirty="0"/>
              <a:t>th</a:t>
            </a:r>
            <a:r>
              <a:rPr lang="en-US" dirty="0"/>
              <a:t>. </a:t>
            </a:r>
          </a:p>
          <a:p>
            <a:r>
              <a:rPr lang="en-US" dirty="0"/>
              <a:t>Lower concentration of unimodal data points helps with normality.</a:t>
            </a:r>
          </a:p>
          <a:p>
            <a:r>
              <a:rPr lang="en-US" dirty="0"/>
              <a:t>The Shapiro-Wilk test for normality gives a test statistic and p-value of 0.97353 and 0.03971 respectively. </a:t>
            </a:r>
          </a:p>
          <a:p>
            <a:r>
              <a:rPr lang="en-US" dirty="0"/>
              <a:t>While not exactly normal, it is much more normal than before.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6A67C-58A6-4BB5-8FEB-3AEDC23E47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405" y="1329136"/>
            <a:ext cx="4175498" cy="4276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64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4A60-D563-4C17-BE67-DD5602F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2/6/2020 – 4/9/2020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2D0D-4CA1-48B8-AAF0-0DB2C7FF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11929" cy="4037749"/>
          </a:xfrm>
        </p:spPr>
        <p:txBody>
          <a:bodyPr/>
          <a:lstStyle/>
          <a:p>
            <a:r>
              <a:rPr lang="en-US" dirty="0"/>
              <a:t>This is the data approximately when COVID-19 began affecting western economies. </a:t>
            </a:r>
          </a:p>
          <a:p>
            <a:r>
              <a:rPr lang="en-US" dirty="0"/>
              <a:t>The Shapiro-Wilk test for normality gives a test statistic and p-value of 0.9489 and 0.02248 respectively. </a:t>
            </a:r>
          </a:p>
          <a:p>
            <a:r>
              <a:rPr lang="en-US" dirty="0"/>
              <a:t>While not exactly normal, it is much more normal than before. </a:t>
            </a:r>
          </a:p>
          <a:p>
            <a:r>
              <a:rPr lang="en-US" dirty="0"/>
              <a:t>The graph being less normal is due to the severe volatility in exchange rates after COVID.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A384F-DF87-459F-9FB9-02CBED6B39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55" y="1329136"/>
            <a:ext cx="4625780" cy="4586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2797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565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EURO – USD exchange rate effects </vt:lpstr>
      <vt:lpstr>Exchange Rates </vt:lpstr>
      <vt:lpstr>Data </vt:lpstr>
      <vt:lpstr>A closer look</vt:lpstr>
      <vt:lpstr>Normality test</vt:lpstr>
      <vt:lpstr>Multiple Test For normality </vt:lpstr>
      <vt:lpstr>Histogram </vt:lpstr>
      <vt:lpstr>10/13/2019 – 2/5/20</vt:lpstr>
      <vt:lpstr>2/6/2020 – 4/9/2020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Presentation</dc:title>
  <dc:creator>Merley, Brennan C</dc:creator>
  <cp:lastModifiedBy>Merley, Brennan C</cp:lastModifiedBy>
  <cp:revision>5</cp:revision>
  <dcterms:created xsi:type="dcterms:W3CDTF">2020-05-08T03:03:45Z</dcterms:created>
  <dcterms:modified xsi:type="dcterms:W3CDTF">2022-12-04T21:02:52Z</dcterms:modified>
</cp:coreProperties>
</file>