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6C901-0E2A-46BD-960A-02A26C9178EA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95E825-0342-4B40-B47B-997ED9ACDA46}">
      <dgm:prSet/>
      <dgm:spPr/>
      <dgm:t>
        <a:bodyPr/>
        <a:lstStyle/>
        <a:p>
          <a:r>
            <a:rPr lang="en-US" baseline="0" dirty="0"/>
            <a:t>R Shiny Tips and Tricks:</a:t>
          </a:r>
          <a:br>
            <a:rPr lang="en-US" baseline="0" dirty="0"/>
          </a:br>
          <a:r>
            <a:rPr lang="en-US" baseline="0" dirty="0"/>
            <a:t>An App Store Project Demo</a:t>
          </a:r>
          <a:endParaRPr lang="en-US" dirty="0"/>
        </a:p>
      </dgm:t>
    </dgm:pt>
    <dgm:pt modelId="{02A58F18-F780-4AE6-84E5-018081EE8A21}" type="parTrans" cxnId="{4A2AD18A-05FF-45DF-A5A3-B5B6DA57A10A}">
      <dgm:prSet/>
      <dgm:spPr/>
      <dgm:t>
        <a:bodyPr/>
        <a:lstStyle/>
        <a:p>
          <a:endParaRPr lang="en-US"/>
        </a:p>
      </dgm:t>
    </dgm:pt>
    <dgm:pt modelId="{5A578C98-7B14-4C6A-BFFB-0AEDDC9050A4}" type="sibTrans" cxnId="{4A2AD18A-05FF-45DF-A5A3-B5B6DA57A10A}">
      <dgm:prSet/>
      <dgm:spPr/>
      <dgm:t>
        <a:bodyPr/>
        <a:lstStyle/>
        <a:p>
          <a:endParaRPr lang="en-US"/>
        </a:p>
      </dgm:t>
    </dgm:pt>
    <dgm:pt modelId="{DA276EE9-6BE8-42A2-A440-06F351EB140C}" type="pres">
      <dgm:prSet presAssocID="{8EE6C901-0E2A-46BD-960A-02A26C9178EA}" presName="outerComposite" presStyleCnt="0">
        <dgm:presLayoutVars>
          <dgm:chMax val="5"/>
          <dgm:dir/>
          <dgm:resizeHandles val="exact"/>
        </dgm:presLayoutVars>
      </dgm:prSet>
      <dgm:spPr/>
    </dgm:pt>
    <dgm:pt modelId="{AE410F34-20E7-4A75-B3C0-680C680DC6C1}" type="pres">
      <dgm:prSet presAssocID="{8EE6C901-0E2A-46BD-960A-02A26C9178EA}" presName="dummyMaxCanvas" presStyleCnt="0">
        <dgm:presLayoutVars/>
      </dgm:prSet>
      <dgm:spPr/>
    </dgm:pt>
    <dgm:pt modelId="{65130000-7F3F-4535-8B6B-DD446FC1E8EE}" type="pres">
      <dgm:prSet presAssocID="{8EE6C901-0E2A-46BD-960A-02A26C9178EA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992AC413-1D5D-49BB-AE6B-22B5CA7E4C03}" type="presOf" srcId="{2795E825-0342-4B40-B47B-997ED9ACDA46}" destId="{65130000-7F3F-4535-8B6B-DD446FC1E8EE}" srcOrd="0" destOrd="0" presId="urn:microsoft.com/office/officeart/2005/8/layout/vProcess5"/>
    <dgm:cxn modelId="{50B83719-A5D1-420F-8DCF-60A53A5279CE}" type="presOf" srcId="{8EE6C901-0E2A-46BD-960A-02A26C9178EA}" destId="{DA276EE9-6BE8-42A2-A440-06F351EB140C}" srcOrd="0" destOrd="0" presId="urn:microsoft.com/office/officeart/2005/8/layout/vProcess5"/>
    <dgm:cxn modelId="{4A2AD18A-05FF-45DF-A5A3-B5B6DA57A10A}" srcId="{8EE6C901-0E2A-46BD-960A-02A26C9178EA}" destId="{2795E825-0342-4B40-B47B-997ED9ACDA46}" srcOrd="0" destOrd="0" parTransId="{02A58F18-F780-4AE6-84E5-018081EE8A21}" sibTransId="{5A578C98-7B14-4C6A-BFFB-0AEDDC9050A4}"/>
    <dgm:cxn modelId="{F02509A9-528B-4C8E-910E-9B0E1CCBC316}" type="presParOf" srcId="{DA276EE9-6BE8-42A2-A440-06F351EB140C}" destId="{AE410F34-20E7-4A75-B3C0-680C680DC6C1}" srcOrd="0" destOrd="0" presId="urn:microsoft.com/office/officeart/2005/8/layout/vProcess5"/>
    <dgm:cxn modelId="{7FCE68CA-7BF9-4889-90F1-3730F5DDE35E}" type="presParOf" srcId="{DA276EE9-6BE8-42A2-A440-06F351EB140C}" destId="{65130000-7F3F-4535-8B6B-DD446FC1E8EE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/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/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/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/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/>
            <a:t>Personal and seperate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/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/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/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/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/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/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/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/>
            <a:t>Personal and seperate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/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/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/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/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/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/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/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/>
            <a:t>Personal and seperate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/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/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/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/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/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/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/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/>
            <a:t>Personal and seperate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/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/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/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0000-7F3F-4535-8B6B-DD446FC1E8EE}">
      <dsp:nvSpPr>
        <dsp:cNvPr id="0" name=""/>
        <dsp:cNvSpPr/>
      </dsp:nvSpPr>
      <dsp:spPr>
        <a:xfrm>
          <a:off x="0" y="1010412"/>
          <a:ext cx="9418320" cy="202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baseline="0" dirty="0"/>
            <a:t>R Shiny Tips and Tricks:</a:t>
          </a:r>
          <a:br>
            <a:rPr lang="en-US" sz="5400" kern="1200" baseline="0" dirty="0"/>
          </a:br>
          <a:r>
            <a:rPr lang="en-US" sz="5400" kern="1200" baseline="0" dirty="0"/>
            <a:t>An App Store Project Demo</a:t>
          </a:r>
          <a:endParaRPr lang="en-US" sz="5400" kern="1200" dirty="0"/>
        </a:p>
      </dsp:txBody>
      <dsp:txXfrm>
        <a:off x="59188" y="1069600"/>
        <a:ext cx="9299944" cy="1902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and seperate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and seperate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and seperate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and seperate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52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67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26B15BB-0B68-4ABC-8440-FC01E3972F0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bmetenko/RShinyAppSt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metenko.shinyapps.io/RShinyAppStor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2C18C1-4D75-49D5-921C-78B5E256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278995"/>
              </p:ext>
            </p:extLst>
          </p:nvPr>
        </p:nvGraphicFramePr>
        <p:xfrm>
          <a:off x="1622098" y="130858"/>
          <a:ext cx="9418320" cy="4041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4F9168C-2421-420F-8366-99760560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572" y="3591481"/>
            <a:ext cx="9418321" cy="2685494"/>
          </a:xfrm>
        </p:spPr>
        <p:txBody>
          <a:bodyPr numCol="2">
            <a:normAutofit/>
          </a:bodyPr>
          <a:lstStyle/>
          <a:p>
            <a:r>
              <a:rPr lang="en-US" dirty="0"/>
              <a:t>Author: Bohdan Metenko</a:t>
            </a:r>
          </a:p>
          <a:p>
            <a:r>
              <a:rPr lang="en-US" sz="1900" dirty="0"/>
              <a:t>Thursday, August 15</a:t>
            </a:r>
            <a:r>
              <a:rPr lang="en-US" sz="1900" baseline="30000" dirty="0"/>
              <a:t>th</a:t>
            </a:r>
            <a:r>
              <a:rPr lang="en-US" sz="1900" dirty="0"/>
              <a:t>, 2019 &lt; &gt; 6:00pm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PhillyR Meetup </a:t>
            </a:r>
          </a:p>
          <a:p>
            <a:r>
              <a:rPr lang="en-US" sz="1800" dirty="0"/>
              <a:t>Hosted by Slalom Consulting, </a:t>
            </a:r>
          </a:p>
          <a:p>
            <a:r>
              <a:rPr lang="en-US" sz="1800" dirty="0"/>
              <a:t>100 N 18</a:t>
            </a:r>
            <a:r>
              <a:rPr lang="en-US" sz="1800" baseline="30000" dirty="0"/>
              <a:t>th </a:t>
            </a:r>
            <a:r>
              <a:rPr lang="en-US" sz="1800" dirty="0"/>
              <a:t>St #2000, Philadelphia, PA</a:t>
            </a:r>
            <a:endParaRPr lang="en-US" sz="1800" baseline="30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CEAADB-3561-4929-8FFC-488AC37B0BF1}"/>
              </a:ext>
            </a:extLst>
          </p:cNvPr>
          <p:cNvSpPr/>
          <p:nvPr/>
        </p:nvSpPr>
        <p:spPr>
          <a:xfrm>
            <a:off x="1549236" y="3418610"/>
            <a:ext cx="4803940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F788EB4-91E8-4B1F-83CB-EBB162489380}"/>
              </a:ext>
            </a:extLst>
          </p:cNvPr>
          <p:cNvSpPr/>
          <p:nvPr/>
        </p:nvSpPr>
        <p:spPr>
          <a:xfrm>
            <a:off x="1660197" y="3534331"/>
            <a:ext cx="4803940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152B9EA-B6B3-4A55-8824-51013E924CDC}"/>
              </a:ext>
            </a:extLst>
          </p:cNvPr>
          <p:cNvSpPr/>
          <p:nvPr/>
        </p:nvSpPr>
        <p:spPr>
          <a:xfrm>
            <a:off x="5975514" y="4878499"/>
            <a:ext cx="5118714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DED94B8-E7DB-42D0-AF5D-A643CAED4CB9}"/>
              </a:ext>
            </a:extLst>
          </p:cNvPr>
          <p:cNvSpPr/>
          <p:nvPr/>
        </p:nvSpPr>
        <p:spPr>
          <a:xfrm>
            <a:off x="6086475" y="4994220"/>
            <a:ext cx="5118714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5912-2FB6-4EC6-8C3C-15120AC9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class tag and using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A5A7-B049-4F92-B26A-CBC0A227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your shiny app externally &gt;</a:t>
            </a:r>
          </a:p>
          <a:p>
            <a:r>
              <a:rPr lang="en-US" dirty="0"/>
              <a:t>Press F12, click a button like this and find the element.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Right click your element and click inspect.</a:t>
            </a:r>
          </a:p>
          <a:p>
            <a:r>
              <a:rPr lang="en-US" dirty="0"/>
              <a:t>Look for class CSS that looks like this:</a:t>
            </a:r>
          </a:p>
          <a:p>
            <a:r>
              <a:rPr lang="en-US" dirty="0"/>
              <a:t>Wherever you have CSS locate add something like to this, depending on your preference: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6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F06A-7A96-4746-8AF4-39037D05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4834128" cy="1325562"/>
          </a:xfrm>
        </p:spPr>
        <p:txBody>
          <a:bodyPr/>
          <a:lstStyle/>
          <a:p>
            <a:r>
              <a:rPr lang="en-US" dirty="0"/>
              <a:t>Remember your cell phone?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9C03-AA5D-400F-A2B6-A2AAF1D2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015103" cy="5029200"/>
          </a:xfrm>
        </p:spPr>
        <p:txBody>
          <a:bodyPr>
            <a:normAutofit/>
          </a:bodyPr>
          <a:lstStyle/>
          <a:p>
            <a:r>
              <a:rPr lang="en-US" dirty="0"/>
              <a:t>Your shiny applications can be published to online services like shinyapps.io where they can be accessed from most devices.</a:t>
            </a:r>
          </a:p>
          <a:p>
            <a:r>
              <a:rPr lang="en-US" dirty="0"/>
              <a:t>To test how they will look on other machines, you can run your shiny app in an R session using </a:t>
            </a:r>
          </a:p>
          <a:p>
            <a:pPr lvl="1"/>
            <a:r>
              <a:rPr lang="en-US" dirty="0"/>
              <a:t>Prereq = { library(shiny) }</a:t>
            </a:r>
          </a:p>
          <a:p>
            <a:pPr lvl="1"/>
            <a:r>
              <a:rPr lang="en-US" b="1" dirty="0"/>
              <a:t>runApp(host="0.0.0.0", port=5050)</a:t>
            </a:r>
          </a:p>
          <a:p>
            <a:endParaRPr lang="en-US" dirty="0"/>
          </a:p>
          <a:p>
            <a:pPr lvl="1"/>
            <a:r>
              <a:rPr lang="en-US" dirty="0"/>
              <a:t>You’ll have to check for your IP address using ipconfig or ifconfig then connect to the app via a webpage URL such as 192.168.1.107:5050</a:t>
            </a:r>
          </a:p>
          <a:p>
            <a:pPr lvl="1"/>
            <a:r>
              <a:rPr lang="en-US" dirty="0"/>
              <a:t>If the device you are using is connected to the same network, then there shouldn’t be any issues.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2AF361-6F29-45F2-9E02-655F2D76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435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12B-E927-4D10-9089-38302412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5615178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This helps us find interesting problems…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6964-BFA1-4F5A-90A9-566A0B97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6577203" cy="4351337"/>
          </a:xfrm>
        </p:spPr>
        <p:txBody>
          <a:bodyPr>
            <a:normAutofit/>
          </a:bodyPr>
          <a:lstStyle/>
          <a:p>
            <a:r>
              <a:rPr lang="en-US" dirty="0"/>
              <a:t>Such as incorrect plot scaling.</a:t>
            </a:r>
          </a:p>
          <a:p>
            <a:r>
              <a:rPr lang="en-US" dirty="0"/>
              <a:t>But the fix leads us into two more shiny tips:</a:t>
            </a:r>
          </a:p>
          <a:p>
            <a:r>
              <a:rPr lang="en-US" dirty="0"/>
              <a:t>renderUI (on the fly) based on conditions</a:t>
            </a:r>
          </a:p>
          <a:p>
            <a:pPr lvl="1"/>
            <a:r>
              <a:rPr lang="en-US" dirty="0"/>
              <a:t>Toggle a new plot to be rendered based on mobile checkbox toggle.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Said plot only contains the legend. (</a:t>
            </a:r>
            <a:r>
              <a:rPr lang="en-US" dirty="0" err="1"/>
              <a:t>cowplot</a:t>
            </a:r>
            <a:r>
              <a:rPr lang="en-US" dirty="0"/>
              <a:t> library required.)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F97DD-0271-44E6-989D-F3D5F309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435" y="0"/>
            <a:ext cx="316718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FE812D-9C13-4DAA-9460-2AA8418E4F6F}"/>
              </a:ext>
            </a:extLst>
          </p:cNvPr>
          <p:cNvSpPr txBox="1"/>
          <p:nvPr/>
        </p:nvSpPr>
        <p:spPr>
          <a:xfrm>
            <a:off x="7374673" y="4029352"/>
            <a:ext cx="135022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Problem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4B629-C90F-44FF-9AEB-091DB3D40D78}"/>
              </a:ext>
            </a:extLst>
          </p:cNvPr>
          <p:cNvSpPr txBox="1"/>
          <p:nvPr/>
        </p:nvSpPr>
        <p:spPr>
          <a:xfrm>
            <a:off x="7374673" y="1028541"/>
            <a:ext cx="13502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Solution 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7AB6B2-B936-4E53-9668-CD2438CF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13" y="3672757"/>
            <a:ext cx="3657917" cy="1912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B06EA6-4368-4FDB-B451-42993277C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09" y="6126884"/>
            <a:ext cx="557832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E1877-3902-4B70-8515-0964EDC30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2A5863-EFF7-462C-8FF5-B710B33E2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033322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E00A758-C81C-47AF-BED4-3AE13261B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364" y="643467"/>
            <a:ext cx="26741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96F4-2C06-4FA6-B4D8-7F3EC397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412B-C07C-4264-AC26-3FC2B245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caching</a:t>
            </a:r>
          </a:p>
          <a:p>
            <a:r>
              <a:rPr lang="en-US" dirty="0"/>
              <a:t>Pivot table and </a:t>
            </a:r>
            <a:r>
              <a:rPr lang="en-US" dirty="0" err="1"/>
              <a:t>scrollability</a:t>
            </a:r>
            <a:r>
              <a:rPr lang="en-US" dirty="0"/>
              <a:t>.</a:t>
            </a:r>
          </a:p>
          <a:p>
            <a:r>
              <a:rPr lang="en-US" dirty="0"/>
              <a:t>Highlighting information using KPI boxes.</a:t>
            </a:r>
          </a:p>
          <a:p>
            <a:r>
              <a:rPr lang="en-US" dirty="0"/>
              <a:t>[[</a:t>
            </a:r>
            <a:r>
              <a:rPr lang="en-US" dirty="0" err="1"/>
              <a:t>ShinyWidgets</a:t>
            </a:r>
            <a:r>
              <a:rPr lang="en-US" dirty="0"/>
              <a:t>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9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3521-17F2-4A0D-BCC8-569A01A9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Travis CI</a:t>
            </a:r>
            <a:br>
              <a:rPr lang="en-US" dirty="0"/>
            </a:br>
            <a:r>
              <a:rPr lang="en-US" sz="3600" dirty="0"/>
              <a:t>(Continuous Deployment and Integration.)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4F1D-0BAF-48D4-98C8-E48F9B32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requirements:</a:t>
            </a:r>
          </a:p>
          <a:p>
            <a:r>
              <a:rPr lang="en-US" dirty="0"/>
              <a:t>YAML</a:t>
            </a:r>
          </a:p>
          <a:p>
            <a:endParaRPr lang="en-US" dirty="0"/>
          </a:p>
          <a:p>
            <a:r>
              <a:rPr lang="en-US" dirty="0"/>
              <a:t>&gt; - Connect to *travis-ci.com?* using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&gt; - setup specific foreign keys</a:t>
            </a:r>
          </a:p>
          <a:p>
            <a:r>
              <a:rPr lang="en-US" dirty="0"/>
              <a:t>&gt; - deployment script when run.</a:t>
            </a:r>
          </a:p>
          <a:p>
            <a:r>
              <a:rPr lang="en-US" dirty="0"/>
              <a:t>&gt; - </a:t>
            </a:r>
            <a:r>
              <a:rPr lang="en-US" dirty="0" err="1"/>
              <a:t>yaml</a:t>
            </a:r>
            <a:r>
              <a:rPr lang="en-US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0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95C1-8707-4759-BD38-ACEDAC9F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5C7F-CA45-4928-BB5D-F921BD8E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indent="-400050">
              <a:buFont typeface="+mj-lt"/>
              <a:buAutoNum type="arabicPeriod"/>
            </a:pPr>
            <a:r>
              <a:rPr lang="en-US" dirty="0"/>
              <a:t>Intro to Shiny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App Overview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CSS styling and options.</a:t>
            </a:r>
          </a:p>
          <a:p>
            <a:pPr marL="674370" lvl="1" indent="-400050">
              <a:buFont typeface="+mj-lt"/>
              <a:buAutoNum type="arabicPeriod"/>
            </a:pPr>
            <a:r>
              <a:rPr lang="en-US" dirty="0"/>
              <a:t>Maintaining a color theme.</a:t>
            </a:r>
          </a:p>
          <a:p>
            <a:pPr marL="674370" lvl="1" indent="-400050">
              <a:buFont typeface="+mj-lt"/>
              <a:buAutoNum type="arabicPeriod"/>
            </a:pPr>
            <a:r>
              <a:rPr lang="en-US" dirty="0"/>
              <a:t>Hover and gradients.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Mobile considerations and splitting up plots.</a:t>
            </a:r>
          </a:p>
          <a:p>
            <a:pPr marL="674370" lvl="1" indent="-400050">
              <a:buFont typeface="+mj-lt"/>
              <a:buAutoNum type="arabicPeriod"/>
            </a:pPr>
            <a:r>
              <a:rPr lang="en-US" dirty="0"/>
              <a:t>Showing and hiding plots.</a:t>
            </a:r>
          </a:p>
          <a:p>
            <a:pPr marL="674370" lvl="1" indent="-400050">
              <a:buFont typeface="+mj-lt"/>
              <a:buAutoNum type="arabicPeriod"/>
            </a:pPr>
            <a:r>
              <a:rPr lang="en-US" dirty="0" err="1"/>
              <a:t>Taglists</a:t>
            </a:r>
            <a:r>
              <a:rPr lang="en-US" dirty="0"/>
              <a:t> to plot multiple UI elements.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Smaller Tips</a:t>
            </a:r>
          </a:p>
          <a:p>
            <a:pPr marL="674370" lvl="1" indent="-400050">
              <a:buFont typeface="+mj-lt"/>
              <a:buAutoNum type="arabicPeriod"/>
            </a:pPr>
            <a:r>
              <a:rPr lang="en-US" dirty="0"/>
              <a:t>Plot caching.</a:t>
            </a:r>
          </a:p>
          <a:p>
            <a:pPr marL="674370" lvl="1" indent="-400050">
              <a:buFont typeface="+mj-lt"/>
              <a:buAutoNum type="arabicPeriod"/>
            </a:pPr>
            <a:r>
              <a:rPr lang="en-US" dirty="0"/>
              <a:t>Pivot table and </a:t>
            </a:r>
            <a:r>
              <a:rPr lang="en-US" dirty="0" err="1"/>
              <a:t>scrollability</a:t>
            </a:r>
            <a:r>
              <a:rPr lang="en-US" dirty="0"/>
              <a:t>.</a:t>
            </a:r>
          </a:p>
          <a:p>
            <a:pPr marL="674370" lvl="1" indent="-400050">
              <a:buFont typeface="+mj-lt"/>
              <a:buAutoNum type="arabicPeriod"/>
            </a:pPr>
            <a:r>
              <a:rPr lang="en-US" dirty="0"/>
              <a:t>Highlighting information using KPI boxes.</a:t>
            </a:r>
          </a:p>
          <a:p>
            <a:pPr marL="674370" lvl="1" indent="-400050">
              <a:buFont typeface="+mj-lt"/>
              <a:buAutoNum type="arabicPeriod"/>
            </a:pPr>
            <a:r>
              <a:rPr lang="en-US" dirty="0"/>
              <a:t>[[</a:t>
            </a:r>
            <a:r>
              <a:rPr lang="en-US" dirty="0" err="1"/>
              <a:t>ShinyWidgets</a:t>
            </a:r>
            <a:r>
              <a:rPr lang="en-US" dirty="0"/>
              <a:t>]]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Travis CI and requirements. (Continuous Deployment and Integration.)</a:t>
            </a:r>
          </a:p>
          <a:p>
            <a:pPr marL="400050" indent="-400050">
              <a:buFont typeface="+mj-lt"/>
              <a:buAutoNum type="arabicPeriod"/>
            </a:pPr>
            <a:endParaRPr lang="en-US" dirty="0"/>
          </a:p>
          <a:p>
            <a:pPr marL="400050" indent="-400050">
              <a:buFont typeface="+mj-lt"/>
              <a:buAutoNum type="arabicPeriod"/>
            </a:pPr>
            <a:endParaRPr lang="en-US" dirty="0"/>
          </a:p>
          <a:p>
            <a:pPr marL="400050" indent="-4000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CF32-002E-410B-B2B2-CCEC0966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Shiny [Logo?]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725E-5EF0-4837-9F6A-98C2705A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is a R package that helps build web-based applet like functionality without the need for JavaScript, CSS, or HTML knowledge. (It can help though.)</a:t>
            </a:r>
          </a:p>
          <a:p>
            <a:r>
              <a:rPr lang="en-US" dirty="0"/>
              <a:t>Enables interactivity for both you and the end-user.</a:t>
            </a:r>
          </a:p>
          <a:p>
            <a:r>
              <a:rPr lang="en-US" dirty="0"/>
              <a:t>Easily web-publishable.</a:t>
            </a:r>
          </a:p>
          <a:p>
            <a:r>
              <a:rPr lang="en-US" dirty="0"/>
              <a:t>Maintained by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/>
              <a:t>Example below. </a:t>
            </a:r>
          </a:p>
        </p:txBody>
      </p:sp>
    </p:spTree>
    <p:extLst>
      <p:ext uri="{BB962C8B-B14F-4D97-AF65-F5344CB8AC3E}">
        <p14:creationId xmlns:p14="http://schemas.microsoft.com/office/powerpoint/2010/main" val="21426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3A063C8-0C18-4E0A-A37E-BD41708DD7C3}"/>
              </a:ext>
            </a:extLst>
          </p:cNvPr>
          <p:cNvSpPr/>
          <p:nvPr/>
        </p:nvSpPr>
        <p:spPr>
          <a:xfrm>
            <a:off x="-1" y="4351338"/>
            <a:ext cx="11296651" cy="25066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Purpose: Visualization and Presentation of</a:t>
            </a:r>
          </a:p>
          <a:p>
            <a:pPr algn="ctr"/>
            <a:r>
              <a:rPr lang="en-US" dirty="0"/>
              <a:t>Apple App Store Data from 2017</a:t>
            </a:r>
          </a:p>
          <a:p>
            <a:pPr algn="ctr"/>
            <a:endParaRPr lang="en-US" dirty="0"/>
          </a:p>
          <a:p>
            <a:pPr algn="ctr"/>
            <a:r>
              <a:rPr lang="en-US" sz="1600" dirty="0"/>
              <a:t>(App Sizes, App Ratings, App Genre)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076E8-3CCB-4543-8F09-9D24713B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8576"/>
            <a:ext cx="5432488" cy="152400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/>
              <a:t>Current App State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717549-CF7D-4215-B369-1926204D5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87" y="0"/>
            <a:ext cx="6759514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1DA5D-7782-42C0-A7FD-AEFABE973244}"/>
              </a:ext>
            </a:extLst>
          </p:cNvPr>
          <p:cNvSpPr txBox="1"/>
          <p:nvPr/>
        </p:nvSpPr>
        <p:spPr>
          <a:xfrm>
            <a:off x="0" y="1533525"/>
            <a:ext cx="5432487" cy="2800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Code available at</a:t>
            </a:r>
          </a:p>
          <a:p>
            <a:r>
              <a:rPr lang="en-US" sz="1600" dirty="0">
                <a:hlinkClick r:id="rId3"/>
              </a:rPr>
              <a:t>https://www.github.com/bmetenko/RShinyAppStore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(Note: please run package_check.R before running the app from RStudio on your machine.)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 Live version is published on </a:t>
            </a:r>
          </a:p>
          <a:p>
            <a:r>
              <a:rPr lang="en-US" sz="1600" u="sng" dirty="0">
                <a:hlinkClick r:id="rId4"/>
              </a:rPr>
              <a:t>https://bmetenko.shinyapps.io/RShinyAppStore/</a:t>
            </a:r>
            <a:endParaRPr lang="en-US" sz="1600" u="sng" dirty="0"/>
          </a:p>
          <a:p>
            <a:r>
              <a:rPr lang="en-US" sz="1600" dirty="0"/>
              <a:t>(Limited to the Free tier, so please everyone don’t jump on there at once.)</a:t>
            </a:r>
          </a:p>
        </p:txBody>
      </p:sp>
    </p:spTree>
    <p:extLst>
      <p:ext uri="{BB962C8B-B14F-4D97-AF65-F5344CB8AC3E}">
        <p14:creationId xmlns:p14="http://schemas.microsoft.com/office/powerpoint/2010/main" val="236248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 #1 | CSS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8A57-D438-43C7-ADE0-A2DD41B6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567553" cy="4351337"/>
          </a:xfrm>
        </p:spPr>
        <p:txBody>
          <a:bodyPr/>
          <a:lstStyle/>
          <a:p>
            <a:r>
              <a:rPr lang="en-US" dirty="0"/>
              <a:t>Normal Shiny is plain.</a:t>
            </a:r>
          </a:p>
          <a:p>
            <a:r>
              <a:rPr lang="en-US" dirty="0"/>
              <a:t>Overriding CSS can change that.</a:t>
            </a:r>
          </a:p>
          <a:p>
            <a:r>
              <a:rPr lang="en-US" dirty="0"/>
              <a:t>Helps you change colors, add hover over effects, create background gradients and the like.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07102-F85E-465F-8C07-12AA168B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1691322"/>
            <a:ext cx="4410075" cy="22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0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Tips and Tricks #1 | CSS styling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94AA9D8-5B9A-4A81-9B1B-9A64EC9B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571924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0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Tips and Tricks #1 | CSS styling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94AA9D8-5B9A-4A81-9B1B-9A64EC9BCD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4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Tips and Tricks #1 | CSS styling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94AA9D8-5B9A-4A81-9B1B-9A64EC9BCD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6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Tips and Tricks #1 | CSS styling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94AA9D8-5B9A-4A81-9B1B-9A64EC9BCD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363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800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PowerPoint Presentation</vt:lpstr>
      <vt:lpstr>Talk Outline</vt:lpstr>
      <vt:lpstr>Introduction to Shiny [Logo?]</vt:lpstr>
      <vt:lpstr>Current App State</vt:lpstr>
      <vt:lpstr>Tips and Tricks #1 | CSS styling</vt:lpstr>
      <vt:lpstr>Tips and Tricks #1 | CSS styling</vt:lpstr>
      <vt:lpstr>Tips and Tricks #1 | CSS styling</vt:lpstr>
      <vt:lpstr>Tips and Tricks #1 | CSS styling</vt:lpstr>
      <vt:lpstr>Tips and Tricks #1 | CSS styling</vt:lpstr>
      <vt:lpstr>Finding the class tag and using it.</vt:lpstr>
      <vt:lpstr>Remember your cell phone?</vt:lpstr>
      <vt:lpstr>This helps us find interesting problems…</vt:lpstr>
      <vt:lpstr>PowerPoint Presentation</vt:lpstr>
      <vt:lpstr>Smaller tips</vt:lpstr>
      <vt:lpstr>Travis CI (Continuous Deployment and Integration.)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Bohdan Metenko</dc:creator>
  <cp:lastModifiedBy>Bohdan Metenko</cp:lastModifiedBy>
  <cp:revision>8</cp:revision>
  <dcterms:created xsi:type="dcterms:W3CDTF">2019-08-14T02:48:40Z</dcterms:created>
  <dcterms:modified xsi:type="dcterms:W3CDTF">2019-08-14T03:20:17Z</dcterms:modified>
</cp:coreProperties>
</file>