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78" r:id="rId7"/>
    <p:sldId id="260" r:id="rId8"/>
    <p:sldId id="262" r:id="rId9"/>
    <p:sldId id="263" r:id="rId10"/>
    <p:sldId id="264" r:id="rId11"/>
    <p:sldId id="268" r:id="rId12"/>
    <p:sldId id="277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6C901-0E2A-46BD-960A-02A26C9178EA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95E825-0342-4B40-B47B-997ED9ACDA46}">
      <dgm:prSet/>
      <dgm:spPr/>
      <dgm:t>
        <a:bodyPr/>
        <a:lstStyle/>
        <a:p>
          <a:r>
            <a:rPr lang="en-US" baseline="0" dirty="0"/>
            <a:t>R Shiny Tips and Tricks:</a:t>
          </a:r>
          <a:br>
            <a:rPr lang="en-US" baseline="0" dirty="0"/>
          </a:br>
          <a:r>
            <a:rPr lang="en-US" baseline="0" dirty="0"/>
            <a:t>An App Store Project Demo</a:t>
          </a:r>
          <a:endParaRPr lang="en-US" dirty="0"/>
        </a:p>
      </dgm:t>
    </dgm:pt>
    <dgm:pt modelId="{02A58F18-F780-4AE6-84E5-018081EE8A21}" type="parTrans" cxnId="{4A2AD18A-05FF-45DF-A5A3-B5B6DA57A10A}">
      <dgm:prSet/>
      <dgm:spPr/>
      <dgm:t>
        <a:bodyPr/>
        <a:lstStyle/>
        <a:p>
          <a:endParaRPr lang="en-US"/>
        </a:p>
      </dgm:t>
    </dgm:pt>
    <dgm:pt modelId="{5A578C98-7B14-4C6A-BFFB-0AEDDC9050A4}" type="sibTrans" cxnId="{4A2AD18A-05FF-45DF-A5A3-B5B6DA57A10A}">
      <dgm:prSet/>
      <dgm:spPr/>
      <dgm:t>
        <a:bodyPr/>
        <a:lstStyle/>
        <a:p>
          <a:endParaRPr lang="en-US"/>
        </a:p>
      </dgm:t>
    </dgm:pt>
    <dgm:pt modelId="{DA276EE9-6BE8-42A2-A440-06F351EB140C}" type="pres">
      <dgm:prSet presAssocID="{8EE6C901-0E2A-46BD-960A-02A26C9178EA}" presName="outerComposite" presStyleCnt="0">
        <dgm:presLayoutVars>
          <dgm:chMax val="5"/>
          <dgm:dir/>
          <dgm:resizeHandles val="exact"/>
        </dgm:presLayoutVars>
      </dgm:prSet>
      <dgm:spPr/>
    </dgm:pt>
    <dgm:pt modelId="{AE410F34-20E7-4A75-B3C0-680C680DC6C1}" type="pres">
      <dgm:prSet presAssocID="{8EE6C901-0E2A-46BD-960A-02A26C9178EA}" presName="dummyMaxCanvas" presStyleCnt="0">
        <dgm:presLayoutVars/>
      </dgm:prSet>
      <dgm:spPr/>
    </dgm:pt>
    <dgm:pt modelId="{65130000-7F3F-4535-8B6B-DD446FC1E8EE}" type="pres">
      <dgm:prSet presAssocID="{8EE6C901-0E2A-46BD-960A-02A26C9178EA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992AC413-1D5D-49BB-AE6B-22B5CA7E4C03}" type="presOf" srcId="{2795E825-0342-4B40-B47B-997ED9ACDA46}" destId="{65130000-7F3F-4535-8B6B-DD446FC1E8EE}" srcOrd="0" destOrd="0" presId="urn:microsoft.com/office/officeart/2005/8/layout/vProcess5"/>
    <dgm:cxn modelId="{50B83719-A5D1-420F-8DCF-60A53A5279CE}" type="presOf" srcId="{8EE6C901-0E2A-46BD-960A-02A26C9178EA}" destId="{DA276EE9-6BE8-42A2-A440-06F351EB140C}" srcOrd="0" destOrd="0" presId="urn:microsoft.com/office/officeart/2005/8/layout/vProcess5"/>
    <dgm:cxn modelId="{4A2AD18A-05FF-45DF-A5A3-B5B6DA57A10A}" srcId="{8EE6C901-0E2A-46BD-960A-02A26C9178EA}" destId="{2795E825-0342-4B40-B47B-997ED9ACDA46}" srcOrd="0" destOrd="0" parTransId="{02A58F18-F780-4AE6-84E5-018081EE8A21}" sibTransId="{5A578C98-7B14-4C6A-BFFB-0AEDDC9050A4}"/>
    <dgm:cxn modelId="{F02509A9-528B-4C8E-910E-9B0E1CCBC316}" type="presParOf" srcId="{DA276EE9-6BE8-42A2-A440-06F351EB140C}" destId="{AE410F34-20E7-4A75-B3C0-680C680DC6C1}" srcOrd="0" destOrd="0" presId="urn:microsoft.com/office/officeart/2005/8/layout/vProcess5"/>
    <dgm:cxn modelId="{7FCE68CA-7BF9-4889-90F1-3730F5DDE35E}" type="presParOf" srcId="{DA276EE9-6BE8-42A2-A440-06F351EB140C}" destId="{65130000-7F3F-4535-8B6B-DD446FC1E8EE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/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 dirty="0"/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In the header element of your main app body.</a:t>
          </a:r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</a:t>
          </a:r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Personal and </a:t>
          </a:r>
          <a:r>
            <a:rPr lang="en-US" dirty="0" err="1">
              <a:solidFill>
                <a:schemeClr val="bg1">
                  <a:lumMod val="75000"/>
                </a:schemeClr>
              </a:solidFill>
            </a:rPr>
            <a:t>seperate</a:t>
          </a:r>
          <a:r>
            <a:rPr lang="en-US" dirty="0">
              <a:solidFill>
                <a:schemeClr val="bg1">
                  <a:lumMod val="75000"/>
                </a:schemeClr>
              </a:solidFill>
            </a:rPr>
            <a:t> stylesheet and reference.</a:t>
          </a:r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</a:t>
          </a:r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External Specialized Stylesheet</a:t>
          </a:r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 dirty="0"/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 dirty="0"/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Personal and </a:t>
          </a:r>
          <a:r>
            <a:rPr lang="en-US" dirty="0" err="1">
              <a:solidFill>
                <a:schemeClr val="bg1">
                  <a:lumMod val="75000"/>
                </a:schemeClr>
              </a:solidFill>
            </a:rPr>
            <a:t>seperate</a:t>
          </a:r>
          <a:r>
            <a:rPr lang="en-US" dirty="0">
              <a:solidFill>
                <a:schemeClr val="bg1">
                  <a:lumMod val="75000"/>
                </a:schemeClr>
              </a:solidFill>
            </a:rPr>
            <a:t> stylesheet and reference.</a:t>
          </a:r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</a:t>
          </a:r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External Specialized Stylesheet</a:t>
          </a:r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 – Tailwind CSS</a:t>
          </a:r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Example picture of code. (EPOC)</a:t>
          </a:r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/>
            <a:t>Personal and seperate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/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72D5F9-8BD2-48DC-AFEA-D32822610A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43DD2C-DDD4-40C7-9DA2-5243DE141872}">
      <dgm:prSet/>
      <dgm:spPr>
        <a:solidFill>
          <a:srgbClr val="0070C0"/>
        </a:solidFill>
      </dgm:spPr>
      <dgm:t>
        <a:bodyPr/>
        <a:lstStyle/>
        <a:p>
          <a:r>
            <a:rPr lang="en-US" baseline="0" dirty="0"/>
            <a:t>In Practice:</a:t>
          </a:r>
          <a:endParaRPr lang="en-US" dirty="0"/>
        </a:p>
      </dgm:t>
    </dgm:pt>
    <dgm:pt modelId="{BFC43A24-0BC0-453A-96A2-3E4A48868386}" type="parTrans" cxnId="{0CD1F99E-55ED-43FC-A2B3-A8D99260B744}">
      <dgm:prSet/>
      <dgm:spPr/>
      <dgm:t>
        <a:bodyPr/>
        <a:lstStyle/>
        <a:p>
          <a:endParaRPr lang="en-US"/>
        </a:p>
      </dgm:t>
    </dgm:pt>
    <dgm:pt modelId="{8CAC5F04-5F4A-40A4-8B22-D8596B61C4B3}" type="sibTrans" cxnId="{0CD1F99E-55ED-43FC-A2B3-A8D99260B744}">
      <dgm:prSet/>
      <dgm:spPr/>
      <dgm:t>
        <a:bodyPr/>
        <a:lstStyle/>
        <a:p>
          <a:endParaRPr lang="en-US"/>
        </a:p>
      </dgm:t>
    </dgm:pt>
    <dgm:pt modelId="{0BAA1211-DEBC-4AB6-9CFD-AF5D16FC59D0}">
      <dgm:prSet/>
      <dgm:spPr>
        <a:solidFill>
          <a:srgbClr val="00B0F0"/>
        </a:solidFill>
      </dgm:spPr>
      <dgm:t>
        <a:bodyPr/>
        <a:lstStyle/>
        <a:p>
          <a:r>
            <a:rPr lang="en-US" baseline="0" dirty="0"/>
            <a:t>Multiple choices for CSS:</a:t>
          </a:r>
          <a:endParaRPr lang="en-US" dirty="0"/>
        </a:p>
      </dgm:t>
    </dgm:pt>
    <dgm:pt modelId="{156C1913-15FF-4124-BB51-E1032EE2C716}" type="parTrans" cxnId="{D39ADE50-920D-4215-895D-7A8A8BDFD3D9}">
      <dgm:prSet/>
      <dgm:spPr/>
      <dgm:t>
        <a:bodyPr/>
        <a:lstStyle/>
        <a:p>
          <a:endParaRPr lang="en-US"/>
        </a:p>
      </dgm:t>
    </dgm:pt>
    <dgm:pt modelId="{8EC554C1-AF74-43B5-9E95-183A46D99379}" type="sibTrans" cxnId="{D39ADE50-920D-4215-895D-7A8A8BDFD3D9}">
      <dgm:prSet/>
      <dgm:spPr/>
      <dgm:t>
        <a:bodyPr/>
        <a:lstStyle/>
        <a:p>
          <a:endParaRPr lang="en-US"/>
        </a:p>
      </dgm:t>
    </dgm:pt>
    <dgm:pt modelId="{47031D47-36B5-4A49-B164-5C2BECBA40A8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Inside specific elements of the app</a:t>
          </a:r>
        </a:p>
      </dgm:t>
    </dgm:pt>
    <dgm:pt modelId="{3616E832-3044-43BD-AACA-76FEA392709A}" type="parTrans" cxnId="{1C4E24B0-9958-47A2-B48C-14C86502C36C}">
      <dgm:prSet/>
      <dgm:spPr/>
      <dgm:t>
        <a:bodyPr/>
        <a:lstStyle/>
        <a:p>
          <a:endParaRPr lang="en-US"/>
        </a:p>
      </dgm:t>
    </dgm:pt>
    <dgm:pt modelId="{3A1B60E9-1E2B-4EF9-807A-D3250DA93D6F}" type="sibTrans" cxnId="{1C4E24B0-9958-47A2-B48C-14C86502C36C}">
      <dgm:prSet/>
      <dgm:spPr/>
      <dgm:t>
        <a:bodyPr/>
        <a:lstStyle/>
        <a:p>
          <a:endParaRPr lang="en-US"/>
        </a:p>
      </dgm:t>
    </dgm:pt>
    <dgm:pt modelId="{7AAA4735-3EA7-45FA-891D-B55C6194075A}">
      <dgm:prSet/>
      <dgm:spPr/>
      <dgm:t>
        <a:bodyPr/>
        <a:lstStyle/>
        <a:p>
          <a:r>
            <a:rPr lang="en-US">
              <a:solidFill>
                <a:schemeClr val="bg1">
                  <a:lumMod val="75000"/>
                </a:schemeClr>
              </a:solidFill>
            </a:rPr>
            <a:t>Example picture of code. (EPOC)</a:t>
          </a:r>
        </a:p>
      </dgm:t>
    </dgm:pt>
    <dgm:pt modelId="{56A58701-EFF4-4B4C-8EB7-CAC94B876C37}" type="parTrans" cxnId="{5C5FEF41-2811-42B3-ABAF-D7ED4B425917}">
      <dgm:prSet/>
      <dgm:spPr/>
      <dgm:t>
        <a:bodyPr/>
        <a:lstStyle/>
        <a:p>
          <a:endParaRPr lang="en-US"/>
        </a:p>
      </dgm:t>
    </dgm:pt>
    <dgm:pt modelId="{3B2D2773-1122-41C3-B451-138CA84F3490}" type="sibTrans" cxnId="{5C5FEF41-2811-42B3-ABAF-D7ED4B425917}">
      <dgm:prSet/>
      <dgm:spPr/>
      <dgm:t>
        <a:bodyPr/>
        <a:lstStyle/>
        <a:p>
          <a:endParaRPr lang="en-US"/>
        </a:p>
      </dgm:t>
    </dgm:pt>
    <dgm:pt modelId="{752022E6-83A0-49B1-9B2C-E200F83B401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In the header element of your main app body.</a:t>
          </a:r>
        </a:p>
      </dgm:t>
    </dgm:pt>
    <dgm:pt modelId="{F3225AA5-B550-42A4-BDF6-C7109D7F2E1E}" type="parTrans" cxnId="{0E24946E-AAE6-4B1E-BEFA-1BE9ED40C801}">
      <dgm:prSet/>
      <dgm:spPr/>
      <dgm:t>
        <a:bodyPr/>
        <a:lstStyle/>
        <a:p>
          <a:endParaRPr lang="en-US"/>
        </a:p>
      </dgm:t>
    </dgm:pt>
    <dgm:pt modelId="{BE3005E1-AEE5-4A7C-93D3-B3EC08874D29}" type="sibTrans" cxnId="{0E24946E-AAE6-4B1E-BEFA-1BE9ED40C801}">
      <dgm:prSet/>
      <dgm:spPr/>
      <dgm:t>
        <a:bodyPr/>
        <a:lstStyle/>
        <a:p>
          <a:endParaRPr lang="en-US"/>
        </a:p>
      </dgm:t>
    </dgm:pt>
    <dgm:pt modelId="{0468F208-CF00-4CC2-B975-DCB1A2997BE8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</a:t>
          </a:r>
        </a:p>
      </dgm:t>
    </dgm:pt>
    <dgm:pt modelId="{557E631B-7D37-4614-884E-D4DBE228C1CF}" type="parTrans" cxnId="{57F14F7C-5286-4761-939A-E92B5AA84872}">
      <dgm:prSet/>
      <dgm:spPr/>
      <dgm:t>
        <a:bodyPr/>
        <a:lstStyle/>
        <a:p>
          <a:endParaRPr lang="en-US"/>
        </a:p>
      </dgm:t>
    </dgm:pt>
    <dgm:pt modelId="{761E0E75-4080-4189-B0B7-D71C95CA9F86}" type="sibTrans" cxnId="{57F14F7C-5286-4761-939A-E92B5AA84872}">
      <dgm:prSet/>
      <dgm:spPr/>
      <dgm:t>
        <a:bodyPr/>
        <a:lstStyle/>
        <a:p>
          <a:endParaRPr lang="en-US"/>
        </a:p>
      </dgm:t>
    </dgm:pt>
    <dgm:pt modelId="{6CA9526A-A11E-4AC3-91C0-BE128908155D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Personal and </a:t>
          </a:r>
          <a:r>
            <a:rPr lang="en-US" dirty="0" err="1">
              <a:solidFill>
                <a:schemeClr val="bg1">
                  <a:lumMod val="75000"/>
                </a:schemeClr>
              </a:solidFill>
            </a:rPr>
            <a:t>seperate</a:t>
          </a:r>
          <a:r>
            <a:rPr lang="en-US" dirty="0">
              <a:solidFill>
                <a:schemeClr val="bg1">
                  <a:lumMod val="75000"/>
                </a:schemeClr>
              </a:solidFill>
            </a:rPr>
            <a:t> stylesheet and reference.</a:t>
          </a:r>
        </a:p>
      </dgm:t>
    </dgm:pt>
    <dgm:pt modelId="{71E5703F-D59F-472B-8F56-CC4643CF625E}" type="parTrans" cxnId="{E2455645-4817-4180-8332-E316A014A8EF}">
      <dgm:prSet/>
      <dgm:spPr/>
      <dgm:t>
        <a:bodyPr/>
        <a:lstStyle/>
        <a:p>
          <a:endParaRPr lang="en-US"/>
        </a:p>
      </dgm:t>
    </dgm:pt>
    <dgm:pt modelId="{E2ED9D28-11DD-485F-85D0-933487213961}" type="sibTrans" cxnId="{E2455645-4817-4180-8332-E316A014A8EF}">
      <dgm:prSet/>
      <dgm:spPr/>
      <dgm:t>
        <a:bodyPr/>
        <a:lstStyle/>
        <a:p>
          <a:endParaRPr lang="en-US"/>
        </a:p>
      </dgm:t>
    </dgm:pt>
    <dgm:pt modelId="{30185AF4-EF30-4C9B-8AC7-006EB5EC6A00}">
      <dgm:prSet/>
      <dgm:spPr/>
      <dgm:t>
        <a:bodyPr/>
        <a:lstStyle/>
        <a:p>
          <a:r>
            <a:rPr lang="en-US" dirty="0">
              <a:solidFill>
                <a:schemeClr val="bg1">
                  <a:lumMod val="75000"/>
                </a:schemeClr>
              </a:solidFill>
            </a:rPr>
            <a:t>EPOC</a:t>
          </a:r>
        </a:p>
      </dgm:t>
    </dgm:pt>
    <dgm:pt modelId="{8DE0286F-9E7D-4F97-ACF8-80467948EBF3}" type="parTrans" cxnId="{2EDB2489-EA84-42C5-8068-AA201E3CB323}">
      <dgm:prSet/>
      <dgm:spPr/>
      <dgm:t>
        <a:bodyPr/>
        <a:lstStyle/>
        <a:p>
          <a:endParaRPr lang="en-US"/>
        </a:p>
      </dgm:t>
    </dgm:pt>
    <dgm:pt modelId="{F9845939-0F07-4F56-856D-0D9E75A64C82}" type="sibTrans" cxnId="{2EDB2489-EA84-42C5-8068-AA201E3CB323}">
      <dgm:prSet/>
      <dgm:spPr/>
      <dgm:t>
        <a:bodyPr/>
        <a:lstStyle/>
        <a:p>
          <a:endParaRPr lang="en-US"/>
        </a:p>
      </dgm:t>
    </dgm:pt>
    <dgm:pt modelId="{BDAC44D4-06A6-40C3-AFCC-D8C298F0F60D}">
      <dgm:prSet/>
      <dgm:spPr/>
      <dgm:t>
        <a:bodyPr/>
        <a:lstStyle/>
        <a:p>
          <a:r>
            <a:rPr lang="en-US"/>
            <a:t>External Specialized Stylesheet</a:t>
          </a:r>
        </a:p>
      </dgm:t>
    </dgm:pt>
    <dgm:pt modelId="{FF2C72D1-5839-434E-92AE-E353436D2B4E}" type="parTrans" cxnId="{F8FB6493-3328-496E-BD46-2900F9327BDD}">
      <dgm:prSet/>
      <dgm:spPr/>
      <dgm:t>
        <a:bodyPr/>
        <a:lstStyle/>
        <a:p>
          <a:endParaRPr lang="en-US"/>
        </a:p>
      </dgm:t>
    </dgm:pt>
    <dgm:pt modelId="{96D43DC8-A356-4ADE-B41C-EA5166D3AD63}" type="sibTrans" cxnId="{F8FB6493-3328-496E-BD46-2900F9327BDD}">
      <dgm:prSet/>
      <dgm:spPr/>
      <dgm:t>
        <a:bodyPr/>
        <a:lstStyle/>
        <a:p>
          <a:endParaRPr lang="en-US"/>
        </a:p>
      </dgm:t>
    </dgm:pt>
    <dgm:pt modelId="{56AD17EC-1F21-480E-B484-F4D85417AC21}">
      <dgm:prSet/>
      <dgm:spPr/>
      <dgm:t>
        <a:bodyPr/>
        <a:lstStyle/>
        <a:p>
          <a:r>
            <a:rPr lang="en-US"/>
            <a:t>EPOC – Tailwind CSS</a:t>
          </a:r>
        </a:p>
      </dgm:t>
    </dgm:pt>
    <dgm:pt modelId="{94A612FB-99B8-47B3-A603-A086FAA78510}" type="parTrans" cxnId="{094D98E6-9BDD-410F-8F1E-CCD6857581DA}">
      <dgm:prSet/>
      <dgm:spPr/>
      <dgm:t>
        <a:bodyPr/>
        <a:lstStyle/>
        <a:p>
          <a:endParaRPr lang="en-US"/>
        </a:p>
      </dgm:t>
    </dgm:pt>
    <dgm:pt modelId="{D7B00741-62B3-4B18-870F-36EE37689D5B}" type="sibTrans" cxnId="{094D98E6-9BDD-410F-8F1E-CCD6857581DA}">
      <dgm:prSet/>
      <dgm:spPr/>
      <dgm:t>
        <a:bodyPr/>
        <a:lstStyle/>
        <a:p>
          <a:endParaRPr lang="en-US"/>
        </a:p>
      </dgm:t>
    </dgm:pt>
    <dgm:pt modelId="{764C1619-0431-48BD-BB7A-EEFB4B2E24B8}" type="pres">
      <dgm:prSet presAssocID="{0672D5F9-8BD2-48DC-AFEA-D32822610ACD}" presName="linear" presStyleCnt="0">
        <dgm:presLayoutVars>
          <dgm:animLvl val="lvl"/>
          <dgm:resizeHandles val="exact"/>
        </dgm:presLayoutVars>
      </dgm:prSet>
      <dgm:spPr/>
    </dgm:pt>
    <dgm:pt modelId="{DFA729BC-960E-4084-AA4C-2CBF8E8D07DB}" type="pres">
      <dgm:prSet presAssocID="{8643DD2C-DDD4-40C7-9DA2-5243DE1418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6E6F06-81C7-44E2-8203-8758032500DC}" type="pres">
      <dgm:prSet presAssocID="{8CAC5F04-5F4A-40A4-8B22-D8596B61C4B3}" presName="spacer" presStyleCnt="0"/>
      <dgm:spPr/>
    </dgm:pt>
    <dgm:pt modelId="{1BF686DE-2471-4377-B380-E3D936BF2BC9}" type="pres">
      <dgm:prSet presAssocID="{0BAA1211-DEBC-4AB6-9CFD-AF5D16FC5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44463D-FE9A-4424-AE7A-52E7EE93EA5E}" type="pres">
      <dgm:prSet presAssocID="{0BAA1211-DEBC-4AB6-9CFD-AF5D16FC59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14A1111-C895-4F6B-B632-8D72382C38D6}" type="presOf" srcId="{752022E6-83A0-49B1-9B2C-E200F83B401D}" destId="{7044463D-FE9A-4424-AE7A-52E7EE93EA5E}" srcOrd="0" destOrd="2" presId="urn:microsoft.com/office/officeart/2005/8/layout/vList2"/>
    <dgm:cxn modelId="{C2C4F43E-CA44-46C3-BB37-91A6354259AA}" type="presOf" srcId="{56AD17EC-1F21-480E-B484-F4D85417AC21}" destId="{7044463D-FE9A-4424-AE7A-52E7EE93EA5E}" srcOrd="0" destOrd="7" presId="urn:microsoft.com/office/officeart/2005/8/layout/vList2"/>
    <dgm:cxn modelId="{04D2FB5F-3308-43CA-826C-6527949B7CA1}" type="presOf" srcId="{6CA9526A-A11E-4AC3-91C0-BE128908155D}" destId="{7044463D-FE9A-4424-AE7A-52E7EE93EA5E}" srcOrd="0" destOrd="4" presId="urn:microsoft.com/office/officeart/2005/8/layout/vList2"/>
    <dgm:cxn modelId="{5C5FEF41-2811-42B3-ABAF-D7ED4B425917}" srcId="{0BAA1211-DEBC-4AB6-9CFD-AF5D16FC59D0}" destId="{7AAA4735-3EA7-45FA-891D-B55C6194075A}" srcOrd="1" destOrd="0" parTransId="{56A58701-EFF4-4B4C-8EB7-CAC94B876C37}" sibTransId="{3B2D2773-1122-41C3-B451-138CA84F3490}"/>
    <dgm:cxn modelId="{C426C842-362A-4CEA-BA1F-BAD94625117E}" type="presOf" srcId="{8643DD2C-DDD4-40C7-9DA2-5243DE141872}" destId="{DFA729BC-960E-4084-AA4C-2CBF8E8D07DB}" srcOrd="0" destOrd="0" presId="urn:microsoft.com/office/officeart/2005/8/layout/vList2"/>
    <dgm:cxn modelId="{E2455645-4817-4180-8332-E316A014A8EF}" srcId="{0BAA1211-DEBC-4AB6-9CFD-AF5D16FC59D0}" destId="{6CA9526A-A11E-4AC3-91C0-BE128908155D}" srcOrd="4" destOrd="0" parTransId="{71E5703F-D59F-472B-8F56-CC4643CF625E}" sibTransId="{E2ED9D28-11DD-485F-85D0-933487213961}"/>
    <dgm:cxn modelId="{0E24946E-AAE6-4B1E-BEFA-1BE9ED40C801}" srcId="{0BAA1211-DEBC-4AB6-9CFD-AF5D16FC59D0}" destId="{752022E6-83A0-49B1-9B2C-E200F83B401D}" srcOrd="2" destOrd="0" parTransId="{F3225AA5-B550-42A4-BDF6-C7109D7F2E1E}" sibTransId="{BE3005E1-AEE5-4A7C-93D3-B3EC08874D29}"/>
    <dgm:cxn modelId="{D39ADE50-920D-4215-895D-7A8A8BDFD3D9}" srcId="{0672D5F9-8BD2-48DC-AFEA-D32822610ACD}" destId="{0BAA1211-DEBC-4AB6-9CFD-AF5D16FC59D0}" srcOrd="1" destOrd="0" parTransId="{156C1913-15FF-4124-BB51-E1032EE2C716}" sibTransId="{8EC554C1-AF74-43B5-9E95-183A46D99379}"/>
    <dgm:cxn modelId="{C26DAB72-99E0-46AE-817C-BA8E5F8B62CF}" type="presOf" srcId="{BDAC44D4-06A6-40C3-AFCC-D8C298F0F60D}" destId="{7044463D-FE9A-4424-AE7A-52E7EE93EA5E}" srcOrd="0" destOrd="6" presId="urn:microsoft.com/office/officeart/2005/8/layout/vList2"/>
    <dgm:cxn modelId="{2AB5F97A-A10D-4F87-B3E6-60DD2C001F7F}" type="presOf" srcId="{7AAA4735-3EA7-45FA-891D-B55C6194075A}" destId="{7044463D-FE9A-4424-AE7A-52E7EE93EA5E}" srcOrd="0" destOrd="1" presId="urn:microsoft.com/office/officeart/2005/8/layout/vList2"/>
    <dgm:cxn modelId="{57F14F7C-5286-4761-939A-E92B5AA84872}" srcId="{0BAA1211-DEBC-4AB6-9CFD-AF5D16FC59D0}" destId="{0468F208-CF00-4CC2-B975-DCB1A2997BE8}" srcOrd="3" destOrd="0" parTransId="{557E631B-7D37-4614-884E-D4DBE228C1CF}" sibTransId="{761E0E75-4080-4189-B0B7-D71C95CA9F86}"/>
    <dgm:cxn modelId="{2EDB2489-EA84-42C5-8068-AA201E3CB323}" srcId="{0BAA1211-DEBC-4AB6-9CFD-AF5D16FC59D0}" destId="{30185AF4-EF30-4C9B-8AC7-006EB5EC6A00}" srcOrd="5" destOrd="0" parTransId="{8DE0286F-9E7D-4F97-ACF8-80467948EBF3}" sibTransId="{F9845939-0F07-4F56-856D-0D9E75A64C82}"/>
    <dgm:cxn modelId="{F8FB6493-3328-496E-BD46-2900F9327BDD}" srcId="{0BAA1211-DEBC-4AB6-9CFD-AF5D16FC59D0}" destId="{BDAC44D4-06A6-40C3-AFCC-D8C298F0F60D}" srcOrd="6" destOrd="0" parTransId="{FF2C72D1-5839-434E-92AE-E353436D2B4E}" sibTransId="{96D43DC8-A356-4ADE-B41C-EA5166D3AD63}"/>
    <dgm:cxn modelId="{AC29499C-7833-49F9-84C9-DF4A29371358}" type="presOf" srcId="{0672D5F9-8BD2-48DC-AFEA-D32822610ACD}" destId="{764C1619-0431-48BD-BB7A-EEFB4B2E24B8}" srcOrd="0" destOrd="0" presId="urn:microsoft.com/office/officeart/2005/8/layout/vList2"/>
    <dgm:cxn modelId="{0CD1F99E-55ED-43FC-A2B3-A8D99260B744}" srcId="{0672D5F9-8BD2-48DC-AFEA-D32822610ACD}" destId="{8643DD2C-DDD4-40C7-9DA2-5243DE141872}" srcOrd="0" destOrd="0" parTransId="{BFC43A24-0BC0-453A-96A2-3E4A48868386}" sibTransId="{8CAC5F04-5F4A-40A4-8B22-D8596B61C4B3}"/>
    <dgm:cxn modelId="{1C4E24B0-9958-47A2-B48C-14C86502C36C}" srcId="{0BAA1211-DEBC-4AB6-9CFD-AF5D16FC59D0}" destId="{47031D47-36B5-4A49-B164-5C2BECBA40A8}" srcOrd="0" destOrd="0" parTransId="{3616E832-3044-43BD-AACA-76FEA392709A}" sibTransId="{3A1B60E9-1E2B-4EF9-807A-D3250DA93D6F}"/>
    <dgm:cxn modelId="{403B98B8-81CC-4CB6-B0C6-CE7AC513A93E}" type="presOf" srcId="{47031D47-36B5-4A49-B164-5C2BECBA40A8}" destId="{7044463D-FE9A-4424-AE7A-52E7EE93EA5E}" srcOrd="0" destOrd="0" presId="urn:microsoft.com/office/officeart/2005/8/layout/vList2"/>
    <dgm:cxn modelId="{855CADD8-8AD3-4222-AFFA-357CFB9174C2}" type="presOf" srcId="{0BAA1211-DEBC-4AB6-9CFD-AF5D16FC59D0}" destId="{1BF686DE-2471-4377-B380-E3D936BF2BC9}" srcOrd="0" destOrd="0" presId="urn:microsoft.com/office/officeart/2005/8/layout/vList2"/>
    <dgm:cxn modelId="{A443CBDC-EBB5-4382-84E8-3457C50B1102}" type="presOf" srcId="{0468F208-CF00-4CC2-B975-DCB1A2997BE8}" destId="{7044463D-FE9A-4424-AE7A-52E7EE93EA5E}" srcOrd="0" destOrd="3" presId="urn:microsoft.com/office/officeart/2005/8/layout/vList2"/>
    <dgm:cxn modelId="{094D98E6-9BDD-410F-8F1E-CCD6857581DA}" srcId="{0BAA1211-DEBC-4AB6-9CFD-AF5D16FC59D0}" destId="{56AD17EC-1F21-480E-B484-F4D85417AC21}" srcOrd="7" destOrd="0" parTransId="{94A612FB-99B8-47B3-A603-A086FAA78510}" sibTransId="{D7B00741-62B3-4B18-870F-36EE37689D5B}"/>
    <dgm:cxn modelId="{EE05E0EA-A93E-46C6-BD90-5D9E4530F071}" type="presOf" srcId="{30185AF4-EF30-4C9B-8AC7-006EB5EC6A00}" destId="{7044463D-FE9A-4424-AE7A-52E7EE93EA5E}" srcOrd="0" destOrd="5" presId="urn:microsoft.com/office/officeart/2005/8/layout/vList2"/>
    <dgm:cxn modelId="{0E0924B5-CEE5-4E5E-9E9B-70FC2F62E945}" type="presParOf" srcId="{764C1619-0431-48BD-BB7A-EEFB4B2E24B8}" destId="{DFA729BC-960E-4084-AA4C-2CBF8E8D07DB}" srcOrd="0" destOrd="0" presId="urn:microsoft.com/office/officeart/2005/8/layout/vList2"/>
    <dgm:cxn modelId="{46801030-CAB1-4389-B3BE-95352F32D002}" type="presParOf" srcId="{764C1619-0431-48BD-BB7A-EEFB4B2E24B8}" destId="{516E6F06-81C7-44E2-8203-8758032500DC}" srcOrd="1" destOrd="0" presId="urn:microsoft.com/office/officeart/2005/8/layout/vList2"/>
    <dgm:cxn modelId="{DF8F01B6-4497-432C-9A68-6CAB818B6B51}" type="presParOf" srcId="{764C1619-0431-48BD-BB7A-EEFB4B2E24B8}" destId="{1BF686DE-2471-4377-B380-E3D936BF2BC9}" srcOrd="2" destOrd="0" presId="urn:microsoft.com/office/officeart/2005/8/layout/vList2"/>
    <dgm:cxn modelId="{B90A278A-84A4-4EEA-AF6E-25DB94BAAD09}" type="presParOf" srcId="{764C1619-0431-48BD-BB7A-EEFB4B2E24B8}" destId="{7044463D-FE9A-4424-AE7A-52E7EE93EA5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0000-7F3F-4535-8B6B-DD446FC1E8EE}">
      <dsp:nvSpPr>
        <dsp:cNvPr id="0" name=""/>
        <dsp:cNvSpPr/>
      </dsp:nvSpPr>
      <dsp:spPr>
        <a:xfrm>
          <a:off x="0" y="1010412"/>
          <a:ext cx="9418320" cy="202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baseline="0" dirty="0"/>
            <a:t>R Shiny Tips and Tricks:</a:t>
          </a:r>
          <a:br>
            <a:rPr lang="en-US" sz="5400" kern="1200" baseline="0" dirty="0"/>
          </a:br>
          <a:r>
            <a:rPr lang="en-US" sz="5400" kern="1200" baseline="0" dirty="0"/>
            <a:t>An App Store Project Demo</a:t>
          </a:r>
          <a:endParaRPr lang="en-US" sz="5400" kern="1200" dirty="0"/>
        </a:p>
      </dsp:txBody>
      <dsp:txXfrm>
        <a:off x="59188" y="1069600"/>
        <a:ext cx="9299944" cy="1902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Personal and </a:t>
          </a:r>
          <a:r>
            <a:rPr lang="en-US" sz="2300" kern="1200" dirty="0" err="1">
              <a:solidFill>
                <a:schemeClr val="bg1">
                  <a:lumMod val="75000"/>
                </a:schemeClr>
              </a:solidFill>
            </a:rPr>
            <a:t>seperate</a:t>
          </a: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Personal and </a:t>
          </a:r>
          <a:r>
            <a:rPr lang="en-US" sz="2300" kern="1200" dirty="0" err="1">
              <a:solidFill>
                <a:schemeClr val="bg1">
                  <a:lumMod val="75000"/>
                </a:schemeClr>
              </a:solidFill>
            </a:rPr>
            <a:t>seperate</a:t>
          </a: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and seperate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29BC-960E-4084-AA4C-2CBF8E8D07DB}">
      <dsp:nvSpPr>
        <dsp:cNvPr id="0" name=""/>
        <dsp:cNvSpPr/>
      </dsp:nvSpPr>
      <dsp:spPr>
        <a:xfrm>
          <a:off x="0" y="2757"/>
          <a:ext cx="5990135" cy="695565"/>
        </a:xfrm>
        <a:prstGeom prst="roundRect">
          <a:avLst/>
        </a:prstGeom>
        <a:solidFill>
          <a:srgbClr val="0070C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In Practice:</a:t>
          </a:r>
          <a:endParaRPr lang="en-US" sz="2900" kern="1200" dirty="0"/>
        </a:p>
      </dsp:txBody>
      <dsp:txXfrm>
        <a:off x="33955" y="36712"/>
        <a:ext cx="5922225" cy="627655"/>
      </dsp:txXfrm>
    </dsp:sp>
    <dsp:sp modelId="{1BF686DE-2471-4377-B380-E3D936BF2BC9}">
      <dsp:nvSpPr>
        <dsp:cNvPr id="0" name=""/>
        <dsp:cNvSpPr/>
      </dsp:nvSpPr>
      <dsp:spPr>
        <a:xfrm>
          <a:off x="0" y="781842"/>
          <a:ext cx="5990135" cy="695565"/>
        </a:xfrm>
        <a:prstGeom prst="roundRect">
          <a:avLst/>
        </a:prstGeom>
        <a:solidFill>
          <a:srgbClr val="00B0F0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Multiple choices for CSS:</a:t>
          </a:r>
          <a:endParaRPr lang="en-US" sz="2900" kern="1200" dirty="0"/>
        </a:p>
      </dsp:txBody>
      <dsp:txXfrm>
        <a:off x="33955" y="815797"/>
        <a:ext cx="5922225" cy="627655"/>
      </dsp:txXfrm>
    </dsp:sp>
    <dsp:sp modelId="{7044463D-FE9A-4424-AE7A-52E7EE93EA5E}">
      <dsp:nvSpPr>
        <dsp:cNvPr id="0" name=""/>
        <dsp:cNvSpPr/>
      </dsp:nvSpPr>
      <dsp:spPr>
        <a:xfrm>
          <a:off x="0" y="1477407"/>
          <a:ext cx="5990135" cy="378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Inside specific elements of the app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>
              <a:solidFill>
                <a:schemeClr val="bg1">
                  <a:lumMod val="75000"/>
                </a:schemeClr>
              </a:solidFill>
            </a:rPr>
            <a:t>Example picture of code. (EPOC)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In the header element of your main app body.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Personal and </a:t>
          </a:r>
          <a:r>
            <a:rPr lang="en-US" sz="2300" kern="1200" dirty="0" err="1">
              <a:solidFill>
                <a:schemeClr val="bg1">
                  <a:lumMod val="75000"/>
                </a:schemeClr>
              </a:solidFill>
            </a:rPr>
            <a:t>seperate</a:t>
          </a: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 stylesheet and reference.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bg1">
                  <a:lumMod val="75000"/>
                </a:schemeClr>
              </a:solidFill>
            </a:rPr>
            <a:t>EPOC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External Specialized Stylesheet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EPOC – Tailwind CSS</a:t>
          </a:r>
        </a:p>
      </dsp:txBody>
      <dsp:txXfrm>
        <a:off x="0" y="1477407"/>
        <a:ext cx="5990135" cy="378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52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6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26B15BB-0B68-4ABC-8440-FC01E3972F0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BCA627-E287-44F0-ABC0-ACB8D776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shinyapps.io/admin/#/token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bmetenko/RShinyAppSto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metenko.shinyapps.io/RShinyAppStor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2C18C1-4D75-49D5-921C-78B5E256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278995"/>
              </p:ext>
            </p:extLst>
          </p:nvPr>
        </p:nvGraphicFramePr>
        <p:xfrm>
          <a:off x="1622098" y="130858"/>
          <a:ext cx="9418320" cy="4041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4F9168C-2421-420F-8366-99760560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572" y="3591481"/>
            <a:ext cx="9418321" cy="2685494"/>
          </a:xfrm>
        </p:spPr>
        <p:txBody>
          <a:bodyPr numCol="2">
            <a:normAutofit/>
          </a:bodyPr>
          <a:lstStyle/>
          <a:p>
            <a:r>
              <a:rPr lang="en-US" dirty="0"/>
              <a:t>Author: Bohdan Metenko</a:t>
            </a:r>
          </a:p>
          <a:p>
            <a:r>
              <a:rPr lang="en-US" sz="1900" dirty="0"/>
              <a:t>Thursday, August 15</a:t>
            </a:r>
            <a:r>
              <a:rPr lang="en-US" sz="1900" baseline="30000" dirty="0"/>
              <a:t>th</a:t>
            </a:r>
            <a:r>
              <a:rPr lang="en-US" sz="1900" dirty="0"/>
              <a:t>, 2019 &lt; &gt; 6:00pm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PhillyR Meetup </a:t>
            </a:r>
          </a:p>
          <a:p>
            <a:r>
              <a:rPr lang="en-US" sz="1800" dirty="0"/>
              <a:t>Hosted by Slalom Consulting, </a:t>
            </a:r>
          </a:p>
          <a:p>
            <a:r>
              <a:rPr lang="en-US" sz="1800" dirty="0"/>
              <a:t>100 N 18</a:t>
            </a:r>
            <a:r>
              <a:rPr lang="en-US" sz="1800" baseline="30000" dirty="0"/>
              <a:t>th </a:t>
            </a:r>
            <a:r>
              <a:rPr lang="en-US" sz="1800" dirty="0"/>
              <a:t>St #2000, Philadelphia, PA</a:t>
            </a:r>
            <a:endParaRPr lang="en-US" sz="1800" baseline="30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CEAADB-3561-4929-8FFC-488AC37B0BF1}"/>
              </a:ext>
            </a:extLst>
          </p:cNvPr>
          <p:cNvSpPr/>
          <p:nvPr/>
        </p:nvSpPr>
        <p:spPr>
          <a:xfrm>
            <a:off x="1549236" y="3418610"/>
            <a:ext cx="4803940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F788EB4-91E8-4B1F-83CB-EBB162489380}"/>
              </a:ext>
            </a:extLst>
          </p:cNvPr>
          <p:cNvSpPr/>
          <p:nvPr/>
        </p:nvSpPr>
        <p:spPr>
          <a:xfrm>
            <a:off x="1660197" y="3534331"/>
            <a:ext cx="4803940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152B9EA-B6B3-4A55-8824-51013E924CDC}"/>
              </a:ext>
            </a:extLst>
          </p:cNvPr>
          <p:cNvSpPr/>
          <p:nvPr/>
        </p:nvSpPr>
        <p:spPr>
          <a:xfrm>
            <a:off x="5975514" y="4878499"/>
            <a:ext cx="5118714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DED94B8-E7DB-42D0-AF5D-A643CAED4CB9}"/>
              </a:ext>
            </a:extLst>
          </p:cNvPr>
          <p:cNvSpPr/>
          <p:nvPr/>
        </p:nvSpPr>
        <p:spPr>
          <a:xfrm>
            <a:off x="6086475" y="4994220"/>
            <a:ext cx="5118714" cy="134416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83000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3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5912-2FB6-4EC6-8C3C-15120AC9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Finding the class tag you want to assign CSS properties to.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A5A7-B049-4F92-B26A-CBC0A227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/>
          </a:bodyPr>
          <a:lstStyle/>
          <a:p>
            <a:r>
              <a:rPr lang="en-US" dirty="0"/>
              <a:t>Run your shiny app externally </a:t>
            </a:r>
          </a:p>
          <a:p>
            <a:r>
              <a:rPr lang="en-US" dirty="0"/>
              <a:t>Press F12</a:t>
            </a:r>
          </a:p>
          <a:p>
            <a:r>
              <a:rPr lang="en-US" dirty="0"/>
              <a:t>Click </a:t>
            </a:r>
          </a:p>
          <a:p>
            <a:r>
              <a:rPr lang="en-US" dirty="0"/>
              <a:t>and select the element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Right click your element and click inspect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93AC0-9412-48AA-B31C-8A079207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78" y="1682686"/>
            <a:ext cx="1226768" cy="789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7C7A8-F3D6-43A8-84AA-01ECCF08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43" y="2638351"/>
            <a:ext cx="2743438" cy="4038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629937-D103-4185-8F56-DA2667357FA2}"/>
              </a:ext>
            </a:extLst>
          </p:cNvPr>
          <p:cNvCxnSpPr>
            <a:cxnSpLocks/>
          </p:cNvCxnSpPr>
          <p:nvPr/>
        </p:nvCxnSpPr>
        <p:spPr>
          <a:xfrm flipV="1">
            <a:off x="2148396" y="2734322"/>
            <a:ext cx="2121763" cy="186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0886C1C-DFE0-424C-9A06-F26C00AEC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687207"/>
            <a:ext cx="5343525" cy="160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FA87F-7F31-4CA6-9944-989125E8E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918" y="3213159"/>
            <a:ext cx="2171888" cy="4343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312265-BB36-4B92-B77D-09FF352C36C2}"/>
              </a:ext>
            </a:extLst>
          </p:cNvPr>
          <p:cNvSpPr txBox="1"/>
          <p:nvPr/>
        </p:nvSpPr>
        <p:spPr>
          <a:xfrm>
            <a:off x="7155581" y="4158734"/>
            <a:ext cx="40959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something new to your CSS file.</a:t>
            </a:r>
          </a:p>
          <a:p>
            <a:endParaRPr lang="en-US" dirty="0"/>
          </a:p>
          <a:p>
            <a:r>
              <a:rPr lang="en-US" dirty="0"/>
              <a:t>.box-header .box-title:hover {</a:t>
            </a:r>
          </a:p>
          <a:p>
            <a:endParaRPr lang="en-US" dirty="0"/>
          </a:p>
          <a:p>
            <a:r>
              <a:rPr lang="en-US" dirty="0"/>
              <a:t>color: black;</a:t>
            </a:r>
          </a:p>
          <a:p>
            <a:r>
              <a:rPr lang="en-US" dirty="0"/>
              <a:t>padding: 0.1em;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802223-0E04-4818-8D66-61C5EEDC7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589" y="6040301"/>
            <a:ext cx="211092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1D9A-CD18-416F-A7C9-63B3878D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3D7D-9357-465A-81F1-CB8FA36C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change some color or property that is locked in by the stylesheet provided by shiny, it may be useful to override it with:</a:t>
            </a:r>
          </a:p>
          <a:p>
            <a:r>
              <a:rPr lang="en-US" dirty="0"/>
              <a:t>color: blue</a:t>
            </a:r>
            <a:r>
              <a:rPr lang="en-US" dirty="0">
                <a:solidFill>
                  <a:srgbClr val="FF0000"/>
                </a:solidFill>
              </a:rPr>
              <a:t>!important</a:t>
            </a:r>
            <a:r>
              <a:rPr lang="en-US" dirty="0"/>
              <a:t>;</a:t>
            </a:r>
          </a:p>
          <a:p>
            <a:r>
              <a:rPr lang="en-US" dirty="0"/>
              <a:t>Another important point is that once you change and apply styles to one class of objects, they will all have those styles.</a:t>
            </a:r>
          </a:p>
          <a:p>
            <a:r>
              <a:rPr lang="en-US" dirty="0"/>
              <a:t>If this is not useful: </a:t>
            </a:r>
          </a:p>
          <a:p>
            <a:pPr lvl="1"/>
            <a:r>
              <a:rPr lang="en-US" dirty="0"/>
              <a:t>Make a new class for the element you care about and style it using .new-class { }</a:t>
            </a:r>
          </a:p>
          <a:p>
            <a:pPr lvl="1"/>
            <a:endParaRPr lang="en-US" dirty="0"/>
          </a:p>
          <a:p>
            <a:r>
              <a:rPr lang="en-US" dirty="0"/>
              <a:t>Adding JavaScript, jQuery, and HTML follows some of the rules mentioned, but would deserve their own talk and are definitely worth checking into.</a:t>
            </a:r>
          </a:p>
          <a:p>
            <a:r>
              <a:rPr lang="en-US" dirty="0"/>
              <a:t>CSS is just more manageable for most people.</a:t>
            </a:r>
          </a:p>
        </p:txBody>
      </p:sp>
    </p:spTree>
    <p:extLst>
      <p:ext uri="{BB962C8B-B14F-4D97-AF65-F5344CB8AC3E}">
        <p14:creationId xmlns:p14="http://schemas.microsoft.com/office/powerpoint/2010/main" val="353460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F06A-7A96-4746-8AF4-39037D05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6879563" cy="1325562"/>
          </a:xfrm>
        </p:spPr>
        <p:txBody>
          <a:bodyPr/>
          <a:lstStyle/>
          <a:p>
            <a:r>
              <a:rPr lang="en-US" dirty="0"/>
              <a:t>Remember your cell phone?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9C03-AA5D-400F-A2B6-A2AAF1D2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015103" cy="5029200"/>
          </a:xfrm>
        </p:spPr>
        <p:txBody>
          <a:bodyPr>
            <a:normAutofit/>
          </a:bodyPr>
          <a:lstStyle/>
          <a:p>
            <a:r>
              <a:rPr lang="en-US" dirty="0"/>
              <a:t>Your shiny applications can be published to online services like shinyapps.io where they can be accessed from most devices by anyone.</a:t>
            </a:r>
          </a:p>
          <a:p>
            <a:r>
              <a:rPr lang="en-US" dirty="0"/>
              <a:t>To test how they will look on other machines, you can run your shiny app in an R session using </a:t>
            </a:r>
          </a:p>
          <a:p>
            <a:pPr lvl="1"/>
            <a:r>
              <a:rPr lang="en-US" dirty="0"/>
              <a:t>Prereq = { library(shiny) }</a:t>
            </a:r>
          </a:p>
          <a:p>
            <a:pPr lvl="1"/>
            <a:r>
              <a:rPr lang="en-US" b="1" dirty="0"/>
              <a:t>runApp(host="0.0.0.0", port=5050)</a:t>
            </a:r>
          </a:p>
          <a:p>
            <a:endParaRPr lang="en-US" dirty="0"/>
          </a:p>
          <a:p>
            <a:pPr lvl="1"/>
            <a:r>
              <a:rPr lang="en-US" dirty="0"/>
              <a:t>You’ll have to check for your IP address using ipconfig or ifconfig then connect to the app via a webpage URL such as 192.168.1.107:5050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the device you are using is connected to the same network, then there shouldn’t be any issues.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2AF361-6F29-45F2-9E02-655F2D76A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435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212B-E927-4D10-9089-38302412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5615178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This helps us find interesting problems…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6964-BFA1-4F5A-90A9-566A0B97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6577203" cy="4351337"/>
          </a:xfrm>
        </p:spPr>
        <p:txBody>
          <a:bodyPr>
            <a:normAutofit/>
          </a:bodyPr>
          <a:lstStyle/>
          <a:p>
            <a:r>
              <a:rPr lang="en-US" dirty="0"/>
              <a:t>Such as incorrect plot scaling.</a:t>
            </a:r>
          </a:p>
          <a:p>
            <a:r>
              <a:rPr lang="en-US" dirty="0"/>
              <a:t>But the fix leads us into two more shiny tips:</a:t>
            </a:r>
          </a:p>
          <a:p>
            <a:r>
              <a:rPr lang="en-US" dirty="0"/>
              <a:t>renderUI (on the fly) based on conditions</a:t>
            </a:r>
          </a:p>
          <a:p>
            <a:pPr lvl="1"/>
            <a:r>
              <a:rPr lang="en-US" dirty="0"/>
              <a:t>Toggle a new plot to be rendered based on mobile checkbox toggle.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Said plot only contains the legend. (</a:t>
            </a:r>
            <a:r>
              <a:rPr lang="en-US" dirty="0" err="1"/>
              <a:t>cowplot</a:t>
            </a:r>
            <a:r>
              <a:rPr lang="en-US" dirty="0"/>
              <a:t> library required.)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97DD-0271-44E6-989D-F3D5F309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435" y="0"/>
            <a:ext cx="316718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E812D-9C13-4DAA-9460-2AA8418E4F6F}"/>
              </a:ext>
            </a:extLst>
          </p:cNvPr>
          <p:cNvSpPr txBox="1"/>
          <p:nvPr/>
        </p:nvSpPr>
        <p:spPr>
          <a:xfrm>
            <a:off x="7374673" y="4029352"/>
            <a:ext cx="135022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Problem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4B629-C90F-44FF-9AEB-091DB3D40D78}"/>
              </a:ext>
            </a:extLst>
          </p:cNvPr>
          <p:cNvSpPr txBox="1"/>
          <p:nvPr/>
        </p:nvSpPr>
        <p:spPr>
          <a:xfrm>
            <a:off x="7374673" y="1028541"/>
            <a:ext cx="13502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Solution 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7AB6B2-B936-4E53-9668-CD2438CF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13" y="3672757"/>
            <a:ext cx="3657917" cy="1912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B06EA6-4368-4FDB-B451-42993277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09" y="6126884"/>
            <a:ext cx="557832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5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5">
            <a:extLst>
              <a:ext uri="{FF2B5EF4-FFF2-40B4-BE49-F238E27FC236}">
                <a16:creationId xmlns:a16="http://schemas.microsoft.com/office/drawing/2014/main" id="{489AE6DA-A080-475C-BE02-EF343FBA6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25F07E98-835E-42CA-A38E-C5DCBFB46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9A8CA288-31AA-42B8-9269-D421F3987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D659E7-2A38-4AD3-AC0B-C2CCB3DB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70" y="643467"/>
            <a:ext cx="2576618" cy="557106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74B24B6-E323-4ADA-A090-543CDA97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492" y="480060"/>
            <a:ext cx="500574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0A758-C81C-47AF-BED4-3AE13261B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3103" y="643467"/>
            <a:ext cx="2674112" cy="5571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2070DD-8ED1-4F50-A61C-47CC4C19E6B9}"/>
              </a:ext>
            </a:extLst>
          </p:cNvPr>
          <p:cNvSpPr/>
          <p:nvPr/>
        </p:nvSpPr>
        <p:spPr>
          <a:xfrm>
            <a:off x="4989829" y="2967335"/>
            <a:ext cx="1313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7605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96F4-2C06-4FA6-B4D8-7F3EC397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412B-C07C-4264-AC26-3FC2B245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4370" lvl="1" indent="-400050">
              <a:buFont typeface="+mj-lt"/>
              <a:buAutoNum type="arabicPeriod"/>
            </a:pPr>
            <a:r>
              <a:rPr lang="en-US" dirty="0"/>
              <a:t>Showing and hiding plots.</a:t>
            </a:r>
          </a:p>
          <a:p>
            <a:pPr marL="674370" lvl="1" indent="-400050">
              <a:buFont typeface="+mj-lt"/>
              <a:buAutoNum type="arabicPeriod"/>
            </a:pPr>
            <a:r>
              <a:rPr lang="en-US" dirty="0" err="1"/>
              <a:t>Taglists</a:t>
            </a:r>
            <a:r>
              <a:rPr lang="en-US" dirty="0"/>
              <a:t> to plot multiple UI elements.</a:t>
            </a:r>
          </a:p>
          <a:p>
            <a:r>
              <a:rPr lang="en-US" dirty="0"/>
              <a:t>Plot caching</a:t>
            </a:r>
          </a:p>
          <a:p>
            <a:r>
              <a:rPr lang="en-US" dirty="0"/>
              <a:t>Pivot table and scrollability.</a:t>
            </a:r>
          </a:p>
          <a:p>
            <a:r>
              <a:rPr lang="en-US" dirty="0"/>
              <a:t>Highlighting information using KPI boxes.</a:t>
            </a:r>
          </a:p>
          <a:p>
            <a:r>
              <a:rPr lang="en-US" dirty="0"/>
              <a:t>[[</a:t>
            </a:r>
            <a:r>
              <a:rPr lang="en-US" dirty="0" err="1"/>
              <a:t>ShinyWidgets</a:t>
            </a:r>
            <a:r>
              <a:rPr lang="en-US" dirty="0"/>
              <a:t>]]?</a:t>
            </a:r>
          </a:p>
          <a:p>
            <a:r>
              <a:rPr lang="en-US" dirty="0"/>
              <a:t>Maintaining a color theme.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9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3521-17F2-4A0D-BCC8-569A01A9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10066035" cy="1325562"/>
          </a:xfrm>
        </p:spPr>
        <p:txBody>
          <a:bodyPr>
            <a:normAutofit/>
          </a:bodyPr>
          <a:lstStyle/>
          <a:p>
            <a:r>
              <a:rPr lang="en-US" dirty="0"/>
              <a:t>Travis CI</a:t>
            </a:r>
            <a:br>
              <a:rPr lang="en-US" dirty="0"/>
            </a:br>
            <a:r>
              <a:rPr lang="en-US" sz="3600" dirty="0"/>
              <a:t>(Continuous Deployment and Integration)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4F1D-0BAF-48D4-98C8-E48F9B32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requirements:</a:t>
            </a:r>
          </a:p>
          <a:p>
            <a:pPr lvl="1"/>
            <a:r>
              <a:rPr lang="en-US" dirty="0"/>
              <a:t>YAML</a:t>
            </a:r>
          </a:p>
          <a:p>
            <a:pPr lvl="1"/>
            <a:r>
              <a:rPr lang="en-US" dirty="0"/>
              <a:t>Deploy script</a:t>
            </a:r>
          </a:p>
          <a:p>
            <a:pPr lvl="1"/>
            <a:r>
              <a:rPr lang="en-US" dirty="0"/>
              <a:t>Environmental Variables</a:t>
            </a:r>
          </a:p>
          <a:p>
            <a:r>
              <a:rPr lang="en-US" dirty="0"/>
              <a:t>Before starting, make sure to hook up your GitHub account with your Travis CI account and your shinyapps.io account.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24A13-56D3-48D6-81C2-430AE2E7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27" y="3895725"/>
            <a:ext cx="6267450" cy="2705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1EE36-2759-41AB-ADBD-BF4DFA84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34" y="6180137"/>
            <a:ext cx="2339543" cy="381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C22D6B-595E-4B92-AE34-F43E872F98FB}"/>
              </a:ext>
            </a:extLst>
          </p:cNvPr>
          <p:cNvSpPr/>
          <p:nvPr/>
        </p:nvSpPr>
        <p:spPr>
          <a:xfrm>
            <a:off x="6410280" y="2370342"/>
            <a:ext cx="228299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https://travis-ci.org</a:t>
            </a:r>
          </a:p>
        </p:txBody>
      </p:sp>
    </p:spTree>
    <p:extLst>
      <p:ext uri="{BB962C8B-B14F-4D97-AF65-F5344CB8AC3E}">
        <p14:creationId xmlns:p14="http://schemas.microsoft.com/office/powerpoint/2010/main" val="179620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438D-FB3F-440E-8B5A-BECEB800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script (</a:t>
            </a:r>
            <a:r>
              <a:rPr lang="en-US" dirty="0" err="1"/>
              <a:t>deploy.R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96CB-B70E-43B6-BA39-1FE63BA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have to be much more than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the commented-out package_check.R file. </a:t>
            </a:r>
          </a:p>
          <a:p>
            <a:pPr lvl="1"/>
            <a:r>
              <a:rPr lang="en-US" dirty="0"/>
              <a:t>These packages will be installed based on the YAML config file.</a:t>
            </a:r>
          </a:p>
          <a:p>
            <a:pPr lvl="2"/>
            <a:r>
              <a:rPr lang="en-US" dirty="0"/>
              <a:t>That’s shown next.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DE1FE-0485-4512-A8F9-6D39DF4D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06" y="2293563"/>
            <a:ext cx="4839119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7B98-996B-464F-9753-37045039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travis.yml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376F-0A6F-4140-9AEE-E37918E4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6" y="184694"/>
            <a:ext cx="2258358" cy="64988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55F3-7C0A-4747-9EC1-6CB157F3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1828800"/>
            <a:ext cx="6015571" cy="4351337"/>
          </a:xfrm>
        </p:spPr>
        <p:txBody>
          <a:bodyPr>
            <a:normAutofit/>
          </a:bodyPr>
          <a:lstStyle/>
          <a:p>
            <a:r>
              <a:rPr lang="en-US" dirty="0"/>
              <a:t>Simple file specifying to Travis-CI what to install.</a:t>
            </a:r>
          </a:p>
          <a:p>
            <a:r>
              <a:rPr lang="en-US" dirty="0"/>
              <a:t>R version and package versions can be specified.</a:t>
            </a:r>
          </a:p>
          <a:p>
            <a:r>
              <a:rPr lang="en-US" dirty="0"/>
              <a:t>Last entry in the list is the deploy script to upload and re-deploy the app.</a:t>
            </a:r>
          </a:p>
          <a:p>
            <a:r>
              <a:rPr lang="en-US" dirty="0"/>
              <a:t>Another Requirement:</a:t>
            </a:r>
          </a:p>
          <a:p>
            <a:r>
              <a:rPr lang="en-US" dirty="0"/>
              <a:t>A DESCRIPTION file: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FD204-9513-46ED-A011-B101ED662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5E104-BF6A-4895-AAFD-47AE7491A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859"/>
          <a:stretch/>
        </p:blipFill>
        <p:spPr>
          <a:xfrm>
            <a:off x="4965290" y="4305110"/>
            <a:ext cx="3498396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95C1-8707-4759-BD38-ACEDAC9F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5C7F-CA45-4928-BB5D-F921BD8E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dirty="0"/>
              <a:t>Intro to Shiny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App Overview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CSS styling and options.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Mobile considerations and splitting up plots.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Smaller Tips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Travis CI and requirements. (Continuous Deployment and Integration.)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  <a:p>
            <a:pPr marL="400050" indent="-400050">
              <a:buFont typeface="+mj-lt"/>
              <a:buAutoNum type="arabicPeriod"/>
            </a:pPr>
            <a:endParaRPr lang="en-US" dirty="0"/>
          </a:p>
          <a:p>
            <a:pPr marL="40005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ECA81A-FF1F-4589-8C88-4C9BBF5C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925"/>
            <a:ext cx="11265763" cy="4029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357C-62B4-4158-A76B-F325183D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/>
              <a:t>You want to keep these private, otherwise anyone can publish anything to your account on shinyapps.io:</a:t>
            </a:r>
          </a:p>
          <a:p>
            <a:r>
              <a:rPr lang="en-US"/>
              <a:t>Found and editable on Travis CI settings of your repo.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93DF9-A641-449B-BB57-5EC1427C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/>
              <a:t>Environmental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72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357C-62B4-4158-A76B-F325183D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6002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want to keep these private, otherwise anyone can publish anything to your account on shinyapps.io: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Found and editable on Travis CI settings of your repo.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93DF9-A641-449B-BB57-5EC1427C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Environmental Variables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CF9172-EF6D-4A0F-B38D-38FB7C14BC10}"/>
              </a:ext>
            </a:extLst>
          </p:cNvPr>
          <p:cNvSpPr txBox="1">
            <a:spLocks/>
          </p:cNvSpPr>
          <p:nvPr/>
        </p:nvSpPr>
        <p:spPr>
          <a:xfrm>
            <a:off x="1261872" y="3419475"/>
            <a:ext cx="8595360" cy="290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Tokens to add in can are listed here:</a:t>
            </a:r>
          </a:p>
          <a:p>
            <a:r>
              <a:rPr lang="en-US" dirty="0">
                <a:hlinkClick r:id="rId2"/>
              </a:rPr>
              <a:t>https://www.shinyapps.io/admin/#/tokens</a:t>
            </a:r>
            <a:endParaRPr lang="en-US" dirty="0"/>
          </a:p>
          <a:p>
            <a:r>
              <a:rPr lang="en-US" dirty="0"/>
              <a:t>(Not shown here for privacy reasons but refer to the previous slide and the deploy script after clicking show and show secret on this webpage.)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CAFA5-D8F8-48E6-95BE-3E92E4E4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5472909"/>
            <a:ext cx="4840644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40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F10CF-846D-4E89-92C1-8A6E072AD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E426B-A8B8-49DE-873F-D713D0E6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1B9D8-212A-444E-B28D-25DA59618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6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F32-002E-410B-B2B2-CCEC0966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Introduction to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725E-5EF0-4837-9F6A-98C2705A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01509" cy="4351337"/>
          </a:xfrm>
        </p:spPr>
        <p:txBody>
          <a:bodyPr>
            <a:normAutofit/>
          </a:bodyPr>
          <a:lstStyle/>
          <a:p>
            <a:r>
              <a:rPr lang="en-US" dirty="0"/>
              <a:t>Shiny is a R package that helps build web-based applet like functionality without the need for JavaScript, CSS, or HTML knowledge. (It can help though.)</a:t>
            </a:r>
          </a:p>
          <a:p>
            <a:r>
              <a:rPr lang="en-US" dirty="0"/>
              <a:t>Enables interactivity for both you and the end-user.</a:t>
            </a:r>
          </a:p>
          <a:p>
            <a:r>
              <a:rPr lang="en-US" dirty="0"/>
              <a:t>Easily web-publishable.</a:t>
            </a:r>
          </a:p>
          <a:p>
            <a:r>
              <a:rPr lang="en-US" dirty="0"/>
              <a:t>Maintained by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/>
              <a:t>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4A5F7-B630-4210-9035-BF25197B7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83" b="92021" l="9970" r="89930">
                        <a14:foregroundMark x1="49849" y1="6383" x2="49849" y2="6383"/>
                        <a14:foregroundMark x1="49849" y1="92021" x2="49849" y2="92021"/>
                      </a14:backgroundRemoval>
                    </a14:imgEffect>
                  </a14:imgLayer>
                </a14:imgProps>
              </a:ext>
            </a:extLst>
          </a:blip>
          <a:srcRect l="35006" r="35141"/>
          <a:stretch/>
        </p:blipFill>
        <p:spPr>
          <a:xfrm>
            <a:off x="7060423" y="1933575"/>
            <a:ext cx="2878439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4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3A063C8-0C18-4E0A-A37E-BD41708DD7C3}"/>
              </a:ext>
            </a:extLst>
          </p:cNvPr>
          <p:cNvSpPr/>
          <p:nvPr/>
        </p:nvSpPr>
        <p:spPr>
          <a:xfrm>
            <a:off x="-1" y="4351338"/>
            <a:ext cx="11296651" cy="25066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Purpose: Visualization and Presentation of</a:t>
            </a:r>
          </a:p>
          <a:p>
            <a:pPr algn="ctr"/>
            <a:r>
              <a:rPr lang="en-US" dirty="0"/>
              <a:t>Apple App Store Data from 2017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(App Sizes, App Ratings, App Genre)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076E8-3CCB-4543-8F09-9D24713B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576"/>
            <a:ext cx="5432488" cy="152400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/>
              <a:t>Current App State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717549-CF7D-4215-B369-1926204D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87" y="0"/>
            <a:ext cx="675951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11DA5D-7782-42C0-A7FD-AEFABE973244}"/>
              </a:ext>
            </a:extLst>
          </p:cNvPr>
          <p:cNvSpPr txBox="1"/>
          <p:nvPr/>
        </p:nvSpPr>
        <p:spPr>
          <a:xfrm>
            <a:off x="0" y="1533525"/>
            <a:ext cx="5432487" cy="280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Code available at</a:t>
            </a:r>
          </a:p>
          <a:p>
            <a:r>
              <a:rPr lang="en-US" sz="1600" dirty="0">
                <a:hlinkClick r:id="rId3"/>
              </a:rPr>
              <a:t>https://www.github.com/bmetenko/RShinyAppStore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(Note: please run package_check.R before running the app from RStudio on your machine.)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 Live version is published on </a:t>
            </a:r>
          </a:p>
          <a:p>
            <a:r>
              <a:rPr lang="en-US" sz="1600" u="sng" dirty="0">
                <a:hlinkClick r:id="rId4"/>
              </a:rPr>
              <a:t>https://bmetenko.shinyapps.io/RShinyAppStore/</a:t>
            </a:r>
            <a:endParaRPr lang="en-US" sz="1600" u="sng" dirty="0"/>
          </a:p>
          <a:p>
            <a:r>
              <a:rPr lang="en-US" sz="1600" dirty="0"/>
              <a:t>(Limited to the Free tier, so please everyone don’t jump on there at once.)</a:t>
            </a:r>
          </a:p>
        </p:txBody>
      </p:sp>
    </p:spTree>
    <p:extLst>
      <p:ext uri="{BB962C8B-B14F-4D97-AF65-F5344CB8AC3E}">
        <p14:creationId xmlns:p14="http://schemas.microsoft.com/office/powerpoint/2010/main" val="236248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 #1 | CSS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8A57-D438-43C7-ADE0-A2DD41B6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567553" cy="4351337"/>
          </a:xfrm>
        </p:spPr>
        <p:txBody>
          <a:bodyPr/>
          <a:lstStyle/>
          <a:p>
            <a:r>
              <a:rPr lang="en-US" dirty="0"/>
              <a:t>Normal Shiny is plain.</a:t>
            </a:r>
          </a:p>
          <a:p>
            <a:r>
              <a:rPr lang="en-US" dirty="0"/>
              <a:t>Overriding CSS can change that.</a:t>
            </a:r>
          </a:p>
          <a:p>
            <a:r>
              <a:rPr lang="en-US" dirty="0"/>
              <a:t>Helps you change colors, add hover over effects, create background gradients and the like.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07102-F85E-465F-8C07-12AA168B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1691322"/>
            <a:ext cx="4410075" cy="22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0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0FF6-C25B-4579-A2A3-123B649E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4FEA-2AF9-4589-8B89-B0487341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1668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0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915159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42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E9F0D-71AA-4EC6-9A35-DA710FD4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Tips and Tricks #1 | CSS styling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94AA9D8-5B9A-4A81-9B1B-9A64EC9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31295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6397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1099</Words>
  <Application>Microsoft Office PowerPoint</Application>
  <PresentationFormat>Widescreen</PresentationFormat>
  <Paragraphs>179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Schoolbook</vt:lpstr>
      <vt:lpstr>Wingdings 2</vt:lpstr>
      <vt:lpstr>View</vt:lpstr>
      <vt:lpstr>PowerPoint Presentation</vt:lpstr>
      <vt:lpstr>Talk Outline</vt:lpstr>
      <vt:lpstr>Introduction to Shiny</vt:lpstr>
      <vt:lpstr>Current App State</vt:lpstr>
      <vt:lpstr>Tips and Tricks #1 | CSS styling</vt:lpstr>
      <vt:lpstr>With and Without </vt:lpstr>
      <vt:lpstr>Tips and Tricks #1 | CSS styling</vt:lpstr>
      <vt:lpstr>Tips and Tricks #1 | CSS styling</vt:lpstr>
      <vt:lpstr>Tips and Tricks #1 | CSS styling</vt:lpstr>
      <vt:lpstr>Tips and Tricks #1 | CSS styling</vt:lpstr>
      <vt:lpstr>Finding the class tag you want to assign CSS properties to.</vt:lpstr>
      <vt:lpstr>Important notes</vt:lpstr>
      <vt:lpstr>Remember your cell phone?</vt:lpstr>
      <vt:lpstr>This helps us find interesting problems…</vt:lpstr>
      <vt:lpstr>PowerPoint Presentation</vt:lpstr>
      <vt:lpstr>Smaller tips</vt:lpstr>
      <vt:lpstr>Travis CI (Continuous Deployment and Integration)</vt:lpstr>
      <vt:lpstr>Deploy script (deploy.R)</vt:lpstr>
      <vt:lpstr>.travis.yml file</vt:lpstr>
      <vt:lpstr>Environmental Variables</vt:lpstr>
      <vt:lpstr>Environmental Variables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Bohdan Metenko</dc:creator>
  <cp:lastModifiedBy>Bohdan Metenko</cp:lastModifiedBy>
  <cp:revision>5</cp:revision>
  <dcterms:created xsi:type="dcterms:W3CDTF">2019-08-14T22:03:18Z</dcterms:created>
  <dcterms:modified xsi:type="dcterms:W3CDTF">2019-08-14T22:12:39Z</dcterms:modified>
</cp:coreProperties>
</file>