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7" r:id="rId2"/>
    <p:sldId id="338" r:id="rId3"/>
    <p:sldId id="337" r:id="rId4"/>
    <p:sldId id="341" r:id="rId5"/>
    <p:sldId id="339" r:id="rId6"/>
    <p:sldId id="340" r:id="rId7"/>
    <p:sldId id="342" r:id="rId8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110E8F1-5405-46EE-BC7E-48C2E379F5A1}">
          <p14:sldIdLst>
            <p14:sldId id="307"/>
            <p14:sldId id="338"/>
            <p14:sldId id="337"/>
            <p14:sldId id="341"/>
            <p14:sldId id="339"/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000068"/>
    <a:srgbClr val="000086"/>
    <a:srgbClr val="CC99FF"/>
    <a:srgbClr val="707994"/>
    <a:srgbClr val="F3F3F7"/>
    <a:srgbClr val="C9C9D9"/>
    <a:srgbClr val="00008E"/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94" autoAdjust="0"/>
  </p:normalViewPr>
  <p:slideViewPr>
    <p:cSldViewPr showGuides="1">
      <p:cViewPr varScale="1">
        <p:scale>
          <a:sx n="65" d="100"/>
          <a:sy n="65" d="100"/>
        </p:scale>
        <p:origin x="13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18" y="-108"/>
      </p:cViewPr>
      <p:guideLst>
        <p:guide orient="horz" pos="3221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53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53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1C4217-ACC0-4646-B485-5A91E3880D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8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353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5175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52" y="4862556"/>
            <a:ext cx="5677404" cy="46036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353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3CA73A-801C-41A8-AAE8-1B7626E53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6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C4EEF-E741-4A4E-AFD5-5B1EBE927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8CC0F-1564-4578-AE0A-F0E26A38B4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001E-C9AC-4E76-B48C-0F2BE5D1E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D487D-470F-4913-A6F6-DAA28516D1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764B-B6F3-486A-B156-4AF0A56110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FFAA-B9EC-4238-A5CA-49B155542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05059-CC43-40AF-A3D5-CFEA40E39B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8814B-D112-4414-9A9F-10D31AF41D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B08DA-866B-4E76-A284-111C76CC5F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7DDCA-9B25-4CC0-96B4-DA8D561F7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AD4B7-34E4-4EBE-BB9B-DB957FA4D0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2895243-B6B6-429D-A131-C538D6481E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6.xml"/><Relationship Id="rId7" Type="http://schemas.openxmlformats.org/officeDocument/2006/relationships/image" Target="../media/image1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r>
              <a:rPr lang="en-GB" sz="2800" b="1" dirty="0">
                <a:solidFill>
                  <a:srgbClr val="002147"/>
                </a:solidFill>
              </a:rPr>
              <a:t>Case Study in Scientific Computing</a:t>
            </a: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algn="ctr">
              <a:buNone/>
            </a:pPr>
            <a:r>
              <a:rPr lang="en-GB" sz="2800" dirty="0"/>
              <a:t>By Brady, Georgia and Markus</a:t>
            </a:r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7305C1-2A8F-4C11-B4C9-9101F68833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0888"/>
            <a:ext cx="4104456" cy="2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7" y="1526336"/>
            <a:ext cx="7369843" cy="206604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397ACD8-DC8A-4B9C-BB94-AA5E85E9CB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2" y="4365105"/>
            <a:ext cx="1427302" cy="125783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07B04A0-1A1D-4D46-8CF3-0EC6D70356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28" y="4320848"/>
            <a:ext cx="2248610" cy="12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Numerical Method for 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72705A4-547B-4C16-AE39-8C8628727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63" y="1340771"/>
            <a:ext cx="7090242" cy="452562"/>
          </a:xfrm>
          <a:prstGeom prst="rect">
            <a:avLst/>
          </a:prstGeom>
        </p:spPr>
      </p:pic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4AB1980-7E62-4CDA-9034-E0E701864CCE}"/>
              </a:ext>
            </a:extLst>
          </p:cNvPr>
          <p:cNvCxnSpPr/>
          <p:nvPr/>
        </p:nvCxnSpPr>
        <p:spPr>
          <a:xfrm flipV="1">
            <a:off x="2411760" y="3429000"/>
            <a:ext cx="2160240" cy="216024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D463AE4-8A9B-4640-B339-A77F6E0099DF}"/>
              </a:ext>
            </a:extLst>
          </p:cNvPr>
          <p:cNvCxnSpPr/>
          <p:nvPr/>
        </p:nvCxnSpPr>
        <p:spPr>
          <a:xfrm flipV="1">
            <a:off x="2651697" y="3457084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8114E6F-EB84-4D01-92A3-A5C1C4B2072B}"/>
              </a:ext>
            </a:extLst>
          </p:cNvPr>
          <p:cNvCxnSpPr/>
          <p:nvPr/>
        </p:nvCxnSpPr>
        <p:spPr>
          <a:xfrm flipV="1">
            <a:off x="2902038" y="347112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7F982AE-8EE1-4677-98CB-63B575DB71C5}"/>
              </a:ext>
            </a:extLst>
          </p:cNvPr>
          <p:cNvCxnSpPr/>
          <p:nvPr/>
        </p:nvCxnSpPr>
        <p:spPr>
          <a:xfrm flipV="1">
            <a:off x="3251943" y="3429000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3085C05-105E-40F4-9E67-0A3F43577600}"/>
              </a:ext>
            </a:extLst>
          </p:cNvPr>
          <p:cNvCxnSpPr/>
          <p:nvPr/>
        </p:nvCxnSpPr>
        <p:spPr>
          <a:xfrm flipV="1">
            <a:off x="3491880" y="3457084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00A7696-DCD3-4426-AA46-8482E829E438}"/>
              </a:ext>
            </a:extLst>
          </p:cNvPr>
          <p:cNvCxnSpPr/>
          <p:nvPr/>
        </p:nvCxnSpPr>
        <p:spPr>
          <a:xfrm flipV="1">
            <a:off x="3742221" y="347112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FC1334A-6184-4B6C-BB60-9BA2812AD2BB}"/>
              </a:ext>
            </a:extLst>
          </p:cNvPr>
          <p:cNvCxnSpPr>
            <a:cxnSpLocks/>
          </p:cNvCxnSpPr>
          <p:nvPr/>
        </p:nvCxnSpPr>
        <p:spPr>
          <a:xfrm flipV="1">
            <a:off x="4096165" y="3457084"/>
            <a:ext cx="2064646" cy="2112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024EE462-D75F-4DF2-85A1-801D561D601D}"/>
              </a:ext>
            </a:extLst>
          </p:cNvPr>
          <p:cNvCxnSpPr/>
          <p:nvPr/>
        </p:nvCxnSpPr>
        <p:spPr>
          <a:xfrm flipV="1">
            <a:off x="4336102" y="343738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AA47E7D3-D88A-4039-8F9C-D38EF85DF70E}"/>
              </a:ext>
            </a:extLst>
          </p:cNvPr>
          <p:cNvCxnSpPr/>
          <p:nvPr/>
        </p:nvCxnSpPr>
        <p:spPr>
          <a:xfrm flipV="1">
            <a:off x="4586443" y="3451428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34460E0C-9E48-4A73-9E42-D915ABCDF2E3}"/>
              </a:ext>
            </a:extLst>
          </p:cNvPr>
          <p:cNvCxnSpPr>
            <a:cxnSpLocks/>
          </p:cNvCxnSpPr>
          <p:nvPr/>
        </p:nvCxnSpPr>
        <p:spPr>
          <a:xfrm flipV="1">
            <a:off x="2411760" y="5583584"/>
            <a:ext cx="4349366" cy="4778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235C8EE-4F01-48D1-B3AB-37C7A0713F73}"/>
              </a:ext>
            </a:extLst>
          </p:cNvPr>
          <p:cNvCxnSpPr/>
          <p:nvPr/>
        </p:nvCxnSpPr>
        <p:spPr>
          <a:xfrm flipV="1">
            <a:off x="2411760" y="2996952"/>
            <a:ext cx="0" cy="261471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20FB204F-2D8E-4118-A1FD-43284EAABB46}"/>
              </a:ext>
            </a:extLst>
          </p:cNvPr>
          <p:cNvCxnSpPr/>
          <p:nvPr/>
        </p:nvCxnSpPr>
        <p:spPr>
          <a:xfrm flipV="1">
            <a:off x="2526047" y="542457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94D9F36-C76D-4E75-9AF6-EBE0E046DF67}"/>
              </a:ext>
            </a:extLst>
          </p:cNvPr>
          <p:cNvCxnSpPr/>
          <p:nvPr/>
        </p:nvCxnSpPr>
        <p:spPr>
          <a:xfrm flipV="1">
            <a:off x="2684804" y="5234958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2F0225-E185-4424-B593-431A02D8B08A}"/>
              </a:ext>
            </a:extLst>
          </p:cNvPr>
          <p:cNvCxnSpPr/>
          <p:nvPr/>
        </p:nvCxnSpPr>
        <p:spPr>
          <a:xfrm flipV="1">
            <a:off x="2872628" y="5045344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029741CB-DB46-4D1E-B31C-91E4C79B9CCF}"/>
              </a:ext>
            </a:extLst>
          </p:cNvPr>
          <p:cNvCxnSpPr/>
          <p:nvPr/>
        </p:nvCxnSpPr>
        <p:spPr>
          <a:xfrm flipV="1">
            <a:off x="3088455" y="487969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85BBA879-80B9-4F55-910D-FBE6F62F4D20}"/>
              </a:ext>
            </a:extLst>
          </p:cNvPr>
          <p:cNvCxnSpPr/>
          <p:nvPr/>
        </p:nvCxnSpPr>
        <p:spPr>
          <a:xfrm flipV="1">
            <a:off x="3247212" y="4690078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77A3EE3-EC01-4A2F-8D23-C1A54B32FD19}"/>
              </a:ext>
            </a:extLst>
          </p:cNvPr>
          <p:cNvCxnSpPr/>
          <p:nvPr/>
        </p:nvCxnSpPr>
        <p:spPr>
          <a:xfrm flipV="1">
            <a:off x="3435036" y="4500464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D2EA546-2801-4DCF-94C8-CA3375E5A217}"/>
              </a:ext>
            </a:extLst>
          </p:cNvPr>
          <p:cNvCxnSpPr/>
          <p:nvPr/>
        </p:nvCxnSpPr>
        <p:spPr>
          <a:xfrm flipV="1">
            <a:off x="3614428" y="4347539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EFEF9290-2FA2-42D5-AF8A-9B461F67B9C0}"/>
              </a:ext>
            </a:extLst>
          </p:cNvPr>
          <p:cNvCxnSpPr/>
          <p:nvPr/>
        </p:nvCxnSpPr>
        <p:spPr>
          <a:xfrm flipV="1">
            <a:off x="3773185" y="4157925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054901A-2C37-4274-A2A3-B34DA0677356}"/>
              </a:ext>
            </a:extLst>
          </p:cNvPr>
          <p:cNvCxnSpPr/>
          <p:nvPr/>
        </p:nvCxnSpPr>
        <p:spPr>
          <a:xfrm flipV="1">
            <a:off x="3961009" y="3968311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1264732-035B-485C-9274-3FCC85DFA2B0}"/>
              </a:ext>
            </a:extLst>
          </p:cNvPr>
          <p:cNvCxnSpPr/>
          <p:nvPr/>
        </p:nvCxnSpPr>
        <p:spPr>
          <a:xfrm flipV="1">
            <a:off x="4146508" y="3831526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77D401C-7F33-4334-BACC-5429DF1F13AC}"/>
              </a:ext>
            </a:extLst>
          </p:cNvPr>
          <p:cNvCxnSpPr/>
          <p:nvPr/>
        </p:nvCxnSpPr>
        <p:spPr>
          <a:xfrm flipV="1">
            <a:off x="4269868" y="369474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23B5AA4-3C4B-427C-8987-5C1E2AE0A51B}"/>
              </a:ext>
            </a:extLst>
          </p:cNvPr>
          <p:cNvCxnSpPr/>
          <p:nvPr/>
        </p:nvCxnSpPr>
        <p:spPr>
          <a:xfrm flipV="1">
            <a:off x="4428262" y="3526347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6036BF4-87A7-4E57-A09D-5AFFDFA08B66}"/>
              </a:ext>
            </a:extLst>
          </p:cNvPr>
          <p:cNvCxnSpPr/>
          <p:nvPr/>
        </p:nvCxnSpPr>
        <p:spPr>
          <a:xfrm flipV="1">
            <a:off x="4864562" y="343738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3854F91E-815D-46A3-A6DA-E8843CA4D3F9}"/>
              </a:ext>
            </a:extLst>
          </p:cNvPr>
          <p:cNvCxnSpPr/>
          <p:nvPr/>
        </p:nvCxnSpPr>
        <p:spPr>
          <a:xfrm flipV="1">
            <a:off x="5122912" y="3417688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47048E-1324-4311-B00A-6E0FB2121704}"/>
              </a:ext>
            </a:extLst>
          </p:cNvPr>
          <p:cNvCxnSpPr/>
          <p:nvPr/>
        </p:nvCxnSpPr>
        <p:spPr>
          <a:xfrm flipV="1">
            <a:off x="5358764" y="3426172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7239149-0407-4305-92E5-AD6551329794}"/>
              </a:ext>
            </a:extLst>
          </p:cNvPr>
          <p:cNvCxnSpPr>
            <a:cxnSpLocks/>
          </p:cNvCxnSpPr>
          <p:nvPr/>
        </p:nvCxnSpPr>
        <p:spPr>
          <a:xfrm flipV="1">
            <a:off x="5634726" y="3437386"/>
            <a:ext cx="2133616" cy="2110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19F42FBF-0869-4123-BAD1-36EC1C0F3C76}"/>
              </a:ext>
            </a:extLst>
          </p:cNvPr>
          <p:cNvCxnSpPr/>
          <p:nvPr/>
        </p:nvCxnSpPr>
        <p:spPr>
          <a:xfrm flipV="1">
            <a:off x="5859377" y="3416323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A8185D-14AB-4C06-BF03-96220329C2A9}"/>
              </a:ext>
            </a:extLst>
          </p:cNvPr>
          <p:cNvCxnSpPr/>
          <p:nvPr/>
        </p:nvCxnSpPr>
        <p:spPr>
          <a:xfrm flipV="1">
            <a:off x="6085771" y="3416323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8A4EA17B-2C78-4498-BA6D-8F73FF15A445}"/>
              </a:ext>
            </a:extLst>
          </p:cNvPr>
          <p:cNvCxnSpPr/>
          <p:nvPr/>
        </p:nvCxnSpPr>
        <p:spPr>
          <a:xfrm flipV="1">
            <a:off x="6304006" y="3406460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84A69007-9618-488E-BFEF-10236EAB0BCC}"/>
              </a:ext>
            </a:extLst>
          </p:cNvPr>
          <p:cNvCxnSpPr/>
          <p:nvPr/>
        </p:nvCxnSpPr>
        <p:spPr>
          <a:xfrm flipV="1">
            <a:off x="6507792" y="3426172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5" name="Grafik 124">
            <a:extLst>
              <a:ext uri="{FF2B5EF4-FFF2-40B4-BE49-F238E27FC236}">
                <a16:creationId xmlns:a16="http://schemas.microsoft.com/office/drawing/2014/main" id="{E387E3CB-C1F5-4E65-892E-85DBEF7C3A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41" y="2715820"/>
            <a:ext cx="79238" cy="160000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4163DE83-55A4-4A4B-8CB6-E735498B0B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69" y="5520834"/>
            <a:ext cx="128000" cy="114286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636B7F95-972A-4E88-BE0D-E75F63EB81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71" y="3207438"/>
            <a:ext cx="118857" cy="163048"/>
          </a:xfrm>
          <a:prstGeom prst="rect">
            <a:avLst/>
          </a:prstGeom>
        </p:spPr>
      </p:pic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678AA3A-E13B-46A5-9042-91A834748A1F}"/>
              </a:ext>
            </a:extLst>
          </p:cNvPr>
          <p:cNvCxnSpPr/>
          <p:nvPr/>
        </p:nvCxnSpPr>
        <p:spPr>
          <a:xfrm>
            <a:off x="2282881" y="529333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453C50E-76C6-4BAD-8186-239388AFE510}"/>
              </a:ext>
            </a:extLst>
          </p:cNvPr>
          <p:cNvCxnSpPr/>
          <p:nvPr/>
        </p:nvCxnSpPr>
        <p:spPr>
          <a:xfrm>
            <a:off x="2282881" y="5045344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15EAB80-7760-404E-8754-1CE793D3599A}"/>
              </a:ext>
            </a:extLst>
          </p:cNvPr>
          <p:cNvCxnSpPr/>
          <p:nvPr/>
        </p:nvCxnSpPr>
        <p:spPr>
          <a:xfrm>
            <a:off x="2282881" y="479922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B28E11F-CE7F-4E8E-A0BF-145AFCC9D8B7}"/>
              </a:ext>
            </a:extLst>
          </p:cNvPr>
          <p:cNvCxnSpPr/>
          <p:nvPr/>
        </p:nvCxnSpPr>
        <p:spPr>
          <a:xfrm>
            <a:off x="2282881" y="4571182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D6E218F-F318-4CE2-BD80-D9C22680AD30}"/>
              </a:ext>
            </a:extLst>
          </p:cNvPr>
          <p:cNvCxnSpPr/>
          <p:nvPr/>
        </p:nvCxnSpPr>
        <p:spPr>
          <a:xfrm>
            <a:off x="2282881" y="432319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63BEC318-2249-4D03-A881-0C588C222B1F}"/>
              </a:ext>
            </a:extLst>
          </p:cNvPr>
          <p:cNvCxnSpPr/>
          <p:nvPr/>
        </p:nvCxnSpPr>
        <p:spPr>
          <a:xfrm>
            <a:off x="2282881" y="4077072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86B0BD8E-F44A-4CA5-99E0-2CD2EA42087E}"/>
              </a:ext>
            </a:extLst>
          </p:cNvPr>
          <p:cNvCxnSpPr/>
          <p:nvPr/>
        </p:nvCxnSpPr>
        <p:spPr>
          <a:xfrm>
            <a:off x="2282881" y="386459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D107D9A-D7DC-4222-BA14-ADE15513D5DC}"/>
              </a:ext>
            </a:extLst>
          </p:cNvPr>
          <p:cNvCxnSpPr/>
          <p:nvPr/>
        </p:nvCxnSpPr>
        <p:spPr>
          <a:xfrm>
            <a:off x="2282881" y="361661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7ABD23C3-7719-4FC2-8C6F-9B287C7467DD}"/>
              </a:ext>
            </a:extLst>
          </p:cNvPr>
          <p:cNvCxnSpPr/>
          <p:nvPr/>
        </p:nvCxnSpPr>
        <p:spPr>
          <a:xfrm>
            <a:off x="2282881" y="337048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" name="Grafik 142">
            <a:extLst>
              <a:ext uri="{FF2B5EF4-FFF2-40B4-BE49-F238E27FC236}">
                <a16:creationId xmlns:a16="http://schemas.microsoft.com/office/drawing/2014/main" id="{0B99E9FC-33F5-4425-BC19-1F224F4A4C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3" y="4067309"/>
            <a:ext cx="247466" cy="223023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8E977CA8-E6EC-4C25-8C9C-CA9338112C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9" y="3003423"/>
            <a:ext cx="186118" cy="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Numerical Method for 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21" y="1402814"/>
            <a:ext cx="7206128" cy="47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Derived Finite Difference Scheme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81" y="1385893"/>
            <a:ext cx="7387679" cy="2544091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B04A374-7BA4-409A-97A8-B4C2017723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71" y="4422368"/>
            <a:ext cx="6519662" cy="1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47" y="1995696"/>
            <a:ext cx="6194428" cy="21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 smtClean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Test to Validate Implementation</a:t>
            </a:r>
            <a:endParaRPr lang="en-GB" altLang="en-US" sz="2200" dirty="0">
              <a:solidFill>
                <a:srgbClr val="002147"/>
              </a:solidFill>
              <a:latin typeface="FoundrySterling-Medium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71" y="2240799"/>
            <a:ext cx="6962876" cy="2066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71" y="1359691"/>
            <a:ext cx="7416827" cy="5021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04" y="4762929"/>
            <a:ext cx="6813143" cy="9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8879"/>
  <p:tag name="ORIGINALWIDTH" val="3232.096"/>
  <p:tag name="LATEXADDIN" val="\documentclass{article}&#10;\usepackage{amsmath}&#10;\pagestyle{empty}&#10;\begin{document}&#10;&#10;$$&#10;\begin{aligned}&#10; \begin{cases}&#10;\gamma \frac{\partial v}{\partial t}(\mathbf{x},t) - \text{div}(\alpha(\mathbf{x}) \nabla v (\mathbf{x},t)) &amp;= 0 \quad \quad \quad \ \ \text{in} \ &#10;\Omega \times [0,T] \\ \\&#10;-\alpha(\mathbf{x}) \nabla v(\mathbf{x},t) \cdot n(\mathbf{x}) &amp;= \beta v(\mathbf{x},t) \quad \text{on} \ \partial \Omega \times [0,T] \\ \\&#10;v(\mathbf{x},0) &amp;= v_0(\mathbf{x}) \quad \quad \text{in} \ \Omega&#10;\end{cases} &#10;\end{aligned} $$&#10;&#10;&#10;&#10;&#10;\end{document}"/>
  <p:tag name="IGUANATEXSIZE" val="20"/>
  <p:tag name="IGUANATEXCURSOR" val="250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5.41"/>
  <p:tag name="ORIGINALWIDTH" val="4164.229"/>
  <p:tag name="LATEXADDIN" val="\documentclass{article}&#10;\usepackage{amsmath, amssymb}&#10;\pagestyle{empty}&#10;\begin{document}&#10;&#10;\begin{itemize}&#10;&#10;\item We then use a \textbf{finite difference scheme} based on the following approximations of the derivative of a differentiable function $f \in C^{1}(D)$.&#10;&#10;\item Forward difference quotient (used for time points $t$): $$f^{\prime}(x) = \frac{f(x+h)-f(x)}{h} + O(h). $$&#10;&#10;\item Centered difference quotients (used for inner spatial points $\mathbf{x} = (x,y)$):&#10;$$f^{\prime}(x) = \frac{f(x+h)-f(x-h)}{2h} + O(h^2). $$&#10;$$ f^{\prime \prime}(x) = \frac{f(x+h)-2f(x)+f(x-h)}{h^2} + O(h^2) $$&#10;&#10;\item Second-order one-sided difference quotient (used for spatial boundary points $\mathbf{x} = (x,y)$):&#10;$$\frac{-3f(x) + 4f(x+h) - f(x+2h)}{2h}. $$&#10;&#10;&#10;&#10;&#10;&#10;&#10;\end{itemize}&#10;&#10;\end{document}"/>
  <p:tag name="IGUANATEXSIZE" val="20"/>
  <p:tag name="IGUANATEXCURSOR" val="575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9.846"/>
  <p:tag name="ORIGINALWIDTH" val="3630.296"/>
  <p:tag name="LATEXADDIN" val="\documentclass{article}&#10;\usepackage{amsmath, amssymb}&#10;\pagestyle{empty}&#10;\begin{document}&#10;&#10;At interior spatial points:&#10;&#10;\begin{align*}&#10;v_{m,n}^{t+1} = v_{m,n}^{t} + \frac{ \tau}{\gamma h^2} &amp;\Big[ \alpha_{m,n}^{t}(v_{m+1,n}^{t} + v_{m-1,n}^{t} -4v_{m,n}^{t} + v_{m,n-1}^{t})\Big]&#10;\\&#10;+ \frac{\tau}{4 \gamma h^2 } &amp;\Big[ (\alpha_{m+1,n}^{t} - \alpha_{m-1,n}^{t})(v_{m+1,n}^{t} - v_{m-1,n}^{t}) \Big]&#10;\\&#10; + \frac{\tau}{4 \gamma h^2 } &amp;\Big[ (\alpha_{m,n+1}^{t} - \alpha_{m,n-1}^{t})(v_{m,n+1}^{t} - v_{m,n-1}^{t})   \Big].&#10;\end{align*}&#10;&#10;&#10;&#10;&#10;\end{document}"/>
  <p:tag name="IGUANATEXSIZE" val="20"/>
  <p:tag name="IGUANATEXCURSOR" val="170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5,9205"/>
  <p:tag name="ORIGINALWIDTH" val="3208,099"/>
  <p:tag name="LATEXADDIN" val="\documentclass{article}&#10;\usepackage{amsmath, amssymb}&#10;\pagestyle{empty}&#10;\begin{document}&#10;&#10;At boundary x = 0 (analogous for other three boundaries):&#10;&#10;$$ v_{0,n}^{t} = \frac{v_{2,n}^{t}-4v_{1,n}^{t}}{-3-\frac{2h\beta}{\alpha_{0,n}^{t}}}. $$&#10;&#10;\end{document}"/>
  <p:tag name="IGUANATEXSIZE" val="20"/>
  <p:tag name="IGUANATEXCURSOR" val="2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2586.427"/>
  <p:tag name="LATEXADDIN" val="\documentclass{article}&#10;\usepackage{amsmath, amssymb}&#10;\pagestyle{empty}&#10;\begin{document}&#10;&#10;\begin{itemize}&#10;&#10;\item We first implemented our scheme in \newline approximately $150$ lines of \textbf{Python}.&#10;&#10;\item To speed things up, we also implemented \newline the scheme in \textbf{Julia}.&#10;&#10;\item We also experimented a bit with \textbf{MATLAB}.&#10;&#10;\end{itemize}&#10;&#10;\end{document}"/>
  <p:tag name="IGUANATEXSIZE" val="20"/>
  <p:tag name="IGUANATEXCURSOR" val="342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8879"/>
  <p:tag name="ORIGINALWIDTH" val="3053.618"/>
  <p:tag name="LATEXADDIN" val="\documentclass{article}&#10;\usepackage{amsmath}&#10;\pagestyle{empty}&#10;\begin{document}&#10;&#10;$$&#10;\begin{aligned}&#10; \begin{cases}&#10;\frac{\partial v}{\partial t}(\mathbf{x},t) - \text{div}( \nabla v (\mathbf{x},t)) &amp;= 0 \quad \quad \quad \quad \quad \text{in} \ &#10;\Omega \times [0,T] \\ \\&#10;\nabla v(\mathbf{x},t) \cdot n(\mathbf{x}) &amp;= 0 \quad \quad \quad \quad \quad \text{on} \ \partial \Omega \times [0,T] \\ \\&#10;v((x,y),0) &amp;= x^2 + y^2 \quad \quad \ \text{in} \ \Omega&#10;\end{cases} &#10;\end{aligned} $$&#10;&#10;&#10;&#10;&#10;\end{document}"/>
  <p:tag name="IGUANATEXSIZE" val="20"/>
  <p:tag name="IGUANATEXCURSOR" val="350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4098.237"/>
  <p:tag name="LATEXADDIN" val="\documentclass{article}&#10;\usepackage{amsmath}&#10;\pagestyle{empty}&#10;\begin{document}&#10;&#10;\begin{itemize}&#10;&#10;\item For $\beta = 0$, $\gamma = 1$, $\alpha(x,y) = 1$ and $v_0(x,y) = x^2 + y^2$, we arrive at the following system:&#10;&#10;&#10;\end{itemize}&#10;&#10;&#10;\end{document}"/>
  <p:tag name="IGUANATEXSIZE" val="20"/>
  <p:tag name="IGUANATEXCURSOR" val="133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8.1777"/>
  <p:tag name="ORIGINALWIDTH" val="4098.988"/>
  <p:tag name="LATEXADDIN" val="\documentclass{article}&#10;\usepackage{amsmath}&#10;\pagestyle{empty}&#10;\begin{document}&#10;&#10;\begin{itemize}&#10;&#10;\item The boundaries are perfectly isolating, so the solution must converge to the average value&#10;$$ \int_{[0,1]^2} x^2 + y^2 d(x,y) = \frac{2}{3} . $$&#10;&#10;\end{itemize}&#10;&#10;&#10;&#10;\end{document}"/>
  <p:tag name="IGUANATEXSIZE" val="20"/>
  <p:tag name="IGUANATEXCURSOR" val="242"/>
  <p:tag name="TRANSPARENCY" val="True"/>
  <p:tag name="FILENAME" val=""/>
  <p:tag name="LATEXENGINEID" val="0"/>
  <p:tag name="TEMPFOLDER" val="C:\Users\Administrator\Documents\iguanate_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5,6731"/>
  <p:tag name="ORIGINALWIDTH" val="701,1624"/>
  <p:tag name="LATEXADDIN" val="\documentclass{article}&#10;\usepackage{amsmath}&#10;\pagestyle{empty}&#10;\begin{document}&#10;&#10;\begin{itemize}&#10;&#10;\item $\beta &gt;0$&#10;&#10;\item $\gamma \geq 0$&#10;&#10;\item $\Omega := [0,1]^2$&#10;&#10;\end{itemize}&#10;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8,174"/>
  <p:tag name="ORIGINALWIDTH" val="1104,612"/>
  <p:tag name="LATEXADDIN" val="\documentclass{article}&#10;\usepackage{amsmath}&#10;\pagestyle{empty}&#10;\begin{document}&#10;&#10;\begin{itemize}&#10;&#10;\item $\alpha \in C(\bar{\Omega})$&#10;&#10;\item $\alpha(\mathbf{x})&gt;0 \quad \forall \mathbf{x} \in \Omega$&#10;&#10;\item $T &gt; 0 $&#10;&#10;&#10;&#10;&#10;\end{itemize}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,2175"/>
  <p:tag name="ORIGINALWIDTH" val="4097,488"/>
  <p:tag name="LATEXADDIN" val="\documentclass{article}&#10;\usepackage{amsmath, amssymb}&#10;\pagestyle{empty}&#10;\begin{document}&#10;&#10;\begin{itemize}&#10;&#10;\item To discretize the problem, we use a uniform grid in space $\mathbf{x}$ with stepsize $h&gt;0$ and in time $t$ with stepsize $\tau &gt;0$. &#10;&#10;&#10;&#10;&#10;&#10;&#10;&#10;\end{itemize}&#10;&#10;\end{document}"/>
  <p:tag name="IGUANATEXSIZE" val="20"/>
  <p:tag name="IGUANATEXCURSOR" val="24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38,99512"/>
  <p:tag name="LATEXADDIN" val="\documentclass{article}&#10;\usepackage{amsmath, amssymb}&#10;\pagestyle{empty}&#10;\begin{document}&#10;$t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, amssymb}&#10;\pagestyle{empty}&#10;\begin{document}&#10;&#10;$x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, amssymb}&#10;\pagestyle{empty}&#10;\begin{document}&#10;$y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0,74244"/>
  <p:tag name="LATEXADDIN" val="\documentclass{article}&#10;\usepackage{amsmath, amssymb}&#10;\pagestyle{empty}&#10;\begin{document}&#10;$\tau$&#10;&#10;\end{document}"/>
  <p:tag name="IGUANATEXSIZE" val="20"/>
  <p:tag name="IGUANATEXCURSOR" val="9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,49228"/>
  <p:tag name="LATEXADDIN" val="\documentclass{article}&#10;\usepackage{amsmath, amssymb}&#10;\pagestyle{empty}&#10;\begin{document}&#10;$h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Eras Light ITC</vt:lpstr>
      <vt:lpstr>FoundrySterling-Medium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miller</dc:creator>
  <cp:lastModifiedBy>Mathematical Institute</cp:lastModifiedBy>
  <cp:revision>462</cp:revision>
  <cp:lastPrinted>2014-10-12T14:36:54Z</cp:lastPrinted>
  <dcterms:created xsi:type="dcterms:W3CDTF">2008-03-25T14:36:45Z</dcterms:created>
  <dcterms:modified xsi:type="dcterms:W3CDTF">2020-03-11T14:57:47Z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