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89" r:id="rId4"/>
    <p:sldId id="290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7" r:id="rId14"/>
    <p:sldId id="264" r:id="rId15"/>
    <p:sldId id="266" r:id="rId16"/>
    <p:sldId id="268" r:id="rId17"/>
    <p:sldId id="271" r:id="rId18"/>
    <p:sldId id="272" r:id="rId19"/>
    <p:sldId id="269" r:id="rId20"/>
    <p:sldId id="270" r:id="rId21"/>
    <p:sldId id="273" r:id="rId22"/>
    <p:sldId id="275" r:id="rId23"/>
    <p:sldId id="274" r:id="rId24"/>
    <p:sldId id="276" r:id="rId25"/>
    <p:sldId id="277" r:id="rId26"/>
    <p:sldId id="278" r:id="rId27"/>
    <p:sldId id="280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4" Type="http://schemas.openxmlformats.org/officeDocument/2006/relationships/hyperlink" Target="https://www.rstudio.com/resources/webinars/" TargetMode="External"/><Relationship Id="rId5" Type="http://schemas.openxmlformats.org/officeDocument/2006/relationships/hyperlink" Target="https://www.rstudio.com/resources/webinars/data-wrangling-with-r-and-rstudio/" TargetMode="External"/><Relationship Id="rId6" Type="http://schemas.openxmlformats.org/officeDocument/2006/relationships/hyperlink" Target="https://www.rstudio.com/resources/webinars/reproducible-reporting/" TargetMode="External"/><Relationship Id="rId7" Type="http://schemas.openxmlformats.org/officeDocument/2006/relationships/hyperlink" Target="https://github.com/bmewing/TCQF201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studi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Reproducible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Ewing</a:t>
            </a:r>
          </a:p>
        </p:txBody>
      </p:sp>
    </p:spTree>
    <p:extLst>
      <p:ext uri="{BB962C8B-B14F-4D97-AF65-F5344CB8AC3E}">
        <p14:creationId xmlns:p14="http://schemas.microsoft.com/office/powerpoint/2010/main" val="35268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Tables of data can be stored in data frames</a:t>
            </a:r>
          </a:p>
          <a:p>
            <a:r>
              <a:rPr lang="en-US" dirty="0"/>
              <a:t>Data frames have columns and rows</a:t>
            </a:r>
          </a:p>
          <a:p>
            <a:r>
              <a:rPr lang="en-US" dirty="0"/>
              <a:t>A column has only one type of data (numbers, letters, etc.)</a:t>
            </a:r>
          </a:p>
          <a:p>
            <a:r>
              <a:rPr lang="en-US" dirty="0"/>
              <a:t>Columns have names – rows do not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5866" y="2016839"/>
            <a:ext cx="4866667" cy="21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75" y="4375302"/>
            <a:ext cx="381904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/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Library means the same thing as Package as far as we’re concerned</a:t>
            </a:r>
          </a:p>
          <a:p>
            <a:r>
              <a:rPr lang="en-US" dirty="0"/>
              <a:t>Packages contain pre-built functions that make certain tasks easier in R</a:t>
            </a:r>
          </a:p>
          <a:p>
            <a:r>
              <a:rPr lang="en-US" dirty="0"/>
              <a:t>Sometimes they make R faster</a:t>
            </a:r>
          </a:p>
          <a:p>
            <a:r>
              <a:rPr lang="en-US" dirty="0"/>
              <a:t>Packages are built by volunteers</a:t>
            </a:r>
          </a:p>
          <a:p>
            <a:r>
              <a:rPr lang="en-US" dirty="0"/>
              <a:t>Packages are FOSS</a:t>
            </a:r>
          </a:p>
          <a:p>
            <a:pPr lvl="1"/>
            <a:r>
              <a:rPr lang="en-US" dirty="0"/>
              <a:t>Free as in beer</a:t>
            </a:r>
          </a:p>
          <a:p>
            <a:pPr lvl="1"/>
            <a:r>
              <a:rPr lang="en-US" dirty="0"/>
              <a:t>Free as in speech</a:t>
            </a:r>
          </a:p>
          <a:p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packagename</a:t>
            </a:r>
            <a:r>
              <a:rPr lang="en-US" dirty="0"/>
              <a:t>”)</a:t>
            </a:r>
          </a:p>
          <a:p>
            <a:endParaRPr lang="en-US" dirty="0"/>
          </a:p>
        </p:txBody>
      </p:sp>
      <p:pic>
        <p:nvPicPr>
          <p:cNvPr id="3074" name="Picture 2" descr="http://a3.typepad.com/6a017d41eeee1a970c01bb08ef2103970d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17" y="2315361"/>
            <a:ext cx="3715938" cy="37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5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Hadleyverse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Hadley Wickham is a prolific package developer</a:t>
            </a:r>
          </a:p>
          <a:p>
            <a:r>
              <a:rPr lang="en-US" dirty="0"/>
              <a:t>Works for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His big focus is ease of data manipulation and visualization</a:t>
            </a:r>
          </a:p>
          <a:p>
            <a:r>
              <a:rPr lang="en-US" dirty="0"/>
              <a:t>His packages will be the focus of the workshop</a:t>
            </a:r>
          </a:p>
        </p:txBody>
      </p:sp>
      <p:pic>
        <p:nvPicPr>
          <p:cNvPr id="4098" name="Picture 2" descr="Image result for hadleyverse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5" t="6220" r="23054" b="26900"/>
          <a:stretch/>
        </p:blipFill>
        <p:spPr bwMode="auto">
          <a:xfrm>
            <a:off x="7281644" y="2237881"/>
            <a:ext cx="3917659" cy="393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to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fast method for reading and writing in a variety of file types</a:t>
            </a:r>
          </a:p>
          <a:p>
            <a:pPr lvl="1"/>
            <a:r>
              <a:rPr lang="en-US" dirty="0" err="1"/>
              <a:t>read_csv</a:t>
            </a:r>
            <a:endParaRPr lang="en-US" dirty="0"/>
          </a:p>
          <a:p>
            <a:pPr lvl="1"/>
            <a:r>
              <a:rPr lang="en-US" dirty="0" err="1"/>
              <a:t>read_tsv</a:t>
            </a:r>
            <a:endParaRPr lang="en-US" dirty="0"/>
          </a:p>
          <a:p>
            <a:pPr lvl="1"/>
            <a:r>
              <a:rPr lang="en-US" dirty="0" err="1"/>
              <a:t>read_table</a:t>
            </a:r>
            <a:endParaRPr lang="en-US" dirty="0"/>
          </a:p>
          <a:p>
            <a:pPr lvl="1"/>
            <a:r>
              <a:rPr lang="en-US" dirty="0" err="1"/>
              <a:t>read_delim</a:t>
            </a:r>
            <a:endParaRPr lang="en-US" dirty="0"/>
          </a:p>
          <a:p>
            <a:r>
              <a:rPr lang="en-US" dirty="0"/>
              <a:t>Guesses at the type of data in each column but also provides the ability to specify column types</a:t>
            </a:r>
          </a:p>
          <a:p>
            <a:r>
              <a:rPr lang="en-US" dirty="0"/>
              <a:t>?</a:t>
            </a:r>
            <a:r>
              <a:rPr lang="en-US" dirty="0" err="1"/>
              <a:t>read_csv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97039"/>
            <a:ext cx="5334000" cy="1083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630" y="3364751"/>
            <a:ext cx="4541139" cy="3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function to read in .</a:t>
            </a:r>
            <a:r>
              <a:rPr lang="en-US" dirty="0" err="1"/>
              <a:t>xls</a:t>
            </a:r>
            <a:r>
              <a:rPr lang="en-US" dirty="0"/>
              <a:t> and .</a:t>
            </a:r>
            <a:r>
              <a:rPr lang="en-US" dirty="0" err="1"/>
              <a:t>xlsx</a:t>
            </a:r>
            <a:r>
              <a:rPr lang="en-US" dirty="0"/>
              <a:t> files</a:t>
            </a:r>
          </a:p>
          <a:p>
            <a:pPr lvl="1"/>
            <a:r>
              <a:rPr lang="en-US" dirty="0" err="1"/>
              <a:t>read_excel</a:t>
            </a:r>
            <a:endParaRPr lang="en-US" dirty="0"/>
          </a:p>
          <a:p>
            <a:r>
              <a:rPr lang="en-US" dirty="0"/>
              <a:t>Specify the column types or let the package guess</a:t>
            </a:r>
          </a:p>
          <a:p>
            <a:r>
              <a:rPr lang="en-US" dirty="0"/>
              <a:t>Specify the sheet by name or index</a:t>
            </a:r>
          </a:p>
          <a:p>
            <a:r>
              <a:rPr lang="en-US" dirty="0"/>
              <a:t>?</a:t>
            </a:r>
            <a:r>
              <a:rPr lang="en-US" dirty="0" err="1"/>
              <a:t>read_excel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9482" y="2194559"/>
            <a:ext cx="5334000" cy="634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31" y="2965922"/>
            <a:ext cx="5192302" cy="36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1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9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 Magritte’s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magic of pipes</a:t>
            </a:r>
          </a:p>
          <a:p>
            <a:r>
              <a:rPr lang="en-US" dirty="0" smtClean="0"/>
              <a:t>%&gt;%</a:t>
            </a:r>
          </a:p>
          <a:p>
            <a:r>
              <a:rPr lang="en-US" dirty="0" smtClean="0"/>
              <a:t>Data %&gt;% function()</a:t>
            </a:r>
          </a:p>
          <a:p>
            <a:pPr lvl="1"/>
            <a:r>
              <a:rPr lang="en-US" dirty="0" smtClean="0"/>
              <a:t>Data is automatically passed into the first argument of the function</a:t>
            </a:r>
          </a:p>
          <a:p>
            <a:pPr lvl="1"/>
            <a:r>
              <a:rPr lang="en-US" dirty="0" smtClean="0"/>
              <a:t>Makes code so much more readable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529681"/>
            <a:ext cx="4800600" cy="3352800"/>
          </a:xfrm>
        </p:spPr>
      </p:pic>
    </p:spTree>
    <p:extLst>
      <p:ext uri="{BB962C8B-B14F-4D97-AF65-F5344CB8AC3E}">
        <p14:creationId xmlns:p14="http://schemas.microsoft.com/office/powerpoint/2010/main" val="91167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Rene Magritte’s Contribution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570" y="2085788"/>
            <a:ext cx="387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foo_foo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=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little_bunny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8543" y="3335510"/>
            <a:ext cx="955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bop_on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scoop_up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b="1" dirty="0" err="1">
                <a:latin typeface="Lucida Console" charset="0"/>
                <a:ea typeface="Lucida Console" charset="0"/>
                <a:cs typeface="Lucida Console" charset="0"/>
              </a:rPr>
              <a:t>hop_through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foo_foo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, forest),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field_mouse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), head)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0143" y="4691741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foo_foo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%&gt;% 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b="1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hop_through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(forest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 %&gt;%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scoop_up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field_mouse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 %&gt;%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b="1" dirty="0" err="1" smtClean="0">
                <a:latin typeface="Lucida Console" charset="0"/>
                <a:ea typeface="Lucida Console" charset="0"/>
                <a:cs typeface="Lucida Console" charset="0"/>
              </a:rPr>
              <a:t>bop_on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(head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7"/>
          <a:stretch/>
        </p:blipFill>
        <p:spPr>
          <a:xfrm>
            <a:off x="138310" y="2270454"/>
            <a:ext cx="2880233" cy="4346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9378" y="3442019"/>
            <a:ext cx="641522" cy="1651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ino" charset="0"/>
                <a:ea typeface="Zapfino" charset="0"/>
                <a:cs typeface="Zapfino" charset="0"/>
              </a:rPr>
              <a:t>vs</a:t>
            </a:r>
            <a:endParaRPr lang="en-US" dirty="0">
              <a:solidFill>
                <a:srgbClr val="FF0000"/>
              </a:solidFill>
              <a:latin typeface="Zapfino" charset="0"/>
              <a:ea typeface="Zapfino" charset="0"/>
              <a:cs typeface="Zapf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8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grammar of data manipulation</a:t>
            </a:r>
          </a:p>
          <a:p>
            <a:r>
              <a:rPr lang="en-US" dirty="0" smtClean="0"/>
              <a:t>Built around a set of ‘verbs’</a:t>
            </a:r>
          </a:p>
          <a:p>
            <a:pPr lvl="1"/>
            <a:r>
              <a:rPr lang="en-US" dirty="0" err="1" smtClean="0"/>
              <a:t>Subsetting</a:t>
            </a:r>
            <a:r>
              <a:rPr lang="en-US" dirty="0" smtClean="0"/>
              <a:t> Observations</a:t>
            </a:r>
          </a:p>
          <a:p>
            <a:pPr lvl="1"/>
            <a:r>
              <a:rPr lang="en-US" dirty="0" err="1" smtClean="0"/>
              <a:t>Subsetting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Grouping Data</a:t>
            </a:r>
          </a:p>
          <a:p>
            <a:pPr lvl="1"/>
            <a:r>
              <a:rPr lang="en-US" dirty="0" smtClean="0"/>
              <a:t>Summarizing </a:t>
            </a:r>
            <a:r>
              <a:rPr lang="en-US" dirty="0"/>
              <a:t>Data</a:t>
            </a:r>
          </a:p>
          <a:p>
            <a:pPr lvl="1"/>
            <a:r>
              <a:rPr lang="en-US" dirty="0" smtClean="0"/>
              <a:t>Making New Variables</a:t>
            </a:r>
          </a:p>
          <a:p>
            <a:pPr lvl="1"/>
            <a:r>
              <a:rPr lang="en-US" dirty="0" smtClean="0"/>
              <a:t>Combining Data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3" y="2193925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304119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Data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Reproducible</a:t>
            </a:r>
          </a:p>
          <a:p>
            <a:pPr lvl="1"/>
            <a:r>
              <a:rPr lang="en-US" dirty="0" smtClean="0"/>
              <a:t>Someone else can take your data, your analysis flow and obtain your results</a:t>
            </a:r>
          </a:p>
          <a:p>
            <a:pPr lvl="1"/>
            <a:r>
              <a:rPr lang="en-US" dirty="0" smtClean="0"/>
              <a:t>Important for science</a:t>
            </a:r>
          </a:p>
          <a:p>
            <a:pPr lvl="1"/>
            <a:r>
              <a:rPr lang="en-US" dirty="0" smtClean="0"/>
              <a:t>Important for business</a:t>
            </a:r>
          </a:p>
          <a:p>
            <a:pPr lvl="1"/>
            <a:r>
              <a:rPr lang="en-US" dirty="0" smtClean="0"/>
              <a:t>Important for quality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Replicatable</a:t>
            </a:r>
            <a:endParaRPr lang="en-US" dirty="0" smtClean="0"/>
          </a:p>
          <a:p>
            <a:pPr lvl="1"/>
            <a:r>
              <a:rPr lang="en-US" dirty="0" smtClean="0"/>
              <a:t>Someone else can take your hypothesis, gather their own data, perform their own analysis and arrive at the same conclusion</a:t>
            </a:r>
          </a:p>
          <a:p>
            <a:pPr lvl="1"/>
            <a:r>
              <a:rPr lang="en-US" dirty="0" smtClean="0"/>
              <a:t>Important for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5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Observations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55592"/>
              </p:ext>
            </p:extLst>
          </p:nvPr>
        </p:nvGraphicFramePr>
        <p:xfrm>
          <a:off x="410029" y="2443238"/>
          <a:ext cx="562065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485"/>
                <a:gridCol w="207917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Why do you need to subset?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dplyr</a:t>
                      </a:r>
                      <a:r>
                        <a:rPr lang="en-US" dirty="0" smtClean="0"/>
                        <a:t> verb</a:t>
                      </a:r>
                      <a:endParaRPr lang="en-US" dirty="0"/>
                    </a:p>
                  </a:txBody>
                  <a:tcPr/>
                </a:tc>
              </a:tr>
              <a:tr h="4008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column indicates the rows you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 don’t want 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distinct()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 only need a sample of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sample_frac</a:t>
                      </a:r>
                      <a:r>
                        <a:rPr lang="en-US" dirty="0" smtClean="0"/>
                        <a:t>() or </a:t>
                      </a:r>
                      <a:r>
                        <a:rPr lang="en-US" dirty="0" err="1" smtClean="0"/>
                        <a:t>sample_n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You only need specific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slice()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45" y="2189238"/>
            <a:ext cx="5177474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86400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filter()</a:t>
            </a:r>
          </a:p>
          <a:p>
            <a:pPr lvl="1"/>
            <a:r>
              <a:rPr lang="en-US" dirty="0" smtClean="0"/>
              <a:t>First argument is the data frame to be subset</a:t>
            </a:r>
          </a:p>
          <a:p>
            <a:pPr lvl="2"/>
            <a:r>
              <a:rPr lang="en-US" dirty="0" smtClean="0"/>
              <a:t>If using pipes, ignore this</a:t>
            </a:r>
          </a:p>
          <a:p>
            <a:pPr lvl="1"/>
            <a:r>
              <a:rPr lang="en-US" dirty="0" smtClean="0"/>
              <a:t>Second argument is a single logical evaluation which references column names</a:t>
            </a:r>
          </a:p>
          <a:p>
            <a:pPr lvl="2"/>
            <a:r>
              <a:rPr lang="en-US" dirty="0" smtClean="0"/>
              <a:t>To test for equality use ==</a:t>
            </a:r>
          </a:p>
          <a:p>
            <a:pPr lvl="2"/>
            <a:r>
              <a:rPr lang="en-US" dirty="0" smtClean="0"/>
              <a:t>To compare relative values, &gt;, &lt;. &gt;=, &lt;=</a:t>
            </a:r>
          </a:p>
          <a:p>
            <a:pPr lvl="2"/>
            <a:r>
              <a:rPr lang="en-US" dirty="0" smtClean="0"/>
              <a:t>To test for ’a’ AND ‘b’ use &amp;</a:t>
            </a:r>
          </a:p>
          <a:p>
            <a:pPr lvl="2"/>
            <a:r>
              <a:rPr lang="en-US" dirty="0" smtClean="0"/>
              <a:t>To test for ‘a’ OR ‘b’ use |</a:t>
            </a:r>
          </a:p>
          <a:p>
            <a:pPr lvl="2"/>
            <a:r>
              <a:rPr lang="en-US" dirty="0" smtClean="0"/>
              <a:t>Parenthesis can nest arguments</a:t>
            </a:r>
          </a:p>
          <a:p>
            <a:pPr lvl="2"/>
            <a:r>
              <a:rPr lang="en-US" dirty="0" smtClean="0"/>
              <a:t>Anything which returns a logical value in R can be used here</a:t>
            </a:r>
          </a:p>
          <a:p>
            <a:pPr lvl="1"/>
            <a:r>
              <a:rPr lang="en-US" dirty="0" smtClean="0"/>
              <a:t>Column names with spaces need to be surrounded by `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728210"/>
            <a:ext cx="5953749" cy="26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distinct()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argument is the data frame to be subset</a:t>
            </a:r>
          </a:p>
          <a:p>
            <a:pPr lvl="2"/>
            <a:r>
              <a:rPr lang="en-US" dirty="0"/>
              <a:t>If using pipes, ignore this</a:t>
            </a:r>
          </a:p>
          <a:p>
            <a:pPr lvl="1"/>
            <a:r>
              <a:rPr lang="en-US" dirty="0" smtClean="0"/>
              <a:t>You can specify the columns to use for determining distinctness</a:t>
            </a:r>
          </a:p>
          <a:p>
            <a:pPr lvl="2"/>
            <a:r>
              <a:rPr lang="en-US" dirty="0" smtClean="0"/>
              <a:t>This will only return those columns</a:t>
            </a:r>
          </a:p>
          <a:p>
            <a:pPr lvl="2"/>
            <a:r>
              <a:rPr lang="en-US" dirty="0" smtClean="0"/>
              <a:t>Use .</a:t>
            </a:r>
            <a:r>
              <a:rPr lang="en-US" dirty="0" err="1" smtClean="0"/>
              <a:t>keep_all</a:t>
            </a:r>
            <a:r>
              <a:rPr lang="en-US" dirty="0" smtClean="0"/>
              <a:t> = TRUE to keep all columns</a:t>
            </a:r>
          </a:p>
          <a:p>
            <a:pPr lvl="2"/>
            <a:r>
              <a:rPr lang="en-US" dirty="0" smtClean="0"/>
              <a:t>This will only keep the first row of each distinct combination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8290" y="1715480"/>
            <a:ext cx="4315396" cy="50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5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sample_n</a:t>
            </a:r>
            <a:r>
              <a:rPr lang="en-US" dirty="0" smtClean="0"/>
              <a:t>() and </a:t>
            </a:r>
            <a:r>
              <a:rPr lang="en-US" dirty="0" err="1" smtClean="0"/>
              <a:t>sample_frac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First argument </a:t>
            </a:r>
            <a:r>
              <a:rPr lang="en-US" dirty="0"/>
              <a:t>is the data frame to be subset</a:t>
            </a:r>
          </a:p>
          <a:p>
            <a:pPr lvl="2"/>
            <a:r>
              <a:rPr lang="en-US" dirty="0"/>
              <a:t>If using pipes, ignore this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argument is the appropriate size</a:t>
            </a:r>
          </a:p>
          <a:p>
            <a:pPr lvl="2"/>
            <a:r>
              <a:rPr lang="en-US" dirty="0" smtClean="0"/>
              <a:t>Integer if </a:t>
            </a:r>
            <a:r>
              <a:rPr lang="en-US" dirty="0" err="1" smtClean="0"/>
              <a:t>sample_n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Decimal between 0 and 1 if </a:t>
            </a:r>
            <a:r>
              <a:rPr lang="en-US" dirty="0" err="1" smtClean="0"/>
              <a:t>sample_frac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Third argument is if you want to sample with replacement (TRUE/FALSE)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23" y="2194559"/>
            <a:ext cx="59182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23" y="3957317"/>
            <a:ext cx="6426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slice()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argument is the data frame to be subset</a:t>
            </a:r>
          </a:p>
          <a:p>
            <a:pPr lvl="2"/>
            <a:r>
              <a:rPr lang="en-US" dirty="0"/>
              <a:t>If using pipes, ignore this</a:t>
            </a:r>
          </a:p>
          <a:p>
            <a:pPr lvl="1"/>
            <a:r>
              <a:rPr lang="en-US" dirty="0" smtClean="0"/>
              <a:t>Second argument is a vector of the rows to keep</a:t>
            </a:r>
          </a:p>
          <a:p>
            <a:pPr lvl="1"/>
            <a:r>
              <a:rPr lang="en-US" dirty="0" smtClean="0"/>
              <a:t>This is based on the current ordering of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62" y="1785256"/>
            <a:ext cx="4690638" cy="47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4566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select()</a:t>
            </a:r>
          </a:p>
          <a:p>
            <a:pPr lvl="1"/>
            <a:r>
              <a:rPr lang="en-US" dirty="0" smtClean="0"/>
              <a:t>First argument is a data frame – ignore if using pipes</a:t>
            </a:r>
          </a:p>
          <a:p>
            <a:pPr lvl="1"/>
            <a:r>
              <a:rPr lang="en-US" dirty="0" smtClean="0"/>
              <a:t>Comma separated list of columns to keep or drop</a:t>
            </a:r>
          </a:p>
          <a:p>
            <a:pPr lvl="2"/>
            <a:r>
              <a:rPr lang="en-US" dirty="0" smtClean="0"/>
              <a:t>You can only keep or drop in a single select statement</a:t>
            </a:r>
          </a:p>
          <a:p>
            <a:pPr lvl="2"/>
            <a:r>
              <a:rPr lang="en-US" dirty="0" smtClean="0"/>
              <a:t>You can rename columns</a:t>
            </a:r>
          </a:p>
          <a:p>
            <a:pPr lvl="3"/>
            <a:r>
              <a:rPr lang="en-US" dirty="0" err="1" smtClean="0"/>
              <a:t>newName</a:t>
            </a:r>
            <a:r>
              <a:rPr lang="en-US" dirty="0" smtClean="0"/>
              <a:t> = `Old name`</a:t>
            </a:r>
          </a:p>
          <a:p>
            <a:pPr lvl="2"/>
            <a:r>
              <a:rPr lang="en-US" dirty="0" smtClean="0"/>
              <a:t>Special functions to get groups of columns</a:t>
            </a:r>
          </a:p>
          <a:p>
            <a:pPr lvl="3"/>
            <a:r>
              <a:rPr lang="en-US" dirty="0" err="1" smtClean="0"/>
              <a:t>starts_with</a:t>
            </a:r>
            <a:r>
              <a:rPr lang="en-US" dirty="0" smtClean="0"/>
              <a:t> / </a:t>
            </a:r>
            <a:r>
              <a:rPr lang="en-US" dirty="0" err="1" smtClean="0"/>
              <a:t>ends_with</a:t>
            </a:r>
            <a:endParaRPr lang="en-US" dirty="0" smtClean="0"/>
          </a:p>
          <a:p>
            <a:pPr lvl="3"/>
            <a:r>
              <a:rPr lang="en-US" dirty="0" smtClean="0"/>
              <a:t>contains</a:t>
            </a:r>
          </a:p>
          <a:p>
            <a:pPr lvl="3"/>
            <a:r>
              <a:rPr lang="en-US" dirty="0" smtClean="0"/>
              <a:t>everything</a:t>
            </a:r>
          </a:p>
          <a:p>
            <a:pPr lvl="2"/>
            <a:r>
              <a:rPr lang="en-US" dirty="0" smtClean="0"/>
              <a:t>Column names containing spaces need to be wrapped with `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6833"/>
            <a:ext cx="5334000" cy="34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group_by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First argument is a data frame – ignore if using </a:t>
            </a:r>
            <a:r>
              <a:rPr lang="en-US" dirty="0" smtClean="0"/>
              <a:t>pipes</a:t>
            </a:r>
          </a:p>
          <a:p>
            <a:pPr lvl="1"/>
            <a:r>
              <a:rPr lang="en-US" dirty="0"/>
              <a:t>Comma separated list of columns to </a:t>
            </a:r>
            <a:r>
              <a:rPr lang="en-US" dirty="0" smtClean="0"/>
              <a:t>group by</a:t>
            </a:r>
          </a:p>
          <a:p>
            <a:pPr lvl="2"/>
            <a:r>
              <a:rPr lang="en-US" dirty="0" smtClean="0"/>
              <a:t>Order implies hierarchy</a:t>
            </a:r>
          </a:p>
          <a:p>
            <a:pPr lvl="2"/>
            <a:r>
              <a:rPr lang="en-US" dirty="0" smtClean="0"/>
              <a:t>Column </a:t>
            </a:r>
            <a:r>
              <a:rPr lang="en-US" dirty="0"/>
              <a:t>names containing spaces need to be wrapped with </a:t>
            </a:r>
            <a:r>
              <a:rPr lang="en-US" dirty="0" smtClean="0"/>
              <a:t>`</a:t>
            </a:r>
          </a:p>
          <a:p>
            <a:pPr lvl="1"/>
            <a:r>
              <a:rPr lang="en-US" b="1" dirty="0" smtClean="0"/>
              <a:t>IMPORTANT!</a:t>
            </a:r>
            <a:r>
              <a:rPr lang="en-US" dirty="0" smtClean="0"/>
              <a:t> Most </a:t>
            </a:r>
            <a:r>
              <a:rPr lang="en-US" dirty="0" err="1" smtClean="0"/>
              <a:t>dplyr</a:t>
            </a:r>
            <a:r>
              <a:rPr lang="en-US" dirty="0" smtClean="0"/>
              <a:t> functions evaluate with respect to grouping</a:t>
            </a:r>
            <a:endParaRPr lang="en-US" dirty="0"/>
          </a:p>
          <a:p>
            <a:r>
              <a:rPr lang="en-US" dirty="0" smtClean="0"/>
              <a:t>ungroup()</a:t>
            </a:r>
          </a:p>
          <a:p>
            <a:pPr lvl="1"/>
            <a:r>
              <a:rPr lang="en-US" dirty="0" smtClean="0"/>
              <a:t>Removes all grouping information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062554"/>
            <a:ext cx="6048828" cy="41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8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summarise</a:t>
            </a:r>
            <a:r>
              <a:rPr lang="en-US" dirty="0" smtClean="0"/>
              <a:t>() or summarize()</a:t>
            </a:r>
            <a:endParaRPr lang="en-US" dirty="0"/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/>
              <a:t>Comma separated list of </a:t>
            </a:r>
            <a:r>
              <a:rPr lang="en-US" dirty="0" smtClean="0"/>
              <a:t>summarizations to compute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ummary = </a:t>
            </a:r>
            <a:r>
              <a:rPr lang="en-US" dirty="0" err="1" smtClean="0"/>
              <a:t>someOperation</a:t>
            </a:r>
            <a:endParaRPr lang="en-US" dirty="0" smtClean="0"/>
          </a:p>
          <a:p>
            <a:pPr lvl="1"/>
            <a:r>
              <a:rPr lang="en-US" dirty="0" smtClean="0"/>
              <a:t>Relies on </a:t>
            </a:r>
            <a:r>
              <a:rPr lang="en-US" dirty="0" err="1" smtClean="0"/>
              <a:t>group_by</a:t>
            </a:r>
            <a:r>
              <a:rPr lang="en-US" dirty="0" smtClean="0"/>
              <a:t> to be effective</a:t>
            </a:r>
          </a:p>
          <a:p>
            <a:pPr lvl="2"/>
            <a:r>
              <a:rPr lang="en-US" dirty="0" smtClean="0"/>
              <a:t>After summarization is complete, the </a:t>
            </a:r>
            <a:r>
              <a:rPr lang="en-US" dirty="0" err="1" smtClean="0"/>
              <a:t>group_by</a:t>
            </a:r>
            <a:r>
              <a:rPr lang="en-US" dirty="0" smtClean="0"/>
              <a:t> hierarchy has it’s lowest level dropped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391" y="2193925"/>
            <a:ext cx="4798236" cy="4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9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new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mutate()</a:t>
            </a:r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/>
              <a:t>Comma separated list of </a:t>
            </a:r>
            <a:r>
              <a:rPr lang="en-US" dirty="0" smtClean="0"/>
              <a:t>changes to make</a:t>
            </a:r>
          </a:p>
          <a:p>
            <a:pPr lvl="2"/>
            <a:r>
              <a:rPr lang="en-US" dirty="0" err="1" smtClean="0"/>
              <a:t>newColumn</a:t>
            </a:r>
            <a:r>
              <a:rPr lang="en-US" dirty="0" smtClean="0"/>
              <a:t> = </a:t>
            </a:r>
            <a:r>
              <a:rPr lang="en-US" dirty="0" err="1" smtClean="0"/>
              <a:t>someOperation</a:t>
            </a:r>
            <a:endParaRPr lang="en-US" dirty="0" smtClean="0"/>
          </a:p>
          <a:p>
            <a:pPr lvl="1"/>
            <a:r>
              <a:rPr lang="en-US" dirty="0" smtClean="0"/>
              <a:t>While multiple mutations can be applied in single statement, they happen simultaneously so you cannot chain them together</a:t>
            </a:r>
          </a:p>
          <a:p>
            <a:pPr lvl="1"/>
            <a:r>
              <a:rPr lang="en-US" dirty="0" smtClean="0"/>
              <a:t>Respects </a:t>
            </a:r>
            <a:r>
              <a:rPr lang="en-US" dirty="0" err="1" smtClean="0"/>
              <a:t>group_by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Mutations work exactly as they do in base 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0428" y="2057401"/>
            <a:ext cx="5952899" cy="43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Topic</a:t>
            </a:r>
          </a:p>
          <a:p>
            <a:r>
              <a:rPr lang="en-US" dirty="0" smtClean="0"/>
              <a:t>Provides access to SQL-like joins</a:t>
            </a:r>
          </a:p>
          <a:p>
            <a:pPr lvl="1"/>
            <a:r>
              <a:rPr lang="en-US" dirty="0" smtClean="0"/>
              <a:t>Left joins</a:t>
            </a:r>
          </a:p>
          <a:p>
            <a:pPr lvl="1"/>
            <a:r>
              <a:rPr lang="en-US" dirty="0" smtClean="0"/>
              <a:t>Inner joins</a:t>
            </a:r>
          </a:p>
          <a:p>
            <a:pPr lvl="1"/>
            <a:r>
              <a:rPr lang="en-US" dirty="0" smtClean="0"/>
              <a:t>Outer joins</a:t>
            </a:r>
          </a:p>
          <a:p>
            <a:pPr lvl="1"/>
            <a:r>
              <a:rPr lang="en-US" dirty="0" smtClean="0"/>
              <a:t>Anti joins</a:t>
            </a:r>
          </a:p>
          <a:p>
            <a:r>
              <a:rPr lang="en-US" dirty="0" smtClean="0"/>
              <a:t>Lots of examples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log of what steps were taken to arrive at an answer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smtClean="0"/>
              <a:t>any </a:t>
            </a:r>
            <a:r>
              <a:rPr lang="en-US" dirty="0"/>
              <a:t>iteration is required to obtain all results (adjusting filters, etc.) </a:t>
            </a:r>
            <a:r>
              <a:rPr lang="en-US" dirty="0" smtClean="0"/>
              <a:t>this can result in numbers that can’t be reproduced</a:t>
            </a:r>
          </a:p>
          <a:p>
            <a:r>
              <a:rPr lang="en-US" dirty="0" smtClean="0"/>
              <a:t>Any number can just be typed into any cell – where’d it come from?</a:t>
            </a:r>
          </a:p>
          <a:p>
            <a:r>
              <a:rPr lang="en-US" dirty="0" smtClean="0"/>
              <a:t>Not an uncommon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1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grammar of data wrangling</a:t>
            </a:r>
          </a:p>
          <a:p>
            <a:r>
              <a:rPr lang="en-US" dirty="0" smtClean="0"/>
              <a:t>Built around a set of ‘verbs’</a:t>
            </a:r>
          </a:p>
          <a:p>
            <a:pPr lvl="1"/>
            <a:r>
              <a:rPr lang="en-US" dirty="0" smtClean="0"/>
              <a:t>spread()</a:t>
            </a:r>
          </a:p>
          <a:p>
            <a:pPr lvl="1"/>
            <a:r>
              <a:rPr lang="en-US" dirty="0" smtClean="0"/>
              <a:t>gather()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50" y="2885281"/>
            <a:ext cx="2349500" cy="2641600"/>
          </a:xfrm>
        </p:spPr>
      </p:pic>
    </p:spTree>
    <p:extLst>
      <p:ext uri="{BB962C8B-B14F-4D97-AF65-F5344CB8AC3E}">
        <p14:creationId xmlns:p14="http://schemas.microsoft.com/office/powerpoint/2010/main" val="197678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dataset is said to be tidy if it satisfies the following conditions</a:t>
            </a:r>
          </a:p>
          <a:p>
            <a:pPr lvl="1"/>
            <a:r>
              <a:rPr lang="en-US" dirty="0"/>
              <a:t>observations are in rows</a:t>
            </a:r>
          </a:p>
          <a:p>
            <a:pPr lvl="1"/>
            <a:r>
              <a:rPr lang="en-US" dirty="0"/>
              <a:t>variables are in columns</a:t>
            </a:r>
          </a:p>
          <a:p>
            <a:pPr lvl="1"/>
            <a:r>
              <a:rPr lang="en-US" dirty="0"/>
              <a:t>contained in a single dataset.</a:t>
            </a:r>
          </a:p>
          <a:p>
            <a:r>
              <a:rPr lang="en-US" dirty="0"/>
              <a:t>Tidy data makes it easy to carry out data analysis.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6371" y="2400922"/>
            <a:ext cx="5334000" cy="15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2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spread()</a:t>
            </a:r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 smtClean="0"/>
              <a:t>Second argument is the column which contains values which need to be turned into columns</a:t>
            </a:r>
          </a:p>
          <a:p>
            <a:pPr lvl="1"/>
            <a:r>
              <a:rPr lang="en-US" dirty="0" smtClean="0"/>
              <a:t>Third argument is the column which contains the values to populate the new columns</a:t>
            </a:r>
          </a:p>
          <a:p>
            <a:pPr lvl="1"/>
            <a:r>
              <a:rPr lang="en-US" dirty="0" smtClean="0"/>
              <a:t>Optional argument ’fill’ allows you to specify what value to use when no value exists in the original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38271"/>
            <a:ext cx="5334000" cy="2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953000" cy="4024125"/>
          </a:xfrm>
        </p:spPr>
        <p:txBody>
          <a:bodyPr/>
          <a:lstStyle/>
          <a:p>
            <a:r>
              <a:rPr lang="en-US" dirty="0" smtClean="0"/>
              <a:t>Wanted to understand how the use of MCC affected cost of treatments</a:t>
            </a:r>
          </a:p>
          <a:p>
            <a:r>
              <a:rPr lang="en-US" dirty="0" smtClean="0"/>
              <a:t>Did some filtering, mutating to get variables correct</a:t>
            </a:r>
          </a:p>
          <a:p>
            <a:r>
              <a:rPr lang="en-US" dirty="0" smtClean="0"/>
              <a:t>Summarized the data</a:t>
            </a:r>
          </a:p>
          <a:p>
            <a:r>
              <a:rPr lang="en-US" dirty="0" smtClean="0"/>
              <a:t>Spread allows the direct comparison of w/MCC and w/o MCC treatments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1357" y="2057402"/>
            <a:ext cx="6322438" cy="41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2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UnPivot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gather()</a:t>
            </a:r>
          </a:p>
          <a:p>
            <a:pPr lvl="1"/>
            <a:r>
              <a:rPr lang="en-US" dirty="0"/>
              <a:t>First argument is a data frame – ignore if using pipes</a:t>
            </a:r>
          </a:p>
          <a:p>
            <a:pPr lvl="1"/>
            <a:r>
              <a:rPr lang="en-US" dirty="0" smtClean="0"/>
              <a:t>Second argument is the name of the new column which will contain all the existing column names</a:t>
            </a:r>
          </a:p>
          <a:p>
            <a:pPr lvl="1"/>
            <a:r>
              <a:rPr lang="en-US" dirty="0" smtClean="0"/>
              <a:t>Third argument is the name of the new column which will contain the values</a:t>
            </a:r>
          </a:p>
          <a:p>
            <a:pPr lvl="1"/>
            <a:r>
              <a:rPr lang="en-US" dirty="0" smtClean="0"/>
              <a:t>Fourth argument is which columns to gather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7791"/>
            <a:ext cx="5334000" cy="26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3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UnPivot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953000" cy="4024125"/>
          </a:xfrm>
        </p:spPr>
        <p:txBody>
          <a:bodyPr/>
          <a:lstStyle/>
          <a:p>
            <a:r>
              <a:rPr lang="en-US" dirty="0" smtClean="0"/>
              <a:t>Pivoted data is typically summarized data, so there’s been a loss of detail</a:t>
            </a:r>
          </a:p>
          <a:p>
            <a:r>
              <a:rPr lang="en-US" dirty="0" smtClean="0"/>
              <a:t>Pivoted data can be difficult to work with, especially from a modeling perspective</a:t>
            </a:r>
          </a:p>
          <a:p>
            <a:r>
              <a:rPr lang="en-US" dirty="0" err="1" smtClean="0"/>
              <a:t>Unpivoting</a:t>
            </a:r>
            <a:r>
              <a:rPr lang="en-US" dirty="0" smtClean="0"/>
              <a:t> reduces the number of columns we need to work with and makes things like mutate easier to use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932177"/>
            <a:ext cx="5887717" cy="43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3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making reports fast and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46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7029" y="1683689"/>
            <a:ext cx="8859757" cy="48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1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04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smtClean="0"/>
              <a:t>R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://cran.rstudio.com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RStudio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RStudio</a:t>
            </a:r>
            <a:r>
              <a:rPr lang="en-US" dirty="0" smtClean="0"/>
              <a:t> Webinars (additional learning)</a:t>
            </a:r>
          </a:p>
          <a:p>
            <a:pPr lvl="1"/>
            <a:r>
              <a:rPr lang="en-US" dirty="0">
                <a:hlinkClick r:id="rId4"/>
              </a:rPr>
              <a:t>https://www.rstudio.com/resources/webinars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https://www.rstudio.com/resources/webinars/data-wrangling-with-r-and-rstudio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https://www.rstudio.com</a:t>
            </a:r>
            <a:r>
              <a:rPr lang="en-US">
                <a:hlinkClick r:id="rId6"/>
              </a:rPr>
              <a:t>/resources/webinars/reproducible-reporting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 </a:t>
            </a:r>
            <a:endParaRPr lang="en-US"/>
          </a:p>
          <a:p>
            <a:r>
              <a:rPr lang="en-US" dirty="0" err="1" smtClean="0"/>
              <a:t>Cheatsheets</a:t>
            </a:r>
            <a:r>
              <a:rPr lang="en-US" dirty="0"/>
              <a:t>, example code and this 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github.com/bmewing/TCQF2016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743" y="764373"/>
            <a:ext cx="9481457" cy="1293028"/>
          </a:xfrm>
        </p:spPr>
        <p:txBody>
          <a:bodyPr/>
          <a:lstStyle/>
          <a:p>
            <a:r>
              <a:rPr lang="en-US" dirty="0" smtClean="0"/>
              <a:t>Why a </a:t>
            </a:r>
            <a:r>
              <a:rPr lang="en-US" smtClean="0"/>
              <a:t>programming language?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programming language, every step is explicitly listed</a:t>
            </a:r>
          </a:p>
          <a:p>
            <a:pPr lvl="1"/>
            <a:r>
              <a:rPr lang="en-US" dirty="0" smtClean="0"/>
              <a:t>Can be commented to provide insight to each step</a:t>
            </a:r>
          </a:p>
          <a:p>
            <a:r>
              <a:rPr lang="en-US" dirty="0" smtClean="0"/>
              <a:t>Code can be run on updated data with (usually) no extra effort</a:t>
            </a:r>
          </a:p>
          <a:p>
            <a:r>
              <a:rPr lang="en-US" dirty="0" smtClean="0"/>
              <a:t>Programming languages are computer agnostic – what runs on your computer will run other other computers too</a:t>
            </a:r>
          </a:p>
          <a:p>
            <a:pPr lvl="1"/>
            <a:r>
              <a:rPr lang="en-US" dirty="0" smtClean="0"/>
              <a:t>Often free, so there’s no need for them to own potentially expensive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4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Free and open-source software</a:t>
            </a:r>
          </a:p>
          <a:p>
            <a:pPr lvl="1"/>
            <a:r>
              <a:rPr lang="en-US" dirty="0"/>
              <a:t>Free as in speech</a:t>
            </a:r>
          </a:p>
          <a:p>
            <a:pPr lvl="1"/>
            <a:r>
              <a:rPr lang="en-US" dirty="0"/>
              <a:t>Free as in beer</a:t>
            </a:r>
          </a:p>
          <a:p>
            <a:r>
              <a:rPr lang="en-US" dirty="0"/>
              <a:t>Statistical Programming Language</a:t>
            </a:r>
          </a:p>
          <a:p>
            <a:r>
              <a:rPr lang="en-US" dirty="0"/>
              <a:t>One of the most popular programming languages in the world</a:t>
            </a:r>
          </a:p>
        </p:txBody>
      </p:sp>
      <p:pic>
        <p:nvPicPr>
          <p:cNvPr id="1026" name="Picture 2" descr="https://www.r-project.org/logo/Rlogo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93" y="2193925"/>
            <a:ext cx="4599214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6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  <a:p>
            <a:pPr lvl="1"/>
            <a:r>
              <a:rPr lang="en-US" dirty="0"/>
              <a:t>Syntax highlighting</a:t>
            </a:r>
          </a:p>
          <a:p>
            <a:pPr lvl="1"/>
            <a:r>
              <a:rPr lang="en-US" dirty="0"/>
              <a:t>Error warnings</a:t>
            </a:r>
          </a:p>
          <a:p>
            <a:pPr lvl="1"/>
            <a:r>
              <a:rPr lang="en-US" dirty="0"/>
              <a:t>Auto completion</a:t>
            </a:r>
          </a:p>
          <a:p>
            <a:pPr lvl="1"/>
            <a:r>
              <a:rPr lang="en-US" dirty="0"/>
              <a:t>Visual environments</a:t>
            </a:r>
          </a:p>
          <a:p>
            <a:r>
              <a:rPr lang="en-US" dirty="0"/>
              <a:t>Free as in beer*</a:t>
            </a:r>
          </a:p>
        </p:txBody>
      </p:sp>
      <p:pic>
        <p:nvPicPr>
          <p:cNvPr id="2050" name="Picture 2" descr="Image result for rstudio 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69964"/>
            <a:ext cx="5334000" cy="18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4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in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Projects help you keep everything organized</a:t>
            </a:r>
          </a:p>
          <a:p>
            <a:r>
              <a:rPr lang="en-US" dirty="0"/>
              <a:t>Critical to achieving reproducible analysis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8247" y="2363224"/>
            <a:ext cx="516190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Must begin with a letter</a:t>
            </a:r>
          </a:p>
          <a:p>
            <a:r>
              <a:rPr lang="en-US" dirty="0"/>
              <a:t>May contain numbers, ‘_’ and ‘.’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Use &lt;- or = to assign names to values</a:t>
            </a:r>
          </a:p>
          <a:p>
            <a:r>
              <a:rPr lang="en-US" dirty="0"/>
              <a:t>Variables do not have a type</a:t>
            </a:r>
          </a:p>
          <a:p>
            <a:r>
              <a:rPr lang="en-US" dirty="0"/>
              <a:t>Functions and variables can have the same name – R will intuit which one you want based on how you use 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8393" y="2271264"/>
            <a:ext cx="2660550" cy="36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4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312</TotalTime>
  <Words>1419</Words>
  <Application>Microsoft Macintosh PowerPoint</Application>
  <PresentationFormat>Widescreen</PresentationFormat>
  <Paragraphs>238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Century Gothic</vt:lpstr>
      <vt:lpstr>Lucida Console</vt:lpstr>
      <vt:lpstr>Zapfino</vt:lpstr>
      <vt:lpstr>Arial</vt:lpstr>
      <vt:lpstr>Vapor Trail</vt:lpstr>
      <vt:lpstr>Reproducible data analysis</vt:lpstr>
      <vt:lpstr>Reproducible Data analysis</vt:lpstr>
      <vt:lpstr>The problem with Excel</vt:lpstr>
      <vt:lpstr>Why a programming language?</vt:lpstr>
      <vt:lpstr>Introduction to R</vt:lpstr>
      <vt:lpstr>What is R?</vt:lpstr>
      <vt:lpstr>Why use Rstudio?</vt:lpstr>
      <vt:lpstr>Projects in Rstudio</vt:lpstr>
      <vt:lpstr>Variables in R</vt:lpstr>
      <vt:lpstr>Data storage in R</vt:lpstr>
      <vt:lpstr>Libraries / Packages</vt:lpstr>
      <vt:lpstr>Hadleyverse</vt:lpstr>
      <vt:lpstr>Importing data to R</vt:lpstr>
      <vt:lpstr>readr</vt:lpstr>
      <vt:lpstr>readxl</vt:lpstr>
      <vt:lpstr>Managing data in R</vt:lpstr>
      <vt:lpstr>Rene Magritte’s Contribution</vt:lpstr>
      <vt:lpstr>Rene Magritte’s Contribution</vt:lpstr>
      <vt:lpstr>dplyr</vt:lpstr>
      <vt:lpstr>Subsetting Observations</vt:lpstr>
      <vt:lpstr>Subsetting Observations</vt:lpstr>
      <vt:lpstr>Subsetting Observations</vt:lpstr>
      <vt:lpstr>Subsetting Observations</vt:lpstr>
      <vt:lpstr>Subsetting Observations</vt:lpstr>
      <vt:lpstr>Subsetting variables</vt:lpstr>
      <vt:lpstr>Grouping Data</vt:lpstr>
      <vt:lpstr>Summarizing Data</vt:lpstr>
      <vt:lpstr>Making new variables</vt:lpstr>
      <vt:lpstr>Combining data</vt:lpstr>
      <vt:lpstr>tidyr</vt:lpstr>
      <vt:lpstr>Tidy data</vt:lpstr>
      <vt:lpstr>Pivot Data</vt:lpstr>
      <vt:lpstr>Pivot Data</vt:lpstr>
      <vt:lpstr>UnPivot Data</vt:lpstr>
      <vt:lpstr>UnPivot Data</vt:lpstr>
      <vt:lpstr>RMarkdown</vt:lpstr>
      <vt:lpstr>RMarkdown</vt:lpstr>
      <vt:lpstr>Resources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analysis</dc:title>
  <dc:creator>Ewing, Mark</dc:creator>
  <cp:lastModifiedBy>Mark Ewing</cp:lastModifiedBy>
  <cp:revision>26</cp:revision>
  <dcterms:created xsi:type="dcterms:W3CDTF">2016-10-05T18:23:03Z</dcterms:created>
  <dcterms:modified xsi:type="dcterms:W3CDTF">2016-10-09T17:02:55Z</dcterms:modified>
</cp:coreProperties>
</file>