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DM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DD96EE-2E00-4BD0-8CD6-F021ACE5383E}">
  <a:tblStyle styleId="{72DD96EE-2E00-4BD0-8CD6-F021ACE538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DMSans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DM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DM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53218b9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253218b94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53218b94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253218b942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707120" y="1661400"/>
            <a:ext cx="50583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1707120" y="3434040"/>
            <a:ext cx="50583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707120" y="166140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299120" y="166140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1707120" y="343404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299120" y="343404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707120" y="1661400"/>
            <a:ext cx="162864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417480" y="1661400"/>
            <a:ext cx="162864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5128200" y="1661400"/>
            <a:ext cx="162864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1707120" y="3434040"/>
            <a:ext cx="162864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417480" y="3434040"/>
            <a:ext cx="162864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5128200" y="3434040"/>
            <a:ext cx="162864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707120" y="1661400"/>
            <a:ext cx="505836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707120" y="1661400"/>
            <a:ext cx="505836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1707120" y="1661400"/>
            <a:ext cx="246816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299120" y="1661400"/>
            <a:ext cx="246816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1707120" y="571680"/>
            <a:ext cx="877752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707120" y="166140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299120" y="1661400"/>
            <a:ext cx="246816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1707120" y="343404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707120" y="1661400"/>
            <a:ext cx="505836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707120" y="1661400"/>
            <a:ext cx="246816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299120" y="166140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299120" y="343404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1707120" y="166140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299120" y="166140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1707120" y="3434040"/>
            <a:ext cx="50583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1707120" y="1661400"/>
            <a:ext cx="50583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1707120" y="3434040"/>
            <a:ext cx="50583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1707120" y="166140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299120" y="166140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1707120" y="343404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299120" y="343404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1707120" y="1661400"/>
            <a:ext cx="162864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417480" y="1661400"/>
            <a:ext cx="162864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5128200" y="1661400"/>
            <a:ext cx="162864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1707120" y="3434040"/>
            <a:ext cx="162864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417480" y="3434040"/>
            <a:ext cx="162864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5128200" y="3434040"/>
            <a:ext cx="162864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7120" y="1661400"/>
            <a:ext cx="505836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707120" y="1661400"/>
            <a:ext cx="246816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299120" y="1661400"/>
            <a:ext cx="246816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1707120" y="571680"/>
            <a:ext cx="877752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707120" y="166140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299120" y="1661400"/>
            <a:ext cx="246816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1707120" y="343404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1707120" y="1661400"/>
            <a:ext cx="246816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299120" y="166140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299120" y="343404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707120" y="166140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299120" y="1661400"/>
            <a:ext cx="24681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1707120" y="3434040"/>
            <a:ext cx="5058360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5400000">
            <a:off x="-390600" y="610560"/>
            <a:ext cx="1131120" cy="114120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21960" y="1508400"/>
            <a:ext cx="8547840" cy="220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flipH="1">
            <a:off x="-24840" y="4520880"/>
            <a:ext cx="12239640" cy="2183400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rgbClr val="FDEB20"/>
              </a:gs>
              <a:gs pos="100000">
                <a:srgbClr val="98DF6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rot="5400000">
            <a:off x="-390600" y="610560"/>
            <a:ext cx="1131120" cy="114120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707120" y="57168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707120" y="1661400"/>
            <a:ext cx="505836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9736200" y="1661400"/>
            <a:ext cx="74844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 flipH="1">
            <a:off x="14400" y="5534640"/>
            <a:ext cx="12176280" cy="1066680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rgbClr val="FDEB20"/>
              </a:gs>
              <a:gs pos="100000">
                <a:srgbClr val="98DF6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jpg"/><Relationship Id="rId5" Type="http://schemas.openxmlformats.org/officeDocument/2006/relationships/image" Target="../media/image21.jpg"/><Relationship Id="rId6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9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 amt="75000"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9110475" y="4469075"/>
            <a:ext cx="2868300" cy="1976100"/>
          </a:xfrm>
          <a:prstGeom prst="roundRect">
            <a:avLst>
              <a:gd fmla="val 16667" name="adj"/>
            </a:avLst>
          </a:prstGeom>
          <a:solidFill>
            <a:srgbClr val="000000">
              <a:alpha val="50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279275" y="4149100"/>
            <a:ext cx="3638400" cy="2573400"/>
          </a:xfrm>
          <a:prstGeom prst="roundRect">
            <a:avLst>
              <a:gd fmla="val 16667" name="adj"/>
            </a:avLst>
          </a:prstGeom>
          <a:solidFill>
            <a:srgbClr val="000000">
              <a:alpha val="50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>
            <p:ph idx="4294967295" type="title"/>
          </p:nvPr>
        </p:nvSpPr>
        <p:spPr>
          <a:xfrm>
            <a:off x="684000" y="1690920"/>
            <a:ext cx="10954440" cy="220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ru-RU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навыков для голосовых ассистентов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510480" y="4329360"/>
            <a:ext cx="3710880" cy="211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Участники кейса: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Субботина Олеся 422-3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Панкратов Александр 422-3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Чикарев Андрей 422-3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Белодедов Денис 422-3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Пистряк Виталий 422-3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Лифанов Иван 422-3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3960" y="594720"/>
            <a:ext cx="3084480" cy="83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960" y="98640"/>
            <a:ext cx="1656720" cy="165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/>
          <p:nvPr/>
        </p:nvSpPr>
        <p:spPr>
          <a:xfrm>
            <a:off x="9326880" y="4672440"/>
            <a:ext cx="265176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кейса: Грива Егор Владимирович, ассистент, каф. АОИ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8A59A0"/>
            </a:gs>
            <a:gs pos="100000">
              <a:srgbClr val="7030A0"/>
            </a:gs>
          </a:gsLst>
          <a:lin ang="5400000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/>
          <p:nvPr/>
        </p:nvSpPr>
        <p:spPr>
          <a:xfrm>
            <a:off x="2330280" y="2258280"/>
            <a:ext cx="745416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54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80" y="490320"/>
            <a:ext cx="3084480" cy="83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5640" y="4456440"/>
            <a:ext cx="9275760" cy="196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9960" y="4342320"/>
            <a:ext cx="9361440" cy="11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9040" y="3181680"/>
            <a:ext cx="9342360" cy="118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8A59A0"/>
            </a:gs>
            <a:gs pos="100000">
              <a:srgbClr val="7030A0"/>
            </a:gs>
          </a:gsLst>
          <a:lin ang="54000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1120" y="6272640"/>
            <a:ext cx="530640" cy="53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>
            <p:ph idx="4294967295" type="title"/>
          </p:nvPr>
        </p:nvSpPr>
        <p:spPr>
          <a:xfrm>
            <a:off x="483480" y="42336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ru-RU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 txBox="1"/>
          <p:nvPr>
            <p:ph idx="4294967295" type="body"/>
          </p:nvPr>
        </p:nvSpPr>
        <p:spPr>
          <a:xfrm>
            <a:off x="483480" y="1610280"/>
            <a:ext cx="573228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-380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DM Sans"/>
              <a:buChar char="●"/>
            </a:pPr>
            <a:r>
              <a:rPr b="0" i="0" lang="ru-RU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Голосовые помощники стали неотъемлемой частью нашей жизни, позволяя быстрее получать информацию и упрощать выполнение простых задач.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5920" y="1186920"/>
            <a:ext cx="4794480" cy="42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/>
          <p:nvPr/>
        </p:nvSpPr>
        <p:spPr>
          <a:xfrm>
            <a:off x="11701800" y="6353280"/>
            <a:ext cx="4489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61F2E"/>
                </a:solidFill>
                <a:latin typeface="DM Sans"/>
                <a:ea typeface="DM Sans"/>
                <a:cs typeface="DM Sans"/>
                <a:sym typeface="DM Sans"/>
              </a:rPr>
              <a:t>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11661120" y="21384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345960" y="617544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345960" y="12168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8"/>
          <p:cNvSpPr/>
          <p:nvPr/>
        </p:nvSpPr>
        <p:spPr>
          <a:xfrm>
            <a:off x="7308000" y="27576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4145760" y="550116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8146080" y="595116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8A59A0"/>
            </a:gs>
            <a:gs pos="100000">
              <a:srgbClr val="7030A0"/>
            </a:gs>
          </a:gsLst>
          <a:lin ang="5400000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idx="4294967295" type="title"/>
          </p:nvPr>
        </p:nvSpPr>
        <p:spPr>
          <a:xfrm>
            <a:off x="485640" y="30024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ru-RU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485640" y="1498320"/>
            <a:ext cx="609552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 Создать навык для голосового ассистента “Алиса”, который поможет автоматизировать действия с сайтом ТУСУР.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485690" y="3227793"/>
            <a:ext cx="60954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21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Noto Sans Symbols"/>
              <a:buChar char="✔"/>
            </a:pPr>
            <a:r>
              <a:rPr b="0" i="0" lang="ru-RU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и выбрать технологии, необходимые для создания навыка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21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Noto Sans Symbols"/>
              <a:buChar char="✔"/>
            </a:pPr>
            <a:r>
              <a:rPr b="0" i="0" lang="ru-RU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работы навыка, разработка навыка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21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Noto Sans Symbols"/>
              <a:buChar char="✔"/>
            </a:pPr>
            <a:r>
              <a:rPr b="0" i="0" lang="ru-RU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дорожной карты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320" y="387000"/>
            <a:ext cx="7118640" cy="577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61120" y="6272640"/>
            <a:ext cx="530640" cy="53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/>
          <p:nvPr/>
        </p:nvSpPr>
        <p:spPr>
          <a:xfrm>
            <a:off x="11701800" y="6353280"/>
            <a:ext cx="4489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61F2E"/>
                </a:solidFill>
                <a:latin typeface="DM Sans"/>
                <a:ea typeface="DM Sans"/>
                <a:cs typeface="DM Sans"/>
                <a:sym typeface="DM Sans"/>
              </a:rPr>
              <a:t>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11661120" y="12240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72360" y="3960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11661120" y="571788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180360" y="627264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6972840" y="20268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3771000" y="587196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8231040" y="620136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8A59A0"/>
            </a:gs>
            <a:gs pos="100000">
              <a:srgbClr val="7030A0"/>
            </a:gs>
          </a:gsLst>
          <a:lin ang="5400012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4294967295" type="title"/>
          </p:nvPr>
        </p:nvSpPr>
        <p:spPr>
          <a:xfrm>
            <a:off x="485152" y="682080"/>
            <a:ext cx="107568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и выбрать технологии, необходимые для создания навыка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pic>
        <p:nvPicPr>
          <p:cNvPr id="160" name="Google Shape;16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1120" y="6272640"/>
            <a:ext cx="530641" cy="5306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/>
          <p:nvPr/>
        </p:nvSpPr>
        <p:spPr>
          <a:xfrm>
            <a:off x="11701800" y="6353280"/>
            <a:ext cx="448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61F2E"/>
                </a:solidFill>
                <a:latin typeface="DM Sans"/>
                <a:ea typeface="DM Sans"/>
                <a:cs typeface="DM Sans"/>
                <a:sym typeface="DM Sans"/>
              </a:rPr>
              <a:t>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11661120" y="122400"/>
            <a:ext cx="412800" cy="39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72360" y="39600"/>
            <a:ext cx="412800" cy="39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11661120" y="5717880"/>
            <a:ext cx="412800" cy="39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180360" y="6272640"/>
            <a:ext cx="412800" cy="39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6972840" y="202680"/>
            <a:ext cx="534600" cy="4794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3771000" y="5871960"/>
            <a:ext cx="534600" cy="4794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8231040" y="6201360"/>
            <a:ext cx="534600" cy="4794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278250" y="1980563"/>
            <a:ext cx="63435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программирования: Python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Библиотека: fastapi, uvicorn, pydantic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uvicorn - сервер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fastapi - написание логики,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принятие запросов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pydantic - валидация запросов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Голосовой ассистент: “Алиса”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3600" y="746130"/>
            <a:ext cx="8191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9125" y="1980575"/>
            <a:ext cx="6964801" cy="3283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8A59A0"/>
            </a:gs>
            <a:gs pos="100000">
              <a:srgbClr val="7030A0"/>
            </a:gs>
          </a:gsLst>
          <a:lin ang="5400012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4294967295" type="title"/>
          </p:nvPr>
        </p:nvSpPr>
        <p:spPr>
          <a:xfrm>
            <a:off x="485150" y="682076"/>
            <a:ext cx="107568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работы навыка, разработка навыка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1120" y="6272640"/>
            <a:ext cx="530641" cy="53064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/>
          <p:nvPr/>
        </p:nvSpPr>
        <p:spPr>
          <a:xfrm>
            <a:off x="11701800" y="6353280"/>
            <a:ext cx="448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61F2E"/>
                </a:solidFill>
                <a:latin typeface="DM Sans"/>
                <a:ea typeface="DM Sans"/>
                <a:cs typeface="DM Sans"/>
                <a:sym typeface="DM Sans"/>
              </a:rPr>
              <a:t>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1661120" y="122400"/>
            <a:ext cx="412800" cy="39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72360" y="39600"/>
            <a:ext cx="412800" cy="39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11661120" y="5717880"/>
            <a:ext cx="412800" cy="39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180360" y="6272640"/>
            <a:ext cx="412800" cy="39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6972840" y="202680"/>
            <a:ext cx="534600" cy="4794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3771000" y="5871960"/>
            <a:ext cx="534600" cy="4794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8231040" y="6201360"/>
            <a:ext cx="534600" cy="4794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4">
            <a:alphaModFix/>
          </a:blip>
          <a:srcRect b="5307" l="0" r="0" t="12408"/>
          <a:stretch/>
        </p:blipFill>
        <p:spPr>
          <a:xfrm>
            <a:off x="7950401" y="1527338"/>
            <a:ext cx="2508363" cy="4584602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2460000" dist="200025">
              <a:srgbClr val="000000">
                <a:alpha val="50000"/>
              </a:srgbClr>
            </a:outerShdw>
          </a:effectLst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5">
            <a:alphaModFix/>
          </a:blip>
          <a:srcRect b="5052" l="0" r="0" t="12663"/>
          <a:stretch/>
        </p:blipFill>
        <p:spPr>
          <a:xfrm>
            <a:off x="1797225" y="1527175"/>
            <a:ext cx="2508375" cy="4584571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1980000" dist="142875">
              <a:srgbClr val="000000">
                <a:alpha val="50000"/>
              </a:srgbClr>
            </a:outerShdw>
          </a:effectLst>
        </p:spPr>
      </p:pic>
      <p:pic>
        <p:nvPicPr>
          <p:cNvPr id="188" name="Google Shape;188;p31"/>
          <p:cNvPicPr preferRelativeResize="0"/>
          <p:nvPr/>
        </p:nvPicPr>
        <p:blipFill rotWithShape="1">
          <a:blip r:embed="rId6">
            <a:alphaModFix/>
          </a:blip>
          <a:srcRect b="5258" l="0" r="0" t="12579"/>
          <a:stretch/>
        </p:blipFill>
        <p:spPr>
          <a:xfrm>
            <a:off x="4825475" y="1527175"/>
            <a:ext cx="2508375" cy="4577905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1980000" dist="1524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8A59A0"/>
            </a:gs>
            <a:gs pos="100000">
              <a:srgbClr val="7030A0"/>
            </a:gs>
          </a:gsLst>
          <a:lin ang="5400000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 rot="8931000">
            <a:off x="8737200" y="2958840"/>
            <a:ext cx="2156040" cy="128232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rgbClr val="000000"/>
              </a:gs>
              <a:gs pos="100000">
                <a:srgbClr val="808080"/>
              </a:gs>
            </a:gsLst>
            <a:lin ang="14328000" scaled="0"/>
          </a:gra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161F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/>
          <p:nvPr/>
        </p:nvSpPr>
        <p:spPr>
          <a:xfrm rot="8931000">
            <a:off x="3763440" y="2882520"/>
            <a:ext cx="2156040" cy="128232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rgbClr val="000000"/>
              </a:gs>
              <a:gs pos="100000">
                <a:srgbClr val="808080"/>
              </a:gs>
            </a:gsLst>
            <a:lin ang="14328000" scaled="0"/>
          </a:gra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161F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/>
          <p:nvPr/>
        </p:nvSpPr>
        <p:spPr>
          <a:xfrm rot="1616400">
            <a:off x="6130800" y="2699640"/>
            <a:ext cx="2156040" cy="128232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rgbClr val="000000"/>
              </a:gs>
              <a:gs pos="100000">
                <a:srgbClr val="808080"/>
              </a:gs>
            </a:gsLst>
            <a:lin ang="7014000" scaled="0"/>
          </a:gra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161F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/>
          <p:nvPr>
            <p:ph idx="4294967295" type="title"/>
          </p:nvPr>
        </p:nvSpPr>
        <p:spPr>
          <a:xfrm>
            <a:off x="707760" y="28440"/>
            <a:ext cx="8777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ru-RU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Дорожная карта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1120" y="6272640"/>
            <a:ext cx="530640" cy="53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/>
          <p:nvPr/>
        </p:nvSpPr>
        <p:spPr>
          <a:xfrm>
            <a:off x="11701800" y="6353280"/>
            <a:ext cx="4489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61F2E"/>
                </a:solidFill>
                <a:latin typeface="DM Sans"/>
                <a:ea typeface="DM Sans"/>
                <a:cs typeface="DM Sans"/>
                <a:sym typeface="DM Sans"/>
              </a:rPr>
              <a:t> 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11661120" y="12240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72360" y="3960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11661120" y="571788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180360" y="627264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8065440" y="23652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3771000" y="587196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8231040" y="620136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5979960" y="3275280"/>
            <a:ext cx="231480" cy="30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5979960" y="3275280"/>
            <a:ext cx="231480" cy="30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5979960" y="3275280"/>
            <a:ext cx="231480" cy="30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/>
          <p:nvPr/>
        </p:nvSpPr>
        <p:spPr>
          <a:xfrm rot="1616400">
            <a:off x="1425600" y="2633760"/>
            <a:ext cx="2156040" cy="128232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rgbClr val="000000"/>
              </a:gs>
              <a:gs pos="100000">
                <a:srgbClr val="808080"/>
              </a:gs>
            </a:gsLst>
            <a:lin ang="7014000" scaled="0"/>
          </a:gra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161F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336960" y="2085840"/>
            <a:ext cx="1530360" cy="1514160"/>
          </a:xfrm>
          <a:prstGeom prst="ellipse">
            <a:avLst/>
          </a:prstGeom>
          <a:solidFill>
            <a:srgbClr val="FAA21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2794680" y="3025800"/>
            <a:ext cx="1530360" cy="1514160"/>
          </a:xfrm>
          <a:prstGeom prst="ellipse">
            <a:avLst/>
          </a:prstGeom>
          <a:solidFill>
            <a:srgbClr val="F9779B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5213520" y="2070720"/>
            <a:ext cx="1530360" cy="1514160"/>
          </a:xfrm>
          <a:prstGeom prst="ellipse">
            <a:avLst/>
          </a:prstGeom>
          <a:solidFill>
            <a:srgbClr val="2097A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7733160" y="3130920"/>
            <a:ext cx="1530360" cy="1514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10366560" y="2267640"/>
            <a:ext cx="1530360" cy="151416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150135" y="1055880"/>
            <a:ext cx="2532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Вывод расписания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150125" y="4211275"/>
            <a:ext cx="20562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rgbClr val="FAA21F"/>
                </a:solidFill>
                <a:latin typeface="DM Sans"/>
                <a:ea typeface="DM Sans"/>
                <a:cs typeface="DM Sans"/>
                <a:sym typeface="DM Sans"/>
              </a:rPr>
              <a:t>Сейчас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2503800" y="4919400"/>
            <a:ext cx="298836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Вывод последних новостей ТУСУРа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4853160" y="1040040"/>
            <a:ext cx="271944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Напоминание о времени начала пар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7263360" y="5095800"/>
            <a:ext cx="271944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Вывод успеваемости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9110820" y="1042150"/>
            <a:ext cx="3039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Отправка письма на СДО преподавателю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10078200" y="4276450"/>
            <a:ext cx="19518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rPr>
              <a:t>Пот</a:t>
            </a:r>
            <a:r>
              <a:rPr lang="ru-RU" sz="4000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rPr>
              <a:t>о</a:t>
            </a:r>
            <a:r>
              <a:rPr b="0" i="0" lang="ru-RU" sz="40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rPr>
              <a:t>м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cdn2.iconfinder.com/data/icons/seo-internet-marketing-13/64/x-16-1024.png" id="223" name="Google Shape;22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160" y="2267640"/>
            <a:ext cx="1222560" cy="1222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.onlinewebfonts.com/svg/download_470989.png" id="224" name="Google Shape;22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5840" y="2161800"/>
            <a:ext cx="1284480" cy="1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4.iconfinder.com/data/icons/b/32/List-1024.png" id="225" name="Google Shape;22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4320" y="3397320"/>
            <a:ext cx="1003680" cy="1003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.onlinewebfonts.com/svg/download_571115.png" id="226" name="Google Shape;22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48360" y="2509200"/>
            <a:ext cx="1157760" cy="999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.onlinewebfonts.com/svg/download_456930.png" id="227" name="Google Shape;227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32560" y="3343320"/>
            <a:ext cx="1087920" cy="925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32"/>
          <p:cNvGrpSpPr/>
          <p:nvPr/>
        </p:nvGrpSpPr>
        <p:grpSpPr>
          <a:xfrm>
            <a:off x="947520" y="1714680"/>
            <a:ext cx="248760" cy="476280"/>
            <a:chOff x="947520" y="1714680"/>
            <a:chExt cx="248760" cy="476280"/>
          </a:xfrm>
        </p:grpSpPr>
        <p:sp>
          <p:nvSpPr>
            <p:cNvPr id="229" name="Google Shape;229;p32"/>
            <p:cNvSpPr/>
            <p:nvPr/>
          </p:nvSpPr>
          <p:spPr>
            <a:xfrm>
              <a:off x="1044720" y="1882440"/>
              <a:ext cx="45360" cy="308520"/>
            </a:xfrm>
            <a:prstGeom prst="rect">
              <a:avLst/>
            </a:prstGeom>
            <a:solidFill>
              <a:srgbClr val="F9A11F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947520" y="1714680"/>
              <a:ext cx="248760" cy="259200"/>
            </a:xfrm>
            <a:prstGeom prst="ellipse">
              <a:avLst/>
            </a:prstGeom>
            <a:solidFill>
              <a:srgbClr val="F9A11F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32"/>
          <p:cNvGrpSpPr/>
          <p:nvPr/>
        </p:nvGrpSpPr>
        <p:grpSpPr>
          <a:xfrm>
            <a:off x="3402000" y="4452480"/>
            <a:ext cx="248760" cy="476640"/>
            <a:chOff x="3402000" y="4452480"/>
            <a:chExt cx="248760" cy="476640"/>
          </a:xfrm>
        </p:grpSpPr>
        <p:sp>
          <p:nvSpPr>
            <p:cNvPr id="232" name="Google Shape;232;p32"/>
            <p:cNvSpPr/>
            <p:nvPr/>
          </p:nvSpPr>
          <p:spPr>
            <a:xfrm rot="10800000">
              <a:off x="3508200" y="4452480"/>
              <a:ext cx="45360" cy="308520"/>
            </a:xfrm>
            <a:prstGeom prst="rect">
              <a:avLst/>
            </a:prstGeom>
            <a:solidFill>
              <a:srgbClr val="FA799C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 rot="10800000">
              <a:off x="3402000" y="4669920"/>
              <a:ext cx="248760" cy="259200"/>
            </a:xfrm>
            <a:prstGeom prst="ellipse">
              <a:avLst/>
            </a:prstGeom>
            <a:solidFill>
              <a:srgbClr val="FA799C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32"/>
          <p:cNvGrpSpPr/>
          <p:nvPr/>
        </p:nvGrpSpPr>
        <p:grpSpPr>
          <a:xfrm>
            <a:off x="5838840" y="1720080"/>
            <a:ext cx="248760" cy="419040"/>
            <a:chOff x="5838840" y="1720080"/>
            <a:chExt cx="248760" cy="419040"/>
          </a:xfrm>
        </p:grpSpPr>
        <p:sp>
          <p:nvSpPr>
            <p:cNvPr id="235" name="Google Shape;235;p32"/>
            <p:cNvSpPr/>
            <p:nvPr/>
          </p:nvSpPr>
          <p:spPr>
            <a:xfrm>
              <a:off x="5936400" y="1868040"/>
              <a:ext cx="45360" cy="271080"/>
            </a:xfrm>
            <a:prstGeom prst="rect">
              <a:avLst/>
            </a:prstGeom>
            <a:solidFill>
              <a:srgbClr val="2098B0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5838840" y="1720080"/>
              <a:ext cx="248760" cy="227880"/>
            </a:xfrm>
            <a:prstGeom prst="ellipse">
              <a:avLst/>
            </a:prstGeom>
            <a:solidFill>
              <a:srgbClr val="2098B0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32"/>
          <p:cNvGrpSpPr/>
          <p:nvPr/>
        </p:nvGrpSpPr>
        <p:grpSpPr>
          <a:xfrm>
            <a:off x="8374320" y="4546800"/>
            <a:ext cx="248760" cy="476640"/>
            <a:chOff x="8374320" y="4546800"/>
            <a:chExt cx="248760" cy="476640"/>
          </a:xfrm>
        </p:grpSpPr>
        <p:sp>
          <p:nvSpPr>
            <p:cNvPr id="238" name="Google Shape;238;p32"/>
            <p:cNvSpPr/>
            <p:nvPr/>
          </p:nvSpPr>
          <p:spPr>
            <a:xfrm rot="10800000">
              <a:off x="8480520" y="4546800"/>
              <a:ext cx="45360" cy="308520"/>
            </a:xfrm>
            <a:prstGeom prst="rect">
              <a:avLst/>
            </a:prstGeom>
            <a:solidFill>
              <a:srgbClr val="98DF69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 rot="10800000">
              <a:off x="8374320" y="4764240"/>
              <a:ext cx="248760" cy="259200"/>
            </a:xfrm>
            <a:prstGeom prst="ellipse">
              <a:avLst/>
            </a:prstGeom>
            <a:solidFill>
              <a:srgbClr val="98DF69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32"/>
          <p:cNvGrpSpPr/>
          <p:nvPr/>
        </p:nvGrpSpPr>
        <p:grpSpPr>
          <a:xfrm>
            <a:off x="11010240" y="1911960"/>
            <a:ext cx="248760" cy="419040"/>
            <a:chOff x="11010240" y="1911960"/>
            <a:chExt cx="248760" cy="419040"/>
          </a:xfrm>
        </p:grpSpPr>
        <p:sp>
          <p:nvSpPr>
            <p:cNvPr id="241" name="Google Shape;241;p32"/>
            <p:cNvSpPr/>
            <p:nvPr/>
          </p:nvSpPr>
          <p:spPr>
            <a:xfrm>
              <a:off x="11107440" y="2059920"/>
              <a:ext cx="45360" cy="27108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11010240" y="1911960"/>
              <a:ext cx="248760" cy="2278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8A59A0"/>
            </a:gs>
            <a:gs pos="100000">
              <a:srgbClr val="7030A0"/>
            </a:gs>
          </a:gsLst>
          <a:lin ang="5400000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idx="4294967295" type="title"/>
          </p:nvPr>
        </p:nvSpPr>
        <p:spPr>
          <a:xfrm>
            <a:off x="523080" y="256320"/>
            <a:ext cx="454608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ru-RU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347400" y="1375920"/>
            <a:ext cx="5956560" cy="43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1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</a:t>
            </a: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аучились распределять обязанности по команде среди участников и совместными усилиями справляться с возникающими проблемами.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1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Мы довольны результатом проделанной работы, однако мы видим, что эту тему можно развивать дальше и доработать многие аспекты.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1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Мы научились работать с голосовым помощником, добавляя свои навыки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280" y="1375920"/>
            <a:ext cx="5585040" cy="42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61120" y="6272640"/>
            <a:ext cx="530640" cy="53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/>
          <p:nvPr/>
        </p:nvSpPr>
        <p:spPr>
          <a:xfrm>
            <a:off x="11701800" y="6353280"/>
            <a:ext cx="4489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61F2E"/>
                </a:solidFill>
                <a:latin typeface="DM Sans"/>
                <a:ea typeface="DM Sans"/>
                <a:cs typeface="DM Sans"/>
                <a:sym typeface="DM Sans"/>
              </a:rPr>
              <a:t>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7308000" y="27576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3058200" y="611316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7842600" y="611316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11661120" y="12240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140760" y="7848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140760" y="632844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11661120" y="579744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8A59A0"/>
            </a:gs>
            <a:gs pos="100000">
              <a:srgbClr val="7030A0"/>
            </a:gs>
          </a:gsLst>
          <a:lin ang="5400000" scaled="0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idx="4294967295" type="title"/>
          </p:nvPr>
        </p:nvSpPr>
        <p:spPr>
          <a:xfrm>
            <a:off x="1310400" y="412560"/>
            <a:ext cx="1073052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ru-RU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Образовательные результаты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1120" y="6272640"/>
            <a:ext cx="530640" cy="53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/>
          <p:nvPr/>
        </p:nvSpPr>
        <p:spPr>
          <a:xfrm>
            <a:off x="11701800" y="6353280"/>
            <a:ext cx="4489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61F2E"/>
                </a:solidFill>
                <a:latin typeface="DM Sans"/>
                <a:ea typeface="DM Sans"/>
                <a:cs typeface="DM Sans"/>
                <a:sym typeface="DM Sans"/>
              </a:rPr>
              <a:t> 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3058200" y="611316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7842600" y="611316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11661120" y="12240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140760" y="7848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140760" y="632844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11661120" y="579744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554040" y="1948320"/>
            <a:ext cx="11959560" cy="344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Мы достигли следующих результатов в </a:t>
            </a:r>
            <a:r>
              <a:rPr b="0" i="0" lang="ru-RU" sz="2000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технической сфере</a:t>
            </a: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Приобрели навыки разработки веб-приложений для сторонних сервисов.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Освоили работу с документацией, связанной с разработкой веб-приложений.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Активно применяем и использовали сторонние библиотеки для разработки веб-приложений.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В рамках </a:t>
            </a:r>
            <a:r>
              <a:rPr b="0" i="0" lang="ru-RU" sz="2000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командной работы</a:t>
            </a: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мы добились следующего: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Освоили распределение обязанностей в нашей команде.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Становимся более эффективными в соблюдении временных рамок проекта.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ru-RU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Улучшили навыки коммуникации внутри команды.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4091400" y="79200"/>
            <a:ext cx="534600" cy="47952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8A59A0"/>
            </a:gs>
            <a:gs pos="100000">
              <a:srgbClr val="7030A0"/>
            </a:gs>
          </a:gsLst>
          <a:lin ang="5400000" scaled="0"/>
        </a:gra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4294967295" type="title"/>
          </p:nvPr>
        </p:nvSpPr>
        <p:spPr>
          <a:xfrm>
            <a:off x="408960" y="0"/>
            <a:ext cx="1160136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ru-RU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личного вклада участников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1120" y="6272640"/>
            <a:ext cx="530640" cy="53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/>
          <p:nvPr/>
        </p:nvSpPr>
        <p:spPr>
          <a:xfrm>
            <a:off x="11701800" y="6353280"/>
            <a:ext cx="4489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61F2E"/>
                </a:solidFill>
                <a:latin typeface="DM Sans"/>
                <a:ea typeface="DM Sans"/>
                <a:cs typeface="DM Sans"/>
                <a:sym typeface="DM Sans"/>
              </a:rPr>
              <a:t> 7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136440" y="581724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11661120" y="579744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3" name="Google Shape;283;p35"/>
          <p:cNvGraphicFramePr/>
          <p:nvPr/>
        </p:nvGraphicFramePr>
        <p:xfrm>
          <a:off x="757080" y="1046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{72DD96EE-2E00-4BD0-8CD6-F021ACE5383E}</a:tableStyleId>
              </a:tblPr>
              <a:tblGrid>
                <a:gridCol w="2639525"/>
                <a:gridCol w="2639525"/>
                <a:gridCol w="2639525"/>
                <a:gridCol w="2639525"/>
              </a:tblGrid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ФИО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Группа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Задачи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Оценка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Лифанов Иван Сергеевич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422-3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Написание кода, имплементация функций в код, работа с базами данных и fastapi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3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Субботина Олеся Максимовна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422-3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Изучение возможностей Алисы, написание кода, тестирование навыка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Белодедов Денис Александрович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422-3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Создание презентации, наполнение ее информацией, тестирование навыка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3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Пистряк Виталий Евгеньевич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422-3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Создание дорожной карты, презентации, тестирование навыка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Чикарев Андрей Дмитриевич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422-3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Создали функции получения информации с сайта ТУСУРа и написали текстовое меню.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3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Панкратов Александр Олегович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422-3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Создали функции получения информации с сайта ТУСУРа и написали текстовое меню.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35"/>
          <p:cNvSpPr/>
          <p:nvPr/>
        </p:nvSpPr>
        <p:spPr>
          <a:xfrm>
            <a:off x="136440" y="112752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11661120" y="1127520"/>
            <a:ext cx="412920" cy="3938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127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1F2E"/>
      </a:lt1>
      <a:dk2>
        <a:srgbClr val="000000"/>
      </a:dk2>
      <a:lt2>
        <a:srgbClr val="EEEEEE"/>
      </a:lt2>
      <a:accent1>
        <a:srgbClr val="F61F5A"/>
      </a:accent1>
      <a:accent2>
        <a:srgbClr val="F86A34"/>
      </a:accent2>
      <a:accent3>
        <a:srgbClr val="FAA21F"/>
      </a:accent3>
      <a:accent4>
        <a:srgbClr val="FDEB20"/>
      </a:accent4>
      <a:accent5>
        <a:srgbClr val="98DF69"/>
      </a:accent5>
      <a:accent6>
        <a:srgbClr val="3AC0DB"/>
      </a:accent6>
      <a:hlink>
        <a:srgbClr val="F61F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1F2E"/>
      </a:lt1>
      <a:dk2>
        <a:srgbClr val="000000"/>
      </a:dk2>
      <a:lt2>
        <a:srgbClr val="EEEEEE"/>
      </a:lt2>
      <a:accent1>
        <a:srgbClr val="F61F5A"/>
      </a:accent1>
      <a:accent2>
        <a:srgbClr val="F86A34"/>
      </a:accent2>
      <a:accent3>
        <a:srgbClr val="FAA21F"/>
      </a:accent3>
      <a:accent4>
        <a:srgbClr val="FDEB20"/>
      </a:accent4>
      <a:accent5>
        <a:srgbClr val="98DF69"/>
      </a:accent5>
      <a:accent6>
        <a:srgbClr val="3AC0DB"/>
      </a:accent6>
      <a:hlink>
        <a:srgbClr val="F61F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