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A3853-2CE6-4A32-A360-4CE8F24114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641C4-D8FC-4D88-9F99-AFD17A139E01}">
      <dgm:prSet phldrT="[Text]"/>
      <dgm:spPr/>
      <dgm:t>
        <a:bodyPr/>
        <a:lstStyle/>
        <a:p>
          <a:r>
            <a:rPr lang="en-US" dirty="0" smtClean="0"/>
            <a:t>Significant</a:t>
          </a:r>
          <a:endParaRPr lang="en-US" dirty="0"/>
        </a:p>
      </dgm:t>
    </dgm:pt>
    <dgm:pt modelId="{EC22AC86-88E7-4D95-8FA4-D4447FF98EF6}" type="parTrans" cxnId="{A9CE283A-46F2-458F-B47F-D4E1F9997FCB}">
      <dgm:prSet/>
      <dgm:spPr/>
      <dgm:t>
        <a:bodyPr/>
        <a:lstStyle/>
        <a:p>
          <a:endParaRPr lang="en-US"/>
        </a:p>
      </dgm:t>
    </dgm:pt>
    <dgm:pt modelId="{A3A256FF-08FF-4DF3-A749-1C20EFE59FBA}" type="sibTrans" cxnId="{A9CE283A-46F2-458F-B47F-D4E1F9997FCB}">
      <dgm:prSet/>
      <dgm:spPr/>
      <dgm:t>
        <a:bodyPr/>
        <a:lstStyle/>
        <a:p>
          <a:endParaRPr lang="en-US"/>
        </a:p>
      </dgm:t>
    </dgm:pt>
    <dgm:pt modelId="{327B25BB-9A00-4117-8F42-8DA45E75243F}">
      <dgm:prSet phldrT="[Text]" phldr="1"/>
      <dgm:spPr/>
      <dgm:t>
        <a:bodyPr/>
        <a:lstStyle/>
        <a:p>
          <a:endParaRPr lang="en-US"/>
        </a:p>
      </dgm:t>
    </dgm:pt>
    <dgm:pt modelId="{D6DC4A3E-3756-4D51-8722-C26EBA1AB8F4}" type="parTrans" cxnId="{3D5B7A4B-C975-45ED-91BC-02FE99AD0091}">
      <dgm:prSet/>
      <dgm:spPr/>
      <dgm:t>
        <a:bodyPr/>
        <a:lstStyle/>
        <a:p>
          <a:endParaRPr lang="en-US"/>
        </a:p>
      </dgm:t>
    </dgm:pt>
    <dgm:pt modelId="{DCA72BD8-D68E-44CB-B743-26854F54DE19}" type="sibTrans" cxnId="{3D5B7A4B-C975-45ED-91BC-02FE99AD0091}">
      <dgm:prSet/>
      <dgm:spPr/>
      <dgm:t>
        <a:bodyPr/>
        <a:lstStyle/>
        <a:p>
          <a:endParaRPr lang="en-US"/>
        </a:p>
      </dgm:t>
    </dgm:pt>
    <dgm:pt modelId="{BA01AE68-B611-45D0-B502-B3A19B501BEE}">
      <dgm:prSet phldrT="[Text]"/>
      <dgm:spPr/>
      <dgm:t>
        <a:bodyPr/>
        <a:lstStyle/>
        <a:p>
          <a:r>
            <a:rPr lang="en-US" dirty="0" err="1" smtClean="0"/>
            <a:t>pval</a:t>
          </a:r>
          <a:r>
            <a:rPr lang="en-US" dirty="0" smtClean="0"/>
            <a:t> = 0.02</a:t>
          </a:r>
          <a:endParaRPr lang="en-US" dirty="0"/>
        </a:p>
      </dgm:t>
    </dgm:pt>
    <dgm:pt modelId="{4B94EB49-B137-4021-91C3-F1D2A61E9B9E}" type="parTrans" cxnId="{1E5131A8-2A64-435E-BC9E-AF9547B3B53F}">
      <dgm:prSet/>
      <dgm:spPr/>
      <dgm:t>
        <a:bodyPr/>
        <a:lstStyle/>
        <a:p>
          <a:endParaRPr lang="en-US"/>
        </a:p>
      </dgm:t>
    </dgm:pt>
    <dgm:pt modelId="{35BCDF84-468C-4EE9-96E2-019591BF8760}" type="sibTrans" cxnId="{1E5131A8-2A64-435E-BC9E-AF9547B3B53F}">
      <dgm:prSet/>
      <dgm:spPr/>
      <dgm:t>
        <a:bodyPr/>
        <a:lstStyle/>
        <a:p>
          <a:endParaRPr lang="en-US"/>
        </a:p>
      </dgm:t>
    </dgm:pt>
    <dgm:pt modelId="{405EBC6E-368C-45E3-A330-384ADF3847F6}">
      <dgm:prSet phldrT="[Text]"/>
      <dgm:spPr/>
      <dgm:t>
        <a:bodyPr/>
        <a:lstStyle/>
        <a:p>
          <a:endParaRPr lang="en-US" dirty="0"/>
        </a:p>
      </dgm:t>
    </dgm:pt>
    <dgm:pt modelId="{5583DA69-5332-47A9-A1E1-A4158843CF76}" type="parTrans" cxnId="{B799F643-76E2-4D8E-9A51-344AE64774E5}">
      <dgm:prSet/>
      <dgm:spPr/>
      <dgm:t>
        <a:bodyPr/>
        <a:lstStyle/>
        <a:p>
          <a:endParaRPr lang="en-US"/>
        </a:p>
      </dgm:t>
    </dgm:pt>
    <dgm:pt modelId="{5741D66C-47AA-415B-93E0-F09BB1BCA701}" type="sibTrans" cxnId="{B799F643-76E2-4D8E-9A51-344AE64774E5}">
      <dgm:prSet/>
      <dgm:spPr/>
      <dgm:t>
        <a:bodyPr/>
        <a:lstStyle/>
        <a:p>
          <a:endParaRPr lang="en-US"/>
        </a:p>
      </dgm:t>
    </dgm:pt>
    <dgm:pt modelId="{4C31154C-E34D-4EF2-A071-8C48A5607337}" type="pres">
      <dgm:prSet presAssocID="{01BA3853-2CE6-4A32-A360-4CE8F24114F3}" presName="Name0" presStyleCnt="0">
        <dgm:presLayoutVars>
          <dgm:dir/>
          <dgm:animLvl val="lvl"/>
          <dgm:resizeHandles val="exact"/>
        </dgm:presLayoutVars>
      </dgm:prSet>
      <dgm:spPr/>
    </dgm:pt>
    <dgm:pt modelId="{9AA321DE-5BF2-4E71-922B-19C0436C19FC}" type="pres">
      <dgm:prSet presAssocID="{79D641C4-D8FC-4D88-9F99-AFD17A139E01}" presName="composite" presStyleCnt="0"/>
      <dgm:spPr/>
    </dgm:pt>
    <dgm:pt modelId="{79527BA7-7C70-4CFE-AB02-DAF60D2D23D8}" type="pres">
      <dgm:prSet presAssocID="{79D641C4-D8FC-4D88-9F99-AFD17A139E01}" presName="parTx" presStyleLbl="alignNode1" presStyleIdx="0" presStyleCnt="1" custLinFactNeighborX="160" custLinFactNeighborY="-575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34CD3-172D-4B0B-8D25-B97B3D3D2D1D}" type="pres">
      <dgm:prSet presAssocID="{79D641C4-D8FC-4D88-9F99-AFD17A139E01}" presName="desTx" presStyleLbl="alignAccFollowNode1" presStyleIdx="0" presStyleCnt="1" custLinFactNeighborX="27862">
        <dgm:presLayoutVars>
          <dgm:bulletEnabled val="1"/>
        </dgm:presLayoutVars>
      </dgm:prSet>
      <dgm:spPr/>
    </dgm:pt>
  </dgm:ptLst>
  <dgm:cxnLst>
    <dgm:cxn modelId="{B799F643-76E2-4D8E-9A51-344AE64774E5}" srcId="{79D641C4-D8FC-4D88-9F99-AFD17A139E01}" destId="{405EBC6E-368C-45E3-A330-384ADF3847F6}" srcOrd="1" destOrd="0" parTransId="{5583DA69-5332-47A9-A1E1-A4158843CF76}" sibTransId="{5741D66C-47AA-415B-93E0-F09BB1BCA701}"/>
    <dgm:cxn modelId="{3D5B7A4B-C975-45ED-91BC-02FE99AD0091}" srcId="{79D641C4-D8FC-4D88-9F99-AFD17A139E01}" destId="{327B25BB-9A00-4117-8F42-8DA45E75243F}" srcOrd="0" destOrd="0" parTransId="{D6DC4A3E-3756-4D51-8722-C26EBA1AB8F4}" sibTransId="{DCA72BD8-D68E-44CB-B743-26854F54DE19}"/>
    <dgm:cxn modelId="{A9CE283A-46F2-458F-B47F-D4E1F9997FCB}" srcId="{01BA3853-2CE6-4A32-A360-4CE8F24114F3}" destId="{79D641C4-D8FC-4D88-9F99-AFD17A139E01}" srcOrd="0" destOrd="0" parTransId="{EC22AC86-88E7-4D95-8FA4-D4447FF98EF6}" sibTransId="{A3A256FF-08FF-4DF3-A749-1C20EFE59FBA}"/>
    <dgm:cxn modelId="{2DD2427E-4072-4DE8-8B1C-AF0B068782EE}" type="presOf" srcId="{327B25BB-9A00-4117-8F42-8DA45E75243F}" destId="{2CF34CD3-172D-4B0B-8D25-B97B3D3D2D1D}" srcOrd="0" destOrd="0" presId="urn:microsoft.com/office/officeart/2005/8/layout/hList1"/>
    <dgm:cxn modelId="{C396D759-8E5F-47A1-A8E0-A44241B4077F}" type="presOf" srcId="{79D641C4-D8FC-4D88-9F99-AFD17A139E01}" destId="{79527BA7-7C70-4CFE-AB02-DAF60D2D23D8}" srcOrd="0" destOrd="0" presId="urn:microsoft.com/office/officeart/2005/8/layout/hList1"/>
    <dgm:cxn modelId="{EBAAFD3C-5D78-426D-B70D-372873469EE5}" type="presOf" srcId="{405EBC6E-368C-45E3-A330-384ADF3847F6}" destId="{2CF34CD3-172D-4B0B-8D25-B97B3D3D2D1D}" srcOrd="0" destOrd="1" presId="urn:microsoft.com/office/officeart/2005/8/layout/hList1"/>
    <dgm:cxn modelId="{1E5131A8-2A64-435E-BC9E-AF9547B3B53F}" srcId="{79D641C4-D8FC-4D88-9F99-AFD17A139E01}" destId="{BA01AE68-B611-45D0-B502-B3A19B501BEE}" srcOrd="2" destOrd="0" parTransId="{4B94EB49-B137-4021-91C3-F1D2A61E9B9E}" sibTransId="{35BCDF84-468C-4EE9-96E2-019591BF8760}"/>
    <dgm:cxn modelId="{AF33E80B-2882-4972-998E-FF88F2BBF444}" type="presOf" srcId="{BA01AE68-B611-45D0-B502-B3A19B501BEE}" destId="{2CF34CD3-172D-4B0B-8D25-B97B3D3D2D1D}" srcOrd="0" destOrd="2" presId="urn:microsoft.com/office/officeart/2005/8/layout/hList1"/>
    <dgm:cxn modelId="{D2084F6C-940B-4EE3-AD20-0F064D114A0D}" type="presOf" srcId="{01BA3853-2CE6-4A32-A360-4CE8F24114F3}" destId="{4C31154C-E34D-4EF2-A071-8C48A5607337}" srcOrd="0" destOrd="0" presId="urn:microsoft.com/office/officeart/2005/8/layout/hList1"/>
    <dgm:cxn modelId="{A760CBE9-B4AE-4C60-97A4-8C97FD855E14}" type="presParOf" srcId="{4C31154C-E34D-4EF2-A071-8C48A5607337}" destId="{9AA321DE-5BF2-4E71-922B-19C0436C19FC}" srcOrd="0" destOrd="0" presId="urn:microsoft.com/office/officeart/2005/8/layout/hList1"/>
    <dgm:cxn modelId="{C31F9053-9860-4999-8EC3-8B258F611AD6}" type="presParOf" srcId="{9AA321DE-5BF2-4E71-922B-19C0436C19FC}" destId="{79527BA7-7C70-4CFE-AB02-DAF60D2D23D8}" srcOrd="0" destOrd="0" presId="urn:microsoft.com/office/officeart/2005/8/layout/hList1"/>
    <dgm:cxn modelId="{F9771271-C538-47FC-848D-FA3C44D5FDBB}" type="presParOf" srcId="{9AA321DE-5BF2-4E71-922B-19C0436C19FC}" destId="{2CF34CD3-172D-4B0B-8D25-B97B3D3D2D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BA3853-2CE6-4A32-A360-4CE8F24114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641C4-D8FC-4D88-9F99-AFD17A139E01}">
      <dgm:prSet phldrT="[Text]"/>
      <dgm:spPr/>
      <dgm:t>
        <a:bodyPr/>
        <a:lstStyle/>
        <a:p>
          <a:r>
            <a:rPr lang="en-US" dirty="0" smtClean="0"/>
            <a:t>Not Significant</a:t>
          </a:r>
          <a:endParaRPr lang="en-US" dirty="0"/>
        </a:p>
      </dgm:t>
    </dgm:pt>
    <dgm:pt modelId="{EC22AC86-88E7-4D95-8FA4-D4447FF98EF6}" type="parTrans" cxnId="{A9CE283A-46F2-458F-B47F-D4E1F9997FCB}">
      <dgm:prSet/>
      <dgm:spPr/>
      <dgm:t>
        <a:bodyPr/>
        <a:lstStyle/>
        <a:p>
          <a:endParaRPr lang="en-US"/>
        </a:p>
      </dgm:t>
    </dgm:pt>
    <dgm:pt modelId="{A3A256FF-08FF-4DF3-A749-1C20EFE59FBA}" type="sibTrans" cxnId="{A9CE283A-46F2-458F-B47F-D4E1F9997FCB}">
      <dgm:prSet/>
      <dgm:spPr/>
      <dgm:t>
        <a:bodyPr/>
        <a:lstStyle/>
        <a:p>
          <a:endParaRPr lang="en-US"/>
        </a:p>
      </dgm:t>
    </dgm:pt>
    <dgm:pt modelId="{327B25BB-9A00-4117-8F42-8DA45E75243F}">
      <dgm:prSet phldrT="[Text]" phldr="1"/>
      <dgm:spPr/>
      <dgm:t>
        <a:bodyPr/>
        <a:lstStyle/>
        <a:p>
          <a:endParaRPr lang="en-US" dirty="0"/>
        </a:p>
      </dgm:t>
    </dgm:pt>
    <dgm:pt modelId="{D6DC4A3E-3756-4D51-8722-C26EBA1AB8F4}" type="parTrans" cxnId="{3D5B7A4B-C975-45ED-91BC-02FE99AD0091}">
      <dgm:prSet/>
      <dgm:spPr/>
      <dgm:t>
        <a:bodyPr/>
        <a:lstStyle/>
        <a:p>
          <a:endParaRPr lang="en-US"/>
        </a:p>
      </dgm:t>
    </dgm:pt>
    <dgm:pt modelId="{DCA72BD8-D68E-44CB-B743-26854F54DE19}" type="sibTrans" cxnId="{3D5B7A4B-C975-45ED-91BC-02FE99AD0091}">
      <dgm:prSet/>
      <dgm:spPr/>
      <dgm:t>
        <a:bodyPr/>
        <a:lstStyle/>
        <a:p>
          <a:endParaRPr lang="en-US"/>
        </a:p>
      </dgm:t>
    </dgm:pt>
    <dgm:pt modelId="{BA01AE68-B611-45D0-B502-B3A19B501BEE}">
      <dgm:prSet phldrT="[Text]"/>
      <dgm:spPr/>
      <dgm:t>
        <a:bodyPr/>
        <a:lstStyle/>
        <a:p>
          <a:r>
            <a:rPr lang="en-US" dirty="0" err="1" smtClean="0"/>
            <a:t>pval</a:t>
          </a:r>
          <a:r>
            <a:rPr lang="en-US" dirty="0" smtClean="0"/>
            <a:t> = 0.45</a:t>
          </a:r>
          <a:endParaRPr lang="en-US" dirty="0"/>
        </a:p>
      </dgm:t>
    </dgm:pt>
    <dgm:pt modelId="{4B94EB49-B137-4021-91C3-F1D2A61E9B9E}" type="parTrans" cxnId="{1E5131A8-2A64-435E-BC9E-AF9547B3B53F}">
      <dgm:prSet/>
      <dgm:spPr/>
      <dgm:t>
        <a:bodyPr/>
        <a:lstStyle/>
        <a:p>
          <a:endParaRPr lang="en-US"/>
        </a:p>
      </dgm:t>
    </dgm:pt>
    <dgm:pt modelId="{35BCDF84-468C-4EE9-96E2-019591BF8760}" type="sibTrans" cxnId="{1E5131A8-2A64-435E-BC9E-AF9547B3B53F}">
      <dgm:prSet/>
      <dgm:spPr/>
      <dgm:t>
        <a:bodyPr/>
        <a:lstStyle/>
        <a:p>
          <a:endParaRPr lang="en-US"/>
        </a:p>
      </dgm:t>
    </dgm:pt>
    <dgm:pt modelId="{687C10CE-8171-4763-9622-D4D266ECE34B}">
      <dgm:prSet phldrT="[Text]"/>
      <dgm:spPr/>
      <dgm:t>
        <a:bodyPr/>
        <a:lstStyle/>
        <a:p>
          <a:endParaRPr lang="en-US" dirty="0"/>
        </a:p>
      </dgm:t>
    </dgm:pt>
    <dgm:pt modelId="{3E83E7FB-8AF1-439C-BCC4-4B282961C96C}" type="parTrans" cxnId="{C08A0080-BD78-4F4A-992D-13CF44D8CD38}">
      <dgm:prSet/>
      <dgm:spPr/>
      <dgm:t>
        <a:bodyPr/>
        <a:lstStyle/>
        <a:p>
          <a:endParaRPr lang="en-US"/>
        </a:p>
      </dgm:t>
    </dgm:pt>
    <dgm:pt modelId="{3443E702-6F67-4F20-A15E-DF8C4C9EDF13}" type="sibTrans" cxnId="{C08A0080-BD78-4F4A-992D-13CF44D8CD38}">
      <dgm:prSet/>
      <dgm:spPr/>
      <dgm:t>
        <a:bodyPr/>
        <a:lstStyle/>
        <a:p>
          <a:endParaRPr lang="en-US"/>
        </a:p>
      </dgm:t>
    </dgm:pt>
    <dgm:pt modelId="{4C31154C-E34D-4EF2-A071-8C48A5607337}" type="pres">
      <dgm:prSet presAssocID="{01BA3853-2CE6-4A32-A360-4CE8F24114F3}" presName="Name0" presStyleCnt="0">
        <dgm:presLayoutVars>
          <dgm:dir/>
          <dgm:animLvl val="lvl"/>
          <dgm:resizeHandles val="exact"/>
        </dgm:presLayoutVars>
      </dgm:prSet>
      <dgm:spPr/>
    </dgm:pt>
    <dgm:pt modelId="{9AA321DE-5BF2-4E71-922B-19C0436C19FC}" type="pres">
      <dgm:prSet presAssocID="{79D641C4-D8FC-4D88-9F99-AFD17A139E01}" presName="composite" presStyleCnt="0"/>
      <dgm:spPr/>
    </dgm:pt>
    <dgm:pt modelId="{79527BA7-7C70-4CFE-AB02-DAF60D2D23D8}" type="pres">
      <dgm:prSet presAssocID="{79D641C4-D8FC-4D88-9F99-AFD17A139E0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34CD3-172D-4B0B-8D25-B97B3D3D2D1D}" type="pres">
      <dgm:prSet presAssocID="{79D641C4-D8FC-4D88-9F99-AFD17A139E01}" presName="desTx" presStyleLbl="alignAccFollowNode1" presStyleIdx="0" presStyleCnt="1" custLinFactNeighborX="27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33E80B-2882-4972-998E-FF88F2BBF444}" type="presOf" srcId="{BA01AE68-B611-45D0-B502-B3A19B501BEE}" destId="{2CF34CD3-172D-4B0B-8D25-B97B3D3D2D1D}" srcOrd="0" destOrd="2" presId="urn:microsoft.com/office/officeart/2005/8/layout/hList1"/>
    <dgm:cxn modelId="{D39F3908-BDD6-4B70-B9C6-4538C69463D6}" type="presOf" srcId="{687C10CE-8171-4763-9622-D4D266ECE34B}" destId="{2CF34CD3-172D-4B0B-8D25-B97B3D3D2D1D}" srcOrd="0" destOrd="1" presId="urn:microsoft.com/office/officeart/2005/8/layout/hList1"/>
    <dgm:cxn modelId="{2DD2427E-4072-4DE8-8B1C-AF0B068782EE}" type="presOf" srcId="{327B25BB-9A00-4117-8F42-8DA45E75243F}" destId="{2CF34CD3-172D-4B0B-8D25-B97B3D3D2D1D}" srcOrd="0" destOrd="0" presId="urn:microsoft.com/office/officeart/2005/8/layout/hList1"/>
    <dgm:cxn modelId="{3D5B7A4B-C975-45ED-91BC-02FE99AD0091}" srcId="{79D641C4-D8FC-4D88-9F99-AFD17A139E01}" destId="{327B25BB-9A00-4117-8F42-8DA45E75243F}" srcOrd="0" destOrd="0" parTransId="{D6DC4A3E-3756-4D51-8722-C26EBA1AB8F4}" sibTransId="{DCA72BD8-D68E-44CB-B743-26854F54DE19}"/>
    <dgm:cxn modelId="{A9CE283A-46F2-458F-B47F-D4E1F9997FCB}" srcId="{01BA3853-2CE6-4A32-A360-4CE8F24114F3}" destId="{79D641C4-D8FC-4D88-9F99-AFD17A139E01}" srcOrd="0" destOrd="0" parTransId="{EC22AC86-88E7-4D95-8FA4-D4447FF98EF6}" sibTransId="{A3A256FF-08FF-4DF3-A749-1C20EFE59FBA}"/>
    <dgm:cxn modelId="{C396D759-8E5F-47A1-A8E0-A44241B4077F}" type="presOf" srcId="{79D641C4-D8FC-4D88-9F99-AFD17A139E01}" destId="{79527BA7-7C70-4CFE-AB02-DAF60D2D23D8}" srcOrd="0" destOrd="0" presId="urn:microsoft.com/office/officeart/2005/8/layout/hList1"/>
    <dgm:cxn modelId="{C08A0080-BD78-4F4A-992D-13CF44D8CD38}" srcId="{79D641C4-D8FC-4D88-9F99-AFD17A139E01}" destId="{687C10CE-8171-4763-9622-D4D266ECE34B}" srcOrd="1" destOrd="0" parTransId="{3E83E7FB-8AF1-439C-BCC4-4B282961C96C}" sibTransId="{3443E702-6F67-4F20-A15E-DF8C4C9EDF13}"/>
    <dgm:cxn modelId="{D2084F6C-940B-4EE3-AD20-0F064D114A0D}" type="presOf" srcId="{01BA3853-2CE6-4A32-A360-4CE8F24114F3}" destId="{4C31154C-E34D-4EF2-A071-8C48A5607337}" srcOrd="0" destOrd="0" presId="urn:microsoft.com/office/officeart/2005/8/layout/hList1"/>
    <dgm:cxn modelId="{1E5131A8-2A64-435E-BC9E-AF9547B3B53F}" srcId="{79D641C4-D8FC-4D88-9F99-AFD17A139E01}" destId="{BA01AE68-B611-45D0-B502-B3A19B501BEE}" srcOrd="2" destOrd="0" parTransId="{4B94EB49-B137-4021-91C3-F1D2A61E9B9E}" sibTransId="{35BCDF84-468C-4EE9-96E2-019591BF8760}"/>
    <dgm:cxn modelId="{A760CBE9-B4AE-4C60-97A4-8C97FD855E14}" type="presParOf" srcId="{4C31154C-E34D-4EF2-A071-8C48A5607337}" destId="{9AA321DE-5BF2-4E71-922B-19C0436C19FC}" srcOrd="0" destOrd="0" presId="urn:microsoft.com/office/officeart/2005/8/layout/hList1"/>
    <dgm:cxn modelId="{C31F9053-9860-4999-8EC3-8B258F611AD6}" type="presParOf" srcId="{9AA321DE-5BF2-4E71-922B-19C0436C19FC}" destId="{79527BA7-7C70-4CFE-AB02-DAF60D2D23D8}" srcOrd="0" destOrd="0" presId="urn:microsoft.com/office/officeart/2005/8/layout/hList1"/>
    <dgm:cxn modelId="{F9771271-C538-47FC-848D-FA3C44D5FDBB}" type="presParOf" srcId="{9AA321DE-5BF2-4E71-922B-19C0436C19FC}" destId="{2CF34CD3-172D-4B0B-8D25-B97B3D3D2D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27BA7-7C70-4CFE-AB02-DAF60D2D23D8}">
      <dsp:nvSpPr>
        <dsp:cNvPr id="0" name=""/>
        <dsp:cNvSpPr/>
      </dsp:nvSpPr>
      <dsp:spPr>
        <a:xfrm>
          <a:off x="0" y="0"/>
          <a:ext cx="476055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Significant</a:t>
          </a:r>
          <a:endParaRPr lang="en-US" sz="3300" kern="1200" dirty="0"/>
        </a:p>
      </dsp:txBody>
      <dsp:txXfrm>
        <a:off x="0" y="0"/>
        <a:ext cx="4760555" cy="950400"/>
      </dsp:txXfrm>
    </dsp:sp>
    <dsp:sp modelId="{2CF34CD3-172D-4B0B-8D25-B97B3D3D2D1D}">
      <dsp:nvSpPr>
        <dsp:cNvPr id="0" name=""/>
        <dsp:cNvSpPr/>
      </dsp:nvSpPr>
      <dsp:spPr>
        <a:xfrm>
          <a:off x="0" y="965582"/>
          <a:ext cx="476055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pval</a:t>
          </a:r>
          <a:r>
            <a:rPr lang="en-US" sz="3300" kern="1200" dirty="0" smtClean="0"/>
            <a:t> = 0.02</a:t>
          </a:r>
          <a:endParaRPr lang="en-US" sz="3300" kern="1200" dirty="0"/>
        </a:p>
      </dsp:txBody>
      <dsp:txXfrm>
        <a:off x="0" y="965582"/>
        <a:ext cx="4760555" cy="1902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27BA7-7C70-4CFE-AB02-DAF60D2D23D8}">
      <dsp:nvSpPr>
        <dsp:cNvPr id="0" name=""/>
        <dsp:cNvSpPr/>
      </dsp:nvSpPr>
      <dsp:spPr>
        <a:xfrm>
          <a:off x="0" y="15181"/>
          <a:ext cx="4633258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Not Significant</a:t>
          </a:r>
          <a:endParaRPr lang="en-US" sz="3300" kern="1200" dirty="0"/>
        </a:p>
      </dsp:txBody>
      <dsp:txXfrm>
        <a:off x="0" y="15181"/>
        <a:ext cx="4633258" cy="950400"/>
      </dsp:txXfrm>
    </dsp:sp>
    <dsp:sp modelId="{2CF34CD3-172D-4B0B-8D25-B97B3D3D2D1D}">
      <dsp:nvSpPr>
        <dsp:cNvPr id="0" name=""/>
        <dsp:cNvSpPr/>
      </dsp:nvSpPr>
      <dsp:spPr>
        <a:xfrm>
          <a:off x="0" y="965581"/>
          <a:ext cx="4633258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pval</a:t>
          </a:r>
          <a:r>
            <a:rPr lang="en-US" sz="3300" kern="1200" dirty="0" smtClean="0"/>
            <a:t> = 0.45</a:t>
          </a:r>
          <a:endParaRPr lang="en-US" sz="3300" kern="1200" dirty="0"/>
        </a:p>
      </dsp:txBody>
      <dsp:txXfrm>
        <a:off x="0" y="965581"/>
        <a:ext cx="4633258" cy="1902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5400" dirty="0" smtClean="0"/>
              <a:t>BIODIVERSITY in the NATIONAL PARK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Data Analysis by </a:t>
            </a:r>
            <a:r>
              <a:rPr lang="en-US" dirty="0" err="1" smtClean="0"/>
              <a:t>bmgonzales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14" y="3932312"/>
            <a:ext cx="5010303" cy="2630816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38603"/>
              </p:ext>
            </p:extLst>
          </p:nvPr>
        </p:nvGraphicFramePr>
        <p:xfrm>
          <a:off x="949365" y="2017058"/>
          <a:ext cx="5798370" cy="416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790">
                  <a:extLst>
                    <a:ext uri="{9D8B030D-6E8A-4147-A177-3AD203B41FA5}">
                      <a16:colId xmlns:a16="http://schemas.microsoft.com/office/drawing/2014/main" val="1922319441"/>
                    </a:ext>
                  </a:extLst>
                </a:gridCol>
                <a:gridCol w="1932790">
                  <a:extLst>
                    <a:ext uri="{9D8B030D-6E8A-4147-A177-3AD203B41FA5}">
                      <a16:colId xmlns:a16="http://schemas.microsoft.com/office/drawing/2014/main" val="1693172600"/>
                    </a:ext>
                  </a:extLst>
                </a:gridCol>
                <a:gridCol w="1932790">
                  <a:extLst>
                    <a:ext uri="{9D8B030D-6E8A-4147-A177-3AD203B41FA5}">
                      <a16:colId xmlns:a16="http://schemas.microsoft.com/office/drawing/2014/main" val="1707096485"/>
                    </a:ext>
                  </a:extLst>
                </a:gridCol>
              </a:tblGrid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Species Studied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 Protected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56095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17.76%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90368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32928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Amphibian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3727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16982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56959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Nonvascular Plant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45700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Vascular Plant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327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Species at National Parks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981713" y="1535176"/>
            <a:ext cx="5010303" cy="20256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 most observed species currently require no intervention, certain categories of species are more likely than others to become endangered.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9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80327085"/>
              </p:ext>
            </p:extLst>
          </p:nvPr>
        </p:nvGraphicFramePr>
        <p:xfrm>
          <a:off x="6685581" y="1947600"/>
          <a:ext cx="4760556" cy="288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31743212"/>
              </p:ext>
            </p:extLst>
          </p:nvPr>
        </p:nvGraphicFramePr>
        <p:xfrm>
          <a:off x="1371600" y="1968226"/>
          <a:ext cx="4633258" cy="28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Endangered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140" y="1144316"/>
            <a:ext cx="4443984" cy="823912"/>
          </a:xfrm>
        </p:spPr>
        <p:txBody>
          <a:bodyPr/>
          <a:lstStyle/>
          <a:p>
            <a:pPr algn="ctr"/>
            <a:r>
              <a:rPr lang="en-US" dirty="0" smtClean="0"/>
              <a:t>Mammal :: Bird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2153" y="1144314"/>
            <a:ext cx="4443984" cy="823912"/>
          </a:xfrm>
        </p:spPr>
        <p:txBody>
          <a:bodyPr/>
          <a:lstStyle/>
          <a:p>
            <a:pPr algn="ctr"/>
            <a:r>
              <a:rPr lang="en-US" dirty="0" smtClean="0"/>
              <a:t>Mammal :: Reptile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44579"/>
              </p:ext>
            </p:extLst>
          </p:nvPr>
        </p:nvGraphicFramePr>
        <p:xfrm>
          <a:off x="1567613" y="3066839"/>
          <a:ext cx="4241232" cy="88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08">
                  <a:extLst>
                    <a:ext uri="{9D8B030D-6E8A-4147-A177-3AD203B41FA5}">
                      <a16:colId xmlns:a16="http://schemas.microsoft.com/office/drawing/2014/main" val="3751810586"/>
                    </a:ext>
                  </a:extLst>
                </a:gridCol>
                <a:gridCol w="1060308">
                  <a:extLst>
                    <a:ext uri="{9D8B030D-6E8A-4147-A177-3AD203B41FA5}">
                      <a16:colId xmlns:a16="http://schemas.microsoft.com/office/drawing/2014/main" val="1184488705"/>
                    </a:ext>
                  </a:extLst>
                </a:gridCol>
                <a:gridCol w="1060308">
                  <a:extLst>
                    <a:ext uri="{9D8B030D-6E8A-4147-A177-3AD203B41FA5}">
                      <a16:colId xmlns:a16="http://schemas.microsoft.com/office/drawing/2014/main" val="3459758727"/>
                    </a:ext>
                  </a:extLst>
                </a:gridCol>
                <a:gridCol w="1060308">
                  <a:extLst>
                    <a:ext uri="{9D8B030D-6E8A-4147-A177-3AD203B41FA5}">
                      <a16:colId xmlns:a16="http://schemas.microsoft.com/office/drawing/2014/main" val="3439882123"/>
                    </a:ext>
                  </a:extLst>
                </a:gridCol>
              </a:tblGrid>
              <a:tr h="4788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Protected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Not Protected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Protected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Not Protected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1436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7474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7246"/>
              </p:ext>
            </p:extLst>
          </p:nvPr>
        </p:nvGraphicFramePr>
        <p:xfrm>
          <a:off x="6908353" y="3066838"/>
          <a:ext cx="4315012" cy="88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53">
                  <a:extLst>
                    <a:ext uri="{9D8B030D-6E8A-4147-A177-3AD203B41FA5}">
                      <a16:colId xmlns:a16="http://schemas.microsoft.com/office/drawing/2014/main" val="3751810586"/>
                    </a:ext>
                  </a:extLst>
                </a:gridCol>
                <a:gridCol w="1078753">
                  <a:extLst>
                    <a:ext uri="{9D8B030D-6E8A-4147-A177-3AD203B41FA5}">
                      <a16:colId xmlns:a16="http://schemas.microsoft.com/office/drawing/2014/main" val="1184488705"/>
                    </a:ext>
                  </a:extLst>
                </a:gridCol>
                <a:gridCol w="1078753">
                  <a:extLst>
                    <a:ext uri="{9D8B030D-6E8A-4147-A177-3AD203B41FA5}">
                      <a16:colId xmlns:a16="http://schemas.microsoft.com/office/drawing/2014/main" val="3459758727"/>
                    </a:ext>
                  </a:extLst>
                </a:gridCol>
                <a:gridCol w="1078753">
                  <a:extLst>
                    <a:ext uri="{9D8B030D-6E8A-4147-A177-3AD203B41FA5}">
                      <a16:colId xmlns:a16="http://schemas.microsoft.com/office/drawing/2014/main" val="3439882123"/>
                    </a:ext>
                  </a:extLst>
                </a:gridCol>
              </a:tblGrid>
              <a:tr h="4446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Protected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Not Protected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Protected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Not Protected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1436"/>
                  </a:ext>
                </a:extLst>
              </a:tr>
              <a:tr h="444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747461"/>
                  </a:ext>
                </a:extLst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 rot="10800000">
            <a:off x="1035424" y="5177117"/>
            <a:ext cx="10811434" cy="141194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US" b="1" dirty="0" smtClean="0"/>
              <a:t>Recommendation: </a:t>
            </a:r>
            <a:r>
              <a:rPr lang="en-US" dirty="0" smtClean="0"/>
              <a:t>The difference in likelihood of endangered status between mammals and reptiles is significant, while the difference between mammals and birds is not significant. Given that these species have a similar likelihood of becoming endangered, birds may benefit from similar conservation efforts received by mammals.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0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803507"/>
              </p:ext>
            </p:extLst>
          </p:nvPr>
        </p:nvGraphicFramePr>
        <p:xfrm>
          <a:off x="1371600" y="1549101"/>
          <a:ext cx="5082987" cy="220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1922319441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1693172600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1707096485"/>
                    </a:ext>
                  </a:extLst>
                </a:gridCol>
              </a:tblGrid>
              <a:tr h="638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Sheep </a:t>
                      </a:r>
                    </a:p>
                    <a:p>
                      <a:pPr algn="ctr"/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Conservation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Observations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56095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Domestic</a:t>
                      </a:r>
                      <a:r>
                        <a:rPr lang="en-US" sz="1400" baseline="0" dirty="0" smtClean="0"/>
                        <a:t> Sheep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Intervention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390368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Bighorn Sheep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Species of Concern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632928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Sierra Nevada Bighorn Sheep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Endangered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327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Parks Sheep Observations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3348"/>
            <a:ext cx="10001850" cy="255305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 rot="5400000">
            <a:off x="7814421" y="779101"/>
            <a:ext cx="2293395" cy="37436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15% of sheep at Bryce National Park have Foot and Mouth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4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and Mouth Disease Study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1" y="1428750"/>
            <a:ext cx="6024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Determining Necessary Sample Size</a:t>
            </a: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60383"/>
              </p:ext>
            </p:extLst>
          </p:nvPr>
        </p:nvGraphicFramePr>
        <p:xfrm>
          <a:off x="1371600" y="2329703"/>
          <a:ext cx="5109882" cy="340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997">
                  <a:extLst>
                    <a:ext uri="{9D8B030D-6E8A-4147-A177-3AD203B41FA5}">
                      <a16:colId xmlns:a16="http://schemas.microsoft.com/office/drawing/2014/main" val="2574280113"/>
                    </a:ext>
                  </a:extLst>
                </a:gridCol>
                <a:gridCol w="1650885">
                  <a:extLst>
                    <a:ext uri="{9D8B030D-6E8A-4147-A177-3AD203B41FA5}">
                      <a16:colId xmlns:a16="http://schemas.microsoft.com/office/drawing/2014/main" val="3714868096"/>
                    </a:ext>
                  </a:extLst>
                </a:gridCol>
              </a:tblGrid>
              <a:tr h="5279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Calculations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0841"/>
                  </a:ext>
                </a:extLst>
              </a:tr>
              <a:tr h="718541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 Conversion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001690"/>
                  </a:ext>
                </a:extLst>
              </a:tr>
              <a:tr h="718541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Detectable Effect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125360"/>
                  </a:ext>
                </a:extLst>
              </a:tr>
              <a:tr h="718541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Significance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835125"/>
                  </a:ext>
                </a:extLst>
              </a:tr>
              <a:tr h="718541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372148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 rot="5400000">
            <a:off x="8313644" y="1545024"/>
            <a:ext cx="2333064" cy="443752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5883" y="3163623"/>
            <a:ext cx="445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study will require 2.08 weeks of observation at Bryce National Park and 1.03 weeks of observation at Yellowstone National Park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73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107</TotalTime>
  <Words>253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BIODIVERSITY in the NATIONAL PARK system</vt:lpstr>
      <vt:lpstr>Study of Species at National Parks</vt:lpstr>
      <vt:lpstr>Significance of Endangered Status</vt:lpstr>
      <vt:lpstr>National Parks Sheep Observations</vt:lpstr>
      <vt:lpstr>Foot and Mouth Disease Study</vt:lpstr>
    </vt:vector>
  </TitlesOfParts>
  <Company>Our Lady of the Lake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NATIONAL PARK SERVICE</dc:title>
  <dc:creator>Gonzales, Brighid M</dc:creator>
  <cp:lastModifiedBy>Gonzales, Brighid M</cp:lastModifiedBy>
  <cp:revision>11</cp:revision>
  <dcterms:created xsi:type="dcterms:W3CDTF">2018-04-12T16:45:13Z</dcterms:created>
  <dcterms:modified xsi:type="dcterms:W3CDTF">2018-04-12T18:32:32Z</dcterms:modified>
</cp:coreProperties>
</file>