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snapToGrid="0">
      <p:cViewPr varScale="1">
        <p:scale>
          <a:sx n="102" d="100"/>
          <a:sy n="102" d="100"/>
        </p:scale>
        <p:origin x="9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CB304-6E0E-3805-3AD7-9E7B7E1903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1538D5-7831-A84F-5B5A-032F43B1D0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7B12CD-71CA-11E1-0E5C-5722350BF807}"/>
              </a:ext>
            </a:extLst>
          </p:cNvPr>
          <p:cNvSpPr>
            <a:spLocks noGrp="1"/>
          </p:cNvSpPr>
          <p:nvPr>
            <p:ph type="dt" sz="half" idx="10"/>
          </p:nvPr>
        </p:nvSpPr>
        <p:spPr/>
        <p:txBody>
          <a:bodyPr/>
          <a:lstStyle/>
          <a:p>
            <a:fld id="{1666DC8A-BBAE-C347-8213-98B4666FEEDD}" type="datetimeFigureOut">
              <a:rPr lang="en-US" smtClean="0"/>
              <a:t>4/18/23</a:t>
            </a:fld>
            <a:endParaRPr lang="en-US"/>
          </a:p>
        </p:txBody>
      </p:sp>
      <p:sp>
        <p:nvSpPr>
          <p:cNvPr id="5" name="Footer Placeholder 4">
            <a:extLst>
              <a:ext uri="{FF2B5EF4-FFF2-40B4-BE49-F238E27FC236}">
                <a16:creationId xmlns:a16="http://schemas.microsoft.com/office/drawing/2014/main" id="{977E3FF1-A805-776A-181F-E44638A5A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83E1E-ECF8-824B-5291-1483C56F6EC3}"/>
              </a:ext>
            </a:extLst>
          </p:cNvPr>
          <p:cNvSpPr>
            <a:spLocks noGrp="1"/>
          </p:cNvSpPr>
          <p:nvPr>
            <p:ph type="sldNum" sz="quarter" idx="12"/>
          </p:nvPr>
        </p:nvSpPr>
        <p:spPr/>
        <p:txBody>
          <a:bodyPr/>
          <a:lstStyle/>
          <a:p>
            <a:fld id="{4955D282-8B1A-B946-BA69-6829BB9DC5EF}" type="slidenum">
              <a:rPr lang="en-US" smtClean="0"/>
              <a:t>‹#›</a:t>
            </a:fld>
            <a:endParaRPr lang="en-US"/>
          </a:p>
        </p:txBody>
      </p:sp>
    </p:spTree>
    <p:extLst>
      <p:ext uri="{BB962C8B-B14F-4D97-AF65-F5344CB8AC3E}">
        <p14:creationId xmlns:p14="http://schemas.microsoft.com/office/powerpoint/2010/main" val="364664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BA83D-3828-F2AB-6C50-6F1A4FB04A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C748B0-5759-330E-36EB-4D1EC2DA70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62A1F-9267-1BA4-90A9-60BB9B414B8F}"/>
              </a:ext>
            </a:extLst>
          </p:cNvPr>
          <p:cNvSpPr>
            <a:spLocks noGrp="1"/>
          </p:cNvSpPr>
          <p:nvPr>
            <p:ph type="dt" sz="half" idx="10"/>
          </p:nvPr>
        </p:nvSpPr>
        <p:spPr/>
        <p:txBody>
          <a:bodyPr/>
          <a:lstStyle/>
          <a:p>
            <a:fld id="{1666DC8A-BBAE-C347-8213-98B4666FEEDD}" type="datetimeFigureOut">
              <a:rPr lang="en-US" smtClean="0"/>
              <a:t>4/18/23</a:t>
            </a:fld>
            <a:endParaRPr lang="en-US"/>
          </a:p>
        </p:txBody>
      </p:sp>
      <p:sp>
        <p:nvSpPr>
          <p:cNvPr id="5" name="Footer Placeholder 4">
            <a:extLst>
              <a:ext uri="{FF2B5EF4-FFF2-40B4-BE49-F238E27FC236}">
                <a16:creationId xmlns:a16="http://schemas.microsoft.com/office/drawing/2014/main" id="{28457B8A-45BF-D306-A28C-7AFB21B2A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753E9-EC07-9824-655D-ECD3A89FFCA4}"/>
              </a:ext>
            </a:extLst>
          </p:cNvPr>
          <p:cNvSpPr>
            <a:spLocks noGrp="1"/>
          </p:cNvSpPr>
          <p:nvPr>
            <p:ph type="sldNum" sz="quarter" idx="12"/>
          </p:nvPr>
        </p:nvSpPr>
        <p:spPr/>
        <p:txBody>
          <a:bodyPr/>
          <a:lstStyle/>
          <a:p>
            <a:fld id="{4955D282-8B1A-B946-BA69-6829BB9DC5EF}" type="slidenum">
              <a:rPr lang="en-US" smtClean="0"/>
              <a:t>‹#›</a:t>
            </a:fld>
            <a:endParaRPr lang="en-US"/>
          </a:p>
        </p:txBody>
      </p:sp>
    </p:spTree>
    <p:extLst>
      <p:ext uri="{BB962C8B-B14F-4D97-AF65-F5344CB8AC3E}">
        <p14:creationId xmlns:p14="http://schemas.microsoft.com/office/powerpoint/2010/main" val="353427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529A6B-4AC9-64B2-2EA2-532B510FF7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145AC5-A0B1-2081-CBDC-004DAE6543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7ABD57-67BC-42CE-81CE-BB1E83458CE5}"/>
              </a:ext>
            </a:extLst>
          </p:cNvPr>
          <p:cNvSpPr>
            <a:spLocks noGrp="1"/>
          </p:cNvSpPr>
          <p:nvPr>
            <p:ph type="dt" sz="half" idx="10"/>
          </p:nvPr>
        </p:nvSpPr>
        <p:spPr/>
        <p:txBody>
          <a:bodyPr/>
          <a:lstStyle/>
          <a:p>
            <a:fld id="{1666DC8A-BBAE-C347-8213-98B4666FEEDD}" type="datetimeFigureOut">
              <a:rPr lang="en-US" smtClean="0"/>
              <a:t>4/18/23</a:t>
            </a:fld>
            <a:endParaRPr lang="en-US"/>
          </a:p>
        </p:txBody>
      </p:sp>
      <p:sp>
        <p:nvSpPr>
          <p:cNvPr id="5" name="Footer Placeholder 4">
            <a:extLst>
              <a:ext uri="{FF2B5EF4-FFF2-40B4-BE49-F238E27FC236}">
                <a16:creationId xmlns:a16="http://schemas.microsoft.com/office/drawing/2014/main" id="{1CF634B7-318C-C24E-568D-DB52327787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D6E1F-9E0F-823E-D21D-3023D25944AB}"/>
              </a:ext>
            </a:extLst>
          </p:cNvPr>
          <p:cNvSpPr>
            <a:spLocks noGrp="1"/>
          </p:cNvSpPr>
          <p:nvPr>
            <p:ph type="sldNum" sz="quarter" idx="12"/>
          </p:nvPr>
        </p:nvSpPr>
        <p:spPr/>
        <p:txBody>
          <a:bodyPr/>
          <a:lstStyle/>
          <a:p>
            <a:fld id="{4955D282-8B1A-B946-BA69-6829BB9DC5EF}" type="slidenum">
              <a:rPr lang="en-US" smtClean="0"/>
              <a:t>‹#›</a:t>
            </a:fld>
            <a:endParaRPr lang="en-US"/>
          </a:p>
        </p:txBody>
      </p:sp>
    </p:spTree>
    <p:extLst>
      <p:ext uri="{BB962C8B-B14F-4D97-AF65-F5344CB8AC3E}">
        <p14:creationId xmlns:p14="http://schemas.microsoft.com/office/powerpoint/2010/main" val="2593929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ACA7-F54B-3BE9-3F7A-DACC6340FE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B85E8B-934B-5DDF-95A9-9A2D338E42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FE779-8123-7E96-FE2D-C9EFA2977BF0}"/>
              </a:ext>
            </a:extLst>
          </p:cNvPr>
          <p:cNvSpPr>
            <a:spLocks noGrp="1"/>
          </p:cNvSpPr>
          <p:nvPr>
            <p:ph type="dt" sz="half" idx="10"/>
          </p:nvPr>
        </p:nvSpPr>
        <p:spPr/>
        <p:txBody>
          <a:bodyPr/>
          <a:lstStyle/>
          <a:p>
            <a:fld id="{1666DC8A-BBAE-C347-8213-98B4666FEEDD}" type="datetimeFigureOut">
              <a:rPr lang="en-US" smtClean="0"/>
              <a:t>4/18/23</a:t>
            </a:fld>
            <a:endParaRPr lang="en-US"/>
          </a:p>
        </p:txBody>
      </p:sp>
      <p:sp>
        <p:nvSpPr>
          <p:cNvPr id="5" name="Footer Placeholder 4">
            <a:extLst>
              <a:ext uri="{FF2B5EF4-FFF2-40B4-BE49-F238E27FC236}">
                <a16:creationId xmlns:a16="http://schemas.microsoft.com/office/drawing/2014/main" id="{FA402122-E774-47F0-3A4A-267530C68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99EEC-4585-B965-B1C2-5FE043686E41}"/>
              </a:ext>
            </a:extLst>
          </p:cNvPr>
          <p:cNvSpPr>
            <a:spLocks noGrp="1"/>
          </p:cNvSpPr>
          <p:nvPr>
            <p:ph type="sldNum" sz="quarter" idx="12"/>
          </p:nvPr>
        </p:nvSpPr>
        <p:spPr/>
        <p:txBody>
          <a:bodyPr/>
          <a:lstStyle/>
          <a:p>
            <a:fld id="{4955D282-8B1A-B946-BA69-6829BB9DC5EF}" type="slidenum">
              <a:rPr lang="en-US" smtClean="0"/>
              <a:t>‹#›</a:t>
            </a:fld>
            <a:endParaRPr lang="en-US"/>
          </a:p>
        </p:txBody>
      </p:sp>
    </p:spTree>
    <p:extLst>
      <p:ext uri="{BB962C8B-B14F-4D97-AF65-F5344CB8AC3E}">
        <p14:creationId xmlns:p14="http://schemas.microsoft.com/office/powerpoint/2010/main" val="3952369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E2BFD-C892-07C8-032D-F1E4A01360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8710AC-436A-FF6C-100C-7C7E013431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6E587E-5751-FC7C-01A8-F79A651122CF}"/>
              </a:ext>
            </a:extLst>
          </p:cNvPr>
          <p:cNvSpPr>
            <a:spLocks noGrp="1"/>
          </p:cNvSpPr>
          <p:nvPr>
            <p:ph type="dt" sz="half" idx="10"/>
          </p:nvPr>
        </p:nvSpPr>
        <p:spPr/>
        <p:txBody>
          <a:bodyPr/>
          <a:lstStyle/>
          <a:p>
            <a:fld id="{1666DC8A-BBAE-C347-8213-98B4666FEEDD}" type="datetimeFigureOut">
              <a:rPr lang="en-US" smtClean="0"/>
              <a:t>4/18/23</a:t>
            </a:fld>
            <a:endParaRPr lang="en-US"/>
          </a:p>
        </p:txBody>
      </p:sp>
      <p:sp>
        <p:nvSpPr>
          <p:cNvPr id="5" name="Footer Placeholder 4">
            <a:extLst>
              <a:ext uri="{FF2B5EF4-FFF2-40B4-BE49-F238E27FC236}">
                <a16:creationId xmlns:a16="http://schemas.microsoft.com/office/drawing/2014/main" id="{428DCAD4-F278-0718-BC6A-E31ADBFB1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441C6-09DD-45A9-8D69-4B12B8BF0116}"/>
              </a:ext>
            </a:extLst>
          </p:cNvPr>
          <p:cNvSpPr>
            <a:spLocks noGrp="1"/>
          </p:cNvSpPr>
          <p:nvPr>
            <p:ph type="sldNum" sz="quarter" idx="12"/>
          </p:nvPr>
        </p:nvSpPr>
        <p:spPr/>
        <p:txBody>
          <a:bodyPr/>
          <a:lstStyle/>
          <a:p>
            <a:fld id="{4955D282-8B1A-B946-BA69-6829BB9DC5EF}" type="slidenum">
              <a:rPr lang="en-US" smtClean="0"/>
              <a:t>‹#›</a:t>
            </a:fld>
            <a:endParaRPr lang="en-US"/>
          </a:p>
        </p:txBody>
      </p:sp>
    </p:spTree>
    <p:extLst>
      <p:ext uri="{BB962C8B-B14F-4D97-AF65-F5344CB8AC3E}">
        <p14:creationId xmlns:p14="http://schemas.microsoft.com/office/powerpoint/2010/main" val="1286060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4C3BC-458A-3D1F-A7AA-A416C2F282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25813E-FC90-BD5D-48B3-55D431B6BF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66CF1B-DB3D-8094-C892-A967526CA8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70BF58-6FFB-5836-2FAB-E538E3797AE9}"/>
              </a:ext>
            </a:extLst>
          </p:cNvPr>
          <p:cNvSpPr>
            <a:spLocks noGrp="1"/>
          </p:cNvSpPr>
          <p:nvPr>
            <p:ph type="dt" sz="half" idx="10"/>
          </p:nvPr>
        </p:nvSpPr>
        <p:spPr/>
        <p:txBody>
          <a:bodyPr/>
          <a:lstStyle/>
          <a:p>
            <a:fld id="{1666DC8A-BBAE-C347-8213-98B4666FEEDD}" type="datetimeFigureOut">
              <a:rPr lang="en-US" smtClean="0"/>
              <a:t>4/18/23</a:t>
            </a:fld>
            <a:endParaRPr lang="en-US"/>
          </a:p>
        </p:txBody>
      </p:sp>
      <p:sp>
        <p:nvSpPr>
          <p:cNvPr id="6" name="Footer Placeholder 5">
            <a:extLst>
              <a:ext uri="{FF2B5EF4-FFF2-40B4-BE49-F238E27FC236}">
                <a16:creationId xmlns:a16="http://schemas.microsoft.com/office/drawing/2014/main" id="{974A7B36-62B3-B1CC-DE59-FA9AAB1064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A96A59-C9B6-B084-5393-32FDD9A6F072}"/>
              </a:ext>
            </a:extLst>
          </p:cNvPr>
          <p:cNvSpPr>
            <a:spLocks noGrp="1"/>
          </p:cNvSpPr>
          <p:nvPr>
            <p:ph type="sldNum" sz="quarter" idx="12"/>
          </p:nvPr>
        </p:nvSpPr>
        <p:spPr/>
        <p:txBody>
          <a:bodyPr/>
          <a:lstStyle/>
          <a:p>
            <a:fld id="{4955D282-8B1A-B946-BA69-6829BB9DC5EF}" type="slidenum">
              <a:rPr lang="en-US" smtClean="0"/>
              <a:t>‹#›</a:t>
            </a:fld>
            <a:endParaRPr lang="en-US"/>
          </a:p>
        </p:txBody>
      </p:sp>
    </p:spTree>
    <p:extLst>
      <p:ext uri="{BB962C8B-B14F-4D97-AF65-F5344CB8AC3E}">
        <p14:creationId xmlns:p14="http://schemas.microsoft.com/office/powerpoint/2010/main" val="1222812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1A2E-223D-744D-F416-758DB44743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732CAB-334F-149F-2A33-1DB6FD88C5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C41F7D-6D76-DB26-5434-72B6FD056C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068B40-9692-7353-F896-0F7B8A142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303FD8-4949-AE1E-E991-8F7A9D3DC4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7D6C11-3FBD-096C-5156-37EF5D796B71}"/>
              </a:ext>
            </a:extLst>
          </p:cNvPr>
          <p:cNvSpPr>
            <a:spLocks noGrp="1"/>
          </p:cNvSpPr>
          <p:nvPr>
            <p:ph type="dt" sz="half" idx="10"/>
          </p:nvPr>
        </p:nvSpPr>
        <p:spPr/>
        <p:txBody>
          <a:bodyPr/>
          <a:lstStyle/>
          <a:p>
            <a:fld id="{1666DC8A-BBAE-C347-8213-98B4666FEEDD}" type="datetimeFigureOut">
              <a:rPr lang="en-US" smtClean="0"/>
              <a:t>4/18/23</a:t>
            </a:fld>
            <a:endParaRPr lang="en-US"/>
          </a:p>
        </p:txBody>
      </p:sp>
      <p:sp>
        <p:nvSpPr>
          <p:cNvPr id="8" name="Footer Placeholder 7">
            <a:extLst>
              <a:ext uri="{FF2B5EF4-FFF2-40B4-BE49-F238E27FC236}">
                <a16:creationId xmlns:a16="http://schemas.microsoft.com/office/drawing/2014/main" id="{AB797221-E10D-3C90-C5A4-86304BDFB4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F17C5E-6170-B4AE-EBA1-04844B6B4274}"/>
              </a:ext>
            </a:extLst>
          </p:cNvPr>
          <p:cNvSpPr>
            <a:spLocks noGrp="1"/>
          </p:cNvSpPr>
          <p:nvPr>
            <p:ph type="sldNum" sz="quarter" idx="12"/>
          </p:nvPr>
        </p:nvSpPr>
        <p:spPr/>
        <p:txBody>
          <a:bodyPr/>
          <a:lstStyle/>
          <a:p>
            <a:fld id="{4955D282-8B1A-B946-BA69-6829BB9DC5EF}" type="slidenum">
              <a:rPr lang="en-US" smtClean="0"/>
              <a:t>‹#›</a:t>
            </a:fld>
            <a:endParaRPr lang="en-US"/>
          </a:p>
        </p:txBody>
      </p:sp>
    </p:spTree>
    <p:extLst>
      <p:ext uri="{BB962C8B-B14F-4D97-AF65-F5344CB8AC3E}">
        <p14:creationId xmlns:p14="http://schemas.microsoft.com/office/powerpoint/2010/main" val="3055439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3384-6375-A8AE-FF69-6F499A53AC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79D29F-9398-6DB5-2C91-CD159E1B237C}"/>
              </a:ext>
            </a:extLst>
          </p:cNvPr>
          <p:cNvSpPr>
            <a:spLocks noGrp="1"/>
          </p:cNvSpPr>
          <p:nvPr>
            <p:ph type="dt" sz="half" idx="10"/>
          </p:nvPr>
        </p:nvSpPr>
        <p:spPr/>
        <p:txBody>
          <a:bodyPr/>
          <a:lstStyle/>
          <a:p>
            <a:fld id="{1666DC8A-BBAE-C347-8213-98B4666FEEDD}" type="datetimeFigureOut">
              <a:rPr lang="en-US" smtClean="0"/>
              <a:t>4/18/23</a:t>
            </a:fld>
            <a:endParaRPr lang="en-US"/>
          </a:p>
        </p:txBody>
      </p:sp>
      <p:sp>
        <p:nvSpPr>
          <p:cNvPr id="4" name="Footer Placeholder 3">
            <a:extLst>
              <a:ext uri="{FF2B5EF4-FFF2-40B4-BE49-F238E27FC236}">
                <a16:creationId xmlns:a16="http://schemas.microsoft.com/office/drawing/2014/main" id="{E6900916-DB6C-DBC1-8CBC-EE808DA55C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C419DE-3204-ED30-4C4A-3B9BE8550480}"/>
              </a:ext>
            </a:extLst>
          </p:cNvPr>
          <p:cNvSpPr>
            <a:spLocks noGrp="1"/>
          </p:cNvSpPr>
          <p:nvPr>
            <p:ph type="sldNum" sz="quarter" idx="12"/>
          </p:nvPr>
        </p:nvSpPr>
        <p:spPr/>
        <p:txBody>
          <a:bodyPr/>
          <a:lstStyle/>
          <a:p>
            <a:fld id="{4955D282-8B1A-B946-BA69-6829BB9DC5EF}" type="slidenum">
              <a:rPr lang="en-US" smtClean="0"/>
              <a:t>‹#›</a:t>
            </a:fld>
            <a:endParaRPr lang="en-US"/>
          </a:p>
        </p:txBody>
      </p:sp>
    </p:spTree>
    <p:extLst>
      <p:ext uri="{BB962C8B-B14F-4D97-AF65-F5344CB8AC3E}">
        <p14:creationId xmlns:p14="http://schemas.microsoft.com/office/powerpoint/2010/main" val="4139569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B38630-A48F-37A2-0062-AE5B91688FD1}"/>
              </a:ext>
            </a:extLst>
          </p:cNvPr>
          <p:cNvSpPr>
            <a:spLocks noGrp="1"/>
          </p:cNvSpPr>
          <p:nvPr>
            <p:ph type="dt" sz="half" idx="10"/>
          </p:nvPr>
        </p:nvSpPr>
        <p:spPr/>
        <p:txBody>
          <a:bodyPr/>
          <a:lstStyle/>
          <a:p>
            <a:fld id="{1666DC8A-BBAE-C347-8213-98B4666FEEDD}" type="datetimeFigureOut">
              <a:rPr lang="en-US" smtClean="0"/>
              <a:t>4/18/23</a:t>
            </a:fld>
            <a:endParaRPr lang="en-US"/>
          </a:p>
        </p:txBody>
      </p:sp>
      <p:sp>
        <p:nvSpPr>
          <p:cNvPr id="3" name="Footer Placeholder 2">
            <a:extLst>
              <a:ext uri="{FF2B5EF4-FFF2-40B4-BE49-F238E27FC236}">
                <a16:creationId xmlns:a16="http://schemas.microsoft.com/office/drawing/2014/main" id="{26C0CB1B-05E5-04F9-C4D3-01F5EC1CB8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ABA466-A51F-6718-F2F9-2F56C5FA444F}"/>
              </a:ext>
            </a:extLst>
          </p:cNvPr>
          <p:cNvSpPr>
            <a:spLocks noGrp="1"/>
          </p:cNvSpPr>
          <p:nvPr>
            <p:ph type="sldNum" sz="quarter" idx="12"/>
          </p:nvPr>
        </p:nvSpPr>
        <p:spPr/>
        <p:txBody>
          <a:bodyPr/>
          <a:lstStyle/>
          <a:p>
            <a:fld id="{4955D282-8B1A-B946-BA69-6829BB9DC5EF}" type="slidenum">
              <a:rPr lang="en-US" smtClean="0"/>
              <a:t>‹#›</a:t>
            </a:fld>
            <a:endParaRPr lang="en-US"/>
          </a:p>
        </p:txBody>
      </p:sp>
    </p:spTree>
    <p:extLst>
      <p:ext uri="{BB962C8B-B14F-4D97-AF65-F5344CB8AC3E}">
        <p14:creationId xmlns:p14="http://schemas.microsoft.com/office/powerpoint/2010/main" val="514428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DE964-735A-239F-4C2D-F1E346086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C9D1AE-0DFB-1CFF-153F-6B9BC8CB08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4FF496-2C5A-AEC0-B504-9220E4CE7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A6C04-1D23-170E-B41E-8956BFAD9E71}"/>
              </a:ext>
            </a:extLst>
          </p:cNvPr>
          <p:cNvSpPr>
            <a:spLocks noGrp="1"/>
          </p:cNvSpPr>
          <p:nvPr>
            <p:ph type="dt" sz="half" idx="10"/>
          </p:nvPr>
        </p:nvSpPr>
        <p:spPr/>
        <p:txBody>
          <a:bodyPr/>
          <a:lstStyle/>
          <a:p>
            <a:fld id="{1666DC8A-BBAE-C347-8213-98B4666FEEDD}" type="datetimeFigureOut">
              <a:rPr lang="en-US" smtClean="0"/>
              <a:t>4/18/23</a:t>
            </a:fld>
            <a:endParaRPr lang="en-US"/>
          </a:p>
        </p:txBody>
      </p:sp>
      <p:sp>
        <p:nvSpPr>
          <p:cNvPr id="6" name="Footer Placeholder 5">
            <a:extLst>
              <a:ext uri="{FF2B5EF4-FFF2-40B4-BE49-F238E27FC236}">
                <a16:creationId xmlns:a16="http://schemas.microsoft.com/office/drawing/2014/main" id="{7C4E02D7-4BF3-C742-8828-6640733244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F3C016-AB7D-D211-39C5-5C157CE604EB}"/>
              </a:ext>
            </a:extLst>
          </p:cNvPr>
          <p:cNvSpPr>
            <a:spLocks noGrp="1"/>
          </p:cNvSpPr>
          <p:nvPr>
            <p:ph type="sldNum" sz="quarter" idx="12"/>
          </p:nvPr>
        </p:nvSpPr>
        <p:spPr/>
        <p:txBody>
          <a:bodyPr/>
          <a:lstStyle/>
          <a:p>
            <a:fld id="{4955D282-8B1A-B946-BA69-6829BB9DC5EF}" type="slidenum">
              <a:rPr lang="en-US" smtClean="0"/>
              <a:t>‹#›</a:t>
            </a:fld>
            <a:endParaRPr lang="en-US"/>
          </a:p>
        </p:txBody>
      </p:sp>
    </p:spTree>
    <p:extLst>
      <p:ext uri="{BB962C8B-B14F-4D97-AF65-F5344CB8AC3E}">
        <p14:creationId xmlns:p14="http://schemas.microsoft.com/office/powerpoint/2010/main" val="312020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FBEE-294F-103A-042D-383F62F7A5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AD6C77-184C-2C1C-2172-05AABCE992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4D04E8-46A3-C6C2-EC05-4ABAF2001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0A0DE8-8EEF-D855-8C41-AF5F221A8597}"/>
              </a:ext>
            </a:extLst>
          </p:cNvPr>
          <p:cNvSpPr>
            <a:spLocks noGrp="1"/>
          </p:cNvSpPr>
          <p:nvPr>
            <p:ph type="dt" sz="half" idx="10"/>
          </p:nvPr>
        </p:nvSpPr>
        <p:spPr/>
        <p:txBody>
          <a:bodyPr/>
          <a:lstStyle/>
          <a:p>
            <a:fld id="{1666DC8A-BBAE-C347-8213-98B4666FEEDD}" type="datetimeFigureOut">
              <a:rPr lang="en-US" smtClean="0"/>
              <a:t>4/18/23</a:t>
            </a:fld>
            <a:endParaRPr lang="en-US"/>
          </a:p>
        </p:txBody>
      </p:sp>
      <p:sp>
        <p:nvSpPr>
          <p:cNvPr id="6" name="Footer Placeholder 5">
            <a:extLst>
              <a:ext uri="{FF2B5EF4-FFF2-40B4-BE49-F238E27FC236}">
                <a16:creationId xmlns:a16="http://schemas.microsoft.com/office/drawing/2014/main" id="{F9CC721A-9712-A5C7-932D-7261EF2F43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347D96-B4F9-A609-27EA-8B43789CEA3E}"/>
              </a:ext>
            </a:extLst>
          </p:cNvPr>
          <p:cNvSpPr>
            <a:spLocks noGrp="1"/>
          </p:cNvSpPr>
          <p:nvPr>
            <p:ph type="sldNum" sz="quarter" idx="12"/>
          </p:nvPr>
        </p:nvSpPr>
        <p:spPr/>
        <p:txBody>
          <a:bodyPr/>
          <a:lstStyle/>
          <a:p>
            <a:fld id="{4955D282-8B1A-B946-BA69-6829BB9DC5EF}" type="slidenum">
              <a:rPr lang="en-US" smtClean="0"/>
              <a:t>‹#›</a:t>
            </a:fld>
            <a:endParaRPr lang="en-US"/>
          </a:p>
        </p:txBody>
      </p:sp>
    </p:spTree>
    <p:extLst>
      <p:ext uri="{BB962C8B-B14F-4D97-AF65-F5344CB8AC3E}">
        <p14:creationId xmlns:p14="http://schemas.microsoft.com/office/powerpoint/2010/main" val="354664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BA4502-FFB9-8136-1C43-00BB777BD9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B874D3-782A-00D0-C3D0-B63A9B3FDB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6D3293-3FD9-4A7A-3F31-54EC3E89A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6DC8A-BBAE-C347-8213-98B4666FEEDD}" type="datetimeFigureOut">
              <a:rPr lang="en-US" smtClean="0"/>
              <a:t>4/18/23</a:t>
            </a:fld>
            <a:endParaRPr lang="en-US"/>
          </a:p>
        </p:txBody>
      </p:sp>
      <p:sp>
        <p:nvSpPr>
          <p:cNvPr id="5" name="Footer Placeholder 4">
            <a:extLst>
              <a:ext uri="{FF2B5EF4-FFF2-40B4-BE49-F238E27FC236}">
                <a16:creationId xmlns:a16="http://schemas.microsoft.com/office/drawing/2014/main" id="{97C50A60-27E2-B201-AD87-49EE4E116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17AD88-7C2C-3DD7-8488-ACBAC95BE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5D282-8B1A-B946-BA69-6829BB9DC5EF}" type="slidenum">
              <a:rPr lang="en-US" smtClean="0"/>
              <a:t>‹#›</a:t>
            </a:fld>
            <a:endParaRPr lang="en-US"/>
          </a:p>
        </p:txBody>
      </p:sp>
    </p:spTree>
    <p:extLst>
      <p:ext uri="{BB962C8B-B14F-4D97-AF65-F5344CB8AC3E}">
        <p14:creationId xmlns:p14="http://schemas.microsoft.com/office/powerpoint/2010/main" val="1942971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D625-1440-FEC3-1F8E-0DBBDB64E174}"/>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MIS 432 – SPRING 2023</a:t>
            </a:r>
          </a:p>
        </p:txBody>
      </p:sp>
      <p:sp>
        <p:nvSpPr>
          <p:cNvPr id="3" name="Subtitle 2">
            <a:extLst>
              <a:ext uri="{FF2B5EF4-FFF2-40B4-BE49-F238E27FC236}">
                <a16:creationId xmlns:a16="http://schemas.microsoft.com/office/drawing/2014/main" id="{3AA49E43-62CE-703C-24B9-3880E301A4DB}"/>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Brendan Gosa – bmg5777</a:t>
            </a:r>
          </a:p>
        </p:txBody>
      </p:sp>
    </p:spTree>
    <p:extLst>
      <p:ext uri="{BB962C8B-B14F-4D97-AF65-F5344CB8AC3E}">
        <p14:creationId xmlns:p14="http://schemas.microsoft.com/office/powerpoint/2010/main" val="2535133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6B00-C75D-ECC8-F2E1-922F7A894CA7}"/>
              </a:ext>
            </a:extLst>
          </p:cNvPr>
          <p:cNvSpPr>
            <a:spLocks noGrp="1"/>
          </p:cNvSpPr>
          <p:nvPr>
            <p:ph type="title"/>
          </p:nvPr>
        </p:nvSpPr>
        <p:spPr/>
        <p:txBody>
          <a:bodyPr>
            <a:normAutofit/>
          </a:bodyPr>
          <a:lstStyle/>
          <a:p>
            <a:r>
              <a:rPr lang="en-US" b="0" i="0" dirty="0">
                <a:solidFill>
                  <a:srgbClr val="000000"/>
                </a:solidFill>
                <a:effectLst/>
                <a:latin typeface="Times"/>
              </a:rPr>
              <a:t>An image of your version of the BPMN diagram of the process.</a:t>
            </a:r>
            <a:endParaRPr lang="en-US" dirty="0"/>
          </a:p>
        </p:txBody>
      </p:sp>
      <p:pic>
        <p:nvPicPr>
          <p:cNvPr id="5" name="Content Placeholder 4" descr="Graphical user interface, application, Teams&#10;&#10;Description automatically generated">
            <a:extLst>
              <a:ext uri="{FF2B5EF4-FFF2-40B4-BE49-F238E27FC236}">
                <a16:creationId xmlns:a16="http://schemas.microsoft.com/office/drawing/2014/main" id="{5C2812D3-7420-6BE6-C522-1B92A81279F9}"/>
              </a:ext>
            </a:extLst>
          </p:cNvPr>
          <p:cNvPicPr>
            <a:picLocks noGrp="1" noChangeAspect="1"/>
          </p:cNvPicPr>
          <p:nvPr>
            <p:ph idx="1"/>
          </p:nvPr>
        </p:nvPicPr>
        <p:blipFill>
          <a:blip r:embed="rId2"/>
          <a:stretch>
            <a:fillRect/>
          </a:stretch>
        </p:blipFill>
        <p:spPr>
          <a:xfrm>
            <a:off x="838200" y="1690688"/>
            <a:ext cx="10515599" cy="5015959"/>
          </a:xfrm>
        </p:spPr>
      </p:pic>
      <p:sp>
        <p:nvSpPr>
          <p:cNvPr id="6" name="TextBox 5">
            <a:extLst>
              <a:ext uri="{FF2B5EF4-FFF2-40B4-BE49-F238E27FC236}">
                <a16:creationId xmlns:a16="http://schemas.microsoft.com/office/drawing/2014/main" id="{4B1B5862-8187-F7E8-F61D-EE46F87291E9}"/>
              </a:ext>
            </a:extLst>
          </p:cNvPr>
          <p:cNvSpPr txBox="1"/>
          <p:nvPr/>
        </p:nvSpPr>
        <p:spPr>
          <a:xfrm>
            <a:off x="212944" y="1844031"/>
            <a:ext cx="3331922" cy="1477328"/>
          </a:xfrm>
          <a:prstGeom prst="rect">
            <a:avLst/>
          </a:prstGeom>
          <a:noFill/>
        </p:spPr>
        <p:txBody>
          <a:bodyPr wrap="square" rtlCol="0">
            <a:spAutoFit/>
          </a:bodyPr>
          <a:lstStyle/>
          <a:p>
            <a:pPr marL="285750" indent="-285750">
              <a:buFontTx/>
              <a:buChar char="-"/>
            </a:pPr>
            <a:r>
              <a:rPr lang="en-US" dirty="0">
                <a:latin typeface="Times New Roman" panose="02020603050405020304" pitchFamily="18" charset="0"/>
                <a:cs typeface="Times New Roman" panose="02020603050405020304" pitchFamily="18" charset="0"/>
              </a:rPr>
              <a:t>Completed with </a:t>
            </a:r>
            <a:r>
              <a:rPr lang="en-US" b="0" i="0" dirty="0" err="1">
                <a:solidFill>
                  <a:srgbClr val="000000"/>
                </a:solidFill>
                <a:effectLst/>
                <a:latin typeface="Times"/>
              </a:rPr>
              <a:t>Yauqiang</a:t>
            </a:r>
            <a:r>
              <a:rPr lang="en-US" b="0" i="0" dirty="0">
                <a:solidFill>
                  <a:srgbClr val="000000"/>
                </a:solidFill>
                <a:effectLst/>
                <a:latin typeface="Times"/>
              </a:rPr>
              <a:t> BPMN Editor</a:t>
            </a:r>
            <a:endParaRPr lang="en-US" dirty="0">
              <a:latin typeface="Times New Roman" panose="02020603050405020304" pitchFamily="18" charset="0"/>
              <a:cs typeface="Times New Roman" panose="02020603050405020304" pitchFamily="18" charset="0"/>
            </a:endParaRPr>
          </a:p>
          <a:p>
            <a:pPr marL="285750" indent="-285750">
              <a:buFontTx/>
              <a:buChar char="-"/>
            </a:pPr>
            <a:r>
              <a:rPr lang="en-US" dirty="0">
                <a:latin typeface="Times New Roman" panose="02020603050405020304" pitchFamily="18" charset="0"/>
                <a:cs typeface="Times New Roman" panose="02020603050405020304" pitchFamily="18" charset="0"/>
              </a:rPr>
              <a:t>Average of $102 per day spent</a:t>
            </a:r>
          </a:p>
          <a:p>
            <a:pPr marL="285750" indent="-285750">
              <a:buFontTx/>
              <a:buChar char="-"/>
            </a:pPr>
            <a:r>
              <a:rPr lang="en-US" dirty="0">
                <a:latin typeface="Times New Roman" panose="02020603050405020304" pitchFamily="18" charset="0"/>
                <a:cs typeface="Times New Roman" panose="02020603050405020304" pitchFamily="18" charset="0"/>
              </a:rPr>
              <a:t>All quantities of labor/cost are from average statistics</a:t>
            </a:r>
          </a:p>
        </p:txBody>
      </p:sp>
      <p:sp>
        <p:nvSpPr>
          <p:cNvPr id="7" name="TextBox 6">
            <a:extLst>
              <a:ext uri="{FF2B5EF4-FFF2-40B4-BE49-F238E27FC236}">
                <a16:creationId xmlns:a16="http://schemas.microsoft.com/office/drawing/2014/main" id="{39333700-91E5-6865-0E01-8C5EB413AE56}"/>
              </a:ext>
            </a:extLst>
          </p:cNvPr>
          <p:cNvSpPr txBox="1"/>
          <p:nvPr/>
        </p:nvSpPr>
        <p:spPr>
          <a:xfrm>
            <a:off x="5699340" y="1518197"/>
            <a:ext cx="2605415"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6 days of labor ($612)</a:t>
            </a:r>
          </a:p>
        </p:txBody>
      </p:sp>
      <p:sp>
        <p:nvSpPr>
          <p:cNvPr id="8" name="TextBox 7">
            <a:extLst>
              <a:ext uri="{FF2B5EF4-FFF2-40B4-BE49-F238E27FC236}">
                <a16:creationId xmlns:a16="http://schemas.microsoft.com/office/drawing/2014/main" id="{4EAEAFFE-7387-5560-0466-1536C0B5BE00}"/>
              </a:ext>
            </a:extLst>
          </p:cNvPr>
          <p:cNvSpPr txBox="1"/>
          <p:nvPr/>
        </p:nvSpPr>
        <p:spPr>
          <a:xfrm>
            <a:off x="5699339" y="3105370"/>
            <a:ext cx="2605415"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 days of labor ($306)</a:t>
            </a:r>
          </a:p>
        </p:txBody>
      </p:sp>
      <p:sp>
        <p:nvSpPr>
          <p:cNvPr id="9" name="TextBox 8">
            <a:extLst>
              <a:ext uri="{FF2B5EF4-FFF2-40B4-BE49-F238E27FC236}">
                <a16:creationId xmlns:a16="http://schemas.microsoft.com/office/drawing/2014/main" id="{70254334-AD28-342D-5890-E7F4CA595367}"/>
              </a:ext>
            </a:extLst>
          </p:cNvPr>
          <p:cNvSpPr txBox="1"/>
          <p:nvPr/>
        </p:nvSpPr>
        <p:spPr>
          <a:xfrm>
            <a:off x="5576166" y="3711941"/>
            <a:ext cx="2605415" cy="52322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14 days of labor ($1428)</a:t>
            </a:r>
          </a:p>
          <a:p>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3544DDC-9ABB-A052-44B2-D200232DA543}"/>
              </a:ext>
            </a:extLst>
          </p:cNvPr>
          <p:cNvSpPr txBox="1"/>
          <p:nvPr/>
        </p:nvSpPr>
        <p:spPr>
          <a:xfrm>
            <a:off x="6315202" y="5905685"/>
            <a:ext cx="2605415"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7 days of wait ($714)</a:t>
            </a:r>
          </a:p>
        </p:txBody>
      </p:sp>
      <p:sp>
        <p:nvSpPr>
          <p:cNvPr id="11" name="TextBox 10">
            <a:extLst>
              <a:ext uri="{FF2B5EF4-FFF2-40B4-BE49-F238E27FC236}">
                <a16:creationId xmlns:a16="http://schemas.microsoft.com/office/drawing/2014/main" id="{1749950D-B83B-C807-2C6B-79D43AE036D6}"/>
              </a:ext>
            </a:extLst>
          </p:cNvPr>
          <p:cNvSpPr txBox="1"/>
          <p:nvPr/>
        </p:nvSpPr>
        <p:spPr>
          <a:xfrm>
            <a:off x="10225412" y="5644075"/>
            <a:ext cx="2605415" cy="52322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7 days of labor ($714)</a:t>
            </a:r>
          </a:p>
          <a:p>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A6FFA51-A21C-B48E-AAD1-D608F5010D9C}"/>
              </a:ext>
            </a:extLst>
          </p:cNvPr>
          <p:cNvSpPr txBox="1"/>
          <p:nvPr/>
        </p:nvSpPr>
        <p:spPr>
          <a:xfrm>
            <a:off x="9373640" y="3366980"/>
            <a:ext cx="2605415" cy="52322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2 days of wait ($204)</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685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F0F7D3-DF45-2CC2-B7CD-C7E0A8B8B240}"/>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4000" b="0" i="0" dirty="0">
                <a:effectLst/>
                <a:latin typeface="Times New Roman" panose="02020603050405020304" pitchFamily="18" charset="0"/>
                <a:cs typeface="Times New Roman" panose="02020603050405020304" pitchFamily="18" charset="0"/>
              </a:rPr>
              <a:t>Statistics derived from your original dataset.</a:t>
            </a:r>
            <a:endParaRPr lang="en-US" sz="4000" dirty="0">
              <a:latin typeface="Times New Roman" panose="02020603050405020304" pitchFamily="18" charset="0"/>
              <a:cs typeface="Times New Roman" panose="02020603050405020304" pitchFamily="18" charset="0"/>
            </a:endParaRPr>
          </a:p>
        </p:txBody>
      </p:sp>
      <p:pic>
        <p:nvPicPr>
          <p:cNvPr id="6" name="Picture 5" descr="Table&#10;&#10;Description automatically generated">
            <a:extLst>
              <a:ext uri="{FF2B5EF4-FFF2-40B4-BE49-F238E27FC236}">
                <a16:creationId xmlns:a16="http://schemas.microsoft.com/office/drawing/2014/main" id="{D7C02946-BFA0-D244-4A10-6E1C02477477}"/>
              </a:ext>
            </a:extLst>
          </p:cNvPr>
          <p:cNvPicPr>
            <a:picLocks noChangeAspect="1"/>
          </p:cNvPicPr>
          <p:nvPr/>
        </p:nvPicPr>
        <p:blipFill>
          <a:blip r:embed="rId2"/>
          <a:stretch>
            <a:fillRect/>
          </a:stretch>
        </p:blipFill>
        <p:spPr>
          <a:xfrm>
            <a:off x="181234" y="3297638"/>
            <a:ext cx="5828261" cy="2666429"/>
          </a:xfrm>
          <a:prstGeom prst="rect">
            <a:avLst/>
          </a:prstGeom>
        </p:spPr>
      </p:pic>
      <p:pic>
        <p:nvPicPr>
          <p:cNvPr id="5" name="Content Placeholder 4" descr="Calendar&#10;&#10;Description automatically generated">
            <a:extLst>
              <a:ext uri="{FF2B5EF4-FFF2-40B4-BE49-F238E27FC236}">
                <a16:creationId xmlns:a16="http://schemas.microsoft.com/office/drawing/2014/main" id="{B9B9BFEF-5679-44E0-73F5-F15B4D054810}"/>
              </a:ext>
            </a:extLst>
          </p:cNvPr>
          <p:cNvPicPr>
            <a:picLocks noGrp="1" noChangeAspect="1"/>
          </p:cNvPicPr>
          <p:nvPr>
            <p:ph idx="1"/>
          </p:nvPr>
        </p:nvPicPr>
        <p:blipFill>
          <a:blip r:embed="rId3"/>
          <a:stretch>
            <a:fillRect/>
          </a:stretch>
        </p:blipFill>
        <p:spPr>
          <a:xfrm>
            <a:off x="6182505" y="3370492"/>
            <a:ext cx="5828261" cy="2520721"/>
          </a:xfrm>
          <a:prstGeom prst="rect">
            <a:avLst/>
          </a:prstGeom>
        </p:spPr>
      </p:pic>
    </p:spTree>
    <p:extLst>
      <p:ext uri="{BB962C8B-B14F-4D97-AF65-F5344CB8AC3E}">
        <p14:creationId xmlns:p14="http://schemas.microsoft.com/office/powerpoint/2010/main" val="993277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5702B-43AA-3D26-47AF-8616FDCD3D66}"/>
              </a:ext>
            </a:extLst>
          </p:cNvPr>
          <p:cNvSpPr>
            <a:spLocks noGrp="1"/>
          </p:cNvSpPr>
          <p:nvPr>
            <p:ph type="title"/>
          </p:nvPr>
        </p:nvSpPr>
        <p:spPr>
          <a:xfrm>
            <a:off x="838200" y="21491"/>
            <a:ext cx="10515600" cy="1325563"/>
          </a:xfrm>
        </p:spPr>
        <p:txBody>
          <a:bodyPr>
            <a:normAutofit/>
          </a:bodyPr>
          <a:lstStyle/>
          <a:p>
            <a:r>
              <a:rPr lang="en-US" b="0" i="0" dirty="0">
                <a:solidFill>
                  <a:srgbClr val="000000"/>
                </a:solidFill>
                <a:effectLst/>
                <a:latin typeface="Times"/>
              </a:rPr>
              <a:t>Statistics from the simulation and comparisons to the originals.</a:t>
            </a:r>
            <a:endParaRPr lang="en-US" dirty="0"/>
          </a:p>
        </p:txBody>
      </p:sp>
      <p:pic>
        <p:nvPicPr>
          <p:cNvPr id="4" name="Content Placeholder 4" descr="Calendar&#10;&#10;Description automatically generated">
            <a:extLst>
              <a:ext uri="{FF2B5EF4-FFF2-40B4-BE49-F238E27FC236}">
                <a16:creationId xmlns:a16="http://schemas.microsoft.com/office/drawing/2014/main" id="{C07F6DCB-90A1-A51A-1DD5-B235FECCCFCC}"/>
              </a:ext>
            </a:extLst>
          </p:cNvPr>
          <p:cNvPicPr>
            <a:picLocks noGrp="1" noChangeAspect="1"/>
          </p:cNvPicPr>
          <p:nvPr>
            <p:ph idx="1"/>
          </p:nvPr>
        </p:nvPicPr>
        <p:blipFill>
          <a:blip r:embed="rId2"/>
          <a:stretch>
            <a:fillRect/>
          </a:stretch>
        </p:blipFill>
        <p:spPr>
          <a:xfrm>
            <a:off x="-370" y="1701015"/>
            <a:ext cx="6075944" cy="2633818"/>
          </a:xfrm>
        </p:spPr>
      </p:pic>
      <p:sp>
        <p:nvSpPr>
          <p:cNvPr id="6" name="Title 1">
            <a:extLst>
              <a:ext uri="{FF2B5EF4-FFF2-40B4-BE49-F238E27FC236}">
                <a16:creationId xmlns:a16="http://schemas.microsoft.com/office/drawing/2014/main" id="{F9A2E887-8F23-A8F8-6932-186A39BAF2F6}"/>
              </a:ext>
            </a:extLst>
          </p:cNvPr>
          <p:cNvSpPr txBox="1">
            <a:spLocks/>
          </p:cNvSpPr>
          <p:nvPr/>
        </p:nvSpPr>
        <p:spPr>
          <a:xfrm>
            <a:off x="1984586" y="802453"/>
            <a:ext cx="213836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0000"/>
                </a:solidFill>
                <a:latin typeface="Times"/>
              </a:rPr>
              <a:t>Original</a:t>
            </a:r>
          </a:p>
        </p:txBody>
      </p:sp>
      <p:pic>
        <p:nvPicPr>
          <p:cNvPr id="8" name="Picture 7" descr="Calendar&#10;&#10;Description automatically generated">
            <a:extLst>
              <a:ext uri="{FF2B5EF4-FFF2-40B4-BE49-F238E27FC236}">
                <a16:creationId xmlns:a16="http://schemas.microsoft.com/office/drawing/2014/main" id="{B53918E7-E14A-7695-9DB6-67F337965DA5}"/>
              </a:ext>
            </a:extLst>
          </p:cNvPr>
          <p:cNvPicPr>
            <a:picLocks noChangeAspect="1"/>
          </p:cNvPicPr>
          <p:nvPr/>
        </p:nvPicPr>
        <p:blipFill>
          <a:blip r:embed="rId3"/>
          <a:stretch>
            <a:fillRect/>
          </a:stretch>
        </p:blipFill>
        <p:spPr>
          <a:xfrm>
            <a:off x="6229350" y="1701015"/>
            <a:ext cx="5962650" cy="2584706"/>
          </a:xfrm>
          <a:prstGeom prst="rect">
            <a:avLst/>
          </a:prstGeom>
        </p:spPr>
      </p:pic>
      <p:sp>
        <p:nvSpPr>
          <p:cNvPr id="9" name="Title 1">
            <a:extLst>
              <a:ext uri="{FF2B5EF4-FFF2-40B4-BE49-F238E27FC236}">
                <a16:creationId xmlns:a16="http://schemas.microsoft.com/office/drawing/2014/main" id="{31243712-28D3-9AD0-2CF0-9F0621DC1C1E}"/>
              </a:ext>
            </a:extLst>
          </p:cNvPr>
          <p:cNvSpPr txBox="1">
            <a:spLocks/>
          </p:cNvSpPr>
          <p:nvPr/>
        </p:nvSpPr>
        <p:spPr>
          <a:xfrm>
            <a:off x="8069053" y="802452"/>
            <a:ext cx="267176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0000"/>
                </a:solidFill>
                <a:latin typeface="Times"/>
              </a:rPr>
              <a:t>Simulation</a:t>
            </a:r>
          </a:p>
        </p:txBody>
      </p:sp>
      <p:pic>
        <p:nvPicPr>
          <p:cNvPr id="11" name="Picture 10" descr="Table&#10;&#10;Description automatically generated">
            <a:extLst>
              <a:ext uri="{FF2B5EF4-FFF2-40B4-BE49-F238E27FC236}">
                <a16:creationId xmlns:a16="http://schemas.microsoft.com/office/drawing/2014/main" id="{3F264814-6D49-3FBD-692E-E038420A2A7D}"/>
              </a:ext>
            </a:extLst>
          </p:cNvPr>
          <p:cNvPicPr>
            <a:picLocks noChangeAspect="1"/>
          </p:cNvPicPr>
          <p:nvPr/>
        </p:nvPicPr>
        <p:blipFill>
          <a:blip r:embed="rId4"/>
          <a:stretch>
            <a:fillRect/>
          </a:stretch>
        </p:blipFill>
        <p:spPr>
          <a:xfrm>
            <a:off x="437567" y="4334833"/>
            <a:ext cx="5232400" cy="2400300"/>
          </a:xfrm>
          <a:prstGeom prst="rect">
            <a:avLst/>
          </a:prstGeom>
        </p:spPr>
      </p:pic>
      <p:pic>
        <p:nvPicPr>
          <p:cNvPr id="13" name="Picture 12" descr="Table&#10;&#10;Description automatically generated">
            <a:extLst>
              <a:ext uri="{FF2B5EF4-FFF2-40B4-BE49-F238E27FC236}">
                <a16:creationId xmlns:a16="http://schemas.microsoft.com/office/drawing/2014/main" id="{659DDA3D-6BBB-215A-8E0F-0EA03A5FD721}"/>
              </a:ext>
            </a:extLst>
          </p:cNvPr>
          <p:cNvPicPr>
            <a:picLocks noChangeAspect="1"/>
          </p:cNvPicPr>
          <p:nvPr/>
        </p:nvPicPr>
        <p:blipFill>
          <a:blip r:embed="rId5"/>
          <a:stretch>
            <a:fillRect/>
          </a:stretch>
        </p:blipFill>
        <p:spPr>
          <a:xfrm>
            <a:off x="6600825" y="4334833"/>
            <a:ext cx="5219700" cy="2400300"/>
          </a:xfrm>
          <a:prstGeom prst="rect">
            <a:avLst/>
          </a:prstGeom>
        </p:spPr>
      </p:pic>
    </p:spTree>
    <p:extLst>
      <p:ext uri="{BB962C8B-B14F-4D97-AF65-F5344CB8AC3E}">
        <p14:creationId xmlns:p14="http://schemas.microsoft.com/office/powerpoint/2010/main" val="3019404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F1B0-4A4B-0D98-F92D-31E43ED164D4}"/>
              </a:ext>
            </a:extLst>
          </p:cNvPr>
          <p:cNvSpPr>
            <a:spLocks noGrp="1"/>
          </p:cNvSpPr>
          <p:nvPr>
            <p:ph type="title"/>
          </p:nvPr>
        </p:nvSpPr>
        <p:spPr/>
        <p:txBody>
          <a:bodyPr>
            <a:normAutofit/>
          </a:bodyPr>
          <a:lstStyle/>
          <a:p>
            <a:r>
              <a:rPr lang="en-US" b="0" i="0" dirty="0">
                <a:solidFill>
                  <a:srgbClr val="000000"/>
                </a:solidFill>
                <a:effectLst/>
                <a:latin typeface="Times"/>
              </a:rPr>
              <a:t>Statistics and decisions related to the questions asked below.</a:t>
            </a:r>
            <a:endParaRPr lang="en-US" dirty="0"/>
          </a:p>
        </p:txBody>
      </p:sp>
      <p:sp>
        <p:nvSpPr>
          <p:cNvPr id="3" name="Content Placeholder 2">
            <a:extLst>
              <a:ext uri="{FF2B5EF4-FFF2-40B4-BE49-F238E27FC236}">
                <a16:creationId xmlns:a16="http://schemas.microsoft.com/office/drawing/2014/main" id="{B72977A0-4FC1-A93C-E41B-8873586FDED5}"/>
              </a:ext>
            </a:extLst>
          </p:cNvPr>
          <p:cNvSpPr>
            <a:spLocks noGrp="1"/>
          </p:cNvSpPr>
          <p:nvPr>
            <p:ph idx="1"/>
          </p:nvPr>
        </p:nvSpPr>
        <p:spPr>
          <a:xfrm>
            <a:off x="838200" y="1825625"/>
            <a:ext cx="11136682" cy="4351338"/>
          </a:xfrm>
        </p:spPr>
        <p:txBody>
          <a:bodyPr>
            <a:normAutofit fontScale="92500" lnSpcReduction="10000"/>
          </a:bodyPr>
          <a:lstStyle/>
          <a:p>
            <a:pPr algn="l">
              <a:buFont typeface="Arial" panose="020B0604020202020204" pitchFamily="34" charset="0"/>
              <a:buChar char="•"/>
            </a:pPr>
            <a:r>
              <a:rPr lang="en-US" b="0" i="0" dirty="0">
                <a:solidFill>
                  <a:srgbClr val="000000"/>
                </a:solidFill>
                <a:effectLst/>
                <a:latin typeface="Times"/>
              </a:rPr>
              <a:t>Question #1:</a:t>
            </a:r>
          </a:p>
          <a:p>
            <a:pPr lvl="1"/>
            <a:r>
              <a:rPr lang="en-US" b="0" i="0" dirty="0">
                <a:solidFill>
                  <a:srgbClr val="000000"/>
                </a:solidFill>
                <a:effectLst/>
                <a:latin typeface="Times"/>
              </a:rPr>
              <a:t>Custom pieces in my data only occur 29% of the time. Although they do take a significant amount of time (14 days), they aren’t frequent enough to make a significant difference. </a:t>
            </a:r>
          </a:p>
          <a:p>
            <a:pPr lvl="1"/>
            <a:r>
              <a:rPr lang="en-US" dirty="0">
                <a:solidFill>
                  <a:srgbClr val="000000"/>
                </a:solidFill>
                <a:latin typeface="Times"/>
              </a:rPr>
              <a:t>After re-running the simulation total time was almost always around 2000-2200 days, as opposed to an original total of 2100-2300 days. An insignificant decrease especially compared to the results of question #2.</a:t>
            </a:r>
            <a:endParaRPr lang="en-US" b="0" i="0" dirty="0">
              <a:solidFill>
                <a:srgbClr val="000000"/>
              </a:solidFill>
              <a:effectLst/>
              <a:latin typeface="Times"/>
            </a:endParaRPr>
          </a:p>
          <a:p>
            <a:pPr algn="l">
              <a:buFont typeface="Arial" panose="020B0604020202020204" pitchFamily="34" charset="0"/>
              <a:buChar char="•"/>
            </a:pPr>
            <a:r>
              <a:rPr lang="en-US" b="0" i="0" dirty="0">
                <a:solidFill>
                  <a:srgbClr val="000000"/>
                </a:solidFill>
                <a:effectLst/>
                <a:latin typeface="Times"/>
              </a:rPr>
              <a:t>Question #2:</a:t>
            </a:r>
          </a:p>
          <a:p>
            <a:pPr lvl="1"/>
            <a:r>
              <a:rPr lang="en-US" dirty="0">
                <a:solidFill>
                  <a:srgbClr val="000000"/>
                </a:solidFill>
                <a:latin typeface="Times"/>
              </a:rPr>
              <a:t>Around 72% of customers who order jewelry in my data, also wish to have a gemstone in place. But the chances of their gemstone being out of stock is only 25%. When this happens customers must wait on average 7 days for the gemstone order to come through.</a:t>
            </a:r>
            <a:endParaRPr lang="en-US" b="0" i="0" dirty="0">
              <a:solidFill>
                <a:srgbClr val="000000"/>
              </a:solidFill>
              <a:effectLst/>
              <a:latin typeface="Times"/>
            </a:endParaRPr>
          </a:p>
          <a:p>
            <a:pPr lvl="1"/>
            <a:r>
              <a:rPr lang="en-US" b="0" i="0" dirty="0">
                <a:solidFill>
                  <a:srgbClr val="000000"/>
                </a:solidFill>
                <a:effectLst/>
                <a:latin typeface="Times"/>
              </a:rPr>
              <a:t>After re-running the simulation total time always dipped below 2000 days, most seen around 1700-1800. As opposed to the original total, this decrease is a very significant change in time.</a:t>
            </a:r>
          </a:p>
        </p:txBody>
      </p:sp>
    </p:spTree>
    <p:extLst>
      <p:ext uri="{BB962C8B-B14F-4D97-AF65-F5344CB8AC3E}">
        <p14:creationId xmlns:p14="http://schemas.microsoft.com/office/powerpoint/2010/main" val="21509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A2AE8-1E9D-EBFD-8D7C-54EC4758A0C8}"/>
              </a:ext>
            </a:extLst>
          </p:cNvPr>
          <p:cNvSpPr>
            <a:spLocks noGrp="1"/>
          </p:cNvSpPr>
          <p:nvPr>
            <p:ph type="title"/>
          </p:nvPr>
        </p:nvSpPr>
        <p:spPr/>
        <p:txBody>
          <a:bodyPr>
            <a:normAutofit/>
          </a:bodyPr>
          <a:lstStyle/>
          <a:p>
            <a:r>
              <a:rPr lang="en-US" b="0" i="0" dirty="0">
                <a:solidFill>
                  <a:srgbClr val="000000"/>
                </a:solidFill>
                <a:effectLst/>
                <a:latin typeface="Times"/>
              </a:rPr>
              <a:t>An image showing your alterations to the original BPMN diagram.</a:t>
            </a:r>
            <a:endParaRPr lang="en-US" dirty="0"/>
          </a:p>
        </p:txBody>
      </p:sp>
      <p:pic>
        <p:nvPicPr>
          <p:cNvPr id="5" name="Content Placeholder 4" descr="Graphical user interface, application, Teams&#10;&#10;Description automatically generated">
            <a:extLst>
              <a:ext uri="{FF2B5EF4-FFF2-40B4-BE49-F238E27FC236}">
                <a16:creationId xmlns:a16="http://schemas.microsoft.com/office/drawing/2014/main" id="{3EDB5621-8F14-62CF-6B2A-4473DE62AAD6}"/>
              </a:ext>
            </a:extLst>
          </p:cNvPr>
          <p:cNvPicPr>
            <a:picLocks noGrp="1" noChangeAspect="1"/>
          </p:cNvPicPr>
          <p:nvPr>
            <p:ph idx="1"/>
          </p:nvPr>
        </p:nvPicPr>
        <p:blipFill>
          <a:blip r:embed="rId2"/>
          <a:stretch>
            <a:fillRect/>
          </a:stretch>
        </p:blipFill>
        <p:spPr>
          <a:xfrm>
            <a:off x="1279306" y="1690688"/>
            <a:ext cx="10701223" cy="5157216"/>
          </a:xfrm>
        </p:spPr>
      </p:pic>
      <p:sp>
        <p:nvSpPr>
          <p:cNvPr id="7" name="Oval 6">
            <a:extLst>
              <a:ext uri="{FF2B5EF4-FFF2-40B4-BE49-F238E27FC236}">
                <a16:creationId xmlns:a16="http://schemas.microsoft.com/office/drawing/2014/main" id="{095F6971-3D2B-9D1F-6FF0-7553287274DF}"/>
              </a:ext>
            </a:extLst>
          </p:cNvPr>
          <p:cNvSpPr/>
          <p:nvPr/>
        </p:nvSpPr>
        <p:spPr>
          <a:xfrm>
            <a:off x="5862181" y="3632548"/>
            <a:ext cx="5491619" cy="636239"/>
          </a:xfrm>
          <a:prstGeom prst="ellipse">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9B0294CB-19CF-C6FE-E821-E5DD8BA6EC38}"/>
              </a:ext>
            </a:extLst>
          </p:cNvPr>
          <p:cNvSpPr txBox="1"/>
          <p:nvPr/>
        </p:nvSpPr>
        <p:spPr>
          <a:xfrm>
            <a:off x="538618" y="1878904"/>
            <a:ext cx="3018773" cy="2031325"/>
          </a:xfrm>
          <a:prstGeom prst="rect">
            <a:avLst/>
          </a:prstGeom>
          <a:noFill/>
        </p:spPr>
        <p:txBody>
          <a:bodyPr wrap="square" rtlCol="0">
            <a:spAutoFit/>
          </a:bodyPr>
          <a:lstStyle/>
          <a:p>
            <a:pPr marL="285750" indent="-285750">
              <a:buFontTx/>
              <a:buChar char="-"/>
            </a:pPr>
            <a:r>
              <a:rPr lang="en-US" dirty="0">
                <a:latin typeface="Times New Roman" panose="02020603050405020304" pitchFamily="18" charset="0"/>
                <a:cs typeface="Times New Roman" panose="02020603050405020304" pitchFamily="18" charset="0"/>
              </a:rPr>
              <a:t>New pathway has been circled in orange</a:t>
            </a:r>
          </a:p>
          <a:p>
            <a:pPr marL="285750" indent="-285750">
              <a:buFontTx/>
              <a:buChar char="-"/>
            </a:pPr>
            <a:r>
              <a:rPr lang="en-US" dirty="0">
                <a:latin typeface="Times New Roman" panose="02020603050405020304" pitchFamily="18" charset="0"/>
                <a:cs typeface="Times New Roman" panose="02020603050405020304" pitchFamily="18" charset="0"/>
              </a:rPr>
              <a:t>Outsourcing gateway checks if the custom order requires a gemstone, if not it must be completed through original methods.</a:t>
            </a:r>
          </a:p>
        </p:txBody>
      </p:sp>
      <p:sp>
        <p:nvSpPr>
          <p:cNvPr id="9" name="TextBox 8">
            <a:extLst>
              <a:ext uri="{FF2B5EF4-FFF2-40B4-BE49-F238E27FC236}">
                <a16:creationId xmlns:a16="http://schemas.microsoft.com/office/drawing/2014/main" id="{23529017-AD77-F0C1-6E53-19273B6F1A92}"/>
              </a:ext>
            </a:extLst>
          </p:cNvPr>
          <p:cNvSpPr txBox="1"/>
          <p:nvPr/>
        </p:nvSpPr>
        <p:spPr>
          <a:xfrm>
            <a:off x="6313116" y="1444467"/>
            <a:ext cx="2605415"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6 days of labor ($612)</a:t>
            </a:r>
          </a:p>
        </p:txBody>
      </p:sp>
      <p:sp>
        <p:nvSpPr>
          <p:cNvPr id="10" name="TextBox 9">
            <a:extLst>
              <a:ext uri="{FF2B5EF4-FFF2-40B4-BE49-F238E27FC236}">
                <a16:creationId xmlns:a16="http://schemas.microsoft.com/office/drawing/2014/main" id="{47FC7CBC-6C52-1E2B-DD02-0B24DF348023}"/>
              </a:ext>
            </a:extLst>
          </p:cNvPr>
          <p:cNvSpPr txBox="1"/>
          <p:nvPr/>
        </p:nvSpPr>
        <p:spPr>
          <a:xfrm>
            <a:off x="6313116" y="2415396"/>
            <a:ext cx="2605415"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3 days of labor ($306)</a:t>
            </a:r>
          </a:p>
        </p:txBody>
      </p:sp>
      <p:sp>
        <p:nvSpPr>
          <p:cNvPr id="11" name="TextBox 10">
            <a:extLst>
              <a:ext uri="{FF2B5EF4-FFF2-40B4-BE49-F238E27FC236}">
                <a16:creationId xmlns:a16="http://schemas.microsoft.com/office/drawing/2014/main" id="{58FD419F-3A64-817C-78B3-6C564219F6B4}"/>
              </a:ext>
            </a:extLst>
          </p:cNvPr>
          <p:cNvSpPr txBox="1"/>
          <p:nvPr/>
        </p:nvSpPr>
        <p:spPr>
          <a:xfrm>
            <a:off x="6313115" y="3124715"/>
            <a:ext cx="2605415" cy="52322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14 days of labor ($1428)</a:t>
            </a:r>
          </a:p>
          <a:p>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B4A831C-2A95-16EA-C49C-932692E50F19}"/>
              </a:ext>
            </a:extLst>
          </p:cNvPr>
          <p:cNvSpPr txBox="1"/>
          <p:nvPr/>
        </p:nvSpPr>
        <p:spPr>
          <a:xfrm>
            <a:off x="6954029" y="6087536"/>
            <a:ext cx="2605415"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7 days of wait ($714)</a:t>
            </a:r>
          </a:p>
        </p:txBody>
      </p:sp>
      <p:sp>
        <p:nvSpPr>
          <p:cNvPr id="13" name="TextBox 12">
            <a:extLst>
              <a:ext uri="{FF2B5EF4-FFF2-40B4-BE49-F238E27FC236}">
                <a16:creationId xmlns:a16="http://schemas.microsoft.com/office/drawing/2014/main" id="{5A46D37A-5DEB-5D9F-9C6F-53A2C8EC6F63}"/>
              </a:ext>
            </a:extLst>
          </p:cNvPr>
          <p:cNvSpPr txBox="1"/>
          <p:nvPr/>
        </p:nvSpPr>
        <p:spPr>
          <a:xfrm>
            <a:off x="10130852" y="3370938"/>
            <a:ext cx="2605415" cy="52322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2 days of wait ($204)</a:t>
            </a:r>
          </a:p>
          <a:p>
            <a:endParaRPr lang="en-US"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07B17EE-9669-929E-8995-95ED5909DB46}"/>
              </a:ext>
            </a:extLst>
          </p:cNvPr>
          <p:cNvSpPr txBox="1"/>
          <p:nvPr/>
        </p:nvSpPr>
        <p:spPr>
          <a:xfrm>
            <a:off x="10889292" y="5810537"/>
            <a:ext cx="2605415" cy="52322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7 days of labor ($714)</a:t>
            </a:r>
          </a:p>
          <a:p>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9C977F6-493C-FAF3-F531-5F0242ADC94F}"/>
              </a:ext>
            </a:extLst>
          </p:cNvPr>
          <p:cNvSpPr txBox="1"/>
          <p:nvPr/>
        </p:nvSpPr>
        <p:spPr>
          <a:xfrm>
            <a:off x="8221984" y="3587813"/>
            <a:ext cx="2605415" cy="52322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13 hours of labor ($1326)</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871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35E7-A3AC-E901-AC84-FBE64C764383}"/>
              </a:ext>
            </a:extLst>
          </p:cNvPr>
          <p:cNvSpPr>
            <a:spLocks noGrp="1"/>
          </p:cNvSpPr>
          <p:nvPr>
            <p:ph type="title"/>
          </p:nvPr>
        </p:nvSpPr>
        <p:spPr/>
        <p:txBody>
          <a:bodyPr>
            <a:normAutofit/>
          </a:bodyPr>
          <a:lstStyle/>
          <a:p>
            <a:r>
              <a:rPr lang="en-US" b="0" i="0" dirty="0">
                <a:solidFill>
                  <a:srgbClr val="000000"/>
                </a:solidFill>
                <a:effectLst/>
                <a:latin typeface="Times"/>
              </a:rPr>
              <a:t>Statistics and decision related to the structural change in the process.</a:t>
            </a:r>
            <a:endParaRPr lang="en-US" dirty="0"/>
          </a:p>
        </p:txBody>
      </p:sp>
      <p:sp>
        <p:nvSpPr>
          <p:cNvPr id="3" name="Content Placeholder 2">
            <a:extLst>
              <a:ext uri="{FF2B5EF4-FFF2-40B4-BE49-F238E27FC236}">
                <a16:creationId xmlns:a16="http://schemas.microsoft.com/office/drawing/2014/main" id="{A94B401E-04AB-240E-6483-2AB1AED7FF28}"/>
              </a:ext>
            </a:extLst>
          </p:cNvPr>
          <p:cNvSpPr>
            <a:spLocks noGrp="1"/>
          </p:cNvSpPr>
          <p:nvPr>
            <p:ph idx="1"/>
          </p:nvPr>
        </p:nvSpPr>
        <p:spPr>
          <a:xfrm>
            <a:off x="838199" y="1825625"/>
            <a:ext cx="10710797" cy="435133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As stated previously on slide 5, custom built jewelry pieces are a 29% occurrence. And only around 72% of these customers will also be requesting a gemstone to fulfill the outsourcing requirements. This 3rd party vendor would ultimately be helping with a very niche group of consumers (21%).</a:t>
            </a:r>
          </a:p>
          <a:p>
            <a:r>
              <a:rPr lang="en-US" dirty="0">
                <a:latin typeface="Times New Roman" panose="02020603050405020304" pitchFamily="18" charset="0"/>
                <a:cs typeface="Times New Roman" panose="02020603050405020304" pitchFamily="18" charset="0"/>
              </a:rPr>
              <a:t>To make this implementation even less tempting, currently the average custom order is completed at around 14 days time. The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party promises delivery in 12-14 days. This is far too comparable to our current speed of production. And the occasional speedy delivery under 12-14 days makes no difference when we can complete some custom orders in as fast as 10 days.</a:t>
            </a:r>
          </a:p>
          <a:p>
            <a:r>
              <a:rPr lang="en-US" dirty="0">
                <a:latin typeface="Times New Roman" panose="02020603050405020304" pitchFamily="18" charset="0"/>
                <a:cs typeface="Times New Roman" panose="02020603050405020304" pitchFamily="18" charset="0"/>
              </a:rPr>
              <a:t>To confirm, the simulation was re-run and resulted in consistently similar values for the total days of labor. My recommendation would be to proceed as usual.</a:t>
            </a:r>
          </a:p>
        </p:txBody>
      </p:sp>
    </p:spTree>
    <p:extLst>
      <p:ext uri="{BB962C8B-B14F-4D97-AF65-F5344CB8AC3E}">
        <p14:creationId xmlns:p14="http://schemas.microsoft.com/office/powerpoint/2010/main" val="4279170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32C4-F1B9-938F-10B1-79A7116FC3DE}"/>
              </a:ext>
            </a:extLst>
          </p:cNvPr>
          <p:cNvSpPr>
            <a:spLocks noGrp="1"/>
          </p:cNvSpPr>
          <p:nvPr>
            <p:ph type="title"/>
          </p:nvPr>
        </p:nvSpPr>
        <p:spPr>
          <a:xfrm>
            <a:off x="838200" y="71437"/>
            <a:ext cx="10515600" cy="1325563"/>
          </a:xfrm>
        </p:spPr>
        <p:txBody>
          <a:bodyPr/>
          <a:lstStyle/>
          <a:p>
            <a:r>
              <a:rPr lang="en-US" b="0" i="0" dirty="0">
                <a:solidFill>
                  <a:srgbClr val="000000"/>
                </a:solidFill>
                <a:effectLst/>
                <a:latin typeface="Times"/>
              </a:rPr>
              <a:t>Any close-out materials.</a:t>
            </a:r>
            <a:endParaRPr lang="en-US" dirty="0"/>
          </a:p>
        </p:txBody>
      </p:sp>
      <p:sp>
        <p:nvSpPr>
          <p:cNvPr id="3" name="Content Placeholder 2">
            <a:extLst>
              <a:ext uri="{FF2B5EF4-FFF2-40B4-BE49-F238E27FC236}">
                <a16:creationId xmlns:a16="http://schemas.microsoft.com/office/drawing/2014/main" id="{3104AC33-4A0D-5040-55E1-660DA1DB2E48}"/>
              </a:ext>
            </a:extLst>
          </p:cNvPr>
          <p:cNvSpPr>
            <a:spLocks noGrp="1"/>
          </p:cNvSpPr>
          <p:nvPr>
            <p:ph idx="1"/>
          </p:nvPr>
        </p:nvSpPr>
        <p:spPr>
          <a:xfrm>
            <a:off x="838200" y="1039812"/>
            <a:ext cx="10515600" cy="4351338"/>
          </a:xfrm>
        </p:spPr>
        <p:txBody>
          <a:bodyPr/>
          <a:lstStyle/>
          <a:p>
            <a:r>
              <a:rPr lang="en-US" dirty="0">
                <a:latin typeface="Times New Roman" panose="02020603050405020304" pitchFamily="18" charset="0"/>
                <a:cs typeface="Times New Roman" panose="02020603050405020304" pitchFamily="18" charset="0"/>
              </a:rPr>
              <a:t>Question #2 Histogram Changes</a:t>
            </a:r>
          </a:p>
          <a:p>
            <a:pPr lvl="1"/>
            <a:r>
              <a:rPr lang="en-US" sz="2000" dirty="0">
                <a:latin typeface="Times New Roman" panose="02020603050405020304" pitchFamily="18" charset="0"/>
                <a:cs typeface="Times New Roman" panose="02020603050405020304" pitchFamily="18" charset="0"/>
              </a:rPr>
              <a:t>Before implanting changes, many orders occasionally took longer than 19 days. These outliers are extremely rare when simulating the revised changes. Rarely do any orders afterward reach beyond 19 days and a larger majority are finished in under 10 days.</a:t>
            </a:r>
          </a:p>
          <a:p>
            <a:pPr marL="0" indent="0">
              <a:buNone/>
            </a:pPr>
            <a:endParaRPr lang="en-US" dirty="0"/>
          </a:p>
        </p:txBody>
      </p:sp>
      <p:pic>
        <p:nvPicPr>
          <p:cNvPr id="5" name="Picture 4" descr="Chart, bar chart&#10;&#10;Description automatically generated">
            <a:extLst>
              <a:ext uri="{FF2B5EF4-FFF2-40B4-BE49-F238E27FC236}">
                <a16:creationId xmlns:a16="http://schemas.microsoft.com/office/drawing/2014/main" id="{37A2E27F-0C27-23EC-DC24-19E9822DB0D8}"/>
              </a:ext>
            </a:extLst>
          </p:cNvPr>
          <p:cNvPicPr>
            <a:picLocks noChangeAspect="1"/>
          </p:cNvPicPr>
          <p:nvPr/>
        </p:nvPicPr>
        <p:blipFill>
          <a:blip r:embed="rId2"/>
          <a:stretch>
            <a:fillRect/>
          </a:stretch>
        </p:blipFill>
        <p:spPr>
          <a:xfrm>
            <a:off x="7015968" y="2947245"/>
            <a:ext cx="3398738" cy="3874935"/>
          </a:xfrm>
          <a:prstGeom prst="rect">
            <a:avLst/>
          </a:prstGeom>
        </p:spPr>
      </p:pic>
      <p:pic>
        <p:nvPicPr>
          <p:cNvPr id="7" name="Picture 6" descr="Chart, bar chart&#10;&#10;Description automatically generated">
            <a:extLst>
              <a:ext uri="{FF2B5EF4-FFF2-40B4-BE49-F238E27FC236}">
                <a16:creationId xmlns:a16="http://schemas.microsoft.com/office/drawing/2014/main" id="{94FE9AD5-AF8B-CE3E-3A74-9FB8551D8ACB}"/>
              </a:ext>
            </a:extLst>
          </p:cNvPr>
          <p:cNvPicPr>
            <a:picLocks noChangeAspect="1"/>
          </p:cNvPicPr>
          <p:nvPr/>
        </p:nvPicPr>
        <p:blipFill>
          <a:blip r:embed="rId3"/>
          <a:stretch>
            <a:fillRect/>
          </a:stretch>
        </p:blipFill>
        <p:spPr>
          <a:xfrm>
            <a:off x="1249396" y="2947244"/>
            <a:ext cx="3039346" cy="3874936"/>
          </a:xfrm>
          <a:prstGeom prst="rect">
            <a:avLst/>
          </a:prstGeom>
        </p:spPr>
      </p:pic>
      <p:sp>
        <p:nvSpPr>
          <p:cNvPr id="8" name="Title 1">
            <a:extLst>
              <a:ext uri="{FF2B5EF4-FFF2-40B4-BE49-F238E27FC236}">
                <a16:creationId xmlns:a16="http://schemas.microsoft.com/office/drawing/2014/main" id="{80EF89E9-F335-C4D9-5D6A-90A034CE89C1}"/>
              </a:ext>
            </a:extLst>
          </p:cNvPr>
          <p:cNvSpPr txBox="1">
            <a:spLocks/>
          </p:cNvSpPr>
          <p:nvPr/>
        </p:nvSpPr>
        <p:spPr>
          <a:xfrm>
            <a:off x="1777294" y="2103437"/>
            <a:ext cx="213836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0000"/>
                </a:solidFill>
                <a:latin typeface="Times"/>
              </a:rPr>
              <a:t>Before</a:t>
            </a:r>
          </a:p>
        </p:txBody>
      </p:sp>
      <p:sp>
        <p:nvSpPr>
          <p:cNvPr id="9" name="Title 1">
            <a:extLst>
              <a:ext uri="{FF2B5EF4-FFF2-40B4-BE49-F238E27FC236}">
                <a16:creationId xmlns:a16="http://schemas.microsoft.com/office/drawing/2014/main" id="{8191229F-AFBC-0F8D-E11F-3741D8938558}"/>
              </a:ext>
            </a:extLst>
          </p:cNvPr>
          <p:cNvSpPr txBox="1">
            <a:spLocks/>
          </p:cNvSpPr>
          <p:nvPr/>
        </p:nvSpPr>
        <p:spPr>
          <a:xfrm>
            <a:off x="7903260" y="2120899"/>
            <a:ext cx="213836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0000"/>
                </a:solidFill>
                <a:latin typeface="Times"/>
              </a:rPr>
              <a:t>After</a:t>
            </a:r>
          </a:p>
        </p:txBody>
      </p:sp>
    </p:spTree>
    <p:extLst>
      <p:ext uri="{BB962C8B-B14F-4D97-AF65-F5344CB8AC3E}">
        <p14:creationId xmlns:p14="http://schemas.microsoft.com/office/powerpoint/2010/main" val="1298507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588</Words>
  <Application>Microsoft Macintosh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vt:lpstr>
      <vt:lpstr>Times New Roman</vt:lpstr>
      <vt:lpstr>Office Theme</vt:lpstr>
      <vt:lpstr>MIS 432 – SPRING 2023</vt:lpstr>
      <vt:lpstr>An image of your version of the BPMN diagram of the process.</vt:lpstr>
      <vt:lpstr>Statistics derived from your original dataset.</vt:lpstr>
      <vt:lpstr>Statistics from the simulation and comparisons to the originals.</vt:lpstr>
      <vt:lpstr>Statistics and decisions related to the questions asked below.</vt:lpstr>
      <vt:lpstr>An image showing your alterations to the original BPMN diagram.</vt:lpstr>
      <vt:lpstr>Statistics and decision related to the structural change in the process.</vt:lpstr>
      <vt:lpstr>Any close-out materials.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 432 – SPRING 2023</dc:title>
  <dc:creator>Gosa, Brendan Matthew</dc:creator>
  <cp:lastModifiedBy>Gosa, Brendan Matthew</cp:lastModifiedBy>
  <cp:revision>9</cp:revision>
  <dcterms:created xsi:type="dcterms:W3CDTF">2023-04-18T19:46:52Z</dcterms:created>
  <dcterms:modified xsi:type="dcterms:W3CDTF">2023-04-18T22:58:14Z</dcterms:modified>
</cp:coreProperties>
</file>