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9" r:id="rId3"/>
    <p:sldId id="290" r:id="rId4"/>
    <p:sldId id="264" r:id="rId5"/>
    <p:sldId id="258" r:id="rId6"/>
    <p:sldId id="257" r:id="rId7"/>
    <p:sldId id="260" r:id="rId8"/>
    <p:sldId id="265" r:id="rId9"/>
    <p:sldId id="266" r:id="rId10"/>
    <p:sldId id="271" r:id="rId11"/>
    <p:sldId id="274" r:id="rId12"/>
    <p:sldId id="275" r:id="rId13"/>
    <p:sldId id="276" r:id="rId14"/>
    <p:sldId id="280" r:id="rId15"/>
    <p:sldId id="283" r:id="rId16"/>
    <p:sldId id="285" r:id="rId17"/>
    <p:sldId id="287" r:id="rId18"/>
    <p:sldId id="288" r:id="rId19"/>
    <p:sldId id="291" r:id="rId20"/>
    <p:sldId id="292" r:id="rId21"/>
    <p:sldId id="262" r:id="rId22"/>
    <p:sldId id="267" r:id="rId23"/>
    <p:sldId id="270" r:id="rId24"/>
    <p:sldId id="268" r:id="rId25"/>
    <p:sldId id="269" r:id="rId26"/>
    <p:sldId id="26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885C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FF8E88-6812-E50B-0713-6F1BE6D46862}" v="14" dt="2023-12-04T16:22:36.860"/>
    <p1510:client id="{5236EFD9-24F8-6E0B-992D-6834BA4C8456}" v="75" dt="2023-12-03T21:24:54.202"/>
    <p1510:client id="{8B4EBBAA-D24F-45CA-A0B9-93075B388E10}" v="103" dt="2023-12-04T16:13:26.134"/>
    <p1510:client id="{DAFA104C-BD57-E14A-A62C-F6FD1A31A9D3}" v="1410" dt="2023-12-04T16:18:10.30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en-US"/>
              <a:t>Click to edit Master title style</a:t>
            </a:r>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96DFF08F-DC6B-4601-B491-B0F83F6DD2DA}" type="datetimeFigureOut">
              <a:rPr lang="en-US" dirty="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37795690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DFF08F-DC6B-4601-B491-B0F83F6DD2DA}" type="datetimeFigureOut">
              <a:rPr lang="en-US" dirty="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188352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422854"/>
            <a:ext cx="2743196" cy="365125"/>
          </a:xfrm>
        </p:spPr>
        <p:txBody>
          <a:bodyPr/>
          <a:lstStyle/>
          <a:p>
            <a:fld id="{96DFF08F-DC6B-4601-B491-B0F83F6DD2DA}" type="datetimeFigureOut">
              <a:rPr lang="en-US" dirty="0"/>
              <a:t>12/4/2023</a:t>
            </a:fld>
            <a:endParaRPr lang="en-US"/>
          </a:p>
        </p:txBody>
      </p:sp>
      <p:sp>
        <p:nvSpPr>
          <p:cNvPr id="5" name="Footer Placeholder 4"/>
          <p:cNvSpPr>
            <a:spLocks noGrp="1"/>
          </p:cNvSpPr>
          <p:nvPr>
            <p:ph type="ftr" sz="quarter" idx="11"/>
          </p:nvPr>
        </p:nvSpPr>
        <p:spPr>
          <a:xfrm>
            <a:off x="3776135" y="6422854"/>
            <a:ext cx="4279669" cy="365125"/>
          </a:xfrm>
        </p:spPr>
        <p:txBody>
          <a:bodyPr/>
          <a:lstStyle/>
          <a:p>
            <a:endParaRPr lang="en-US"/>
          </a:p>
        </p:txBody>
      </p:sp>
      <p:sp>
        <p:nvSpPr>
          <p:cNvPr id="6" name="Slide Number Placeholder 5"/>
          <p:cNvSpPr>
            <a:spLocks noGrp="1"/>
          </p:cNvSpPr>
          <p:nvPr>
            <p:ph type="sldNum" sz="quarter" idx="12"/>
          </p:nvPr>
        </p:nvSpPr>
        <p:spPr>
          <a:xfrm>
            <a:off x="8073048" y="6422854"/>
            <a:ext cx="879759" cy="365125"/>
          </a:xfrm>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555168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6DFF08F-DC6B-4601-B491-B0F83F6DD2DA}" type="datetimeFigureOut">
              <a:rPr lang="en-US" dirty="0"/>
              <a:t>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190197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96DFF08F-DC6B-4601-B491-B0F83F6DD2DA}" type="datetimeFigureOut">
              <a:rPr lang="en-US" dirty="0"/>
              <a:pPr/>
              <a:t>12/4/2023</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3811476440"/>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6DFF08F-DC6B-4601-B491-B0F83F6DD2DA}" type="datetimeFigureOut">
              <a:rPr lang="en-US" dirty="0"/>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5924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6DFF08F-DC6B-4601-B491-B0F83F6DD2DA}" type="datetimeFigureOut">
              <a:rPr lang="en-US" dirty="0"/>
              <a:t>12/4/2023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510716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6DFF08F-DC6B-4601-B491-B0F83F6DD2DA}" type="datetimeFigureOut">
              <a:rPr lang="en-US" dirty="0"/>
              <a:t>12/4/2023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871857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12/4/2023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866978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084257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908012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96DFF08F-DC6B-4601-B491-B0F83F6DD2DA}" type="datetimeFigureOut">
              <a:rPr lang="en-US" dirty="0"/>
              <a:pPr/>
              <a:t>12/4/2023</a:t>
            </a:fld>
            <a:endParaRPr lang="en-US"/>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3459282373"/>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jpe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audubon.org/national-audubon-society-field-guide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061A9-BD31-C2F5-98E7-1FB66E9F166D}"/>
              </a:ext>
            </a:extLst>
          </p:cNvPr>
          <p:cNvSpPr>
            <a:spLocks noGrp="1"/>
          </p:cNvSpPr>
          <p:nvPr>
            <p:ph type="ctrTitle"/>
          </p:nvPr>
        </p:nvSpPr>
        <p:spPr/>
        <p:txBody>
          <a:bodyPr/>
          <a:lstStyle/>
          <a:p>
            <a:r>
              <a:rPr lang="en-US" b="1" i="0" u="none" strike="noStrike">
                <a:solidFill>
                  <a:srgbClr val="202124"/>
                </a:solidFill>
                <a:effectLst/>
                <a:latin typeface="Inter"/>
              </a:rPr>
              <a:t>Mushroom Classification</a:t>
            </a:r>
            <a:endParaRPr lang="en-US"/>
          </a:p>
        </p:txBody>
      </p:sp>
      <p:sp>
        <p:nvSpPr>
          <p:cNvPr id="3" name="Subtitle 2">
            <a:extLst>
              <a:ext uri="{FF2B5EF4-FFF2-40B4-BE49-F238E27FC236}">
                <a16:creationId xmlns:a16="http://schemas.microsoft.com/office/drawing/2014/main" id="{ED6C4059-CD1D-70A1-45F6-FE9FB7B8B9FE}"/>
              </a:ext>
            </a:extLst>
          </p:cNvPr>
          <p:cNvSpPr>
            <a:spLocks noGrp="1"/>
          </p:cNvSpPr>
          <p:nvPr>
            <p:ph type="subTitle" idx="1"/>
          </p:nvPr>
        </p:nvSpPr>
        <p:spPr/>
        <p:txBody>
          <a:bodyPr/>
          <a:lstStyle/>
          <a:p>
            <a:r>
              <a:rPr lang="en-US"/>
              <a:t>Team 10 Project</a:t>
            </a:r>
          </a:p>
          <a:p>
            <a:r>
              <a:rPr lang="en-US"/>
              <a:t>Isabelle Hatch, Brendan </a:t>
            </a:r>
            <a:r>
              <a:rPr lang="en-US" err="1"/>
              <a:t>Gosa</a:t>
            </a:r>
            <a:r>
              <a:rPr lang="en-US"/>
              <a:t>, Andrew Kim and Natalie Fernandez </a:t>
            </a:r>
          </a:p>
        </p:txBody>
      </p:sp>
    </p:spTree>
    <p:extLst>
      <p:ext uri="{BB962C8B-B14F-4D97-AF65-F5344CB8AC3E}">
        <p14:creationId xmlns:p14="http://schemas.microsoft.com/office/powerpoint/2010/main" val="2102118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A3AB5-C5B6-FA6D-36D5-6CDA89341406}"/>
              </a:ext>
            </a:extLst>
          </p:cNvPr>
          <p:cNvSpPr>
            <a:spLocks noGrp="1"/>
          </p:cNvSpPr>
          <p:nvPr>
            <p:ph type="title"/>
          </p:nvPr>
        </p:nvSpPr>
        <p:spPr/>
        <p:txBody>
          <a:bodyPr/>
          <a:lstStyle/>
          <a:p>
            <a:r>
              <a:rPr lang="en-US" dirty="0">
                <a:ea typeface="Calibri Light"/>
                <a:cs typeface="Calibri Light"/>
              </a:rPr>
              <a:t>Cap shape, Surface, and Color</a:t>
            </a:r>
            <a:endParaRPr lang="en-US" dirty="0"/>
          </a:p>
        </p:txBody>
      </p:sp>
      <p:pic>
        <p:nvPicPr>
          <p:cNvPr id="4" name="Content Placeholder 3">
            <a:extLst>
              <a:ext uri="{FF2B5EF4-FFF2-40B4-BE49-F238E27FC236}">
                <a16:creationId xmlns:a16="http://schemas.microsoft.com/office/drawing/2014/main" id="{8A6432C6-C74D-FF14-63AD-10C9D55BA68D}"/>
              </a:ext>
            </a:extLst>
          </p:cNvPr>
          <p:cNvPicPr>
            <a:picLocks noGrp="1" noChangeAspect="1"/>
          </p:cNvPicPr>
          <p:nvPr>
            <p:ph idx="1"/>
          </p:nvPr>
        </p:nvPicPr>
        <p:blipFill rotWithShape="1">
          <a:blip r:embed="rId2"/>
          <a:srcRect l="2124" r="-177" b="190"/>
          <a:stretch/>
        </p:blipFill>
        <p:spPr>
          <a:xfrm>
            <a:off x="292214" y="2220904"/>
            <a:ext cx="3937581" cy="3723351"/>
          </a:xfrm>
        </p:spPr>
      </p:pic>
      <p:pic>
        <p:nvPicPr>
          <p:cNvPr id="3" name="Picture 2" descr="A screenshot of a computer&#10;&#10;Description automatically generated">
            <a:extLst>
              <a:ext uri="{FF2B5EF4-FFF2-40B4-BE49-F238E27FC236}">
                <a16:creationId xmlns:a16="http://schemas.microsoft.com/office/drawing/2014/main" id="{992BCE72-9580-A1DA-430C-100ECD9818A9}"/>
              </a:ext>
            </a:extLst>
          </p:cNvPr>
          <p:cNvPicPr>
            <a:picLocks noChangeAspect="1"/>
          </p:cNvPicPr>
          <p:nvPr/>
        </p:nvPicPr>
        <p:blipFill>
          <a:blip r:embed="rId3"/>
          <a:stretch>
            <a:fillRect/>
          </a:stretch>
        </p:blipFill>
        <p:spPr>
          <a:xfrm>
            <a:off x="4827307" y="2253779"/>
            <a:ext cx="3731767" cy="3657600"/>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24EC584B-3FC0-DBD7-21A8-DFFCA06990A1}"/>
              </a:ext>
            </a:extLst>
          </p:cNvPr>
          <p:cNvPicPr>
            <a:picLocks noChangeAspect="1"/>
          </p:cNvPicPr>
          <p:nvPr/>
        </p:nvPicPr>
        <p:blipFill>
          <a:blip r:embed="rId4"/>
          <a:stretch>
            <a:fillRect/>
          </a:stretch>
        </p:blipFill>
        <p:spPr>
          <a:xfrm>
            <a:off x="9156586" y="2233056"/>
            <a:ext cx="2743200" cy="3699046"/>
          </a:xfrm>
          <a:prstGeom prst="rect">
            <a:avLst/>
          </a:prstGeom>
        </p:spPr>
      </p:pic>
    </p:spTree>
    <p:extLst>
      <p:ext uri="{BB962C8B-B14F-4D97-AF65-F5344CB8AC3E}">
        <p14:creationId xmlns:p14="http://schemas.microsoft.com/office/powerpoint/2010/main" val="112793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B2B2F-F14A-F34B-9833-FB2DD649A0B8}"/>
              </a:ext>
            </a:extLst>
          </p:cNvPr>
          <p:cNvSpPr>
            <a:spLocks noGrp="1"/>
          </p:cNvSpPr>
          <p:nvPr>
            <p:ph type="title"/>
          </p:nvPr>
        </p:nvSpPr>
        <p:spPr/>
        <p:txBody>
          <a:bodyPr/>
          <a:lstStyle/>
          <a:p>
            <a:r>
              <a:rPr lang="en-US">
                <a:cs typeface="Calibri Light"/>
              </a:rPr>
              <a:t>bruises</a:t>
            </a:r>
            <a:endParaRPr lang="en-US"/>
          </a:p>
        </p:txBody>
      </p:sp>
      <p:pic>
        <p:nvPicPr>
          <p:cNvPr id="4" name="Content Placeholder 3">
            <a:extLst>
              <a:ext uri="{FF2B5EF4-FFF2-40B4-BE49-F238E27FC236}">
                <a16:creationId xmlns:a16="http://schemas.microsoft.com/office/drawing/2014/main" id="{1B9623F4-881A-5411-4FAA-873838BAB8AC}"/>
              </a:ext>
            </a:extLst>
          </p:cNvPr>
          <p:cNvPicPr>
            <a:picLocks noGrp="1" noChangeAspect="1"/>
          </p:cNvPicPr>
          <p:nvPr>
            <p:ph idx="1"/>
          </p:nvPr>
        </p:nvPicPr>
        <p:blipFill>
          <a:blip r:embed="rId2"/>
          <a:stretch>
            <a:fillRect/>
          </a:stretch>
        </p:blipFill>
        <p:spPr>
          <a:xfrm>
            <a:off x="2679928" y="2563430"/>
            <a:ext cx="6830557" cy="3142497"/>
          </a:xfrm>
        </p:spPr>
      </p:pic>
    </p:spTree>
    <p:extLst>
      <p:ext uri="{BB962C8B-B14F-4D97-AF65-F5344CB8AC3E}">
        <p14:creationId xmlns:p14="http://schemas.microsoft.com/office/powerpoint/2010/main" val="4259591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BFA78-7F21-4FDA-CA48-9BBF3901A779}"/>
              </a:ext>
            </a:extLst>
          </p:cNvPr>
          <p:cNvSpPr>
            <a:spLocks noGrp="1"/>
          </p:cNvSpPr>
          <p:nvPr>
            <p:ph type="title"/>
          </p:nvPr>
        </p:nvSpPr>
        <p:spPr/>
        <p:txBody>
          <a:bodyPr/>
          <a:lstStyle/>
          <a:p>
            <a:r>
              <a:rPr lang="en-US">
                <a:cs typeface="Calibri Light"/>
              </a:rPr>
              <a:t>odor</a:t>
            </a:r>
            <a:endParaRPr lang="en-US"/>
          </a:p>
        </p:txBody>
      </p:sp>
      <p:pic>
        <p:nvPicPr>
          <p:cNvPr id="4" name="Content Placeholder 3">
            <a:extLst>
              <a:ext uri="{FF2B5EF4-FFF2-40B4-BE49-F238E27FC236}">
                <a16:creationId xmlns:a16="http://schemas.microsoft.com/office/drawing/2014/main" id="{E9162CB6-1EFA-7165-DB3E-DBC4602C7325}"/>
              </a:ext>
            </a:extLst>
          </p:cNvPr>
          <p:cNvPicPr>
            <a:picLocks noGrp="1" noChangeAspect="1"/>
          </p:cNvPicPr>
          <p:nvPr>
            <p:ph idx="1"/>
          </p:nvPr>
        </p:nvPicPr>
        <p:blipFill>
          <a:blip r:embed="rId2"/>
          <a:stretch>
            <a:fillRect/>
          </a:stretch>
        </p:blipFill>
        <p:spPr>
          <a:xfrm>
            <a:off x="3824042" y="2027237"/>
            <a:ext cx="4529076" cy="4380535"/>
          </a:xfrm>
        </p:spPr>
      </p:pic>
    </p:spTree>
    <p:extLst>
      <p:ext uri="{BB962C8B-B14F-4D97-AF65-F5344CB8AC3E}">
        <p14:creationId xmlns:p14="http://schemas.microsoft.com/office/powerpoint/2010/main" val="4138129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4B6BA-53D5-2B0D-9061-5EB136185695}"/>
              </a:ext>
            </a:extLst>
          </p:cNvPr>
          <p:cNvSpPr>
            <a:spLocks noGrp="1"/>
          </p:cNvSpPr>
          <p:nvPr>
            <p:ph type="title"/>
          </p:nvPr>
        </p:nvSpPr>
        <p:spPr/>
        <p:txBody>
          <a:bodyPr>
            <a:normAutofit fontScale="90000"/>
          </a:bodyPr>
          <a:lstStyle/>
          <a:p>
            <a:r>
              <a:rPr lang="en-US" dirty="0">
                <a:cs typeface="Calibri Light"/>
              </a:rPr>
              <a:t>Gill attachment, Spacing, Size, and Color</a:t>
            </a:r>
            <a:br>
              <a:rPr lang="en-US" dirty="0">
                <a:cs typeface="Calibri Light"/>
              </a:rPr>
            </a:br>
            <a:endParaRPr lang="en-US"/>
          </a:p>
        </p:txBody>
      </p:sp>
      <p:pic>
        <p:nvPicPr>
          <p:cNvPr id="4" name="Content Placeholder 3" descr="A screenshot of a computer&#10;&#10;Description automatically generated">
            <a:extLst>
              <a:ext uri="{FF2B5EF4-FFF2-40B4-BE49-F238E27FC236}">
                <a16:creationId xmlns:a16="http://schemas.microsoft.com/office/drawing/2014/main" id="{D4F6B45D-4A64-0979-64AF-A2199FDE4923}"/>
              </a:ext>
            </a:extLst>
          </p:cNvPr>
          <p:cNvPicPr>
            <a:picLocks noGrp="1" noChangeAspect="1"/>
          </p:cNvPicPr>
          <p:nvPr>
            <p:ph idx="1"/>
          </p:nvPr>
        </p:nvPicPr>
        <p:blipFill>
          <a:blip r:embed="rId2"/>
          <a:stretch>
            <a:fillRect/>
          </a:stretch>
        </p:blipFill>
        <p:spPr>
          <a:xfrm>
            <a:off x="370719" y="1492583"/>
            <a:ext cx="4094316" cy="2703920"/>
          </a:xfrm>
        </p:spPr>
      </p:pic>
      <p:pic>
        <p:nvPicPr>
          <p:cNvPr id="3" name="Picture 2" descr="A screenshot of a data&#10;&#10;Description automatically generated">
            <a:extLst>
              <a:ext uri="{FF2B5EF4-FFF2-40B4-BE49-F238E27FC236}">
                <a16:creationId xmlns:a16="http://schemas.microsoft.com/office/drawing/2014/main" id="{2A12A850-1DF5-EF01-33BB-BDF2D6458E78}"/>
              </a:ext>
            </a:extLst>
          </p:cNvPr>
          <p:cNvPicPr>
            <a:picLocks noChangeAspect="1"/>
          </p:cNvPicPr>
          <p:nvPr/>
        </p:nvPicPr>
        <p:blipFill>
          <a:blip r:embed="rId3"/>
          <a:stretch>
            <a:fillRect/>
          </a:stretch>
        </p:blipFill>
        <p:spPr>
          <a:xfrm>
            <a:off x="5418364" y="1630817"/>
            <a:ext cx="3586842" cy="2718707"/>
          </a:xfrm>
          <a:prstGeom prst="rect">
            <a:avLst/>
          </a:prstGeom>
        </p:spPr>
      </p:pic>
      <p:pic>
        <p:nvPicPr>
          <p:cNvPr id="5" name="Picture 4" descr="A screenshot of a data table&#10;&#10;Description automatically generated">
            <a:extLst>
              <a:ext uri="{FF2B5EF4-FFF2-40B4-BE49-F238E27FC236}">
                <a16:creationId xmlns:a16="http://schemas.microsoft.com/office/drawing/2014/main" id="{407F2625-C9EE-F4E7-95AC-FEF65DC4102F}"/>
              </a:ext>
            </a:extLst>
          </p:cNvPr>
          <p:cNvPicPr>
            <a:picLocks noChangeAspect="1"/>
          </p:cNvPicPr>
          <p:nvPr/>
        </p:nvPicPr>
        <p:blipFill>
          <a:blip r:embed="rId4"/>
          <a:stretch>
            <a:fillRect/>
          </a:stretch>
        </p:blipFill>
        <p:spPr>
          <a:xfrm>
            <a:off x="846364" y="4274059"/>
            <a:ext cx="3260271" cy="2568918"/>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3ED8ADE0-AB67-29AA-4067-F891912D7943}"/>
              </a:ext>
            </a:extLst>
          </p:cNvPr>
          <p:cNvPicPr>
            <a:picLocks noChangeAspect="1"/>
          </p:cNvPicPr>
          <p:nvPr/>
        </p:nvPicPr>
        <p:blipFill>
          <a:blip r:embed="rId5"/>
          <a:stretch>
            <a:fillRect/>
          </a:stretch>
        </p:blipFill>
        <p:spPr>
          <a:xfrm>
            <a:off x="9307351" y="1494065"/>
            <a:ext cx="2279068" cy="5074103"/>
          </a:xfrm>
          <a:prstGeom prst="rect">
            <a:avLst/>
          </a:prstGeom>
        </p:spPr>
      </p:pic>
    </p:spTree>
    <p:extLst>
      <p:ext uri="{BB962C8B-B14F-4D97-AF65-F5344CB8AC3E}">
        <p14:creationId xmlns:p14="http://schemas.microsoft.com/office/powerpoint/2010/main" val="10044559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87E60-B95C-044E-A6DC-7C257892532B}"/>
              </a:ext>
            </a:extLst>
          </p:cNvPr>
          <p:cNvSpPr>
            <a:spLocks noGrp="1"/>
          </p:cNvSpPr>
          <p:nvPr>
            <p:ph type="title"/>
          </p:nvPr>
        </p:nvSpPr>
        <p:spPr/>
        <p:txBody>
          <a:bodyPr/>
          <a:lstStyle/>
          <a:p>
            <a:r>
              <a:rPr lang="en-US" dirty="0">
                <a:cs typeface="Calibri Light"/>
              </a:rPr>
              <a:t>Stalk shape and Root</a:t>
            </a:r>
            <a:endParaRPr lang="en-US" dirty="0"/>
          </a:p>
        </p:txBody>
      </p:sp>
      <p:pic>
        <p:nvPicPr>
          <p:cNvPr id="4" name="Content Placeholder 3">
            <a:extLst>
              <a:ext uri="{FF2B5EF4-FFF2-40B4-BE49-F238E27FC236}">
                <a16:creationId xmlns:a16="http://schemas.microsoft.com/office/drawing/2014/main" id="{BC0C20B0-3979-8913-E19E-A7DD4EE015D6}"/>
              </a:ext>
            </a:extLst>
          </p:cNvPr>
          <p:cNvPicPr>
            <a:picLocks noGrp="1" noChangeAspect="1"/>
          </p:cNvPicPr>
          <p:nvPr>
            <p:ph idx="1"/>
          </p:nvPr>
        </p:nvPicPr>
        <p:blipFill>
          <a:blip r:embed="rId2"/>
          <a:stretch>
            <a:fillRect/>
          </a:stretch>
        </p:blipFill>
        <p:spPr>
          <a:xfrm>
            <a:off x="1333415" y="2058387"/>
            <a:ext cx="5492355" cy="3804035"/>
          </a:xfrm>
        </p:spPr>
      </p:pic>
      <p:pic>
        <p:nvPicPr>
          <p:cNvPr id="3" name="Picture 2" descr="A screenshot of a computer&#10;&#10;Description automatically generated">
            <a:extLst>
              <a:ext uri="{FF2B5EF4-FFF2-40B4-BE49-F238E27FC236}">
                <a16:creationId xmlns:a16="http://schemas.microsoft.com/office/drawing/2014/main" id="{EC8FE60D-2AC1-D13B-D110-00A5C6D35192}"/>
              </a:ext>
            </a:extLst>
          </p:cNvPr>
          <p:cNvPicPr>
            <a:picLocks noChangeAspect="1"/>
          </p:cNvPicPr>
          <p:nvPr/>
        </p:nvPicPr>
        <p:blipFill>
          <a:blip r:embed="rId3"/>
          <a:stretch>
            <a:fillRect/>
          </a:stretch>
        </p:blipFill>
        <p:spPr>
          <a:xfrm>
            <a:off x="8490155" y="2334684"/>
            <a:ext cx="2743200" cy="2730381"/>
          </a:xfrm>
          <a:prstGeom prst="rect">
            <a:avLst/>
          </a:prstGeom>
        </p:spPr>
      </p:pic>
    </p:spTree>
    <p:extLst>
      <p:ext uri="{BB962C8B-B14F-4D97-AF65-F5344CB8AC3E}">
        <p14:creationId xmlns:p14="http://schemas.microsoft.com/office/powerpoint/2010/main" val="832925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634B0-6199-8380-E51B-F8E5EA8A7503}"/>
              </a:ext>
            </a:extLst>
          </p:cNvPr>
          <p:cNvSpPr>
            <a:spLocks noGrp="1"/>
          </p:cNvSpPr>
          <p:nvPr>
            <p:ph type="title"/>
          </p:nvPr>
        </p:nvSpPr>
        <p:spPr/>
        <p:txBody>
          <a:bodyPr/>
          <a:lstStyle/>
          <a:p>
            <a:r>
              <a:rPr lang="en-US" dirty="0">
                <a:cs typeface="Calibri Light"/>
              </a:rPr>
              <a:t>Stalk surface- above &amp; Below</a:t>
            </a:r>
            <a:endParaRPr lang="en-US" dirty="0"/>
          </a:p>
        </p:txBody>
      </p:sp>
      <p:pic>
        <p:nvPicPr>
          <p:cNvPr id="4" name="Content Placeholder 3" descr="A screenshot of a computer&#10;&#10;Description automatically generated">
            <a:extLst>
              <a:ext uri="{FF2B5EF4-FFF2-40B4-BE49-F238E27FC236}">
                <a16:creationId xmlns:a16="http://schemas.microsoft.com/office/drawing/2014/main" id="{19ADCB58-C687-C3CA-B28F-8FF4322C1784}"/>
              </a:ext>
            </a:extLst>
          </p:cNvPr>
          <p:cNvPicPr>
            <a:picLocks noGrp="1" noChangeAspect="1"/>
          </p:cNvPicPr>
          <p:nvPr>
            <p:ph idx="1"/>
          </p:nvPr>
        </p:nvPicPr>
        <p:blipFill>
          <a:blip r:embed="rId2"/>
          <a:stretch>
            <a:fillRect/>
          </a:stretch>
        </p:blipFill>
        <p:spPr>
          <a:xfrm>
            <a:off x="5915725" y="1789738"/>
            <a:ext cx="5685070" cy="4627929"/>
          </a:xfrm>
        </p:spPr>
      </p:pic>
      <p:pic>
        <p:nvPicPr>
          <p:cNvPr id="5" name="Content Placeholder 3" descr="A screenshot of a computer&#10;&#10;Description automatically generated">
            <a:extLst>
              <a:ext uri="{FF2B5EF4-FFF2-40B4-BE49-F238E27FC236}">
                <a16:creationId xmlns:a16="http://schemas.microsoft.com/office/drawing/2014/main" id="{F90320F4-447D-7CE0-2190-BD0A33677289}"/>
              </a:ext>
            </a:extLst>
          </p:cNvPr>
          <p:cNvPicPr>
            <a:picLocks noChangeAspect="1"/>
          </p:cNvPicPr>
          <p:nvPr/>
        </p:nvPicPr>
        <p:blipFill>
          <a:blip r:embed="rId3"/>
          <a:stretch>
            <a:fillRect/>
          </a:stretch>
        </p:blipFill>
        <p:spPr>
          <a:xfrm>
            <a:off x="188222" y="1829685"/>
            <a:ext cx="5722454" cy="4565788"/>
          </a:xfrm>
          <a:prstGeom prst="rect">
            <a:avLst/>
          </a:prstGeom>
        </p:spPr>
      </p:pic>
    </p:spTree>
    <p:extLst>
      <p:ext uri="{BB962C8B-B14F-4D97-AF65-F5344CB8AC3E}">
        <p14:creationId xmlns:p14="http://schemas.microsoft.com/office/powerpoint/2010/main" val="2913061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F935A-AD8B-58C5-2A35-552B82AFDB04}"/>
              </a:ext>
            </a:extLst>
          </p:cNvPr>
          <p:cNvSpPr>
            <a:spLocks noGrp="1"/>
          </p:cNvSpPr>
          <p:nvPr>
            <p:ph type="title"/>
          </p:nvPr>
        </p:nvSpPr>
        <p:spPr/>
        <p:txBody>
          <a:bodyPr/>
          <a:lstStyle/>
          <a:p>
            <a:r>
              <a:rPr lang="en-US" dirty="0">
                <a:ea typeface="Calibri Light"/>
                <a:cs typeface="Calibri Light"/>
              </a:rPr>
              <a:t>Stalk color- above &amp; Below</a:t>
            </a:r>
            <a:endParaRPr lang="en-US" dirty="0"/>
          </a:p>
        </p:txBody>
      </p:sp>
      <p:pic>
        <p:nvPicPr>
          <p:cNvPr id="4" name="Content Placeholder 3">
            <a:extLst>
              <a:ext uri="{FF2B5EF4-FFF2-40B4-BE49-F238E27FC236}">
                <a16:creationId xmlns:a16="http://schemas.microsoft.com/office/drawing/2014/main" id="{8AB978C9-D54B-E19F-22F4-8A752DAF9A7F}"/>
              </a:ext>
            </a:extLst>
          </p:cNvPr>
          <p:cNvPicPr>
            <a:picLocks noGrp="1" noChangeAspect="1"/>
          </p:cNvPicPr>
          <p:nvPr>
            <p:ph idx="1"/>
          </p:nvPr>
        </p:nvPicPr>
        <p:blipFill>
          <a:blip r:embed="rId2"/>
          <a:stretch>
            <a:fillRect/>
          </a:stretch>
        </p:blipFill>
        <p:spPr>
          <a:xfrm>
            <a:off x="541583" y="1949457"/>
            <a:ext cx="4307657" cy="4629310"/>
          </a:xfrm>
        </p:spPr>
      </p:pic>
      <p:pic>
        <p:nvPicPr>
          <p:cNvPr id="3" name="Picture 2" descr="A screenshot of a computer&#10;&#10;Description automatically generated">
            <a:extLst>
              <a:ext uri="{FF2B5EF4-FFF2-40B4-BE49-F238E27FC236}">
                <a16:creationId xmlns:a16="http://schemas.microsoft.com/office/drawing/2014/main" id="{741FD5A9-20F3-A621-1342-3EBC2EDF9DB2}"/>
              </a:ext>
            </a:extLst>
          </p:cNvPr>
          <p:cNvPicPr>
            <a:picLocks noChangeAspect="1"/>
          </p:cNvPicPr>
          <p:nvPr/>
        </p:nvPicPr>
        <p:blipFill>
          <a:blip r:embed="rId3"/>
          <a:stretch>
            <a:fillRect/>
          </a:stretch>
        </p:blipFill>
        <p:spPr>
          <a:xfrm>
            <a:off x="5863701" y="1950157"/>
            <a:ext cx="5628442" cy="4185762"/>
          </a:xfrm>
          <a:prstGeom prst="rect">
            <a:avLst/>
          </a:prstGeom>
        </p:spPr>
      </p:pic>
    </p:spTree>
    <p:extLst>
      <p:ext uri="{BB962C8B-B14F-4D97-AF65-F5344CB8AC3E}">
        <p14:creationId xmlns:p14="http://schemas.microsoft.com/office/powerpoint/2010/main" val="38772913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01922-759B-C432-5DAF-36D14F83BA61}"/>
              </a:ext>
            </a:extLst>
          </p:cNvPr>
          <p:cNvSpPr>
            <a:spLocks noGrp="1"/>
          </p:cNvSpPr>
          <p:nvPr>
            <p:ph type="title"/>
          </p:nvPr>
        </p:nvSpPr>
        <p:spPr/>
        <p:txBody>
          <a:bodyPr/>
          <a:lstStyle/>
          <a:p>
            <a:r>
              <a:rPr lang="en-US">
                <a:ea typeface="Calibri Light"/>
                <a:cs typeface="Calibri Light"/>
              </a:rPr>
              <a:t>Color of veil</a:t>
            </a:r>
            <a:endParaRPr lang="en-US"/>
          </a:p>
        </p:txBody>
      </p:sp>
      <p:pic>
        <p:nvPicPr>
          <p:cNvPr id="4" name="Content Placeholder 3">
            <a:extLst>
              <a:ext uri="{FF2B5EF4-FFF2-40B4-BE49-F238E27FC236}">
                <a16:creationId xmlns:a16="http://schemas.microsoft.com/office/drawing/2014/main" id="{24D3DE03-F776-BC41-15F9-88C612FC8A90}"/>
              </a:ext>
            </a:extLst>
          </p:cNvPr>
          <p:cNvPicPr>
            <a:picLocks noGrp="1" noChangeAspect="1"/>
          </p:cNvPicPr>
          <p:nvPr>
            <p:ph idx="1"/>
          </p:nvPr>
        </p:nvPicPr>
        <p:blipFill>
          <a:blip r:embed="rId2"/>
          <a:stretch>
            <a:fillRect/>
          </a:stretch>
        </p:blipFill>
        <p:spPr>
          <a:xfrm>
            <a:off x="3240135" y="1887010"/>
            <a:ext cx="5710142" cy="4634486"/>
          </a:xfrm>
        </p:spPr>
      </p:pic>
    </p:spTree>
    <p:extLst>
      <p:ext uri="{BB962C8B-B14F-4D97-AF65-F5344CB8AC3E}">
        <p14:creationId xmlns:p14="http://schemas.microsoft.com/office/powerpoint/2010/main" val="2269074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949D9-0D1C-4696-59CF-14F393C4743E}"/>
              </a:ext>
            </a:extLst>
          </p:cNvPr>
          <p:cNvSpPr>
            <a:spLocks noGrp="1"/>
          </p:cNvSpPr>
          <p:nvPr>
            <p:ph type="title"/>
          </p:nvPr>
        </p:nvSpPr>
        <p:spPr/>
        <p:txBody>
          <a:bodyPr/>
          <a:lstStyle/>
          <a:p>
            <a:r>
              <a:rPr lang="en-US">
                <a:ea typeface="Calibri Light"/>
                <a:cs typeface="Calibri Light"/>
              </a:rPr>
              <a:t>Ring number and Type</a:t>
            </a:r>
            <a:endParaRPr lang="en-US"/>
          </a:p>
        </p:txBody>
      </p:sp>
      <p:pic>
        <p:nvPicPr>
          <p:cNvPr id="4" name="Content Placeholder 3">
            <a:extLst>
              <a:ext uri="{FF2B5EF4-FFF2-40B4-BE49-F238E27FC236}">
                <a16:creationId xmlns:a16="http://schemas.microsoft.com/office/drawing/2014/main" id="{28519BB6-004A-86A3-3FAB-5C9DAC104C5C}"/>
              </a:ext>
            </a:extLst>
          </p:cNvPr>
          <p:cNvPicPr>
            <a:picLocks noGrp="1" noChangeAspect="1"/>
          </p:cNvPicPr>
          <p:nvPr>
            <p:ph idx="1"/>
          </p:nvPr>
        </p:nvPicPr>
        <p:blipFill>
          <a:blip r:embed="rId2"/>
          <a:stretch>
            <a:fillRect/>
          </a:stretch>
        </p:blipFill>
        <p:spPr>
          <a:xfrm>
            <a:off x="1202919" y="2212258"/>
            <a:ext cx="5132253" cy="3803468"/>
          </a:xfrm>
        </p:spPr>
      </p:pic>
      <p:pic>
        <p:nvPicPr>
          <p:cNvPr id="3" name="Picture 2">
            <a:extLst>
              <a:ext uri="{FF2B5EF4-FFF2-40B4-BE49-F238E27FC236}">
                <a16:creationId xmlns:a16="http://schemas.microsoft.com/office/drawing/2014/main" id="{89A2D97D-0424-1F1C-84E1-25B65BBF4772}"/>
              </a:ext>
            </a:extLst>
          </p:cNvPr>
          <p:cNvPicPr>
            <a:picLocks noChangeAspect="1"/>
          </p:cNvPicPr>
          <p:nvPr/>
        </p:nvPicPr>
        <p:blipFill>
          <a:blip r:embed="rId3"/>
          <a:stretch>
            <a:fillRect/>
          </a:stretch>
        </p:blipFill>
        <p:spPr>
          <a:xfrm>
            <a:off x="6985049" y="2212258"/>
            <a:ext cx="4783959" cy="3803468"/>
          </a:xfrm>
          <a:prstGeom prst="rect">
            <a:avLst/>
          </a:prstGeom>
        </p:spPr>
      </p:pic>
    </p:spTree>
    <p:extLst>
      <p:ext uri="{BB962C8B-B14F-4D97-AF65-F5344CB8AC3E}">
        <p14:creationId xmlns:p14="http://schemas.microsoft.com/office/powerpoint/2010/main" val="2560929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129BF-67D8-3B3B-CABF-B1582E9891BA}"/>
              </a:ext>
            </a:extLst>
          </p:cNvPr>
          <p:cNvSpPr>
            <a:spLocks noGrp="1"/>
          </p:cNvSpPr>
          <p:nvPr>
            <p:ph type="title"/>
          </p:nvPr>
        </p:nvSpPr>
        <p:spPr/>
        <p:txBody>
          <a:bodyPr/>
          <a:lstStyle/>
          <a:p>
            <a:r>
              <a:rPr lang="en-US"/>
              <a:t>Spore Color</a:t>
            </a:r>
          </a:p>
        </p:txBody>
      </p:sp>
      <p:sp>
        <p:nvSpPr>
          <p:cNvPr id="6" name="Content Placeholder 5">
            <a:extLst>
              <a:ext uri="{FF2B5EF4-FFF2-40B4-BE49-F238E27FC236}">
                <a16:creationId xmlns:a16="http://schemas.microsoft.com/office/drawing/2014/main" id="{DEAF2171-F1D5-90C1-C902-1A06BB659E69}"/>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1957822D-C702-06E1-2FFC-683A5FCF4080}"/>
              </a:ext>
            </a:extLst>
          </p:cNvPr>
          <p:cNvPicPr>
            <a:picLocks noChangeAspect="1"/>
          </p:cNvPicPr>
          <p:nvPr/>
        </p:nvPicPr>
        <p:blipFill>
          <a:blip r:embed="rId2"/>
          <a:stretch>
            <a:fillRect/>
          </a:stretch>
        </p:blipFill>
        <p:spPr>
          <a:xfrm>
            <a:off x="3610897" y="2407264"/>
            <a:ext cx="4258208" cy="3423265"/>
          </a:xfrm>
          <a:prstGeom prst="rect">
            <a:avLst/>
          </a:prstGeom>
        </p:spPr>
      </p:pic>
    </p:spTree>
    <p:extLst>
      <p:ext uri="{BB962C8B-B14F-4D97-AF65-F5344CB8AC3E}">
        <p14:creationId xmlns:p14="http://schemas.microsoft.com/office/powerpoint/2010/main" val="1714074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E3DBC-176D-C342-C2F5-41493C1C1FF0}"/>
              </a:ext>
            </a:extLst>
          </p:cNvPr>
          <p:cNvSpPr>
            <a:spLocks noGrp="1"/>
          </p:cNvSpPr>
          <p:nvPr>
            <p:ph type="title"/>
          </p:nvPr>
        </p:nvSpPr>
        <p:spPr/>
        <p:txBody>
          <a:bodyPr/>
          <a:lstStyle/>
          <a:p>
            <a:r>
              <a:rPr lang="en-US"/>
              <a:t>Content</a:t>
            </a:r>
          </a:p>
        </p:txBody>
      </p:sp>
      <p:sp>
        <p:nvSpPr>
          <p:cNvPr id="3" name="Content Placeholder 2">
            <a:extLst>
              <a:ext uri="{FF2B5EF4-FFF2-40B4-BE49-F238E27FC236}">
                <a16:creationId xmlns:a16="http://schemas.microsoft.com/office/drawing/2014/main" id="{B2850FE2-606F-8271-FEE4-F06C1A7DC38A}"/>
              </a:ext>
            </a:extLst>
          </p:cNvPr>
          <p:cNvSpPr>
            <a:spLocks noGrp="1"/>
          </p:cNvSpPr>
          <p:nvPr>
            <p:ph idx="1"/>
          </p:nvPr>
        </p:nvSpPr>
        <p:spPr>
          <a:xfrm>
            <a:off x="746252" y="1936328"/>
            <a:ext cx="10515600" cy="4433777"/>
          </a:xfrm>
        </p:spPr>
        <p:txBody>
          <a:bodyPr>
            <a:normAutofit fontScale="92500" lnSpcReduction="20000"/>
          </a:bodyPr>
          <a:lstStyle/>
          <a:p>
            <a:r>
              <a:rPr lang="en-US"/>
              <a:t>Question </a:t>
            </a:r>
          </a:p>
          <a:p>
            <a:r>
              <a:rPr lang="en-US"/>
              <a:t>Motivation</a:t>
            </a:r>
          </a:p>
          <a:p>
            <a:r>
              <a:rPr lang="en-US"/>
              <a:t>Mushroom Classification Dataset</a:t>
            </a:r>
          </a:p>
          <a:p>
            <a:pPr lvl="1"/>
            <a:r>
              <a:rPr lang="en-US"/>
              <a:t>General information  </a:t>
            </a:r>
          </a:p>
          <a:p>
            <a:pPr lvl="1"/>
            <a:r>
              <a:rPr lang="en-US"/>
              <a:t>Goals With Dataset</a:t>
            </a:r>
          </a:p>
          <a:p>
            <a:pPr lvl="1"/>
            <a:r>
              <a:rPr lang="en-US"/>
              <a:t>Introduction to Attributes</a:t>
            </a:r>
          </a:p>
          <a:p>
            <a:r>
              <a:rPr lang="en-US"/>
              <a:t>Data and Models</a:t>
            </a:r>
          </a:p>
          <a:p>
            <a:pPr lvl="1"/>
            <a:r>
              <a:rPr lang="en-US"/>
              <a:t>Data and Statistics</a:t>
            </a:r>
          </a:p>
          <a:p>
            <a:pPr lvl="1"/>
            <a:r>
              <a:rPr lang="en-US"/>
              <a:t>Correlation Metrics</a:t>
            </a:r>
          </a:p>
          <a:p>
            <a:pPr lvl="1"/>
            <a:r>
              <a:rPr lang="en-US"/>
              <a:t>K-NN Model</a:t>
            </a:r>
          </a:p>
          <a:p>
            <a:pPr lvl="1"/>
            <a:r>
              <a:rPr lang="en-US"/>
              <a:t>Decision Tree Model</a:t>
            </a:r>
          </a:p>
          <a:p>
            <a:pPr lvl="1"/>
            <a:r>
              <a:rPr lang="en-US"/>
              <a:t>Naïve Bayes Model</a:t>
            </a:r>
          </a:p>
          <a:p>
            <a:r>
              <a:rPr lang="en-US"/>
              <a:t>Results and Analysis</a:t>
            </a:r>
          </a:p>
        </p:txBody>
      </p:sp>
      <p:pic>
        <p:nvPicPr>
          <p:cNvPr id="4" name="Picture 3" descr="How a Carnivorous Mushroom Poisons Its Prey | Scientific American">
            <a:extLst>
              <a:ext uri="{FF2B5EF4-FFF2-40B4-BE49-F238E27FC236}">
                <a16:creationId xmlns:a16="http://schemas.microsoft.com/office/drawing/2014/main" id="{056FEBB3-2642-F49E-AAC0-E751063272DD}"/>
              </a:ext>
            </a:extLst>
          </p:cNvPr>
          <p:cNvPicPr>
            <a:picLocks noChangeAspect="1"/>
          </p:cNvPicPr>
          <p:nvPr/>
        </p:nvPicPr>
        <p:blipFill>
          <a:blip r:embed="rId2"/>
          <a:stretch>
            <a:fillRect/>
          </a:stretch>
        </p:blipFill>
        <p:spPr>
          <a:xfrm>
            <a:off x="5414154" y="2011122"/>
            <a:ext cx="6216050" cy="4122527"/>
          </a:xfrm>
          <a:prstGeom prst="rect">
            <a:avLst/>
          </a:prstGeom>
        </p:spPr>
      </p:pic>
    </p:spTree>
    <p:extLst>
      <p:ext uri="{BB962C8B-B14F-4D97-AF65-F5344CB8AC3E}">
        <p14:creationId xmlns:p14="http://schemas.microsoft.com/office/powerpoint/2010/main" val="12379213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72BB5-2885-7AF1-C1F6-9D50D920ED57}"/>
              </a:ext>
            </a:extLst>
          </p:cNvPr>
          <p:cNvSpPr>
            <a:spLocks noGrp="1"/>
          </p:cNvSpPr>
          <p:nvPr>
            <p:ph type="title"/>
          </p:nvPr>
        </p:nvSpPr>
        <p:spPr/>
        <p:txBody>
          <a:bodyPr/>
          <a:lstStyle/>
          <a:p>
            <a:r>
              <a:rPr lang="en-US"/>
              <a:t>Population and Habitat</a:t>
            </a:r>
          </a:p>
        </p:txBody>
      </p:sp>
      <p:sp>
        <p:nvSpPr>
          <p:cNvPr id="6" name="Content Placeholder 5">
            <a:extLst>
              <a:ext uri="{FF2B5EF4-FFF2-40B4-BE49-F238E27FC236}">
                <a16:creationId xmlns:a16="http://schemas.microsoft.com/office/drawing/2014/main" id="{1CBF78AF-F61B-D376-E3C9-CC220EBDF66A}"/>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68C95917-F045-1685-DEE7-E26F39E273E7}"/>
              </a:ext>
            </a:extLst>
          </p:cNvPr>
          <p:cNvPicPr>
            <a:picLocks noChangeAspect="1"/>
          </p:cNvPicPr>
          <p:nvPr/>
        </p:nvPicPr>
        <p:blipFill>
          <a:blip r:embed="rId2"/>
          <a:stretch>
            <a:fillRect/>
          </a:stretch>
        </p:blipFill>
        <p:spPr>
          <a:xfrm>
            <a:off x="1463319" y="2345402"/>
            <a:ext cx="4631640" cy="3140997"/>
          </a:xfrm>
          <a:prstGeom prst="rect">
            <a:avLst/>
          </a:prstGeom>
        </p:spPr>
      </p:pic>
      <p:pic>
        <p:nvPicPr>
          <p:cNvPr id="8" name="Picture 7">
            <a:extLst>
              <a:ext uri="{FF2B5EF4-FFF2-40B4-BE49-F238E27FC236}">
                <a16:creationId xmlns:a16="http://schemas.microsoft.com/office/drawing/2014/main" id="{70227C4E-0C16-12D9-8A06-2163A973CBF9}"/>
              </a:ext>
            </a:extLst>
          </p:cNvPr>
          <p:cNvPicPr>
            <a:picLocks noChangeAspect="1"/>
          </p:cNvPicPr>
          <p:nvPr/>
        </p:nvPicPr>
        <p:blipFill>
          <a:blip r:embed="rId3"/>
          <a:stretch>
            <a:fillRect/>
          </a:stretch>
        </p:blipFill>
        <p:spPr>
          <a:xfrm>
            <a:off x="6671486" y="2318978"/>
            <a:ext cx="3738986" cy="3167421"/>
          </a:xfrm>
          <a:prstGeom prst="rect">
            <a:avLst/>
          </a:prstGeom>
        </p:spPr>
      </p:pic>
    </p:spTree>
    <p:extLst>
      <p:ext uri="{BB962C8B-B14F-4D97-AF65-F5344CB8AC3E}">
        <p14:creationId xmlns:p14="http://schemas.microsoft.com/office/powerpoint/2010/main" val="1846951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053DB-0068-7422-6B44-E962E1E5D537}"/>
              </a:ext>
            </a:extLst>
          </p:cNvPr>
          <p:cNvSpPr>
            <a:spLocks noGrp="1"/>
          </p:cNvSpPr>
          <p:nvPr>
            <p:ph type="title"/>
          </p:nvPr>
        </p:nvSpPr>
        <p:spPr/>
        <p:txBody>
          <a:bodyPr/>
          <a:lstStyle/>
          <a:p>
            <a:r>
              <a:rPr lang="en-US"/>
              <a:t>Correlation Matrix</a:t>
            </a:r>
          </a:p>
        </p:txBody>
      </p:sp>
      <p:pic>
        <p:nvPicPr>
          <p:cNvPr id="5" name="Picture 4">
            <a:extLst>
              <a:ext uri="{FF2B5EF4-FFF2-40B4-BE49-F238E27FC236}">
                <a16:creationId xmlns:a16="http://schemas.microsoft.com/office/drawing/2014/main" id="{D99CF9F7-0E67-3445-CB22-454B8EB287DA}"/>
              </a:ext>
            </a:extLst>
          </p:cNvPr>
          <p:cNvPicPr>
            <a:picLocks noChangeAspect="1"/>
          </p:cNvPicPr>
          <p:nvPr/>
        </p:nvPicPr>
        <p:blipFill>
          <a:blip r:embed="rId2"/>
          <a:stretch>
            <a:fillRect/>
          </a:stretch>
        </p:blipFill>
        <p:spPr>
          <a:xfrm>
            <a:off x="190957" y="2151561"/>
            <a:ext cx="5518726" cy="4316845"/>
          </a:xfrm>
          <a:prstGeom prst="rect">
            <a:avLst/>
          </a:prstGeom>
        </p:spPr>
      </p:pic>
      <p:pic>
        <p:nvPicPr>
          <p:cNvPr id="8" name="Picture 7">
            <a:extLst>
              <a:ext uri="{FF2B5EF4-FFF2-40B4-BE49-F238E27FC236}">
                <a16:creationId xmlns:a16="http://schemas.microsoft.com/office/drawing/2014/main" id="{6F9F4B82-3557-8998-BC45-962A47BDA29E}"/>
              </a:ext>
            </a:extLst>
          </p:cNvPr>
          <p:cNvPicPr>
            <a:picLocks noChangeAspect="1"/>
          </p:cNvPicPr>
          <p:nvPr/>
        </p:nvPicPr>
        <p:blipFill>
          <a:blip r:embed="rId3"/>
          <a:stretch>
            <a:fillRect/>
          </a:stretch>
        </p:blipFill>
        <p:spPr>
          <a:xfrm>
            <a:off x="5967858" y="2149745"/>
            <a:ext cx="5770914" cy="4318660"/>
          </a:xfrm>
          <a:prstGeom prst="rect">
            <a:avLst/>
          </a:prstGeom>
        </p:spPr>
      </p:pic>
      <p:sp>
        <p:nvSpPr>
          <p:cNvPr id="9" name="TextBox 8">
            <a:extLst>
              <a:ext uri="{FF2B5EF4-FFF2-40B4-BE49-F238E27FC236}">
                <a16:creationId xmlns:a16="http://schemas.microsoft.com/office/drawing/2014/main" id="{8C9AF241-EDB2-7EC1-4E25-67C1E633D6EA}"/>
              </a:ext>
            </a:extLst>
          </p:cNvPr>
          <p:cNvSpPr txBox="1"/>
          <p:nvPr/>
        </p:nvSpPr>
        <p:spPr>
          <a:xfrm>
            <a:off x="1387334" y="5582283"/>
            <a:ext cx="3125972" cy="276999"/>
          </a:xfrm>
          <a:prstGeom prst="rect">
            <a:avLst/>
          </a:prstGeom>
          <a:noFill/>
        </p:spPr>
        <p:txBody>
          <a:bodyPr wrap="square" rtlCol="0">
            <a:spAutoFit/>
          </a:bodyPr>
          <a:lstStyle/>
          <a:p>
            <a:r>
              <a:rPr lang="en-US" sz="1200"/>
              <a:t>All Attributes in the Dataset</a:t>
            </a:r>
          </a:p>
        </p:txBody>
      </p:sp>
    </p:spTree>
    <p:extLst>
      <p:ext uri="{BB962C8B-B14F-4D97-AF65-F5344CB8AC3E}">
        <p14:creationId xmlns:p14="http://schemas.microsoft.com/office/powerpoint/2010/main" val="19846190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A1814-776D-6144-B142-9DAED81C28EF}"/>
              </a:ext>
            </a:extLst>
          </p:cNvPr>
          <p:cNvSpPr>
            <a:spLocks noGrp="1"/>
          </p:cNvSpPr>
          <p:nvPr>
            <p:ph type="title"/>
          </p:nvPr>
        </p:nvSpPr>
        <p:spPr/>
        <p:txBody>
          <a:bodyPr/>
          <a:lstStyle/>
          <a:p>
            <a:r>
              <a:rPr lang="en-US"/>
              <a:t>KKN</a:t>
            </a:r>
          </a:p>
        </p:txBody>
      </p:sp>
      <p:pic>
        <p:nvPicPr>
          <p:cNvPr id="4" name="Content Placeholder 3">
            <a:extLst>
              <a:ext uri="{FF2B5EF4-FFF2-40B4-BE49-F238E27FC236}">
                <a16:creationId xmlns:a16="http://schemas.microsoft.com/office/drawing/2014/main" id="{854DA15F-6FE2-4A6B-E02C-6EC0F03C74D7}"/>
              </a:ext>
            </a:extLst>
          </p:cNvPr>
          <p:cNvPicPr>
            <a:picLocks noGrp="1" noChangeAspect="1"/>
          </p:cNvPicPr>
          <p:nvPr>
            <p:ph idx="1"/>
          </p:nvPr>
        </p:nvPicPr>
        <p:blipFill>
          <a:blip r:embed="rId2"/>
          <a:stretch>
            <a:fillRect/>
          </a:stretch>
        </p:blipFill>
        <p:spPr>
          <a:xfrm>
            <a:off x="1203325" y="2951737"/>
            <a:ext cx="9783763" cy="2326127"/>
          </a:xfrm>
          <a:prstGeom prst="rect">
            <a:avLst/>
          </a:prstGeom>
        </p:spPr>
      </p:pic>
    </p:spTree>
    <p:extLst>
      <p:ext uri="{BB962C8B-B14F-4D97-AF65-F5344CB8AC3E}">
        <p14:creationId xmlns:p14="http://schemas.microsoft.com/office/powerpoint/2010/main" val="9156131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60F62-95C3-6483-0768-A29C6A768AD0}"/>
              </a:ext>
            </a:extLst>
          </p:cNvPr>
          <p:cNvSpPr>
            <a:spLocks noGrp="1"/>
          </p:cNvSpPr>
          <p:nvPr>
            <p:ph type="title"/>
          </p:nvPr>
        </p:nvSpPr>
        <p:spPr/>
        <p:txBody>
          <a:bodyPr/>
          <a:lstStyle/>
          <a:p>
            <a:r>
              <a:rPr lang="en-US"/>
              <a:t>Decision Tree</a:t>
            </a:r>
          </a:p>
        </p:txBody>
      </p:sp>
      <p:pic>
        <p:nvPicPr>
          <p:cNvPr id="4" name="Content Placeholder 3">
            <a:extLst>
              <a:ext uri="{FF2B5EF4-FFF2-40B4-BE49-F238E27FC236}">
                <a16:creationId xmlns:a16="http://schemas.microsoft.com/office/drawing/2014/main" id="{AB9AC216-A665-9186-8DEF-1FE90829B6CD}"/>
              </a:ext>
            </a:extLst>
          </p:cNvPr>
          <p:cNvPicPr>
            <a:picLocks noGrp="1" noChangeAspect="1"/>
          </p:cNvPicPr>
          <p:nvPr>
            <p:ph idx="1"/>
          </p:nvPr>
        </p:nvPicPr>
        <p:blipFill>
          <a:blip r:embed="rId2"/>
          <a:stretch>
            <a:fillRect/>
          </a:stretch>
        </p:blipFill>
        <p:spPr>
          <a:xfrm>
            <a:off x="1650520" y="1861229"/>
            <a:ext cx="8890959" cy="2083593"/>
          </a:xfrm>
          <a:prstGeom prst="rect">
            <a:avLst/>
          </a:prstGeom>
        </p:spPr>
      </p:pic>
      <p:pic>
        <p:nvPicPr>
          <p:cNvPr id="5" name="Picture 4">
            <a:extLst>
              <a:ext uri="{FF2B5EF4-FFF2-40B4-BE49-F238E27FC236}">
                <a16:creationId xmlns:a16="http://schemas.microsoft.com/office/drawing/2014/main" id="{0DA7CA53-5D75-AD58-D225-1C8D0283E293}"/>
              </a:ext>
            </a:extLst>
          </p:cNvPr>
          <p:cNvPicPr>
            <a:picLocks noChangeAspect="1"/>
          </p:cNvPicPr>
          <p:nvPr/>
        </p:nvPicPr>
        <p:blipFill>
          <a:blip r:embed="rId3"/>
          <a:stretch>
            <a:fillRect/>
          </a:stretch>
        </p:blipFill>
        <p:spPr>
          <a:xfrm>
            <a:off x="2316934" y="4015989"/>
            <a:ext cx="7556740" cy="2563150"/>
          </a:xfrm>
          <a:prstGeom prst="rect">
            <a:avLst/>
          </a:prstGeom>
        </p:spPr>
      </p:pic>
    </p:spTree>
    <p:extLst>
      <p:ext uri="{BB962C8B-B14F-4D97-AF65-F5344CB8AC3E}">
        <p14:creationId xmlns:p14="http://schemas.microsoft.com/office/powerpoint/2010/main" val="32713426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A10CC-E775-FCD2-C1C2-36C14C6E7949}"/>
              </a:ext>
            </a:extLst>
          </p:cNvPr>
          <p:cNvSpPr>
            <a:spLocks noGrp="1"/>
          </p:cNvSpPr>
          <p:nvPr>
            <p:ph type="title"/>
          </p:nvPr>
        </p:nvSpPr>
        <p:spPr/>
        <p:txBody>
          <a:bodyPr/>
          <a:lstStyle/>
          <a:p>
            <a:r>
              <a:rPr lang="en-US"/>
              <a:t>Naïve Bayes</a:t>
            </a:r>
          </a:p>
        </p:txBody>
      </p:sp>
      <p:pic>
        <p:nvPicPr>
          <p:cNvPr id="4" name="Content Placeholder 3">
            <a:extLst>
              <a:ext uri="{FF2B5EF4-FFF2-40B4-BE49-F238E27FC236}">
                <a16:creationId xmlns:a16="http://schemas.microsoft.com/office/drawing/2014/main" id="{09790C28-4AEB-B6D3-C90C-15103625A71A}"/>
              </a:ext>
            </a:extLst>
          </p:cNvPr>
          <p:cNvPicPr>
            <a:picLocks noGrp="1" noChangeAspect="1"/>
          </p:cNvPicPr>
          <p:nvPr>
            <p:ph idx="1"/>
          </p:nvPr>
        </p:nvPicPr>
        <p:blipFill>
          <a:blip r:embed="rId2"/>
          <a:stretch>
            <a:fillRect/>
          </a:stretch>
        </p:blipFill>
        <p:spPr>
          <a:xfrm>
            <a:off x="1203325" y="2928534"/>
            <a:ext cx="9783763" cy="2372533"/>
          </a:xfrm>
          <a:prstGeom prst="rect">
            <a:avLst/>
          </a:prstGeom>
        </p:spPr>
      </p:pic>
    </p:spTree>
    <p:extLst>
      <p:ext uri="{BB962C8B-B14F-4D97-AF65-F5344CB8AC3E}">
        <p14:creationId xmlns:p14="http://schemas.microsoft.com/office/powerpoint/2010/main" val="14510754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4AB08-EF70-C984-A8DD-4D2233B4CB5D}"/>
              </a:ext>
            </a:extLst>
          </p:cNvPr>
          <p:cNvSpPr>
            <a:spLocks noGrp="1"/>
          </p:cNvSpPr>
          <p:nvPr>
            <p:ph type="title"/>
          </p:nvPr>
        </p:nvSpPr>
        <p:spPr/>
        <p:txBody>
          <a:bodyPr/>
          <a:lstStyle/>
          <a:p>
            <a:r>
              <a:rPr lang="en-US"/>
              <a:t>Results</a:t>
            </a:r>
          </a:p>
        </p:txBody>
      </p:sp>
      <p:sp>
        <p:nvSpPr>
          <p:cNvPr id="3" name="Content Placeholder 2">
            <a:extLst>
              <a:ext uri="{FF2B5EF4-FFF2-40B4-BE49-F238E27FC236}">
                <a16:creationId xmlns:a16="http://schemas.microsoft.com/office/drawing/2014/main" id="{0B87C241-DAFF-7C1E-EE95-C7E11F918603}"/>
              </a:ext>
            </a:extLst>
          </p:cNvPr>
          <p:cNvSpPr>
            <a:spLocks noGrp="1"/>
          </p:cNvSpPr>
          <p:nvPr>
            <p:ph idx="1"/>
          </p:nvPr>
        </p:nvSpPr>
        <p:spPr>
          <a:xfrm>
            <a:off x="838200" y="1983777"/>
            <a:ext cx="10515600" cy="2018788"/>
          </a:xfrm>
        </p:spPr>
        <p:txBody>
          <a:bodyPr vert="horz" lIns="91440" tIns="45720" rIns="91440" bIns="45720" rtlCol="0" anchor="t">
            <a:normAutofit/>
          </a:bodyPr>
          <a:lstStyle/>
          <a:p>
            <a:r>
              <a:rPr lang="en-US" sz="2800"/>
              <a:t>K-NN and Decision Trees are the best models for this Data Set</a:t>
            </a:r>
          </a:p>
          <a:p>
            <a:pPr lvl="1"/>
            <a:r>
              <a:rPr lang="en-US" sz="2400"/>
              <a:t>Both models provided 100% accuracy before any optimization </a:t>
            </a:r>
          </a:p>
          <a:p>
            <a:r>
              <a:rPr lang="en-US" sz="2800"/>
              <a:t>The Naïve Bayes Model was very accurate </a:t>
            </a:r>
          </a:p>
          <a:p>
            <a:pPr lvl="1"/>
            <a:r>
              <a:rPr lang="en-US" sz="2400"/>
              <a:t>Predicted that 5 mushrooms were edible when they were poisonous</a:t>
            </a:r>
          </a:p>
          <a:p>
            <a:endParaRPr lang="en-US" sz="2800"/>
          </a:p>
          <a:p>
            <a:pPr marL="457200" lvl="1" indent="0">
              <a:buNone/>
            </a:pPr>
            <a:endParaRPr lang="en-US" sz="2800"/>
          </a:p>
        </p:txBody>
      </p:sp>
      <p:sp>
        <p:nvSpPr>
          <p:cNvPr id="4" name="Content Placeholder 2">
            <a:extLst>
              <a:ext uri="{FF2B5EF4-FFF2-40B4-BE49-F238E27FC236}">
                <a16:creationId xmlns:a16="http://schemas.microsoft.com/office/drawing/2014/main" id="{08E900BB-5E98-3782-3AE4-3CFCDE1ADA1B}"/>
              </a:ext>
            </a:extLst>
          </p:cNvPr>
          <p:cNvSpPr txBox="1">
            <a:spLocks/>
          </p:cNvSpPr>
          <p:nvPr/>
        </p:nvSpPr>
        <p:spPr>
          <a:xfrm>
            <a:off x="838200" y="4200454"/>
            <a:ext cx="10515600" cy="26087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The Decision Tree was the best to create “rules-of-thumb” when it comes to mushrooms</a:t>
            </a:r>
          </a:p>
          <a:p>
            <a:pPr lvl="1"/>
            <a:r>
              <a:rPr lang="en-US"/>
              <a:t>If the mushroom smells like Anise, it’s edible</a:t>
            </a:r>
          </a:p>
          <a:p>
            <a:pPr lvl="1"/>
            <a:r>
              <a:rPr lang="en-US"/>
              <a:t>If the mushroom has no smell and a tapering stalk shape it’s edible</a:t>
            </a:r>
          </a:p>
          <a:p>
            <a:endParaRPr lang="en-US"/>
          </a:p>
          <a:p>
            <a:pPr marL="457200" lvl="1" indent="0">
              <a:buFont typeface="Arial" panose="020B0604020202020204" pitchFamily="34" charset="0"/>
              <a:buNone/>
            </a:pPr>
            <a:endParaRPr lang="en-US"/>
          </a:p>
        </p:txBody>
      </p:sp>
    </p:spTree>
    <p:extLst>
      <p:ext uri="{BB962C8B-B14F-4D97-AF65-F5344CB8AC3E}">
        <p14:creationId xmlns:p14="http://schemas.microsoft.com/office/powerpoint/2010/main" val="20832280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E97DD-7D6C-D7A3-5470-B5AE5E2EF6C1}"/>
              </a:ext>
            </a:extLst>
          </p:cNvPr>
          <p:cNvSpPr>
            <a:spLocks noGrp="1"/>
          </p:cNvSpPr>
          <p:nvPr>
            <p:ph type="title"/>
          </p:nvPr>
        </p:nvSpPr>
        <p:spPr/>
        <p:txBody>
          <a:bodyPr/>
          <a:lstStyle/>
          <a:p>
            <a:r>
              <a:rPr lang="en-US"/>
              <a:t>Sources</a:t>
            </a:r>
          </a:p>
        </p:txBody>
      </p:sp>
      <p:sp>
        <p:nvSpPr>
          <p:cNvPr id="3" name="Content Placeholder 2">
            <a:extLst>
              <a:ext uri="{FF2B5EF4-FFF2-40B4-BE49-F238E27FC236}">
                <a16:creationId xmlns:a16="http://schemas.microsoft.com/office/drawing/2014/main" id="{E19BA4E6-EC03-E585-2E4E-D6CB76DFE77E}"/>
              </a:ext>
            </a:extLst>
          </p:cNvPr>
          <p:cNvSpPr>
            <a:spLocks noGrp="1"/>
          </p:cNvSpPr>
          <p:nvPr>
            <p:ph idx="1"/>
          </p:nvPr>
        </p:nvSpPr>
        <p:spPr/>
        <p:txBody>
          <a:bodyPr/>
          <a:lstStyle/>
          <a:p>
            <a:r>
              <a:rPr lang="en-US">
                <a:solidFill>
                  <a:srgbClr val="0070C0"/>
                </a:solidFill>
                <a:hlinkClick r:id="rId2">
                  <a:extLst>
                    <a:ext uri="{A12FA001-AC4F-418D-AE19-62706E023703}">
                      <ahyp:hlinkClr xmlns:ahyp="http://schemas.microsoft.com/office/drawing/2018/hyperlinkcolor" val="tx"/>
                    </a:ext>
                  </a:extLst>
                </a:hlinkClick>
              </a:rPr>
              <a:t>https://www.audubon.org/national-audubon-society-field-guides</a:t>
            </a:r>
            <a:endParaRPr lang="en-US">
              <a:solidFill>
                <a:srgbClr val="0070C0"/>
              </a:solidFill>
            </a:endParaRPr>
          </a:p>
          <a:p>
            <a:r>
              <a:rPr lang="en-US">
                <a:solidFill>
                  <a:srgbClr val="0070C0"/>
                </a:solidFill>
              </a:rPr>
              <a:t>https://</a:t>
            </a:r>
            <a:r>
              <a:rPr lang="en-US" err="1">
                <a:solidFill>
                  <a:srgbClr val="0070C0"/>
                </a:solidFill>
              </a:rPr>
              <a:t>www.viator.com</a:t>
            </a:r>
            <a:r>
              <a:rPr lang="en-US">
                <a:solidFill>
                  <a:srgbClr val="0070C0"/>
                </a:solidFill>
              </a:rPr>
              <a:t>/blog/Where-to-Go-Mushroom-Foraging-in-the-US/l98113#:~:text=All%20state%20forests%20allow%20harvesting,to%20five%20gallons%20per%20day. </a:t>
            </a:r>
          </a:p>
          <a:p>
            <a:r>
              <a:rPr lang="en-US">
                <a:solidFill>
                  <a:srgbClr val="0070C0"/>
                </a:solidFill>
              </a:rPr>
              <a:t>https://</a:t>
            </a:r>
            <a:r>
              <a:rPr lang="en-US" err="1">
                <a:solidFill>
                  <a:srgbClr val="0070C0"/>
                </a:solidFill>
              </a:rPr>
              <a:t>emedicine.medscape.com</a:t>
            </a:r>
            <a:r>
              <a:rPr lang="en-US">
                <a:solidFill>
                  <a:srgbClr val="0070C0"/>
                </a:solidFill>
              </a:rPr>
              <a:t>/article/167398-overview#?form=</a:t>
            </a:r>
            <a:r>
              <a:rPr lang="en-US" err="1">
                <a:solidFill>
                  <a:srgbClr val="0070C0"/>
                </a:solidFill>
              </a:rPr>
              <a:t>fpf</a:t>
            </a:r>
            <a:endParaRPr lang="en-US">
              <a:solidFill>
                <a:srgbClr val="0070C0"/>
              </a:solidFill>
            </a:endParaRPr>
          </a:p>
        </p:txBody>
      </p:sp>
    </p:spTree>
    <p:extLst>
      <p:ext uri="{BB962C8B-B14F-4D97-AF65-F5344CB8AC3E}">
        <p14:creationId xmlns:p14="http://schemas.microsoft.com/office/powerpoint/2010/main" val="280959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22D2E-9988-55B7-ED57-ED9CFD227B33}"/>
              </a:ext>
            </a:extLst>
          </p:cNvPr>
          <p:cNvSpPr>
            <a:spLocks noGrp="1"/>
          </p:cNvSpPr>
          <p:nvPr>
            <p:ph type="title"/>
          </p:nvPr>
        </p:nvSpPr>
        <p:spPr/>
        <p:txBody>
          <a:bodyPr/>
          <a:lstStyle/>
          <a:p>
            <a:r>
              <a:rPr lang="en-US"/>
              <a:t>Question</a:t>
            </a:r>
          </a:p>
        </p:txBody>
      </p:sp>
      <p:sp>
        <p:nvSpPr>
          <p:cNvPr id="3" name="Content Placeholder 2">
            <a:extLst>
              <a:ext uri="{FF2B5EF4-FFF2-40B4-BE49-F238E27FC236}">
                <a16:creationId xmlns:a16="http://schemas.microsoft.com/office/drawing/2014/main" id="{BB10BDEA-5872-E2C4-18C0-D952F46DD292}"/>
              </a:ext>
            </a:extLst>
          </p:cNvPr>
          <p:cNvSpPr>
            <a:spLocks noGrp="1"/>
          </p:cNvSpPr>
          <p:nvPr>
            <p:ph idx="1"/>
          </p:nvPr>
        </p:nvSpPr>
        <p:spPr/>
        <p:txBody>
          <a:bodyPr/>
          <a:lstStyle/>
          <a:p>
            <a:pPr algn="ctr"/>
            <a:r>
              <a:rPr lang="en-US" sz="3200"/>
              <a:t>Would you be able to look at a mushroom and know whether it was safe to eat or not?</a:t>
            </a:r>
          </a:p>
          <a:p>
            <a:endParaRPr lang="en-US"/>
          </a:p>
        </p:txBody>
      </p:sp>
    </p:spTree>
    <p:extLst>
      <p:ext uri="{BB962C8B-B14F-4D97-AF65-F5344CB8AC3E}">
        <p14:creationId xmlns:p14="http://schemas.microsoft.com/office/powerpoint/2010/main" val="1819025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7C515-08D1-3007-3747-02DE8B564D22}"/>
              </a:ext>
            </a:extLst>
          </p:cNvPr>
          <p:cNvSpPr>
            <a:spLocks noGrp="1"/>
          </p:cNvSpPr>
          <p:nvPr>
            <p:ph type="title"/>
          </p:nvPr>
        </p:nvSpPr>
        <p:spPr/>
        <p:txBody>
          <a:bodyPr/>
          <a:lstStyle/>
          <a:p>
            <a:r>
              <a:rPr lang="en-US"/>
              <a:t>Motivation</a:t>
            </a:r>
          </a:p>
        </p:txBody>
      </p:sp>
      <p:sp>
        <p:nvSpPr>
          <p:cNvPr id="3" name="Content Placeholder 2">
            <a:extLst>
              <a:ext uri="{FF2B5EF4-FFF2-40B4-BE49-F238E27FC236}">
                <a16:creationId xmlns:a16="http://schemas.microsoft.com/office/drawing/2014/main" id="{75A058BA-AD1E-C570-AE28-CA4EAFD3AA23}"/>
              </a:ext>
            </a:extLst>
          </p:cNvPr>
          <p:cNvSpPr>
            <a:spLocks noGrp="1"/>
          </p:cNvSpPr>
          <p:nvPr>
            <p:ph idx="1"/>
          </p:nvPr>
        </p:nvSpPr>
        <p:spPr>
          <a:xfrm>
            <a:off x="838200" y="2165141"/>
            <a:ext cx="10515600" cy="3235445"/>
          </a:xfrm>
        </p:spPr>
        <p:txBody>
          <a:bodyPr vert="horz" lIns="91440" tIns="45720" rIns="91440" bIns="45720" rtlCol="0" anchor="t">
            <a:normAutofit/>
          </a:bodyPr>
          <a:lstStyle/>
          <a:p>
            <a:r>
              <a:rPr lang="en-US"/>
              <a:t>Foraging mushrooms has been around for thousands of years and is becoming more popular in the United States (Viator, 2023)</a:t>
            </a:r>
          </a:p>
          <a:p>
            <a:r>
              <a:rPr lang="en-US"/>
              <a:t>There are thousands of different species of mushrooms in the world and many more that have yet to be discovered</a:t>
            </a:r>
          </a:p>
          <a:p>
            <a:r>
              <a:rPr lang="en-US"/>
              <a:t>Approximately 100 species of mushrooms cause many mushroom related poisonings amongst humans and 15-20 different species are lethal if eaten (Medscape, 2023)</a:t>
            </a:r>
          </a:p>
          <a:p>
            <a:r>
              <a:rPr lang="en-US"/>
              <a:t>Our goal is to identify which characteristics of gilled mushrooms in North America can be used to identify whether the mushroom is safe to be consumed</a:t>
            </a:r>
          </a:p>
        </p:txBody>
      </p:sp>
    </p:spTree>
    <p:extLst>
      <p:ext uri="{BB962C8B-B14F-4D97-AF65-F5344CB8AC3E}">
        <p14:creationId xmlns:p14="http://schemas.microsoft.com/office/powerpoint/2010/main" val="93776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AA658-AABA-A62C-9345-37E1433C76E9}"/>
              </a:ext>
            </a:extLst>
          </p:cNvPr>
          <p:cNvSpPr>
            <a:spLocks noGrp="1"/>
          </p:cNvSpPr>
          <p:nvPr>
            <p:ph type="title"/>
          </p:nvPr>
        </p:nvSpPr>
        <p:spPr/>
        <p:txBody>
          <a:bodyPr/>
          <a:lstStyle/>
          <a:p>
            <a:r>
              <a:rPr lang="en-US"/>
              <a:t>Overview of the Data</a:t>
            </a:r>
          </a:p>
        </p:txBody>
      </p:sp>
      <p:sp>
        <p:nvSpPr>
          <p:cNvPr id="3" name="Content Placeholder 2">
            <a:extLst>
              <a:ext uri="{FF2B5EF4-FFF2-40B4-BE49-F238E27FC236}">
                <a16:creationId xmlns:a16="http://schemas.microsoft.com/office/drawing/2014/main" id="{3CAA3380-EE28-A342-441E-626CFEA7086E}"/>
              </a:ext>
            </a:extLst>
          </p:cNvPr>
          <p:cNvSpPr>
            <a:spLocks noGrp="1"/>
          </p:cNvSpPr>
          <p:nvPr>
            <p:ph idx="1"/>
          </p:nvPr>
        </p:nvSpPr>
        <p:spPr>
          <a:xfrm>
            <a:off x="1202919" y="2126699"/>
            <a:ext cx="9784080" cy="4206240"/>
          </a:xfrm>
        </p:spPr>
        <p:txBody>
          <a:bodyPr>
            <a:normAutofit/>
          </a:bodyPr>
          <a:lstStyle/>
          <a:p>
            <a:r>
              <a:rPr lang="en-US"/>
              <a:t>This data was originally contributed </a:t>
            </a:r>
            <a:r>
              <a:rPr lang="en-US">
                <a:latin typeface="Inter"/>
              </a:rPr>
              <a:t>to the </a:t>
            </a:r>
            <a:r>
              <a:rPr lang="en-US" b="0" i="0" u="none" strike="noStrike">
                <a:effectLst/>
                <a:latin typeface="Inter"/>
              </a:rPr>
              <a:t>University of California Irving Machine Learning repository from almost thre</a:t>
            </a:r>
            <a:r>
              <a:rPr lang="en-US">
                <a:latin typeface="Inter"/>
              </a:rPr>
              <a:t>e decades ago. </a:t>
            </a:r>
          </a:p>
          <a:p>
            <a:pPr lvl="1"/>
            <a:r>
              <a:rPr lang="en-US">
                <a:latin typeface="Inter"/>
              </a:rPr>
              <a:t>This dataset was donated in 1987</a:t>
            </a:r>
          </a:p>
          <a:p>
            <a:r>
              <a:rPr lang="en-US">
                <a:latin typeface="Inter"/>
              </a:rPr>
              <a:t>The dataset includes hypothetical descriptions of 23 different species of gilled mushrooms from the </a:t>
            </a:r>
            <a:r>
              <a:rPr lang="en-US" b="0" i="0" u="none" strike="noStrike" err="1">
                <a:effectLst/>
                <a:latin typeface="ui-sans-serif"/>
              </a:rPr>
              <a:t>Agaricus</a:t>
            </a:r>
            <a:r>
              <a:rPr lang="en-US" b="0" i="0" u="none" strike="noStrike">
                <a:effectLst/>
                <a:latin typeface="ui-sans-serif"/>
              </a:rPr>
              <a:t> and </a:t>
            </a:r>
            <a:r>
              <a:rPr lang="en-US" b="0" i="0" u="none" strike="noStrike" err="1">
                <a:effectLst/>
                <a:latin typeface="ui-sans-serif"/>
              </a:rPr>
              <a:t>Lepiota</a:t>
            </a:r>
            <a:r>
              <a:rPr lang="en-US" b="0" i="0" u="none" strike="noStrike">
                <a:effectLst/>
                <a:latin typeface="ui-sans-serif"/>
              </a:rPr>
              <a:t> Family</a:t>
            </a:r>
          </a:p>
          <a:p>
            <a:r>
              <a:rPr lang="en-US">
                <a:latin typeface="ui-sans-serif"/>
              </a:rPr>
              <a:t>These descriptions were made from the </a:t>
            </a:r>
            <a:r>
              <a:rPr lang="en-US" b="0" i="1" u="none" strike="noStrike">
                <a:effectLst/>
                <a:latin typeface="Inter"/>
              </a:rPr>
              <a:t>The Audubon Society Field Guide to North American Mushrooms </a:t>
            </a:r>
            <a:r>
              <a:rPr lang="en-US" b="0" u="none" strike="noStrike">
                <a:effectLst/>
                <a:latin typeface="Inter"/>
              </a:rPr>
              <a:t>which was a guide to mushrooms created in 1981</a:t>
            </a:r>
            <a:r>
              <a:rPr lang="en-US" b="0" i="1" u="none" strike="noStrike">
                <a:effectLst/>
                <a:latin typeface="Inter"/>
              </a:rPr>
              <a:t> </a:t>
            </a:r>
          </a:p>
          <a:p>
            <a:pPr lvl="1"/>
            <a:r>
              <a:rPr lang="en-US">
                <a:latin typeface="Inter"/>
              </a:rPr>
              <a:t>This guide was created by a number of scientists, scholars, experts in this field, photographers and designers to create this highly trusted guide with over 2,900 photos of over 600 mushrooms that can be found in North America (Audubon)</a:t>
            </a:r>
            <a:endParaRPr lang="en-US"/>
          </a:p>
        </p:txBody>
      </p:sp>
    </p:spTree>
    <p:extLst>
      <p:ext uri="{BB962C8B-B14F-4D97-AF65-F5344CB8AC3E}">
        <p14:creationId xmlns:p14="http://schemas.microsoft.com/office/powerpoint/2010/main" val="4076429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AD7AB-A610-603D-94AF-8F1482C4FE76}"/>
              </a:ext>
            </a:extLst>
          </p:cNvPr>
          <p:cNvSpPr>
            <a:spLocks noGrp="1"/>
          </p:cNvSpPr>
          <p:nvPr>
            <p:ph type="title"/>
          </p:nvPr>
        </p:nvSpPr>
        <p:spPr/>
        <p:txBody>
          <a:bodyPr/>
          <a:lstStyle/>
          <a:p>
            <a:r>
              <a:rPr lang="en-US"/>
              <a:t>Our Goals With The Data</a:t>
            </a:r>
          </a:p>
        </p:txBody>
      </p:sp>
      <p:sp>
        <p:nvSpPr>
          <p:cNvPr id="3" name="Content Placeholder 2">
            <a:extLst>
              <a:ext uri="{FF2B5EF4-FFF2-40B4-BE49-F238E27FC236}">
                <a16:creationId xmlns:a16="http://schemas.microsoft.com/office/drawing/2014/main" id="{BF193B13-95DD-AE0F-778D-9F364E864573}"/>
              </a:ext>
            </a:extLst>
          </p:cNvPr>
          <p:cNvSpPr>
            <a:spLocks noGrp="1"/>
          </p:cNvSpPr>
          <p:nvPr>
            <p:ph idx="1"/>
          </p:nvPr>
        </p:nvSpPr>
        <p:spPr/>
        <p:txBody>
          <a:bodyPr vert="horz" lIns="91440" tIns="45720" rIns="91440" bIns="45720" rtlCol="0" anchor="t">
            <a:normAutofit/>
          </a:bodyPr>
          <a:lstStyle/>
          <a:p>
            <a:r>
              <a:rPr lang="en-US"/>
              <a:t>To be able to use machine learning methods to best determine based on at the attributes of the mushroom whether the mushroom is edible or poisonous</a:t>
            </a:r>
          </a:p>
          <a:p>
            <a:r>
              <a:rPr lang="en-US"/>
              <a:t>To figure out which machine learning method get the most accurate results for this dataset</a:t>
            </a:r>
          </a:p>
        </p:txBody>
      </p:sp>
    </p:spTree>
    <p:extLst>
      <p:ext uri="{BB962C8B-B14F-4D97-AF65-F5344CB8AC3E}">
        <p14:creationId xmlns:p14="http://schemas.microsoft.com/office/powerpoint/2010/main" val="2493319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4043B-1150-BBCF-35EC-FCD94DE21D80}"/>
              </a:ext>
            </a:extLst>
          </p:cNvPr>
          <p:cNvSpPr>
            <a:spLocks noGrp="1"/>
          </p:cNvSpPr>
          <p:nvPr>
            <p:ph type="title"/>
          </p:nvPr>
        </p:nvSpPr>
        <p:spPr/>
        <p:txBody>
          <a:bodyPr/>
          <a:lstStyle/>
          <a:p>
            <a:r>
              <a:rPr lang="en-US"/>
              <a:t>Introduction to Attributes</a:t>
            </a:r>
          </a:p>
        </p:txBody>
      </p:sp>
      <p:sp>
        <p:nvSpPr>
          <p:cNvPr id="3" name="Content Placeholder 2">
            <a:extLst>
              <a:ext uri="{FF2B5EF4-FFF2-40B4-BE49-F238E27FC236}">
                <a16:creationId xmlns:a16="http://schemas.microsoft.com/office/drawing/2014/main" id="{0FF2825E-EC2B-9433-BA86-34E197E95475}"/>
              </a:ext>
            </a:extLst>
          </p:cNvPr>
          <p:cNvSpPr>
            <a:spLocks noGrp="1"/>
          </p:cNvSpPr>
          <p:nvPr>
            <p:ph idx="1"/>
          </p:nvPr>
        </p:nvSpPr>
        <p:spPr/>
        <p:txBody>
          <a:bodyPr/>
          <a:lstStyle/>
          <a:p>
            <a:r>
              <a:rPr lang="en-US"/>
              <a:t>The Target Variable of this dataset is “Class” which is a binomial variable (either ‘p’ for poisonous or ‘e’ for edible)</a:t>
            </a:r>
          </a:p>
          <a:p>
            <a:r>
              <a:rPr lang="en-US"/>
              <a:t>There are 22 important attributes that affect the target variable (poisonous)</a:t>
            </a:r>
          </a:p>
          <a:p>
            <a:r>
              <a:rPr lang="en-US"/>
              <a:t>The attributes are all categorical and are binomial or polynomial</a:t>
            </a:r>
          </a:p>
        </p:txBody>
      </p:sp>
    </p:spTree>
    <p:extLst>
      <p:ext uri="{BB962C8B-B14F-4D97-AF65-F5344CB8AC3E}">
        <p14:creationId xmlns:p14="http://schemas.microsoft.com/office/powerpoint/2010/main" val="629978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3B43D-3693-C7B5-59AD-559B4E1851BF}"/>
              </a:ext>
            </a:extLst>
          </p:cNvPr>
          <p:cNvSpPr>
            <a:spLocks noGrp="1"/>
          </p:cNvSpPr>
          <p:nvPr>
            <p:ph type="title"/>
          </p:nvPr>
        </p:nvSpPr>
        <p:spPr/>
        <p:txBody>
          <a:bodyPr/>
          <a:lstStyle/>
          <a:p>
            <a:r>
              <a:rPr lang="en-US"/>
              <a:t>Attributes</a:t>
            </a:r>
          </a:p>
        </p:txBody>
      </p:sp>
      <p:sp>
        <p:nvSpPr>
          <p:cNvPr id="3" name="Content Placeholder 2">
            <a:extLst>
              <a:ext uri="{FF2B5EF4-FFF2-40B4-BE49-F238E27FC236}">
                <a16:creationId xmlns:a16="http://schemas.microsoft.com/office/drawing/2014/main" id="{5B79DB06-8AC9-F8EE-DBE2-6E377C18208E}"/>
              </a:ext>
            </a:extLst>
          </p:cNvPr>
          <p:cNvSpPr>
            <a:spLocks noGrp="1"/>
          </p:cNvSpPr>
          <p:nvPr>
            <p:ph idx="1"/>
          </p:nvPr>
        </p:nvSpPr>
        <p:spPr/>
        <p:txBody>
          <a:bodyPr vert="horz" lIns="91440" tIns="45720" rIns="91440" bIns="45720" rtlCol="0" anchor="t">
            <a:normAutofit fontScale="85000" lnSpcReduction="10000"/>
          </a:bodyPr>
          <a:lstStyle/>
          <a:p>
            <a:pPr marL="342900" indent="-342900">
              <a:spcBef>
                <a:spcPts val="0"/>
              </a:spcBef>
              <a:spcAft>
                <a:spcPts val="0"/>
              </a:spcAft>
              <a:buFont typeface="Symbol" pitchFamily="2" charset="2"/>
              <a:buChar char=""/>
            </a:pPr>
            <a:r>
              <a:rPr lang="en-US" sz="1800" kern="100">
                <a:effectLst/>
                <a:latin typeface="Calibri"/>
                <a:ea typeface="Calibri" panose="020F0502020204030204" pitchFamily="34" charset="0"/>
                <a:cs typeface="Times New Roman"/>
              </a:rPr>
              <a:t>Cap-Shape: the shape of the top of the mushroom</a:t>
            </a:r>
            <a:r>
              <a:rPr lang="en-US" sz="1800" kern="100">
                <a:latin typeface="Calibri"/>
                <a:ea typeface="Calibri" panose="020F0502020204030204" pitchFamily="34" charset="0"/>
                <a:cs typeface="Times New Roman"/>
              </a:rPr>
              <a:t> </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itchFamily="2" charset="2"/>
              <a:buChar char=""/>
            </a:pPr>
            <a:r>
              <a:rPr lang="en-US" sz="1800" kern="100">
                <a:effectLst/>
                <a:latin typeface="Calibri"/>
                <a:ea typeface="Calibri" panose="020F0502020204030204" pitchFamily="34" charset="0"/>
                <a:cs typeface="Times New Roman"/>
              </a:rPr>
              <a:t>Cap-Surface: the texture of the top of the mushroom</a:t>
            </a:r>
          </a:p>
          <a:p>
            <a:pPr marL="342900" marR="0" lvl="0" indent="-342900">
              <a:spcBef>
                <a:spcPts val="0"/>
              </a:spcBef>
              <a:spcAft>
                <a:spcPts val="0"/>
              </a:spcAft>
              <a:buFont typeface="Symbol" pitchFamily="2" charset="2"/>
              <a:buChar char=""/>
            </a:pPr>
            <a:r>
              <a:rPr lang="en-US" sz="1800" kern="100">
                <a:effectLst/>
                <a:latin typeface="Calibri"/>
                <a:ea typeface="Calibri" panose="020F0502020204030204" pitchFamily="34" charset="0"/>
                <a:cs typeface="Times New Roman"/>
              </a:rPr>
              <a:t>Cap-Color: the color of the top of the mushroom</a:t>
            </a:r>
          </a:p>
          <a:p>
            <a:pPr marL="342900" marR="0" lvl="0" indent="-342900">
              <a:spcBef>
                <a:spcPts val="0"/>
              </a:spcBef>
              <a:spcAft>
                <a:spcPts val="0"/>
              </a:spcAft>
              <a:buFont typeface="Symbol" pitchFamily="2" charset="2"/>
              <a:buChar char=""/>
            </a:pPr>
            <a:r>
              <a:rPr lang="en-US" sz="1800" kern="100">
                <a:effectLst/>
                <a:latin typeface="Calibri"/>
                <a:ea typeface="Calibri" panose="020F0502020204030204" pitchFamily="34" charset="0"/>
                <a:cs typeface="Times New Roman"/>
              </a:rPr>
              <a:t>Bruises: whether the mushroom has bruises</a:t>
            </a:r>
          </a:p>
          <a:p>
            <a:pPr marL="342900" marR="0" lvl="0" indent="-342900">
              <a:spcBef>
                <a:spcPts val="0"/>
              </a:spcBef>
              <a:spcAft>
                <a:spcPts val="0"/>
              </a:spcAft>
              <a:buFont typeface="Symbol" pitchFamily="2" charset="2"/>
              <a:buChar char=""/>
            </a:pPr>
            <a:r>
              <a:rPr lang="en-US" sz="1800" kern="100">
                <a:effectLst/>
                <a:latin typeface="Calibri"/>
                <a:ea typeface="Calibri" panose="020F0502020204030204" pitchFamily="34" charset="0"/>
                <a:cs typeface="Times New Roman"/>
              </a:rPr>
              <a:t>Odor: the smell the mushroom gives off</a:t>
            </a:r>
          </a:p>
          <a:p>
            <a:pPr marL="342900" marR="0" lvl="0" indent="-342900">
              <a:spcBef>
                <a:spcPts val="0"/>
              </a:spcBef>
              <a:spcAft>
                <a:spcPts val="0"/>
              </a:spcAft>
              <a:buFont typeface="Symbol" pitchFamily="2" charset="2"/>
              <a:buChar char=""/>
            </a:pPr>
            <a:r>
              <a:rPr lang="en-US" sz="1800" kern="100">
                <a:effectLst/>
                <a:latin typeface="Calibri"/>
                <a:ea typeface="Calibri" panose="020F0502020204030204" pitchFamily="34" charset="0"/>
                <a:cs typeface="Times New Roman"/>
              </a:rPr>
              <a:t>Gill Attachment: the way the gills are attached to the cap of the mushroom</a:t>
            </a:r>
          </a:p>
          <a:p>
            <a:pPr marL="342900" marR="0" lvl="0" indent="-342900">
              <a:spcBef>
                <a:spcPts val="0"/>
              </a:spcBef>
              <a:spcAft>
                <a:spcPts val="0"/>
              </a:spcAft>
              <a:buFont typeface="Symbol" pitchFamily="2" charset="2"/>
              <a:buChar char=""/>
            </a:pPr>
            <a:r>
              <a:rPr lang="en-US" sz="1800" kern="100">
                <a:effectLst/>
                <a:latin typeface="Calibri"/>
                <a:ea typeface="Calibri" panose="020F0502020204030204" pitchFamily="34" charset="0"/>
                <a:cs typeface="Times New Roman"/>
              </a:rPr>
              <a:t>Gill Spacing: how far the gills are from each other</a:t>
            </a:r>
          </a:p>
          <a:p>
            <a:pPr marL="342900" marR="0" lvl="0" indent="-342900">
              <a:spcBef>
                <a:spcPts val="0"/>
              </a:spcBef>
              <a:spcAft>
                <a:spcPts val="0"/>
              </a:spcAft>
              <a:buFont typeface="Symbol" pitchFamily="2" charset="2"/>
              <a:buChar char=""/>
            </a:pPr>
            <a:r>
              <a:rPr lang="en-US" sz="1800" kern="100">
                <a:effectLst/>
                <a:latin typeface="Calibri"/>
                <a:ea typeface="Calibri" panose="020F0502020204030204" pitchFamily="34" charset="0"/>
                <a:cs typeface="Times New Roman"/>
              </a:rPr>
              <a:t>Gill Size: whether the gills are broad or narrow</a:t>
            </a:r>
          </a:p>
          <a:p>
            <a:pPr marL="342900" marR="0" lvl="0" indent="-342900">
              <a:spcBef>
                <a:spcPts val="0"/>
              </a:spcBef>
              <a:spcAft>
                <a:spcPts val="0"/>
              </a:spcAft>
              <a:buFont typeface="Symbol" pitchFamily="2" charset="2"/>
              <a:buChar char=""/>
            </a:pPr>
            <a:r>
              <a:rPr lang="en-US" sz="1800" kern="100">
                <a:effectLst/>
                <a:latin typeface="Calibri"/>
                <a:ea typeface="Calibri" panose="020F0502020204030204" pitchFamily="34" charset="0"/>
                <a:cs typeface="Times New Roman"/>
              </a:rPr>
              <a:t>Gill Color: the color of the gills</a:t>
            </a:r>
          </a:p>
          <a:p>
            <a:pPr marL="342900" indent="-342900">
              <a:spcBef>
                <a:spcPts val="0"/>
              </a:spcBef>
              <a:spcAft>
                <a:spcPts val="0"/>
              </a:spcAft>
              <a:buFont typeface="Symbol" pitchFamily="2" charset="2"/>
              <a:buChar char=""/>
            </a:pPr>
            <a:r>
              <a:rPr lang="en-US" sz="1800" kern="100">
                <a:effectLst/>
                <a:latin typeface="Calibri"/>
                <a:ea typeface="Calibri" panose="020F0502020204030204" pitchFamily="34" charset="0"/>
                <a:cs typeface="Times New Roman"/>
              </a:rPr>
              <a:t>Stalk Shape: whether the stalk of the mushroom is enlarged or tapering</a:t>
            </a:r>
            <a:r>
              <a:rPr lang="en-US" sz="1800" kern="100">
                <a:latin typeface="Calibri"/>
                <a:ea typeface="Calibri" panose="020F0502020204030204" pitchFamily="34" charset="0"/>
                <a:cs typeface="Times New Roman"/>
              </a:rPr>
              <a:t> </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spcBef>
                <a:spcPts val="0"/>
              </a:spcBef>
              <a:spcAft>
                <a:spcPts val="0"/>
              </a:spcAft>
              <a:buFont typeface="Symbol" pitchFamily="2" charset="2"/>
              <a:buChar char=""/>
            </a:pPr>
            <a:r>
              <a:rPr lang="en-US" sz="1800" kern="100">
                <a:effectLst/>
                <a:latin typeface="Calibri"/>
                <a:ea typeface="Calibri" panose="020F0502020204030204" pitchFamily="34" charset="0"/>
                <a:cs typeface="Times New Roman"/>
              </a:rPr>
              <a:t>Stalk Root: the shape of the root of the mushroom</a:t>
            </a:r>
          </a:p>
          <a:p>
            <a:pPr marL="342900" marR="0" lvl="0" indent="-342900">
              <a:spcBef>
                <a:spcPts val="0"/>
              </a:spcBef>
              <a:spcAft>
                <a:spcPts val="0"/>
              </a:spcAft>
              <a:buFont typeface="Symbol" pitchFamily="2" charset="2"/>
              <a:buChar char=""/>
            </a:pPr>
            <a:r>
              <a:rPr lang="en-US" sz="1800" kern="100">
                <a:effectLst/>
                <a:latin typeface="Calibri"/>
                <a:ea typeface="Calibri" panose="020F0502020204030204" pitchFamily="34" charset="0"/>
                <a:cs typeface="Times New Roman"/>
              </a:rPr>
              <a:t>Stalk Surface Above Ring: the texture of the surface of the stalk above the annulus</a:t>
            </a:r>
          </a:p>
          <a:p>
            <a:pPr marL="342900" marR="0" lvl="0" indent="-342900">
              <a:spcBef>
                <a:spcPts val="0"/>
              </a:spcBef>
              <a:spcAft>
                <a:spcPts val="0"/>
              </a:spcAft>
              <a:buFont typeface="Symbol" pitchFamily="2" charset="2"/>
              <a:buChar char=""/>
            </a:pPr>
            <a:r>
              <a:rPr lang="en-US" sz="1800" kern="100">
                <a:effectLst/>
                <a:latin typeface="Calibri"/>
                <a:ea typeface="Calibri" panose="020F0502020204030204" pitchFamily="34" charset="0"/>
                <a:cs typeface="Times New Roman"/>
              </a:rPr>
              <a:t>Stalk Surface Below Ring: the texture of the surface of the stalk below the annulus</a:t>
            </a:r>
          </a:p>
          <a:p>
            <a:pPr marL="342900" marR="0" lvl="0" indent="-342900">
              <a:spcBef>
                <a:spcPts val="0"/>
              </a:spcBef>
              <a:spcAft>
                <a:spcPts val="0"/>
              </a:spcAft>
              <a:buFont typeface="Symbol" pitchFamily="2" charset="2"/>
              <a:buChar char=""/>
            </a:pPr>
            <a:r>
              <a:rPr lang="en-US" sz="1800" kern="100">
                <a:effectLst/>
                <a:latin typeface="Calibri" panose="020F0502020204030204" pitchFamily="34" charset="0"/>
                <a:ea typeface="Calibri" panose="020F0502020204030204" pitchFamily="34" charset="0"/>
                <a:cs typeface="Times New Roman" panose="02020603050405020304" pitchFamily="18" charset="0"/>
              </a:rPr>
              <a:t>Stalk Color Above Ring: the color of the stalk above the annulus</a:t>
            </a:r>
          </a:p>
          <a:p>
            <a:pPr marL="342900" marR="0" lvl="0" indent="-342900">
              <a:spcBef>
                <a:spcPts val="0"/>
              </a:spcBef>
              <a:spcAft>
                <a:spcPts val="0"/>
              </a:spcAft>
              <a:buFont typeface="Symbol" pitchFamily="2" charset="2"/>
              <a:buChar char=""/>
            </a:pPr>
            <a:r>
              <a:rPr lang="en-US" sz="1800" kern="100">
                <a:effectLst/>
                <a:latin typeface="Calibri" panose="020F0502020204030204" pitchFamily="34" charset="0"/>
                <a:ea typeface="Calibri" panose="020F0502020204030204" pitchFamily="34" charset="0"/>
                <a:cs typeface="Times New Roman" panose="02020603050405020304" pitchFamily="18" charset="0"/>
              </a:rPr>
              <a:t>Stalk Color Below Ring: the color of the stalk below the annulus</a:t>
            </a:r>
          </a:p>
          <a:p>
            <a:pPr marL="342900" marR="0" lvl="0" indent="-342900">
              <a:spcBef>
                <a:spcPts val="0"/>
              </a:spcBef>
              <a:spcAft>
                <a:spcPts val="0"/>
              </a:spcAft>
              <a:buFont typeface="Symbol" pitchFamily="2" charset="2"/>
              <a:buChar char=""/>
            </a:pPr>
            <a:r>
              <a:rPr lang="en-US" sz="1800" kern="100">
                <a:effectLst/>
                <a:latin typeface="Calibri" panose="020F0502020204030204" pitchFamily="34" charset="0"/>
                <a:ea typeface="Calibri" panose="020F0502020204030204" pitchFamily="34" charset="0"/>
                <a:cs typeface="Times New Roman" panose="02020603050405020304" pitchFamily="18" charset="0"/>
              </a:rPr>
              <a:t>Color of the Veil: the color of the veil of the mushroom</a:t>
            </a:r>
          </a:p>
          <a:p>
            <a:pPr marL="342900" marR="0" lvl="0" indent="-342900">
              <a:spcBef>
                <a:spcPts val="0"/>
              </a:spcBef>
              <a:spcAft>
                <a:spcPts val="0"/>
              </a:spcAft>
              <a:buFont typeface="Symbol" pitchFamily="2" charset="2"/>
              <a:buChar char=""/>
            </a:pPr>
            <a:r>
              <a:rPr lang="en-US" sz="1800" kern="100">
                <a:effectLst/>
                <a:latin typeface="Calibri" panose="020F0502020204030204" pitchFamily="34" charset="0"/>
                <a:ea typeface="Calibri" panose="020F0502020204030204" pitchFamily="34" charset="0"/>
                <a:cs typeface="Times New Roman" panose="02020603050405020304" pitchFamily="18" charset="0"/>
              </a:rPr>
              <a:t>Ring Number: whether there are 0,1 or 2 rings </a:t>
            </a:r>
          </a:p>
          <a:p>
            <a:pPr marL="342900" marR="0" lvl="0" indent="-342900">
              <a:spcBef>
                <a:spcPts val="0"/>
              </a:spcBef>
              <a:spcAft>
                <a:spcPts val="0"/>
              </a:spcAft>
              <a:buFont typeface="Symbol" pitchFamily="2" charset="2"/>
              <a:buChar char=""/>
            </a:pPr>
            <a:r>
              <a:rPr lang="en-US" sz="1800" kern="100">
                <a:effectLst/>
                <a:latin typeface="Calibri" panose="020F0502020204030204" pitchFamily="34" charset="0"/>
                <a:ea typeface="Calibri" panose="020F0502020204030204" pitchFamily="34" charset="0"/>
                <a:cs typeface="Times New Roman" panose="02020603050405020304" pitchFamily="18" charset="0"/>
              </a:rPr>
              <a:t>Ring Type: the type of ring (if exists) that a mushroom has</a:t>
            </a:r>
          </a:p>
          <a:p>
            <a:pPr marL="342900" marR="0" lvl="0" indent="-342900">
              <a:spcBef>
                <a:spcPts val="0"/>
              </a:spcBef>
              <a:spcAft>
                <a:spcPts val="0"/>
              </a:spcAft>
              <a:buFont typeface="Symbol" pitchFamily="2" charset="2"/>
              <a:buChar char=""/>
            </a:pPr>
            <a:r>
              <a:rPr lang="en-US" sz="1800" kern="100">
                <a:effectLst/>
                <a:latin typeface="Calibri" panose="020F0502020204030204" pitchFamily="34" charset="0"/>
                <a:ea typeface="Calibri" panose="020F0502020204030204" pitchFamily="34" charset="0"/>
                <a:cs typeface="Times New Roman" panose="02020603050405020304" pitchFamily="18" charset="0"/>
              </a:rPr>
              <a:t>Spore Color: the color of spores a mushroom has</a:t>
            </a:r>
          </a:p>
          <a:p>
            <a:pPr marL="342900" marR="0" lvl="0" indent="-342900">
              <a:spcBef>
                <a:spcPts val="0"/>
              </a:spcBef>
              <a:spcAft>
                <a:spcPts val="0"/>
              </a:spcAft>
              <a:buFont typeface="Symbol" pitchFamily="2" charset="2"/>
              <a:buChar char=""/>
            </a:pPr>
            <a:r>
              <a:rPr lang="en-US" sz="1800" kern="100">
                <a:effectLst/>
                <a:latin typeface="Calibri" panose="020F0502020204030204" pitchFamily="34" charset="0"/>
                <a:ea typeface="Calibri" panose="020F0502020204030204" pitchFamily="34" charset="0"/>
                <a:cs typeface="Times New Roman" panose="02020603050405020304" pitchFamily="18" charset="0"/>
              </a:rPr>
              <a:t>Population: how multiple mushrooms of the same species are discovered</a:t>
            </a:r>
          </a:p>
          <a:p>
            <a:pPr marL="342900" marR="0" lvl="0" indent="-342900">
              <a:spcBef>
                <a:spcPts val="0"/>
              </a:spcBef>
              <a:spcAft>
                <a:spcPts val="0"/>
              </a:spcAft>
              <a:buFont typeface="Symbol" pitchFamily="2" charset="2"/>
              <a:buChar char=""/>
            </a:pPr>
            <a:r>
              <a:rPr lang="en-US" sz="1800" kern="100">
                <a:effectLst/>
                <a:latin typeface="Calibri" panose="020F0502020204030204" pitchFamily="34" charset="0"/>
                <a:ea typeface="Calibri" panose="020F0502020204030204" pitchFamily="34" charset="0"/>
                <a:cs typeface="Times New Roman" panose="02020603050405020304" pitchFamily="18" charset="0"/>
              </a:rPr>
              <a:t>Habitat: what the area the mushrooms were found in is like</a:t>
            </a:r>
          </a:p>
          <a:p>
            <a:pPr marL="342900" marR="0" lvl="0" indent="-342900">
              <a:spcBef>
                <a:spcPts val="0"/>
              </a:spcBef>
              <a:spcAft>
                <a:spcPts val="0"/>
              </a:spcAft>
              <a:buFont typeface="Symbol" pitchFamily="2" charset="2"/>
              <a:buChar char=""/>
            </a:pPr>
            <a:r>
              <a:rPr lang="en-US" sz="1800" kern="100">
                <a:effectLst/>
                <a:latin typeface="Calibri"/>
                <a:ea typeface="Calibri" panose="020F0502020204030204" pitchFamily="34" charset="0"/>
                <a:cs typeface="Times New Roman"/>
              </a:rPr>
              <a:t>We removed the attribute </a:t>
            </a:r>
            <a:r>
              <a:rPr lang="en-US" sz="1800" i="1" kern="100">
                <a:effectLst/>
                <a:latin typeface="Calibri"/>
                <a:ea typeface="Calibri" panose="020F0502020204030204" pitchFamily="34" charset="0"/>
                <a:cs typeface="Times New Roman"/>
              </a:rPr>
              <a:t>Veil Type </a:t>
            </a:r>
            <a:r>
              <a:rPr lang="en-US" sz="1800" kern="100">
                <a:effectLst/>
                <a:latin typeface="Calibri"/>
                <a:ea typeface="Calibri" panose="020F0502020204030204" pitchFamily="34" charset="0"/>
                <a:cs typeface="Times New Roman"/>
              </a:rPr>
              <a:t>because it was consistent across all of the </a:t>
            </a:r>
            <a:r>
              <a:rPr lang="en-US" sz="1800" kern="100">
                <a:latin typeface="Calibri"/>
                <a:ea typeface="Calibri" panose="020F0502020204030204" pitchFamily="34" charset="0"/>
                <a:cs typeface="Times New Roman"/>
              </a:rPr>
              <a:t>gilled mushroom species in this dataset</a:t>
            </a:r>
            <a:endParaRPr lang="en-US" sz="1800" kern="100">
              <a:effectLst/>
              <a:latin typeface="Calibri"/>
              <a:ea typeface="Calibri" panose="020F0502020204030204" pitchFamily="34" charset="0"/>
              <a:cs typeface="Times New Roman"/>
            </a:endParaRPr>
          </a:p>
        </p:txBody>
      </p:sp>
    </p:spTree>
    <p:extLst>
      <p:ext uri="{BB962C8B-B14F-4D97-AF65-F5344CB8AC3E}">
        <p14:creationId xmlns:p14="http://schemas.microsoft.com/office/powerpoint/2010/main" val="3605555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B6005-5CA5-3F49-F8EB-F2E423A543FC}"/>
              </a:ext>
            </a:extLst>
          </p:cNvPr>
          <p:cNvSpPr>
            <a:spLocks noGrp="1"/>
          </p:cNvSpPr>
          <p:nvPr>
            <p:ph type="title"/>
          </p:nvPr>
        </p:nvSpPr>
        <p:spPr/>
        <p:txBody>
          <a:bodyPr/>
          <a:lstStyle/>
          <a:p>
            <a:endParaRPr lang="en-US"/>
          </a:p>
        </p:txBody>
      </p:sp>
      <p:pic>
        <p:nvPicPr>
          <p:cNvPr id="1032" name="Picture 8" descr="How to identify edible and poisonous wild mushrooms">
            <a:extLst>
              <a:ext uri="{FF2B5EF4-FFF2-40B4-BE49-F238E27FC236}">
                <a16:creationId xmlns:a16="http://schemas.microsoft.com/office/drawing/2014/main" id="{DB1C110D-8910-FAFA-CA55-345CFB30137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30673"/>
            <a:ext cx="6527007" cy="435133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illed Mushrooms - Salish Mushrooms">
            <a:extLst>
              <a:ext uri="{FF2B5EF4-FFF2-40B4-BE49-F238E27FC236}">
                <a16:creationId xmlns:a16="http://schemas.microsoft.com/office/drawing/2014/main" id="{9B8E2289-A91C-E3F7-F858-9415522893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6024" y="3530775"/>
            <a:ext cx="3264408" cy="326440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reen-Spored Lepiota | Missouri Department of Conservation">
            <a:extLst>
              <a:ext uri="{FF2B5EF4-FFF2-40B4-BE49-F238E27FC236}">
                <a16:creationId xmlns:a16="http://schemas.microsoft.com/office/drawing/2014/main" id="{F1F38DE7-908A-7BAE-5FF7-AA63E11BD0B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150" t="-242" r="7468" b="258"/>
          <a:stretch/>
        </p:blipFill>
        <p:spPr bwMode="auto">
          <a:xfrm>
            <a:off x="5866005" y="168851"/>
            <a:ext cx="6837272" cy="3361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26196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ysClr val="windowText" lastClr="000000"/>
      </a:dk1>
      <a:lt1>
        <a:sysClr val="window" lastClr="FFFFFF"/>
      </a:lt1>
      <a:dk2>
        <a:srgbClr val="323232"/>
      </a:dk2>
      <a:lt2>
        <a:srgbClr val="E3DED1"/>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tint val="98000"/>
              </a:schemeClr>
              <a:schemeClr val="phClr">
                <a:tint val="99000"/>
                <a:shade val="96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C3935CB6-B0E3-44A7-AB37-996D901F73AB}"/>
    </a:ext>
  </a:extLst>
</a:theme>
</file>

<file path=docMetadata/LabelInfo.xml><?xml version="1.0" encoding="utf-8"?>
<clbl:labelList xmlns:clbl="http://schemas.microsoft.com/office/2020/mipLabelMetadata">
  <clbl:label id="{7cf48d45-3ddb-4389-a9c1-c115526eb52e}" enabled="0" method="" siteId="{7cf48d45-3ddb-4389-a9c1-c115526eb52e}" removed="1"/>
</clbl:labelList>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26</Slides>
  <Notes>0</Notes>
  <HiddenSlides>0</HiddenSlide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Banded</vt:lpstr>
      <vt:lpstr>Mushroom Classification</vt:lpstr>
      <vt:lpstr>Content</vt:lpstr>
      <vt:lpstr>Question</vt:lpstr>
      <vt:lpstr>Motivation</vt:lpstr>
      <vt:lpstr>Overview of the Data</vt:lpstr>
      <vt:lpstr>Our Goals With The Data</vt:lpstr>
      <vt:lpstr>Introduction to Attributes</vt:lpstr>
      <vt:lpstr>Attributes</vt:lpstr>
      <vt:lpstr>PowerPoint Presentation</vt:lpstr>
      <vt:lpstr>Cap shape, Surface, and Color</vt:lpstr>
      <vt:lpstr>bruises</vt:lpstr>
      <vt:lpstr>odor</vt:lpstr>
      <vt:lpstr>Gill attachment, Spacing, Size, and Color </vt:lpstr>
      <vt:lpstr>Stalk shape and Root</vt:lpstr>
      <vt:lpstr>Stalk surface- above &amp; Below</vt:lpstr>
      <vt:lpstr>Stalk color- above &amp; Below</vt:lpstr>
      <vt:lpstr>Color of veil</vt:lpstr>
      <vt:lpstr>Ring number and Type</vt:lpstr>
      <vt:lpstr>Spore Color</vt:lpstr>
      <vt:lpstr>Population and Habitat</vt:lpstr>
      <vt:lpstr>Correlation Matrix</vt:lpstr>
      <vt:lpstr>KKN</vt:lpstr>
      <vt:lpstr>Decision Tree</vt:lpstr>
      <vt:lpstr>Naïve Bayes</vt:lpstr>
      <vt:lpstr>Results</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Mushroom Classification</dc:title>
  <dc:creator>Hatch, Isabelle Maine</dc:creator>
  <cp:revision>95</cp:revision>
  <dcterms:created xsi:type="dcterms:W3CDTF">2023-11-27T16:52:00Z</dcterms:created>
  <dcterms:modified xsi:type="dcterms:W3CDTF">2023-12-04T16:27:03Z</dcterms:modified>
</cp:coreProperties>
</file>