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6"/>
  </p:notesMasterIdLst>
  <p:handoutMasterIdLst>
    <p:handoutMasterId r:id="rId17"/>
  </p:handoutMasterIdLst>
  <p:sldIdLst>
    <p:sldId id="264" r:id="rId6"/>
    <p:sldId id="257" r:id="rId7"/>
    <p:sldId id="259" r:id="rId8"/>
    <p:sldId id="262" r:id="rId9"/>
    <p:sldId id="268" r:id="rId10"/>
    <p:sldId id="263" r:id="rId11"/>
    <p:sldId id="265" r:id="rId12"/>
    <p:sldId id="270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5A41C-6E37-4A93-B9E2-4C57B6E8EB5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5CB83-1CA2-49BD-BE9F-C721BB07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11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A171-45D3-4C32-BE8C-DFEFB236BC6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AD40-F2F9-4F2B-B3AC-5F797D6F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21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2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6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5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7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6737041" y="5353684"/>
            <a:ext cx="4864417" cy="369332"/>
          </a:xfrm>
        </p:spPr>
        <p:txBody>
          <a:bodyPr anchor="b" anchorCtr="0">
            <a:sp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737041" y="5776247"/>
            <a:ext cx="4642167" cy="307777"/>
          </a:xfrm>
        </p:spPr>
        <p:txBody>
          <a:bodyPr>
            <a:spAutoFit/>
          </a:bodyPr>
          <a:lstStyle>
            <a:lvl1pPr marL="0" indent="0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8001" y="1650071"/>
            <a:ext cx="11176000" cy="707886"/>
          </a:xfrm>
        </p:spPr>
        <p:txBody>
          <a:bodyPr anchor="b">
            <a:spAutoFit/>
          </a:bodyPr>
          <a:lstStyle>
            <a:lvl1pPr algn="ctr" defTabSz="877845">
              <a:lnSpc>
                <a:spcPct val="100000"/>
              </a:lnSpc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8007" y="2450012"/>
            <a:ext cx="11175999" cy="523220"/>
          </a:xfrm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508007" y="3050943"/>
            <a:ext cx="11175999" cy="400110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Footer Placeholder 3"/>
          <p:cNvSpPr txBox="1">
            <a:spLocks/>
          </p:cNvSpPr>
          <p:nvPr userDrawn="1"/>
        </p:nvSpPr>
        <p:spPr>
          <a:xfrm>
            <a:off x="2154768" y="6614160"/>
            <a:ext cx="7903635" cy="243840"/>
          </a:xfrm>
          <a:prstGeom prst="rect">
            <a:avLst/>
          </a:prstGeom>
        </p:spPr>
        <p:txBody>
          <a:bodyPr lIns="121920" tIns="121920" rIns="121920" bIns="121920" anchor="ctr" anchorCtr="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pPr>
              <a:buFontTx/>
              <a:buChar char="•"/>
            </a:pPr>
            <a:endParaRPr lang="en-US" sz="933" cap="none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30" y="292608"/>
            <a:ext cx="4011421" cy="967573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>
          <a:xfrm>
            <a:off x="502966" y="5063659"/>
            <a:ext cx="3303604" cy="961245"/>
            <a:chOff x="1225550" y="3686175"/>
            <a:chExt cx="6732588" cy="1958975"/>
          </a:xfrm>
        </p:grpSpPr>
        <p:sp>
          <p:nvSpPr>
            <p:cNvPr id="49" name="Rectangle 48"/>
            <p:cNvSpPr>
              <a:spLocks noChangeArrowheads="1"/>
            </p:cNvSpPr>
            <p:nvPr userDrawn="1"/>
          </p:nvSpPr>
          <p:spPr bwMode="auto">
            <a:xfrm>
              <a:off x="3695700" y="4616450"/>
              <a:ext cx="28575" cy="206375"/>
            </a:xfrm>
            <a:prstGeom prst="rect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3781425" y="4616450"/>
              <a:ext cx="163513" cy="206375"/>
            </a:xfrm>
            <a:custGeom>
              <a:avLst/>
              <a:gdLst>
                <a:gd name="T0" fmla="*/ 87 w 103"/>
                <a:gd name="T1" fmla="*/ 105 h 130"/>
                <a:gd name="T2" fmla="*/ 87 w 103"/>
                <a:gd name="T3" fmla="*/ 0 h 130"/>
                <a:gd name="T4" fmla="*/ 103 w 103"/>
                <a:gd name="T5" fmla="*/ 0 h 130"/>
                <a:gd name="T6" fmla="*/ 103 w 103"/>
                <a:gd name="T7" fmla="*/ 130 h 130"/>
                <a:gd name="T8" fmla="*/ 83 w 103"/>
                <a:gd name="T9" fmla="*/ 130 h 130"/>
                <a:gd name="T10" fmla="*/ 16 w 103"/>
                <a:gd name="T11" fmla="*/ 26 h 130"/>
                <a:gd name="T12" fmla="*/ 16 w 103"/>
                <a:gd name="T13" fmla="*/ 130 h 130"/>
                <a:gd name="T14" fmla="*/ 0 w 103"/>
                <a:gd name="T15" fmla="*/ 130 h 130"/>
                <a:gd name="T16" fmla="*/ 0 w 103"/>
                <a:gd name="T17" fmla="*/ 0 h 130"/>
                <a:gd name="T18" fmla="*/ 22 w 103"/>
                <a:gd name="T19" fmla="*/ 0 h 130"/>
                <a:gd name="T20" fmla="*/ 87 w 103"/>
                <a:gd name="T2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30">
                  <a:moveTo>
                    <a:pt x="87" y="105"/>
                  </a:moveTo>
                  <a:lnTo>
                    <a:pt x="87" y="0"/>
                  </a:lnTo>
                  <a:lnTo>
                    <a:pt x="103" y="0"/>
                  </a:lnTo>
                  <a:lnTo>
                    <a:pt x="103" y="130"/>
                  </a:lnTo>
                  <a:lnTo>
                    <a:pt x="83" y="130"/>
                  </a:lnTo>
                  <a:lnTo>
                    <a:pt x="16" y="26"/>
                  </a:lnTo>
                  <a:lnTo>
                    <a:pt x="16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7" y="10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4002088" y="4616450"/>
              <a:ext cx="142875" cy="206375"/>
            </a:xfrm>
            <a:custGeom>
              <a:avLst/>
              <a:gdLst>
                <a:gd name="T0" fmla="*/ 18 w 90"/>
                <a:gd name="T1" fmla="*/ 71 h 130"/>
                <a:gd name="T2" fmla="*/ 18 w 90"/>
                <a:gd name="T3" fmla="*/ 130 h 130"/>
                <a:gd name="T4" fmla="*/ 0 w 90"/>
                <a:gd name="T5" fmla="*/ 130 h 130"/>
                <a:gd name="T6" fmla="*/ 0 w 90"/>
                <a:gd name="T7" fmla="*/ 0 h 130"/>
                <a:gd name="T8" fmla="*/ 90 w 90"/>
                <a:gd name="T9" fmla="*/ 0 h 130"/>
                <a:gd name="T10" fmla="*/ 90 w 90"/>
                <a:gd name="T11" fmla="*/ 15 h 130"/>
                <a:gd name="T12" fmla="*/ 18 w 90"/>
                <a:gd name="T13" fmla="*/ 15 h 130"/>
                <a:gd name="T14" fmla="*/ 18 w 90"/>
                <a:gd name="T15" fmla="*/ 55 h 130"/>
                <a:gd name="T16" fmla="*/ 81 w 90"/>
                <a:gd name="T17" fmla="*/ 55 h 130"/>
                <a:gd name="T18" fmla="*/ 81 w 90"/>
                <a:gd name="T19" fmla="*/ 71 h 130"/>
                <a:gd name="T20" fmla="*/ 18 w 90"/>
                <a:gd name="T21" fmla="*/ 7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130">
                  <a:moveTo>
                    <a:pt x="18" y="71"/>
                  </a:moveTo>
                  <a:lnTo>
                    <a:pt x="18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5"/>
                  </a:lnTo>
                  <a:lnTo>
                    <a:pt x="18" y="15"/>
                  </a:lnTo>
                  <a:lnTo>
                    <a:pt x="18" y="55"/>
                  </a:lnTo>
                  <a:lnTo>
                    <a:pt x="81" y="55"/>
                  </a:lnTo>
                  <a:lnTo>
                    <a:pt x="81" y="71"/>
                  </a:lnTo>
                  <a:lnTo>
                    <a:pt x="18" y="71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4176713" y="4611688"/>
              <a:ext cx="200025" cy="217488"/>
            </a:xfrm>
            <a:custGeom>
              <a:avLst/>
              <a:gdLst>
                <a:gd name="T0" fmla="*/ 70 w 70"/>
                <a:gd name="T1" fmla="*/ 38 h 76"/>
                <a:gd name="T2" fmla="*/ 68 w 70"/>
                <a:gd name="T3" fmla="*/ 51 h 76"/>
                <a:gd name="T4" fmla="*/ 62 w 70"/>
                <a:gd name="T5" fmla="*/ 63 h 76"/>
                <a:gd name="T6" fmla="*/ 51 w 70"/>
                <a:gd name="T7" fmla="*/ 72 h 76"/>
                <a:gd name="T8" fmla="*/ 35 w 70"/>
                <a:gd name="T9" fmla="*/ 76 h 76"/>
                <a:gd name="T10" fmla="*/ 18 w 70"/>
                <a:gd name="T11" fmla="*/ 72 h 76"/>
                <a:gd name="T12" fmla="*/ 7 w 70"/>
                <a:gd name="T13" fmla="*/ 63 h 76"/>
                <a:gd name="T14" fmla="*/ 1 w 70"/>
                <a:gd name="T15" fmla="*/ 51 h 76"/>
                <a:gd name="T16" fmla="*/ 0 w 70"/>
                <a:gd name="T17" fmla="*/ 38 h 76"/>
                <a:gd name="T18" fmla="*/ 1 w 70"/>
                <a:gd name="T19" fmla="*/ 25 h 76"/>
                <a:gd name="T20" fmla="*/ 7 w 70"/>
                <a:gd name="T21" fmla="*/ 13 h 76"/>
                <a:gd name="T22" fmla="*/ 18 w 70"/>
                <a:gd name="T23" fmla="*/ 3 h 76"/>
                <a:gd name="T24" fmla="*/ 35 w 70"/>
                <a:gd name="T25" fmla="*/ 0 h 76"/>
                <a:gd name="T26" fmla="*/ 51 w 70"/>
                <a:gd name="T27" fmla="*/ 3 h 76"/>
                <a:gd name="T28" fmla="*/ 62 w 70"/>
                <a:gd name="T29" fmla="*/ 13 h 76"/>
                <a:gd name="T30" fmla="*/ 68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8 w 70"/>
                <a:gd name="T39" fmla="*/ 12 h 76"/>
                <a:gd name="T40" fmla="*/ 35 w 70"/>
                <a:gd name="T41" fmla="*/ 9 h 76"/>
                <a:gd name="T42" fmla="*/ 21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1 w 70"/>
                <a:gd name="T51" fmla="*/ 63 h 76"/>
                <a:gd name="T52" fmla="*/ 35 w 70"/>
                <a:gd name="T53" fmla="*/ 67 h 76"/>
                <a:gd name="T54" fmla="*/ 48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69" y="46"/>
                    <a:pt x="68" y="51"/>
                  </a:cubicBezTo>
                  <a:cubicBezTo>
                    <a:pt x="67" y="55"/>
                    <a:pt x="65" y="59"/>
                    <a:pt x="62" y="63"/>
                  </a:cubicBezTo>
                  <a:cubicBezTo>
                    <a:pt x="59" y="67"/>
                    <a:pt x="55" y="70"/>
                    <a:pt x="51" y="72"/>
                  </a:cubicBezTo>
                  <a:cubicBezTo>
                    <a:pt x="46" y="74"/>
                    <a:pt x="41" y="76"/>
                    <a:pt x="35" y="76"/>
                  </a:cubicBezTo>
                  <a:cubicBezTo>
                    <a:pt x="28" y="76"/>
                    <a:pt x="23" y="74"/>
                    <a:pt x="18" y="72"/>
                  </a:cubicBezTo>
                  <a:cubicBezTo>
                    <a:pt x="14" y="70"/>
                    <a:pt x="10" y="67"/>
                    <a:pt x="7" y="63"/>
                  </a:cubicBezTo>
                  <a:cubicBezTo>
                    <a:pt x="4" y="59"/>
                    <a:pt x="3" y="55"/>
                    <a:pt x="1" y="51"/>
                  </a:cubicBezTo>
                  <a:cubicBezTo>
                    <a:pt x="0" y="46"/>
                    <a:pt x="0" y="42"/>
                    <a:pt x="0" y="38"/>
                  </a:cubicBezTo>
                  <a:cubicBezTo>
                    <a:pt x="0" y="33"/>
                    <a:pt x="0" y="29"/>
                    <a:pt x="1" y="25"/>
                  </a:cubicBezTo>
                  <a:cubicBezTo>
                    <a:pt x="3" y="20"/>
                    <a:pt x="4" y="16"/>
                    <a:pt x="7" y="13"/>
                  </a:cubicBezTo>
                  <a:cubicBezTo>
                    <a:pt x="10" y="9"/>
                    <a:pt x="14" y="6"/>
                    <a:pt x="18" y="3"/>
                  </a:cubicBezTo>
                  <a:cubicBezTo>
                    <a:pt x="23" y="1"/>
                    <a:pt x="28" y="0"/>
                    <a:pt x="35" y="0"/>
                  </a:cubicBezTo>
                  <a:cubicBezTo>
                    <a:pt x="41" y="0"/>
                    <a:pt x="46" y="1"/>
                    <a:pt x="51" y="3"/>
                  </a:cubicBezTo>
                  <a:cubicBezTo>
                    <a:pt x="55" y="6"/>
                    <a:pt x="59" y="9"/>
                    <a:pt x="62" y="13"/>
                  </a:cubicBezTo>
                  <a:cubicBezTo>
                    <a:pt x="65" y="16"/>
                    <a:pt x="66" y="20"/>
                    <a:pt x="68" y="25"/>
                  </a:cubicBezTo>
                  <a:cubicBezTo>
                    <a:pt x="69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8" y="12"/>
                  </a:cubicBezTo>
                  <a:cubicBezTo>
                    <a:pt x="44" y="10"/>
                    <a:pt x="40" y="9"/>
                    <a:pt x="35" y="9"/>
                  </a:cubicBezTo>
                  <a:cubicBezTo>
                    <a:pt x="29" y="9"/>
                    <a:pt x="25" y="10"/>
                    <a:pt x="21" y="12"/>
                  </a:cubicBezTo>
                  <a:cubicBezTo>
                    <a:pt x="17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7" y="61"/>
                    <a:pt x="21" y="63"/>
                  </a:cubicBezTo>
                  <a:cubicBezTo>
                    <a:pt x="25" y="66"/>
                    <a:pt x="29" y="67"/>
                    <a:pt x="35" y="67"/>
                  </a:cubicBezTo>
                  <a:cubicBezTo>
                    <a:pt x="40" y="67"/>
                    <a:pt x="44" y="66"/>
                    <a:pt x="48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 userDrawn="1"/>
          </p:nvSpPr>
          <p:spPr bwMode="auto">
            <a:xfrm>
              <a:off x="4421188" y="4616450"/>
              <a:ext cx="171450" cy="206375"/>
            </a:xfrm>
            <a:custGeom>
              <a:avLst/>
              <a:gdLst>
                <a:gd name="T0" fmla="*/ 0 w 60"/>
                <a:gd name="T1" fmla="*/ 72 h 72"/>
                <a:gd name="T2" fmla="*/ 0 w 60"/>
                <a:gd name="T3" fmla="*/ 0 h 72"/>
                <a:gd name="T4" fmla="*/ 34 w 60"/>
                <a:gd name="T5" fmla="*/ 0 h 72"/>
                <a:gd name="T6" fmla="*/ 46 w 60"/>
                <a:gd name="T7" fmla="*/ 2 h 72"/>
                <a:gd name="T8" fmla="*/ 54 w 60"/>
                <a:gd name="T9" fmla="*/ 9 h 72"/>
                <a:gd name="T10" fmla="*/ 57 w 60"/>
                <a:gd name="T11" fmla="*/ 19 h 72"/>
                <a:gd name="T12" fmla="*/ 47 w 60"/>
                <a:gd name="T13" fmla="*/ 36 h 72"/>
                <a:gd name="T14" fmla="*/ 53 w 60"/>
                <a:gd name="T15" fmla="*/ 41 h 72"/>
                <a:gd name="T16" fmla="*/ 55 w 60"/>
                <a:gd name="T17" fmla="*/ 48 h 72"/>
                <a:gd name="T18" fmla="*/ 56 w 60"/>
                <a:gd name="T19" fmla="*/ 58 h 72"/>
                <a:gd name="T20" fmla="*/ 57 w 60"/>
                <a:gd name="T21" fmla="*/ 66 h 72"/>
                <a:gd name="T22" fmla="*/ 60 w 60"/>
                <a:gd name="T23" fmla="*/ 70 h 72"/>
                <a:gd name="T24" fmla="*/ 60 w 60"/>
                <a:gd name="T25" fmla="*/ 72 h 72"/>
                <a:gd name="T26" fmla="*/ 48 w 60"/>
                <a:gd name="T27" fmla="*/ 72 h 72"/>
                <a:gd name="T28" fmla="*/ 46 w 60"/>
                <a:gd name="T29" fmla="*/ 60 h 72"/>
                <a:gd name="T30" fmla="*/ 46 w 60"/>
                <a:gd name="T31" fmla="*/ 50 h 72"/>
                <a:gd name="T32" fmla="*/ 43 w 60"/>
                <a:gd name="T33" fmla="*/ 44 h 72"/>
                <a:gd name="T34" fmla="*/ 34 w 60"/>
                <a:gd name="T35" fmla="*/ 41 h 72"/>
                <a:gd name="T36" fmla="*/ 10 w 60"/>
                <a:gd name="T37" fmla="*/ 41 h 72"/>
                <a:gd name="T38" fmla="*/ 10 w 60"/>
                <a:gd name="T39" fmla="*/ 72 h 72"/>
                <a:gd name="T40" fmla="*/ 0 w 60"/>
                <a:gd name="T41" fmla="*/ 72 h 72"/>
                <a:gd name="T42" fmla="*/ 10 w 60"/>
                <a:gd name="T43" fmla="*/ 32 h 72"/>
                <a:gd name="T44" fmla="*/ 34 w 60"/>
                <a:gd name="T45" fmla="*/ 32 h 72"/>
                <a:gd name="T46" fmla="*/ 41 w 60"/>
                <a:gd name="T47" fmla="*/ 31 h 72"/>
                <a:gd name="T48" fmla="*/ 45 w 60"/>
                <a:gd name="T49" fmla="*/ 26 h 72"/>
                <a:gd name="T50" fmla="*/ 47 w 60"/>
                <a:gd name="T51" fmla="*/ 20 h 72"/>
                <a:gd name="T52" fmla="*/ 44 w 60"/>
                <a:gd name="T53" fmla="*/ 12 h 72"/>
                <a:gd name="T54" fmla="*/ 35 w 60"/>
                <a:gd name="T55" fmla="*/ 8 h 72"/>
                <a:gd name="T56" fmla="*/ 10 w 60"/>
                <a:gd name="T57" fmla="*/ 8 h 72"/>
                <a:gd name="T58" fmla="*/ 10 w 60"/>
                <a:gd name="T5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72">
                  <a:moveTo>
                    <a:pt x="0" y="7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2" y="0"/>
                    <a:pt x="46" y="2"/>
                  </a:cubicBezTo>
                  <a:cubicBezTo>
                    <a:pt x="49" y="3"/>
                    <a:pt x="52" y="6"/>
                    <a:pt x="54" y="9"/>
                  </a:cubicBezTo>
                  <a:cubicBezTo>
                    <a:pt x="56" y="12"/>
                    <a:pt x="57" y="15"/>
                    <a:pt x="57" y="19"/>
                  </a:cubicBezTo>
                  <a:cubicBezTo>
                    <a:pt x="57" y="27"/>
                    <a:pt x="54" y="33"/>
                    <a:pt x="47" y="36"/>
                  </a:cubicBezTo>
                  <a:cubicBezTo>
                    <a:pt x="50" y="37"/>
                    <a:pt x="52" y="38"/>
                    <a:pt x="53" y="41"/>
                  </a:cubicBezTo>
                  <a:cubicBezTo>
                    <a:pt x="54" y="43"/>
                    <a:pt x="55" y="45"/>
                    <a:pt x="55" y="48"/>
                  </a:cubicBezTo>
                  <a:cubicBezTo>
                    <a:pt x="56" y="50"/>
                    <a:pt x="56" y="54"/>
                    <a:pt x="56" y="58"/>
                  </a:cubicBezTo>
                  <a:cubicBezTo>
                    <a:pt x="56" y="62"/>
                    <a:pt x="56" y="64"/>
                    <a:pt x="57" y="66"/>
                  </a:cubicBezTo>
                  <a:cubicBezTo>
                    <a:pt x="57" y="68"/>
                    <a:pt x="58" y="70"/>
                    <a:pt x="60" y="70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7" y="69"/>
                    <a:pt x="47" y="66"/>
                    <a:pt x="46" y="60"/>
                  </a:cubicBezTo>
                  <a:cubicBezTo>
                    <a:pt x="46" y="55"/>
                    <a:pt x="46" y="52"/>
                    <a:pt x="46" y="50"/>
                  </a:cubicBezTo>
                  <a:cubicBezTo>
                    <a:pt x="46" y="48"/>
                    <a:pt x="45" y="46"/>
                    <a:pt x="43" y="44"/>
                  </a:cubicBezTo>
                  <a:cubicBezTo>
                    <a:pt x="41" y="42"/>
                    <a:pt x="38" y="41"/>
                    <a:pt x="3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72"/>
                    <a:pt x="10" y="72"/>
                    <a:pt x="10" y="72"/>
                  </a:cubicBezTo>
                  <a:lnTo>
                    <a:pt x="0" y="72"/>
                  </a:lnTo>
                  <a:close/>
                  <a:moveTo>
                    <a:pt x="10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7" y="32"/>
                    <a:pt x="39" y="32"/>
                    <a:pt x="41" y="31"/>
                  </a:cubicBezTo>
                  <a:cubicBezTo>
                    <a:pt x="43" y="30"/>
                    <a:pt x="44" y="28"/>
                    <a:pt x="45" y="26"/>
                  </a:cubicBezTo>
                  <a:cubicBezTo>
                    <a:pt x="46" y="24"/>
                    <a:pt x="47" y="22"/>
                    <a:pt x="47" y="20"/>
                  </a:cubicBezTo>
                  <a:cubicBezTo>
                    <a:pt x="47" y="17"/>
                    <a:pt x="46" y="14"/>
                    <a:pt x="44" y="12"/>
                  </a:cubicBezTo>
                  <a:cubicBezTo>
                    <a:pt x="42" y="9"/>
                    <a:pt x="39" y="8"/>
                    <a:pt x="35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4635500" y="4616450"/>
              <a:ext cx="196850" cy="206375"/>
            </a:xfrm>
            <a:custGeom>
              <a:avLst/>
              <a:gdLst>
                <a:gd name="T0" fmla="*/ 124 w 124"/>
                <a:gd name="T1" fmla="*/ 130 h 130"/>
                <a:gd name="T2" fmla="*/ 106 w 124"/>
                <a:gd name="T3" fmla="*/ 130 h 130"/>
                <a:gd name="T4" fmla="*/ 106 w 124"/>
                <a:gd name="T5" fmla="*/ 20 h 130"/>
                <a:gd name="T6" fmla="*/ 70 w 124"/>
                <a:gd name="T7" fmla="*/ 130 h 130"/>
                <a:gd name="T8" fmla="*/ 52 w 124"/>
                <a:gd name="T9" fmla="*/ 130 h 130"/>
                <a:gd name="T10" fmla="*/ 16 w 124"/>
                <a:gd name="T11" fmla="*/ 20 h 130"/>
                <a:gd name="T12" fmla="*/ 16 w 124"/>
                <a:gd name="T13" fmla="*/ 130 h 130"/>
                <a:gd name="T14" fmla="*/ 0 w 124"/>
                <a:gd name="T15" fmla="*/ 130 h 130"/>
                <a:gd name="T16" fmla="*/ 0 w 124"/>
                <a:gd name="T17" fmla="*/ 0 h 130"/>
                <a:gd name="T18" fmla="*/ 25 w 124"/>
                <a:gd name="T19" fmla="*/ 0 h 130"/>
                <a:gd name="T20" fmla="*/ 61 w 124"/>
                <a:gd name="T21" fmla="*/ 111 h 130"/>
                <a:gd name="T22" fmla="*/ 99 w 124"/>
                <a:gd name="T23" fmla="*/ 0 h 130"/>
                <a:gd name="T24" fmla="*/ 124 w 124"/>
                <a:gd name="T25" fmla="*/ 0 h 130"/>
                <a:gd name="T26" fmla="*/ 124 w 124"/>
                <a:gd name="T2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30">
                  <a:moveTo>
                    <a:pt x="124" y="130"/>
                  </a:moveTo>
                  <a:lnTo>
                    <a:pt x="106" y="130"/>
                  </a:lnTo>
                  <a:lnTo>
                    <a:pt x="106" y="20"/>
                  </a:lnTo>
                  <a:lnTo>
                    <a:pt x="70" y="130"/>
                  </a:lnTo>
                  <a:lnTo>
                    <a:pt x="52" y="130"/>
                  </a:lnTo>
                  <a:lnTo>
                    <a:pt x="16" y="20"/>
                  </a:lnTo>
                  <a:lnTo>
                    <a:pt x="16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61" y="111"/>
                  </a:lnTo>
                  <a:lnTo>
                    <a:pt x="99" y="0"/>
                  </a:lnTo>
                  <a:lnTo>
                    <a:pt x="124" y="0"/>
                  </a:lnTo>
                  <a:lnTo>
                    <a:pt x="124" y="13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867275" y="4616450"/>
              <a:ext cx="182563" cy="206375"/>
            </a:xfrm>
            <a:custGeom>
              <a:avLst/>
              <a:gdLst>
                <a:gd name="T0" fmla="*/ 0 w 115"/>
                <a:gd name="T1" fmla="*/ 130 h 130"/>
                <a:gd name="T2" fmla="*/ 49 w 115"/>
                <a:gd name="T3" fmla="*/ 0 h 130"/>
                <a:gd name="T4" fmla="*/ 68 w 115"/>
                <a:gd name="T5" fmla="*/ 0 h 130"/>
                <a:gd name="T6" fmla="*/ 115 w 115"/>
                <a:gd name="T7" fmla="*/ 130 h 130"/>
                <a:gd name="T8" fmla="*/ 95 w 115"/>
                <a:gd name="T9" fmla="*/ 130 h 130"/>
                <a:gd name="T10" fmla="*/ 83 w 115"/>
                <a:gd name="T11" fmla="*/ 92 h 130"/>
                <a:gd name="T12" fmla="*/ 31 w 115"/>
                <a:gd name="T13" fmla="*/ 92 h 130"/>
                <a:gd name="T14" fmla="*/ 18 w 115"/>
                <a:gd name="T15" fmla="*/ 130 h 130"/>
                <a:gd name="T16" fmla="*/ 0 w 115"/>
                <a:gd name="T17" fmla="*/ 130 h 130"/>
                <a:gd name="T18" fmla="*/ 38 w 115"/>
                <a:gd name="T19" fmla="*/ 76 h 130"/>
                <a:gd name="T20" fmla="*/ 77 w 115"/>
                <a:gd name="T21" fmla="*/ 76 h 130"/>
                <a:gd name="T22" fmla="*/ 58 w 115"/>
                <a:gd name="T23" fmla="*/ 19 h 130"/>
                <a:gd name="T24" fmla="*/ 38 w 115"/>
                <a:gd name="T25" fmla="*/ 7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30">
                  <a:moveTo>
                    <a:pt x="0" y="130"/>
                  </a:moveTo>
                  <a:lnTo>
                    <a:pt x="49" y="0"/>
                  </a:lnTo>
                  <a:lnTo>
                    <a:pt x="68" y="0"/>
                  </a:lnTo>
                  <a:lnTo>
                    <a:pt x="115" y="130"/>
                  </a:lnTo>
                  <a:lnTo>
                    <a:pt x="95" y="130"/>
                  </a:lnTo>
                  <a:lnTo>
                    <a:pt x="83" y="92"/>
                  </a:lnTo>
                  <a:lnTo>
                    <a:pt x="31" y="92"/>
                  </a:lnTo>
                  <a:lnTo>
                    <a:pt x="18" y="130"/>
                  </a:lnTo>
                  <a:lnTo>
                    <a:pt x="0" y="130"/>
                  </a:lnTo>
                  <a:close/>
                  <a:moveTo>
                    <a:pt x="38" y="76"/>
                  </a:moveTo>
                  <a:lnTo>
                    <a:pt x="77" y="76"/>
                  </a:lnTo>
                  <a:lnTo>
                    <a:pt x="58" y="19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046663" y="4616450"/>
              <a:ext cx="169863" cy="206375"/>
            </a:xfrm>
            <a:custGeom>
              <a:avLst/>
              <a:gdLst>
                <a:gd name="T0" fmla="*/ 0 w 107"/>
                <a:gd name="T1" fmla="*/ 15 h 130"/>
                <a:gd name="T2" fmla="*/ 0 w 107"/>
                <a:gd name="T3" fmla="*/ 0 h 130"/>
                <a:gd name="T4" fmla="*/ 107 w 107"/>
                <a:gd name="T5" fmla="*/ 0 h 130"/>
                <a:gd name="T6" fmla="*/ 107 w 107"/>
                <a:gd name="T7" fmla="*/ 15 h 130"/>
                <a:gd name="T8" fmla="*/ 62 w 107"/>
                <a:gd name="T9" fmla="*/ 15 h 130"/>
                <a:gd name="T10" fmla="*/ 62 w 107"/>
                <a:gd name="T11" fmla="*/ 130 h 130"/>
                <a:gd name="T12" fmla="*/ 45 w 107"/>
                <a:gd name="T13" fmla="*/ 130 h 130"/>
                <a:gd name="T14" fmla="*/ 45 w 107"/>
                <a:gd name="T15" fmla="*/ 15 h 130"/>
                <a:gd name="T16" fmla="*/ 0 w 107"/>
                <a:gd name="T17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30">
                  <a:moveTo>
                    <a:pt x="0" y="15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15"/>
                  </a:lnTo>
                  <a:lnTo>
                    <a:pt x="62" y="15"/>
                  </a:lnTo>
                  <a:lnTo>
                    <a:pt x="62" y="130"/>
                  </a:lnTo>
                  <a:lnTo>
                    <a:pt x="45" y="130"/>
                  </a:lnTo>
                  <a:lnTo>
                    <a:pt x="4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5256213" y="4616450"/>
              <a:ext cx="28575" cy="206375"/>
            </a:xfrm>
            <a:prstGeom prst="rect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5330825" y="4611688"/>
              <a:ext cx="198438" cy="217488"/>
            </a:xfrm>
            <a:custGeom>
              <a:avLst/>
              <a:gdLst>
                <a:gd name="T0" fmla="*/ 70 w 70"/>
                <a:gd name="T1" fmla="*/ 38 h 76"/>
                <a:gd name="T2" fmla="*/ 69 w 70"/>
                <a:gd name="T3" fmla="*/ 51 h 76"/>
                <a:gd name="T4" fmla="*/ 63 w 70"/>
                <a:gd name="T5" fmla="*/ 63 h 76"/>
                <a:gd name="T6" fmla="*/ 52 w 70"/>
                <a:gd name="T7" fmla="*/ 72 h 76"/>
                <a:gd name="T8" fmla="*/ 35 w 70"/>
                <a:gd name="T9" fmla="*/ 76 h 76"/>
                <a:gd name="T10" fmla="*/ 19 w 70"/>
                <a:gd name="T11" fmla="*/ 72 h 76"/>
                <a:gd name="T12" fmla="*/ 8 w 70"/>
                <a:gd name="T13" fmla="*/ 63 h 76"/>
                <a:gd name="T14" fmla="*/ 2 w 70"/>
                <a:gd name="T15" fmla="*/ 51 h 76"/>
                <a:gd name="T16" fmla="*/ 0 w 70"/>
                <a:gd name="T17" fmla="*/ 38 h 76"/>
                <a:gd name="T18" fmla="*/ 2 w 70"/>
                <a:gd name="T19" fmla="*/ 25 h 76"/>
                <a:gd name="T20" fmla="*/ 8 w 70"/>
                <a:gd name="T21" fmla="*/ 13 h 76"/>
                <a:gd name="T22" fmla="*/ 19 w 70"/>
                <a:gd name="T23" fmla="*/ 3 h 76"/>
                <a:gd name="T24" fmla="*/ 35 w 70"/>
                <a:gd name="T25" fmla="*/ 0 h 76"/>
                <a:gd name="T26" fmla="*/ 52 w 70"/>
                <a:gd name="T27" fmla="*/ 3 h 76"/>
                <a:gd name="T28" fmla="*/ 63 w 70"/>
                <a:gd name="T29" fmla="*/ 13 h 76"/>
                <a:gd name="T30" fmla="*/ 69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9 w 70"/>
                <a:gd name="T39" fmla="*/ 12 h 76"/>
                <a:gd name="T40" fmla="*/ 35 w 70"/>
                <a:gd name="T41" fmla="*/ 9 h 76"/>
                <a:gd name="T42" fmla="*/ 22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2 w 70"/>
                <a:gd name="T51" fmla="*/ 63 h 76"/>
                <a:gd name="T52" fmla="*/ 35 w 70"/>
                <a:gd name="T53" fmla="*/ 67 h 76"/>
                <a:gd name="T54" fmla="*/ 49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70" y="46"/>
                    <a:pt x="69" y="51"/>
                  </a:cubicBezTo>
                  <a:cubicBezTo>
                    <a:pt x="67" y="55"/>
                    <a:pt x="65" y="59"/>
                    <a:pt x="63" y="63"/>
                  </a:cubicBezTo>
                  <a:cubicBezTo>
                    <a:pt x="60" y="67"/>
                    <a:pt x="56" y="70"/>
                    <a:pt x="52" y="72"/>
                  </a:cubicBezTo>
                  <a:cubicBezTo>
                    <a:pt x="47" y="74"/>
                    <a:pt x="42" y="76"/>
                    <a:pt x="35" y="76"/>
                  </a:cubicBezTo>
                  <a:cubicBezTo>
                    <a:pt x="29" y="76"/>
                    <a:pt x="24" y="74"/>
                    <a:pt x="19" y="72"/>
                  </a:cubicBezTo>
                  <a:cubicBezTo>
                    <a:pt x="14" y="70"/>
                    <a:pt x="11" y="67"/>
                    <a:pt x="8" y="63"/>
                  </a:cubicBezTo>
                  <a:cubicBezTo>
                    <a:pt x="5" y="59"/>
                    <a:pt x="3" y="55"/>
                    <a:pt x="2" y="51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33"/>
                    <a:pt x="1" y="29"/>
                    <a:pt x="2" y="25"/>
                  </a:cubicBezTo>
                  <a:cubicBezTo>
                    <a:pt x="3" y="20"/>
                    <a:pt x="5" y="16"/>
                    <a:pt x="8" y="13"/>
                  </a:cubicBezTo>
                  <a:cubicBezTo>
                    <a:pt x="11" y="9"/>
                    <a:pt x="14" y="6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6"/>
                    <a:pt x="60" y="9"/>
                    <a:pt x="63" y="13"/>
                  </a:cubicBezTo>
                  <a:cubicBezTo>
                    <a:pt x="65" y="16"/>
                    <a:pt x="67" y="20"/>
                    <a:pt x="69" y="25"/>
                  </a:cubicBezTo>
                  <a:cubicBezTo>
                    <a:pt x="70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9" y="12"/>
                  </a:cubicBezTo>
                  <a:cubicBezTo>
                    <a:pt x="45" y="10"/>
                    <a:pt x="40" y="9"/>
                    <a:pt x="35" y="9"/>
                  </a:cubicBezTo>
                  <a:cubicBezTo>
                    <a:pt x="30" y="9"/>
                    <a:pt x="26" y="10"/>
                    <a:pt x="22" y="12"/>
                  </a:cubicBezTo>
                  <a:cubicBezTo>
                    <a:pt x="18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8" y="61"/>
                    <a:pt x="22" y="63"/>
                  </a:cubicBezTo>
                  <a:cubicBezTo>
                    <a:pt x="26" y="66"/>
                    <a:pt x="30" y="67"/>
                    <a:pt x="35" y="67"/>
                  </a:cubicBezTo>
                  <a:cubicBezTo>
                    <a:pt x="40" y="67"/>
                    <a:pt x="45" y="66"/>
                    <a:pt x="49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5575300" y="4616450"/>
              <a:ext cx="163513" cy="206375"/>
            </a:xfrm>
            <a:custGeom>
              <a:avLst/>
              <a:gdLst>
                <a:gd name="T0" fmla="*/ 85 w 103"/>
                <a:gd name="T1" fmla="*/ 105 h 130"/>
                <a:gd name="T2" fmla="*/ 85 w 103"/>
                <a:gd name="T3" fmla="*/ 0 h 130"/>
                <a:gd name="T4" fmla="*/ 103 w 103"/>
                <a:gd name="T5" fmla="*/ 0 h 130"/>
                <a:gd name="T6" fmla="*/ 103 w 103"/>
                <a:gd name="T7" fmla="*/ 130 h 130"/>
                <a:gd name="T8" fmla="*/ 83 w 103"/>
                <a:gd name="T9" fmla="*/ 130 h 130"/>
                <a:gd name="T10" fmla="*/ 16 w 103"/>
                <a:gd name="T11" fmla="*/ 26 h 130"/>
                <a:gd name="T12" fmla="*/ 16 w 103"/>
                <a:gd name="T13" fmla="*/ 130 h 130"/>
                <a:gd name="T14" fmla="*/ 0 w 103"/>
                <a:gd name="T15" fmla="*/ 130 h 130"/>
                <a:gd name="T16" fmla="*/ 0 w 103"/>
                <a:gd name="T17" fmla="*/ 0 h 130"/>
                <a:gd name="T18" fmla="*/ 20 w 103"/>
                <a:gd name="T19" fmla="*/ 0 h 130"/>
                <a:gd name="T20" fmla="*/ 85 w 103"/>
                <a:gd name="T2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30">
                  <a:moveTo>
                    <a:pt x="85" y="105"/>
                  </a:moveTo>
                  <a:lnTo>
                    <a:pt x="85" y="0"/>
                  </a:lnTo>
                  <a:lnTo>
                    <a:pt x="103" y="0"/>
                  </a:lnTo>
                  <a:lnTo>
                    <a:pt x="103" y="130"/>
                  </a:lnTo>
                  <a:lnTo>
                    <a:pt x="83" y="130"/>
                  </a:lnTo>
                  <a:lnTo>
                    <a:pt x="16" y="26"/>
                  </a:lnTo>
                  <a:lnTo>
                    <a:pt x="16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85" y="10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864225" y="4616450"/>
              <a:ext cx="168275" cy="206375"/>
            </a:xfrm>
            <a:custGeom>
              <a:avLst/>
              <a:gdLst>
                <a:gd name="T0" fmla="*/ 0 w 106"/>
                <a:gd name="T1" fmla="*/ 15 h 130"/>
                <a:gd name="T2" fmla="*/ 0 w 106"/>
                <a:gd name="T3" fmla="*/ 0 h 130"/>
                <a:gd name="T4" fmla="*/ 106 w 106"/>
                <a:gd name="T5" fmla="*/ 0 h 130"/>
                <a:gd name="T6" fmla="*/ 106 w 106"/>
                <a:gd name="T7" fmla="*/ 15 h 130"/>
                <a:gd name="T8" fmla="*/ 61 w 106"/>
                <a:gd name="T9" fmla="*/ 15 h 130"/>
                <a:gd name="T10" fmla="*/ 61 w 106"/>
                <a:gd name="T11" fmla="*/ 130 h 130"/>
                <a:gd name="T12" fmla="*/ 43 w 106"/>
                <a:gd name="T13" fmla="*/ 130 h 130"/>
                <a:gd name="T14" fmla="*/ 43 w 106"/>
                <a:gd name="T15" fmla="*/ 15 h 130"/>
                <a:gd name="T16" fmla="*/ 0 w 106"/>
                <a:gd name="T17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30">
                  <a:moveTo>
                    <a:pt x="0" y="15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5"/>
                  </a:lnTo>
                  <a:lnTo>
                    <a:pt x="61" y="15"/>
                  </a:lnTo>
                  <a:lnTo>
                    <a:pt x="61" y="130"/>
                  </a:lnTo>
                  <a:lnTo>
                    <a:pt x="43" y="130"/>
                  </a:lnTo>
                  <a:lnTo>
                    <a:pt x="43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6070600" y="4616450"/>
              <a:ext cx="150813" cy="206375"/>
            </a:xfrm>
            <a:custGeom>
              <a:avLst/>
              <a:gdLst>
                <a:gd name="T0" fmla="*/ 95 w 95"/>
                <a:gd name="T1" fmla="*/ 114 h 130"/>
                <a:gd name="T2" fmla="*/ 95 w 95"/>
                <a:gd name="T3" fmla="*/ 130 h 130"/>
                <a:gd name="T4" fmla="*/ 0 w 95"/>
                <a:gd name="T5" fmla="*/ 130 h 130"/>
                <a:gd name="T6" fmla="*/ 0 w 95"/>
                <a:gd name="T7" fmla="*/ 0 h 130"/>
                <a:gd name="T8" fmla="*/ 95 w 95"/>
                <a:gd name="T9" fmla="*/ 0 h 130"/>
                <a:gd name="T10" fmla="*/ 95 w 95"/>
                <a:gd name="T11" fmla="*/ 15 h 130"/>
                <a:gd name="T12" fmla="*/ 18 w 95"/>
                <a:gd name="T13" fmla="*/ 15 h 130"/>
                <a:gd name="T14" fmla="*/ 18 w 95"/>
                <a:gd name="T15" fmla="*/ 55 h 130"/>
                <a:gd name="T16" fmla="*/ 88 w 95"/>
                <a:gd name="T17" fmla="*/ 55 h 130"/>
                <a:gd name="T18" fmla="*/ 88 w 95"/>
                <a:gd name="T19" fmla="*/ 71 h 130"/>
                <a:gd name="T20" fmla="*/ 18 w 95"/>
                <a:gd name="T21" fmla="*/ 71 h 130"/>
                <a:gd name="T22" fmla="*/ 18 w 95"/>
                <a:gd name="T23" fmla="*/ 114 h 130"/>
                <a:gd name="T24" fmla="*/ 95 w 95"/>
                <a:gd name="T25" fmla="*/ 1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30">
                  <a:moveTo>
                    <a:pt x="95" y="114"/>
                  </a:moveTo>
                  <a:lnTo>
                    <a:pt x="95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95" y="15"/>
                  </a:lnTo>
                  <a:lnTo>
                    <a:pt x="18" y="15"/>
                  </a:lnTo>
                  <a:lnTo>
                    <a:pt x="18" y="55"/>
                  </a:lnTo>
                  <a:lnTo>
                    <a:pt x="88" y="55"/>
                  </a:lnTo>
                  <a:lnTo>
                    <a:pt x="88" y="71"/>
                  </a:lnTo>
                  <a:lnTo>
                    <a:pt x="18" y="71"/>
                  </a:lnTo>
                  <a:lnTo>
                    <a:pt x="18" y="114"/>
                  </a:lnTo>
                  <a:lnTo>
                    <a:pt x="95" y="114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6261100" y="4611688"/>
              <a:ext cx="182563" cy="217488"/>
            </a:xfrm>
            <a:custGeom>
              <a:avLst/>
              <a:gdLst>
                <a:gd name="T0" fmla="*/ 0 w 64"/>
                <a:gd name="T1" fmla="*/ 38 h 76"/>
                <a:gd name="T2" fmla="*/ 0 w 64"/>
                <a:gd name="T3" fmla="*/ 37 h 76"/>
                <a:gd name="T4" fmla="*/ 0 w 64"/>
                <a:gd name="T5" fmla="*/ 36 h 76"/>
                <a:gd name="T6" fmla="*/ 3 w 64"/>
                <a:gd name="T7" fmla="*/ 19 h 76"/>
                <a:gd name="T8" fmla="*/ 14 w 64"/>
                <a:gd name="T9" fmla="*/ 6 h 76"/>
                <a:gd name="T10" fmla="*/ 33 w 64"/>
                <a:gd name="T11" fmla="*/ 0 h 76"/>
                <a:gd name="T12" fmla="*/ 45 w 64"/>
                <a:gd name="T13" fmla="*/ 2 h 76"/>
                <a:gd name="T14" fmla="*/ 57 w 64"/>
                <a:gd name="T15" fmla="*/ 9 h 76"/>
                <a:gd name="T16" fmla="*/ 63 w 64"/>
                <a:gd name="T17" fmla="*/ 23 h 76"/>
                <a:gd name="T18" fmla="*/ 54 w 64"/>
                <a:gd name="T19" fmla="*/ 23 h 76"/>
                <a:gd name="T20" fmla="*/ 47 w 64"/>
                <a:gd name="T21" fmla="*/ 12 h 76"/>
                <a:gd name="T22" fmla="*/ 34 w 64"/>
                <a:gd name="T23" fmla="*/ 9 h 76"/>
                <a:gd name="T24" fmla="*/ 31 w 64"/>
                <a:gd name="T25" fmla="*/ 9 h 76"/>
                <a:gd name="T26" fmla="*/ 29 w 64"/>
                <a:gd name="T27" fmla="*/ 9 h 76"/>
                <a:gd name="T28" fmla="*/ 19 w 64"/>
                <a:gd name="T29" fmla="*/ 14 h 76"/>
                <a:gd name="T30" fmla="*/ 12 w 64"/>
                <a:gd name="T31" fmla="*/ 23 h 76"/>
                <a:gd name="T32" fmla="*/ 10 w 64"/>
                <a:gd name="T33" fmla="*/ 37 h 76"/>
                <a:gd name="T34" fmla="*/ 12 w 64"/>
                <a:gd name="T35" fmla="*/ 51 h 76"/>
                <a:gd name="T36" fmla="*/ 17 w 64"/>
                <a:gd name="T37" fmla="*/ 60 h 76"/>
                <a:gd name="T38" fmla="*/ 23 w 64"/>
                <a:gd name="T39" fmla="*/ 65 h 76"/>
                <a:gd name="T40" fmla="*/ 32 w 64"/>
                <a:gd name="T41" fmla="*/ 67 h 76"/>
                <a:gd name="T42" fmla="*/ 32 w 64"/>
                <a:gd name="T43" fmla="*/ 67 h 76"/>
                <a:gd name="T44" fmla="*/ 32 w 64"/>
                <a:gd name="T45" fmla="*/ 67 h 76"/>
                <a:gd name="T46" fmla="*/ 47 w 64"/>
                <a:gd name="T47" fmla="*/ 62 h 76"/>
                <a:gd name="T48" fmla="*/ 54 w 64"/>
                <a:gd name="T49" fmla="*/ 47 h 76"/>
                <a:gd name="T50" fmla="*/ 64 w 64"/>
                <a:gd name="T51" fmla="*/ 47 h 76"/>
                <a:gd name="T52" fmla="*/ 59 w 64"/>
                <a:gd name="T53" fmla="*/ 62 h 76"/>
                <a:gd name="T54" fmla="*/ 48 w 64"/>
                <a:gd name="T55" fmla="*/ 72 h 76"/>
                <a:gd name="T56" fmla="*/ 33 w 64"/>
                <a:gd name="T57" fmla="*/ 76 h 76"/>
                <a:gd name="T58" fmla="*/ 18 w 64"/>
                <a:gd name="T59" fmla="*/ 73 h 76"/>
                <a:gd name="T60" fmla="*/ 8 w 64"/>
                <a:gd name="T61" fmla="*/ 65 h 76"/>
                <a:gd name="T62" fmla="*/ 2 w 64"/>
                <a:gd name="T63" fmla="*/ 53 h 76"/>
                <a:gd name="T64" fmla="*/ 0 w 64"/>
                <a:gd name="T65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6">
                  <a:moveTo>
                    <a:pt x="0" y="38"/>
                  </a:moveTo>
                  <a:cubicBezTo>
                    <a:pt x="0" y="38"/>
                    <a:pt x="0" y="38"/>
                    <a:pt x="0" y="37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9" y="9"/>
                    <a:pt x="14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37" y="0"/>
                    <a:pt x="41" y="0"/>
                    <a:pt x="45" y="2"/>
                  </a:cubicBezTo>
                  <a:cubicBezTo>
                    <a:pt x="49" y="3"/>
                    <a:pt x="53" y="6"/>
                    <a:pt x="57" y="9"/>
                  </a:cubicBezTo>
                  <a:cubicBezTo>
                    <a:pt x="60" y="13"/>
                    <a:pt x="62" y="17"/>
                    <a:pt x="63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18"/>
                    <a:pt x="50" y="15"/>
                    <a:pt x="47" y="12"/>
                  </a:cubicBezTo>
                  <a:cubicBezTo>
                    <a:pt x="43" y="10"/>
                    <a:pt x="39" y="9"/>
                    <a:pt x="34" y="9"/>
                  </a:cubicBezTo>
                  <a:cubicBezTo>
                    <a:pt x="33" y="9"/>
                    <a:pt x="33" y="9"/>
                    <a:pt x="31" y="9"/>
                  </a:cubicBezTo>
                  <a:cubicBezTo>
                    <a:pt x="30" y="9"/>
                    <a:pt x="29" y="9"/>
                    <a:pt x="29" y="9"/>
                  </a:cubicBezTo>
                  <a:cubicBezTo>
                    <a:pt x="25" y="10"/>
                    <a:pt x="22" y="11"/>
                    <a:pt x="19" y="14"/>
                  </a:cubicBezTo>
                  <a:cubicBezTo>
                    <a:pt x="16" y="16"/>
                    <a:pt x="14" y="19"/>
                    <a:pt x="12" y="23"/>
                  </a:cubicBezTo>
                  <a:cubicBezTo>
                    <a:pt x="11" y="27"/>
                    <a:pt x="10" y="32"/>
                    <a:pt x="10" y="37"/>
                  </a:cubicBezTo>
                  <a:cubicBezTo>
                    <a:pt x="10" y="42"/>
                    <a:pt x="11" y="47"/>
                    <a:pt x="12" y="51"/>
                  </a:cubicBezTo>
                  <a:cubicBezTo>
                    <a:pt x="13" y="54"/>
                    <a:pt x="15" y="58"/>
                    <a:pt x="17" y="60"/>
                  </a:cubicBezTo>
                  <a:cubicBezTo>
                    <a:pt x="19" y="62"/>
                    <a:pt x="21" y="64"/>
                    <a:pt x="23" y="65"/>
                  </a:cubicBezTo>
                  <a:cubicBezTo>
                    <a:pt x="26" y="67"/>
                    <a:pt x="29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9" y="67"/>
                    <a:pt x="44" y="65"/>
                    <a:pt x="47" y="62"/>
                  </a:cubicBezTo>
                  <a:cubicBezTo>
                    <a:pt x="51" y="58"/>
                    <a:pt x="53" y="53"/>
                    <a:pt x="5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3" y="53"/>
                    <a:pt x="62" y="57"/>
                    <a:pt x="59" y="62"/>
                  </a:cubicBezTo>
                  <a:cubicBezTo>
                    <a:pt x="56" y="66"/>
                    <a:pt x="53" y="69"/>
                    <a:pt x="48" y="72"/>
                  </a:cubicBezTo>
                  <a:cubicBezTo>
                    <a:pt x="44" y="74"/>
                    <a:pt x="39" y="76"/>
                    <a:pt x="33" y="76"/>
                  </a:cubicBezTo>
                  <a:cubicBezTo>
                    <a:pt x="27" y="76"/>
                    <a:pt x="23" y="75"/>
                    <a:pt x="18" y="73"/>
                  </a:cubicBezTo>
                  <a:cubicBezTo>
                    <a:pt x="14" y="71"/>
                    <a:pt x="11" y="68"/>
                    <a:pt x="8" y="65"/>
                  </a:cubicBezTo>
                  <a:cubicBezTo>
                    <a:pt x="6" y="61"/>
                    <a:pt x="4" y="57"/>
                    <a:pt x="2" y="53"/>
                  </a:cubicBezTo>
                  <a:cubicBezTo>
                    <a:pt x="1" y="49"/>
                    <a:pt x="0" y="44"/>
                    <a:pt x="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6486525" y="4616450"/>
              <a:ext cx="163513" cy="206375"/>
            </a:xfrm>
            <a:custGeom>
              <a:avLst/>
              <a:gdLst>
                <a:gd name="T0" fmla="*/ 87 w 103"/>
                <a:gd name="T1" fmla="*/ 55 h 130"/>
                <a:gd name="T2" fmla="*/ 87 w 103"/>
                <a:gd name="T3" fmla="*/ 0 h 130"/>
                <a:gd name="T4" fmla="*/ 103 w 103"/>
                <a:gd name="T5" fmla="*/ 0 h 130"/>
                <a:gd name="T6" fmla="*/ 103 w 103"/>
                <a:gd name="T7" fmla="*/ 130 h 130"/>
                <a:gd name="T8" fmla="*/ 87 w 103"/>
                <a:gd name="T9" fmla="*/ 130 h 130"/>
                <a:gd name="T10" fmla="*/ 87 w 103"/>
                <a:gd name="T11" fmla="*/ 69 h 130"/>
                <a:gd name="T12" fmla="*/ 18 w 103"/>
                <a:gd name="T13" fmla="*/ 69 h 130"/>
                <a:gd name="T14" fmla="*/ 18 w 103"/>
                <a:gd name="T15" fmla="*/ 130 h 130"/>
                <a:gd name="T16" fmla="*/ 0 w 103"/>
                <a:gd name="T17" fmla="*/ 130 h 130"/>
                <a:gd name="T18" fmla="*/ 0 w 103"/>
                <a:gd name="T19" fmla="*/ 0 h 130"/>
                <a:gd name="T20" fmla="*/ 18 w 103"/>
                <a:gd name="T21" fmla="*/ 0 h 130"/>
                <a:gd name="T22" fmla="*/ 18 w 103"/>
                <a:gd name="T23" fmla="*/ 55 h 130"/>
                <a:gd name="T24" fmla="*/ 87 w 103"/>
                <a:gd name="T25" fmla="*/ 5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30">
                  <a:moveTo>
                    <a:pt x="87" y="55"/>
                  </a:moveTo>
                  <a:lnTo>
                    <a:pt x="87" y="0"/>
                  </a:lnTo>
                  <a:lnTo>
                    <a:pt x="103" y="0"/>
                  </a:lnTo>
                  <a:lnTo>
                    <a:pt x="103" y="130"/>
                  </a:lnTo>
                  <a:lnTo>
                    <a:pt x="87" y="130"/>
                  </a:lnTo>
                  <a:lnTo>
                    <a:pt x="87" y="69"/>
                  </a:lnTo>
                  <a:lnTo>
                    <a:pt x="18" y="69"/>
                  </a:lnTo>
                  <a:lnTo>
                    <a:pt x="18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55"/>
                  </a:lnTo>
                  <a:lnTo>
                    <a:pt x="87" y="5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6704013" y="4616450"/>
              <a:ext cx="165100" cy="206375"/>
            </a:xfrm>
            <a:custGeom>
              <a:avLst/>
              <a:gdLst>
                <a:gd name="T0" fmla="*/ 86 w 104"/>
                <a:gd name="T1" fmla="*/ 105 h 130"/>
                <a:gd name="T2" fmla="*/ 86 w 104"/>
                <a:gd name="T3" fmla="*/ 0 h 130"/>
                <a:gd name="T4" fmla="*/ 104 w 104"/>
                <a:gd name="T5" fmla="*/ 0 h 130"/>
                <a:gd name="T6" fmla="*/ 104 w 104"/>
                <a:gd name="T7" fmla="*/ 130 h 130"/>
                <a:gd name="T8" fmla="*/ 85 w 104"/>
                <a:gd name="T9" fmla="*/ 130 h 130"/>
                <a:gd name="T10" fmla="*/ 18 w 104"/>
                <a:gd name="T11" fmla="*/ 26 h 130"/>
                <a:gd name="T12" fmla="*/ 18 w 104"/>
                <a:gd name="T13" fmla="*/ 130 h 130"/>
                <a:gd name="T14" fmla="*/ 0 w 104"/>
                <a:gd name="T15" fmla="*/ 130 h 130"/>
                <a:gd name="T16" fmla="*/ 0 w 104"/>
                <a:gd name="T17" fmla="*/ 0 h 130"/>
                <a:gd name="T18" fmla="*/ 22 w 104"/>
                <a:gd name="T19" fmla="*/ 0 h 130"/>
                <a:gd name="T20" fmla="*/ 86 w 104"/>
                <a:gd name="T2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0">
                  <a:moveTo>
                    <a:pt x="86" y="105"/>
                  </a:moveTo>
                  <a:lnTo>
                    <a:pt x="86" y="0"/>
                  </a:lnTo>
                  <a:lnTo>
                    <a:pt x="104" y="0"/>
                  </a:lnTo>
                  <a:lnTo>
                    <a:pt x="104" y="130"/>
                  </a:lnTo>
                  <a:lnTo>
                    <a:pt x="85" y="130"/>
                  </a:lnTo>
                  <a:lnTo>
                    <a:pt x="18" y="26"/>
                  </a:lnTo>
                  <a:lnTo>
                    <a:pt x="18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6" y="10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 userDrawn="1"/>
          </p:nvSpPr>
          <p:spPr bwMode="auto">
            <a:xfrm>
              <a:off x="6911975" y="4611688"/>
              <a:ext cx="200025" cy="217488"/>
            </a:xfrm>
            <a:custGeom>
              <a:avLst/>
              <a:gdLst>
                <a:gd name="T0" fmla="*/ 70 w 70"/>
                <a:gd name="T1" fmla="*/ 38 h 76"/>
                <a:gd name="T2" fmla="*/ 68 w 70"/>
                <a:gd name="T3" fmla="*/ 51 h 76"/>
                <a:gd name="T4" fmla="*/ 62 w 70"/>
                <a:gd name="T5" fmla="*/ 63 h 76"/>
                <a:gd name="T6" fmla="*/ 51 w 70"/>
                <a:gd name="T7" fmla="*/ 72 h 76"/>
                <a:gd name="T8" fmla="*/ 35 w 70"/>
                <a:gd name="T9" fmla="*/ 76 h 76"/>
                <a:gd name="T10" fmla="*/ 19 w 70"/>
                <a:gd name="T11" fmla="*/ 72 h 76"/>
                <a:gd name="T12" fmla="*/ 8 w 70"/>
                <a:gd name="T13" fmla="*/ 63 h 76"/>
                <a:gd name="T14" fmla="*/ 2 w 70"/>
                <a:gd name="T15" fmla="*/ 51 h 76"/>
                <a:gd name="T16" fmla="*/ 0 w 70"/>
                <a:gd name="T17" fmla="*/ 38 h 76"/>
                <a:gd name="T18" fmla="*/ 2 w 70"/>
                <a:gd name="T19" fmla="*/ 25 h 76"/>
                <a:gd name="T20" fmla="*/ 8 w 70"/>
                <a:gd name="T21" fmla="*/ 13 h 76"/>
                <a:gd name="T22" fmla="*/ 19 w 70"/>
                <a:gd name="T23" fmla="*/ 3 h 76"/>
                <a:gd name="T24" fmla="*/ 35 w 70"/>
                <a:gd name="T25" fmla="*/ 0 h 76"/>
                <a:gd name="T26" fmla="*/ 51 w 70"/>
                <a:gd name="T27" fmla="*/ 3 h 76"/>
                <a:gd name="T28" fmla="*/ 62 w 70"/>
                <a:gd name="T29" fmla="*/ 13 h 76"/>
                <a:gd name="T30" fmla="*/ 68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8 w 70"/>
                <a:gd name="T39" fmla="*/ 12 h 76"/>
                <a:gd name="T40" fmla="*/ 35 w 70"/>
                <a:gd name="T41" fmla="*/ 9 h 76"/>
                <a:gd name="T42" fmla="*/ 22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2 w 70"/>
                <a:gd name="T51" fmla="*/ 63 h 76"/>
                <a:gd name="T52" fmla="*/ 35 w 70"/>
                <a:gd name="T53" fmla="*/ 67 h 76"/>
                <a:gd name="T54" fmla="*/ 48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69" y="46"/>
                    <a:pt x="68" y="51"/>
                  </a:cubicBezTo>
                  <a:cubicBezTo>
                    <a:pt x="67" y="55"/>
                    <a:pt x="65" y="59"/>
                    <a:pt x="62" y="63"/>
                  </a:cubicBezTo>
                  <a:cubicBezTo>
                    <a:pt x="60" y="67"/>
                    <a:pt x="56" y="70"/>
                    <a:pt x="51" y="72"/>
                  </a:cubicBezTo>
                  <a:cubicBezTo>
                    <a:pt x="47" y="74"/>
                    <a:pt x="41" y="76"/>
                    <a:pt x="35" y="76"/>
                  </a:cubicBezTo>
                  <a:cubicBezTo>
                    <a:pt x="29" y="76"/>
                    <a:pt x="23" y="74"/>
                    <a:pt x="19" y="72"/>
                  </a:cubicBezTo>
                  <a:cubicBezTo>
                    <a:pt x="14" y="70"/>
                    <a:pt x="10" y="67"/>
                    <a:pt x="8" y="63"/>
                  </a:cubicBezTo>
                  <a:cubicBezTo>
                    <a:pt x="5" y="59"/>
                    <a:pt x="3" y="55"/>
                    <a:pt x="2" y="51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33"/>
                    <a:pt x="1" y="29"/>
                    <a:pt x="2" y="25"/>
                  </a:cubicBezTo>
                  <a:cubicBezTo>
                    <a:pt x="3" y="20"/>
                    <a:pt x="5" y="16"/>
                    <a:pt x="8" y="13"/>
                  </a:cubicBezTo>
                  <a:cubicBezTo>
                    <a:pt x="10" y="9"/>
                    <a:pt x="14" y="6"/>
                    <a:pt x="19" y="3"/>
                  </a:cubicBezTo>
                  <a:cubicBezTo>
                    <a:pt x="23" y="1"/>
                    <a:pt x="29" y="0"/>
                    <a:pt x="35" y="0"/>
                  </a:cubicBezTo>
                  <a:cubicBezTo>
                    <a:pt x="41" y="0"/>
                    <a:pt x="47" y="1"/>
                    <a:pt x="51" y="3"/>
                  </a:cubicBezTo>
                  <a:cubicBezTo>
                    <a:pt x="56" y="6"/>
                    <a:pt x="60" y="9"/>
                    <a:pt x="62" y="13"/>
                  </a:cubicBezTo>
                  <a:cubicBezTo>
                    <a:pt x="65" y="16"/>
                    <a:pt x="67" y="20"/>
                    <a:pt x="68" y="25"/>
                  </a:cubicBezTo>
                  <a:cubicBezTo>
                    <a:pt x="69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8" y="12"/>
                  </a:cubicBezTo>
                  <a:cubicBezTo>
                    <a:pt x="45" y="10"/>
                    <a:pt x="40" y="9"/>
                    <a:pt x="35" y="9"/>
                  </a:cubicBezTo>
                  <a:cubicBezTo>
                    <a:pt x="30" y="9"/>
                    <a:pt x="25" y="10"/>
                    <a:pt x="22" y="12"/>
                  </a:cubicBezTo>
                  <a:cubicBezTo>
                    <a:pt x="18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8" y="61"/>
                    <a:pt x="22" y="63"/>
                  </a:cubicBezTo>
                  <a:cubicBezTo>
                    <a:pt x="25" y="66"/>
                    <a:pt x="30" y="67"/>
                    <a:pt x="35" y="67"/>
                  </a:cubicBezTo>
                  <a:cubicBezTo>
                    <a:pt x="40" y="67"/>
                    <a:pt x="45" y="66"/>
                    <a:pt x="48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7154863" y="4616450"/>
              <a:ext cx="131763" cy="206375"/>
            </a:xfrm>
            <a:custGeom>
              <a:avLst/>
              <a:gdLst>
                <a:gd name="T0" fmla="*/ 18 w 83"/>
                <a:gd name="T1" fmla="*/ 0 h 130"/>
                <a:gd name="T2" fmla="*/ 18 w 83"/>
                <a:gd name="T3" fmla="*/ 114 h 130"/>
                <a:gd name="T4" fmla="*/ 83 w 83"/>
                <a:gd name="T5" fmla="*/ 114 h 130"/>
                <a:gd name="T6" fmla="*/ 83 w 83"/>
                <a:gd name="T7" fmla="*/ 130 h 130"/>
                <a:gd name="T8" fmla="*/ 0 w 83"/>
                <a:gd name="T9" fmla="*/ 130 h 130"/>
                <a:gd name="T10" fmla="*/ 0 w 83"/>
                <a:gd name="T11" fmla="*/ 0 h 130"/>
                <a:gd name="T12" fmla="*/ 18 w 83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30">
                  <a:moveTo>
                    <a:pt x="18" y="0"/>
                  </a:moveTo>
                  <a:lnTo>
                    <a:pt x="18" y="114"/>
                  </a:lnTo>
                  <a:lnTo>
                    <a:pt x="83" y="114"/>
                  </a:lnTo>
                  <a:lnTo>
                    <a:pt x="83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 userDrawn="1"/>
          </p:nvSpPr>
          <p:spPr bwMode="auto">
            <a:xfrm>
              <a:off x="7315200" y="4611688"/>
              <a:ext cx="200025" cy="217488"/>
            </a:xfrm>
            <a:custGeom>
              <a:avLst/>
              <a:gdLst>
                <a:gd name="T0" fmla="*/ 70 w 70"/>
                <a:gd name="T1" fmla="*/ 38 h 76"/>
                <a:gd name="T2" fmla="*/ 68 w 70"/>
                <a:gd name="T3" fmla="*/ 51 h 76"/>
                <a:gd name="T4" fmla="*/ 62 w 70"/>
                <a:gd name="T5" fmla="*/ 63 h 76"/>
                <a:gd name="T6" fmla="*/ 52 w 70"/>
                <a:gd name="T7" fmla="*/ 72 h 76"/>
                <a:gd name="T8" fmla="*/ 35 w 70"/>
                <a:gd name="T9" fmla="*/ 76 h 76"/>
                <a:gd name="T10" fmla="*/ 19 w 70"/>
                <a:gd name="T11" fmla="*/ 72 h 76"/>
                <a:gd name="T12" fmla="*/ 8 w 70"/>
                <a:gd name="T13" fmla="*/ 63 h 76"/>
                <a:gd name="T14" fmla="*/ 2 w 70"/>
                <a:gd name="T15" fmla="*/ 51 h 76"/>
                <a:gd name="T16" fmla="*/ 0 w 70"/>
                <a:gd name="T17" fmla="*/ 38 h 76"/>
                <a:gd name="T18" fmla="*/ 2 w 70"/>
                <a:gd name="T19" fmla="*/ 25 h 76"/>
                <a:gd name="T20" fmla="*/ 8 w 70"/>
                <a:gd name="T21" fmla="*/ 13 h 76"/>
                <a:gd name="T22" fmla="*/ 19 w 70"/>
                <a:gd name="T23" fmla="*/ 3 h 76"/>
                <a:gd name="T24" fmla="*/ 35 w 70"/>
                <a:gd name="T25" fmla="*/ 0 h 76"/>
                <a:gd name="T26" fmla="*/ 52 w 70"/>
                <a:gd name="T27" fmla="*/ 3 h 76"/>
                <a:gd name="T28" fmla="*/ 62 w 70"/>
                <a:gd name="T29" fmla="*/ 13 h 76"/>
                <a:gd name="T30" fmla="*/ 68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9 w 70"/>
                <a:gd name="T39" fmla="*/ 12 h 76"/>
                <a:gd name="T40" fmla="*/ 35 w 70"/>
                <a:gd name="T41" fmla="*/ 9 h 76"/>
                <a:gd name="T42" fmla="*/ 22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2 w 70"/>
                <a:gd name="T51" fmla="*/ 63 h 76"/>
                <a:gd name="T52" fmla="*/ 35 w 70"/>
                <a:gd name="T53" fmla="*/ 67 h 76"/>
                <a:gd name="T54" fmla="*/ 49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70" y="46"/>
                    <a:pt x="68" y="51"/>
                  </a:cubicBezTo>
                  <a:cubicBezTo>
                    <a:pt x="67" y="55"/>
                    <a:pt x="65" y="59"/>
                    <a:pt x="62" y="63"/>
                  </a:cubicBezTo>
                  <a:cubicBezTo>
                    <a:pt x="60" y="67"/>
                    <a:pt x="56" y="70"/>
                    <a:pt x="52" y="72"/>
                  </a:cubicBezTo>
                  <a:cubicBezTo>
                    <a:pt x="47" y="74"/>
                    <a:pt x="42" y="76"/>
                    <a:pt x="35" y="76"/>
                  </a:cubicBezTo>
                  <a:cubicBezTo>
                    <a:pt x="29" y="76"/>
                    <a:pt x="23" y="74"/>
                    <a:pt x="19" y="72"/>
                  </a:cubicBezTo>
                  <a:cubicBezTo>
                    <a:pt x="14" y="70"/>
                    <a:pt x="11" y="67"/>
                    <a:pt x="8" y="63"/>
                  </a:cubicBezTo>
                  <a:cubicBezTo>
                    <a:pt x="5" y="59"/>
                    <a:pt x="3" y="55"/>
                    <a:pt x="2" y="51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33"/>
                    <a:pt x="1" y="29"/>
                    <a:pt x="2" y="25"/>
                  </a:cubicBezTo>
                  <a:cubicBezTo>
                    <a:pt x="3" y="20"/>
                    <a:pt x="5" y="16"/>
                    <a:pt x="8" y="13"/>
                  </a:cubicBezTo>
                  <a:cubicBezTo>
                    <a:pt x="11" y="9"/>
                    <a:pt x="14" y="6"/>
                    <a:pt x="19" y="3"/>
                  </a:cubicBezTo>
                  <a:cubicBezTo>
                    <a:pt x="23" y="1"/>
                    <a:pt x="29" y="0"/>
                    <a:pt x="35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6"/>
                    <a:pt x="60" y="9"/>
                    <a:pt x="62" y="13"/>
                  </a:cubicBezTo>
                  <a:cubicBezTo>
                    <a:pt x="65" y="16"/>
                    <a:pt x="67" y="20"/>
                    <a:pt x="68" y="25"/>
                  </a:cubicBezTo>
                  <a:cubicBezTo>
                    <a:pt x="70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9" y="12"/>
                  </a:cubicBezTo>
                  <a:cubicBezTo>
                    <a:pt x="45" y="10"/>
                    <a:pt x="40" y="9"/>
                    <a:pt x="35" y="9"/>
                  </a:cubicBezTo>
                  <a:cubicBezTo>
                    <a:pt x="30" y="9"/>
                    <a:pt x="26" y="10"/>
                    <a:pt x="22" y="12"/>
                  </a:cubicBezTo>
                  <a:cubicBezTo>
                    <a:pt x="18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8" y="61"/>
                    <a:pt x="22" y="63"/>
                  </a:cubicBezTo>
                  <a:cubicBezTo>
                    <a:pt x="26" y="66"/>
                    <a:pt x="30" y="67"/>
                    <a:pt x="35" y="67"/>
                  </a:cubicBezTo>
                  <a:cubicBezTo>
                    <a:pt x="40" y="67"/>
                    <a:pt x="45" y="66"/>
                    <a:pt x="49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7551738" y="4611688"/>
              <a:ext cx="185738" cy="217488"/>
            </a:xfrm>
            <a:custGeom>
              <a:avLst/>
              <a:gdLst>
                <a:gd name="T0" fmla="*/ 34 w 65"/>
                <a:gd name="T1" fmla="*/ 43 h 76"/>
                <a:gd name="T2" fmla="*/ 34 w 65"/>
                <a:gd name="T3" fmla="*/ 35 h 76"/>
                <a:gd name="T4" fmla="*/ 65 w 65"/>
                <a:gd name="T5" fmla="*/ 35 h 76"/>
                <a:gd name="T6" fmla="*/ 65 w 65"/>
                <a:gd name="T7" fmla="*/ 74 h 76"/>
                <a:gd name="T8" fmla="*/ 59 w 65"/>
                <a:gd name="T9" fmla="*/ 74 h 76"/>
                <a:gd name="T10" fmla="*/ 57 w 65"/>
                <a:gd name="T11" fmla="*/ 64 h 76"/>
                <a:gd name="T12" fmla="*/ 51 w 65"/>
                <a:gd name="T13" fmla="*/ 70 h 76"/>
                <a:gd name="T14" fmla="*/ 42 w 65"/>
                <a:gd name="T15" fmla="*/ 74 h 76"/>
                <a:gd name="T16" fmla="*/ 33 w 65"/>
                <a:gd name="T17" fmla="*/ 76 h 76"/>
                <a:gd name="T18" fmla="*/ 18 w 65"/>
                <a:gd name="T19" fmla="*/ 73 h 76"/>
                <a:gd name="T20" fmla="*/ 7 w 65"/>
                <a:gd name="T21" fmla="*/ 65 h 76"/>
                <a:gd name="T22" fmla="*/ 1 w 65"/>
                <a:gd name="T23" fmla="*/ 52 h 76"/>
                <a:gd name="T24" fmla="*/ 0 w 65"/>
                <a:gd name="T25" fmla="*/ 37 h 76"/>
                <a:gd name="T26" fmla="*/ 3 w 65"/>
                <a:gd name="T27" fmla="*/ 19 h 76"/>
                <a:gd name="T28" fmla="*/ 15 w 65"/>
                <a:gd name="T29" fmla="*/ 5 h 76"/>
                <a:gd name="T30" fmla="*/ 34 w 65"/>
                <a:gd name="T31" fmla="*/ 0 h 76"/>
                <a:gd name="T32" fmla="*/ 47 w 65"/>
                <a:gd name="T33" fmla="*/ 3 h 76"/>
                <a:gd name="T34" fmla="*/ 59 w 65"/>
                <a:gd name="T35" fmla="*/ 11 h 76"/>
                <a:gd name="T36" fmla="*/ 64 w 65"/>
                <a:gd name="T37" fmla="*/ 24 h 76"/>
                <a:gd name="T38" fmla="*/ 55 w 65"/>
                <a:gd name="T39" fmla="*/ 24 h 76"/>
                <a:gd name="T40" fmla="*/ 47 w 65"/>
                <a:gd name="T41" fmla="*/ 12 h 76"/>
                <a:gd name="T42" fmla="*/ 33 w 65"/>
                <a:gd name="T43" fmla="*/ 9 h 76"/>
                <a:gd name="T44" fmla="*/ 24 w 65"/>
                <a:gd name="T45" fmla="*/ 10 h 76"/>
                <a:gd name="T46" fmla="*/ 17 w 65"/>
                <a:gd name="T47" fmla="*/ 16 h 76"/>
                <a:gd name="T48" fmla="*/ 11 w 65"/>
                <a:gd name="T49" fmla="*/ 25 h 76"/>
                <a:gd name="T50" fmla="*/ 10 w 65"/>
                <a:gd name="T51" fmla="*/ 38 h 76"/>
                <a:gd name="T52" fmla="*/ 15 w 65"/>
                <a:gd name="T53" fmla="*/ 59 h 76"/>
                <a:gd name="T54" fmla="*/ 23 w 65"/>
                <a:gd name="T55" fmla="*/ 65 h 76"/>
                <a:gd name="T56" fmla="*/ 33 w 65"/>
                <a:gd name="T57" fmla="*/ 68 h 76"/>
                <a:gd name="T58" fmla="*/ 48 w 65"/>
                <a:gd name="T59" fmla="*/ 63 h 76"/>
                <a:gd name="T60" fmla="*/ 55 w 65"/>
                <a:gd name="T61" fmla="*/ 55 h 76"/>
                <a:gd name="T62" fmla="*/ 56 w 65"/>
                <a:gd name="T63" fmla="*/ 43 h 76"/>
                <a:gd name="T64" fmla="*/ 34 w 65"/>
                <a:gd name="T65" fmla="*/ 4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76">
                  <a:moveTo>
                    <a:pt x="34" y="43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5" y="67"/>
                    <a:pt x="53" y="69"/>
                    <a:pt x="51" y="70"/>
                  </a:cubicBezTo>
                  <a:cubicBezTo>
                    <a:pt x="48" y="72"/>
                    <a:pt x="45" y="73"/>
                    <a:pt x="42" y="74"/>
                  </a:cubicBezTo>
                  <a:cubicBezTo>
                    <a:pt x="39" y="75"/>
                    <a:pt x="36" y="76"/>
                    <a:pt x="33" y="76"/>
                  </a:cubicBezTo>
                  <a:cubicBezTo>
                    <a:pt x="27" y="76"/>
                    <a:pt x="22" y="75"/>
                    <a:pt x="18" y="73"/>
                  </a:cubicBezTo>
                  <a:cubicBezTo>
                    <a:pt x="13" y="71"/>
                    <a:pt x="10" y="68"/>
                    <a:pt x="7" y="65"/>
                  </a:cubicBezTo>
                  <a:cubicBezTo>
                    <a:pt x="4" y="61"/>
                    <a:pt x="3" y="57"/>
                    <a:pt x="1" y="52"/>
                  </a:cubicBezTo>
                  <a:cubicBezTo>
                    <a:pt x="0" y="48"/>
                    <a:pt x="0" y="43"/>
                    <a:pt x="0" y="37"/>
                  </a:cubicBezTo>
                  <a:cubicBezTo>
                    <a:pt x="0" y="31"/>
                    <a:pt x="1" y="25"/>
                    <a:pt x="3" y="19"/>
                  </a:cubicBezTo>
                  <a:cubicBezTo>
                    <a:pt x="6" y="14"/>
                    <a:pt x="10" y="9"/>
                    <a:pt x="15" y="5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38" y="0"/>
                    <a:pt x="43" y="1"/>
                    <a:pt x="47" y="3"/>
                  </a:cubicBezTo>
                  <a:cubicBezTo>
                    <a:pt x="52" y="4"/>
                    <a:pt x="56" y="7"/>
                    <a:pt x="59" y="11"/>
                  </a:cubicBezTo>
                  <a:cubicBezTo>
                    <a:pt x="62" y="14"/>
                    <a:pt x="63" y="18"/>
                    <a:pt x="6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18"/>
                    <a:pt x="51" y="14"/>
                    <a:pt x="47" y="12"/>
                  </a:cubicBezTo>
                  <a:cubicBezTo>
                    <a:pt x="43" y="10"/>
                    <a:pt x="38" y="9"/>
                    <a:pt x="33" y="9"/>
                  </a:cubicBezTo>
                  <a:cubicBezTo>
                    <a:pt x="30" y="9"/>
                    <a:pt x="27" y="9"/>
                    <a:pt x="24" y="10"/>
                  </a:cubicBezTo>
                  <a:cubicBezTo>
                    <a:pt x="21" y="12"/>
                    <a:pt x="19" y="14"/>
                    <a:pt x="17" y="16"/>
                  </a:cubicBezTo>
                  <a:cubicBezTo>
                    <a:pt x="14" y="19"/>
                    <a:pt x="13" y="22"/>
                    <a:pt x="11" y="25"/>
                  </a:cubicBezTo>
                  <a:cubicBezTo>
                    <a:pt x="10" y="29"/>
                    <a:pt x="10" y="33"/>
                    <a:pt x="10" y="38"/>
                  </a:cubicBezTo>
                  <a:cubicBezTo>
                    <a:pt x="10" y="47"/>
                    <a:pt x="11" y="54"/>
                    <a:pt x="15" y="59"/>
                  </a:cubicBezTo>
                  <a:cubicBezTo>
                    <a:pt x="17" y="62"/>
                    <a:pt x="20" y="64"/>
                    <a:pt x="23" y="65"/>
                  </a:cubicBezTo>
                  <a:cubicBezTo>
                    <a:pt x="26" y="67"/>
                    <a:pt x="30" y="68"/>
                    <a:pt x="33" y="68"/>
                  </a:cubicBezTo>
                  <a:cubicBezTo>
                    <a:pt x="39" y="68"/>
                    <a:pt x="44" y="66"/>
                    <a:pt x="48" y="63"/>
                  </a:cubicBezTo>
                  <a:cubicBezTo>
                    <a:pt x="51" y="60"/>
                    <a:pt x="53" y="58"/>
                    <a:pt x="55" y="55"/>
                  </a:cubicBezTo>
                  <a:cubicBezTo>
                    <a:pt x="56" y="51"/>
                    <a:pt x="56" y="48"/>
                    <a:pt x="56" y="43"/>
                  </a:cubicBezTo>
                  <a:lnTo>
                    <a:pt x="34" y="43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7775575" y="4616450"/>
              <a:ext cx="182563" cy="206375"/>
            </a:xfrm>
            <a:custGeom>
              <a:avLst/>
              <a:gdLst>
                <a:gd name="T0" fmla="*/ 48 w 115"/>
                <a:gd name="T1" fmla="*/ 130 h 130"/>
                <a:gd name="T2" fmla="*/ 48 w 115"/>
                <a:gd name="T3" fmla="*/ 78 h 130"/>
                <a:gd name="T4" fmla="*/ 0 w 115"/>
                <a:gd name="T5" fmla="*/ 0 h 130"/>
                <a:gd name="T6" fmla="*/ 20 w 115"/>
                <a:gd name="T7" fmla="*/ 0 h 130"/>
                <a:gd name="T8" fmla="*/ 57 w 115"/>
                <a:gd name="T9" fmla="*/ 62 h 130"/>
                <a:gd name="T10" fmla="*/ 95 w 115"/>
                <a:gd name="T11" fmla="*/ 0 h 130"/>
                <a:gd name="T12" fmla="*/ 115 w 115"/>
                <a:gd name="T13" fmla="*/ 0 h 130"/>
                <a:gd name="T14" fmla="*/ 66 w 115"/>
                <a:gd name="T15" fmla="*/ 78 h 130"/>
                <a:gd name="T16" fmla="*/ 66 w 115"/>
                <a:gd name="T17" fmla="*/ 130 h 130"/>
                <a:gd name="T18" fmla="*/ 48 w 115"/>
                <a:gd name="T1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30">
                  <a:moveTo>
                    <a:pt x="48" y="130"/>
                  </a:moveTo>
                  <a:lnTo>
                    <a:pt x="48" y="7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57" y="62"/>
                  </a:lnTo>
                  <a:lnTo>
                    <a:pt x="95" y="0"/>
                  </a:lnTo>
                  <a:lnTo>
                    <a:pt x="115" y="0"/>
                  </a:lnTo>
                  <a:lnTo>
                    <a:pt x="66" y="78"/>
                  </a:lnTo>
                  <a:lnTo>
                    <a:pt x="66" y="130"/>
                  </a:lnTo>
                  <a:lnTo>
                    <a:pt x="48" y="13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auto">
            <a:xfrm>
              <a:off x="2041525" y="4344988"/>
              <a:ext cx="398463" cy="1017588"/>
            </a:xfrm>
            <a:custGeom>
              <a:avLst/>
              <a:gdLst>
                <a:gd name="T0" fmla="*/ 46 w 139"/>
                <a:gd name="T1" fmla="*/ 57 h 355"/>
                <a:gd name="T2" fmla="*/ 30 w 139"/>
                <a:gd name="T3" fmla="*/ 42 h 355"/>
                <a:gd name="T4" fmla="*/ 0 w 139"/>
                <a:gd name="T5" fmla="*/ 42 h 355"/>
                <a:gd name="T6" fmla="*/ 0 w 139"/>
                <a:gd name="T7" fmla="*/ 0 h 355"/>
                <a:gd name="T8" fmla="*/ 51 w 139"/>
                <a:gd name="T9" fmla="*/ 0 h 355"/>
                <a:gd name="T10" fmla="*/ 94 w 139"/>
                <a:gd name="T11" fmla="*/ 43 h 355"/>
                <a:gd name="T12" fmla="*/ 94 w 139"/>
                <a:gd name="T13" fmla="*/ 298 h 355"/>
                <a:gd name="T14" fmla="*/ 109 w 139"/>
                <a:gd name="T15" fmla="*/ 314 h 355"/>
                <a:gd name="T16" fmla="*/ 139 w 139"/>
                <a:gd name="T17" fmla="*/ 314 h 355"/>
                <a:gd name="T18" fmla="*/ 139 w 139"/>
                <a:gd name="T19" fmla="*/ 355 h 355"/>
                <a:gd name="T20" fmla="*/ 89 w 139"/>
                <a:gd name="T21" fmla="*/ 355 h 355"/>
                <a:gd name="T22" fmla="*/ 46 w 139"/>
                <a:gd name="T23" fmla="*/ 312 h 355"/>
                <a:gd name="T24" fmla="*/ 46 w 139"/>
                <a:gd name="T25" fmla="*/ 5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355">
                  <a:moveTo>
                    <a:pt x="46" y="57"/>
                  </a:moveTo>
                  <a:cubicBezTo>
                    <a:pt x="46" y="48"/>
                    <a:pt x="40" y="42"/>
                    <a:pt x="3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1" y="0"/>
                    <a:pt x="94" y="13"/>
                    <a:pt x="94" y="43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4" y="309"/>
                    <a:pt x="99" y="314"/>
                    <a:pt x="109" y="314"/>
                  </a:cubicBezTo>
                  <a:cubicBezTo>
                    <a:pt x="139" y="314"/>
                    <a:pt x="139" y="314"/>
                    <a:pt x="139" y="314"/>
                  </a:cubicBezTo>
                  <a:cubicBezTo>
                    <a:pt x="139" y="355"/>
                    <a:pt x="139" y="355"/>
                    <a:pt x="139" y="355"/>
                  </a:cubicBezTo>
                  <a:cubicBezTo>
                    <a:pt x="89" y="355"/>
                    <a:pt x="89" y="355"/>
                    <a:pt x="89" y="355"/>
                  </a:cubicBezTo>
                  <a:cubicBezTo>
                    <a:pt x="58" y="355"/>
                    <a:pt x="46" y="342"/>
                    <a:pt x="46" y="312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auto">
            <a:xfrm>
              <a:off x="2482850" y="4064000"/>
              <a:ext cx="544513" cy="1306513"/>
            </a:xfrm>
            <a:custGeom>
              <a:avLst/>
              <a:gdLst>
                <a:gd name="T0" fmla="*/ 47 w 191"/>
                <a:gd name="T1" fmla="*/ 139 h 456"/>
                <a:gd name="T2" fmla="*/ 0 w 191"/>
                <a:gd name="T3" fmla="*/ 139 h 456"/>
                <a:gd name="T4" fmla="*/ 0 w 191"/>
                <a:gd name="T5" fmla="*/ 98 h 456"/>
                <a:gd name="T6" fmla="*/ 47 w 191"/>
                <a:gd name="T7" fmla="*/ 98 h 456"/>
                <a:gd name="T8" fmla="*/ 47 w 191"/>
                <a:gd name="T9" fmla="*/ 0 h 456"/>
                <a:gd name="T10" fmla="*/ 95 w 191"/>
                <a:gd name="T11" fmla="*/ 0 h 456"/>
                <a:gd name="T12" fmla="*/ 95 w 191"/>
                <a:gd name="T13" fmla="*/ 98 h 456"/>
                <a:gd name="T14" fmla="*/ 183 w 191"/>
                <a:gd name="T15" fmla="*/ 98 h 456"/>
                <a:gd name="T16" fmla="*/ 183 w 191"/>
                <a:gd name="T17" fmla="*/ 139 h 456"/>
                <a:gd name="T18" fmla="*/ 95 w 191"/>
                <a:gd name="T19" fmla="*/ 139 h 456"/>
                <a:gd name="T20" fmla="*/ 95 w 191"/>
                <a:gd name="T21" fmla="*/ 319 h 456"/>
                <a:gd name="T22" fmla="*/ 174 w 191"/>
                <a:gd name="T23" fmla="*/ 413 h 456"/>
                <a:gd name="T24" fmla="*/ 191 w 191"/>
                <a:gd name="T25" fmla="*/ 412 h 456"/>
                <a:gd name="T26" fmla="*/ 191 w 191"/>
                <a:gd name="T27" fmla="*/ 455 h 456"/>
                <a:gd name="T28" fmla="*/ 170 w 191"/>
                <a:gd name="T29" fmla="*/ 456 h 456"/>
                <a:gd name="T30" fmla="*/ 47 w 191"/>
                <a:gd name="T31" fmla="*/ 324 h 456"/>
                <a:gd name="T32" fmla="*/ 47 w 191"/>
                <a:gd name="T33" fmla="*/ 139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1" h="456">
                  <a:moveTo>
                    <a:pt x="47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139"/>
                    <a:pt x="183" y="139"/>
                    <a:pt x="183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319"/>
                    <a:pt x="95" y="319"/>
                    <a:pt x="95" y="319"/>
                  </a:cubicBezTo>
                  <a:cubicBezTo>
                    <a:pt x="95" y="402"/>
                    <a:pt x="147" y="413"/>
                    <a:pt x="174" y="413"/>
                  </a:cubicBezTo>
                  <a:cubicBezTo>
                    <a:pt x="184" y="413"/>
                    <a:pt x="191" y="412"/>
                    <a:pt x="191" y="412"/>
                  </a:cubicBezTo>
                  <a:cubicBezTo>
                    <a:pt x="191" y="455"/>
                    <a:pt x="191" y="455"/>
                    <a:pt x="191" y="455"/>
                  </a:cubicBezTo>
                  <a:cubicBezTo>
                    <a:pt x="191" y="455"/>
                    <a:pt x="182" y="456"/>
                    <a:pt x="170" y="456"/>
                  </a:cubicBezTo>
                  <a:cubicBezTo>
                    <a:pt x="129" y="456"/>
                    <a:pt x="47" y="443"/>
                    <a:pt x="47" y="324"/>
                  </a:cubicBezTo>
                  <a:lnTo>
                    <a:pt x="47" y="139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auto">
            <a:xfrm>
              <a:off x="2139950" y="4064000"/>
              <a:ext cx="201613" cy="203200"/>
            </a:xfrm>
            <a:custGeom>
              <a:avLst/>
              <a:gdLst>
                <a:gd name="T0" fmla="*/ 59 w 71"/>
                <a:gd name="T1" fmla="*/ 13 h 71"/>
                <a:gd name="T2" fmla="*/ 59 w 71"/>
                <a:gd name="T3" fmla="*/ 59 h 71"/>
                <a:gd name="T4" fmla="*/ 13 w 71"/>
                <a:gd name="T5" fmla="*/ 59 h 71"/>
                <a:gd name="T6" fmla="*/ 13 w 71"/>
                <a:gd name="T7" fmla="*/ 13 h 71"/>
                <a:gd name="T8" fmla="*/ 59 w 71"/>
                <a:gd name="T9" fmla="*/ 1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59" y="13"/>
                  </a:moveTo>
                  <a:cubicBezTo>
                    <a:pt x="71" y="25"/>
                    <a:pt x="71" y="46"/>
                    <a:pt x="59" y="59"/>
                  </a:cubicBezTo>
                  <a:cubicBezTo>
                    <a:pt x="46" y="71"/>
                    <a:pt x="25" y="71"/>
                    <a:pt x="13" y="59"/>
                  </a:cubicBezTo>
                  <a:cubicBezTo>
                    <a:pt x="0" y="46"/>
                    <a:pt x="0" y="25"/>
                    <a:pt x="13" y="13"/>
                  </a:cubicBezTo>
                  <a:cubicBezTo>
                    <a:pt x="25" y="0"/>
                    <a:pt x="46" y="0"/>
                    <a:pt x="59" y="1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 userDrawn="1"/>
          </p:nvSpPr>
          <p:spPr bwMode="auto">
            <a:xfrm>
              <a:off x="1225550" y="4497388"/>
              <a:ext cx="722313" cy="830263"/>
            </a:xfrm>
            <a:custGeom>
              <a:avLst/>
              <a:gdLst>
                <a:gd name="T0" fmla="*/ 455 w 455"/>
                <a:gd name="T1" fmla="*/ 523 h 523"/>
                <a:gd name="T2" fmla="*/ 347 w 455"/>
                <a:gd name="T3" fmla="*/ 523 h 523"/>
                <a:gd name="T4" fmla="*/ 347 w 455"/>
                <a:gd name="T5" fmla="*/ 0 h 523"/>
                <a:gd name="T6" fmla="*/ 455 w 455"/>
                <a:gd name="T7" fmla="*/ 0 h 523"/>
                <a:gd name="T8" fmla="*/ 455 w 455"/>
                <a:gd name="T9" fmla="*/ 523 h 523"/>
                <a:gd name="T10" fmla="*/ 173 w 455"/>
                <a:gd name="T11" fmla="*/ 523 h 523"/>
                <a:gd name="T12" fmla="*/ 281 w 455"/>
                <a:gd name="T13" fmla="*/ 523 h 523"/>
                <a:gd name="T14" fmla="*/ 281 w 455"/>
                <a:gd name="T15" fmla="*/ 108 h 523"/>
                <a:gd name="T16" fmla="*/ 173 w 455"/>
                <a:gd name="T17" fmla="*/ 108 h 523"/>
                <a:gd name="T18" fmla="*/ 173 w 455"/>
                <a:gd name="T19" fmla="*/ 523 h 523"/>
                <a:gd name="T20" fmla="*/ 108 w 455"/>
                <a:gd name="T21" fmla="*/ 216 h 523"/>
                <a:gd name="T22" fmla="*/ 0 w 455"/>
                <a:gd name="T23" fmla="*/ 216 h 523"/>
                <a:gd name="T24" fmla="*/ 0 w 455"/>
                <a:gd name="T25" fmla="*/ 523 h 523"/>
                <a:gd name="T26" fmla="*/ 108 w 455"/>
                <a:gd name="T27" fmla="*/ 523 h 523"/>
                <a:gd name="T28" fmla="*/ 108 w 455"/>
                <a:gd name="T29" fmla="*/ 21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5" h="523">
                  <a:moveTo>
                    <a:pt x="455" y="523"/>
                  </a:moveTo>
                  <a:lnTo>
                    <a:pt x="347" y="523"/>
                  </a:lnTo>
                  <a:lnTo>
                    <a:pt x="347" y="0"/>
                  </a:lnTo>
                  <a:lnTo>
                    <a:pt x="455" y="0"/>
                  </a:lnTo>
                  <a:lnTo>
                    <a:pt x="455" y="523"/>
                  </a:lnTo>
                  <a:close/>
                  <a:moveTo>
                    <a:pt x="173" y="523"/>
                  </a:moveTo>
                  <a:lnTo>
                    <a:pt x="281" y="523"/>
                  </a:lnTo>
                  <a:lnTo>
                    <a:pt x="281" y="108"/>
                  </a:lnTo>
                  <a:lnTo>
                    <a:pt x="173" y="108"/>
                  </a:lnTo>
                  <a:lnTo>
                    <a:pt x="173" y="523"/>
                  </a:lnTo>
                  <a:close/>
                  <a:moveTo>
                    <a:pt x="108" y="216"/>
                  </a:moveTo>
                  <a:lnTo>
                    <a:pt x="0" y="216"/>
                  </a:lnTo>
                  <a:lnTo>
                    <a:pt x="0" y="523"/>
                  </a:lnTo>
                  <a:lnTo>
                    <a:pt x="108" y="523"/>
                  </a:lnTo>
                  <a:lnTo>
                    <a:pt x="108" y="216"/>
                  </a:lnTo>
                  <a:close/>
                </a:path>
              </a:pathLst>
            </a:custGeom>
            <a:solidFill>
              <a:srgbClr val="4CA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  <p:sp>
          <p:nvSpPr>
            <p:cNvPr id="74" name="Line 34"/>
            <p:cNvSpPr>
              <a:spLocks noChangeShapeType="1"/>
            </p:cNvSpPr>
            <p:nvPr userDrawn="1"/>
          </p:nvSpPr>
          <p:spPr bwMode="auto">
            <a:xfrm flipV="1">
              <a:off x="3362325" y="3686175"/>
              <a:ext cx="0" cy="1958975"/>
            </a:xfrm>
            <a:prstGeom prst="line">
              <a:avLst/>
            </a:prstGeom>
            <a:noFill/>
            <a:ln w="12700" cap="flat">
              <a:solidFill>
                <a:srgbClr val="4A4A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2667">
                <a:solidFill>
                  <a:srgbClr val="666699"/>
                </a:solidFill>
                <a:latin typeface="Tahoma" pitchFamily="34" charset="0"/>
              </a:endParaRPr>
            </a:p>
          </p:txBody>
        </p:sp>
      </p:grpSp>
      <p:sp>
        <p:nvSpPr>
          <p:cNvPr id="36" name="Rectangle 2"/>
          <p:cNvSpPr>
            <a:spLocks noChangeArrowheads="1"/>
          </p:cNvSpPr>
          <p:nvPr userDrawn="1"/>
        </p:nvSpPr>
        <p:spPr bwMode="auto">
          <a:xfrm>
            <a:off x="9448800" y="6614160"/>
            <a:ext cx="274320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 anchor="ctr" anchorCtr="0"/>
          <a:lstStyle/>
          <a:p>
            <a:pPr algn="r" defTabSz="1183188" eaLnBrk="0" hangingPunct="0">
              <a:spcBef>
                <a:spcPct val="50000"/>
              </a:spcBef>
              <a:defRPr/>
            </a:pPr>
            <a:r>
              <a:rPr lang="en-US" sz="933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 Slide </a:t>
            </a:r>
            <a:fld id="{64656387-9EC9-2A48-B681-9EB8401986DC}" type="slidenum">
              <a:rPr lang="en-US" sz="933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pPr algn="r" defTabSz="1183188" eaLnBrk="0" hangingPunct="0">
                <a:spcBef>
                  <a:spcPct val="50000"/>
                </a:spcBef>
                <a:defRPr/>
              </a:pPr>
              <a:t>‹#›</a:t>
            </a:fld>
            <a:endParaRPr lang="en-US" sz="933" kern="0" dirty="0">
              <a:solidFill>
                <a:prstClr val="black">
                  <a:lumMod val="65000"/>
                  <a:lumOff val="3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5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0"/>
          </p:nvPr>
        </p:nvSpPr>
        <p:spPr bwMode="auto">
          <a:xfrm>
            <a:off x="406400" y="1066804"/>
            <a:ext cx="11379200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1540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0"/>
          </p:nvPr>
        </p:nvSpPr>
        <p:spPr bwMode="auto">
          <a:xfrm>
            <a:off x="406401" y="1066804"/>
            <a:ext cx="5388385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1"/>
          </p:nvPr>
        </p:nvSpPr>
        <p:spPr bwMode="auto">
          <a:xfrm>
            <a:off x="6260952" y="1066804"/>
            <a:ext cx="5388385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10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7" y="304800"/>
            <a:ext cx="929531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39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52639"/>
            <a:ext cx="11176000" cy="646331"/>
          </a:xfrm>
        </p:spPr>
        <p:txBody>
          <a:bodyPr wrap="square" anchor="ctr" anchorCtr="0">
            <a:sp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6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6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95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2741" y="1417590"/>
            <a:ext cx="8526527" cy="402966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9448800" y="6614160"/>
            <a:ext cx="274320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 anchor="ctr" anchorCtr="0"/>
          <a:lstStyle/>
          <a:p>
            <a:pPr algn="r" defTabSz="1183188" eaLnBrk="0" hangingPunct="0">
              <a:spcBef>
                <a:spcPct val="50000"/>
              </a:spcBef>
              <a:defRPr/>
            </a:pPr>
            <a:r>
              <a:rPr lang="en-US" sz="933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 Slide </a:t>
            </a:r>
            <a:fld id="{64656387-9EC9-2A48-B681-9EB8401986DC}" type="slidenum">
              <a:rPr lang="en-US" sz="933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pPr algn="r" defTabSz="1183188" eaLnBrk="0" hangingPunct="0">
                <a:spcBef>
                  <a:spcPct val="50000"/>
                </a:spcBef>
                <a:defRPr/>
              </a:pPr>
              <a:t>‹#›</a:t>
            </a:fld>
            <a:endParaRPr lang="en-US" sz="933" kern="0" dirty="0">
              <a:solidFill>
                <a:prstClr val="black">
                  <a:lumMod val="65000"/>
                  <a:lumOff val="3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1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2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0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3634" y="6345535"/>
            <a:ext cx="184731" cy="461665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6926-2565-4E34-8C6D-D052416A3E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F8D9-6C77-45FF-A904-75B0427C98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7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8" y="304800"/>
            <a:ext cx="1074091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4"/>
            <a:ext cx="11379200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Rectangle 2"/>
          <p:cNvSpPr>
            <a:spLocks noChangeArrowheads="1"/>
          </p:cNvSpPr>
          <p:nvPr userDrawn="1"/>
        </p:nvSpPr>
        <p:spPr bwMode="auto">
          <a:xfrm>
            <a:off x="9448800" y="6614160"/>
            <a:ext cx="274320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 anchor="ctr" anchorCtr="0"/>
          <a:lstStyle/>
          <a:p>
            <a:pPr algn="r" defTabSz="1183188" eaLnBrk="0" hangingPunct="0">
              <a:spcBef>
                <a:spcPct val="50000"/>
              </a:spcBef>
              <a:defRPr/>
            </a:pPr>
            <a:r>
              <a:rPr lang="en-US" sz="933" i="1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t> Slide </a:t>
            </a:r>
            <a:fld id="{64656387-9EC9-2A48-B681-9EB8401986DC}" type="slidenum">
              <a:rPr lang="en-US" sz="933" i="1" kern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anose="020B0604020202020204" pitchFamily="34" charset="0"/>
              </a:rPr>
              <a:pPr algn="r" defTabSz="1183188" eaLnBrk="0" hangingPunct="0">
                <a:spcBef>
                  <a:spcPct val="50000"/>
                </a:spcBef>
                <a:defRPr/>
              </a:pPr>
              <a:t>‹#›</a:t>
            </a:fld>
            <a:endParaRPr lang="en-US" sz="933" i="1" kern="0" dirty="0">
              <a:solidFill>
                <a:prstClr val="black">
                  <a:lumMod val="65000"/>
                  <a:lumOff val="3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32" name="Picture 31" descr="IT_Color_Vertical.png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17"/>
          <a:stretch/>
        </p:blipFill>
        <p:spPr>
          <a:xfrm>
            <a:off x="131045" y="6356396"/>
            <a:ext cx="667728" cy="4259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35393" y="101237"/>
            <a:ext cx="1930523" cy="9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dt="0"/>
  <p:txStyles>
    <p:titleStyle>
      <a:lvl1pPr algn="l" defTabSz="887368" rtl="0" eaLnBrk="1" fontAlgn="base" hangingPunct="1">
        <a:lnSpc>
          <a:spcPct val="100000"/>
        </a:lnSpc>
        <a:spcBef>
          <a:spcPct val="0"/>
        </a:spcBef>
        <a:spcAft>
          <a:spcPct val="0"/>
        </a:spcAft>
        <a:tabLst>
          <a:tab pos="10058400" algn="r"/>
        </a:tabLst>
        <a:defRPr sz="2400" b="1" i="1">
          <a:solidFill>
            <a:srgbClr val="003478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1pPr>
      <a:lvl2pPr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178"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354"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532"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709" algn="l" defTabSz="887368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40" indent="-222240" algn="l" defTabSz="887368" rtl="0" eaLnBrk="1" fontAlgn="base" hangingPunct="1">
        <a:spcBef>
          <a:spcPts val="600"/>
        </a:spcBef>
        <a:spcAft>
          <a:spcPct val="0"/>
        </a:spcAft>
        <a:buSzPct val="100000"/>
        <a:buChar char="•"/>
        <a:defRPr sz="2000" b="1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1pPr>
      <a:lvl2pPr marL="511150" indent="-279386" algn="l" defTabSz="887368" rtl="0" eaLnBrk="1" fontAlgn="base" hangingPunct="1">
        <a:spcBef>
          <a:spcPts val="600"/>
        </a:spcBef>
        <a:spcAft>
          <a:spcPct val="0"/>
        </a:spcAft>
        <a:buSzPct val="100000"/>
        <a:buChar char="–"/>
        <a:defRPr sz="1800" b="0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2pPr>
      <a:lvl3pPr marL="744501" indent="-233351" algn="l" defTabSz="887368" rtl="0" eaLnBrk="1" fontAlgn="base" hangingPunct="1">
        <a:spcBef>
          <a:spcPts val="600"/>
        </a:spcBef>
        <a:spcAft>
          <a:spcPct val="0"/>
        </a:spcAft>
        <a:buSzPct val="80000"/>
        <a:buChar char="•"/>
        <a:defRPr sz="1800" b="0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3pPr>
      <a:lvl4pPr marL="914354" indent="-169854" algn="l" defTabSz="887368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2000" b="1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4pPr>
      <a:lvl5pPr marL="1146118" indent="-177792" algn="l" defTabSz="887368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 sz="2000" b="1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5pPr>
      <a:lvl6pPr marL="2450977" indent="-222240" algn="l" defTabSz="887368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154" indent="-222240" algn="l" defTabSz="887368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332" indent="-222240" algn="l" defTabSz="887368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508" indent="-222240" algn="l" defTabSz="887368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leidalk-pipeline-capstone/alt_fuel_stations.json" TargetMode="External"/><Relationship Id="rId2" Type="http://schemas.openxmlformats.org/officeDocument/2006/relationships/hyperlink" Target="https://s3.amazonaws.com/leidalk-pipeline-capstone/alt_fuel_stations.csv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s3.amazonaws.com/leidalk-pipeline-capstone/Alternative+Fuel+Data+Dictionary.docx" TargetMode="External"/><Relationship Id="rId4" Type="http://schemas.openxmlformats.org/officeDocument/2006/relationships/hyperlink" Target="https://s3.amazonaws.com/leidalk-pipeline-capstone/alt_fuel_stations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start" TargetMode="External"/><Relationship Id="rId2" Type="http://schemas.openxmlformats.org/officeDocument/2006/relationships/hyperlink" Target="https://developers.google.com/maps/documentation/directions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elopers.google.com/maps/documentation/distance-matri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677" y="2559268"/>
            <a:ext cx="90794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LM Software in the Cloud Pipeline Class Project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err="1">
                <a:solidFill>
                  <a:schemeClr val="bg1"/>
                </a:solidFill>
              </a:rPr>
              <a:t>FuelFinder</a:t>
            </a:r>
            <a:r>
              <a:rPr lang="en-US" sz="2800" b="1" dirty="0">
                <a:solidFill>
                  <a:schemeClr val="bg1"/>
                </a:solidFill>
              </a:rPr>
              <a:t>™ - </a:t>
            </a:r>
            <a:r>
              <a:rPr lang="en-US" sz="2800" b="1" i="1" dirty="0">
                <a:solidFill>
                  <a:schemeClr val="bg1"/>
                </a:solidFill>
              </a:rPr>
              <a:t>“Making Alternative Fuels a Reality”</a:t>
            </a:r>
          </a:p>
        </p:txBody>
      </p:sp>
    </p:spTree>
    <p:extLst>
      <p:ext uri="{BB962C8B-B14F-4D97-AF65-F5344CB8AC3E}">
        <p14:creationId xmlns:p14="http://schemas.microsoft.com/office/powerpoint/2010/main" val="254506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4" y="1334576"/>
            <a:ext cx="6868390" cy="51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5400000">
            <a:off x="1556098" y="382298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018" y="1132603"/>
            <a:ext cx="247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Nationwide Gas Stations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25" y="2310508"/>
            <a:ext cx="2421776" cy="121088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6360" y="2021392"/>
            <a:ext cx="1837073" cy="605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32667" y="3006247"/>
            <a:ext cx="1687091" cy="116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54477" y="3169231"/>
            <a:ext cx="1765281" cy="13611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7617" y="29976"/>
            <a:ext cx="119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399"/>
                </a:solidFill>
              </a:rPr>
              <a:t>Pipeline Capstone Inspiration – (Gas Pump Price Mobile App – Overall Conceptual Data Flow (OV-1)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2" y="1680203"/>
            <a:ext cx="1054362" cy="10543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5" y="2770431"/>
            <a:ext cx="1054362" cy="10543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5" y="4378923"/>
            <a:ext cx="1054362" cy="1054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62" y="3933409"/>
            <a:ext cx="846318" cy="871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6155" y="3106502"/>
            <a:ext cx="1338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Consumers Report </a:t>
            </a:r>
          </a:p>
          <a:p>
            <a:r>
              <a:rPr lang="en-US" sz="1400" dirty="0">
                <a:solidFill>
                  <a:prstClr val="black"/>
                </a:solidFill>
              </a:rPr>
              <a:t>Prices during fill-up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25" y="730994"/>
            <a:ext cx="1747088" cy="126372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7" y="2249500"/>
            <a:ext cx="2421776" cy="121088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6200000">
            <a:off x="4843706" y="2042776"/>
            <a:ext cx="647623" cy="51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9071" y="4875948"/>
            <a:ext cx="35718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Consumers Check Prices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for GPS-enabled Coordinates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 or by Customer–specified location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(lowest price and closest local gas prices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and region-specific advertising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delivered by your mobile app)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46" y="3898544"/>
            <a:ext cx="1747088" cy="12637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67578" y="5162271"/>
            <a:ext cx="209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Regional Advertising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 Data 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53247" y="765642"/>
            <a:ext cx="116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Gas Price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 Data Base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27440" y="3129791"/>
            <a:ext cx="210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Capture Server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20426" y="3123041"/>
            <a:ext cx="224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Reporting Server</a:t>
            </a:r>
          </a:p>
        </p:txBody>
      </p:sp>
      <p:sp>
        <p:nvSpPr>
          <p:cNvPr id="48" name="Down Arrow 47"/>
          <p:cNvSpPr/>
          <p:nvPr/>
        </p:nvSpPr>
        <p:spPr>
          <a:xfrm rot="18244173">
            <a:off x="6401582" y="1393870"/>
            <a:ext cx="581167" cy="1406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82" y="4042776"/>
            <a:ext cx="1679243" cy="1119495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10800000">
            <a:off x="8966579" y="4378923"/>
            <a:ext cx="777922" cy="49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85394" y="5248619"/>
            <a:ext cx="23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Advertising Sales Team</a:t>
            </a:r>
          </a:p>
        </p:txBody>
      </p:sp>
      <p:sp>
        <p:nvSpPr>
          <p:cNvPr id="52" name="Down Arrow 51"/>
          <p:cNvSpPr/>
          <p:nvPr/>
        </p:nvSpPr>
        <p:spPr>
          <a:xfrm rot="4443211">
            <a:off x="5505103" y="2831473"/>
            <a:ext cx="332868" cy="2323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10800000">
            <a:off x="7762560" y="3433631"/>
            <a:ext cx="477672" cy="49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16200000">
            <a:off x="7753964" y="685956"/>
            <a:ext cx="581167" cy="1406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9897" y="799299"/>
            <a:ext cx="1257341" cy="1257341"/>
          </a:xfrm>
          <a:prstGeom prst="rect">
            <a:avLst/>
          </a:prstGeom>
        </p:spPr>
      </p:pic>
      <p:sp>
        <p:nvSpPr>
          <p:cNvPr id="56" name="Right Arrow 55"/>
          <p:cNvSpPr/>
          <p:nvPr/>
        </p:nvSpPr>
        <p:spPr>
          <a:xfrm>
            <a:off x="10303147" y="1165853"/>
            <a:ext cx="777922" cy="44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14002" y="1986012"/>
            <a:ext cx="197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Gas price Historical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Archive Data Base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(up to 5 years)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62699" y="1598014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Monthly Gas </a:t>
            </a:r>
          </a:p>
          <a:p>
            <a:r>
              <a:rPr lang="en-US" dirty="0">
                <a:solidFill>
                  <a:prstClr val="black"/>
                </a:solidFill>
              </a:rPr>
              <a:t>Price Archive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76913" y="895098"/>
            <a:ext cx="1221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Sell Access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to Gas Price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Historical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Data for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Industry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Analysts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40" y="3931769"/>
            <a:ext cx="360000" cy="3672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23" y="798653"/>
            <a:ext cx="360000" cy="367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34" y="2374635"/>
            <a:ext cx="594128" cy="612132"/>
          </a:xfrm>
          <a:prstGeom prst="rect">
            <a:avLst/>
          </a:prstGeom>
        </p:spPr>
      </p:pic>
      <p:sp>
        <p:nvSpPr>
          <p:cNvPr id="64" name="Down Arrow 63"/>
          <p:cNvSpPr/>
          <p:nvPr/>
        </p:nvSpPr>
        <p:spPr>
          <a:xfrm rot="2667006">
            <a:off x="1626786" y="5914268"/>
            <a:ext cx="354842" cy="638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3582" y="6434106"/>
            <a:ext cx="389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Link to Goggle Maps for Directions to station</a:t>
            </a:r>
          </a:p>
        </p:txBody>
      </p:sp>
      <p:sp>
        <p:nvSpPr>
          <p:cNvPr id="12" name="Right Arrow 11"/>
          <p:cNvSpPr/>
          <p:nvPr/>
        </p:nvSpPr>
        <p:spPr>
          <a:xfrm rot="20580679">
            <a:off x="4781852" y="4171112"/>
            <a:ext cx="2095182" cy="356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2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5400000">
            <a:off x="1556098" y="382298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57" y="1004004"/>
            <a:ext cx="329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Nationwide Alternative Fuel Stations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478" y="78478"/>
            <a:ext cx="99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399"/>
                </a:solidFill>
              </a:rPr>
              <a:t>Pipeline Capstone – </a:t>
            </a:r>
            <a:r>
              <a:rPr lang="en-US" b="1" dirty="0" err="1">
                <a:solidFill>
                  <a:srgbClr val="003399"/>
                </a:solidFill>
              </a:rPr>
              <a:t>FuelFinder</a:t>
            </a:r>
            <a:r>
              <a:rPr lang="en-US" b="1" dirty="0">
                <a:solidFill>
                  <a:srgbClr val="003399"/>
                </a:solidFill>
              </a:rPr>
              <a:t>™ Alternative Fuel Finder Web App – Our Simplified Project (OV-1)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2" y="1680203"/>
            <a:ext cx="1054362" cy="10543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5" y="2770431"/>
            <a:ext cx="1054362" cy="10543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5" y="4378923"/>
            <a:ext cx="1054362" cy="1054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717" y="2892130"/>
            <a:ext cx="1212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Simulated Consumer Database Entries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On S3 bucket)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25" y="730994"/>
            <a:ext cx="1747088" cy="126372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56" y="2274185"/>
            <a:ext cx="2421776" cy="12108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19110" y="4940492"/>
            <a:ext cx="4084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Your </a:t>
            </a:r>
            <a:r>
              <a:rPr lang="en-US" sz="1600" dirty="0" err="1">
                <a:solidFill>
                  <a:srgbClr val="FF0000"/>
                </a:solidFill>
              </a:rPr>
              <a:t>FuelFinder</a:t>
            </a:r>
            <a:r>
              <a:rPr lang="en-US" sz="1600" dirty="0">
                <a:solidFill>
                  <a:srgbClr val="FF0000"/>
                </a:solidFill>
              </a:rPr>
              <a:t>™ Web App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Allows Consumers to Find Alternative Fuel Stations by Customer–specified location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(sorted by fuel type or distance at user’s choosing)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5614" y="620003"/>
            <a:ext cx="161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Alt Fuel Station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 Data Base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61236" y="2133123"/>
            <a:ext cx="21093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 Capture Server </a:t>
            </a:r>
            <a:r>
              <a:rPr lang="en-US" sz="1400" dirty="0">
                <a:solidFill>
                  <a:srgbClr val="FF0000"/>
                </a:solidFill>
              </a:rPr>
              <a:t>(you select the hosted AWS database service from LM-Approved Options)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33184" y="3155053"/>
            <a:ext cx="3162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 Reporting Server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(you select the web hosting services for your application from LM-Approved Options)</a:t>
            </a:r>
          </a:p>
        </p:txBody>
      </p:sp>
      <p:sp>
        <p:nvSpPr>
          <p:cNvPr id="48" name="Down Arrow 47"/>
          <p:cNvSpPr/>
          <p:nvPr/>
        </p:nvSpPr>
        <p:spPr>
          <a:xfrm rot="18244173">
            <a:off x="6322350" y="1506775"/>
            <a:ext cx="362199" cy="1406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 rot="4287357">
            <a:off x="5556451" y="2850307"/>
            <a:ext cx="453653" cy="2323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23934" y="4506349"/>
            <a:ext cx="5209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Link to Goggle Maps for Directions to station from customer entered location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581" y="574447"/>
            <a:ext cx="10694253" cy="62835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03" y="3682828"/>
            <a:ext cx="1302756" cy="117373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432919" y="1722930"/>
            <a:ext cx="933807" cy="504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32919" y="1994721"/>
            <a:ext cx="1079208" cy="1312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56627" y="2412133"/>
            <a:ext cx="1328237" cy="2159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p Arrow 3"/>
          <p:cNvSpPr/>
          <p:nvPr/>
        </p:nvSpPr>
        <p:spPr>
          <a:xfrm rot="4223582">
            <a:off x="5560288" y="2405110"/>
            <a:ext cx="415656" cy="21905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07" y="730994"/>
            <a:ext cx="907584" cy="907584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 rot="1993125">
            <a:off x="6027794" y="1692773"/>
            <a:ext cx="1308201" cy="338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7928736" y="1795125"/>
            <a:ext cx="235634" cy="771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8341463" y="1825161"/>
            <a:ext cx="204991" cy="73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61337" y="657807"/>
            <a:ext cx="1809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Helpful Google Maps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GeoCoding</a:t>
            </a:r>
            <a:r>
              <a:rPr lang="en-US" sz="1400" dirty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Google </a:t>
            </a:r>
            <a:r>
              <a:rPr lang="fr-FR" sz="1400" dirty="0" err="1"/>
              <a:t>Maps</a:t>
            </a:r>
            <a:r>
              <a:rPr lang="fr-FR" sz="1400" dirty="0"/>
              <a:t> Distance Matrix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Google </a:t>
            </a:r>
            <a:r>
              <a:rPr lang="fr-FR" sz="1400" dirty="0" err="1"/>
              <a:t>Maps</a:t>
            </a:r>
            <a:r>
              <a:rPr lang="fr-FR" sz="1400" dirty="0"/>
              <a:t> Directions API</a:t>
            </a:r>
            <a:endParaRPr lang="en-US" sz="14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0478" y="6165952"/>
            <a:ext cx="1014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We are requesting use of native AWS cloud technologies; avoid use of legacy architectures (e.g. classic DB connectivity)</a:t>
            </a:r>
          </a:p>
        </p:txBody>
      </p:sp>
    </p:spTree>
    <p:extLst>
      <p:ext uri="{BB962C8B-B14F-4D97-AF65-F5344CB8AC3E}">
        <p14:creationId xmlns:p14="http://schemas.microsoft.com/office/powerpoint/2010/main" val="313423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407" y="304800"/>
            <a:ext cx="10298036" cy="1200329"/>
          </a:xfrm>
        </p:spPr>
        <p:txBody>
          <a:bodyPr/>
          <a:lstStyle/>
          <a:p>
            <a:r>
              <a:rPr lang="en-US" dirty="0"/>
              <a:t>Alt Fuel Station Data Base Definition (provided data in multiple formats for each team hosted on an S3 Bucket) 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26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1C252-4531-4899-8305-FFA24A96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29" y="1139702"/>
            <a:ext cx="6181725" cy="5000625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A213F80-492D-4EDA-A2A4-60DEC400DB45}"/>
              </a:ext>
            </a:extLst>
          </p:cNvPr>
          <p:cNvSpPr/>
          <p:nvPr/>
        </p:nvSpPr>
        <p:spPr bwMode="auto">
          <a:xfrm>
            <a:off x="7438227" y="2952289"/>
            <a:ext cx="2954215" cy="1740877"/>
          </a:xfrm>
          <a:prstGeom prst="leftArrow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12" charset="0"/>
              </a:rPr>
              <a:t>36 Fields</a:t>
            </a:r>
          </a:p>
        </p:txBody>
      </p:sp>
    </p:spTree>
    <p:extLst>
      <p:ext uri="{BB962C8B-B14F-4D97-AF65-F5344CB8AC3E}">
        <p14:creationId xmlns:p14="http://schemas.microsoft.com/office/powerpoint/2010/main" val="345784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7" y="304800"/>
            <a:ext cx="9295319" cy="461665"/>
          </a:xfrm>
        </p:spPr>
        <p:txBody>
          <a:bodyPr/>
          <a:lstStyle/>
          <a:p>
            <a:r>
              <a:rPr lang="en-US" dirty="0"/>
              <a:t>Alt Fuel Station Raw Data Pick-Up Locations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061" y="176916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dirty="0" err="1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242391"/>
            <a:ext cx="10535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raw data and data dictionary for the Software in the Cloud pipeline capstone project is available in an S3 bucket. The bucket is in public east-1, and named “leidalk-pipeline-capstone”. The data originally came from the National Renewable Energy Laboratory (NREL) public web site. There are 28,858 records in the dataset.</a:t>
            </a:r>
          </a:p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 Fuel Raw Data: 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 format - 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https://s3.amazonaws.com/leidalk-pipeline-capstone/alt_fuel_stations.csv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format - 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https://s3.amazonaws.com/leidalk-pipeline-capstone/alt_fuel_stations.json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format - 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https://s3.amazonaws.com/leidalk-pipeline-capstone/alt_fuel_stations.xml</a:t>
            </a:r>
            <a:b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 Fuel Data Dictionary: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Word format - 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https://s3.amazonaws.com/leidalk-pipeline-capstone/Alternative+Fuel+Data+Dictionary.docx</a:t>
            </a:r>
            <a:b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Pre-loaded options based on previous pipeline feedback (could be an alternate starting point for teams):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SQL RDS - arn:aws:rds:us-east-1:931775396793:db:</a:t>
            </a:r>
            <a:r>
              <a:rPr lang="en-US" sz="1600" b="1" dirty="0">
                <a:solidFill>
                  <a:schemeClr val="bg2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leidalkpipelinecapstone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: 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nrel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Tablename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alt-fuel-stations (Could use MS SQL Management Studio on Windows EC2 to connect)*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Fields imported as varchar (string) types (except for id field), no additional indexes 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Read-only user: pipeline	     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capstone  </a:t>
            </a:r>
            <a:endParaRPr lang="en-US" sz="1600" dirty="0">
              <a:solidFill>
                <a:schemeClr val="bg2"/>
              </a:solidFill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DynamoDB- arn:aws:dynamodb:us-east-1:931775396793:table/</a:t>
            </a:r>
            <a:r>
              <a:rPr lang="en-US" sz="1600" b="1" dirty="0">
                <a:solidFill>
                  <a:schemeClr val="bg2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leidalk-alt-fuel-stations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local or global secondary indexes created on table (limit of 5 each could be coordinated amongst teams)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copying to/from DynamoDB table, recommend increasing read or write capacity on table to 100 during operation, then setting back to 5/5.  This will prevent alarms and timeouts due to AWS i/o throttling, and minimize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FB2F6-2594-44C4-9215-82A2CC15A82D}"/>
              </a:ext>
            </a:extLst>
          </p:cNvPr>
          <p:cNvSpPr txBox="1"/>
          <p:nvPr/>
        </p:nvSpPr>
        <p:spPr>
          <a:xfrm>
            <a:off x="7826301" y="6505370"/>
            <a:ext cx="3254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* Hint: Security Group on EC2 will likely need updating</a:t>
            </a:r>
          </a:p>
        </p:txBody>
      </p:sp>
    </p:spTree>
    <p:extLst>
      <p:ext uri="{BB962C8B-B14F-4D97-AF65-F5344CB8AC3E}">
        <p14:creationId xmlns:p14="http://schemas.microsoft.com/office/powerpoint/2010/main" val="370779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8" y="337072"/>
            <a:ext cx="10501847" cy="830997"/>
          </a:xfrm>
        </p:spPr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FuelFinder</a:t>
            </a:r>
            <a:r>
              <a:rPr lang="en-US" dirty="0"/>
              <a:t>™ Desktop Web Interface (Example…yours may vary)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88" y="1665609"/>
            <a:ext cx="7994266" cy="48096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34735" y="1296277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Address/Zip Code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02036" y="1267031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Fuel Type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302" y="1267031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Links to Google Maps for Location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591482"/>
            <a:ext cx="457200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5828000"/>
            <a:ext cx="457200" cy="3143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92146" y="3418609"/>
            <a:ext cx="1988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Link to Driving Directions Using Google Maps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25791" y="3537980"/>
            <a:ext cx="780184" cy="2027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flipV="1">
            <a:off x="8936182" y="4052455"/>
            <a:ext cx="769793" cy="1246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8925791" y="4341939"/>
            <a:ext cx="780184" cy="4067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V="1">
            <a:off x="8925791" y="4591482"/>
            <a:ext cx="872838" cy="8325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V="1">
            <a:off x="8936182" y="4778357"/>
            <a:ext cx="1039091" cy="10496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30132" y="1742655"/>
            <a:ext cx="102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Sort Option by Fuel Type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741254" y="2230904"/>
            <a:ext cx="2056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Sort Option by Distance to Station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53350" y="2665985"/>
            <a:ext cx="2459110" cy="105631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>
          <a:xfrm>
            <a:off x="1485900" y="2462645"/>
            <a:ext cx="613064" cy="61794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641671" y="2602339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City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808915" y="3149046"/>
            <a:ext cx="920380" cy="330543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07904" y="3269974"/>
            <a:ext cx="1441174" cy="26800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775495" y="3918452"/>
            <a:ext cx="1441174" cy="26800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501887" y="4644354"/>
            <a:ext cx="1441174" cy="26800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501887" y="5290052"/>
            <a:ext cx="1441174" cy="26800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393886" y="5942385"/>
            <a:ext cx="1441174" cy="26800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22976" y="2771616"/>
            <a:ext cx="2405515" cy="308971"/>
          </a:xfrm>
          <a:prstGeom prst="rect">
            <a:avLst/>
          </a:prstGeom>
          <a:solidFill>
            <a:srgbClr val="0097A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82748" y="1928191"/>
            <a:ext cx="745435" cy="3027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81694" y="1928191"/>
            <a:ext cx="815816" cy="30271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Arial" pitchFamily="-112" charset="0"/>
              </a:rPr>
              <a:t>Propane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4631" y="3362354"/>
            <a:ext cx="76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LPG/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Propane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94631" y="4546392"/>
            <a:ext cx="76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LPG/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Propane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20023" y="5303178"/>
            <a:ext cx="76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LPG/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Propane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14435" y="5921464"/>
            <a:ext cx="76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LPG/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Propane</a:t>
            </a:r>
          </a:p>
        </p:txBody>
      </p:sp>
      <p:sp>
        <p:nvSpPr>
          <p:cNvPr id="13" name="AutoShape 4" descr="Image result for fuel pump icon"/>
          <p:cNvSpPr>
            <a:spLocks noChangeAspect="1" noChangeArrowheads="1"/>
          </p:cNvSpPr>
          <p:nvPr/>
        </p:nvSpPr>
        <p:spPr bwMode="auto">
          <a:xfrm>
            <a:off x="155575" y="-541338"/>
            <a:ext cx="10858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2482" y="2653560"/>
            <a:ext cx="437296" cy="4372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88748" y="2632838"/>
            <a:ext cx="210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Station Name/Address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710572" y="3500853"/>
            <a:ext cx="759849" cy="21373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699999" y="4115999"/>
            <a:ext cx="759849" cy="21373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796572" y="4858561"/>
            <a:ext cx="759849" cy="21373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777145" y="5441626"/>
            <a:ext cx="759849" cy="21373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887193" y="6142325"/>
            <a:ext cx="759849" cy="21373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60270" y="2634073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Last Update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12790" y="2648930"/>
            <a:ext cx="10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Directions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3074" y="3933263"/>
            <a:ext cx="768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LPG/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itchFamily="-112" charset="0"/>
              </a:rPr>
              <a:t>Propane</a:t>
            </a:r>
          </a:p>
        </p:txBody>
      </p:sp>
    </p:spTree>
    <p:extLst>
      <p:ext uri="{BB962C8B-B14F-4D97-AF65-F5344CB8AC3E}">
        <p14:creationId xmlns:p14="http://schemas.microsoft.com/office/powerpoint/2010/main" val="150683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7" y="304800"/>
            <a:ext cx="9295319" cy="461665"/>
          </a:xfrm>
        </p:spPr>
        <p:txBody>
          <a:bodyPr/>
          <a:lstStyle/>
          <a:p>
            <a:r>
              <a:rPr lang="en-US" dirty="0"/>
              <a:t>Pipeline Project Team Responsibilities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239" y="1318593"/>
            <a:ext cx="104241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Design the stripped down version of the </a:t>
            </a:r>
            <a:r>
              <a:rPr lang="en-US" sz="2000" dirty="0" err="1">
                <a:solidFill>
                  <a:schemeClr val="bg1"/>
                </a:solidFill>
              </a:rPr>
              <a:t>FuelFinder</a:t>
            </a:r>
            <a:r>
              <a:rPr lang="en-US" sz="2000" dirty="0">
                <a:solidFill>
                  <a:schemeClr val="bg1"/>
                </a:solidFill>
              </a:rPr>
              <a:t>™ desktop client web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Select from available AWS hosting services appropriate for your design.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Migrate alternative fuel station sample data found on S3 bucket (or RDS and DynamoDB) to a suitable AWS Database service of your choosing (your team designs the database schema and table structure or leverages/adjusts sample RDS or DynamoDB repositories).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Implement (develop and test) the application on the selected AWS services leveraging the desired Google Map APIs that are required for distance from starting address/zip code to target fuel station and driving directions to station.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Present your design during the Capstone presentations on Oct 26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with rationale for your design and AWS hosting service choices. (The 4 teams will each have 20 minutes to </a:t>
            </a:r>
            <a:r>
              <a:rPr lang="en-US" sz="2000" dirty="0" err="1">
                <a:solidFill>
                  <a:schemeClr val="bg1"/>
                </a:solidFill>
              </a:rPr>
              <a:t>outbrief</a:t>
            </a:r>
            <a:r>
              <a:rPr lang="en-US" sz="2000" dirty="0">
                <a:solidFill>
                  <a:schemeClr val="bg1"/>
                </a:solidFill>
              </a:rPr>
              <a:t> their Capstone presentations including a demo on AWS. Highlight what you learned during the Capstone.  You will also have 5 min for Q&amp;A at the end of </a:t>
            </a:r>
            <a:r>
              <a:rPr lang="en-US" sz="2000" dirty="0" err="1">
                <a:solidFill>
                  <a:schemeClr val="bg1"/>
                </a:solidFill>
              </a:rPr>
              <a:t>outbrief</a:t>
            </a:r>
            <a:r>
              <a:rPr lang="en-US" sz="2000" dirty="0">
                <a:solidFill>
                  <a:schemeClr val="bg1"/>
                </a:solidFill>
              </a:rPr>
              <a:t> ).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Some useful Google Map API links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hlinkClick r:id="rId2"/>
              </a:rPr>
              <a:t>https://developers.google.com/maps/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hlinkClick r:id="rId2"/>
              </a:rPr>
              <a:t>https://developers.google.com/maps/documentation/directions/</a:t>
            </a: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hlinkClick r:id="rId3"/>
              </a:rPr>
              <a:t>https://developers.google.com/maps/documentation/geocoding/start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hlinkClick r:id="rId4"/>
              </a:rPr>
              <a:t>https://developers.google.com/maps/documentation/distance-matrix/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4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3597-B449-49AA-B036-FF4E5B4C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7" y="304800"/>
            <a:ext cx="9295319" cy="461665"/>
          </a:xfrm>
        </p:spPr>
        <p:txBody>
          <a:bodyPr/>
          <a:lstStyle/>
          <a:p>
            <a:r>
              <a:rPr lang="en-US" dirty="0"/>
              <a:t>The Pipeline Project Teams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763D2C-9EE3-4D8B-9542-70C9DFA1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74616"/>
              </p:ext>
            </p:extLst>
          </p:nvPr>
        </p:nvGraphicFramePr>
        <p:xfrm>
          <a:off x="972151" y="866620"/>
          <a:ext cx="9971772" cy="5791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384">
                  <a:extLst>
                    <a:ext uri="{9D8B030D-6E8A-4147-A177-3AD203B41FA5}">
                      <a16:colId xmlns:a16="http://schemas.microsoft.com/office/drawing/2014/main" val="2606908116"/>
                    </a:ext>
                  </a:extLst>
                </a:gridCol>
                <a:gridCol w="2072673">
                  <a:extLst>
                    <a:ext uri="{9D8B030D-6E8A-4147-A177-3AD203B41FA5}">
                      <a16:colId xmlns:a16="http://schemas.microsoft.com/office/drawing/2014/main" val="2118566752"/>
                    </a:ext>
                  </a:extLst>
                </a:gridCol>
                <a:gridCol w="2927057">
                  <a:extLst>
                    <a:ext uri="{9D8B030D-6E8A-4147-A177-3AD203B41FA5}">
                      <a16:colId xmlns:a16="http://schemas.microsoft.com/office/drawing/2014/main" val="2418744670"/>
                    </a:ext>
                  </a:extLst>
                </a:gridCol>
                <a:gridCol w="1756233">
                  <a:extLst>
                    <a:ext uri="{9D8B030D-6E8A-4147-A177-3AD203B41FA5}">
                      <a16:colId xmlns:a16="http://schemas.microsoft.com/office/drawing/2014/main" val="2639351934"/>
                    </a:ext>
                  </a:extLst>
                </a:gridCol>
                <a:gridCol w="2361425">
                  <a:extLst>
                    <a:ext uri="{9D8B030D-6E8A-4147-A177-3AD203B41FA5}">
                      <a16:colId xmlns:a16="http://schemas.microsoft.com/office/drawing/2014/main" val="1600111470"/>
                    </a:ext>
                  </a:extLst>
                </a:gridCol>
              </a:tblGrid>
              <a:tr h="18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Applicant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Phone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Location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630245627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Champagne, Timothy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timothy.a.champagne@lmco.com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+1 484 636 5548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Broken Arrow, Oklahoma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4119615314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Eversole, Scott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scott.eversole@lmco.com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+1 817 763 1731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Fort Worth, 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050485264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Moore, Eugene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eugene.l.moore@lmco.com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+1 719 308 7623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Colorado Springs, Colorado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4174866990"/>
                  </a:ext>
                </a:extLst>
              </a:tr>
              <a:tr h="173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Raymond, Kiersten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kiersten.j.raymond@lmco.com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+1 832 620 2459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Fort Worth, 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076605665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Santos Crespo, Paulino III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paulino.santos@lmco.com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+1 939 630 2671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Puerto Rico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410795228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Stewart, Elizabeth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elizabeth.1.stewart@lmco.com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+1 817 935 3067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Fort Worth, Texas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4264216356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Vo, Howard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howard.vo@lmco.com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+1 817 378 2839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Fort Worth, Texas</a:t>
                      </a: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773919212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u="none" strike="noStrike" dirty="0">
                        <a:effectLst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655789239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Devraj, Vijayalakshmi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viji.devraj@lmco.com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+1 256 763 5482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Huntsville, Alabama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1261709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Keyes, Kelly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kelly.keyes@lmco.com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+1 720 412 3196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Littleton, Colorado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830472087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Mendoza, </a:t>
                      </a:r>
                      <a:r>
                        <a:rPr lang="en-US" sz="1100" u="none" strike="noStrike" dirty="0" err="1">
                          <a:effectLst/>
                        </a:rPr>
                        <a:t>Jessue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jessue.e.mendoza@lmco.com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+1 972 603 7926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Prairie, Texas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3065913489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Patapau</a:t>
                      </a:r>
                      <a:r>
                        <a:rPr lang="en-US" sz="1100" u="none" strike="noStrike" dirty="0">
                          <a:effectLst/>
                        </a:rPr>
                        <a:t>, Andrei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andrei.o.patapau@lmco.com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+1 817 762 3682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Fort Worth, Texas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2853550296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Rodriguez, Kimberly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kimberly.m.rodriguez@lmco.com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+1 214 600 9453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New Port Richey, Florida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822930782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Vu, Mai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mai.n.vu@lmco.com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+1 817 378 2788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Fort Worth, 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3205079917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Znamenacek, Dale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dale.anne.znamenacek@lmco.com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+1 970 858 9865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Fruita</a:t>
                      </a:r>
                      <a:r>
                        <a:rPr lang="en-US" sz="1100" u="none" strike="noStrike" dirty="0">
                          <a:effectLst/>
                        </a:rPr>
                        <a:t>, Colorado</a:t>
                      </a: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2985384057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u="none" strike="noStrike" dirty="0">
                        <a:effectLst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927744375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Alderson, Andrew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andrew.d.alderson@lmco.com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+1 817 378 2755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Fort Worth, Texas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4191366284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Buckwalter, Joseph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joseph.e.buckwalter@lmco.com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+1 240 533 9353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Huntsville, Utah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883886676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Dziekowicz, Ellen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ellen.m.dziekowicz@lmco.com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+1 607 223 7206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New Hartford, New York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2042669418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Foster, Raven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raven.a.foster@lmco.com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+1 770 494 0787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Marietta, Georgia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3073250822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Gronau, Andriy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andriy.gronau@lmco.com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+1 607 223 7210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Syracuse, New York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2248223245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Gruver, Brian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brian.d.gruver@lmco.com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+1 610 927 0890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King of Prussia, Pennsylvania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901250962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Kelly, Brian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brian.j2.kelly@lmco.com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+1 610 354 3485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King of Prussia, Pennsylvania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2982774387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3811379467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Banville, Brian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brian.s.banville@lmco.com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+1 863 607 6853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Orlando, Florida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154680622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Brown, Torrance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torrance.s.brown@lmco.com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+1 407 963 4224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Orlando, Florida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080488200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Cardone, Julie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julie.cardone@lmco.com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+1 407 235 9572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Orlando, Florida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2731226136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Jenne, Melissa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melissa.k.jenne@lmco.com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+1 315 735 3976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Utica, New York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4133253540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Michaud, Ben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ben.a.michaud@lmco.com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+1 203 551 8019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Stratford, Connecticut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676888776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Rosato, Christopher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chris.rosato@lmco.com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+1 607 223 0178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Owego, New York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111550423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marL="0" algn="ctr" defTabSz="457178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Whalen, 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john.j.whalen@lmco.com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+1 203 386 7567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Stratford, Connecticut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19" marR="1819" marT="1819" marB="0" anchor="b"/>
                </a:tc>
                <a:extLst>
                  <a:ext uri="{0D108BD9-81ED-4DB2-BD59-A6C34878D82A}">
                    <a16:rowId xmlns:a16="http://schemas.microsoft.com/office/drawing/2014/main" val="263920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0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356-4850-4432-BB71-0F104C3F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7" y="304800"/>
            <a:ext cx="9295319" cy="461665"/>
          </a:xfrm>
        </p:spPr>
        <p:txBody>
          <a:bodyPr/>
          <a:lstStyle/>
          <a:p>
            <a:r>
              <a:rPr lang="en-US" dirty="0"/>
              <a:t>Pipeline Project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DB1B3-C1EF-4C58-91E1-72C92584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80" y="1584269"/>
            <a:ext cx="8782012" cy="28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8715"/>
      </p:ext>
    </p:extLst>
  </p:cSld>
  <p:clrMapOvr>
    <a:masterClrMapping/>
  </p:clrMapOvr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T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b="0" dirty="0" err="1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4D773F99A054E99E66367D64D9BDC" ma:contentTypeVersion="5" ma:contentTypeDescription="Create a new document." ma:contentTypeScope="" ma:versionID="7aa6b619e12c469bf3f3df73e2842fdb">
  <xsd:schema xmlns:xsd="http://www.w3.org/2001/XMLSchema" xmlns:xs="http://www.w3.org/2001/XMLSchema" xmlns:p="http://schemas.microsoft.com/office/2006/metadata/properties" xmlns:ns2="592bb484-c536-4fc0-a5a5-caa3b93c6e0d" targetNamespace="http://schemas.microsoft.com/office/2006/metadata/properties" ma:root="true" ma:fieldsID="a6a4a61a64c8cb278736478f9344632c" ns2:_="">
    <xsd:import namespace="592bb484-c536-4fc0-a5a5-caa3b93c6e0d"/>
    <xsd:element name="properties">
      <xsd:complexType>
        <xsd:sequence>
          <xsd:element name="documentManagement">
            <xsd:complexType>
              <xsd:all>
                <xsd:element ref="ns2:SIPLabel" minOccurs="0"/>
                <xsd:element ref="ns2:SIPLabel_ECICountry" minOccurs="0"/>
                <xsd:element ref="ns2:SIPLabel_OCI" minOccurs="0"/>
                <xsd:element ref="ns2:SIPLabel_TPPI" minOccurs="0"/>
                <xsd:element ref="ns2:SIPLabel_Special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bb484-c536-4fc0-a5a5-caa3b93c6e0d" elementFormDefault="qualified">
    <xsd:import namespace="http://schemas.microsoft.com/office/2006/documentManagement/types"/>
    <xsd:import namespace="http://schemas.microsoft.com/office/infopath/2007/PartnerControls"/>
    <xsd:element name="SIPLabel" ma:index="8" nillable="true" ma:displayName="Sensitive Information Protection (SIP) Label" ma:internalName="SIPLabel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restricted"/>
                    <xsd:enumeration value="Lockheed Martin Proprietary Information (LMPI)"/>
                    <xsd:enumeration value="Export Controlled Information (ECI)"/>
                    <xsd:enumeration value="Attorney-Client Privileged Information and/or Attorney Work Product"/>
                    <xsd:enumeration value="Protected Information"/>
                    <xsd:enumeration value="Personal Information"/>
                    <xsd:enumeration value="Third Party Proprietary Information"/>
                    <xsd:enumeration value="Organizational Conflict of Interest (OCI)"/>
                    <xsd:enumeration value="Specialty Label"/>
                  </xsd:restriction>
                </xsd:simpleType>
              </xsd:element>
            </xsd:sequence>
          </xsd:extension>
        </xsd:complexContent>
      </xsd:complexType>
    </xsd:element>
    <xsd:element name="SIPLabel_ECICountry" ma:index="9" nillable="true" ma:displayName="Export Control Country of Jurisdiction" ma:internalName="SIPLabel_ECICoun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nited States (US)"/>
                    <xsd:enumeration value="Canada (CA)"/>
                    <xsd:enumeration value="United Kingdom (GB)"/>
                    <xsd:enumeration value="Australia (AU)"/>
                    <xsd:enumeration value="Albania (AL)"/>
                    <xsd:enumeration value="Argentina (AR)"/>
                    <xsd:enumeration value="Bahrain (BH)"/>
                    <xsd:enumeration value="Belgium (BE)"/>
                    <xsd:enumeration value="Brazil (BR)"/>
                    <xsd:enumeration value="China (CN)"/>
                    <xsd:enumeration value="Colombia (CO)"/>
                    <xsd:enumeration value="Croatia (HR)"/>
                    <xsd:enumeration value="Denmark (DK)"/>
                    <xsd:enumeration value="Egypt (EG)"/>
                    <xsd:enumeration value="Finland (FI)"/>
                    <xsd:enumeration value="France (FR)"/>
                    <xsd:enumeration value="Germany (DE)"/>
                    <xsd:enumeration value="Greece (GR)"/>
                    <xsd:enumeration value="Guam (GU)"/>
                    <xsd:enumeration value="Hong Kong (HK)"/>
                    <xsd:enumeration value="India (IN)"/>
                    <xsd:enumeration value="Israel (IL)"/>
                    <xsd:enumeration value="Italy (IT)"/>
                    <xsd:enumeration value="Japan (JP)"/>
                    <xsd:enumeration value="Korea, Republic of (KR)"/>
                    <xsd:enumeration value="Kuwait (KW)"/>
                    <xsd:enumeration value="Malaysia (MY)"/>
                    <xsd:enumeration value="Mauritius (MU)"/>
                    <xsd:enumeration value="Mexico (MX)"/>
                    <xsd:enumeration value="Netherlands (NL)"/>
                    <xsd:enumeration value="New Zealand (NZ)"/>
                    <xsd:enumeration value="Norway (NO)"/>
                    <xsd:enumeration value="Philippines (PH)"/>
                    <xsd:enumeration value="Poland (PL)"/>
                    <xsd:enumeration value="Portugal (PT)"/>
                    <xsd:enumeration value="Puerto Rico (PR)"/>
                    <xsd:enumeration value="Romania (RO)"/>
                    <xsd:enumeration value="Saudi Arabia (SA)"/>
                    <xsd:enumeration value="Singapore (SG)"/>
                    <xsd:enumeration value="South Africa (ZA)"/>
                    <xsd:enumeration value="Spain (ES)"/>
                    <xsd:enumeration value="Sweden (SE)"/>
                    <xsd:enumeration value="Switzerland (CH)"/>
                    <xsd:enumeration value="Taiwan, Province of China (TW)"/>
                    <xsd:enumeration value="Thailand (TH)"/>
                    <xsd:enumeration value="Turkey (TR)"/>
                    <xsd:enumeration value="United Arab Emirates (AE)"/>
                    <xsd:enumeration value="Venezuela (VE)"/>
                    <xsd:enumeration value="Viet Nam (VN)"/>
                  </xsd:restriction>
                </xsd:simpleType>
              </xsd:element>
            </xsd:sequence>
          </xsd:extension>
        </xsd:complexContent>
      </xsd:complexType>
    </xsd:element>
    <xsd:element name="SIPLabel_OCI" ma:index="10" nillable="true" ma:displayName="Organizational Conflict of Interest" ma:internalName="SIPLabel_OCI">
      <xsd:simpleType>
        <xsd:restriction base="dms:Text"/>
      </xsd:simpleType>
    </xsd:element>
    <xsd:element name="SIPLabel_TPPI" ma:index="11" nillable="true" ma:displayName="Third Party" ma:internalName="SIPLabel_TPPI">
      <xsd:simpleType>
        <xsd:restriction base="dms:Text"/>
      </xsd:simpleType>
    </xsd:element>
    <xsd:element name="SIPLabel_Specialty" ma:index="12" nillable="true" ma:displayName="Specialty Label" ma:internalName="SIPLabel_Special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or Official Use Only"/>
                    <xsd:enumeration value="NATO Restricted"/>
                    <xsd:enumeration value="UK OFFICIAL"/>
                    <xsd:enumeration value="UK OFFICIAL-SENSITIV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PLabel_ECICountry xmlns="592bb484-c536-4fc0-a5a5-caa3b93c6e0d"/>
    <SIPLabel xmlns="592bb484-c536-4fc0-a5a5-caa3b93c6e0d">
      <Value>Unrestricted</Value>
    </SIPLabel>
    <SIPLabel_OCI xmlns="592bb484-c536-4fc0-a5a5-caa3b93c6e0d" xsi:nil="true"/>
    <SIPLabel_Specialty xmlns="592bb484-c536-4fc0-a5a5-caa3b93c6e0d"/>
    <SIPLabel_TPPI xmlns="592bb484-c536-4fc0-a5a5-caa3b93c6e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00A206-E7B1-4C15-8D8D-2D623B7EAA71}"/>
</file>

<file path=customXml/itemProps2.xml><?xml version="1.0" encoding="utf-8"?>
<ds:datastoreItem xmlns:ds="http://schemas.openxmlformats.org/officeDocument/2006/customXml" ds:itemID="{68F7B36D-CD34-4543-A9E6-3F158FDF2587}">
  <ds:schemaRefs>
    <ds:schemaRef ds:uri="http://schemas.microsoft.com/office/2006/documentManagement/types"/>
    <ds:schemaRef ds:uri="8ebc5ec9-8605-4655-ba2c-5177dadae008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594764-4967-4B37-B4C5-5A719CA6D3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1346</Words>
  <Application>Microsoft Office PowerPoint</Application>
  <PresentationFormat>Widescreen</PresentationFormat>
  <Paragraphs>251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Tahoma</vt:lpstr>
      <vt:lpstr>5_Custom Design</vt:lpstr>
      <vt:lpstr>1_IT Master</vt:lpstr>
      <vt:lpstr>PowerPoint Presentation</vt:lpstr>
      <vt:lpstr>PowerPoint Presentation</vt:lpstr>
      <vt:lpstr>PowerPoint Presentation</vt:lpstr>
      <vt:lpstr>Alt Fuel Station Data Base Definition (provided data in multiple formats for each team hosted on an S3 Bucket)  </vt:lpstr>
      <vt:lpstr>Alt Fuel Station Raw Data Pick-Up Locations</vt:lpstr>
      <vt:lpstr>Sample FuelFinder™ Desktop Web Interface (Example…yours may vary)</vt:lpstr>
      <vt:lpstr>Pipeline Project Team Responsibilities</vt:lpstr>
      <vt:lpstr>The Pipeline Project Teams</vt:lpstr>
      <vt:lpstr>Pipeline Project Schedule</vt:lpstr>
      <vt:lpstr>PowerPoint Presentation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Van Order</dc:creator>
  <cp:keywords/>
  <cp:lastModifiedBy>Jenne, Melissa K</cp:lastModifiedBy>
  <cp:revision>125</cp:revision>
  <dcterms:created xsi:type="dcterms:W3CDTF">2017-09-20T18:02:36Z</dcterms:created>
  <dcterms:modified xsi:type="dcterms:W3CDTF">2018-10-04T18:11:34Z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0x0101009DA4D773F99A054E99E66367D64D9BDC</vt:lpwstr>
  </property>
  <property fmtid="{D5CDD505-2E9C-101B-9397-08002B2CF9AE}" pid="3" name="checkedProgramsCount">
    <vt:i4>0</vt:i4>
  </property>
  <property fmtid="{D5CDD505-2E9C-101B-9397-08002B2CF9AE}" pid="4" name="LM SIP Document Sensitivity">
    <vt:lpwstr/>
  </property>
  <property fmtid="{D5CDD505-2E9C-101B-9397-08002B2CF9AE}" pid="5" name="Document Author">
    <vt:lpwstr>ACCT04\leidalk</vt:lpwstr>
  </property>
  <property fmtid="{D5CDD505-2E9C-101B-9397-08002B2CF9AE}" pid="6" name="Document Sensitivity">
    <vt:lpwstr>1</vt:lpwstr>
  </property>
  <property fmtid="{D5CDD505-2E9C-101B-9397-08002B2CF9AE}" pid="7" name="ThirdParty">
    <vt:lpwstr/>
  </property>
  <property fmtid="{D5CDD505-2E9C-101B-9397-08002B2CF9AE}" pid="8" name="OCI Restriction">
    <vt:bool>false</vt:bool>
  </property>
  <property fmtid="{D5CDD505-2E9C-101B-9397-08002B2CF9AE}" pid="9" name="OCI Additional Info">
    <vt:lpwstr/>
  </property>
  <property fmtid="{D5CDD505-2E9C-101B-9397-08002B2CF9AE}" pid="10" name="Allow Header Overwrite">
    <vt:bool>true</vt:bool>
  </property>
  <property fmtid="{D5CDD505-2E9C-101B-9397-08002B2CF9AE}" pid="11" name="Allow Footer Overwrite">
    <vt:bool>true</vt:bool>
  </property>
  <property fmtid="{D5CDD505-2E9C-101B-9397-08002B2CF9AE}" pid="12" name="Multiple Selected">
    <vt:lpwstr>-1</vt:lpwstr>
  </property>
  <property fmtid="{D5CDD505-2E9C-101B-9397-08002B2CF9AE}" pid="13" name="SIPLongWording">
    <vt:lpwstr/>
  </property>
  <property fmtid="{D5CDD505-2E9C-101B-9397-08002B2CF9AE}" pid="14" name="ExpCountry">
    <vt:lpwstr/>
  </property>
  <property fmtid="{D5CDD505-2E9C-101B-9397-08002B2CF9AE}" pid="15" name="sip_cache_lock_id">
    <vt:lpwstr>302636737565580000000</vt:lpwstr>
  </property>
  <property fmtid="{D5CDD505-2E9C-101B-9397-08002B2CF9AE}" pid="16" name="lmss_lock_sip_cache">
    <vt:lpwstr>;#Unrestricted;#~#~#~#~#</vt:lpwstr>
  </property>
  <property fmtid="{D5CDD505-2E9C-101B-9397-08002B2CF9AE}" pid="17" name="office_lock_sip_cache">
    <vt:lpwstr>;#Unrestricted;#~#~#~#~#</vt:lpwstr>
  </property>
</Properties>
</file>