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5.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6.xml" ContentType="application/vnd.openxmlformats-officedocument.presentationml.tags+xml"/>
  <Override PartName="/ppt/notesSlides/notesSlide22.xml" ContentType="application/vnd.openxmlformats-officedocument.presentationml.notesSlide+xml"/>
  <Override PartName="/ppt/tags/tag17.xml" ContentType="application/vnd.openxmlformats-officedocument.presentationml.tags+xml"/>
  <Override PartName="/ppt/notesSlides/notesSlide23.xml" ContentType="application/vnd.openxmlformats-officedocument.presentationml.notesSlide+xml"/>
  <Override PartName="/ppt/tags/tag18.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9.xml" ContentType="application/vnd.openxmlformats-officedocument.presentationml.tags+xml"/>
  <Override PartName="/ppt/notesSlides/notesSlide28.xml" ContentType="application/vnd.openxmlformats-officedocument.presentationml.notesSlide+xml"/>
  <Override PartName="/ppt/tags/tag20.xml" ContentType="application/vnd.openxmlformats-officedocument.presentationml.tags+xml"/>
  <Override PartName="/ppt/notesSlides/notesSlide29.xml" ContentType="application/vnd.openxmlformats-officedocument.presentationml.notesSlide+xml"/>
  <Override PartName="/ppt/tags/tag21.xml" ContentType="application/vnd.openxmlformats-officedocument.presentationml.tags+xml"/>
  <Override PartName="/ppt/notesSlides/notesSlide30.xml" ContentType="application/vnd.openxmlformats-officedocument.presentationml.notesSlide+xml"/>
  <Override PartName="/ppt/tags/tag22.xml" ContentType="application/vnd.openxmlformats-officedocument.presentationml.tags+xml"/>
  <Override PartName="/ppt/notesSlides/notesSlide31.xml" ContentType="application/vnd.openxmlformats-officedocument.presentationml.notesSlide+xml"/>
  <Override PartName="/ppt/tags/tag23.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24.xml" ContentType="application/vnd.openxmlformats-officedocument.presentationml.tags+xml"/>
  <Override PartName="/ppt/notesSlides/notesSlide34.xml" ContentType="application/vnd.openxmlformats-officedocument.presentationml.notesSlide+xml"/>
  <Override PartName="/ppt/tags/tag25.xml" ContentType="application/vnd.openxmlformats-officedocument.presentationml.tags+xml"/>
  <Override PartName="/ppt/notesSlides/notesSlide35.xml" ContentType="application/vnd.openxmlformats-officedocument.presentationml.notesSlide+xml"/>
  <Override PartName="/ppt/tags/tag26.xml" ContentType="application/vnd.openxmlformats-officedocument.presentationml.tags+xml"/>
  <Override PartName="/ppt/notesSlides/notesSlide36.xml" ContentType="application/vnd.openxmlformats-officedocument.presentationml.notesSlide+xml"/>
  <Override PartName="/ppt/tags/tag27.xml" ContentType="application/vnd.openxmlformats-officedocument.presentationml.tags+xml"/>
  <Override PartName="/ppt/notesSlides/notesSlide37.xml" ContentType="application/vnd.openxmlformats-officedocument.presentationml.notesSlide+xml"/>
  <Override PartName="/ppt/tags/tag28.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29.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5"/>
  </p:notesMasterIdLst>
  <p:sldIdLst>
    <p:sldId id="256" r:id="rId2"/>
    <p:sldId id="257" r:id="rId3"/>
    <p:sldId id="259" r:id="rId4"/>
    <p:sldId id="291" r:id="rId5"/>
    <p:sldId id="292" r:id="rId6"/>
    <p:sldId id="293" r:id="rId7"/>
    <p:sldId id="294" r:id="rId8"/>
    <p:sldId id="295" r:id="rId9"/>
    <p:sldId id="290" r:id="rId10"/>
    <p:sldId id="312" r:id="rId11"/>
    <p:sldId id="311" r:id="rId12"/>
    <p:sldId id="264" r:id="rId13"/>
    <p:sldId id="320" r:id="rId14"/>
    <p:sldId id="321" r:id="rId15"/>
    <p:sldId id="281" r:id="rId16"/>
    <p:sldId id="322" r:id="rId17"/>
    <p:sldId id="282" r:id="rId18"/>
    <p:sldId id="313" r:id="rId19"/>
    <p:sldId id="260" r:id="rId20"/>
    <p:sldId id="261" r:id="rId21"/>
    <p:sldId id="274" r:id="rId22"/>
    <p:sldId id="275" r:id="rId23"/>
    <p:sldId id="262" r:id="rId24"/>
    <p:sldId id="303" r:id="rId25"/>
    <p:sldId id="315" r:id="rId26"/>
    <p:sldId id="314" r:id="rId27"/>
    <p:sldId id="318" r:id="rId28"/>
    <p:sldId id="297" r:id="rId29"/>
    <p:sldId id="323" r:id="rId30"/>
    <p:sldId id="300" r:id="rId31"/>
    <p:sldId id="301" r:id="rId32"/>
    <p:sldId id="302" r:id="rId33"/>
    <p:sldId id="317" r:id="rId34"/>
    <p:sldId id="276" r:id="rId35"/>
    <p:sldId id="307" r:id="rId36"/>
    <p:sldId id="308" r:id="rId37"/>
    <p:sldId id="309" r:id="rId38"/>
    <p:sldId id="310" r:id="rId39"/>
    <p:sldId id="316" r:id="rId40"/>
    <p:sldId id="269" r:id="rId41"/>
    <p:sldId id="271" r:id="rId42"/>
    <p:sldId id="325" r:id="rId43"/>
    <p:sldId id="324"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4747"/>
    <a:srgbClr val="C00000"/>
    <a:srgbClr val="3B3838"/>
    <a:srgbClr val="34164A"/>
    <a:srgbClr val="3E1B59"/>
    <a:srgbClr val="FF5001"/>
    <a:srgbClr val="000000"/>
    <a:srgbClr val="655C43"/>
    <a:srgbClr val="3BFF94"/>
    <a:srgbClr val="AC3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644" autoAdjust="0"/>
  </p:normalViewPr>
  <p:slideViewPr>
    <p:cSldViewPr snapToGrid="0">
      <p:cViewPr varScale="1">
        <p:scale>
          <a:sx n="60" d="100"/>
          <a:sy n="60" d="100"/>
        </p:scale>
        <p:origin x="2054" y="53"/>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9B7FAF-58B6-4010-B576-42760CD893F0}" type="datetimeFigureOut">
              <a:rPr lang="en-GB" smtClean="0"/>
              <a:t>06/09/2016</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D9FF01-2DDE-4616-8393-D6AC773E908A}" type="slidenum">
              <a:rPr lang="en-GB" smtClean="0"/>
              <a:t>‹#›</a:t>
            </a:fld>
            <a:endParaRPr lang="en-GB"/>
          </a:p>
        </p:txBody>
      </p:sp>
    </p:spTree>
    <p:extLst>
      <p:ext uri="{BB962C8B-B14F-4D97-AF65-F5344CB8AC3E}">
        <p14:creationId xmlns:p14="http://schemas.microsoft.com/office/powerpoint/2010/main" val="3395061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smtClean="0"/>
              <a:t>[DONE]</a:t>
            </a:r>
          </a:p>
          <a:p>
            <a:pPr marL="171450" indent="-171450">
              <a:buFontTx/>
              <a:buChar char="-"/>
            </a:pPr>
            <a:r>
              <a:rPr lang="en-US" dirty="0" smtClean="0"/>
              <a:t>Controllable generative grammars</a:t>
            </a:r>
            <a:r>
              <a:rPr lang="en-US" baseline="0" dirty="0" smtClean="0"/>
              <a:t> </a:t>
            </a:r>
            <a:r>
              <a:rPr lang="en-US" dirty="0" smtClean="0"/>
              <a:t>for multifaceted generation of game levels</a:t>
            </a:r>
          </a:p>
          <a:p>
            <a:pPr marL="0" indent="0">
              <a:buFontTx/>
              <a:buNone/>
            </a:pPr>
            <a:r>
              <a:rPr lang="en-GB" dirty="0" smtClean="0"/>
              <a:t>FULL TEXT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“Good morning everyone. I am Bart Middag and</a:t>
            </a:r>
            <a:r>
              <a:rPr lang="en-GB" baseline="0" dirty="0" smtClean="0"/>
              <a:t> over the next 20 minutes I will tell you about my thesis: </a:t>
            </a:r>
            <a:r>
              <a:rPr lang="en-GB" i="1" baseline="0" dirty="0" smtClean="0"/>
              <a:t>C</a:t>
            </a:r>
            <a:r>
              <a:rPr lang="en-US" i="1" dirty="0" err="1" smtClean="0"/>
              <a:t>ontrollable</a:t>
            </a:r>
            <a:r>
              <a:rPr lang="en-US" i="1" dirty="0" smtClean="0"/>
              <a:t> generative grammars</a:t>
            </a:r>
            <a:r>
              <a:rPr lang="en-US" i="1" baseline="0" dirty="0" smtClean="0"/>
              <a:t> </a:t>
            </a:r>
            <a:r>
              <a:rPr lang="en-US" i="1" dirty="0" smtClean="0"/>
              <a:t>for multifaceted generation of game levels</a:t>
            </a:r>
            <a:r>
              <a:rPr lang="en-US" dirty="0" smtClean="0"/>
              <a:t>.</a:t>
            </a:r>
            <a:r>
              <a:rPr lang="en-GB" baseline="0" dirty="0" smtClean="0"/>
              <a:t> We’ll begin our story with this picture.”</a:t>
            </a:r>
            <a:endParaRPr lang="en-GB" dirty="0"/>
          </a:p>
        </p:txBody>
      </p:sp>
      <p:sp>
        <p:nvSpPr>
          <p:cNvPr id="4" name="Slide Number Placeholder 3"/>
          <p:cNvSpPr>
            <a:spLocks noGrp="1"/>
          </p:cNvSpPr>
          <p:nvPr>
            <p:ph type="sldNum" sz="quarter" idx="10"/>
          </p:nvPr>
        </p:nvSpPr>
        <p:spPr/>
        <p:txBody>
          <a:bodyPr/>
          <a:lstStyle/>
          <a:p>
            <a:fld id="{17D9FF01-2DDE-4616-8393-D6AC773E908A}" type="slidenum">
              <a:rPr lang="en-GB" smtClean="0"/>
              <a:t>1</a:t>
            </a:fld>
            <a:endParaRPr lang="en-GB"/>
          </a:p>
        </p:txBody>
      </p:sp>
    </p:spTree>
    <p:extLst>
      <p:ext uri="{BB962C8B-B14F-4D97-AF65-F5344CB8AC3E}">
        <p14:creationId xmlns:p14="http://schemas.microsoft.com/office/powerpoint/2010/main" val="3192566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smtClean="0"/>
              <a:t>[DONE]</a:t>
            </a:r>
            <a:br>
              <a:rPr lang="en-GB" dirty="0" smtClean="0"/>
            </a:br>
            <a:r>
              <a:rPr lang="en-GB" dirty="0" smtClean="0"/>
              <a:t>FULL TEXT</a:t>
            </a:r>
          </a:p>
          <a:p>
            <a:pPr marL="0" indent="0">
              <a:buFontTx/>
              <a:buNone/>
            </a:pPr>
            <a:r>
              <a:rPr lang="en-GB" dirty="0" smtClean="0"/>
              <a:t>“Before I discuss these problems</a:t>
            </a:r>
            <a:r>
              <a:rPr lang="en-GB" baseline="0" dirty="0" smtClean="0"/>
              <a:t>, let me first tell you about the structure of this presentation. I will discuss two issues with controllability in grammars: one of controllability within one grammar, and one of controllability between many grammars. After that, I will show how I have created a single solution that solves both problems.”</a:t>
            </a:r>
            <a:endParaRPr lang="en-GB" dirty="0"/>
          </a:p>
        </p:txBody>
      </p:sp>
      <p:sp>
        <p:nvSpPr>
          <p:cNvPr id="4" name="Slide Number Placeholder 3"/>
          <p:cNvSpPr>
            <a:spLocks noGrp="1"/>
          </p:cNvSpPr>
          <p:nvPr>
            <p:ph type="sldNum" sz="quarter" idx="10"/>
          </p:nvPr>
        </p:nvSpPr>
        <p:spPr/>
        <p:txBody>
          <a:bodyPr/>
          <a:lstStyle/>
          <a:p>
            <a:fld id="{17D9FF01-2DDE-4616-8393-D6AC773E908A}" type="slidenum">
              <a:rPr lang="en-GB" smtClean="0"/>
              <a:t>10</a:t>
            </a:fld>
            <a:endParaRPr lang="en-GB"/>
          </a:p>
        </p:txBody>
      </p:sp>
    </p:spTree>
    <p:extLst>
      <p:ext uri="{BB962C8B-B14F-4D97-AF65-F5344CB8AC3E}">
        <p14:creationId xmlns:p14="http://schemas.microsoft.com/office/powerpoint/2010/main" val="3819107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smtClean="0"/>
              <a:t>[DONE]</a:t>
            </a:r>
            <a:br>
              <a:rPr lang="en-GB" dirty="0" smtClean="0"/>
            </a:br>
            <a:r>
              <a:rPr lang="en-GB" dirty="0" smtClean="0"/>
              <a:t>FULL TEXT</a:t>
            </a:r>
          </a:p>
          <a:p>
            <a:pPr marL="0" indent="0">
              <a:buFontTx/>
              <a:buNone/>
            </a:pPr>
            <a:r>
              <a:rPr lang="en-GB" dirty="0" smtClean="0"/>
              <a:t>“So let’s continue</a:t>
            </a:r>
            <a:r>
              <a:rPr lang="en-GB" baseline="0" dirty="0" smtClean="0"/>
              <a:t> on to the first problem: the application of high-level constraints on grammars.”</a:t>
            </a:r>
            <a:endParaRPr lang="en-GB" dirty="0" smtClean="0"/>
          </a:p>
          <a:p>
            <a:endParaRPr lang="en-GB" dirty="0" smtClean="0"/>
          </a:p>
        </p:txBody>
      </p:sp>
      <p:sp>
        <p:nvSpPr>
          <p:cNvPr id="4" name="Slide Number Placeholder 3"/>
          <p:cNvSpPr>
            <a:spLocks noGrp="1"/>
          </p:cNvSpPr>
          <p:nvPr>
            <p:ph type="sldNum" sz="quarter" idx="10"/>
          </p:nvPr>
        </p:nvSpPr>
        <p:spPr/>
        <p:txBody>
          <a:bodyPr/>
          <a:lstStyle/>
          <a:p>
            <a:fld id="{17D9FF01-2DDE-4616-8393-D6AC773E908A}" type="slidenum">
              <a:rPr lang="en-GB" smtClean="0"/>
              <a:t>11</a:t>
            </a:fld>
            <a:endParaRPr lang="en-GB"/>
          </a:p>
        </p:txBody>
      </p:sp>
    </p:spTree>
    <p:extLst>
      <p:ext uri="{BB962C8B-B14F-4D97-AF65-F5344CB8AC3E}">
        <p14:creationId xmlns:p14="http://schemas.microsoft.com/office/powerpoint/2010/main" val="2660907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smtClean="0"/>
              <a:t>[DONE]</a:t>
            </a:r>
            <a:br>
              <a:rPr lang="en-GB" dirty="0" smtClean="0"/>
            </a:br>
            <a:r>
              <a:rPr lang="en-US" dirty="0" smtClean="0"/>
              <a:t>FULL TEXT</a:t>
            </a:r>
          </a:p>
          <a:p>
            <a:r>
              <a:rPr lang="en-US" dirty="0" smtClean="0"/>
              <a:t>“In level design,</a:t>
            </a:r>
            <a:r>
              <a:rPr lang="en-US" baseline="0" dirty="0" smtClean="0"/>
              <a:t> it is common for designers to constrain their levels using ‘high-level’ information: information about the full structure, not about parts of it.</a:t>
            </a:r>
            <a:br>
              <a:rPr lang="en-US" baseline="0" dirty="0" smtClean="0"/>
            </a:br>
            <a:r>
              <a:rPr lang="en-US" baseline="0" dirty="0" smtClean="0"/>
              <a:t>For example, we could want a level with at most 10 rooms. Or…</a:t>
            </a:r>
            <a:br>
              <a:rPr lang="en-US" baseline="0" dirty="0" smtClean="0"/>
            </a:br>
            <a:r>
              <a:rPr lang="en-GB" dirty="0" smtClean="0"/>
              <a:t>* an average player's health should not drop to zero during the level</a:t>
            </a:r>
          </a:p>
          <a:p>
            <a:r>
              <a:rPr lang="en-GB" dirty="0" smtClean="0"/>
              <a:t>* the level should take about 20 minutes to complete</a:t>
            </a:r>
            <a:br>
              <a:rPr lang="en-GB" dirty="0" smtClean="0"/>
            </a:br>
            <a:r>
              <a:rPr lang="en-GB" dirty="0" smtClean="0"/>
              <a:t>* And</a:t>
            </a:r>
            <a:r>
              <a:rPr lang="en-GB" baseline="0" dirty="0" smtClean="0"/>
              <a:t> there are many more, but we’ll stick to the 10 rooms example</a:t>
            </a:r>
            <a:r>
              <a:rPr lang="en-GB" dirty="0" smtClean="0"/>
              <a:t>”</a:t>
            </a:r>
          </a:p>
          <a:p>
            <a:endParaRPr lang="en-GB" dirty="0"/>
          </a:p>
        </p:txBody>
      </p:sp>
      <p:sp>
        <p:nvSpPr>
          <p:cNvPr id="4" name="Slide Number Placeholder 3"/>
          <p:cNvSpPr>
            <a:spLocks noGrp="1"/>
          </p:cNvSpPr>
          <p:nvPr>
            <p:ph type="sldNum" sz="quarter" idx="10"/>
          </p:nvPr>
        </p:nvSpPr>
        <p:spPr/>
        <p:txBody>
          <a:bodyPr/>
          <a:lstStyle/>
          <a:p>
            <a:fld id="{17D9FF01-2DDE-4616-8393-D6AC773E908A}" type="slidenum">
              <a:rPr lang="en-GB" smtClean="0"/>
              <a:t>12</a:t>
            </a:fld>
            <a:endParaRPr lang="en-GB"/>
          </a:p>
        </p:txBody>
      </p:sp>
    </p:spTree>
    <p:extLst>
      <p:ext uri="{BB962C8B-B14F-4D97-AF65-F5344CB8AC3E}">
        <p14:creationId xmlns:p14="http://schemas.microsoft.com/office/powerpoint/2010/main" val="3316209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smtClean="0"/>
              <a:t>[DONE]</a:t>
            </a:r>
            <a:br>
              <a:rPr lang="en-GB" dirty="0" smtClean="0"/>
            </a:br>
            <a:r>
              <a:rPr lang="en-US" dirty="0" smtClean="0"/>
              <a:t>FULL TEXT</a:t>
            </a:r>
          </a:p>
          <a:p>
            <a:r>
              <a:rPr lang="en-US" dirty="0" smtClean="0"/>
              <a:t>“So say we use these</a:t>
            </a:r>
            <a:r>
              <a:rPr lang="en-US" baseline="0" dirty="0" smtClean="0"/>
              <a:t> symbols</a:t>
            </a:r>
            <a:r>
              <a:rPr lang="en-GB" baseline="0" dirty="0" smtClean="0"/>
              <a:t>: a normal room, a start room and an end room. </a:t>
            </a:r>
            <a:r>
              <a:rPr lang="en-GB" dirty="0" smtClean="0"/>
              <a:t>And this is one</a:t>
            </a:r>
            <a:r>
              <a:rPr lang="en-GB" baseline="0" dirty="0" smtClean="0"/>
              <a:t> of the rules, this simply adds a room. Well, let’s try generating 10 rooms: </a:t>
            </a:r>
            <a:r>
              <a:rPr lang="en-GB" dirty="0" smtClean="0"/>
              <a:t>*</a:t>
            </a:r>
            <a:r>
              <a:rPr lang="en-GB" baseline="0" dirty="0" smtClean="0"/>
              <a:t>count*, and… 11 – AND we haven’t generated the end of the level yet. This happened because the queries we’re using are local, and so we see the structure through a window that’s only as large as the query and have no information beyond that.”</a:t>
            </a:r>
            <a:endParaRPr lang="en-GB" dirty="0" smtClean="0"/>
          </a:p>
        </p:txBody>
      </p:sp>
      <p:sp>
        <p:nvSpPr>
          <p:cNvPr id="4" name="Slide Number Placeholder 3"/>
          <p:cNvSpPr>
            <a:spLocks noGrp="1"/>
          </p:cNvSpPr>
          <p:nvPr>
            <p:ph type="sldNum" sz="quarter" idx="10"/>
          </p:nvPr>
        </p:nvSpPr>
        <p:spPr/>
        <p:txBody>
          <a:bodyPr/>
          <a:lstStyle/>
          <a:p>
            <a:fld id="{17D9FF01-2DDE-4616-8393-D6AC773E908A}" type="slidenum">
              <a:rPr lang="en-GB" smtClean="0"/>
              <a:t>13</a:t>
            </a:fld>
            <a:endParaRPr lang="en-GB"/>
          </a:p>
        </p:txBody>
      </p:sp>
    </p:spTree>
    <p:extLst>
      <p:ext uri="{BB962C8B-B14F-4D97-AF65-F5344CB8AC3E}">
        <p14:creationId xmlns:p14="http://schemas.microsoft.com/office/powerpoint/2010/main" val="3213969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smtClean="0"/>
              <a:t>[DONE]</a:t>
            </a:r>
            <a:br>
              <a:rPr lang="en-GB" dirty="0" smtClean="0"/>
            </a:br>
            <a:r>
              <a:rPr lang="en-US" dirty="0" smtClean="0"/>
              <a:t>FULL TEXT</a:t>
            </a:r>
          </a:p>
          <a:p>
            <a:r>
              <a:rPr lang="en-US" dirty="0" smtClean="0"/>
              <a:t>“So what we can do is put this information into the query</a:t>
            </a:r>
            <a:r>
              <a:rPr lang="en-US" baseline="0" dirty="0" smtClean="0"/>
              <a:t> window with </a:t>
            </a:r>
            <a:r>
              <a:rPr lang="en-US" dirty="0" smtClean="0"/>
              <a:t>a parameter</a:t>
            </a:r>
            <a:r>
              <a:rPr lang="en-US" baseline="0" dirty="0" smtClean="0"/>
              <a:t> indicating how many rooms there are left to generate. We pass that down and when there is are multiple branches, the amount is split between them, and a path is chosen that will generate the end room. It works, but there are two big decisions that are being made right from the start, and there is no way to go back on those decisions if they turn out not to be optimal in the end – except for regenerating the whole thing.</a:t>
            </a:r>
            <a:r>
              <a:rPr lang="en-GB" dirty="0" smtClean="0"/>
              <a:t>”</a:t>
            </a:r>
          </a:p>
        </p:txBody>
      </p:sp>
      <p:sp>
        <p:nvSpPr>
          <p:cNvPr id="4" name="Slide Number Placeholder 3"/>
          <p:cNvSpPr>
            <a:spLocks noGrp="1"/>
          </p:cNvSpPr>
          <p:nvPr>
            <p:ph type="sldNum" sz="quarter" idx="10"/>
          </p:nvPr>
        </p:nvSpPr>
        <p:spPr/>
        <p:txBody>
          <a:bodyPr/>
          <a:lstStyle/>
          <a:p>
            <a:fld id="{17D9FF01-2DDE-4616-8393-D6AC773E908A}" type="slidenum">
              <a:rPr lang="en-GB" smtClean="0"/>
              <a:t>14</a:t>
            </a:fld>
            <a:endParaRPr lang="en-GB"/>
          </a:p>
        </p:txBody>
      </p:sp>
    </p:spTree>
    <p:extLst>
      <p:ext uri="{BB962C8B-B14F-4D97-AF65-F5344CB8AC3E}">
        <p14:creationId xmlns:p14="http://schemas.microsoft.com/office/powerpoint/2010/main" val="668557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nl-NL" dirty="0" smtClean="0"/>
              <a:t>[DONE]</a:t>
            </a:r>
            <a:r>
              <a:rPr lang="en-GB" dirty="0" smtClean="0"/>
              <a:t/>
            </a:r>
            <a:br>
              <a:rPr lang="en-GB" dirty="0" smtClean="0"/>
            </a:br>
            <a:r>
              <a:rPr lang="en-US" baseline="0" dirty="0" smtClean="0"/>
              <a:t>FULL TEXT</a:t>
            </a:r>
          </a:p>
          <a:p>
            <a:r>
              <a:rPr lang="en-US" dirty="0" smtClean="0"/>
              <a:t>“So the problem is that </a:t>
            </a:r>
            <a:r>
              <a:rPr lang="en-US" baseline="0" dirty="0" smtClean="0"/>
              <a:t>it’s impossible to enforce constraints without making decisions at the start of the generation that you can’t go back on. And this is because the information you can read is limited to the querying window. So there is no global context.”</a:t>
            </a:r>
            <a:endParaRPr lang="en-GB" dirty="0" smtClean="0"/>
          </a:p>
        </p:txBody>
      </p:sp>
      <p:sp>
        <p:nvSpPr>
          <p:cNvPr id="4" name="Slide Number Placeholder 3"/>
          <p:cNvSpPr>
            <a:spLocks noGrp="1"/>
          </p:cNvSpPr>
          <p:nvPr>
            <p:ph type="sldNum" sz="quarter" idx="10"/>
          </p:nvPr>
        </p:nvSpPr>
        <p:spPr/>
        <p:txBody>
          <a:bodyPr/>
          <a:lstStyle/>
          <a:p>
            <a:fld id="{17D9FF01-2DDE-4616-8393-D6AC773E908A}" type="slidenum">
              <a:rPr lang="en-GB" smtClean="0"/>
              <a:t>15</a:t>
            </a:fld>
            <a:endParaRPr lang="en-GB"/>
          </a:p>
        </p:txBody>
      </p:sp>
    </p:spTree>
    <p:extLst>
      <p:ext uri="{BB962C8B-B14F-4D97-AF65-F5344CB8AC3E}">
        <p14:creationId xmlns:p14="http://schemas.microsoft.com/office/powerpoint/2010/main" val="3818186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nl-NL" dirty="0" smtClean="0"/>
              <a:t>[DONE]</a:t>
            </a:r>
            <a:br>
              <a:rPr lang="nl-NL" dirty="0" smtClean="0"/>
            </a:br>
            <a:r>
              <a:rPr lang="nl-NL" dirty="0" smtClean="0"/>
              <a:t>FULL TEXT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“Some methods exist to combat this problem. For example the Monte Carlo method. It uses an “evaluate and retry” approach: they generate something multiple times, evaluate which result fits the constraint best, and then repeat that with the information learned from the previous iteration. So it converges to a result very slowly, by always retrying. And even if you already know what should be done to correct the result, you can’t specify it, so you can’t improve the speed.</a:t>
            </a:r>
            <a:endParaRPr lang="en-GB" dirty="0" smtClean="0"/>
          </a:p>
          <a:p>
            <a:r>
              <a:rPr lang="en-GB" dirty="0" smtClean="0"/>
              <a:t>Now, another method,</a:t>
            </a:r>
            <a:r>
              <a:rPr lang="en-GB" baseline="0" dirty="0" smtClean="0"/>
              <a:t> CGA++, is very different. Instead of an evaluation approach, it allows you to specify an algorithm to control the generation process and reach a result on first try. So naturally, this is a lot faster, since we don’t retry. But this algorithm is also much harder to write. In Monte Carlo, we specified that we want 10 rooms, but here we need to specify HOW to generate 10 rooms.</a:t>
            </a:r>
            <a:r>
              <a:rPr lang="en-US" baseline="0" dirty="0" smtClean="0"/>
              <a:t> And for that you often need to take a lot of things into account, which makes it very hard to create that algorithm. And there is no evaluation mechanism, so any bad decisions the algorithm makes can’t be corrected.</a:t>
            </a:r>
            <a:endParaRPr lang="en-GB" dirty="0"/>
          </a:p>
        </p:txBody>
      </p:sp>
      <p:sp>
        <p:nvSpPr>
          <p:cNvPr id="4" name="Slide Number Placeholder 3"/>
          <p:cNvSpPr>
            <a:spLocks noGrp="1"/>
          </p:cNvSpPr>
          <p:nvPr>
            <p:ph type="sldNum" sz="quarter" idx="10"/>
          </p:nvPr>
        </p:nvSpPr>
        <p:spPr/>
        <p:txBody>
          <a:bodyPr/>
          <a:lstStyle/>
          <a:p>
            <a:fld id="{17D9FF01-2DDE-4616-8393-D6AC773E908A}" type="slidenum">
              <a:rPr lang="en-GB" smtClean="0"/>
              <a:t>16</a:t>
            </a:fld>
            <a:endParaRPr lang="en-GB"/>
          </a:p>
        </p:txBody>
      </p:sp>
    </p:spTree>
    <p:extLst>
      <p:ext uri="{BB962C8B-B14F-4D97-AF65-F5344CB8AC3E}">
        <p14:creationId xmlns:p14="http://schemas.microsoft.com/office/powerpoint/2010/main" val="443483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smtClean="0"/>
              <a:t>[DONE]</a:t>
            </a:r>
            <a:br>
              <a:rPr lang="nl-NL" dirty="0" smtClean="0"/>
            </a:br>
            <a:r>
              <a:rPr lang="nl-NL" dirty="0" smtClean="0"/>
              <a:t>FULL TEXT</a:t>
            </a:r>
            <a:r>
              <a:rPr lang="en-GB" baseline="0" dirty="0" smtClean="0"/>
              <a:t/>
            </a:r>
            <a:br>
              <a:rPr lang="en-GB" baseline="0" dirty="0" smtClean="0"/>
            </a:br>
            <a:r>
              <a:rPr lang="en-GB" baseline="0" dirty="0" smtClean="0"/>
              <a:t>“From all this, we can gather the requirements of an ideal solution for applying high-level constraints.</a:t>
            </a:r>
            <a:br>
              <a:rPr lang="en-GB" baseline="0" dirty="0" smtClean="0"/>
            </a:br>
            <a:r>
              <a:rPr lang="en-GB" baseline="0" dirty="0" smtClean="0"/>
              <a:t>We want global context.</a:t>
            </a:r>
            <a:br>
              <a:rPr lang="en-GB" baseline="0" dirty="0" smtClean="0"/>
            </a:br>
            <a:r>
              <a:rPr lang="en-GB" baseline="0" dirty="0" smtClean="0"/>
              <a:t>We want constraints to be easy to specify.</a:t>
            </a:r>
            <a:br>
              <a:rPr lang="en-GB" baseline="0" dirty="0" smtClean="0"/>
            </a:br>
            <a:r>
              <a:rPr lang="en-GB" baseline="0" dirty="0" smtClean="0"/>
              <a:t>We want convergence to be directed, so that we limit overhead.</a:t>
            </a:r>
            <a:br>
              <a:rPr lang="en-GB" baseline="0" dirty="0" smtClean="0"/>
            </a:br>
            <a:r>
              <a:rPr lang="en-GB" baseline="0" dirty="0" smtClean="0"/>
              <a:t>But in the event of any mistakes, these decisions should also be reversible.”</a:t>
            </a:r>
            <a:endParaRPr lang="en-GB" dirty="0" smtClean="0"/>
          </a:p>
        </p:txBody>
      </p:sp>
      <p:sp>
        <p:nvSpPr>
          <p:cNvPr id="4" name="Slide Number Placeholder 3"/>
          <p:cNvSpPr>
            <a:spLocks noGrp="1"/>
          </p:cNvSpPr>
          <p:nvPr>
            <p:ph type="sldNum" sz="quarter" idx="10"/>
          </p:nvPr>
        </p:nvSpPr>
        <p:spPr/>
        <p:txBody>
          <a:bodyPr/>
          <a:lstStyle/>
          <a:p>
            <a:fld id="{17D9FF01-2DDE-4616-8393-D6AC773E908A}" type="slidenum">
              <a:rPr lang="en-GB" smtClean="0"/>
              <a:t>17</a:t>
            </a:fld>
            <a:endParaRPr lang="en-GB"/>
          </a:p>
        </p:txBody>
      </p:sp>
    </p:spTree>
    <p:extLst>
      <p:ext uri="{BB962C8B-B14F-4D97-AF65-F5344CB8AC3E}">
        <p14:creationId xmlns:p14="http://schemas.microsoft.com/office/powerpoint/2010/main" val="950119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smtClean="0"/>
              <a:t>[DONE]</a:t>
            </a:r>
            <a:br>
              <a:rPr lang="en-GB" dirty="0" smtClean="0"/>
            </a:br>
            <a:r>
              <a:rPr lang="en-GB" dirty="0" smtClean="0"/>
              <a:t>FULL TEXT</a:t>
            </a:r>
          </a:p>
          <a:p>
            <a:pPr marL="0" indent="0">
              <a:buFontTx/>
              <a:buNone/>
            </a:pPr>
            <a:r>
              <a:rPr lang="en-GB" dirty="0" smtClean="0"/>
              <a:t>“</a:t>
            </a:r>
            <a:r>
              <a:rPr lang="en-US" dirty="0" smtClean="0"/>
              <a:t>But</a:t>
            </a:r>
            <a:r>
              <a:rPr lang="en-US" baseline="0" dirty="0" smtClean="0"/>
              <a:t> we’re not done yet. There is still one more problem that occurs when you use many grammars together. I’ll start by showing why this is necessary.”</a:t>
            </a:r>
            <a:endParaRPr lang="en-GB" dirty="0" smtClean="0"/>
          </a:p>
        </p:txBody>
      </p:sp>
      <p:sp>
        <p:nvSpPr>
          <p:cNvPr id="4" name="Slide Number Placeholder 3"/>
          <p:cNvSpPr>
            <a:spLocks noGrp="1"/>
          </p:cNvSpPr>
          <p:nvPr>
            <p:ph type="sldNum" sz="quarter" idx="10"/>
          </p:nvPr>
        </p:nvSpPr>
        <p:spPr/>
        <p:txBody>
          <a:bodyPr/>
          <a:lstStyle/>
          <a:p>
            <a:fld id="{17D9FF01-2DDE-4616-8393-D6AC773E908A}" type="slidenum">
              <a:rPr lang="en-GB" smtClean="0"/>
              <a:t>18</a:t>
            </a:fld>
            <a:endParaRPr lang="en-GB"/>
          </a:p>
        </p:txBody>
      </p:sp>
    </p:spTree>
    <p:extLst>
      <p:ext uri="{BB962C8B-B14F-4D97-AF65-F5344CB8AC3E}">
        <p14:creationId xmlns:p14="http://schemas.microsoft.com/office/powerpoint/2010/main" val="272594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nl-NL" dirty="0" smtClean="0"/>
              <a:t>[DONE]</a:t>
            </a:r>
            <a:br>
              <a:rPr lang="nl-NL" dirty="0" smtClean="0"/>
            </a:br>
            <a:r>
              <a:rPr lang="nl-NL" dirty="0" smtClean="0"/>
              <a:t>FULL TEXT</a:t>
            </a:r>
          </a:p>
          <a:p>
            <a:pPr marL="0" indent="0">
              <a:buFontTx/>
              <a:buNone/>
            </a:pPr>
            <a:r>
              <a:rPr lang="en-US" dirty="0" smtClean="0"/>
              <a:t>“So far, we’ve only generated </a:t>
            </a:r>
            <a:r>
              <a:rPr lang="en-US" baseline="0" dirty="0" smtClean="0"/>
              <a:t>spatial layouts of levels, like this one. But there’s more to levels than just a space, for example a story, or a mission (what you have to do, a series of objectives). So there are multiple aspects that depend on each other. But instead of representing them as a whole, it would be much easier to split them and allow the grammars to interact.</a:t>
            </a:r>
            <a:endParaRPr lang="en-GB" dirty="0"/>
          </a:p>
        </p:txBody>
      </p:sp>
      <p:sp>
        <p:nvSpPr>
          <p:cNvPr id="4" name="Slide Number Placeholder 3"/>
          <p:cNvSpPr>
            <a:spLocks noGrp="1"/>
          </p:cNvSpPr>
          <p:nvPr>
            <p:ph type="sldNum" sz="quarter" idx="10"/>
          </p:nvPr>
        </p:nvSpPr>
        <p:spPr/>
        <p:txBody>
          <a:bodyPr/>
          <a:lstStyle/>
          <a:p>
            <a:fld id="{17D9FF01-2DDE-4616-8393-D6AC773E908A}" type="slidenum">
              <a:rPr lang="en-GB" smtClean="0"/>
              <a:t>19</a:t>
            </a:fld>
            <a:endParaRPr lang="en-GB"/>
          </a:p>
        </p:txBody>
      </p:sp>
    </p:spTree>
    <p:extLst>
      <p:ext uri="{BB962C8B-B14F-4D97-AF65-F5344CB8AC3E}">
        <p14:creationId xmlns:p14="http://schemas.microsoft.com/office/powerpoint/2010/main" val="231245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nl-NL" dirty="0" smtClean="0"/>
              <a:t>[DONE]</a:t>
            </a:r>
            <a:br>
              <a:rPr lang="nl-NL" dirty="0" smtClean="0"/>
            </a:br>
            <a:r>
              <a:rPr lang="nl-NL" dirty="0" smtClean="0"/>
              <a:t>INTRO: CONTEXT OF THE PROBLEM</a:t>
            </a:r>
          </a:p>
          <a:p>
            <a:pPr marL="0" indent="0">
              <a:buFontTx/>
              <a:buNone/>
            </a:pPr>
            <a:r>
              <a:rPr lang="nl-NL" dirty="0" smtClean="0"/>
              <a:t>FULL TEXT</a:t>
            </a:r>
          </a:p>
          <a:p>
            <a:pPr marL="0" indent="0">
              <a:buFontTx/>
              <a:buNone/>
            </a:pPr>
            <a:r>
              <a:rPr lang="nl-NL" dirty="0" smtClean="0"/>
              <a:t>“This is</a:t>
            </a:r>
            <a:r>
              <a:rPr lang="nl-NL" baseline="0" dirty="0" smtClean="0"/>
              <a:t> a level from a classic videogame. A human designer made </a:t>
            </a:r>
            <a:r>
              <a:rPr lang="nl-NL" baseline="0" dirty="0" err="1" smtClean="0"/>
              <a:t>this</a:t>
            </a:r>
            <a:r>
              <a:rPr lang="nl-NL" baseline="0" dirty="0" smtClean="0"/>
              <a:t>, </a:t>
            </a:r>
            <a:r>
              <a:rPr lang="nl-NL" baseline="0" dirty="0" err="1" smtClean="0"/>
              <a:t>and</a:t>
            </a:r>
            <a:r>
              <a:rPr lang="nl-NL" baseline="0" dirty="0" smtClean="0"/>
              <a:t> </a:t>
            </a:r>
            <a:r>
              <a:rPr lang="nl-NL" baseline="0" dirty="0" err="1" smtClean="0"/>
              <a:t>since</a:t>
            </a:r>
            <a:r>
              <a:rPr lang="nl-NL" baseline="0" dirty="0" smtClean="0"/>
              <a:t> </a:t>
            </a:r>
            <a:r>
              <a:rPr lang="nl-NL" baseline="0" dirty="0" err="1" smtClean="0"/>
              <a:t>it’s</a:t>
            </a:r>
            <a:r>
              <a:rPr lang="nl-NL" baseline="0" dirty="0" smtClean="0"/>
              <a:t> </a:t>
            </a:r>
            <a:r>
              <a:rPr lang="nl-NL" baseline="0" dirty="0" err="1" smtClean="0"/>
              <a:t>very</a:t>
            </a:r>
            <a:r>
              <a:rPr lang="nl-NL" baseline="0" dirty="0" smtClean="0"/>
              <a:t> small, </a:t>
            </a:r>
            <a:r>
              <a:rPr lang="nl-NL" baseline="0" dirty="0" err="1" smtClean="0"/>
              <a:t>it</a:t>
            </a:r>
            <a:r>
              <a:rPr lang="nl-NL" baseline="0" dirty="0" smtClean="0"/>
              <a:t> </a:t>
            </a:r>
            <a:r>
              <a:rPr lang="nl-NL" baseline="0" dirty="0" err="1" smtClean="0"/>
              <a:t>probably</a:t>
            </a:r>
            <a:r>
              <a:rPr lang="nl-NL" baseline="0" dirty="0" smtClean="0"/>
              <a:t> </a:t>
            </a:r>
            <a:r>
              <a:rPr lang="nl-NL" baseline="0" dirty="0" err="1" smtClean="0"/>
              <a:t>didn’t</a:t>
            </a:r>
            <a:r>
              <a:rPr lang="nl-NL" baseline="0" dirty="0" smtClean="0"/>
              <a:t> take </a:t>
            </a:r>
            <a:r>
              <a:rPr lang="nl-NL" baseline="0" dirty="0" err="1" smtClean="0"/>
              <a:t>very</a:t>
            </a:r>
            <a:r>
              <a:rPr lang="nl-NL" baseline="0" dirty="0" smtClean="0"/>
              <a:t> long </a:t>
            </a:r>
            <a:r>
              <a:rPr lang="nl-NL" baseline="0" dirty="0" err="1" smtClean="0"/>
              <a:t>to</a:t>
            </a:r>
            <a:r>
              <a:rPr lang="nl-NL" baseline="0" dirty="0" smtClean="0"/>
              <a:t> make. [click]</a:t>
            </a:r>
            <a:br>
              <a:rPr lang="nl-NL" baseline="0" dirty="0" smtClean="0"/>
            </a:br>
            <a:r>
              <a:rPr lang="nl-NL" baseline="0" dirty="0" smtClean="0"/>
              <a:t>But when you zoom out, it’s a different story. It’s </a:t>
            </a:r>
            <a:r>
              <a:rPr lang="nl-NL" baseline="0" dirty="0" err="1" smtClean="0"/>
              <a:t>clear</a:t>
            </a:r>
            <a:r>
              <a:rPr lang="nl-NL" baseline="0" dirty="0" smtClean="0"/>
              <a:t> </a:t>
            </a:r>
            <a:r>
              <a:rPr lang="nl-NL" baseline="0" dirty="0" err="1" smtClean="0"/>
              <a:t>that</a:t>
            </a:r>
            <a:r>
              <a:rPr lang="nl-NL" baseline="0" dirty="0" smtClean="0"/>
              <a:t> as levels </a:t>
            </a:r>
            <a:r>
              <a:rPr lang="nl-NL" baseline="0" dirty="0" err="1" smtClean="0"/>
              <a:t>grow</a:t>
            </a:r>
            <a:r>
              <a:rPr lang="nl-NL" baseline="0" dirty="0" smtClean="0"/>
              <a:t> in </a:t>
            </a:r>
            <a:r>
              <a:rPr lang="nl-NL" baseline="0" dirty="0" err="1" smtClean="0"/>
              <a:t>size</a:t>
            </a:r>
            <a:r>
              <a:rPr lang="nl-NL" baseline="0" dirty="0" smtClean="0"/>
              <a:t> or in </a:t>
            </a:r>
            <a:r>
              <a:rPr lang="nl-NL" baseline="0" dirty="0" err="1" smtClean="0"/>
              <a:t>quantity</a:t>
            </a:r>
            <a:r>
              <a:rPr lang="nl-NL" baseline="0" dirty="0" smtClean="0"/>
              <a:t>, level design </a:t>
            </a:r>
            <a:r>
              <a:rPr lang="nl-NL" baseline="0" dirty="0" err="1" smtClean="0"/>
              <a:t>plays</a:t>
            </a:r>
            <a:r>
              <a:rPr lang="nl-NL" baseline="0" dirty="0" smtClean="0"/>
              <a:t> a big part in the production time and cost of a videogame. We </a:t>
            </a:r>
            <a:r>
              <a:rPr lang="nl-NL" baseline="0" dirty="0" err="1" smtClean="0"/>
              <a:t>can</a:t>
            </a:r>
            <a:r>
              <a:rPr lang="nl-NL" baseline="0" dirty="0" smtClean="0"/>
              <a:t> </a:t>
            </a:r>
            <a:r>
              <a:rPr lang="nl-NL" baseline="0" dirty="0" err="1" smtClean="0"/>
              <a:t>reduce</a:t>
            </a:r>
            <a:r>
              <a:rPr lang="nl-NL" baseline="0" dirty="0" smtClean="0"/>
              <a:t> </a:t>
            </a:r>
            <a:r>
              <a:rPr lang="nl-NL" baseline="0" dirty="0" err="1" smtClean="0"/>
              <a:t>that</a:t>
            </a:r>
            <a:r>
              <a:rPr lang="nl-NL" baseline="0" dirty="0" smtClean="0"/>
              <a:t> </a:t>
            </a:r>
            <a:r>
              <a:rPr lang="nl-NL" baseline="0" dirty="0" err="1" smtClean="0"/>
              <a:t>by</a:t>
            </a:r>
            <a:r>
              <a:rPr lang="nl-NL" baseline="0" dirty="0" smtClean="0"/>
              <a:t> </a:t>
            </a:r>
            <a:r>
              <a:rPr lang="nl-NL" baseline="0" dirty="0" err="1" smtClean="0"/>
              <a:t>using</a:t>
            </a:r>
            <a:r>
              <a:rPr lang="nl-NL" baseline="0" dirty="0" smtClean="0"/>
              <a:t> PCG or </a:t>
            </a:r>
            <a:r>
              <a:rPr lang="nl-NL" baseline="0" dirty="0" err="1" smtClean="0"/>
              <a:t>procedural</a:t>
            </a:r>
            <a:r>
              <a:rPr lang="nl-NL" baseline="0" dirty="0" smtClean="0"/>
              <a:t> content </a:t>
            </a:r>
            <a:r>
              <a:rPr lang="nl-NL" baseline="0" dirty="0" err="1" smtClean="0"/>
              <a:t>generation</a:t>
            </a:r>
            <a:r>
              <a:rPr lang="nl-NL" baseline="0" dirty="0" smtClean="0"/>
              <a:t> </a:t>
            </a:r>
            <a:r>
              <a:rPr lang="nl-NL" baseline="0" dirty="0" err="1" smtClean="0"/>
              <a:t>for</a:t>
            </a:r>
            <a:r>
              <a:rPr lang="nl-NL" baseline="0" dirty="0" smtClean="0"/>
              <a:t> levels. At </a:t>
            </a:r>
            <a:r>
              <a:rPr lang="nl-NL" baseline="0" dirty="0" err="1" smtClean="0"/>
              <a:t>the</a:t>
            </a:r>
            <a:r>
              <a:rPr lang="nl-NL" baseline="0" dirty="0" smtClean="0"/>
              <a:t> </a:t>
            </a:r>
            <a:r>
              <a:rPr lang="nl-NL" baseline="0" dirty="0" err="1" smtClean="0"/>
              <a:t>same</a:t>
            </a:r>
            <a:r>
              <a:rPr lang="nl-NL" baseline="0" dirty="0" smtClean="0"/>
              <a:t> time, </a:t>
            </a:r>
            <a:r>
              <a:rPr lang="nl-NL" baseline="0" dirty="0" err="1" smtClean="0"/>
              <a:t>this</a:t>
            </a:r>
            <a:r>
              <a:rPr lang="nl-NL" baseline="0" dirty="0" smtClean="0"/>
              <a:t> </a:t>
            </a:r>
            <a:r>
              <a:rPr lang="nl-NL" baseline="0" dirty="0" err="1" smtClean="0"/>
              <a:t>also</a:t>
            </a:r>
            <a:r>
              <a:rPr lang="nl-NL" baseline="0" dirty="0" smtClean="0"/>
              <a:t> </a:t>
            </a:r>
            <a:r>
              <a:rPr lang="nl-NL" baseline="0" dirty="0" err="1" smtClean="0"/>
              <a:t>opens</a:t>
            </a:r>
            <a:r>
              <a:rPr lang="nl-NL" baseline="0" dirty="0" smtClean="0"/>
              <a:t> up new </a:t>
            </a:r>
            <a:r>
              <a:rPr lang="nl-NL" baseline="0" dirty="0" err="1" smtClean="0"/>
              <a:t>possibilities</a:t>
            </a:r>
            <a:r>
              <a:rPr lang="nl-NL" baseline="0" dirty="0" smtClean="0"/>
              <a:t> </a:t>
            </a:r>
            <a:r>
              <a:rPr lang="nl-NL" baseline="0" dirty="0" err="1" smtClean="0"/>
              <a:t>such</a:t>
            </a:r>
            <a:r>
              <a:rPr lang="nl-NL" baseline="0" dirty="0" smtClean="0"/>
              <a:t> as </a:t>
            </a:r>
            <a:r>
              <a:rPr lang="nl-NL" baseline="0" dirty="0" err="1" smtClean="0"/>
              <a:t>endless</a:t>
            </a:r>
            <a:r>
              <a:rPr lang="nl-NL" baseline="0" dirty="0" smtClean="0"/>
              <a:t> levels or levels </a:t>
            </a:r>
            <a:r>
              <a:rPr lang="nl-NL" baseline="0" dirty="0" err="1" smtClean="0"/>
              <a:t>that</a:t>
            </a:r>
            <a:r>
              <a:rPr lang="nl-NL" baseline="0" dirty="0" smtClean="0"/>
              <a:t> </a:t>
            </a:r>
            <a:r>
              <a:rPr lang="nl-NL" baseline="0" dirty="0" err="1" smtClean="0"/>
              <a:t>adapt</a:t>
            </a:r>
            <a:r>
              <a:rPr lang="nl-NL" baseline="0" dirty="0" smtClean="0"/>
              <a:t> </a:t>
            </a:r>
            <a:r>
              <a:rPr lang="nl-NL" baseline="0" dirty="0" err="1" smtClean="0"/>
              <a:t>to</a:t>
            </a:r>
            <a:r>
              <a:rPr lang="nl-NL" baseline="0" dirty="0" smtClean="0"/>
              <a:t> </a:t>
            </a:r>
            <a:r>
              <a:rPr lang="nl-NL" baseline="0" dirty="0" err="1" smtClean="0"/>
              <a:t>the</a:t>
            </a:r>
            <a:r>
              <a:rPr lang="nl-NL" baseline="0" dirty="0" smtClean="0"/>
              <a:t> </a:t>
            </a:r>
            <a:r>
              <a:rPr lang="nl-NL" baseline="0" dirty="0" err="1" smtClean="0"/>
              <a:t>player</a:t>
            </a:r>
            <a:r>
              <a:rPr lang="nl-NL" baseline="0" dirty="0" smtClean="0"/>
              <a:t>. </a:t>
            </a:r>
            <a:r>
              <a:rPr lang="nl-NL" baseline="0" dirty="0" err="1" smtClean="0"/>
              <a:t>Sadly</a:t>
            </a:r>
            <a:r>
              <a:rPr lang="nl-NL" baseline="0" dirty="0" smtClean="0"/>
              <a:t>, </a:t>
            </a:r>
            <a:r>
              <a:rPr lang="nl-NL" baseline="0" dirty="0" err="1" smtClean="0"/>
              <a:t>procedural</a:t>
            </a:r>
            <a:r>
              <a:rPr lang="nl-NL" baseline="0" dirty="0" smtClean="0"/>
              <a:t> </a:t>
            </a:r>
            <a:r>
              <a:rPr lang="nl-NL" baseline="0" dirty="0" err="1" smtClean="0"/>
              <a:t>generation</a:t>
            </a:r>
            <a:r>
              <a:rPr lang="nl-NL" baseline="0" dirty="0" smtClean="0"/>
              <a:t> </a:t>
            </a:r>
            <a:r>
              <a:rPr lang="nl-NL" baseline="0" dirty="0" err="1" smtClean="0"/>
              <a:t>isn’t</a:t>
            </a:r>
            <a:r>
              <a:rPr lang="nl-NL" baseline="0" dirty="0" smtClean="0"/>
              <a:t> </a:t>
            </a:r>
            <a:r>
              <a:rPr lang="nl-NL" baseline="0" dirty="0" err="1" smtClean="0"/>
              <a:t>used</a:t>
            </a:r>
            <a:r>
              <a:rPr lang="nl-NL" baseline="0" dirty="0" smtClean="0"/>
              <a:t> </a:t>
            </a:r>
            <a:r>
              <a:rPr lang="nl-NL" baseline="0" dirty="0" err="1" smtClean="0"/>
              <a:t>much</a:t>
            </a:r>
            <a:r>
              <a:rPr lang="nl-NL" baseline="0" dirty="0" smtClean="0"/>
              <a:t> </a:t>
            </a:r>
            <a:r>
              <a:rPr lang="nl-NL" baseline="0" dirty="0" err="1" smtClean="0"/>
              <a:t>yet</a:t>
            </a:r>
            <a:r>
              <a:rPr lang="nl-NL" baseline="0" dirty="0" smtClean="0"/>
              <a:t> </a:t>
            </a:r>
            <a:r>
              <a:rPr lang="nl-NL" baseline="0" dirty="0" err="1" smtClean="0"/>
              <a:t>for</a:t>
            </a:r>
            <a:r>
              <a:rPr lang="nl-NL" baseline="0" dirty="0" smtClean="0"/>
              <a:t> levels, </a:t>
            </a:r>
            <a:r>
              <a:rPr lang="nl-NL" baseline="0" dirty="0" err="1" smtClean="0"/>
              <a:t>and</a:t>
            </a:r>
            <a:r>
              <a:rPr lang="nl-NL" baseline="0" dirty="0" smtClean="0"/>
              <a:t> </a:t>
            </a:r>
            <a:r>
              <a:rPr lang="nl-NL" baseline="0" dirty="0" err="1" smtClean="0"/>
              <a:t>the</a:t>
            </a:r>
            <a:r>
              <a:rPr lang="nl-NL" baseline="0" dirty="0" smtClean="0"/>
              <a:t> </a:t>
            </a:r>
            <a:r>
              <a:rPr lang="nl-NL" baseline="0" dirty="0" err="1" smtClean="0"/>
              <a:t>reason</a:t>
            </a:r>
            <a:r>
              <a:rPr lang="nl-NL" baseline="0" dirty="0" smtClean="0"/>
              <a:t> </a:t>
            </a:r>
            <a:r>
              <a:rPr lang="nl-NL" baseline="0" dirty="0" err="1" smtClean="0"/>
              <a:t>why</a:t>
            </a:r>
            <a:r>
              <a:rPr lang="nl-NL" baseline="0" dirty="0" smtClean="0"/>
              <a:t> is </a:t>
            </a:r>
            <a:r>
              <a:rPr lang="nl-NL" baseline="0" dirty="0" err="1" smtClean="0"/>
              <a:t>that</a:t>
            </a:r>
            <a:r>
              <a:rPr lang="nl-NL" baseline="0" dirty="0" smtClean="0"/>
              <a:t> levels </a:t>
            </a:r>
            <a:r>
              <a:rPr lang="nl-NL" baseline="0" dirty="0" err="1" smtClean="0"/>
              <a:t>require</a:t>
            </a:r>
            <a:r>
              <a:rPr lang="nl-NL" baseline="0" dirty="0" smtClean="0"/>
              <a:t> </a:t>
            </a:r>
            <a:r>
              <a:rPr lang="nl-NL" baseline="0" dirty="0" err="1" smtClean="0"/>
              <a:t>intricate</a:t>
            </a:r>
            <a:r>
              <a:rPr lang="nl-NL" baseline="0" dirty="0" smtClean="0"/>
              <a:t> control[click] </a:t>
            </a:r>
            <a:r>
              <a:rPr lang="nl-NL" baseline="0" dirty="0" err="1" smtClean="0"/>
              <a:t>and</a:t>
            </a:r>
            <a:r>
              <a:rPr lang="nl-NL" baseline="0" dirty="0" smtClean="0"/>
              <a:t> </a:t>
            </a:r>
            <a:r>
              <a:rPr lang="nl-NL" baseline="0" dirty="0" err="1" smtClean="0"/>
              <a:t>existing</a:t>
            </a:r>
            <a:r>
              <a:rPr lang="nl-NL" baseline="0" dirty="0" smtClean="0"/>
              <a:t> PCG </a:t>
            </a:r>
            <a:r>
              <a:rPr lang="nl-NL" baseline="0" dirty="0" err="1" smtClean="0"/>
              <a:t>techniques</a:t>
            </a:r>
            <a:r>
              <a:rPr lang="nl-NL" baseline="0" dirty="0" smtClean="0"/>
              <a:t> </a:t>
            </a:r>
            <a:r>
              <a:rPr lang="nl-NL" baseline="0" dirty="0" err="1" smtClean="0"/>
              <a:t>just</a:t>
            </a:r>
            <a:r>
              <a:rPr lang="nl-NL" baseline="0" dirty="0" smtClean="0"/>
              <a:t> </a:t>
            </a:r>
            <a:r>
              <a:rPr lang="nl-NL" baseline="0" dirty="0" err="1" smtClean="0"/>
              <a:t>aren’t</a:t>
            </a:r>
            <a:r>
              <a:rPr lang="nl-NL" baseline="0" dirty="0" smtClean="0"/>
              <a:t> </a:t>
            </a:r>
            <a:r>
              <a:rPr lang="nl-NL" baseline="0" dirty="0" err="1" smtClean="0"/>
              <a:t>controllable</a:t>
            </a:r>
            <a:r>
              <a:rPr lang="nl-NL" baseline="0" dirty="0" smtClean="0"/>
              <a:t> </a:t>
            </a:r>
            <a:r>
              <a:rPr lang="nl-NL" baseline="0" dirty="0" err="1" smtClean="0"/>
              <a:t>enough</a:t>
            </a:r>
            <a:r>
              <a:rPr lang="nl-NL" baseline="0" dirty="0" smtClean="0"/>
              <a:t>. </a:t>
            </a:r>
            <a:r>
              <a:rPr lang="nl-NL" baseline="0" dirty="0" err="1" smtClean="0"/>
              <a:t>I’d</a:t>
            </a:r>
            <a:r>
              <a:rPr lang="nl-NL" baseline="0" dirty="0" smtClean="0"/>
              <a:t> like </a:t>
            </a:r>
            <a:r>
              <a:rPr lang="nl-NL" baseline="0" dirty="0" err="1" smtClean="0"/>
              <a:t>to</a:t>
            </a:r>
            <a:r>
              <a:rPr lang="nl-NL" baseline="0" dirty="0" smtClean="0"/>
              <a:t> change </a:t>
            </a:r>
            <a:r>
              <a:rPr lang="nl-NL" baseline="0" dirty="0" err="1" smtClean="0"/>
              <a:t>that</a:t>
            </a:r>
            <a:r>
              <a:rPr lang="nl-NL" baseline="0" dirty="0" smtClean="0"/>
              <a:t>.”</a:t>
            </a:r>
            <a:endParaRPr lang="en-GB" dirty="0"/>
          </a:p>
        </p:txBody>
      </p:sp>
      <p:sp>
        <p:nvSpPr>
          <p:cNvPr id="4" name="Slide Number Placeholder 3"/>
          <p:cNvSpPr>
            <a:spLocks noGrp="1"/>
          </p:cNvSpPr>
          <p:nvPr>
            <p:ph type="sldNum" sz="quarter" idx="10"/>
          </p:nvPr>
        </p:nvSpPr>
        <p:spPr/>
        <p:txBody>
          <a:bodyPr/>
          <a:lstStyle/>
          <a:p>
            <a:fld id="{17D9FF01-2DDE-4616-8393-D6AC773E908A}" type="slidenum">
              <a:rPr lang="en-GB" smtClean="0"/>
              <a:t>2</a:t>
            </a:fld>
            <a:endParaRPr lang="en-GB"/>
          </a:p>
        </p:txBody>
      </p:sp>
    </p:spTree>
    <p:extLst>
      <p:ext uri="{BB962C8B-B14F-4D97-AF65-F5344CB8AC3E}">
        <p14:creationId xmlns:p14="http://schemas.microsoft.com/office/powerpoint/2010/main" val="4092999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nl-NL" dirty="0" smtClean="0"/>
              <a:t>[DONE]</a:t>
            </a:r>
            <a:br>
              <a:rPr lang="nl-NL" dirty="0" smtClean="0"/>
            </a:br>
            <a:r>
              <a:rPr lang="nl-NL" dirty="0" smtClean="0"/>
              <a:t>FULL TEXT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“Some papers already do this. For example, </a:t>
            </a:r>
            <a:r>
              <a:rPr lang="en-US" baseline="0" dirty="0" err="1" smtClean="0"/>
              <a:t>Dormans</a:t>
            </a:r>
            <a:r>
              <a:rPr lang="en-US" baseline="0" dirty="0" smtClean="0"/>
              <a:t> creates missions first and</a:t>
            </a:r>
            <a:r>
              <a:rPr lang="nl-BE" baseline="0" dirty="0" smtClean="0"/>
              <a:t> </a:t>
            </a:r>
            <a:r>
              <a:rPr lang="nl-BE" baseline="0" dirty="0" err="1" smtClean="0"/>
              <a:t>translates</a:t>
            </a:r>
            <a:r>
              <a:rPr lang="nl-BE" baseline="0" dirty="0" smtClean="0"/>
              <a:t> </a:t>
            </a:r>
            <a:r>
              <a:rPr lang="nl-BE" baseline="0" dirty="0" err="1" smtClean="0"/>
              <a:t>them</a:t>
            </a:r>
            <a:r>
              <a:rPr lang="en-US" baseline="0" dirty="0" smtClean="0"/>
              <a:t> into full levels.”</a:t>
            </a:r>
            <a:endParaRPr lang="en-GB" dirty="0" smtClean="0"/>
          </a:p>
          <a:p>
            <a:endParaRPr lang="en-GB" dirty="0"/>
          </a:p>
        </p:txBody>
      </p:sp>
      <p:sp>
        <p:nvSpPr>
          <p:cNvPr id="4" name="Slide Number Placeholder 3"/>
          <p:cNvSpPr>
            <a:spLocks noGrp="1"/>
          </p:cNvSpPr>
          <p:nvPr>
            <p:ph type="sldNum" sz="quarter" idx="10"/>
          </p:nvPr>
        </p:nvSpPr>
        <p:spPr/>
        <p:txBody>
          <a:bodyPr/>
          <a:lstStyle/>
          <a:p>
            <a:fld id="{17D9FF01-2DDE-4616-8393-D6AC773E908A}" type="slidenum">
              <a:rPr lang="en-GB" smtClean="0"/>
              <a:t>20</a:t>
            </a:fld>
            <a:endParaRPr lang="en-GB"/>
          </a:p>
        </p:txBody>
      </p:sp>
    </p:spTree>
    <p:extLst>
      <p:ext uri="{BB962C8B-B14F-4D97-AF65-F5344CB8AC3E}">
        <p14:creationId xmlns:p14="http://schemas.microsoft.com/office/powerpoint/2010/main" val="38142140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nl-NL" dirty="0" smtClean="0"/>
              <a:t>[DONE]</a:t>
            </a:r>
            <a:br>
              <a:rPr lang="nl-NL" dirty="0" smtClean="0"/>
            </a:br>
            <a:r>
              <a:rPr lang="nl-NL" dirty="0" smtClean="0"/>
              <a:t>FULL TEXT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Adams starts by generating the space.”</a:t>
            </a:r>
            <a:endParaRPr lang="en-GB" dirty="0" smtClean="0"/>
          </a:p>
          <a:p>
            <a:endParaRPr lang="en-GB" dirty="0"/>
          </a:p>
        </p:txBody>
      </p:sp>
      <p:sp>
        <p:nvSpPr>
          <p:cNvPr id="4" name="Slide Number Placeholder 3"/>
          <p:cNvSpPr>
            <a:spLocks noGrp="1"/>
          </p:cNvSpPr>
          <p:nvPr>
            <p:ph type="sldNum" sz="quarter" idx="10"/>
          </p:nvPr>
        </p:nvSpPr>
        <p:spPr/>
        <p:txBody>
          <a:bodyPr/>
          <a:lstStyle/>
          <a:p>
            <a:fld id="{17D9FF01-2DDE-4616-8393-D6AC773E908A}" type="slidenum">
              <a:rPr lang="en-GB" smtClean="0"/>
              <a:t>21</a:t>
            </a:fld>
            <a:endParaRPr lang="en-GB"/>
          </a:p>
        </p:txBody>
      </p:sp>
    </p:spTree>
    <p:extLst>
      <p:ext uri="{BB962C8B-B14F-4D97-AF65-F5344CB8AC3E}">
        <p14:creationId xmlns:p14="http://schemas.microsoft.com/office/powerpoint/2010/main" val="148499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nl-NL" dirty="0" smtClean="0"/>
              <a:t>[DONE]</a:t>
            </a:r>
            <a:br>
              <a:rPr lang="nl-NL" dirty="0" smtClean="0"/>
            </a:br>
            <a:r>
              <a:rPr lang="nl-NL" dirty="0" smtClean="0"/>
              <a:t>FULL TEXT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in both cases, there is no interaction between mission and space, but one is simply translated into the other without any feedback.”</a:t>
            </a:r>
            <a:endParaRPr lang="en-GB" dirty="0" smtClean="0"/>
          </a:p>
          <a:p>
            <a:endParaRPr lang="en-GB" dirty="0"/>
          </a:p>
        </p:txBody>
      </p:sp>
      <p:sp>
        <p:nvSpPr>
          <p:cNvPr id="4" name="Slide Number Placeholder 3"/>
          <p:cNvSpPr>
            <a:spLocks noGrp="1"/>
          </p:cNvSpPr>
          <p:nvPr>
            <p:ph type="sldNum" sz="quarter" idx="10"/>
          </p:nvPr>
        </p:nvSpPr>
        <p:spPr/>
        <p:txBody>
          <a:bodyPr/>
          <a:lstStyle/>
          <a:p>
            <a:fld id="{17D9FF01-2DDE-4616-8393-D6AC773E908A}" type="slidenum">
              <a:rPr lang="en-GB" smtClean="0"/>
              <a:t>22</a:t>
            </a:fld>
            <a:endParaRPr lang="en-GB"/>
          </a:p>
        </p:txBody>
      </p:sp>
    </p:spTree>
    <p:extLst>
      <p:ext uri="{BB962C8B-B14F-4D97-AF65-F5344CB8AC3E}">
        <p14:creationId xmlns:p14="http://schemas.microsoft.com/office/powerpoint/2010/main" val="19727817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nl-NL" dirty="0" smtClean="0"/>
              <a:t>[DONE]</a:t>
            </a:r>
            <a:r>
              <a:rPr lang="en-GB" dirty="0" smtClean="0"/>
              <a:t/>
            </a:r>
            <a:br>
              <a:rPr lang="en-GB" dirty="0" smtClean="0"/>
            </a:br>
            <a:r>
              <a:rPr lang="en-US" baseline="0" dirty="0" smtClean="0"/>
              <a:t>FULL TEXT</a:t>
            </a:r>
          </a:p>
          <a:p>
            <a:r>
              <a:rPr lang="en-US" dirty="0" smtClean="0"/>
              <a:t>“We call this one-way</a:t>
            </a:r>
            <a:r>
              <a:rPr lang="en-US" baseline="0" dirty="0" smtClean="0"/>
              <a:t> translation the waterfall model. And this waterfall model makes later changes impossible. For example, adaptive generation, </a:t>
            </a:r>
            <a:r>
              <a:rPr lang="en-GB" baseline="0" dirty="0" smtClean="0"/>
              <a:t>where the level is changed based on the player’s actions. </a:t>
            </a:r>
            <a:r>
              <a:rPr lang="en-US" baseline="0" dirty="0" smtClean="0"/>
              <a:t/>
            </a:r>
            <a:br>
              <a:rPr lang="en-US" baseline="0" dirty="0" smtClean="0"/>
            </a:br>
            <a:r>
              <a:rPr lang="en-US" baseline="0" dirty="0" smtClean="0"/>
              <a:t>And if you want to use another order for generation (for example, space to mission instead of mission to space), you have to use a completely different system.”</a:t>
            </a:r>
            <a:endParaRPr lang="en-GB" dirty="0" smtClean="0"/>
          </a:p>
        </p:txBody>
      </p:sp>
      <p:sp>
        <p:nvSpPr>
          <p:cNvPr id="4" name="Slide Number Placeholder 3"/>
          <p:cNvSpPr>
            <a:spLocks noGrp="1"/>
          </p:cNvSpPr>
          <p:nvPr>
            <p:ph type="sldNum" sz="quarter" idx="10"/>
          </p:nvPr>
        </p:nvSpPr>
        <p:spPr/>
        <p:txBody>
          <a:bodyPr/>
          <a:lstStyle/>
          <a:p>
            <a:fld id="{17D9FF01-2DDE-4616-8393-D6AC773E908A}" type="slidenum">
              <a:rPr lang="en-GB" smtClean="0"/>
              <a:t>23</a:t>
            </a:fld>
            <a:endParaRPr lang="en-GB"/>
          </a:p>
        </p:txBody>
      </p:sp>
    </p:spTree>
    <p:extLst>
      <p:ext uri="{BB962C8B-B14F-4D97-AF65-F5344CB8AC3E}">
        <p14:creationId xmlns:p14="http://schemas.microsoft.com/office/powerpoint/2010/main" val="15012624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indent="0">
              <a:buFontTx/>
              <a:buNone/>
            </a:pPr>
            <a:r>
              <a:rPr lang="nl-NL" dirty="0" smtClean="0"/>
              <a:t>[DONE]</a:t>
            </a:r>
            <a:br>
              <a:rPr lang="nl-NL" dirty="0" smtClean="0"/>
            </a:br>
            <a:r>
              <a:rPr lang="nl-NL" dirty="0" smtClean="0"/>
              <a:t>FULL TEXT</a:t>
            </a:r>
            <a:r>
              <a:rPr lang="en-GB" baseline="0" dirty="0" smtClean="0"/>
              <a:t/>
            </a:r>
            <a:br>
              <a:rPr lang="en-GB" baseline="0" dirty="0" smtClean="0"/>
            </a:br>
            <a:r>
              <a:rPr lang="en-US" baseline="0" dirty="0" smtClean="0"/>
              <a:t>“This again gives us a set of requirements.</a:t>
            </a:r>
            <a:br>
              <a:rPr lang="en-US" baseline="0" dirty="0" smtClean="0"/>
            </a:br>
            <a:r>
              <a:rPr lang="en-US" baseline="0" dirty="0" smtClean="0"/>
              <a:t>We want the generation order to be controllable.</a:t>
            </a:r>
            <a:br>
              <a:rPr lang="en-US" baseline="0" dirty="0" smtClean="0"/>
            </a:br>
            <a:r>
              <a:rPr lang="en-US" baseline="0" dirty="0" smtClean="0"/>
              <a:t>We want translation to be done as generically as possible.</a:t>
            </a:r>
            <a:br>
              <a:rPr lang="en-US" baseline="0" dirty="0" smtClean="0"/>
            </a:br>
            <a:r>
              <a:rPr lang="en-US" baseline="0" dirty="0" smtClean="0"/>
              <a:t>And last but not least, we want feedback loops so that we can break free of the waterfall model.”</a:t>
            </a:r>
            <a:endParaRPr lang="en-GB" dirty="0" smtClean="0"/>
          </a:p>
        </p:txBody>
      </p:sp>
      <p:sp>
        <p:nvSpPr>
          <p:cNvPr id="4" name="Slide Number Placeholder 3"/>
          <p:cNvSpPr>
            <a:spLocks noGrp="1"/>
          </p:cNvSpPr>
          <p:nvPr>
            <p:ph type="sldNum" sz="quarter" idx="10"/>
          </p:nvPr>
        </p:nvSpPr>
        <p:spPr/>
        <p:txBody>
          <a:bodyPr/>
          <a:lstStyle/>
          <a:p>
            <a:fld id="{17D9FF01-2DDE-4616-8393-D6AC773E908A}" type="slidenum">
              <a:rPr lang="en-GB" smtClean="0"/>
              <a:t>24</a:t>
            </a:fld>
            <a:endParaRPr lang="en-GB"/>
          </a:p>
        </p:txBody>
      </p:sp>
    </p:spTree>
    <p:extLst>
      <p:ext uri="{BB962C8B-B14F-4D97-AF65-F5344CB8AC3E}">
        <p14:creationId xmlns:p14="http://schemas.microsoft.com/office/powerpoint/2010/main" val="37027859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smtClean="0"/>
              <a:t>[DONE]</a:t>
            </a:r>
            <a:br>
              <a:rPr lang="en-GB" dirty="0" smtClean="0"/>
            </a:br>
            <a:r>
              <a:rPr lang="en-GB" dirty="0" smtClean="0"/>
              <a:t>FULL TEXT</a:t>
            </a:r>
          </a:p>
          <a:p>
            <a:pPr marL="0" indent="0">
              <a:buFontTx/>
              <a:buNone/>
            </a:pPr>
            <a:r>
              <a:rPr lang="en-GB" dirty="0" smtClean="0"/>
              <a:t>“And</a:t>
            </a:r>
            <a:r>
              <a:rPr lang="en-GB" baseline="0" dirty="0" smtClean="0"/>
              <a:t> so we get our full set of requirements. </a:t>
            </a:r>
            <a:r>
              <a:rPr lang="en-US" dirty="0" smtClean="0"/>
              <a:t>Now that this</a:t>
            </a:r>
            <a:r>
              <a:rPr lang="en-US" baseline="0" dirty="0" smtClean="0"/>
              <a:t> is complete</a:t>
            </a:r>
            <a:r>
              <a:rPr lang="en-US" dirty="0" smtClean="0"/>
              <a:t>, we can form our </a:t>
            </a:r>
            <a:r>
              <a:rPr lang="en-US" baseline="0" dirty="0" smtClean="0"/>
              <a:t>solution. </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17D9FF01-2DDE-4616-8393-D6AC773E908A}" type="slidenum">
              <a:rPr lang="en-GB" smtClean="0"/>
              <a:t>25</a:t>
            </a:fld>
            <a:endParaRPr lang="en-GB"/>
          </a:p>
        </p:txBody>
      </p:sp>
    </p:spTree>
    <p:extLst>
      <p:ext uri="{BB962C8B-B14F-4D97-AF65-F5344CB8AC3E}">
        <p14:creationId xmlns:p14="http://schemas.microsoft.com/office/powerpoint/2010/main" val="42320282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smtClean="0"/>
              <a:t>[DONE]</a:t>
            </a:r>
            <a:br>
              <a:rPr lang="en-GB" dirty="0" smtClean="0"/>
            </a:br>
            <a:r>
              <a:rPr lang="en-GB" dirty="0" smtClean="0"/>
              <a:t>FULL TEXT</a:t>
            </a:r>
          </a:p>
          <a:p>
            <a:pPr marL="0" indent="0">
              <a:buFontTx/>
              <a:buNone/>
            </a:pPr>
            <a:r>
              <a:rPr lang="en-GB" dirty="0" smtClean="0"/>
              <a:t>“</a:t>
            </a:r>
            <a:r>
              <a:rPr lang="en-US" baseline="0" dirty="0" smtClean="0"/>
              <a:t>The solution I’ll present is called “designer-controlled grammar networks”: networks of designer-controlled grammars. Now before we discuss the networks, we’ll take a look at how these individual grammars work and how we can apply constraints on them.”</a:t>
            </a:r>
            <a:endParaRPr lang="en-GB" dirty="0" smtClean="0"/>
          </a:p>
        </p:txBody>
      </p:sp>
      <p:sp>
        <p:nvSpPr>
          <p:cNvPr id="4" name="Slide Number Placeholder 3"/>
          <p:cNvSpPr>
            <a:spLocks noGrp="1"/>
          </p:cNvSpPr>
          <p:nvPr>
            <p:ph type="sldNum" sz="quarter" idx="10"/>
          </p:nvPr>
        </p:nvSpPr>
        <p:spPr/>
        <p:txBody>
          <a:bodyPr/>
          <a:lstStyle/>
          <a:p>
            <a:fld id="{17D9FF01-2DDE-4616-8393-D6AC773E908A}" type="slidenum">
              <a:rPr lang="en-GB" smtClean="0"/>
              <a:t>26</a:t>
            </a:fld>
            <a:endParaRPr lang="en-GB"/>
          </a:p>
        </p:txBody>
      </p:sp>
    </p:spTree>
    <p:extLst>
      <p:ext uri="{BB962C8B-B14F-4D97-AF65-F5344CB8AC3E}">
        <p14:creationId xmlns:p14="http://schemas.microsoft.com/office/powerpoint/2010/main" val="15453676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[DONE]</a:t>
            </a:r>
          </a:p>
          <a:p>
            <a:r>
              <a:rPr lang="en-US" dirty="0" smtClean="0"/>
              <a:t>FULL TEXT</a:t>
            </a:r>
            <a:br>
              <a:rPr lang="en-US" dirty="0" smtClean="0"/>
            </a:br>
            <a:r>
              <a:rPr lang="en-US" dirty="0" smtClean="0"/>
              <a:t>“</a:t>
            </a:r>
            <a:r>
              <a:rPr lang="en-GB" dirty="0" smtClean="0"/>
              <a:t>Designer-controlled grammars enhanced generative grammars</a:t>
            </a:r>
            <a:r>
              <a:rPr lang="en-GB" baseline="0" dirty="0" smtClean="0"/>
              <a:t>. For example, you can specify custom </a:t>
            </a:r>
            <a:r>
              <a:rPr lang="en-GB" baseline="0" dirty="0" err="1" smtClean="0"/>
              <a:t>behavior</a:t>
            </a:r>
            <a:r>
              <a:rPr lang="en-GB" baseline="0" dirty="0" smtClean="0"/>
              <a:t> for various aspects of the grammar that previously weren’t controllable, like rule selection, conditions for rules, stop conditions, and so on. But MUCH, much more importantly, [click] DCGs bring changes to how a structure is represented.[click]</a:t>
            </a:r>
            <a:br>
              <a:rPr lang="en-GB" baseline="0" dirty="0" smtClean="0"/>
            </a:br>
            <a:r>
              <a:rPr lang="en-GB" baseline="0" dirty="0" smtClean="0"/>
              <a:t>For example, this structure would normally be represented by a combination of four different symbols, one for each </a:t>
            </a:r>
            <a:r>
              <a:rPr lang="en-GB" baseline="0" dirty="0" err="1" smtClean="0"/>
              <a:t>color</a:t>
            </a:r>
            <a:r>
              <a:rPr lang="en-GB" baseline="0" dirty="0" smtClean="0"/>
              <a:t>. But in DCGs, we use only one, generic symbol that can contain any amount of metadata.[click]As a result of this, our structure looks a bit like a database.”</a:t>
            </a:r>
            <a:endParaRPr lang="nl-BE" dirty="0"/>
          </a:p>
        </p:txBody>
      </p:sp>
      <p:sp>
        <p:nvSpPr>
          <p:cNvPr id="4" name="Slide Number Placeholder 3"/>
          <p:cNvSpPr>
            <a:spLocks noGrp="1"/>
          </p:cNvSpPr>
          <p:nvPr>
            <p:ph type="sldNum" sz="quarter" idx="10"/>
          </p:nvPr>
        </p:nvSpPr>
        <p:spPr/>
        <p:txBody>
          <a:bodyPr/>
          <a:lstStyle/>
          <a:p>
            <a:fld id="{17D9FF01-2DDE-4616-8393-D6AC773E908A}" type="slidenum">
              <a:rPr lang="en-GB" smtClean="0"/>
              <a:t>27</a:t>
            </a:fld>
            <a:endParaRPr lang="en-GB"/>
          </a:p>
        </p:txBody>
      </p:sp>
    </p:spTree>
    <p:extLst>
      <p:ext uri="{BB962C8B-B14F-4D97-AF65-F5344CB8AC3E}">
        <p14:creationId xmlns:p14="http://schemas.microsoft.com/office/powerpoint/2010/main" val="17235985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smtClean="0"/>
              <a:t>[DONE]</a:t>
            </a:r>
            <a:br>
              <a:rPr lang="en-GB" dirty="0" smtClean="0"/>
            </a:br>
            <a:r>
              <a:rPr lang="en-GB" dirty="0" smtClean="0"/>
              <a:t>FULL</a:t>
            </a:r>
            <a:r>
              <a:rPr lang="en-GB" baseline="0" dirty="0" smtClean="0"/>
              <a:t> TEXT</a:t>
            </a:r>
            <a:r>
              <a:rPr lang="en-GB" dirty="0" smtClean="0"/>
              <a:t/>
            </a:r>
            <a:br>
              <a:rPr lang="en-GB" dirty="0" smtClean="0"/>
            </a:br>
            <a:r>
              <a:rPr lang="en-GB" dirty="0" smtClean="0"/>
              <a:t>“So while you can use normal</a:t>
            </a:r>
            <a:r>
              <a:rPr lang="en-GB" baseline="0" dirty="0" smtClean="0"/>
              <a:t> queries, you can also [click] query it like a database</a:t>
            </a:r>
            <a:r>
              <a:rPr lang="en-GB" dirty="0" smtClean="0"/>
              <a:t>.</a:t>
            </a:r>
            <a:r>
              <a:rPr lang="en-GB" baseline="0" dirty="0" smtClean="0"/>
              <a:t> </a:t>
            </a:r>
            <a:r>
              <a:rPr lang="en-GB" dirty="0" smtClean="0"/>
              <a:t>And that opens up some interesting possibilities for getting a global overview of the structure</a:t>
            </a:r>
            <a:r>
              <a:rPr lang="en-GB" baseline="0" dirty="0" smtClean="0"/>
              <a:t>. Because in databases, you can [click] aggregate data. And so now you can calculate counts, a sum, average and so on to get data that is not limited by the localness of normal queries. And that data...”</a:t>
            </a:r>
            <a:endParaRPr lang="en-GB" dirty="0"/>
          </a:p>
        </p:txBody>
      </p:sp>
      <p:sp>
        <p:nvSpPr>
          <p:cNvPr id="4" name="Slide Number Placeholder 3"/>
          <p:cNvSpPr>
            <a:spLocks noGrp="1"/>
          </p:cNvSpPr>
          <p:nvPr>
            <p:ph type="sldNum" sz="quarter" idx="10"/>
          </p:nvPr>
        </p:nvSpPr>
        <p:spPr/>
        <p:txBody>
          <a:bodyPr/>
          <a:lstStyle/>
          <a:p>
            <a:fld id="{17D9FF01-2DDE-4616-8393-D6AC773E908A}" type="slidenum">
              <a:rPr lang="en-GB" smtClean="0"/>
              <a:t>28</a:t>
            </a:fld>
            <a:endParaRPr lang="en-GB"/>
          </a:p>
        </p:txBody>
      </p:sp>
    </p:spTree>
    <p:extLst>
      <p:ext uri="{BB962C8B-B14F-4D97-AF65-F5344CB8AC3E}">
        <p14:creationId xmlns:p14="http://schemas.microsoft.com/office/powerpoint/2010/main" val="18846707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smtClean="0"/>
              <a:t>[DONE]</a:t>
            </a:r>
            <a:br>
              <a:rPr lang="en-GB" dirty="0" smtClean="0"/>
            </a:br>
            <a:r>
              <a:rPr lang="en-GB" dirty="0" smtClean="0"/>
              <a:t>FULL</a:t>
            </a:r>
            <a:r>
              <a:rPr lang="en-GB" baseline="0" dirty="0" smtClean="0"/>
              <a:t> TEXT</a:t>
            </a:r>
            <a:r>
              <a:rPr lang="en-GB" dirty="0" smtClean="0"/>
              <a:t/>
            </a:r>
            <a:br>
              <a:rPr lang="en-GB" dirty="0" smtClean="0"/>
            </a:br>
            <a:r>
              <a:rPr lang="en-GB" dirty="0" smtClean="0"/>
              <a:t>“… </a:t>
            </a:r>
            <a:r>
              <a:rPr lang="en-GB" baseline="0" dirty="0" smtClean="0"/>
              <a:t>can be used in a conditional statement. As you can see, that condition triggers when there are more than 10 rooms. So unlike CGA++, we didn’t use an algorithm to specify HOW to get a good level, but we specified directly what we want.”</a:t>
            </a:r>
            <a:endParaRPr lang="en-GB" dirty="0"/>
          </a:p>
        </p:txBody>
      </p:sp>
      <p:sp>
        <p:nvSpPr>
          <p:cNvPr id="4" name="Slide Number Placeholder 3"/>
          <p:cNvSpPr>
            <a:spLocks noGrp="1"/>
          </p:cNvSpPr>
          <p:nvPr>
            <p:ph type="sldNum" sz="quarter" idx="10"/>
          </p:nvPr>
        </p:nvSpPr>
        <p:spPr/>
        <p:txBody>
          <a:bodyPr/>
          <a:lstStyle/>
          <a:p>
            <a:fld id="{17D9FF01-2DDE-4616-8393-D6AC773E908A}" type="slidenum">
              <a:rPr lang="en-GB" smtClean="0"/>
              <a:t>29</a:t>
            </a:fld>
            <a:endParaRPr lang="en-GB"/>
          </a:p>
        </p:txBody>
      </p:sp>
    </p:spTree>
    <p:extLst>
      <p:ext uri="{BB962C8B-B14F-4D97-AF65-F5344CB8AC3E}">
        <p14:creationId xmlns:p14="http://schemas.microsoft.com/office/powerpoint/2010/main" val="2679061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nl-NL" dirty="0" smtClean="0"/>
              <a:t>[DONE]</a:t>
            </a:r>
            <a:br>
              <a:rPr lang="nl-NL" dirty="0" smtClean="0"/>
            </a:br>
            <a:r>
              <a:rPr lang="nl-NL" baseline="0" dirty="0" smtClean="0"/>
              <a:t>FULL TEXT</a:t>
            </a:r>
          </a:p>
          <a:p>
            <a:pPr marL="0" indent="0">
              <a:buFontTx/>
              <a:buNone/>
            </a:pPr>
            <a:r>
              <a:rPr lang="nl-NL" baseline="0" dirty="0" smtClean="0"/>
              <a:t>“</a:t>
            </a:r>
            <a:r>
              <a:rPr lang="nl-NL" baseline="0" dirty="0" err="1" smtClean="0"/>
              <a:t>To</a:t>
            </a:r>
            <a:r>
              <a:rPr lang="nl-NL" baseline="0" dirty="0" smtClean="0"/>
              <a:t> do </a:t>
            </a:r>
            <a:r>
              <a:rPr lang="nl-NL" baseline="0" dirty="0" err="1" smtClean="0"/>
              <a:t>so</a:t>
            </a:r>
            <a:r>
              <a:rPr lang="nl-NL" baseline="0" dirty="0" smtClean="0"/>
              <a:t> I </a:t>
            </a:r>
            <a:r>
              <a:rPr lang="nl-NL" baseline="0" dirty="0" err="1" smtClean="0"/>
              <a:t>will</a:t>
            </a:r>
            <a:r>
              <a:rPr lang="nl-NL" baseline="0" dirty="0" smtClean="0"/>
              <a:t> </a:t>
            </a:r>
            <a:r>
              <a:rPr lang="nl-NL" baseline="0" dirty="0" err="1" smtClean="0"/>
              <a:t>be</a:t>
            </a:r>
            <a:r>
              <a:rPr lang="nl-NL" baseline="0" dirty="0" smtClean="0"/>
              <a:t> </a:t>
            </a:r>
            <a:r>
              <a:rPr lang="nl-NL" baseline="0" dirty="0" err="1" smtClean="0"/>
              <a:t>looking</a:t>
            </a:r>
            <a:r>
              <a:rPr lang="nl-NL" baseline="0" dirty="0" smtClean="0"/>
              <a:t> at </a:t>
            </a:r>
            <a:r>
              <a:rPr lang="nl-NL" baseline="0" dirty="0" err="1" smtClean="0"/>
              <a:t>generative</a:t>
            </a:r>
            <a:r>
              <a:rPr lang="nl-NL" baseline="0" dirty="0" smtClean="0"/>
              <a:t> grammars, a </a:t>
            </a:r>
            <a:r>
              <a:rPr lang="nl-NL" baseline="0" dirty="0" err="1" smtClean="0"/>
              <a:t>very</a:t>
            </a:r>
            <a:r>
              <a:rPr lang="nl-NL" baseline="0" dirty="0" smtClean="0"/>
              <a:t> </a:t>
            </a:r>
            <a:r>
              <a:rPr lang="nl-NL" baseline="0" dirty="0" err="1" smtClean="0"/>
              <a:t>popular</a:t>
            </a:r>
            <a:r>
              <a:rPr lang="nl-NL" baseline="0" dirty="0" smtClean="0"/>
              <a:t> PCG </a:t>
            </a:r>
            <a:r>
              <a:rPr lang="nl-NL" baseline="0" dirty="0" err="1" smtClean="0"/>
              <a:t>technique</a:t>
            </a:r>
            <a:r>
              <a:rPr lang="nl-NL" baseline="0" dirty="0" smtClean="0"/>
              <a:t> </a:t>
            </a:r>
            <a:r>
              <a:rPr lang="nl-NL" baseline="0" dirty="0" err="1" smtClean="0"/>
              <a:t>and</a:t>
            </a:r>
            <a:r>
              <a:rPr lang="nl-NL" baseline="0" dirty="0" smtClean="0"/>
              <a:t> </a:t>
            </a:r>
            <a:r>
              <a:rPr lang="nl-NL" baseline="0" dirty="0" err="1" smtClean="0"/>
              <a:t>especially</a:t>
            </a:r>
            <a:r>
              <a:rPr lang="nl-NL" baseline="0" dirty="0" smtClean="0"/>
              <a:t> </a:t>
            </a:r>
            <a:r>
              <a:rPr lang="nl-NL" baseline="0" dirty="0" err="1" smtClean="0"/>
              <a:t>for</a:t>
            </a:r>
            <a:r>
              <a:rPr lang="nl-NL" baseline="0" dirty="0" smtClean="0"/>
              <a:t> level </a:t>
            </a:r>
            <a:r>
              <a:rPr lang="nl-NL" baseline="0" dirty="0" err="1" smtClean="0"/>
              <a:t>generation</a:t>
            </a:r>
            <a:r>
              <a:rPr lang="nl-NL" baseline="0" dirty="0" smtClean="0"/>
              <a:t>, but </a:t>
            </a:r>
            <a:r>
              <a:rPr lang="nl-NL" baseline="0" dirty="0" err="1" smtClean="0"/>
              <a:t>before</a:t>
            </a:r>
            <a:r>
              <a:rPr lang="nl-NL" baseline="0" dirty="0" smtClean="0"/>
              <a:t> I </a:t>
            </a:r>
            <a:r>
              <a:rPr lang="nl-NL" baseline="0" dirty="0" err="1" smtClean="0"/>
              <a:t>discuss</a:t>
            </a:r>
            <a:r>
              <a:rPr lang="nl-NL" baseline="0" dirty="0" smtClean="0"/>
              <a:t> </a:t>
            </a:r>
            <a:r>
              <a:rPr lang="nl-NL" baseline="0" dirty="0" err="1" smtClean="0"/>
              <a:t>that</a:t>
            </a:r>
            <a:r>
              <a:rPr lang="nl-NL" baseline="0" dirty="0" smtClean="0"/>
              <a:t> </a:t>
            </a:r>
            <a:r>
              <a:rPr lang="nl-NL" baseline="0" dirty="0" err="1" smtClean="0"/>
              <a:t>I’ll</a:t>
            </a:r>
            <a:r>
              <a:rPr lang="nl-NL" baseline="0" dirty="0" smtClean="0"/>
              <a:t> first </a:t>
            </a:r>
            <a:r>
              <a:rPr lang="nl-NL" baseline="0" dirty="0" err="1" smtClean="0"/>
              <a:t>give</a:t>
            </a:r>
            <a:r>
              <a:rPr lang="nl-NL" baseline="0" dirty="0" smtClean="0"/>
              <a:t> a small </a:t>
            </a:r>
            <a:r>
              <a:rPr lang="nl-NL" baseline="0" dirty="0" err="1" smtClean="0"/>
              <a:t>example</a:t>
            </a:r>
            <a:r>
              <a:rPr lang="nl-NL" baseline="0" dirty="0" smtClean="0"/>
              <a:t> </a:t>
            </a:r>
            <a:r>
              <a:rPr lang="nl-NL" baseline="0" dirty="0" err="1" smtClean="0"/>
              <a:t>with</a:t>
            </a:r>
            <a:r>
              <a:rPr lang="nl-NL" baseline="0" dirty="0" smtClean="0"/>
              <a:t> </a:t>
            </a:r>
            <a:r>
              <a:rPr lang="nl-NL" baseline="0" dirty="0" err="1" smtClean="0"/>
              <a:t>plants</a:t>
            </a:r>
            <a:r>
              <a:rPr lang="nl-NL" baseline="0" dirty="0" smtClean="0"/>
              <a:t>.[click]</a:t>
            </a:r>
            <a:br>
              <a:rPr lang="nl-NL" baseline="0" dirty="0" smtClean="0"/>
            </a:br>
            <a:r>
              <a:rPr lang="nl-NL" baseline="0" dirty="0" smtClean="0"/>
              <a:t>Say </a:t>
            </a:r>
            <a:r>
              <a:rPr lang="nl-NL" baseline="0" dirty="0" err="1" smtClean="0"/>
              <a:t>there</a:t>
            </a:r>
            <a:r>
              <a:rPr lang="nl-NL" baseline="0" dirty="0" smtClean="0"/>
              <a:t> are </a:t>
            </a:r>
            <a:r>
              <a:rPr lang="nl-NL" baseline="0" dirty="0" err="1" smtClean="0"/>
              <a:t>two</a:t>
            </a:r>
            <a:r>
              <a:rPr lang="nl-NL" baseline="0" dirty="0" smtClean="0"/>
              <a:t> </a:t>
            </a:r>
            <a:r>
              <a:rPr lang="nl-NL" baseline="0" dirty="0" err="1" smtClean="0"/>
              <a:t>symbols</a:t>
            </a:r>
            <a:r>
              <a:rPr lang="nl-NL" baseline="0" dirty="0" smtClean="0"/>
              <a:t>, a </a:t>
            </a:r>
            <a:r>
              <a:rPr lang="nl-NL" baseline="0" dirty="0" err="1" smtClean="0"/>
              <a:t>branch</a:t>
            </a:r>
            <a:r>
              <a:rPr lang="nl-NL" baseline="0" dirty="0" smtClean="0"/>
              <a:t> </a:t>
            </a:r>
            <a:r>
              <a:rPr lang="nl-NL" baseline="0" dirty="0" err="1" smtClean="0"/>
              <a:t>and</a:t>
            </a:r>
            <a:r>
              <a:rPr lang="nl-NL" baseline="0" dirty="0" smtClean="0"/>
              <a:t> a </a:t>
            </a:r>
            <a:r>
              <a:rPr lang="nl-NL" baseline="0" dirty="0" err="1" smtClean="0"/>
              <a:t>leaf</a:t>
            </a:r>
            <a:r>
              <a:rPr lang="nl-NL" baseline="0" dirty="0" smtClean="0"/>
              <a:t> – </a:t>
            </a:r>
            <a:r>
              <a:rPr lang="nl-NL" baseline="0" dirty="0" err="1" smtClean="0"/>
              <a:t>and</a:t>
            </a:r>
            <a:r>
              <a:rPr lang="nl-NL" baseline="0" dirty="0" smtClean="0"/>
              <a:t> we have a </a:t>
            </a:r>
            <a:r>
              <a:rPr lang="nl-NL" baseline="0" dirty="0" err="1" smtClean="0"/>
              <a:t>production</a:t>
            </a:r>
            <a:r>
              <a:rPr lang="nl-NL" baseline="0" dirty="0" smtClean="0"/>
              <a:t> </a:t>
            </a:r>
            <a:r>
              <a:rPr lang="nl-NL" baseline="0" dirty="0" err="1" smtClean="0"/>
              <a:t>rule</a:t>
            </a:r>
            <a:r>
              <a:rPr lang="nl-NL" baseline="0" dirty="0" smtClean="0"/>
              <a:t> </a:t>
            </a:r>
            <a:r>
              <a:rPr lang="nl-NL" baseline="0" dirty="0" err="1" smtClean="0"/>
              <a:t>for</a:t>
            </a:r>
            <a:r>
              <a:rPr lang="nl-NL" baseline="0" dirty="0" smtClean="0"/>
              <a:t> </a:t>
            </a:r>
            <a:r>
              <a:rPr lang="nl-NL" baseline="0" dirty="0" err="1" smtClean="0"/>
              <a:t>each</a:t>
            </a:r>
            <a:r>
              <a:rPr lang="nl-NL" baseline="0" dirty="0" smtClean="0"/>
              <a:t>.[click] </a:t>
            </a:r>
            <a:r>
              <a:rPr lang="nl-NL" baseline="0" dirty="0" err="1" smtClean="0"/>
              <a:t>We’ll</a:t>
            </a:r>
            <a:r>
              <a:rPr lang="nl-NL" baseline="0" dirty="0" smtClean="0"/>
              <a:t> start </a:t>
            </a:r>
            <a:r>
              <a:rPr lang="nl-NL" baseline="0" dirty="0" err="1" smtClean="0"/>
              <a:t>with</a:t>
            </a:r>
            <a:r>
              <a:rPr lang="nl-NL" baseline="0" dirty="0" smtClean="0"/>
              <a:t> a </a:t>
            </a:r>
            <a:r>
              <a:rPr lang="nl-NL" baseline="0" dirty="0" err="1" smtClean="0"/>
              <a:t>leaf</a:t>
            </a:r>
            <a:r>
              <a:rPr lang="nl-NL" baseline="0" dirty="0" smtClean="0"/>
              <a:t>, </a:t>
            </a:r>
            <a:r>
              <a:rPr lang="nl-NL" baseline="0" dirty="0" err="1" smtClean="0"/>
              <a:t>that’s</a:t>
            </a:r>
            <a:r>
              <a:rPr lang="nl-NL" baseline="0" dirty="0" smtClean="0"/>
              <a:t> </a:t>
            </a:r>
            <a:r>
              <a:rPr lang="nl-NL" baseline="0" dirty="0" err="1" smtClean="0"/>
              <a:t>the</a:t>
            </a:r>
            <a:r>
              <a:rPr lang="nl-NL" baseline="0" dirty="0" smtClean="0"/>
              <a:t> </a:t>
            </a:r>
            <a:r>
              <a:rPr lang="nl-NL" baseline="0" dirty="0" err="1" smtClean="0"/>
              <a:t>initial</a:t>
            </a:r>
            <a:r>
              <a:rPr lang="nl-NL" baseline="0" dirty="0" smtClean="0"/>
              <a:t> state.[click]</a:t>
            </a:r>
            <a:br>
              <a:rPr lang="nl-NL" baseline="0" dirty="0" smtClean="0"/>
            </a:br>
            <a:r>
              <a:rPr lang="nl-NL" baseline="0" dirty="0" err="1" smtClean="0"/>
              <a:t>What</a:t>
            </a:r>
            <a:r>
              <a:rPr lang="nl-NL" baseline="0" dirty="0" smtClean="0"/>
              <a:t> grammars do is </a:t>
            </a:r>
            <a:r>
              <a:rPr lang="nl-NL" baseline="0" dirty="0" err="1" smtClean="0"/>
              <a:t>they</a:t>
            </a:r>
            <a:r>
              <a:rPr lang="nl-NL" baseline="0" dirty="0" smtClean="0"/>
              <a:t> </a:t>
            </a:r>
            <a:r>
              <a:rPr lang="nl-NL" baseline="0" dirty="0" err="1" smtClean="0"/>
              <a:t>choose</a:t>
            </a:r>
            <a:r>
              <a:rPr lang="nl-NL" baseline="0" dirty="0" smtClean="0"/>
              <a:t> a </a:t>
            </a:r>
            <a:r>
              <a:rPr lang="nl-NL" baseline="0" dirty="0" err="1" smtClean="0"/>
              <a:t>rule</a:t>
            </a:r>
            <a:r>
              <a:rPr lang="nl-NL" baseline="0" dirty="0" smtClean="0"/>
              <a:t> </a:t>
            </a:r>
            <a:r>
              <a:rPr lang="nl-NL" baseline="0" dirty="0" err="1" smtClean="0"/>
              <a:t>to</a:t>
            </a:r>
            <a:r>
              <a:rPr lang="nl-NL" baseline="0" dirty="0" smtClean="0"/>
              <a:t> </a:t>
            </a:r>
            <a:r>
              <a:rPr lang="nl-NL" baseline="0" dirty="0" err="1" smtClean="0"/>
              <a:t>apply</a:t>
            </a:r>
            <a:r>
              <a:rPr lang="nl-NL" baseline="0" dirty="0" smtClean="0"/>
              <a:t> </a:t>
            </a:r>
            <a:r>
              <a:rPr lang="nl-NL" baseline="0" dirty="0" err="1" smtClean="0"/>
              <a:t>and</a:t>
            </a:r>
            <a:r>
              <a:rPr lang="nl-NL" baseline="0" dirty="0" smtClean="0"/>
              <a:t> a </a:t>
            </a:r>
            <a:r>
              <a:rPr lang="nl-NL" baseline="0" dirty="0" err="1" smtClean="0"/>
              <a:t>symbol</a:t>
            </a:r>
            <a:r>
              <a:rPr lang="nl-NL" baseline="0" dirty="0" smtClean="0"/>
              <a:t> </a:t>
            </a:r>
            <a:r>
              <a:rPr lang="nl-NL" baseline="0" dirty="0" err="1" smtClean="0"/>
              <a:t>to</a:t>
            </a:r>
            <a:r>
              <a:rPr lang="nl-NL" baseline="0" dirty="0" smtClean="0"/>
              <a:t> </a:t>
            </a:r>
            <a:r>
              <a:rPr lang="nl-NL" baseline="0" dirty="0" err="1" smtClean="0"/>
              <a:t>apply</a:t>
            </a:r>
            <a:r>
              <a:rPr lang="nl-NL" baseline="0" dirty="0" smtClean="0"/>
              <a:t> </a:t>
            </a:r>
            <a:r>
              <a:rPr lang="nl-NL" baseline="0" dirty="0" err="1" smtClean="0"/>
              <a:t>it</a:t>
            </a:r>
            <a:r>
              <a:rPr lang="nl-NL" baseline="0" dirty="0" smtClean="0"/>
              <a:t> on. [click]</a:t>
            </a:r>
            <a:r>
              <a:rPr lang="nl-NL" baseline="0" dirty="0" err="1" smtClean="0"/>
              <a:t>And</a:t>
            </a:r>
            <a:r>
              <a:rPr lang="nl-NL" baseline="0" dirty="0" smtClean="0"/>
              <a:t> </a:t>
            </a:r>
            <a:r>
              <a:rPr lang="nl-NL" baseline="0" dirty="0" err="1" smtClean="0"/>
              <a:t>they</a:t>
            </a:r>
            <a:r>
              <a:rPr lang="nl-NL" baseline="0" dirty="0" smtClean="0"/>
              <a:t> </a:t>
            </a:r>
            <a:r>
              <a:rPr lang="nl-NL" baseline="0" dirty="0" err="1" smtClean="0"/>
              <a:t>applying</a:t>
            </a:r>
            <a:r>
              <a:rPr lang="nl-NL" baseline="0" dirty="0" smtClean="0"/>
              <a:t> </a:t>
            </a:r>
            <a:r>
              <a:rPr lang="nl-NL" baseline="0" dirty="0" err="1" smtClean="0"/>
              <a:t>the</a:t>
            </a:r>
            <a:r>
              <a:rPr lang="nl-NL" baseline="0" dirty="0" smtClean="0"/>
              <a:t> </a:t>
            </a:r>
            <a:r>
              <a:rPr lang="nl-NL" baseline="0" dirty="0" err="1" smtClean="0"/>
              <a:t>rule</a:t>
            </a:r>
            <a:r>
              <a:rPr lang="nl-NL" baseline="0" dirty="0" smtClean="0"/>
              <a:t> </a:t>
            </a:r>
            <a:r>
              <a:rPr lang="nl-NL" baseline="0" dirty="0" err="1" smtClean="0"/>
              <a:t>and</a:t>
            </a:r>
            <a:r>
              <a:rPr lang="nl-NL" baseline="0" dirty="0" smtClean="0"/>
              <a:t> </a:t>
            </a:r>
            <a:r>
              <a:rPr lang="nl-NL" baseline="0" dirty="0" err="1" smtClean="0"/>
              <a:t>repeat</a:t>
            </a:r>
            <a:r>
              <a:rPr lang="nl-NL" baseline="0" dirty="0" smtClean="0"/>
              <a:t> </a:t>
            </a:r>
            <a:r>
              <a:rPr lang="nl-NL" baseline="0" dirty="0" err="1" smtClean="0"/>
              <a:t>this</a:t>
            </a:r>
            <a:r>
              <a:rPr lang="nl-NL" baseline="0" dirty="0" smtClean="0"/>
              <a:t> proces </a:t>
            </a:r>
            <a:r>
              <a:rPr lang="nl-NL" baseline="0" dirty="0" err="1" smtClean="0"/>
              <a:t>until</a:t>
            </a:r>
            <a:r>
              <a:rPr lang="nl-NL" baseline="0" dirty="0" smtClean="0"/>
              <a:t>…[click </a:t>
            </a:r>
            <a:r>
              <a:rPr lang="nl-NL" baseline="0" dirty="0" err="1" smtClean="0"/>
              <a:t>until</a:t>
            </a:r>
            <a:r>
              <a:rPr lang="nl-NL" baseline="0" dirty="0" smtClean="0"/>
              <a:t> </a:t>
            </a:r>
            <a:r>
              <a:rPr lang="nl-NL" baseline="0" dirty="0" err="1" smtClean="0"/>
              <a:t>the</a:t>
            </a:r>
            <a:r>
              <a:rPr lang="nl-NL" baseline="0" dirty="0" smtClean="0"/>
              <a:t> end]”</a:t>
            </a:r>
            <a:endParaRPr lang="en-GB" dirty="0"/>
          </a:p>
        </p:txBody>
      </p:sp>
      <p:sp>
        <p:nvSpPr>
          <p:cNvPr id="4" name="Slide Number Placeholder 3"/>
          <p:cNvSpPr>
            <a:spLocks noGrp="1"/>
          </p:cNvSpPr>
          <p:nvPr>
            <p:ph type="sldNum" sz="quarter" idx="10"/>
          </p:nvPr>
        </p:nvSpPr>
        <p:spPr/>
        <p:txBody>
          <a:bodyPr/>
          <a:lstStyle/>
          <a:p>
            <a:fld id="{17D9FF01-2DDE-4616-8393-D6AC773E908A}" type="slidenum">
              <a:rPr lang="en-GB" smtClean="0"/>
              <a:t>3</a:t>
            </a:fld>
            <a:endParaRPr lang="en-GB"/>
          </a:p>
        </p:txBody>
      </p:sp>
    </p:spTree>
    <p:extLst>
      <p:ext uri="{BB962C8B-B14F-4D97-AF65-F5344CB8AC3E}">
        <p14:creationId xmlns:p14="http://schemas.microsoft.com/office/powerpoint/2010/main" val="27494564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smtClean="0"/>
              <a:t>[WIP]</a:t>
            </a:r>
            <a:br>
              <a:rPr lang="en-GB" dirty="0" smtClean="0"/>
            </a:br>
            <a:r>
              <a:rPr lang="en-GB" dirty="0" smtClean="0"/>
              <a:t>FULL</a:t>
            </a:r>
            <a:r>
              <a:rPr lang="en-GB" baseline="0" dirty="0" smtClean="0"/>
              <a:t> TEXT</a:t>
            </a:r>
            <a:r>
              <a:rPr lang="en-GB" dirty="0" smtClean="0"/>
              <a:t/>
            </a:r>
            <a:br>
              <a:rPr lang="en-GB" dirty="0" smtClean="0"/>
            </a:br>
            <a:r>
              <a:rPr lang="en-GB" dirty="0" smtClean="0"/>
              <a:t>“So then how DO</a:t>
            </a:r>
            <a:r>
              <a:rPr lang="en-GB" baseline="0" dirty="0" smtClean="0"/>
              <a:t> we get to that result? Well, grammars use rules, and they are very intuitive, so why not use them?[click]So here we create a rule to remove a room, and we link this to the condition. So when the condition triggers, we try to “repair” the structure using production rules until the constraint is satisfied again.”</a:t>
            </a:r>
            <a:endParaRPr lang="en-GB" dirty="0" smtClean="0"/>
          </a:p>
        </p:txBody>
      </p:sp>
      <p:sp>
        <p:nvSpPr>
          <p:cNvPr id="4" name="Slide Number Placeholder 3"/>
          <p:cNvSpPr>
            <a:spLocks noGrp="1"/>
          </p:cNvSpPr>
          <p:nvPr>
            <p:ph type="sldNum" sz="quarter" idx="10"/>
          </p:nvPr>
        </p:nvSpPr>
        <p:spPr/>
        <p:txBody>
          <a:bodyPr/>
          <a:lstStyle/>
          <a:p>
            <a:fld id="{17D9FF01-2DDE-4616-8393-D6AC773E908A}" type="slidenum">
              <a:rPr lang="en-GB" smtClean="0"/>
              <a:t>30</a:t>
            </a:fld>
            <a:endParaRPr lang="en-GB"/>
          </a:p>
        </p:txBody>
      </p:sp>
    </p:spTree>
    <p:extLst>
      <p:ext uri="{BB962C8B-B14F-4D97-AF65-F5344CB8AC3E}">
        <p14:creationId xmlns:p14="http://schemas.microsoft.com/office/powerpoint/2010/main" val="12742559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smtClean="0"/>
              <a:t>[WIP]</a:t>
            </a:r>
            <a:br>
              <a:rPr lang="en-GB" dirty="0" smtClean="0"/>
            </a:br>
            <a:r>
              <a:rPr lang="en-GB" dirty="0" smtClean="0"/>
              <a:t>FULL</a:t>
            </a:r>
            <a:r>
              <a:rPr lang="en-GB" baseline="0" dirty="0" smtClean="0"/>
              <a:t> TEXT</a:t>
            </a:r>
            <a:r>
              <a:rPr lang="en-GB" dirty="0" smtClean="0"/>
              <a:t/>
            </a:r>
            <a:br>
              <a:rPr lang="en-GB" dirty="0" smtClean="0"/>
            </a:br>
            <a:r>
              <a:rPr lang="en-GB" dirty="0" smtClean="0"/>
              <a:t>“</a:t>
            </a:r>
            <a:r>
              <a:rPr lang="en-GB" baseline="0" dirty="0" smtClean="0"/>
              <a:t>I’ll demonstrate this. Here, we have 12 rooms instead of 10, and of course we don’t want that. So when the constraint is not satisfied, we keep applying the rule until it is. Now we have 11, and now 10 rooms. And then it can apply rules like normal again, for example to add an end room. But now we have 11 rooms again, so we need to apply the constraint rule again. And with, we have effectively “repaired” the structure. Notice how we made very little decisions at the start of the generation, and those that we did make, namely the generation of rooms, can be reversed by using these special rules.”</a:t>
            </a:r>
            <a:endParaRPr lang="en-GB" dirty="0" smtClean="0"/>
          </a:p>
        </p:txBody>
      </p:sp>
      <p:sp>
        <p:nvSpPr>
          <p:cNvPr id="4" name="Slide Number Placeholder 3"/>
          <p:cNvSpPr>
            <a:spLocks noGrp="1"/>
          </p:cNvSpPr>
          <p:nvPr>
            <p:ph type="sldNum" sz="quarter" idx="10"/>
          </p:nvPr>
        </p:nvSpPr>
        <p:spPr/>
        <p:txBody>
          <a:bodyPr/>
          <a:lstStyle/>
          <a:p>
            <a:fld id="{17D9FF01-2DDE-4616-8393-D6AC773E908A}" type="slidenum">
              <a:rPr lang="en-GB" smtClean="0"/>
              <a:t>31</a:t>
            </a:fld>
            <a:endParaRPr lang="en-GB"/>
          </a:p>
        </p:txBody>
      </p:sp>
    </p:spTree>
    <p:extLst>
      <p:ext uri="{BB962C8B-B14F-4D97-AF65-F5344CB8AC3E}">
        <p14:creationId xmlns:p14="http://schemas.microsoft.com/office/powerpoint/2010/main" val="19187484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smtClean="0"/>
              <a:t>[WIP]</a:t>
            </a:r>
            <a:br>
              <a:rPr lang="en-GB" dirty="0" smtClean="0"/>
            </a:br>
            <a:r>
              <a:rPr lang="en-GB" dirty="0" smtClean="0"/>
              <a:t>FULL</a:t>
            </a:r>
            <a:r>
              <a:rPr lang="en-GB" baseline="0" dirty="0" smtClean="0"/>
              <a:t> TEXT</a:t>
            </a:r>
            <a:r>
              <a:rPr lang="en-GB" dirty="0" smtClean="0"/>
              <a:t/>
            </a:r>
            <a:br>
              <a:rPr lang="en-GB" dirty="0" smtClean="0"/>
            </a:br>
            <a:r>
              <a:rPr lang="en-GB" dirty="0" smtClean="0"/>
              <a:t>“To summarize, DCGs use an evaluation approach</a:t>
            </a:r>
            <a:r>
              <a:rPr lang="en-GB" baseline="0" dirty="0" smtClean="0"/>
              <a:t> just like the Monte Carlo methods, but instead of retrying we use rules steer the convergence in the right direction. This makes it converge to a good solution very quickly, and the overhead remains limited.</a:t>
            </a:r>
            <a:r>
              <a:rPr lang="en-GB" dirty="0" smtClean="0"/>
              <a:t>”</a:t>
            </a:r>
            <a:endParaRPr lang="en-GB" dirty="0"/>
          </a:p>
        </p:txBody>
      </p:sp>
      <p:sp>
        <p:nvSpPr>
          <p:cNvPr id="4" name="Slide Number Placeholder 3"/>
          <p:cNvSpPr>
            <a:spLocks noGrp="1"/>
          </p:cNvSpPr>
          <p:nvPr>
            <p:ph type="sldNum" sz="quarter" idx="10"/>
          </p:nvPr>
        </p:nvSpPr>
        <p:spPr/>
        <p:txBody>
          <a:bodyPr/>
          <a:lstStyle/>
          <a:p>
            <a:fld id="{17D9FF01-2DDE-4616-8393-D6AC773E908A}" type="slidenum">
              <a:rPr lang="en-GB" smtClean="0"/>
              <a:t>32</a:t>
            </a:fld>
            <a:endParaRPr lang="en-GB"/>
          </a:p>
        </p:txBody>
      </p:sp>
    </p:spTree>
    <p:extLst>
      <p:ext uri="{BB962C8B-B14F-4D97-AF65-F5344CB8AC3E}">
        <p14:creationId xmlns:p14="http://schemas.microsoft.com/office/powerpoint/2010/main" val="27065322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smtClean="0"/>
              <a:t>[DONE]</a:t>
            </a:r>
            <a:br>
              <a:rPr lang="en-GB" dirty="0" smtClean="0"/>
            </a:br>
            <a:r>
              <a:rPr lang="en-GB" dirty="0" smtClean="0"/>
              <a:t>FULL TEXT</a:t>
            </a:r>
          </a:p>
          <a:p>
            <a:pPr marL="0" indent="0">
              <a:buFontTx/>
              <a:buNone/>
            </a:pPr>
            <a:r>
              <a:rPr lang="en-GB" dirty="0" smtClean="0"/>
              <a:t>“So we have satisfied the first four requirements.”</a:t>
            </a:r>
            <a:endParaRPr lang="en-GB" dirty="0"/>
          </a:p>
        </p:txBody>
      </p:sp>
      <p:sp>
        <p:nvSpPr>
          <p:cNvPr id="4" name="Slide Number Placeholder 3"/>
          <p:cNvSpPr>
            <a:spLocks noGrp="1"/>
          </p:cNvSpPr>
          <p:nvPr>
            <p:ph type="sldNum" sz="quarter" idx="10"/>
          </p:nvPr>
        </p:nvSpPr>
        <p:spPr/>
        <p:txBody>
          <a:bodyPr/>
          <a:lstStyle/>
          <a:p>
            <a:fld id="{17D9FF01-2DDE-4616-8393-D6AC773E908A}" type="slidenum">
              <a:rPr lang="en-GB" smtClean="0"/>
              <a:t>33</a:t>
            </a:fld>
            <a:endParaRPr lang="en-GB"/>
          </a:p>
        </p:txBody>
      </p:sp>
    </p:spTree>
    <p:extLst>
      <p:ext uri="{BB962C8B-B14F-4D97-AF65-F5344CB8AC3E}">
        <p14:creationId xmlns:p14="http://schemas.microsoft.com/office/powerpoint/2010/main" val="36812529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nl-NL" dirty="0" smtClean="0"/>
              <a:t>[DONE]</a:t>
            </a:r>
            <a:r>
              <a:rPr lang="en-GB" dirty="0" smtClean="0"/>
              <a:t/>
            </a:r>
            <a:br>
              <a:rPr lang="en-GB" dirty="0" smtClean="0"/>
            </a:br>
            <a:r>
              <a:rPr lang="en-US" baseline="0" dirty="0" smtClean="0"/>
              <a:t>FULL TEXT</a:t>
            </a:r>
          </a:p>
          <a:p>
            <a:r>
              <a:rPr lang="en-US" dirty="0" smtClean="0"/>
              <a:t>“In</a:t>
            </a:r>
            <a:r>
              <a:rPr lang="en-US" baseline="0" dirty="0" smtClean="0"/>
              <a:t> DCGNs, we can have multiple DCGs working together, each generating its own structure, without knowledge of the other grammars.[click]</a:t>
            </a:r>
            <a:br>
              <a:rPr lang="en-US" baseline="0" dirty="0" smtClean="0"/>
            </a:br>
            <a:r>
              <a:rPr lang="en-US" baseline="0" dirty="0" smtClean="0"/>
              <a:t>The communication handled by event sockets which send events to and receive from an event coordinator.[click]</a:t>
            </a:r>
            <a:br>
              <a:rPr lang="en-US" baseline="0" dirty="0" smtClean="0"/>
            </a:br>
            <a:r>
              <a:rPr lang="en-US" baseline="0" dirty="0" smtClean="0"/>
              <a:t>This controls the generation order. And it may also interact with external sources, like a game engine.[click]</a:t>
            </a:r>
            <a:br>
              <a:rPr lang="en-US" baseline="0" dirty="0" smtClean="0"/>
            </a:br>
            <a:r>
              <a:rPr lang="en-US" baseline="0" dirty="0" smtClean="0"/>
              <a:t>Finally, we also have traversers, which keep the different aspects coherent.[click]</a:t>
            </a:r>
            <a:br>
              <a:rPr lang="en-US" baseline="0" dirty="0" smtClean="0"/>
            </a:br>
            <a:r>
              <a:rPr lang="en-US" baseline="0" dirty="0" smtClean="0"/>
              <a:t>Now, first, let’s take a look at the event coordinator.</a:t>
            </a:r>
            <a:endParaRPr lang="en-GB" dirty="0" smtClean="0"/>
          </a:p>
        </p:txBody>
      </p:sp>
      <p:sp>
        <p:nvSpPr>
          <p:cNvPr id="4" name="Slide Number Placeholder 3"/>
          <p:cNvSpPr>
            <a:spLocks noGrp="1"/>
          </p:cNvSpPr>
          <p:nvPr>
            <p:ph type="sldNum" sz="quarter" idx="10"/>
          </p:nvPr>
        </p:nvSpPr>
        <p:spPr/>
        <p:txBody>
          <a:bodyPr/>
          <a:lstStyle/>
          <a:p>
            <a:fld id="{17D9FF01-2DDE-4616-8393-D6AC773E908A}" type="slidenum">
              <a:rPr lang="en-GB" smtClean="0"/>
              <a:t>34</a:t>
            </a:fld>
            <a:endParaRPr lang="en-GB"/>
          </a:p>
        </p:txBody>
      </p:sp>
    </p:spTree>
    <p:extLst>
      <p:ext uri="{BB962C8B-B14F-4D97-AF65-F5344CB8AC3E}">
        <p14:creationId xmlns:p14="http://schemas.microsoft.com/office/powerpoint/2010/main" val="34648993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nl-NL" dirty="0" smtClean="0"/>
              <a:t>[DONE]</a:t>
            </a:r>
            <a:r>
              <a:rPr lang="en-GB" dirty="0" smtClean="0"/>
              <a:t/>
            </a:r>
            <a:br>
              <a:rPr lang="en-GB" dirty="0" smtClean="0"/>
            </a:br>
            <a:r>
              <a:rPr lang="en-US" baseline="0" dirty="0" smtClean="0"/>
              <a:t>FULL TEXT</a:t>
            </a:r>
          </a:p>
          <a:p>
            <a:r>
              <a:rPr lang="en-US" dirty="0" smtClean="0"/>
              <a:t>“In</a:t>
            </a:r>
            <a:r>
              <a:rPr lang="en-US" baseline="0" dirty="0" smtClean="0"/>
              <a:t> essence, the event coordinator is a grammar for events. You can specify rules to rewrite an event. For example, I’ll demonstrate this rule – say DCG1 is active. When it’s done it sends a completion event to the coordinator, and so the coordinator becomes active. It translates the event using the rule and thus sends a Start event to DCG3, which makes that active. So with multiple of these rules, you can directly control the generation order.”</a:t>
            </a:r>
            <a:endParaRPr lang="en-GB" dirty="0" smtClean="0"/>
          </a:p>
        </p:txBody>
      </p:sp>
      <p:sp>
        <p:nvSpPr>
          <p:cNvPr id="4" name="Slide Number Placeholder 3"/>
          <p:cNvSpPr>
            <a:spLocks noGrp="1"/>
          </p:cNvSpPr>
          <p:nvPr>
            <p:ph type="sldNum" sz="quarter" idx="10"/>
          </p:nvPr>
        </p:nvSpPr>
        <p:spPr/>
        <p:txBody>
          <a:bodyPr/>
          <a:lstStyle/>
          <a:p>
            <a:fld id="{17D9FF01-2DDE-4616-8393-D6AC773E908A}" type="slidenum">
              <a:rPr lang="en-GB" smtClean="0"/>
              <a:t>35</a:t>
            </a:fld>
            <a:endParaRPr lang="en-GB"/>
          </a:p>
        </p:txBody>
      </p:sp>
    </p:spTree>
    <p:extLst>
      <p:ext uri="{BB962C8B-B14F-4D97-AF65-F5344CB8AC3E}">
        <p14:creationId xmlns:p14="http://schemas.microsoft.com/office/powerpoint/2010/main" val="38245372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nl-NL" dirty="0" smtClean="0"/>
              <a:t>[DONE]</a:t>
            </a:r>
            <a:r>
              <a:rPr lang="en-GB" dirty="0" smtClean="0"/>
              <a:t/>
            </a:r>
            <a:br>
              <a:rPr lang="en-GB" dirty="0" smtClean="0"/>
            </a:br>
            <a:r>
              <a:rPr lang="en-US" baseline="0" dirty="0" smtClean="0"/>
              <a:t>FULL TEXT</a:t>
            </a:r>
          </a:p>
          <a:p>
            <a:r>
              <a:rPr lang="en-US" dirty="0" smtClean="0"/>
              <a:t>“But even then</a:t>
            </a:r>
            <a:r>
              <a:rPr lang="en-US" baseline="0" dirty="0" smtClean="0"/>
              <a:t>, we still need to generate aspects that are coherent. To do so we need to determine which part of the new structure corresponds to each part of a previously generated structure. So we traverse the old structure and gradually link each element from that to an element in the new structure. This makes them fully linked and fully coherent.”</a:t>
            </a:r>
            <a:endParaRPr lang="en-GB" dirty="0" smtClean="0"/>
          </a:p>
        </p:txBody>
      </p:sp>
      <p:sp>
        <p:nvSpPr>
          <p:cNvPr id="4" name="Slide Number Placeholder 3"/>
          <p:cNvSpPr>
            <a:spLocks noGrp="1"/>
          </p:cNvSpPr>
          <p:nvPr>
            <p:ph type="sldNum" sz="quarter" idx="10"/>
          </p:nvPr>
        </p:nvSpPr>
        <p:spPr/>
        <p:txBody>
          <a:bodyPr/>
          <a:lstStyle/>
          <a:p>
            <a:fld id="{17D9FF01-2DDE-4616-8393-D6AC773E908A}" type="slidenum">
              <a:rPr lang="en-GB" smtClean="0"/>
              <a:t>36</a:t>
            </a:fld>
            <a:endParaRPr lang="en-GB"/>
          </a:p>
        </p:txBody>
      </p:sp>
    </p:spTree>
    <p:extLst>
      <p:ext uri="{BB962C8B-B14F-4D97-AF65-F5344CB8AC3E}">
        <p14:creationId xmlns:p14="http://schemas.microsoft.com/office/powerpoint/2010/main" val="32494964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nl-NL" dirty="0" smtClean="0"/>
              <a:t>[DONE]</a:t>
            </a:r>
            <a:r>
              <a:rPr lang="en-GB" dirty="0" smtClean="0"/>
              <a:t/>
            </a:r>
            <a:br>
              <a:rPr lang="en-GB" dirty="0" smtClean="0"/>
            </a:br>
            <a:r>
              <a:rPr lang="en-US" baseline="0" dirty="0" smtClean="0"/>
              <a:t>FULL TEXT</a:t>
            </a:r>
          </a:p>
          <a:p>
            <a:r>
              <a:rPr lang="en-US" dirty="0" smtClean="0"/>
              <a:t>“Of course, traversing and querying a</a:t>
            </a:r>
            <a:r>
              <a:rPr lang="en-US" baseline="0" dirty="0" smtClean="0"/>
              <a:t> </a:t>
            </a:r>
            <a:r>
              <a:rPr lang="en-US" dirty="0" smtClean="0"/>
              <a:t>structure requires some knowledge of the type of that structure.</a:t>
            </a:r>
            <a:r>
              <a:rPr lang="en-US" baseline="0" dirty="0" smtClean="0"/>
              <a:t> If we want to reuse DCGs in other networks, it’s best to separate that knowledge into a separate entity. So we have a traverser that contains both the algorithm, which is </a:t>
            </a:r>
            <a:r>
              <a:rPr lang="en-US" baseline="0" dirty="0" err="1" smtClean="0"/>
              <a:t>customizeable</a:t>
            </a:r>
            <a:r>
              <a:rPr lang="en-US" baseline="0" dirty="0" smtClean="0"/>
              <a:t>, and the queries. And this shields all that knowledge of the first grammar from the second one, creating a “black box” around the first grammar. That second grammar only works with the names of the queries and strings that refer to elements the query has matched, so that it can link to these elements.”</a:t>
            </a:r>
            <a:endParaRPr lang="en-GB" dirty="0" smtClean="0"/>
          </a:p>
        </p:txBody>
      </p:sp>
      <p:sp>
        <p:nvSpPr>
          <p:cNvPr id="4" name="Slide Number Placeholder 3"/>
          <p:cNvSpPr>
            <a:spLocks noGrp="1"/>
          </p:cNvSpPr>
          <p:nvPr>
            <p:ph type="sldNum" sz="quarter" idx="10"/>
          </p:nvPr>
        </p:nvSpPr>
        <p:spPr/>
        <p:txBody>
          <a:bodyPr/>
          <a:lstStyle/>
          <a:p>
            <a:fld id="{17D9FF01-2DDE-4616-8393-D6AC773E908A}" type="slidenum">
              <a:rPr lang="en-GB" smtClean="0"/>
              <a:t>37</a:t>
            </a:fld>
            <a:endParaRPr lang="en-GB"/>
          </a:p>
        </p:txBody>
      </p:sp>
    </p:spTree>
    <p:extLst>
      <p:ext uri="{BB962C8B-B14F-4D97-AF65-F5344CB8AC3E}">
        <p14:creationId xmlns:p14="http://schemas.microsoft.com/office/powerpoint/2010/main" val="34700015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nl-NL" dirty="0" smtClean="0"/>
              <a:t>[DONE]</a:t>
            </a:r>
            <a:r>
              <a:rPr lang="en-GB" dirty="0" smtClean="0"/>
              <a:t/>
            </a:r>
            <a:br>
              <a:rPr lang="en-GB" dirty="0" smtClean="0"/>
            </a:br>
            <a:r>
              <a:rPr lang="en-US" baseline="0" dirty="0" smtClean="0"/>
              <a:t>FULL TEXT</a:t>
            </a:r>
          </a:p>
          <a:p>
            <a:r>
              <a:rPr lang="en-US" dirty="0" smtClean="0"/>
              <a:t>“With all the changes I’ve listed so far, creating feedback</a:t>
            </a:r>
            <a:r>
              <a:rPr lang="en-US" baseline="0" dirty="0" smtClean="0"/>
              <a:t> loops is actually very easy. It can be done in three steps: first, add stop conditions so that we generate each aspect incrementally instead of one after the other. Secondly, direct the generation order back into the first DCG. And then you can simply query the element links that have already been created, since they are symmetric. Or you can use another traverser to find elements that haven’t been linked yet.”</a:t>
            </a:r>
            <a:endParaRPr lang="en-GB" dirty="0" smtClean="0"/>
          </a:p>
        </p:txBody>
      </p:sp>
      <p:sp>
        <p:nvSpPr>
          <p:cNvPr id="4" name="Slide Number Placeholder 3"/>
          <p:cNvSpPr>
            <a:spLocks noGrp="1"/>
          </p:cNvSpPr>
          <p:nvPr>
            <p:ph type="sldNum" sz="quarter" idx="10"/>
          </p:nvPr>
        </p:nvSpPr>
        <p:spPr/>
        <p:txBody>
          <a:bodyPr/>
          <a:lstStyle/>
          <a:p>
            <a:fld id="{17D9FF01-2DDE-4616-8393-D6AC773E908A}" type="slidenum">
              <a:rPr lang="en-GB" smtClean="0"/>
              <a:t>38</a:t>
            </a:fld>
            <a:endParaRPr lang="en-GB"/>
          </a:p>
        </p:txBody>
      </p:sp>
    </p:spTree>
    <p:extLst>
      <p:ext uri="{BB962C8B-B14F-4D97-AF65-F5344CB8AC3E}">
        <p14:creationId xmlns:p14="http://schemas.microsoft.com/office/powerpoint/2010/main" val="18078386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smtClean="0"/>
              <a:t>[DONE]</a:t>
            </a:r>
            <a:br>
              <a:rPr lang="en-GB" dirty="0" smtClean="0"/>
            </a:br>
            <a:r>
              <a:rPr lang="en-GB" dirty="0" smtClean="0"/>
              <a:t>FULL TEXT</a:t>
            </a:r>
          </a:p>
          <a:p>
            <a:pPr marL="0" indent="0">
              <a:buFontTx/>
              <a:buNone/>
            </a:pPr>
            <a:r>
              <a:rPr lang="en-GB" dirty="0" smtClean="0"/>
              <a:t>“And with that, we have satisfied all requirements.”</a:t>
            </a:r>
            <a:endParaRPr lang="en-GB" dirty="0"/>
          </a:p>
        </p:txBody>
      </p:sp>
      <p:sp>
        <p:nvSpPr>
          <p:cNvPr id="4" name="Slide Number Placeholder 3"/>
          <p:cNvSpPr>
            <a:spLocks noGrp="1"/>
          </p:cNvSpPr>
          <p:nvPr>
            <p:ph type="sldNum" sz="quarter" idx="10"/>
          </p:nvPr>
        </p:nvSpPr>
        <p:spPr/>
        <p:txBody>
          <a:bodyPr/>
          <a:lstStyle/>
          <a:p>
            <a:fld id="{17D9FF01-2DDE-4616-8393-D6AC773E908A}" type="slidenum">
              <a:rPr lang="en-GB" smtClean="0"/>
              <a:t>39</a:t>
            </a:fld>
            <a:endParaRPr lang="en-GB"/>
          </a:p>
        </p:txBody>
      </p:sp>
    </p:spTree>
    <p:extLst>
      <p:ext uri="{BB962C8B-B14F-4D97-AF65-F5344CB8AC3E}">
        <p14:creationId xmlns:p14="http://schemas.microsoft.com/office/powerpoint/2010/main" val="1881838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nl-NL" dirty="0" smtClean="0"/>
              <a:t>[DONE]</a:t>
            </a:r>
            <a:br>
              <a:rPr lang="nl-NL" dirty="0" smtClean="0"/>
            </a:br>
            <a:r>
              <a:rPr lang="nl-NL" baseline="0" dirty="0" smtClean="0"/>
              <a:t>FULL TEXT</a:t>
            </a:r>
          </a:p>
          <a:p>
            <a:pPr marL="0" indent="0">
              <a:buFontTx/>
              <a:buNone/>
            </a:pPr>
            <a:r>
              <a:rPr lang="nl-NL" baseline="0" dirty="0" smtClean="0"/>
              <a:t>“</a:t>
            </a:r>
            <a:r>
              <a:rPr lang="nl-NL" baseline="0" dirty="0" err="1" smtClean="0"/>
              <a:t>To</a:t>
            </a:r>
            <a:r>
              <a:rPr lang="nl-NL" baseline="0" dirty="0" smtClean="0"/>
              <a:t> do </a:t>
            </a:r>
            <a:r>
              <a:rPr lang="nl-NL" baseline="0" dirty="0" err="1" smtClean="0"/>
              <a:t>so</a:t>
            </a:r>
            <a:r>
              <a:rPr lang="nl-NL" baseline="0" dirty="0" smtClean="0"/>
              <a:t> I </a:t>
            </a:r>
            <a:r>
              <a:rPr lang="nl-NL" baseline="0" dirty="0" err="1" smtClean="0"/>
              <a:t>will</a:t>
            </a:r>
            <a:r>
              <a:rPr lang="nl-NL" baseline="0" dirty="0" smtClean="0"/>
              <a:t> </a:t>
            </a:r>
            <a:r>
              <a:rPr lang="nl-NL" baseline="0" dirty="0" err="1" smtClean="0"/>
              <a:t>be</a:t>
            </a:r>
            <a:r>
              <a:rPr lang="nl-NL" baseline="0" dirty="0" smtClean="0"/>
              <a:t> </a:t>
            </a:r>
            <a:r>
              <a:rPr lang="nl-NL" baseline="0" dirty="0" err="1" smtClean="0"/>
              <a:t>looking</a:t>
            </a:r>
            <a:r>
              <a:rPr lang="nl-NL" baseline="0" dirty="0" smtClean="0"/>
              <a:t> at </a:t>
            </a:r>
            <a:r>
              <a:rPr lang="nl-NL" baseline="0" dirty="0" err="1" smtClean="0"/>
              <a:t>generative</a:t>
            </a:r>
            <a:r>
              <a:rPr lang="nl-NL" baseline="0" dirty="0" smtClean="0"/>
              <a:t> grammars, a </a:t>
            </a:r>
            <a:r>
              <a:rPr lang="nl-NL" baseline="0" dirty="0" err="1" smtClean="0"/>
              <a:t>very</a:t>
            </a:r>
            <a:r>
              <a:rPr lang="nl-NL" baseline="0" dirty="0" smtClean="0"/>
              <a:t> </a:t>
            </a:r>
            <a:r>
              <a:rPr lang="nl-NL" baseline="0" dirty="0" err="1" smtClean="0"/>
              <a:t>popular</a:t>
            </a:r>
            <a:r>
              <a:rPr lang="nl-NL" baseline="0" dirty="0" smtClean="0"/>
              <a:t> PCG </a:t>
            </a:r>
            <a:r>
              <a:rPr lang="nl-NL" baseline="0" dirty="0" err="1" smtClean="0"/>
              <a:t>technique</a:t>
            </a:r>
            <a:r>
              <a:rPr lang="nl-NL" baseline="0" dirty="0" smtClean="0"/>
              <a:t> </a:t>
            </a:r>
            <a:r>
              <a:rPr lang="nl-NL" baseline="0" dirty="0" err="1" smtClean="0"/>
              <a:t>and</a:t>
            </a:r>
            <a:r>
              <a:rPr lang="nl-NL" baseline="0" dirty="0" smtClean="0"/>
              <a:t> </a:t>
            </a:r>
            <a:r>
              <a:rPr lang="nl-NL" baseline="0" dirty="0" err="1" smtClean="0"/>
              <a:t>especially</a:t>
            </a:r>
            <a:r>
              <a:rPr lang="nl-NL" baseline="0" dirty="0" smtClean="0"/>
              <a:t> </a:t>
            </a:r>
            <a:r>
              <a:rPr lang="nl-NL" baseline="0" dirty="0" err="1" smtClean="0"/>
              <a:t>for</a:t>
            </a:r>
            <a:r>
              <a:rPr lang="nl-NL" baseline="0" dirty="0" smtClean="0"/>
              <a:t> level </a:t>
            </a:r>
            <a:r>
              <a:rPr lang="nl-NL" baseline="0" dirty="0" err="1" smtClean="0"/>
              <a:t>generation</a:t>
            </a:r>
            <a:r>
              <a:rPr lang="nl-NL" baseline="0" dirty="0" smtClean="0"/>
              <a:t>, but </a:t>
            </a:r>
            <a:r>
              <a:rPr lang="nl-NL" baseline="0" dirty="0" err="1" smtClean="0"/>
              <a:t>before</a:t>
            </a:r>
            <a:r>
              <a:rPr lang="nl-NL" baseline="0" dirty="0" smtClean="0"/>
              <a:t> I </a:t>
            </a:r>
            <a:r>
              <a:rPr lang="nl-NL" baseline="0" dirty="0" err="1" smtClean="0"/>
              <a:t>discuss</a:t>
            </a:r>
            <a:r>
              <a:rPr lang="nl-NL" baseline="0" dirty="0" smtClean="0"/>
              <a:t> </a:t>
            </a:r>
            <a:r>
              <a:rPr lang="nl-NL" baseline="0" dirty="0" err="1" smtClean="0"/>
              <a:t>that</a:t>
            </a:r>
            <a:r>
              <a:rPr lang="nl-NL" baseline="0" dirty="0" smtClean="0"/>
              <a:t> </a:t>
            </a:r>
            <a:r>
              <a:rPr lang="nl-NL" baseline="0" dirty="0" err="1" smtClean="0"/>
              <a:t>I’ll</a:t>
            </a:r>
            <a:r>
              <a:rPr lang="nl-NL" baseline="0" dirty="0" smtClean="0"/>
              <a:t> first </a:t>
            </a:r>
            <a:r>
              <a:rPr lang="nl-NL" baseline="0" dirty="0" err="1" smtClean="0"/>
              <a:t>give</a:t>
            </a:r>
            <a:r>
              <a:rPr lang="nl-NL" baseline="0" dirty="0" smtClean="0"/>
              <a:t> a small </a:t>
            </a:r>
            <a:r>
              <a:rPr lang="nl-NL" baseline="0" dirty="0" err="1" smtClean="0"/>
              <a:t>example</a:t>
            </a:r>
            <a:r>
              <a:rPr lang="nl-NL" baseline="0" dirty="0" smtClean="0"/>
              <a:t> </a:t>
            </a:r>
            <a:r>
              <a:rPr lang="nl-NL" baseline="0" dirty="0" err="1" smtClean="0"/>
              <a:t>with</a:t>
            </a:r>
            <a:r>
              <a:rPr lang="nl-NL" baseline="0" dirty="0" smtClean="0"/>
              <a:t> </a:t>
            </a:r>
            <a:r>
              <a:rPr lang="nl-NL" baseline="0" dirty="0" err="1" smtClean="0"/>
              <a:t>plants</a:t>
            </a:r>
            <a:r>
              <a:rPr lang="nl-NL" baseline="0" dirty="0" smtClean="0"/>
              <a:t>.[click]</a:t>
            </a:r>
            <a:br>
              <a:rPr lang="nl-NL" baseline="0" dirty="0" smtClean="0"/>
            </a:br>
            <a:r>
              <a:rPr lang="nl-NL" baseline="0" dirty="0" smtClean="0"/>
              <a:t>Say </a:t>
            </a:r>
            <a:r>
              <a:rPr lang="nl-NL" baseline="0" dirty="0" err="1" smtClean="0"/>
              <a:t>there</a:t>
            </a:r>
            <a:r>
              <a:rPr lang="nl-NL" baseline="0" dirty="0" smtClean="0"/>
              <a:t> are </a:t>
            </a:r>
            <a:r>
              <a:rPr lang="nl-NL" baseline="0" dirty="0" err="1" smtClean="0"/>
              <a:t>two</a:t>
            </a:r>
            <a:r>
              <a:rPr lang="nl-NL" baseline="0" dirty="0" smtClean="0"/>
              <a:t> </a:t>
            </a:r>
            <a:r>
              <a:rPr lang="nl-NL" baseline="0" dirty="0" err="1" smtClean="0"/>
              <a:t>symbols</a:t>
            </a:r>
            <a:r>
              <a:rPr lang="nl-NL" baseline="0" dirty="0" smtClean="0"/>
              <a:t>, a </a:t>
            </a:r>
            <a:r>
              <a:rPr lang="nl-NL" baseline="0" dirty="0" err="1" smtClean="0"/>
              <a:t>branch</a:t>
            </a:r>
            <a:r>
              <a:rPr lang="nl-NL" baseline="0" dirty="0" smtClean="0"/>
              <a:t> </a:t>
            </a:r>
            <a:r>
              <a:rPr lang="nl-NL" baseline="0" dirty="0" err="1" smtClean="0"/>
              <a:t>and</a:t>
            </a:r>
            <a:r>
              <a:rPr lang="nl-NL" baseline="0" dirty="0" smtClean="0"/>
              <a:t> a </a:t>
            </a:r>
            <a:r>
              <a:rPr lang="nl-NL" baseline="0" dirty="0" err="1" smtClean="0"/>
              <a:t>leaf</a:t>
            </a:r>
            <a:r>
              <a:rPr lang="nl-NL" baseline="0" dirty="0" smtClean="0"/>
              <a:t> – </a:t>
            </a:r>
            <a:r>
              <a:rPr lang="nl-NL" baseline="0" dirty="0" err="1" smtClean="0"/>
              <a:t>and</a:t>
            </a:r>
            <a:r>
              <a:rPr lang="nl-NL" baseline="0" dirty="0" smtClean="0"/>
              <a:t> we have a </a:t>
            </a:r>
            <a:r>
              <a:rPr lang="nl-NL" baseline="0" dirty="0" err="1" smtClean="0"/>
              <a:t>production</a:t>
            </a:r>
            <a:r>
              <a:rPr lang="nl-NL" baseline="0" dirty="0" smtClean="0"/>
              <a:t> </a:t>
            </a:r>
            <a:r>
              <a:rPr lang="nl-NL" baseline="0" dirty="0" err="1" smtClean="0"/>
              <a:t>rule</a:t>
            </a:r>
            <a:r>
              <a:rPr lang="nl-NL" baseline="0" dirty="0" smtClean="0"/>
              <a:t> </a:t>
            </a:r>
            <a:r>
              <a:rPr lang="nl-NL" baseline="0" dirty="0" err="1" smtClean="0"/>
              <a:t>for</a:t>
            </a:r>
            <a:r>
              <a:rPr lang="nl-NL" baseline="0" dirty="0" smtClean="0"/>
              <a:t> </a:t>
            </a:r>
            <a:r>
              <a:rPr lang="nl-NL" baseline="0" dirty="0" err="1" smtClean="0"/>
              <a:t>each</a:t>
            </a:r>
            <a:r>
              <a:rPr lang="nl-NL" baseline="0" dirty="0" smtClean="0"/>
              <a:t>.[click] </a:t>
            </a:r>
            <a:r>
              <a:rPr lang="nl-NL" baseline="0" dirty="0" err="1" smtClean="0"/>
              <a:t>We’ll</a:t>
            </a:r>
            <a:r>
              <a:rPr lang="nl-NL" baseline="0" dirty="0" smtClean="0"/>
              <a:t> start </a:t>
            </a:r>
            <a:r>
              <a:rPr lang="nl-NL" baseline="0" dirty="0" err="1" smtClean="0"/>
              <a:t>with</a:t>
            </a:r>
            <a:r>
              <a:rPr lang="nl-NL" baseline="0" dirty="0" smtClean="0"/>
              <a:t> a </a:t>
            </a:r>
            <a:r>
              <a:rPr lang="nl-NL" baseline="0" dirty="0" err="1" smtClean="0"/>
              <a:t>leaf</a:t>
            </a:r>
            <a:r>
              <a:rPr lang="nl-NL" baseline="0" dirty="0" smtClean="0"/>
              <a:t>, </a:t>
            </a:r>
            <a:r>
              <a:rPr lang="nl-NL" baseline="0" dirty="0" err="1" smtClean="0"/>
              <a:t>that’s</a:t>
            </a:r>
            <a:r>
              <a:rPr lang="nl-NL" baseline="0" dirty="0" smtClean="0"/>
              <a:t> </a:t>
            </a:r>
            <a:r>
              <a:rPr lang="nl-NL" baseline="0" dirty="0" err="1" smtClean="0"/>
              <a:t>the</a:t>
            </a:r>
            <a:r>
              <a:rPr lang="nl-NL" baseline="0" dirty="0" smtClean="0"/>
              <a:t> </a:t>
            </a:r>
            <a:r>
              <a:rPr lang="nl-NL" baseline="0" dirty="0" err="1" smtClean="0"/>
              <a:t>initial</a:t>
            </a:r>
            <a:r>
              <a:rPr lang="nl-NL" baseline="0" dirty="0" smtClean="0"/>
              <a:t> state.[click]</a:t>
            </a:r>
            <a:br>
              <a:rPr lang="nl-NL" baseline="0" dirty="0" smtClean="0"/>
            </a:br>
            <a:r>
              <a:rPr lang="nl-NL" baseline="0" dirty="0" err="1" smtClean="0"/>
              <a:t>What</a:t>
            </a:r>
            <a:r>
              <a:rPr lang="nl-NL" baseline="0" dirty="0" smtClean="0"/>
              <a:t> grammars do is </a:t>
            </a:r>
            <a:r>
              <a:rPr lang="nl-NL" baseline="0" dirty="0" err="1" smtClean="0"/>
              <a:t>they</a:t>
            </a:r>
            <a:r>
              <a:rPr lang="nl-NL" baseline="0" dirty="0" smtClean="0"/>
              <a:t> </a:t>
            </a:r>
            <a:r>
              <a:rPr lang="nl-NL" baseline="0" dirty="0" err="1" smtClean="0"/>
              <a:t>choose</a:t>
            </a:r>
            <a:r>
              <a:rPr lang="nl-NL" baseline="0" dirty="0" smtClean="0"/>
              <a:t> a </a:t>
            </a:r>
            <a:r>
              <a:rPr lang="nl-NL" baseline="0" dirty="0" err="1" smtClean="0"/>
              <a:t>rule</a:t>
            </a:r>
            <a:r>
              <a:rPr lang="nl-NL" baseline="0" dirty="0" smtClean="0"/>
              <a:t> </a:t>
            </a:r>
            <a:r>
              <a:rPr lang="nl-NL" baseline="0" dirty="0" err="1" smtClean="0"/>
              <a:t>to</a:t>
            </a:r>
            <a:r>
              <a:rPr lang="nl-NL" baseline="0" dirty="0" smtClean="0"/>
              <a:t> </a:t>
            </a:r>
            <a:r>
              <a:rPr lang="nl-NL" baseline="0" dirty="0" err="1" smtClean="0"/>
              <a:t>apply</a:t>
            </a:r>
            <a:r>
              <a:rPr lang="nl-NL" baseline="0" dirty="0" smtClean="0"/>
              <a:t> </a:t>
            </a:r>
            <a:r>
              <a:rPr lang="nl-NL" baseline="0" dirty="0" err="1" smtClean="0"/>
              <a:t>and</a:t>
            </a:r>
            <a:r>
              <a:rPr lang="nl-NL" baseline="0" dirty="0" smtClean="0"/>
              <a:t> a </a:t>
            </a:r>
            <a:r>
              <a:rPr lang="nl-NL" baseline="0" dirty="0" err="1" smtClean="0"/>
              <a:t>symbol</a:t>
            </a:r>
            <a:r>
              <a:rPr lang="nl-NL" baseline="0" dirty="0" smtClean="0"/>
              <a:t> </a:t>
            </a:r>
            <a:r>
              <a:rPr lang="nl-NL" baseline="0" dirty="0" err="1" smtClean="0"/>
              <a:t>to</a:t>
            </a:r>
            <a:r>
              <a:rPr lang="nl-NL" baseline="0" dirty="0" smtClean="0"/>
              <a:t> </a:t>
            </a:r>
            <a:r>
              <a:rPr lang="nl-NL" baseline="0" dirty="0" err="1" smtClean="0"/>
              <a:t>apply</a:t>
            </a:r>
            <a:r>
              <a:rPr lang="nl-NL" baseline="0" dirty="0" smtClean="0"/>
              <a:t> </a:t>
            </a:r>
            <a:r>
              <a:rPr lang="nl-NL" baseline="0" dirty="0" err="1" smtClean="0"/>
              <a:t>it</a:t>
            </a:r>
            <a:r>
              <a:rPr lang="nl-NL" baseline="0" dirty="0" smtClean="0"/>
              <a:t> on. [click]</a:t>
            </a:r>
            <a:r>
              <a:rPr lang="nl-NL" baseline="0" dirty="0" err="1" smtClean="0"/>
              <a:t>And</a:t>
            </a:r>
            <a:r>
              <a:rPr lang="nl-NL" baseline="0" dirty="0" smtClean="0"/>
              <a:t> </a:t>
            </a:r>
            <a:r>
              <a:rPr lang="nl-NL" baseline="0" dirty="0" err="1" smtClean="0"/>
              <a:t>they</a:t>
            </a:r>
            <a:r>
              <a:rPr lang="nl-NL" baseline="0" dirty="0" smtClean="0"/>
              <a:t> </a:t>
            </a:r>
            <a:r>
              <a:rPr lang="nl-NL" baseline="0" dirty="0" err="1" smtClean="0"/>
              <a:t>applying</a:t>
            </a:r>
            <a:r>
              <a:rPr lang="nl-NL" baseline="0" dirty="0" smtClean="0"/>
              <a:t> </a:t>
            </a:r>
            <a:r>
              <a:rPr lang="nl-NL" baseline="0" dirty="0" err="1" smtClean="0"/>
              <a:t>the</a:t>
            </a:r>
            <a:r>
              <a:rPr lang="nl-NL" baseline="0" dirty="0" smtClean="0"/>
              <a:t> </a:t>
            </a:r>
            <a:r>
              <a:rPr lang="nl-NL" baseline="0" dirty="0" err="1" smtClean="0"/>
              <a:t>rule</a:t>
            </a:r>
            <a:r>
              <a:rPr lang="nl-NL" baseline="0" dirty="0" smtClean="0"/>
              <a:t> </a:t>
            </a:r>
            <a:r>
              <a:rPr lang="nl-NL" baseline="0" dirty="0" err="1" smtClean="0"/>
              <a:t>and</a:t>
            </a:r>
            <a:r>
              <a:rPr lang="nl-NL" baseline="0" dirty="0" smtClean="0"/>
              <a:t> </a:t>
            </a:r>
            <a:r>
              <a:rPr lang="nl-NL" baseline="0" dirty="0" err="1" smtClean="0"/>
              <a:t>repeat</a:t>
            </a:r>
            <a:r>
              <a:rPr lang="nl-NL" baseline="0" dirty="0" smtClean="0"/>
              <a:t> </a:t>
            </a:r>
            <a:r>
              <a:rPr lang="nl-NL" baseline="0" dirty="0" err="1" smtClean="0"/>
              <a:t>this</a:t>
            </a:r>
            <a:r>
              <a:rPr lang="nl-NL" baseline="0" dirty="0" smtClean="0"/>
              <a:t> proces </a:t>
            </a:r>
            <a:r>
              <a:rPr lang="nl-NL" baseline="0" dirty="0" err="1" smtClean="0"/>
              <a:t>until</a:t>
            </a:r>
            <a:r>
              <a:rPr lang="nl-NL" baseline="0" dirty="0" smtClean="0"/>
              <a:t>…[click </a:t>
            </a:r>
            <a:r>
              <a:rPr lang="nl-NL" baseline="0" dirty="0" err="1" smtClean="0"/>
              <a:t>until</a:t>
            </a:r>
            <a:r>
              <a:rPr lang="nl-NL" baseline="0" dirty="0" smtClean="0"/>
              <a:t> </a:t>
            </a:r>
            <a:r>
              <a:rPr lang="nl-NL" baseline="0" dirty="0" err="1" smtClean="0"/>
              <a:t>the</a:t>
            </a:r>
            <a:r>
              <a:rPr lang="nl-NL" baseline="0" dirty="0" smtClean="0"/>
              <a:t> end]”</a:t>
            </a:r>
            <a:endParaRPr lang="en-GB" dirty="0"/>
          </a:p>
        </p:txBody>
      </p:sp>
      <p:sp>
        <p:nvSpPr>
          <p:cNvPr id="4" name="Slide Number Placeholder 3"/>
          <p:cNvSpPr>
            <a:spLocks noGrp="1"/>
          </p:cNvSpPr>
          <p:nvPr>
            <p:ph type="sldNum" sz="quarter" idx="10"/>
          </p:nvPr>
        </p:nvSpPr>
        <p:spPr/>
        <p:txBody>
          <a:bodyPr/>
          <a:lstStyle/>
          <a:p>
            <a:fld id="{17D9FF01-2DDE-4616-8393-D6AC773E908A}" type="slidenum">
              <a:rPr lang="en-GB" smtClean="0"/>
              <a:t>4</a:t>
            </a:fld>
            <a:endParaRPr lang="en-GB"/>
          </a:p>
        </p:txBody>
      </p:sp>
    </p:spTree>
    <p:extLst>
      <p:ext uri="{BB962C8B-B14F-4D97-AF65-F5344CB8AC3E}">
        <p14:creationId xmlns:p14="http://schemas.microsoft.com/office/powerpoint/2010/main" val="34868535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smtClean="0"/>
              <a:t>[WIP]</a:t>
            </a:r>
            <a:br>
              <a:rPr lang="en-GB" dirty="0" smtClean="0"/>
            </a:br>
            <a:r>
              <a:rPr lang="en-GB" dirty="0" smtClean="0"/>
              <a:t>FULL TEXT:</a:t>
            </a:r>
            <a:r>
              <a:rPr lang="en-GB" baseline="0" dirty="0" smtClean="0"/>
              <a:t/>
            </a:r>
            <a:br>
              <a:rPr lang="en-GB" baseline="0" dirty="0" smtClean="0"/>
            </a:br>
            <a:r>
              <a:rPr lang="en-GB" baseline="0" dirty="0" smtClean="0"/>
              <a:t>“To summarize, what I have contributed is the following:</a:t>
            </a:r>
            <a:br>
              <a:rPr lang="en-GB" baseline="0" dirty="0" smtClean="0"/>
            </a:br>
            <a:r>
              <a:rPr lang="en-GB" baseline="0" dirty="0" smtClean="0"/>
              <a:t>* Full control over rules used for coordination for high-level constraints.</a:t>
            </a:r>
            <a:br>
              <a:rPr lang="en-GB" baseline="0" dirty="0" smtClean="0"/>
            </a:br>
            <a:r>
              <a:rPr lang="en-GB" baseline="0" dirty="0" smtClean="0"/>
              <a:t>* Full control over the grammars used and the interaction between them, waterfalled or not.</a:t>
            </a:r>
            <a:br>
              <a:rPr lang="en-GB" baseline="0" dirty="0" smtClean="0"/>
            </a:br>
            <a:r>
              <a:rPr lang="en-GB" baseline="0" dirty="0" smtClean="0"/>
              <a:t>* And many smaller controllability improvements.</a:t>
            </a:r>
            <a:br>
              <a:rPr lang="en-GB" baseline="0" dirty="0" smtClean="0"/>
            </a:br>
            <a:r>
              <a:rPr lang="en-GB" baseline="0" dirty="0" smtClean="0"/>
              <a:t>I’ve also applied these solutions to common problems in the domain of level generation, such as the examples I mentioned.”</a:t>
            </a:r>
          </a:p>
        </p:txBody>
      </p:sp>
      <p:sp>
        <p:nvSpPr>
          <p:cNvPr id="4" name="Slide Number Placeholder 3"/>
          <p:cNvSpPr>
            <a:spLocks noGrp="1"/>
          </p:cNvSpPr>
          <p:nvPr>
            <p:ph type="sldNum" sz="quarter" idx="10"/>
          </p:nvPr>
        </p:nvSpPr>
        <p:spPr/>
        <p:txBody>
          <a:bodyPr/>
          <a:lstStyle/>
          <a:p>
            <a:fld id="{17D9FF01-2DDE-4616-8393-D6AC773E908A}" type="slidenum">
              <a:rPr lang="en-GB" smtClean="0"/>
              <a:t>40</a:t>
            </a:fld>
            <a:endParaRPr lang="en-GB"/>
          </a:p>
        </p:txBody>
      </p:sp>
    </p:spTree>
    <p:extLst>
      <p:ext uri="{BB962C8B-B14F-4D97-AF65-F5344CB8AC3E}">
        <p14:creationId xmlns:p14="http://schemas.microsoft.com/office/powerpoint/2010/main" val="1940649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smtClean="0"/>
              <a:t>- </a:t>
            </a:r>
            <a:r>
              <a:rPr lang="en-GB" dirty="0" err="1" smtClean="0"/>
              <a:t>Laatste</a:t>
            </a:r>
            <a:r>
              <a:rPr lang="en-GB" dirty="0" smtClean="0"/>
              <a:t> slide: Questions?</a:t>
            </a:r>
          </a:p>
        </p:txBody>
      </p:sp>
      <p:sp>
        <p:nvSpPr>
          <p:cNvPr id="4" name="Slide Number Placeholder 3"/>
          <p:cNvSpPr>
            <a:spLocks noGrp="1"/>
          </p:cNvSpPr>
          <p:nvPr>
            <p:ph type="sldNum" sz="quarter" idx="10"/>
          </p:nvPr>
        </p:nvSpPr>
        <p:spPr/>
        <p:txBody>
          <a:bodyPr/>
          <a:lstStyle/>
          <a:p>
            <a:fld id="{17D9FF01-2DDE-4616-8393-D6AC773E908A}" type="slidenum">
              <a:rPr lang="en-GB" smtClean="0"/>
              <a:t>41</a:t>
            </a:fld>
            <a:endParaRPr lang="en-GB"/>
          </a:p>
        </p:txBody>
      </p:sp>
    </p:spTree>
    <p:extLst>
      <p:ext uri="{BB962C8B-B14F-4D97-AF65-F5344CB8AC3E}">
        <p14:creationId xmlns:p14="http://schemas.microsoft.com/office/powerpoint/2010/main" val="30079994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17D9FF01-2DDE-4616-8393-D6AC773E908A}" type="slidenum">
              <a:rPr lang="en-GB" smtClean="0"/>
              <a:t>42</a:t>
            </a:fld>
            <a:endParaRPr lang="en-GB"/>
          </a:p>
        </p:txBody>
      </p:sp>
    </p:spTree>
    <p:extLst>
      <p:ext uri="{BB962C8B-B14F-4D97-AF65-F5344CB8AC3E}">
        <p14:creationId xmlns:p14="http://schemas.microsoft.com/office/powerpoint/2010/main" val="36270241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17D9FF01-2DDE-4616-8393-D6AC773E908A}" type="slidenum">
              <a:rPr lang="en-GB" smtClean="0"/>
              <a:t>43</a:t>
            </a:fld>
            <a:endParaRPr lang="en-GB"/>
          </a:p>
        </p:txBody>
      </p:sp>
    </p:spTree>
    <p:extLst>
      <p:ext uri="{BB962C8B-B14F-4D97-AF65-F5344CB8AC3E}">
        <p14:creationId xmlns:p14="http://schemas.microsoft.com/office/powerpoint/2010/main" val="3147215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nl-NL" dirty="0" smtClean="0"/>
              <a:t>[DONE]</a:t>
            </a:r>
            <a:br>
              <a:rPr lang="nl-NL" dirty="0" smtClean="0"/>
            </a:br>
            <a:r>
              <a:rPr lang="nl-NL" baseline="0" dirty="0" smtClean="0"/>
              <a:t>FULL TEXT</a:t>
            </a:r>
          </a:p>
          <a:p>
            <a:pPr marL="0" indent="0">
              <a:buFontTx/>
              <a:buNone/>
            </a:pPr>
            <a:r>
              <a:rPr lang="nl-NL" baseline="0" dirty="0" smtClean="0"/>
              <a:t>“</a:t>
            </a:r>
            <a:r>
              <a:rPr lang="nl-NL" baseline="0" dirty="0" err="1" smtClean="0"/>
              <a:t>To</a:t>
            </a:r>
            <a:r>
              <a:rPr lang="nl-NL" baseline="0" dirty="0" smtClean="0"/>
              <a:t> do </a:t>
            </a:r>
            <a:r>
              <a:rPr lang="nl-NL" baseline="0" dirty="0" err="1" smtClean="0"/>
              <a:t>so</a:t>
            </a:r>
            <a:r>
              <a:rPr lang="nl-NL" baseline="0" dirty="0" smtClean="0"/>
              <a:t> I </a:t>
            </a:r>
            <a:r>
              <a:rPr lang="nl-NL" baseline="0" dirty="0" err="1" smtClean="0"/>
              <a:t>will</a:t>
            </a:r>
            <a:r>
              <a:rPr lang="nl-NL" baseline="0" dirty="0" smtClean="0"/>
              <a:t> </a:t>
            </a:r>
            <a:r>
              <a:rPr lang="nl-NL" baseline="0" dirty="0" err="1" smtClean="0"/>
              <a:t>be</a:t>
            </a:r>
            <a:r>
              <a:rPr lang="nl-NL" baseline="0" dirty="0" smtClean="0"/>
              <a:t> </a:t>
            </a:r>
            <a:r>
              <a:rPr lang="nl-NL" baseline="0" dirty="0" err="1" smtClean="0"/>
              <a:t>looking</a:t>
            </a:r>
            <a:r>
              <a:rPr lang="nl-NL" baseline="0" dirty="0" smtClean="0"/>
              <a:t> at </a:t>
            </a:r>
            <a:r>
              <a:rPr lang="nl-NL" baseline="0" dirty="0" err="1" smtClean="0"/>
              <a:t>generative</a:t>
            </a:r>
            <a:r>
              <a:rPr lang="nl-NL" baseline="0" dirty="0" smtClean="0"/>
              <a:t> grammars, a </a:t>
            </a:r>
            <a:r>
              <a:rPr lang="nl-NL" baseline="0" dirty="0" err="1" smtClean="0"/>
              <a:t>very</a:t>
            </a:r>
            <a:r>
              <a:rPr lang="nl-NL" baseline="0" dirty="0" smtClean="0"/>
              <a:t> </a:t>
            </a:r>
            <a:r>
              <a:rPr lang="nl-NL" baseline="0" dirty="0" err="1" smtClean="0"/>
              <a:t>popular</a:t>
            </a:r>
            <a:r>
              <a:rPr lang="nl-NL" baseline="0" dirty="0" smtClean="0"/>
              <a:t> PCG </a:t>
            </a:r>
            <a:r>
              <a:rPr lang="nl-NL" baseline="0" dirty="0" err="1" smtClean="0"/>
              <a:t>technique</a:t>
            </a:r>
            <a:r>
              <a:rPr lang="nl-NL" baseline="0" dirty="0" smtClean="0"/>
              <a:t> </a:t>
            </a:r>
            <a:r>
              <a:rPr lang="nl-NL" baseline="0" dirty="0" err="1" smtClean="0"/>
              <a:t>and</a:t>
            </a:r>
            <a:r>
              <a:rPr lang="nl-NL" baseline="0" dirty="0" smtClean="0"/>
              <a:t> </a:t>
            </a:r>
            <a:r>
              <a:rPr lang="nl-NL" baseline="0" dirty="0" err="1" smtClean="0"/>
              <a:t>especially</a:t>
            </a:r>
            <a:r>
              <a:rPr lang="nl-NL" baseline="0" dirty="0" smtClean="0"/>
              <a:t> </a:t>
            </a:r>
            <a:r>
              <a:rPr lang="nl-NL" baseline="0" dirty="0" err="1" smtClean="0"/>
              <a:t>for</a:t>
            </a:r>
            <a:r>
              <a:rPr lang="nl-NL" baseline="0" dirty="0" smtClean="0"/>
              <a:t> level </a:t>
            </a:r>
            <a:r>
              <a:rPr lang="nl-NL" baseline="0" dirty="0" err="1" smtClean="0"/>
              <a:t>generation</a:t>
            </a:r>
            <a:r>
              <a:rPr lang="nl-NL" baseline="0" dirty="0" smtClean="0"/>
              <a:t>, but </a:t>
            </a:r>
            <a:r>
              <a:rPr lang="nl-NL" baseline="0" dirty="0" err="1" smtClean="0"/>
              <a:t>before</a:t>
            </a:r>
            <a:r>
              <a:rPr lang="nl-NL" baseline="0" dirty="0" smtClean="0"/>
              <a:t> I </a:t>
            </a:r>
            <a:r>
              <a:rPr lang="nl-NL" baseline="0" dirty="0" err="1" smtClean="0"/>
              <a:t>discuss</a:t>
            </a:r>
            <a:r>
              <a:rPr lang="nl-NL" baseline="0" dirty="0" smtClean="0"/>
              <a:t> </a:t>
            </a:r>
            <a:r>
              <a:rPr lang="nl-NL" baseline="0" dirty="0" err="1" smtClean="0"/>
              <a:t>that</a:t>
            </a:r>
            <a:r>
              <a:rPr lang="nl-NL" baseline="0" dirty="0" smtClean="0"/>
              <a:t> </a:t>
            </a:r>
            <a:r>
              <a:rPr lang="nl-NL" baseline="0" dirty="0" err="1" smtClean="0"/>
              <a:t>I’ll</a:t>
            </a:r>
            <a:r>
              <a:rPr lang="nl-NL" baseline="0" dirty="0" smtClean="0"/>
              <a:t> first </a:t>
            </a:r>
            <a:r>
              <a:rPr lang="nl-NL" baseline="0" dirty="0" err="1" smtClean="0"/>
              <a:t>give</a:t>
            </a:r>
            <a:r>
              <a:rPr lang="nl-NL" baseline="0" dirty="0" smtClean="0"/>
              <a:t> a small </a:t>
            </a:r>
            <a:r>
              <a:rPr lang="nl-NL" baseline="0" dirty="0" err="1" smtClean="0"/>
              <a:t>example</a:t>
            </a:r>
            <a:r>
              <a:rPr lang="nl-NL" baseline="0" dirty="0" smtClean="0"/>
              <a:t> </a:t>
            </a:r>
            <a:r>
              <a:rPr lang="nl-NL" baseline="0" dirty="0" err="1" smtClean="0"/>
              <a:t>with</a:t>
            </a:r>
            <a:r>
              <a:rPr lang="nl-NL" baseline="0" dirty="0" smtClean="0"/>
              <a:t> </a:t>
            </a:r>
            <a:r>
              <a:rPr lang="nl-NL" baseline="0" dirty="0" err="1" smtClean="0"/>
              <a:t>plants</a:t>
            </a:r>
            <a:r>
              <a:rPr lang="nl-NL" baseline="0" dirty="0" smtClean="0"/>
              <a:t>.[click]</a:t>
            </a:r>
            <a:br>
              <a:rPr lang="nl-NL" baseline="0" dirty="0" smtClean="0"/>
            </a:br>
            <a:r>
              <a:rPr lang="nl-NL" baseline="0" dirty="0" smtClean="0"/>
              <a:t>Say </a:t>
            </a:r>
            <a:r>
              <a:rPr lang="nl-NL" baseline="0" dirty="0" err="1" smtClean="0"/>
              <a:t>there</a:t>
            </a:r>
            <a:r>
              <a:rPr lang="nl-NL" baseline="0" dirty="0" smtClean="0"/>
              <a:t> are </a:t>
            </a:r>
            <a:r>
              <a:rPr lang="nl-NL" baseline="0" dirty="0" err="1" smtClean="0"/>
              <a:t>two</a:t>
            </a:r>
            <a:r>
              <a:rPr lang="nl-NL" baseline="0" dirty="0" smtClean="0"/>
              <a:t> </a:t>
            </a:r>
            <a:r>
              <a:rPr lang="nl-NL" baseline="0" dirty="0" err="1" smtClean="0"/>
              <a:t>symbols</a:t>
            </a:r>
            <a:r>
              <a:rPr lang="nl-NL" baseline="0" dirty="0" smtClean="0"/>
              <a:t>, a </a:t>
            </a:r>
            <a:r>
              <a:rPr lang="nl-NL" baseline="0" dirty="0" err="1" smtClean="0"/>
              <a:t>branch</a:t>
            </a:r>
            <a:r>
              <a:rPr lang="nl-NL" baseline="0" dirty="0" smtClean="0"/>
              <a:t> </a:t>
            </a:r>
            <a:r>
              <a:rPr lang="nl-NL" baseline="0" dirty="0" err="1" smtClean="0"/>
              <a:t>and</a:t>
            </a:r>
            <a:r>
              <a:rPr lang="nl-NL" baseline="0" dirty="0" smtClean="0"/>
              <a:t> a </a:t>
            </a:r>
            <a:r>
              <a:rPr lang="nl-NL" baseline="0" dirty="0" err="1" smtClean="0"/>
              <a:t>leaf</a:t>
            </a:r>
            <a:r>
              <a:rPr lang="nl-NL" baseline="0" dirty="0" smtClean="0"/>
              <a:t> – </a:t>
            </a:r>
            <a:r>
              <a:rPr lang="nl-NL" baseline="0" dirty="0" err="1" smtClean="0"/>
              <a:t>and</a:t>
            </a:r>
            <a:r>
              <a:rPr lang="nl-NL" baseline="0" dirty="0" smtClean="0"/>
              <a:t> we have a </a:t>
            </a:r>
            <a:r>
              <a:rPr lang="nl-NL" baseline="0" dirty="0" err="1" smtClean="0"/>
              <a:t>production</a:t>
            </a:r>
            <a:r>
              <a:rPr lang="nl-NL" baseline="0" dirty="0" smtClean="0"/>
              <a:t> </a:t>
            </a:r>
            <a:r>
              <a:rPr lang="nl-NL" baseline="0" dirty="0" err="1" smtClean="0"/>
              <a:t>rule</a:t>
            </a:r>
            <a:r>
              <a:rPr lang="nl-NL" baseline="0" dirty="0" smtClean="0"/>
              <a:t> </a:t>
            </a:r>
            <a:r>
              <a:rPr lang="nl-NL" baseline="0" dirty="0" err="1" smtClean="0"/>
              <a:t>for</a:t>
            </a:r>
            <a:r>
              <a:rPr lang="nl-NL" baseline="0" dirty="0" smtClean="0"/>
              <a:t> </a:t>
            </a:r>
            <a:r>
              <a:rPr lang="nl-NL" baseline="0" dirty="0" err="1" smtClean="0"/>
              <a:t>each</a:t>
            </a:r>
            <a:r>
              <a:rPr lang="nl-NL" baseline="0" dirty="0" smtClean="0"/>
              <a:t>.[click] </a:t>
            </a:r>
            <a:r>
              <a:rPr lang="nl-NL" baseline="0" dirty="0" err="1" smtClean="0"/>
              <a:t>We’ll</a:t>
            </a:r>
            <a:r>
              <a:rPr lang="nl-NL" baseline="0" dirty="0" smtClean="0"/>
              <a:t> start </a:t>
            </a:r>
            <a:r>
              <a:rPr lang="nl-NL" baseline="0" dirty="0" err="1" smtClean="0"/>
              <a:t>with</a:t>
            </a:r>
            <a:r>
              <a:rPr lang="nl-NL" baseline="0" dirty="0" smtClean="0"/>
              <a:t> a </a:t>
            </a:r>
            <a:r>
              <a:rPr lang="nl-NL" baseline="0" dirty="0" err="1" smtClean="0"/>
              <a:t>leaf</a:t>
            </a:r>
            <a:r>
              <a:rPr lang="nl-NL" baseline="0" dirty="0" smtClean="0"/>
              <a:t>, </a:t>
            </a:r>
            <a:r>
              <a:rPr lang="nl-NL" baseline="0" dirty="0" err="1" smtClean="0"/>
              <a:t>that’s</a:t>
            </a:r>
            <a:r>
              <a:rPr lang="nl-NL" baseline="0" dirty="0" smtClean="0"/>
              <a:t> </a:t>
            </a:r>
            <a:r>
              <a:rPr lang="nl-NL" baseline="0" dirty="0" err="1" smtClean="0"/>
              <a:t>the</a:t>
            </a:r>
            <a:r>
              <a:rPr lang="nl-NL" baseline="0" dirty="0" smtClean="0"/>
              <a:t> </a:t>
            </a:r>
            <a:r>
              <a:rPr lang="nl-NL" baseline="0" dirty="0" err="1" smtClean="0"/>
              <a:t>initial</a:t>
            </a:r>
            <a:r>
              <a:rPr lang="nl-NL" baseline="0" dirty="0" smtClean="0"/>
              <a:t> state.[click]</a:t>
            </a:r>
            <a:br>
              <a:rPr lang="nl-NL" baseline="0" dirty="0" smtClean="0"/>
            </a:br>
            <a:r>
              <a:rPr lang="nl-NL" baseline="0" dirty="0" err="1" smtClean="0"/>
              <a:t>What</a:t>
            </a:r>
            <a:r>
              <a:rPr lang="nl-NL" baseline="0" dirty="0" smtClean="0"/>
              <a:t> grammars do is </a:t>
            </a:r>
            <a:r>
              <a:rPr lang="nl-NL" baseline="0" dirty="0" err="1" smtClean="0"/>
              <a:t>they</a:t>
            </a:r>
            <a:r>
              <a:rPr lang="nl-NL" baseline="0" dirty="0" smtClean="0"/>
              <a:t> </a:t>
            </a:r>
            <a:r>
              <a:rPr lang="nl-NL" baseline="0" dirty="0" err="1" smtClean="0"/>
              <a:t>choose</a:t>
            </a:r>
            <a:r>
              <a:rPr lang="nl-NL" baseline="0" dirty="0" smtClean="0"/>
              <a:t> a </a:t>
            </a:r>
            <a:r>
              <a:rPr lang="nl-NL" baseline="0" dirty="0" err="1" smtClean="0"/>
              <a:t>rule</a:t>
            </a:r>
            <a:r>
              <a:rPr lang="nl-NL" baseline="0" dirty="0" smtClean="0"/>
              <a:t> </a:t>
            </a:r>
            <a:r>
              <a:rPr lang="nl-NL" baseline="0" dirty="0" err="1" smtClean="0"/>
              <a:t>to</a:t>
            </a:r>
            <a:r>
              <a:rPr lang="nl-NL" baseline="0" dirty="0" smtClean="0"/>
              <a:t> </a:t>
            </a:r>
            <a:r>
              <a:rPr lang="nl-NL" baseline="0" dirty="0" err="1" smtClean="0"/>
              <a:t>apply</a:t>
            </a:r>
            <a:r>
              <a:rPr lang="nl-NL" baseline="0" dirty="0" smtClean="0"/>
              <a:t> </a:t>
            </a:r>
            <a:r>
              <a:rPr lang="nl-NL" baseline="0" dirty="0" err="1" smtClean="0"/>
              <a:t>and</a:t>
            </a:r>
            <a:r>
              <a:rPr lang="nl-NL" baseline="0" dirty="0" smtClean="0"/>
              <a:t> a </a:t>
            </a:r>
            <a:r>
              <a:rPr lang="nl-NL" baseline="0" dirty="0" err="1" smtClean="0"/>
              <a:t>symbol</a:t>
            </a:r>
            <a:r>
              <a:rPr lang="nl-NL" baseline="0" dirty="0" smtClean="0"/>
              <a:t> </a:t>
            </a:r>
            <a:r>
              <a:rPr lang="nl-NL" baseline="0" dirty="0" err="1" smtClean="0"/>
              <a:t>to</a:t>
            </a:r>
            <a:r>
              <a:rPr lang="nl-NL" baseline="0" dirty="0" smtClean="0"/>
              <a:t> </a:t>
            </a:r>
            <a:r>
              <a:rPr lang="nl-NL" baseline="0" dirty="0" err="1" smtClean="0"/>
              <a:t>apply</a:t>
            </a:r>
            <a:r>
              <a:rPr lang="nl-NL" baseline="0" dirty="0" smtClean="0"/>
              <a:t> </a:t>
            </a:r>
            <a:r>
              <a:rPr lang="nl-NL" baseline="0" dirty="0" err="1" smtClean="0"/>
              <a:t>it</a:t>
            </a:r>
            <a:r>
              <a:rPr lang="nl-NL" baseline="0" dirty="0" smtClean="0"/>
              <a:t> on. [click]</a:t>
            </a:r>
            <a:r>
              <a:rPr lang="nl-NL" baseline="0" dirty="0" err="1" smtClean="0"/>
              <a:t>And</a:t>
            </a:r>
            <a:r>
              <a:rPr lang="nl-NL" baseline="0" dirty="0" smtClean="0"/>
              <a:t> </a:t>
            </a:r>
            <a:r>
              <a:rPr lang="nl-NL" baseline="0" dirty="0" err="1" smtClean="0"/>
              <a:t>they</a:t>
            </a:r>
            <a:r>
              <a:rPr lang="nl-NL" baseline="0" dirty="0" smtClean="0"/>
              <a:t> </a:t>
            </a:r>
            <a:r>
              <a:rPr lang="nl-NL" baseline="0" dirty="0" err="1" smtClean="0"/>
              <a:t>applying</a:t>
            </a:r>
            <a:r>
              <a:rPr lang="nl-NL" baseline="0" dirty="0" smtClean="0"/>
              <a:t> </a:t>
            </a:r>
            <a:r>
              <a:rPr lang="nl-NL" baseline="0" dirty="0" err="1" smtClean="0"/>
              <a:t>the</a:t>
            </a:r>
            <a:r>
              <a:rPr lang="nl-NL" baseline="0" dirty="0" smtClean="0"/>
              <a:t> </a:t>
            </a:r>
            <a:r>
              <a:rPr lang="nl-NL" baseline="0" dirty="0" err="1" smtClean="0"/>
              <a:t>rule</a:t>
            </a:r>
            <a:r>
              <a:rPr lang="nl-NL" baseline="0" dirty="0" smtClean="0"/>
              <a:t> </a:t>
            </a:r>
            <a:r>
              <a:rPr lang="nl-NL" baseline="0" dirty="0" err="1" smtClean="0"/>
              <a:t>and</a:t>
            </a:r>
            <a:r>
              <a:rPr lang="nl-NL" baseline="0" dirty="0" smtClean="0"/>
              <a:t> </a:t>
            </a:r>
            <a:r>
              <a:rPr lang="nl-NL" baseline="0" dirty="0" err="1" smtClean="0"/>
              <a:t>repeat</a:t>
            </a:r>
            <a:r>
              <a:rPr lang="nl-NL" baseline="0" dirty="0" smtClean="0"/>
              <a:t> </a:t>
            </a:r>
            <a:r>
              <a:rPr lang="nl-NL" baseline="0" dirty="0" err="1" smtClean="0"/>
              <a:t>this</a:t>
            </a:r>
            <a:r>
              <a:rPr lang="nl-NL" baseline="0" dirty="0" smtClean="0"/>
              <a:t> proces </a:t>
            </a:r>
            <a:r>
              <a:rPr lang="nl-NL" baseline="0" dirty="0" err="1" smtClean="0"/>
              <a:t>until</a:t>
            </a:r>
            <a:r>
              <a:rPr lang="nl-NL" baseline="0" dirty="0" smtClean="0"/>
              <a:t>…[click </a:t>
            </a:r>
            <a:r>
              <a:rPr lang="nl-NL" baseline="0" dirty="0" err="1" smtClean="0"/>
              <a:t>until</a:t>
            </a:r>
            <a:r>
              <a:rPr lang="nl-NL" baseline="0" dirty="0" smtClean="0"/>
              <a:t> </a:t>
            </a:r>
            <a:r>
              <a:rPr lang="nl-NL" baseline="0" dirty="0" err="1" smtClean="0"/>
              <a:t>the</a:t>
            </a:r>
            <a:r>
              <a:rPr lang="nl-NL" baseline="0" dirty="0" smtClean="0"/>
              <a:t> end]”</a:t>
            </a:r>
            <a:endParaRPr lang="en-GB" dirty="0"/>
          </a:p>
        </p:txBody>
      </p:sp>
      <p:sp>
        <p:nvSpPr>
          <p:cNvPr id="4" name="Slide Number Placeholder 3"/>
          <p:cNvSpPr>
            <a:spLocks noGrp="1"/>
          </p:cNvSpPr>
          <p:nvPr>
            <p:ph type="sldNum" sz="quarter" idx="10"/>
          </p:nvPr>
        </p:nvSpPr>
        <p:spPr/>
        <p:txBody>
          <a:bodyPr/>
          <a:lstStyle/>
          <a:p>
            <a:fld id="{17D9FF01-2DDE-4616-8393-D6AC773E908A}" type="slidenum">
              <a:rPr lang="en-GB" smtClean="0"/>
              <a:t>5</a:t>
            </a:fld>
            <a:endParaRPr lang="en-GB"/>
          </a:p>
        </p:txBody>
      </p:sp>
    </p:spTree>
    <p:extLst>
      <p:ext uri="{BB962C8B-B14F-4D97-AF65-F5344CB8AC3E}">
        <p14:creationId xmlns:p14="http://schemas.microsoft.com/office/powerpoint/2010/main" val="3702367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nl-NL" dirty="0" smtClean="0"/>
              <a:t>[DONE]</a:t>
            </a:r>
            <a:br>
              <a:rPr lang="nl-NL" dirty="0" smtClean="0"/>
            </a:br>
            <a:r>
              <a:rPr lang="nl-NL" baseline="0" dirty="0" smtClean="0"/>
              <a:t>FULL TEXT</a:t>
            </a:r>
          </a:p>
          <a:p>
            <a:pPr marL="0" indent="0">
              <a:buFontTx/>
              <a:buNone/>
            </a:pPr>
            <a:r>
              <a:rPr lang="nl-NL" baseline="0" dirty="0" smtClean="0"/>
              <a:t>“</a:t>
            </a:r>
            <a:r>
              <a:rPr lang="nl-NL" baseline="0" dirty="0" err="1" smtClean="0"/>
              <a:t>To</a:t>
            </a:r>
            <a:r>
              <a:rPr lang="nl-NL" baseline="0" dirty="0" smtClean="0"/>
              <a:t> do </a:t>
            </a:r>
            <a:r>
              <a:rPr lang="nl-NL" baseline="0" dirty="0" err="1" smtClean="0"/>
              <a:t>so</a:t>
            </a:r>
            <a:r>
              <a:rPr lang="nl-NL" baseline="0" dirty="0" smtClean="0"/>
              <a:t> I </a:t>
            </a:r>
            <a:r>
              <a:rPr lang="nl-NL" baseline="0" dirty="0" err="1" smtClean="0"/>
              <a:t>will</a:t>
            </a:r>
            <a:r>
              <a:rPr lang="nl-NL" baseline="0" dirty="0" smtClean="0"/>
              <a:t> </a:t>
            </a:r>
            <a:r>
              <a:rPr lang="nl-NL" baseline="0" dirty="0" err="1" smtClean="0"/>
              <a:t>be</a:t>
            </a:r>
            <a:r>
              <a:rPr lang="nl-NL" baseline="0" dirty="0" smtClean="0"/>
              <a:t> </a:t>
            </a:r>
            <a:r>
              <a:rPr lang="nl-NL" baseline="0" dirty="0" err="1" smtClean="0"/>
              <a:t>looking</a:t>
            </a:r>
            <a:r>
              <a:rPr lang="nl-NL" baseline="0" dirty="0" smtClean="0"/>
              <a:t> at </a:t>
            </a:r>
            <a:r>
              <a:rPr lang="nl-NL" baseline="0" dirty="0" err="1" smtClean="0"/>
              <a:t>generative</a:t>
            </a:r>
            <a:r>
              <a:rPr lang="nl-NL" baseline="0" dirty="0" smtClean="0"/>
              <a:t> grammars, a </a:t>
            </a:r>
            <a:r>
              <a:rPr lang="nl-NL" baseline="0" dirty="0" err="1" smtClean="0"/>
              <a:t>very</a:t>
            </a:r>
            <a:r>
              <a:rPr lang="nl-NL" baseline="0" dirty="0" smtClean="0"/>
              <a:t> </a:t>
            </a:r>
            <a:r>
              <a:rPr lang="nl-NL" baseline="0" dirty="0" err="1" smtClean="0"/>
              <a:t>popular</a:t>
            </a:r>
            <a:r>
              <a:rPr lang="nl-NL" baseline="0" dirty="0" smtClean="0"/>
              <a:t> PCG </a:t>
            </a:r>
            <a:r>
              <a:rPr lang="nl-NL" baseline="0" dirty="0" err="1" smtClean="0"/>
              <a:t>technique</a:t>
            </a:r>
            <a:r>
              <a:rPr lang="nl-NL" baseline="0" dirty="0" smtClean="0"/>
              <a:t> </a:t>
            </a:r>
            <a:r>
              <a:rPr lang="nl-NL" baseline="0" dirty="0" err="1" smtClean="0"/>
              <a:t>and</a:t>
            </a:r>
            <a:r>
              <a:rPr lang="nl-NL" baseline="0" dirty="0" smtClean="0"/>
              <a:t> </a:t>
            </a:r>
            <a:r>
              <a:rPr lang="nl-NL" baseline="0" dirty="0" err="1" smtClean="0"/>
              <a:t>especially</a:t>
            </a:r>
            <a:r>
              <a:rPr lang="nl-NL" baseline="0" dirty="0" smtClean="0"/>
              <a:t> </a:t>
            </a:r>
            <a:r>
              <a:rPr lang="nl-NL" baseline="0" dirty="0" err="1" smtClean="0"/>
              <a:t>for</a:t>
            </a:r>
            <a:r>
              <a:rPr lang="nl-NL" baseline="0" dirty="0" smtClean="0"/>
              <a:t> level </a:t>
            </a:r>
            <a:r>
              <a:rPr lang="nl-NL" baseline="0" dirty="0" err="1" smtClean="0"/>
              <a:t>generation</a:t>
            </a:r>
            <a:r>
              <a:rPr lang="nl-NL" baseline="0" dirty="0" smtClean="0"/>
              <a:t>, but </a:t>
            </a:r>
            <a:r>
              <a:rPr lang="nl-NL" baseline="0" dirty="0" err="1" smtClean="0"/>
              <a:t>before</a:t>
            </a:r>
            <a:r>
              <a:rPr lang="nl-NL" baseline="0" dirty="0" smtClean="0"/>
              <a:t> I </a:t>
            </a:r>
            <a:r>
              <a:rPr lang="nl-NL" baseline="0" dirty="0" err="1" smtClean="0"/>
              <a:t>discuss</a:t>
            </a:r>
            <a:r>
              <a:rPr lang="nl-NL" baseline="0" dirty="0" smtClean="0"/>
              <a:t> </a:t>
            </a:r>
            <a:r>
              <a:rPr lang="nl-NL" baseline="0" dirty="0" err="1" smtClean="0"/>
              <a:t>that</a:t>
            </a:r>
            <a:r>
              <a:rPr lang="nl-NL" baseline="0" dirty="0" smtClean="0"/>
              <a:t> </a:t>
            </a:r>
            <a:r>
              <a:rPr lang="nl-NL" baseline="0" dirty="0" err="1" smtClean="0"/>
              <a:t>I’ll</a:t>
            </a:r>
            <a:r>
              <a:rPr lang="nl-NL" baseline="0" dirty="0" smtClean="0"/>
              <a:t> first </a:t>
            </a:r>
            <a:r>
              <a:rPr lang="nl-NL" baseline="0" dirty="0" err="1" smtClean="0"/>
              <a:t>give</a:t>
            </a:r>
            <a:r>
              <a:rPr lang="nl-NL" baseline="0" dirty="0" smtClean="0"/>
              <a:t> a small </a:t>
            </a:r>
            <a:r>
              <a:rPr lang="nl-NL" baseline="0" dirty="0" err="1" smtClean="0"/>
              <a:t>example</a:t>
            </a:r>
            <a:r>
              <a:rPr lang="nl-NL" baseline="0" dirty="0" smtClean="0"/>
              <a:t> </a:t>
            </a:r>
            <a:r>
              <a:rPr lang="nl-NL" baseline="0" dirty="0" err="1" smtClean="0"/>
              <a:t>with</a:t>
            </a:r>
            <a:r>
              <a:rPr lang="nl-NL" baseline="0" dirty="0" smtClean="0"/>
              <a:t> </a:t>
            </a:r>
            <a:r>
              <a:rPr lang="nl-NL" baseline="0" dirty="0" err="1" smtClean="0"/>
              <a:t>plants</a:t>
            </a:r>
            <a:r>
              <a:rPr lang="nl-NL" baseline="0" dirty="0" smtClean="0"/>
              <a:t>.[click]</a:t>
            </a:r>
            <a:br>
              <a:rPr lang="nl-NL" baseline="0" dirty="0" smtClean="0"/>
            </a:br>
            <a:r>
              <a:rPr lang="nl-NL" baseline="0" dirty="0" smtClean="0"/>
              <a:t>Say </a:t>
            </a:r>
            <a:r>
              <a:rPr lang="nl-NL" baseline="0" dirty="0" err="1" smtClean="0"/>
              <a:t>there</a:t>
            </a:r>
            <a:r>
              <a:rPr lang="nl-NL" baseline="0" dirty="0" smtClean="0"/>
              <a:t> are </a:t>
            </a:r>
            <a:r>
              <a:rPr lang="nl-NL" baseline="0" dirty="0" err="1" smtClean="0"/>
              <a:t>two</a:t>
            </a:r>
            <a:r>
              <a:rPr lang="nl-NL" baseline="0" dirty="0" smtClean="0"/>
              <a:t> </a:t>
            </a:r>
            <a:r>
              <a:rPr lang="nl-NL" baseline="0" dirty="0" err="1" smtClean="0"/>
              <a:t>symbols</a:t>
            </a:r>
            <a:r>
              <a:rPr lang="nl-NL" baseline="0" dirty="0" smtClean="0"/>
              <a:t>, a </a:t>
            </a:r>
            <a:r>
              <a:rPr lang="nl-NL" baseline="0" dirty="0" err="1" smtClean="0"/>
              <a:t>branch</a:t>
            </a:r>
            <a:r>
              <a:rPr lang="nl-NL" baseline="0" dirty="0" smtClean="0"/>
              <a:t> </a:t>
            </a:r>
            <a:r>
              <a:rPr lang="nl-NL" baseline="0" dirty="0" err="1" smtClean="0"/>
              <a:t>and</a:t>
            </a:r>
            <a:r>
              <a:rPr lang="nl-NL" baseline="0" dirty="0" smtClean="0"/>
              <a:t> a </a:t>
            </a:r>
            <a:r>
              <a:rPr lang="nl-NL" baseline="0" dirty="0" err="1" smtClean="0"/>
              <a:t>leaf</a:t>
            </a:r>
            <a:r>
              <a:rPr lang="nl-NL" baseline="0" dirty="0" smtClean="0"/>
              <a:t> – </a:t>
            </a:r>
            <a:r>
              <a:rPr lang="nl-NL" baseline="0" dirty="0" err="1" smtClean="0"/>
              <a:t>and</a:t>
            </a:r>
            <a:r>
              <a:rPr lang="nl-NL" baseline="0" dirty="0" smtClean="0"/>
              <a:t> we have a </a:t>
            </a:r>
            <a:r>
              <a:rPr lang="nl-NL" baseline="0" dirty="0" err="1" smtClean="0"/>
              <a:t>production</a:t>
            </a:r>
            <a:r>
              <a:rPr lang="nl-NL" baseline="0" dirty="0" smtClean="0"/>
              <a:t> </a:t>
            </a:r>
            <a:r>
              <a:rPr lang="nl-NL" baseline="0" dirty="0" err="1" smtClean="0"/>
              <a:t>rule</a:t>
            </a:r>
            <a:r>
              <a:rPr lang="nl-NL" baseline="0" dirty="0" smtClean="0"/>
              <a:t> </a:t>
            </a:r>
            <a:r>
              <a:rPr lang="nl-NL" baseline="0" dirty="0" err="1" smtClean="0"/>
              <a:t>for</a:t>
            </a:r>
            <a:r>
              <a:rPr lang="nl-NL" baseline="0" dirty="0" smtClean="0"/>
              <a:t> </a:t>
            </a:r>
            <a:r>
              <a:rPr lang="nl-NL" baseline="0" dirty="0" err="1" smtClean="0"/>
              <a:t>each</a:t>
            </a:r>
            <a:r>
              <a:rPr lang="nl-NL" baseline="0" dirty="0" smtClean="0"/>
              <a:t>.[click] </a:t>
            </a:r>
            <a:r>
              <a:rPr lang="nl-NL" baseline="0" dirty="0" err="1" smtClean="0"/>
              <a:t>We’ll</a:t>
            </a:r>
            <a:r>
              <a:rPr lang="nl-NL" baseline="0" dirty="0" smtClean="0"/>
              <a:t> start </a:t>
            </a:r>
            <a:r>
              <a:rPr lang="nl-NL" baseline="0" dirty="0" err="1" smtClean="0"/>
              <a:t>with</a:t>
            </a:r>
            <a:r>
              <a:rPr lang="nl-NL" baseline="0" dirty="0" smtClean="0"/>
              <a:t> a </a:t>
            </a:r>
            <a:r>
              <a:rPr lang="nl-NL" baseline="0" dirty="0" err="1" smtClean="0"/>
              <a:t>leaf</a:t>
            </a:r>
            <a:r>
              <a:rPr lang="nl-NL" baseline="0" dirty="0" smtClean="0"/>
              <a:t>, </a:t>
            </a:r>
            <a:r>
              <a:rPr lang="nl-NL" baseline="0" dirty="0" err="1" smtClean="0"/>
              <a:t>that’s</a:t>
            </a:r>
            <a:r>
              <a:rPr lang="nl-NL" baseline="0" dirty="0" smtClean="0"/>
              <a:t> </a:t>
            </a:r>
            <a:r>
              <a:rPr lang="nl-NL" baseline="0" dirty="0" err="1" smtClean="0"/>
              <a:t>the</a:t>
            </a:r>
            <a:r>
              <a:rPr lang="nl-NL" baseline="0" dirty="0" smtClean="0"/>
              <a:t> </a:t>
            </a:r>
            <a:r>
              <a:rPr lang="nl-NL" baseline="0" dirty="0" err="1" smtClean="0"/>
              <a:t>initial</a:t>
            </a:r>
            <a:r>
              <a:rPr lang="nl-NL" baseline="0" dirty="0" smtClean="0"/>
              <a:t> state.[click]</a:t>
            </a:r>
            <a:br>
              <a:rPr lang="nl-NL" baseline="0" dirty="0" smtClean="0"/>
            </a:br>
            <a:r>
              <a:rPr lang="nl-NL" baseline="0" dirty="0" err="1" smtClean="0"/>
              <a:t>What</a:t>
            </a:r>
            <a:r>
              <a:rPr lang="nl-NL" baseline="0" dirty="0" smtClean="0"/>
              <a:t> grammars do is </a:t>
            </a:r>
            <a:r>
              <a:rPr lang="nl-NL" baseline="0" dirty="0" err="1" smtClean="0"/>
              <a:t>they</a:t>
            </a:r>
            <a:r>
              <a:rPr lang="nl-NL" baseline="0" dirty="0" smtClean="0"/>
              <a:t> </a:t>
            </a:r>
            <a:r>
              <a:rPr lang="nl-NL" baseline="0" dirty="0" err="1" smtClean="0"/>
              <a:t>choose</a:t>
            </a:r>
            <a:r>
              <a:rPr lang="nl-NL" baseline="0" dirty="0" smtClean="0"/>
              <a:t> a </a:t>
            </a:r>
            <a:r>
              <a:rPr lang="nl-NL" baseline="0" dirty="0" err="1" smtClean="0"/>
              <a:t>rule</a:t>
            </a:r>
            <a:r>
              <a:rPr lang="nl-NL" baseline="0" dirty="0" smtClean="0"/>
              <a:t> </a:t>
            </a:r>
            <a:r>
              <a:rPr lang="nl-NL" baseline="0" dirty="0" err="1" smtClean="0"/>
              <a:t>to</a:t>
            </a:r>
            <a:r>
              <a:rPr lang="nl-NL" baseline="0" dirty="0" smtClean="0"/>
              <a:t> </a:t>
            </a:r>
            <a:r>
              <a:rPr lang="nl-NL" baseline="0" dirty="0" err="1" smtClean="0"/>
              <a:t>apply</a:t>
            </a:r>
            <a:r>
              <a:rPr lang="nl-NL" baseline="0" dirty="0" smtClean="0"/>
              <a:t> </a:t>
            </a:r>
            <a:r>
              <a:rPr lang="nl-NL" baseline="0" dirty="0" err="1" smtClean="0"/>
              <a:t>and</a:t>
            </a:r>
            <a:r>
              <a:rPr lang="nl-NL" baseline="0" dirty="0" smtClean="0"/>
              <a:t> a </a:t>
            </a:r>
            <a:r>
              <a:rPr lang="nl-NL" baseline="0" dirty="0" err="1" smtClean="0"/>
              <a:t>symbol</a:t>
            </a:r>
            <a:r>
              <a:rPr lang="nl-NL" baseline="0" dirty="0" smtClean="0"/>
              <a:t> </a:t>
            </a:r>
            <a:r>
              <a:rPr lang="nl-NL" baseline="0" dirty="0" err="1" smtClean="0"/>
              <a:t>to</a:t>
            </a:r>
            <a:r>
              <a:rPr lang="nl-NL" baseline="0" dirty="0" smtClean="0"/>
              <a:t> </a:t>
            </a:r>
            <a:r>
              <a:rPr lang="nl-NL" baseline="0" dirty="0" err="1" smtClean="0"/>
              <a:t>apply</a:t>
            </a:r>
            <a:r>
              <a:rPr lang="nl-NL" baseline="0" dirty="0" smtClean="0"/>
              <a:t> </a:t>
            </a:r>
            <a:r>
              <a:rPr lang="nl-NL" baseline="0" dirty="0" err="1" smtClean="0"/>
              <a:t>it</a:t>
            </a:r>
            <a:r>
              <a:rPr lang="nl-NL" baseline="0" dirty="0" smtClean="0"/>
              <a:t> on. [click]</a:t>
            </a:r>
            <a:r>
              <a:rPr lang="nl-NL" baseline="0" dirty="0" err="1" smtClean="0"/>
              <a:t>And</a:t>
            </a:r>
            <a:r>
              <a:rPr lang="nl-NL" baseline="0" dirty="0" smtClean="0"/>
              <a:t> </a:t>
            </a:r>
            <a:r>
              <a:rPr lang="nl-NL" baseline="0" dirty="0" err="1" smtClean="0"/>
              <a:t>they</a:t>
            </a:r>
            <a:r>
              <a:rPr lang="nl-NL" baseline="0" dirty="0" smtClean="0"/>
              <a:t> </a:t>
            </a:r>
            <a:r>
              <a:rPr lang="nl-NL" baseline="0" dirty="0" err="1" smtClean="0"/>
              <a:t>applying</a:t>
            </a:r>
            <a:r>
              <a:rPr lang="nl-NL" baseline="0" dirty="0" smtClean="0"/>
              <a:t> </a:t>
            </a:r>
            <a:r>
              <a:rPr lang="nl-NL" baseline="0" dirty="0" err="1" smtClean="0"/>
              <a:t>the</a:t>
            </a:r>
            <a:r>
              <a:rPr lang="nl-NL" baseline="0" dirty="0" smtClean="0"/>
              <a:t> </a:t>
            </a:r>
            <a:r>
              <a:rPr lang="nl-NL" baseline="0" dirty="0" err="1" smtClean="0"/>
              <a:t>rule</a:t>
            </a:r>
            <a:r>
              <a:rPr lang="nl-NL" baseline="0" dirty="0" smtClean="0"/>
              <a:t> </a:t>
            </a:r>
            <a:r>
              <a:rPr lang="nl-NL" baseline="0" dirty="0" err="1" smtClean="0"/>
              <a:t>and</a:t>
            </a:r>
            <a:r>
              <a:rPr lang="nl-NL" baseline="0" dirty="0" smtClean="0"/>
              <a:t> </a:t>
            </a:r>
            <a:r>
              <a:rPr lang="nl-NL" baseline="0" dirty="0" err="1" smtClean="0"/>
              <a:t>repeat</a:t>
            </a:r>
            <a:r>
              <a:rPr lang="nl-NL" baseline="0" dirty="0" smtClean="0"/>
              <a:t> </a:t>
            </a:r>
            <a:r>
              <a:rPr lang="nl-NL" baseline="0" dirty="0" err="1" smtClean="0"/>
              <a:t>this</a:t>
            </a:r>
            <a:r>
              <a:rPr lang="nl-NL" baseline="0" dirty="0" smtClean="0"/>
              <a:t> proces </a:t>
            </a:r>
            <a:r>
              <a:rPr lang="nl-NL" baseline="0" dirty="0" err="1" smtClean="0"/>
              <a:t>until</a:t>
            </a:r>
            <a:r>
              <a:rPr lang="nl-NL" baseline="0" dirty="0" smtClean="0"/>
              <a:t>…[click </a:t>
            </a:r>
            <a:r>
              <a:rPr lang="nl-NL" baseline="0" dirty="0" err="1" smtClean="0"/>
              <a:t>until</a:t>
            </a:r>
            <a:r>
              <a:rPr lang="nl-NL" baseline="0" dirty="0" smtClean="0"/>
              <a:t> </a:t>
            </a:r>
            <a:r>
              <a:rPr lang="nl-NL" baseline="0" dirty="0" err="1" smtClean="0"/>
              <a:t>the</a:t>
            </a:r>
            <a:r>
              <a:rPr lang="nl-NL" baseline="0" dirty="0" smtClean="0"/>
              <a:t> end]”</a:t>
            </a:r>
            <a:endParaRPr lang="en-GB" dirty="0"/>
          </a:p>
        </p:txBody>
      </p:sp>
      <p:sp>
        <p:nvSpPr>
          <p:cNvPr id="4" name="Slide Number Placeholder 3"/>
          <p:cNvSpPr>
            <a:spLocks noGrp="1"/>
          </p:cNvSpPr>
          <p:nvPr>
            <p:ph type="sldNum" sz="quarter" idx="10"/>
          </p:nvPr>
        </p:nvSpPr>
        <p:spPr/>
        <p:txBody>
          <a:bodyPr/>
          <a:lstStyle/>
          <a:p>
            <a:fld id="{17D9FF01-2DDE-4616-8393-D6AC773E908A}" type="slidenum">
              <a:rPr lang="en-GB" smtClean="0"/>
              <a:t>6</a:t>
            </a:fld>
            <a:endParaRPr lang="en-GB"/>
          </a:p>
        </p:txBody>
      </p:sp>
    </p:spTree>
    <p:extLst>
      <p:ext uri="{BB962C8B-B14F-4D97-AF65-F5344CB8AC3E}">
        <p14:creationId xmlns:p14="http://schemas.microsoft.com/office/powerpoint/2010/main" val="1679955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nl-NL" dirty="0" smtClean="0"/>
              <a:t>[DONE]</a:t>
            </a:r>
            <a:br>
              <a:rPr lang="nl-NL" dirty="0" smtClean="0"/>
            </a:br>
            <a:r>
              <a:rPr lang="nl-NL" baseline="0" dirty="0" smtClean="0"/>
              <a:t>FULL TEXT</a:t>
            </a:r>
          </a:p>
          <a:p>
            <a:pPr marL="0" indent="0">
              <a:buFontTx/>
              <a:buNone/>
            </a:pPr>
            <a:r>
              <a:rPr lang="nl-NL" baseline="0" dirty="0" smtClean="0"/>
              <a:t>“</a:t>
            </a:r>
            <a:r>
              <a:rPr lang="nl-NL" baseline="0" dirty="0" err="1" smtClean="0"/>
              <a:t>To</a:t>
            </a:r>
            <a:r>
              <a:rPr lang="nl-NL" baseline="0" dirty="0" smtClean="0"/>
              <a:t> do </a:t>
            </a:r>
            <a:r>
              <a:rPr lang="nl-NL" baseline="0" dirty="0" err="1" smtClean="0"/>
              <a:t>so</a:t>
            </a:r>
            <a:r>
              <a:rPr lang="nl-NL" baseline="0" dirty="0" smtClean="0"/>
              <a:t> I </a:t>
            </a:r>
            <a:r>
              <a:rPr lang="nl-NL" baseline="0" dirty="0" err="1" smtClean="0"/>
              <a:t>will</a:t>
            </a:r>
            <a:r>
              <a:rPr lang="nl-NL" baseline="0" dirty="0" smtClean="0"/>
              <a:t> </a:t>
            </a:r>
            <a:r>
              <a:rPr lang="nl-NL" baseline="0" dirty="0" err="1" smtClean="0"/>
              <a:t>be</a:t>
            </a:r>
            <a:r>
              <a:rPr lang="nl-NL" baseline="0" dirty="0" smtClean="0"/>
              <a:t> </a:t>
            </a:r>
            <a:r>
              <a:rPr lang="nl-NL" baseline="0" dirty="0" err="1" smtClean="0"/>
              <a:t>looking</a:t>
            </a:r>
            <a:r>
              <a:rPr lang="nl-NL" baseline="0" dirty="0" smtClean="0"/>
              <a:t> at </a:t>
            </a:r>
            <a:r>
              <a:rPr lang="nl-NL" baseline="0" dirty="0" err="1" smtClean="0"/>
              <a:t>generative</a:t>
            </a:r>
            <a:r>
              <a:rPr lang="nl-NL" baseline="0" dirty="0" smtClean="0"/>
              <a:t> grammars, a </a:t>
            </a:r>
            <a:r>
              <a:rPr lang="nl-NL" baseline="0" dirty="0" err="1" smtClean="0"/>
              <a:t>very</a:t>
            </a:r>
            <a:r>
              <a:rPr lang="nl-NL" baseline="0" dirty="0" smtClean="0"/>
              <a:t> </a:t>
            </a:r>
            <a:r>
              <a:rPr lang="nl-NL" baseline="0" dirty="0" err="1" smtClean="0"/>
              <a:t>popular</a:t>
            </a:r>
            <a:r>
              <a:rPr lang="nl-NL" baseline="0" dirty="0" smtClean="0"/>
              <a:t> PCG </a:t>
            </a:r>
            <a:r>
              <a:rPr lang="nl-NL" baseline="0" dirty="0" err="1" smtClean="0"/>
              <a:t>technique</a:t>
            </a:r>
            <a:r>
              <a:rPr lang="nl-NL" baseline="0" dirty="0" smtClean="0"/>
              <a:t> </a:t>
            </a:r>
            <a:r>
              <a:rPr lang="nl-NL" baseline="0" dirty="0" err="1" smtClean="0"/>
              <a:t>and</a:t>
            </a:r>
            <a:r>
              <a:rPr lang="nl-NL" baseline="0" dirty="0" smtClean="0"/>
              <a:t> </a:t>
            </a:r>
            <a:r>
              <a:rPr lang="nl-NL" baseline="0" dirty="0" err="1" smtClean="0"/>
              <a:t>especially</a:t>
            </a:r>
            <a:r>
              <a:rPr lang="nl-NL" baseline="0" dirty="0" smtClean="0"/>
              <a:t> </a:t>
            </a:r>
            <a:r>
              <a:rPr lang="nl-NL" baseline="0" dirty="0" err="1" smtClean="0"/>
              <a:t>for</a:t>
            </a:r>
            <a:r>
              <a:rPr lang="nl-NL" baseline="0" dirty="0" smtClean="0"/>
              <a:t> level </a:t>
            </a:r>
            <a:r>
              <a:rPr lang="nl-NL" baseline="0" dirty="0" err="1" smtClean="0"/>
              <a:t>generation</a:t>
            </a:r>
            <a:r>
              <a:rPr lang="nl-NL" baseline="0" dirty="0" smtClean="0"/>
              <a:t>, but </a:t>
            </a:r>
            <a:r>
              <a:rPr lang="nl-NL" baseline="0" dirty="0" err="1" smtClean="0"/>
              <a:t>before</a:t>
            </a:r>
            <a:r>
              <a:rPr lang="nl-NL" baseline="0" dirty="0" smtClean="0"/>
              <a:t> I </a:t>
            </a:r>
            <a:r>
              <a:rPr lang="nl-NL" baseline="0" dirty="0" err="1" smtClean="0"/>
              <a:t>discuss</a:t>
            </a:r>
            <a:r>
              <a:rPr lang="nl-NL" baseline="0" dirty="0" smtClean="0"/>
              <a:t> </a:t>
            </a:r>
            <a:r>
              <a:rPr lang="nl-NL" baseline="0" dirty="0" err="1" smtClean="0"/>
              <a:t>that</a:t>
            </a:r>
            <a:r>
              <a:rPr lang="nl-NL" baseline="0" dirty="0" smtClean="0"/>
              <a:t> </a:t>
            </a:r>
            <a:r>
              <a:rPr lang="nl-NL" baseline="0" dirty="0" err="1" smtClean="0"/>
              <a:t>I’ll</a:t>
            </a:r>
            <a:r>
              <a:rPr lang="nl-NL" baseline="0" dirty="0" smtClean="0"/>
              <a:t> first </a:t>
            </a:r>
            <a:r>
              <a:rPr lang="nl-NL" baseline="0" dirty="0" err="1" smtClean="0"/>
              <a:t>give</a:t>
            </a:r>
            <a:r>
              <a:rPr lang="nl-NL" baseline="0" dirty="0" smtClean="0"/>
              <a:t> a small </a:t>
            </a:r>
            <a:r>
              <a:rPr lang="nl-NL" baseline="0" dirty="0" err="1" smtClean="0"/>
              <a:t>example</a:t>
            </a:r>
            <a:r>
              <a:rPr lang="nl-NL" baseline="0" dirty="0" smtClean="0"/>
              <a:t> </a:t>
            </a:r>
            <a:r>
              <a:rPr lang="nl-NL" baseline="0" dirty="0" err="1" smtClean="0"/>
              <a:t>with</a:t>
            </a:r>
            <a:r>
              <a:rPr lang="nl-NL" baseline="0" dirty="0" smtClean="0"/>
              <a:t> </a:t>
            </a:r>
            <a:r>
              <a:rPr lang="nl-NL" baseline="0" dirty="0" err="1" smtClean="0"/>
              <a:t>plants</a:t>
            </a:r>
            <a:r>
              <a:rPr lang="nl-NL" baseline="0" dirty="0" smtClean="0"/>
              <a:t>.[click]</a:t>
            </a:r>
            <a:br>
              <a:rPr lang="nl-NL" baseline="0" dirty="0" smtClean="0"/>
            </a:br>
            <a:r>
              <a:rPr lang="nl-NL" baseline="0" dirty="0" smtClean="0"/>
              <a:t>Say </a:t>
            </a:r>
            <a:r>
              <a:rPr lang="nl-NL" baseline="0" dirty="0" err="1" smtClean="0"/>
              <a:t>there</a:t>
            </a:r>
            <a:r>
              <a:rPr lang="nl-NL" baseline="0" dirty="0" smtClean="0"/>
              <a:t> are </a:t>
            </a:r>
            <a:r>
              <a:rPr lang="nl-NL" baseline="0" dirty="0" err="1" smtClean="0"/>
              <a:t>two</a:t>
            </a:r>
            <a:r>
              <a:rPr lang="nl-NL" baseline="0" dirty="0" smtClean="0"/>
              <a:t> </a:t>
            </a:r>
            <a:r>
              <a:rPr lang="nl-NL" baseline="0" dirty="0" err="1" smtClean="0"/>
              <a:t>symbols</a:t>
            </a:r>
            <a:r>
              <a:rPr lang="nl-NL" baseline="0" dirty="0" smtClean="0"/>
              <a:t>, a </a:t>
            </a:r>
            <a:r>
              <a:rPr lang="nl-NL" baseline="0" dirty="0" err="1" smtClean="0"/>
              <a:t>branch</a:t>
            </a:r>
            <a:r>
              <a:rPr lang="nl-NL" baseline="0" dirty="0" smtClean="0"/>
              <a:t> </a:t>
            </a:r>
            <a:r>
              <a:rPr lang="nl-NL" baseline="0" dirty="0" err="1" smtClean="0"/>
              <a:t>and</a:t>
            </a:r>
            <a:r>
              <a:rPr lang="nl-NL" baseline="0" dirty="0" smtClean="0"/>
              <a:t> a </a:t>
            </a:r>
            <a:r>
              <a:rPr lang="nl-NL" baseline="0" dirty="0" err="1" smtClean="0"/>
              <a:t>leaf</a:t>
            </a:r>
            <a:r>
              <a:rPr lang="nl-NL" baseline="0" dirty="0" smtClean="0"/>
              <a:t> – </a:t>
            </a:r>
            <a:r>
              <a:rPr lang="nl-NL" baseline="0" dirty="0" err="1" smtClean="0"/>
              <a:t>and</a:t>
            </a:r>
            <a:r>
              <a:rPr lang="nl-NL" baseline="0" dirty="0" smtClean="0"/>
              <a:t> we have a </a:t>
            </a:r>
            <a:r>
              <a:rPr lang="nl-NL" baseline="0" dirty="0" err="1" smtClean="0"/>
              <a:t>production</a:t>
            </a:r>
            <a:r>
              <a:rPr lang="nl-NL" baseline="0" dirty="0" smtClean="0"/>
              <a:t> </a:t>
            </a:r>
            <a:r>
              <a:rPr lang="nl-NL" baseline="0" dirty="0" err="1" smtClean="0"/>
              <a:t>rule</a:t>
            </a:r>
            <a:r>
              <a:rPr lang="nl-NL" baseline="0" dirty="0" smtClean="0"/>
              <a:t> </a:t>
            </a:r>
            <a:r>
              <a:rPr lang="nl-NL" baseline="0" dirty="0" err="1" smtClean="0"/>
              <a:t>for</a:t>
            </a:r>
            <a:r>
              <a:rPr lang="nl-NL" baseline="0" dirty="0" smtClean="0"/>
              <a:t> </a:t>
            </a:r>
            <a:r>
              <a:rPr lang="nl-NL" baseline="0" dirty="0" err="1" smtClean="0"/>
              <a:t>each</a:t>
            </a:r>
            <a:r>
              <a:rPr lang="nl-NL" baseline="0" dirty="0" smtClean="0"/>
              <a:t>.[click] </a:t>
            </a:r>
            <a:r>
              <a:rPr lang="nl-NL" baseline="0" dirty="0" err="1" smtClean="0"/>
              <a:t>We’ll</a:t>
            </a:r>
            <a:r>
              <a:rPr lang="nl-NL" baseline="0" dirty="0" smtClean="0"/>
              <a:t> start </a:t>
            </a:r>
            <a:r>
              <a:rPr lang="nl-NL" baseline="0" dirty="0" err="1" smtClean="0"/>
              <a:t>with</a:t>
            </a:r>
            <a:r>
              <a:rPr lang="nl-NL" baseline="0" dirty="0" smtClean="0"/>
              <a:t> a </a:t>
            </a:r>
            <a:r>
              <a:rPr lang="nl-NL" baseline="0" dirty="0" err="1" smtClean="0"/>
              <a:t>leaf</a:t>
            </a:r>
            <a:r>
              <a:rPr lang="nl-NL" baseline="0" dirty="0" smtClean="0"/>
              <a:t>, </a:t>
            </a:r>
            <a:r>
              <a:rPr lang="nl-NL" baseline="0" dirty="0" err="1" smtClean="0"/>
              <a:t>that’s</a:t>
            </a:r>
            <a:r>
              <a:rPr lang="nl-NL" baseline="0" dirty="0" smtClean="0"/>
              <a:t> </a:t>
            </a:r>
            <a:r>
              <a:rPr lang="nl-NL" baseline="0" dirty="0" err="1" smtClean="0"/>
              <a:t>the</a:t>
            </a:r>
            <a:r>
              <a:rPr lang="nl-NL" baseline="0" dirty="0" smtClean="0"/>
              <a:t> </a:t>
            </a:r>
            <a:r>
              <a:rPr lang="nl-NL" baseline="0" dirty="0" err="1" smtClean="0"/>
              <a:t>initial</a:t>
            </a:r>
            <a:r>
              <a:rPr lang="nl-NL" baseline="0" dirty="0" smtClean="0"/>
              <a:t> state.[click]</a:t>
            </a:r>
            <a:br>
              <a:rPr lang="nl-NL" baseline="0" dirty="0" smtClean="0"/>
            </a:br>
            <a:r>
              <a:rPr lang="nl-NL" baseline="0" dirty="0" err="1" smtClean="0"/>
              <a:t>What</a:t>
            </a:r>
            <a:r>
              <a:rPr lang="nl-NL" baseline="0" dirty="0" smtClean="0"/>
              <a:t> grammars do is </a:t>
            </a:r>
            <a:r>
              <a:rPr lang="nl-NL" baseline="0" dirty="0" err="1" smtClean="0"/>
              <a:t>they</a:t>
            </a:r>
            <a:r>
              <a:rPr lang="nl-NL" baseline="0" dirty="0" smtClean="0"/>
              <a:t> </a:t>
            </a:r>
            <a:r>
              <a:rPr lang="nl-NL" baseline="0" dirty="0" err="1" smtClean="0"/>
              <a:t>choose</a:t>
            </a:r>
            <a:r>
              <a:rPr lang="nl-NL" baseline="0" dirty="0" smtClean="0"/>
              <a:t> a </a:t>
            </a:r>
            <a:r>
              <a:rPr lang="nl-NL" baseline="0" dirty="0" err="1" smtClean="0"/>
              <a:t>rule</a:t>
            </a:r>
            <a:r>
              <a:rPr lang="nl-NL" baseline="0" dirty="0" smtClean="0"/>
              <a:t> </a:t>
            </a:r>
            <a:r>
              <a:rPr lang="nl-NL" baseline="0" dirty="0" err="1" smtClean="0"/>
              <a:t>to</a:t>
            </a:r>
            <a:r>
              <a:rPr lang="nl-NL" baseline="0" dirty="0" smtClean="0"/>
              <a:t> </a:t>
            </a:r>
            <a:r>
              <a:rPr lang="nl-NL" baseline="0" dirty="0" err="1" smtClean="0"/>
              <a:t>apply</a:t>
            </a:r>
            <a:r>
              <a:rPr lang="nl-NL" baseline="0" dirty="0" smtClean="0"/>
              <a:t> </a:t>
            </a:r>
            <a:r>
              <a:rPr lang="nl-NL" baseline="0" dirty="0" err="1" smtClean="0"/>
              <a:t>and</a:t>
            </a:r>
            <a:r>
              <a:rPr lang="nl-NL" baseline="0" dirty="0" smtClean="0"/>
              <a:t> a </a:t>
            </a:r>
            <a:r>
              <a:rPr lang="nl-NL" baseline="0" dirty="0" err="1" smtClean="0"/>
              <a:t>symbol</a:t>
            </a:r>
            <a:r>
              <a:rPr lang="nl-NL" baseline="0" dirty="0" smtClean="0"/>
              <a:t> </a:t>
            </a:r>
            <a:r>
              <a:rPr lang="nl-NL" baseline="0" dirty="0" err="1" smtClean="0"/>
              <a:t>to</a:t>
            </a:r>
            <a:r>
              <a:rPr lang="nl-NL" baseline="0" dirty="0" smtClean="0"/>
              <a:t> </a:t>
            </a:r>
            <a:r>
              <a:rPr lang="nl-NL" baseline="0" dirty="0" err="1" smtClean="0"/>
              <a:t>apply</a:t>
            </a:r>
            <a:r>
              <a:rPr lang="nl-NL" baseline="0" dirty="0" smtClean="0"/>
              <a:t> </a:t>
            </a:r>
            <a:r>
              <a:rPr lang="nl-NL" baseline="0" dirty="0" err="1" smtClean="0"/>
              <a:t>it</a:t>
            </a:r>
            <a:r>
              <a:rPr lang="nl-NL" baseline="0" dirty="0" smtClean="0"/>
              <a:t> on. [click]</a:t>
            </a:r>
            <a:r>
              <a:rPr lang="nl-NL" baseline="0" dirty="0" err="1" smtClean="0"/>
              <a:t>And</a:t>
            </a:r>
            <a:r>
              <a:rPr lang="nl-NL" baseline="0" dirty="0" smtClean="0"/>
              <a:t> </a:t>
            </a:r>
            <a:r>
              <a:rPr lang="nl-NL" baseline="0" dirty="0" err="1" smtClean="0"/>
              <a:t>they</a:t>
            </a:r>
            <a:r>
              <a:rPr lang="nl-NL" baseline="0" dirty="0" smtClean="0"/>
              <a:t> </a:t>
            </a:r>
            <a:r>
              <a:rPr lang="nl-NL" baseline="0" dirty="0" err="1" smtClean="0"/>
              <a:t>applying</a:t>
            </a:r>
            <a:r>
              <a:rPr lang="nl-NL" baseline="0" dirty="0" smtClean="0"/>
              <a:t> </a:t>
            </a:r>
            <a:r>
              <a:rPr lang="nl-NL" baseline="0" dirty="0" err="1" smtClean="0"/>
              <a:t>the</a:t>
            </a:r>
            <a:r>
              <a:rPr lang="nl-NL" baseline="0" dirty="0" smtClean="0"/>
              <a:t> </a:t>
            </a:r>
            <a:r>
              <a:rPr lang="nl-NL" baseline="0" dirty="0" err="1" smtClean="0"/>
              <a:t>rule</a:t>
            </a:r>
            <a:r>
              <a:rPr lang="nl-NL" baseline="0" dirty="0" smtClean="0"/>
              <a:t> </a:t>
            </a:r>
            <a:r>
              <a:rPr lang="nl-NL" baseline="0" dirty="0" err="1" smtClean="0"/>
              <a:t>and</a:t>
            </a:r>
            <a:r>
              <a:rPr lang="nl-NL" baseline="0" dirty="0" smtClean="0"/>
              <a:t> </a:t>
            </a:r>
            <a:r>
              <a:rPr lang="nl-NL" baseline="0" dirty="0" err="1" smtClean="0"/>
              <a:t>repeat</a:t>
            </a:r>
            <a:r>
              <a:rPr lang="nl-NL" baseline="0" dirty="0" smtClean="0"/>
              <a:t> </a:t>
            </a:r>
            <a:r>
              <a:rPr lang="nl-NL" baseline="0" dirty="0" err="1" smtClean="0"/>
              <a:t>this</a:t>
            </a:r>
            <a:r>
              <a:rPr lang="nl-NL" baseline="0" dirty="0" smtClean="0"/>
              <a:t> proces </a:t>
            </a:r>
            <a:r>
              <a:rPr lang="nl-NL" baseline="0" dirty="0" err="1" smtClean="0"/>
              <a:t>until</a:t>
            </a:r>
            <a:r>
              <a:rPr lang="nl-NL" baseline="0" dirty="0" smtClean="0"/>
              <a:t>…[click </a:t>
            </a:r>
            <a:r>
              <a:rPr lang="nl-NL" baseline="0" dirty="0" err="1" smtClean="0"/>
              <a:t>until</a:t>
            </a:r>
            <a:r>
              <a:rPr lang="nl-NL" baseline="0" dirty="0" smtClean="0"/>
              <a:t> </a:t>
            </a:r>
            <a:r>
              <a:rPr lang="nl-NL" baseline="0" dirty="0" err="1" smtClean="0"/>
              <a:t>the</a:t>
            </a:r>
            <a:r>
              <a:rPr lang="nl-NL" baseline="0" dirty="0" smtClean="0"/>
              <a:t> end]”</a:t>
            </a:r>
            <a:endParaRPr lang="en-GB" dirty="0"/>
          </a:p>
        </p:txBody>
      </p:sp>
      <p:sp>
        <p:nvSpPr>
          <p:cNvPr id="4" name="Slide Number Placeholder 3"/>
          <p:cNvSpPr>
            <a:spLocks noGrp="1"/>
          </p:cNvSpPr>
          <p:nvPr>
            <p:ph type="sldNum" sz="quarter" idx="10"/>
          </p:nvPr>
        </p:nvSpPr>
        <p:spPr/>
        <p:txBody>
          <a:bodyPr/>
          <a:lstStyle/>
          <a:p>
            <a:fld id="{17D9FF01-2DDE-4616-8393-D6AC773E908A}" type="slidenum">
              <a:rPr lang="en-GB" smtClean="0"/>
              <a:t>7</a:t>
            </a:fld>
            <a:endParaRPr lang="en-GB"/>
          </a:p>
        </p:txBody>
      </p:sp>
    </p:spTree>
    <p:extLst>
      <p:ext uri="{BB962C8B-B14F-4D97-AF65-F5344CB8AC3E}">
        <p14:creationId xmlns:p14="http://schemas.microsoft.com/office/powerpoint/2010/main" val="1480094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nl-NL" dirty="0" smtClean="0"/>
              <a:t>[DONE]</a:t>
            </a:r>
            <a:br>
              <a:rPr lang="nl-NL" dirty="0" smtClean="0"/>
            </a:br>
            <a:r>
              <a:rPr lang="nl-NL" baseline="0" dirty="0" smtClean="0"/>
              <a:t>FULL TEXT</a:t>
            </a:r>
          </a:p>
          <a:p>
            <a:pPr marL="0" indent="0">
              <a:buFontTx/>
              <a:buNone/>
            </a:pPr>
            <a:r>
              <a:rPr lang="nl-NL" baseline="0" dirty="0" smtClean="0"/>
              <a:t>“</a:t>
            </a:r>
            <a:r>
              <a:rPr lang="nl-NL" baseline="0" dirty="0" err="1" smtClean="0"/>
              <a:t>To</a:t>
            </a:r>
            <a:r>
              <a:rPr lang="nl-NL" baseline="0" dirty="0" smtClean="0"/>
              <a:t> do </a:t>
            </a:r>
            <a:r>
              <a:rPr lang="nl-NL" baseline="0" dirty="0" err="1" smtClean="0"/>
              <a:t>so</a:t>
            </a:r>
            <a:r>
              <a:rPr lang="nl-NL" baseline="0" dirty="0" smtClean="0"/>
              <a:t> I </a:t>
            </a:r>
            <a:r>
              <a:rPr lang="nl-NL" baseline="0" dirty="0" err="1" smtClean="0"/>
              <a:t>will</a:t>
            </a:r>
            <a:r>
              <a:rPr lang="nl-NL" baseline="0" dirty="0" smtClean="0"/>
              <a:t> </a:t>
            </a:r>
            <a:r>
              <a:rPr lang="nl-NL" baseline="0" dirty="0" err="1" smtClean="0"/>
              <a:t>be</a:t>
            </a:r>
            <a:r>
              <a:rPr lang="nl-NL" baseline="0" dirty="0" smtClean="0"/>
              <a:t> </a:t>
            </a:r>
            <a:r>
              <a:rPr lang="nl-NL" baseline="0" dirty="0" err="1" smtClean="0"/>
              <a:t>looking</a:t>
            </a:r>
            <a:r>
              <a:rPr lang="nl-NL" baseline="0" dirty="0" smtClean="0"/>
              <a:t> at </a:t>
            </a:r>
            <a:r>
              <a:rPr lang="nl-NL" baseline="0" dirty="0" err="1" smtClean="0"/>
              <a:t>generative</a:t>
            </a:r>
            <a:r>
              <a:rPr lang="nl-NL" baseline="0" dirty="0" smtClean="0"/>
              <a:t> grammars, a </a:t>
            </a:r>
            <a:r>
              <a:rPr lang="nl-NL" baseline="0" dirty="0" err="1" smtClean="0"/>
              <a:t>very</a:t>
            </a:r>
            <a:r>
              <a:rPr lang="nl-NL" baseline="0" dirty="0" smtClean="0"/>
              <a:t> </a:t>
            </a:r>
            <a:r>
              <a:rPr lang="nl-NL" baseline="0" dirty="0" err="1" smtClean="0"/>
              <a:t>popular</a:t>
            </a:r>
            <a:r>
              <a:rPr lang="nl-NL" baseline="0" dirty="0" smtClean="0"/>
              <a:t> PCG </a:t>
            </a:r>
            <a:r>
              <a:rPr lang="nl-NL" baseline="0" dirty="0" err="1" smtClean="0"/>
              <a:t>technique</a:t>
            </a:r>
            <a:r>
              <a:rPr lang="nl-NL" baseline="0" dirty="0" smtClean="0"/>
              <a:t> </a:t>
            </a:r>
            <a:r>
              <a:rPr lang="nl-NL" baseline="0" dirty="0" err="1" smtClean="0"/>
              <a:t>and</a:t>
            </a:r>
            <a:r>
              <a:rPr lang="nl-NL" baseline="0" dirty="0" smtClean="0"/>
              <a:t> </a:t>
            </a:r>
            <a:r>
              <a:rPr lang="nl-NL" baseline="0" dirty="0" err="1" smtClean="0"/>
              <a:t>especially</a:t>
            </a:r>
            <a:r>
              <a:rPr lang="nl-NL" baseline="0" dirty="0" smtClean="0"/>
              <a:t> </a:t>
            </a:r>
            <a:r>
              <a:rPr lang="nl-NL" baseline="0" dirty="0" err="1" smtClean="0"/>
              <a:t>for</a:t>
            </a:r>
            <a:r>
              <a:rPr lang="nl-NL" baseline="0" dirty="0" smtClean="0"/>
              <a:t> level </a:t>
            </a:r>
            <a:r>
              <a:rPr lang="nl-NL" baseline="0" dirty="0" err="1" smtClean="0"/>
              <a:t>generation</a:t>
            </a:r>
            <a:r>
              <a:rPr lang="nl-NL" baseline="0" dirty="0" smtClean="0"/>
              <a:t>, but </a:t>
            </a:r>
            <a:r>
              <a:rPr lang="nl-NL" baseline="0" dirty="0" err="1" smtClean="0"/>
              <a:t>before</a:t>
            </a:r>
            <a:r>
              <a:rPr lang="nl-NL" baseline="0" dirty="0" smtClean="0"/>
              <a:t> I </a:t>
            </a:r>
            <a:r>
              <a:rPr lang="nl-NL" baseline="0" dirty="0" err="1" smtClean="0"/>
              <a:t>discuss</a:t>
            </a:r>
            <a:r>
              <a:rPr lang="nl-NL" baseline="0" dirty="0" smtClean="0"/>
              <a:t> </a:t>
            </a:r>
            <a:r>
              <a:rPr lang="nl-NL" baseline="0" dirty="0" err="1" smtClean="0"/>
              <a:t>that</a:t>
            </a:r>
            <a:r>
              <a:rPr lang="nl-NL" baseline="0" dirty="0" smtClean="0"/>
              <a:t> </a:t>
            </a:r>
            <a:r>
              <a:rPr lang="nl-NL" baseline="0" dirty="0" err="1" smtClean="0"/>
              <a:t>I’ll</a:t>
            </a:r>
            <a:r>
              <a:rPr lang="nl-NL" baseline="0" dirty="0" smtClean="0"/>
              <a:t> first </a:t>
            </a:r>
            <a:r>
              <a:rPr lang="nl-NL" baseline="0" dirty="0" err="1" smtClean="0"/>
              <a:t>give</a:t>
            </a:r>
            <a:r>
              <a:rPr lang="nl-NL" baseline="0" dirty="0" smtClean="0"/>
              <a:t> a small </a:t>
            </a:r>
            <a:r>
              <a:rPr lang="nl-NL" baseline="0" dirty="0" err="1" smtClean="0"/>
              <a:t>example</a:t>
            </a:r>
            <a:r>
              <a:rPr lang="nl-NL" baseline="0" dirty="0" smtClean="0"/>
              <a:t> </a:t>
            </a:r>
            <a:r>
              <a:rPr lang="nl-NL" baseline="0" dirty="0" err="1" smtClean="0"/>
              <a:t>with</a:t>
            </a:r>
            <a:r>
              <a:rPr lang="nl-NL" baseline="0" dirty="0" smtClean="0"/>
              <a:t> </a:t>
            </a:r>
            <a:r>
              <a:rPr lang="nl-NL" baseline="0" dirty="0" err="1" smtClean="0"/>
              <a:t>plants</a:t>
            </a:r>
            <a:r>
              <a:rPr lang="nl-NL" baseline="0" dirty="0" smtClean="0"/>
              <a:t>.[click]</a:t>
            </a:r>
            <a:br>
              <a:rPr lang="nl-NL" baseline="0" dirty="0" smtClean="0"/>
            </a:br>
            <a:r>
              <a:rPr lang="nl-NL" baseline="0" dirty="0" smtClean="0"/>
              <a:t>Say </a:t>
            </a:r>
            <a:r>
              <a:rPr lang="nl-NL" baseline="0" dirty="0" err="1" smtClean="0"/>
              <a:t>there</a:t>
            </a:r>
            <a:r>
              <a:rPr lang="nl-NL" baseline="0" dirty="0" smtClean="0"/>
              <a:t> are </a:t>
            </a:r>
            <a:r>
              <a:rPr lang="nl-NL" baseline="0" dirty="0" err="1" smtClean="0"/>
              <a:t>two</a:t>
            </a:r>
            <a:r>
              <a:rPr lang="nl-NL" baseline="0" dirty="0" smtClean="0"/>
              <a:t> </a:t>
            </a:r>
            <a:r>
              <a:rPr lang="nl-NL" baseline="0" dirty="0" err="1" smtClean="0"/>
              <a:t>symbols</a:t>
            </a:r>
            <a:r>
              <a:rPr lang="nl-NL" baseline="0" dirty="0" smtClean="0"/>
              <a:t>, a </a:t>
            </a:r>
            <a:r>
              <a:rPr lang="nl-NL" baseline="0" dirty="0" err="1" smtClean="0"/>
              <a:t>branch</a:t>
            </a:r>
            <a:r>
              <a:rPr lang="nl-NL" baseline="0" dirty="0" smtClean="0"/>
              <a:t> </a:t>
            </a:r>
            <a:r>
              <a:rPr lang="nl-NL" baseline="0" dirty="0" err="1" smtClean="0"/>
              <a:t>and</a:t>
            </a:r>
            <a:r>
              <a:rPr lang="nl-NL" baseline="0" dirty="0" smtClean="0"/>
              <a:t> a </a:t>
            </a:r>
            <a:r>
              <a:rPr lang="nl-NL" baseline="0" dirty="0" err="1" smtClean="0"/>
              <a:t>leaf</a:t>
            </a:r>
            <a:r>
              <a:rPr lang="nl-NL" baseline="0" dirty="0" smtClean="0"/>
              <a:t> – </a:t>
            </a:r>
            <a:r>
              <a:rPr lang="nl-NL" baseline="0" dirty="0" err="1" smtClean="0"/>
              <a:t>and</a:t>
            </a:r>
            <a:r>
              <a:rPr lang="nl-NL" baseline="0" dirty="0" smtClean="0"/>
              <a:t> we have a </a:t>
            </a:r>
            <a:r>
              <a:rPr lang="nl-NL" baseline="0" dirty="0" err="1" smtClean="0"/>
              <a:t>production</a:t>
            </a:r>
            <a:r>
              <a:rPr lang="nl-NL" baseline="0" dirty="0" smtClean="0"/>
              <a:t> </a:t>
            </a:r>
            <a:r>
              <a:rPr lang="nl-NL" baseline="0" dirty="0" err="1" smtClean="0"/>
              <a:t>rule</a:t>
            </a:r>
            <a:r>
              <a:rPr lang="nl-NL" baseline="0" dirty="0" smtClean="0"/>
              <a:t> </a:t>
            </a:r>
            <a:r>
              <a:rPr lang="nl-NL" baseline="0" dirty="0" err="1" smtClean="0"/>
              <a:t>for</a:t>
            </a:r>
            <a:r>
              <a:rPr lang="nl-NL" baseline="0" dirty="0" smtClean="0"/>
              <a:t> </a:t>
            </a:r>
            <a:r>
              <a:rPr lang="nl-NL" baseline="0" dirty="0" err="1" smtClean="0"/>
              <a:t>each</a:t>
            </a:r>
            <a:r>
              <a:rPr lang="nl-NL" baseline="0" dirty="0" smtClean="0"/>
              <a:t>.[click] </a:t>
            </a:r>
            <a:r>
              <a:rPr lang="nl-NL" baseline="0" dirty="0" err="1" smtClean="0"/>
              <a:t>We’ll</a:t>
            </a:r>
            <a:r>
              <a:rPr lang="nl-NL" baseline="0" dirty="0" smtClean="0"/>
              <a:t> start </a:t>
            </a:r>
            <a:r>
              <a:rPr lang="nl-NL" baseline="0" dirty="0" err="1" smtClean="0"/>
              <a:t>with</a:t>
            </a:r>
            <a:r>
              <a:rPr lang="nl-NL" baseline="0" dirty="0" smtClean="0"/>
              <a:t> a </a:t>
            </a:r>
            <a:r>
              <a:rPr lang="nl-NL" baseline="0" dirty="0" err="1" smtClean="0"/>
              <a:t>leaf</a:t>
            </a:r>
            <a:r>
              <a:rPr lang="nl-NL" baseline="0" dirty="0" smtClean="0"/>
              <a:t>, </a:t>
            </a:r>
            <a:r>
              <a:rPr lang="nl-NL" baseline="0" dirty="0" err="1" smtClean="0"/>
              <a:t>that’s</a:t>
            </a:r>
            <a:r>
              <a:rPr lang="nl-NL" baseline="0" dirty="0" smtClean="0"/>
              <a:t> </a:t>
            </a:r>
            <a:r>
              <a:rPr lang="nl-NL" baseline="0" dirty="0" err="1" smtClean="0"/>
              <a:t>the</a:t>
            </a:r>
            <a:r>
              <a:rPr lang="nl-NL" baseline="0" dirty="0" smtClean="0"/>
              <a:t> </a:t>
            </a:r>
            <a:r>
              <a:rPr lang="nl-NL" baseline="0" dirty="0" err="1" smtClean="0"/>
              <a:t>initial</a:t>
            </a:r>
            <a:r>
              <a:rPr lang="nl-NL" baseline="0" dirty="0" smtClean="0"/>
              <a:t> state.[click]</a:t>
            </a:r>
            <a:br>
              <a:rPr lang="nl-NL" baseline="0" dirty="0" smtClean="0"/>
            </a:br>
            <a:r>
              <a:rPr lang="nl-NL" baseline="0" dirty="0" err="1" smtClean="0"/>
              <a:t>What</a:t>
            </a:r>
            <a:r>
              <a:rPr lang="nl-NL" baseline="0" dirty="0" smtClean="0"/>
              <a:t> grammars do is </a:t>
            </a:r>
            <a:r>
              <a:rPr lang="nl-NL" baseline="0" dirty="0" err="1" smtClean="0"/>
              <a:t>they</a:t>
            </a:r>
            <a:r>
              <a:rPr lang="nl-NL" baseline="0" dirty="0" smtClean="0"/>
              <a:t> </a:t>
            </a:r>
            <a:r>
              <a:rPr lang="nl-NL" baseline="0" dirty="0" err="1" smtClean="0"/>
              <a:t>choose</a:t>
            </a:r>
            <a:r>
              <a:rPr lang="nl-NL" baseline="0" dirty="0" smtClean="0"/>
              <a:t> a </a:t>
            </a:r>
            <a:r>
              <a:rPr lang="nl-NL" baseline="0" dirty="0" err="1" smtClean="0"/>
              <a:t>rule</a:t>
            </a:r>
            <a:r>
              <a:rPr lang="nl-NL" baseline="0" dirty="0" smtClean="0"/>
              <a:t> </a:t>
            </a:r>
            <a:r>
              <a:rPr lang="nl-NL" baseline="0" dirty="0" err="1" smtClean="0"/>
              <a:t>to</a:t>
            </a:r>
            <a:r>
              <a:rPr lang="nl-NL" baseline="0" dirty="0" smtClean="0"/>
              <a:t> </a:t>
            </a:r>
            <a:r>
              <a:rPr lang="nl-NL" baseline="0" dirty="0" err="1" smtClean="0"/>
              <a:t>apply</a:t>
            </a:r>
            <a:r>
              <a:rPr lang="nl-NL" baseline="0" dirty="0" smtClean="0"/>
              <a:t> </a:t>
            </a:r>
            <a:r>
              <a:rPr lang="nl-NL" baseline="0" dirty="0" err="1" smtClean="0"/>
              <a:t>and</a:t>
            </a:r>
            <a:r>
              <a:rPr lang="nl-NL" baseline="0" dirty="0" smtClean="0"/>
              <a:t> a </a:t>
            </a:r>
            <a:r>
              <a:rPr lang="nl-NL" baseline="0" dirty="0" err="1" smtClean="0"/>
              <a:t>symbol</a:t>
            </a:r>
            <a:r>
              <a:rPr lang="nl-NL" baseline="0" dirty="0" smtClean="0"/>
              <a:t> </a:t>
            </a:r>
            <a:r>
              <a:rPr lang="nl-NL" baseline="0" dirty="0" err="1" smtClean="0"/>
              <a:t>to</a:t>
            </a:r>
            <a:r>
              <a:rPr lang="nl-NL" baseline="0" dirty="0" smtClean="0"/>
              <a:t> </a:t>
            </a:r>
            <a:r>
              <a:rPr lang="nl-NL" baseline="0" dirty="0" err="1" smtClean="0"/>
              <a:t>apply</a:t>
            </a:r>
            <a:r>
              <a:rPr lang="nl-NL" baseline="0" dirty="0" smtClean="0"/>
              <a:t> </a:t>
            </a:r>
            <a:r>
              <a:rPr lang="nl-NL" baseline="0" dirty="0" err="1" smtClean="0"/>
              <a:t>it</a:t>
            </a:r>
            <a:r>
              <a:rPr lang="nl-NL" baseline="0" dirty="0" smtClean="0"/>
              <a:t> on. [click]</a:t>
            </a:r>
            <a:r>
              <a:rPr lang="nl-NL" baseline="0" dirty="0" err="1" smtClean="0"/>
              <a:t>And</a:t>
            </a:r>
            <a:r>
              <a:rPr lang="nl-NL" baseline="0" dirty="0" smtClean="0"/>
              <a:t> </a:t>
            </a:r>
            <a:r>
              <a:rPr lang="nl-NL" baseline="0" dirty="0" err="1" smtClean="0"/>
              <a:t>they</a:t>
            </a:r>
            <a:r>
              <a:rPr lang="nl-NL" baseline="0" dirty="0" smtClean="0"/>
              <a:t> </a:t>
            </a:r>
            <a:r>
              <a:rPr lang="nl-NL" baseline="0" dirty="0" err="1" smtClean="0"/>
              <a:t>applying</a:t>
            </a:r>
            <a:r>
              <a:rPr lang="nl-NL" baseline="0" dirty="0" smtClean="0"/>
              <a:t> </a:t>
            </a:r>
            <a:r>
              <a:rPr lang="nl-NL" baseline="0" dirty="0" err="1" smtClean="0"/>
              <a:t>the</a:t>
            </a:r>
            <a:r>
              <a:rPr lang="nl-NL" baseline="0" dirty="0" smtClean="0"/>
              <a:t> </a:t>
            </a:r>
            <a:r>
              <a:rPr lang="nl-NL" baseline="0" dirty="0" err="1" smtClean="0"/>
              <a:t>rule</a:t>
            </a:r>
            <a:r>
              <a:rPr lang="nl-NL" baseline="0" dirty="0" smtClean="0"/>
              <a:t> </a:t>
            </a:r>
            <a:r>
              <a:rPr lang="nl-NL" baseline="0" dirty="0" err="1" smtClean="0"/>
              <a:t>and</a:t>
            </a:r>
            <a:r>
              <a:rPr lang="nl-NL" baseline="0" dirty="0" smtClean="0"/>
              <a:t> </a:t>
            </a:r>
            <a:r>
              <a:rPr lang="nl-NL" baseline="0" dirty="0" err="1" smtClean="0"/>
              <a:t>repeat</a:t>
            </a:r>
            <a:r>
              <a:rPr lang="nl-NL" baseline="0" dirty="0" smtClean="0"/>
              <a:t> </a:t>
            </a:r>
            <a:r>
              <a:rPr lang="nl-NL" baseline="0" dirty="0" err="1" smtClean="0"/>
              <a:t>this</a:t>
            </a:r>
            <a:r>
              <a:rPr lang="nl-NL" baseline="0" dirty="0" smtClean="0"/>
              <a:t> proces </a:t>
            </a:r>
            <a:r>
              <a:rPr lang="nl-NL" baseline="0" dirty="0" err="1" smtClean="0"/>
              <a:t>until</a:t>
            </a:r>
            <a:r>
              <a:rPr lang="nl-NL" baseline="0" dirty="0" smtClean="0"/>
              <a:t>…[click </a:t>
            </a:r>
            <a:r>
              <a:rPr lang="nl-NL" baseline="0" dirty="0" err="1" smtClean="0"/>
              <a:t>until</a:t>
            </a:r>
            <a:r>
              <a:rPr lang="nl-NL" baseline="0" dirty="0" smtClean="0"/>
              <a:t> </a:t>
            </a:r>
            <a:r>
              <a:rPr lang="nl-NL" baseline="0" dirty="0" err="1" smtClean="0"/>
              <a:t>the</a:t>
            </a:r>
            <a:r>
              <a:rPr lang="nl-NL" baseline="0" dirty="0" smtClean="0"/>
              <a:t> end]”</a:t>
            </a:r>
            <a:endParaRPr lang="en-GB" dirty="0"/>
          </a:p>
        </p:txBody>
      </p:sp>
      <p:sp>
        <p:nvSpPr>
          <p:cNvPr id="4" name="Slide Number Placeholder 3"/>
          <p:cNvSpPr>
            <a:spLocks noGrp="1"/>
          </p:cNvSpPr>
          <p:nvPr>
            <p:ph type="sldNum" sz="quarter" idx="10"/>
          </p:nvPr>
        </p:nvSpPr>
        <p:spPr/>
        <p:txBody>
          <a:bodyPr/>
          <a:lstStyle/>
          <a:p>
            <a:fld id="{17D9FF01-2DDE-4616-8393-D6AC773E908A}" type="slidenum">
              <a:rPr lang="en-GB" smtClean="0"/>
              <a:t>8</a:t>
            </a:fld>
            <a:endParaRPr lang="en-GB"/>
          </a:p>
        </p:txBody>
      </p:sp>
    </p:spTree>
    <p:extLst>
      <p:ext uri="{BB962C8B-B14F-4D97-AF65-F5344CB8AC3E}">
        <p14:creationId xmlns:p14="http://schemas.microsoft.com/office/powerpoint/2010/main" val="1469310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nl-NL" dirty="0" smtClean="0"/>
              <a:t>[DONE]</a:t>
            </a:r>
            <a:br>
              <a:rPr lang="nl-NL" dirty="0" smtClean="0"/>
            </a:br>
            <a:r>
              <a:rPr lang="nl-NL" baseline="0" dirty="0" smtClean="0"/>
              <a:t>FULL TEXT</a:t>
            </a:r>
          </a:p>
          <a:p>
            <a:pPr marL="0" indent="0">
              <a:buFontTx/>
              <a:buNone/>
            </a:pPr>
            <a:r>
              <a:rPr lang="nl-NL" baseline="0" dirty="0" smtClean="0"/>
              <a:t>“… </a:t>
            </a:r>
            <a:r>
              <a:rPr lang="nl-NL" baseline="0" dirty="0" err="1" smtClean="0"/>
              <a:t>after</a:t>
            </a:r>
            <a:r>
              <a:rPr lang="nl-NL" baseline="0" dirty="0" smtClean="0"/>
              <a:t> </a:t>
            </a:r>
            <a:r>
              <a:rPr lang="nl-NL" baseline="0" dirty="0" err="1" smtClean="0"/>
              <a:t>some</a:t>
            </a:r>
            <a:r>
              <a:rPr lang="nl-NL" baseline="0" dirty="0" smtClean="0"/>
              <a:t> </a:t>
            </a:r>
            <a:r>
              <a:rPr lang="nl-NL" baseline="0" dirty="0" err="1" smtClean="0"/>
              <a:t>iterations</a:t>
            </a:r>
            <a:r>
              <a:rPr lang="nl-NL" baseline="0" dirty="0" smtClean="0"/>
              <a:t> we get a </a:t>
            </a:r>
            <a:r>
              <a:rPr lang="nl-NL" baseline="0" dirty="0" err="1" smtClean="0"/>
              <a:t>result</a:t>
            </a:r>
            <a:r>
              <a:rPr lang="nl-NL" baseline="0" dirty="0" smtClean="0"/>
              <a:t> like </a:t>
            </a:r>
            <a:r>
              <a:rPr lang="nl-NL" baseline="0" dirty="0" err="1" smtClean="0"/>
              <a:t>this</a:t>
            </a:r>
            <a:r>
              <a:rPr lang="nl-NL" baseline="0" dirty="0" smtClean="0"/>
              <a:t>. As </a:t>
            </a:r>
            <a:r>
              <a:rPr lang="nl-NL" baseline="0" dirty="0" err="1" smtClean="0"/>
              <a:t>you</a:t>
            </a:r>
            <a:r>
              <a:rPr lang="nl-NL" baseline="0" dirty="0" smtClean="0"/>
              <a:t> </a:t>
            </a:r>
            <a:r>
              <a:rPr lang="nl-NL" baseline="0" dirty="0" err="1" smtClean="0"/>
              <a:t>can</a:t>
            </a:r>
            <a:r>
              <a:rPr lang="nl-NL" baseline="0" dirty="0" smtClean="0"/>
              <a:t> </a:t>
            </a:r>
            <a:r>
              <a:rPr lang="nl-NL" baseline="0" dirty="0" err="1" smtClean="0"/>
              <a:t>see</a:t>
            </a:r>
            <a:r>
              <a:rPr lang="nl-NL" baseline="0" dirty="0" smtClean="0"/>
              <a:t>, </a:t>
            </a:r>
            <a:r>
              <a:rPr lang="nl-NL" baseline="0" dirty="0" err="1" smtClean="0"/>
              <a:t>it’s</a:t>
            </a:r>
            <a:r>
              <a:rPr lang="nl-NL" baseline="0" dirty="0" smtClean="0"/>
              <a:t> </a:t>
            </a:r>
            <a:r>
              <a:rPr lang="nl-NL" baseline="0" dirty="0" err="1" smtClean="0"/>
              <a:t>very</a:t>
            </a:r>
            <a:r>
              <a:rPr lang="nl-NL" baseline="0" dirty="0" smtClean="0"/>
              <a:t> </a:t>
            </a:r>
            <a:r>
              <a:rPr lang="nl-NL" baseline="0" dirty="0" err="1" smtClean="0"/>
              <a:t>intuitive</a:t>
            </a:r>
            <a:r>
              <a:rPr lang="nl-NL" baseline="0" dirty="0" smtClean="0"/>
              <a:t>. </a:t>
            </a:r>
            <a:r>
              <a:rPr lang="nl-NL" baseline="0" dirty="0" err="1" smtClean="0"/>
              <a:t>By</a:t>
            </a:r>
            <a:r>
              <a:rPr lang="nl-NL" baseline="0" dirty="0" smtClean="0"/>
              <a:t> </a:t>
            </a:r>
            <a:r>
              <a:rPr lang="nl-NL" baseline="0" dirty="0" err="1" smtClean="0"/>
              <a:t>writing</a:t>
            </a:r>
            <a:r>
              <a:rPr lang="nl-NL" baseline="0" dirty="0" smtClean="0"/>
              <a:t> </a:t>
            </a:r>
            <a:r>
              <a:rPr lang="nl-NL" baseline="0" dirty="0" err="1" smtClean="0"/>
              <a:t>rules</a:t>
            </a:r>
            <a:r>
              <a:rPr lang="nl-NL" baseline="0" dirty="0" smtClean="0"/>
              <a:t>, </a:t>
            </a:r>
            <a:r>
              <a:rPr lang="nl-NL" baseline="0" dirty="0" err="1" smtClean="0"/>
              <a:t>you</a:t>
            </a:r>
            <a:r>
              <a:rPr lang="nl-NL" baseline="0" dirty="0" smtClean="0"/>
              <a:t> </a:t>
            </a:r>
            <a:r>
              <a:rPr lang="nl-NL" baseline="0" dirty="0" err="1" smtClean="0"/>
              <a:t>specify</a:t>
            </a:r>
            <a:r>
              <a:rPr lang="nl-NL" baseline="0" dirty="0" smtClean="0"/>
              <a:t> </a:t>
            </a:r>
            <a:r>
              <a:rPr lang="nl-NL" baseline="0" dirty="0" err="1" smtClean="0"/>
              <a:t>directly</a:t>
            </a:r>
            <a:r>
              <a:rPr lang="nl-NL" baseline="0" dirty="0" smtClean="0"/>
              <a:t> </a:t>
            </a:r>
            <a:r>
              <a:rPr lang="nl-NL" baseline="0" dirty="0" err="1" smtClean="0"/>
              <a:t>what</a:t>
            </a:r>
            <a:r>
              <a:rPr lang="nl-NL" baseline="0" dirty="0" smtClean="0"/>
              <a:t> </a:t>
            </a:r>
            <a:r>
              <a:rPr lang="nl-NL" baseline="0" dirty="0" err="1" smtClean="0"/>
              <a:t>you</a:t>
            </a:r>
            <a:r>
              <a:rPr lang="nl-NL" baseline="0" dirty="0" smtClean="0"/>
              <a:t> want </a:t>
            </a:r>
            <a:r>
              <a:rPr lang="nl-NL" baseline="0" dirty="0" err="1" smtClean="0"/>
              <a:t>the</a:t>
            </a:r>
            <a:r>
              <a:rPr lang="nl-NL" baseline="0" dirty="0" smtClean="0"/>
              <a:t> system </a:t>
            </a:r>
            <a:r>
              <a:rPr lang="nl-NL" baseline="0" dirty="0" err="1" smtClean="0"/>
              <a:t>to</a:t>
            </a:r>
            <a:r>
              <a:rPr lang="nl-NL" baseline="0" dirty="0" smtClean="0"/>
              <a:t> </a:t>
            </a:r>
            <a:r>
              <a:rPr lang="nl-NL" baseline="0" dirty="0" err="1" smtClean="0"/>
              <a:t>be</a:t>
            </a:r>
            <a:r>
              <a:rPr lang="nl-NL" baseline="0" dirty="0" smtClean="0"/>
              <a:t> </a:t>
            </a:r>
            <a:r>
              <a:rPr lang="nl-NL" baseline="0" dirty="0" err="1" smtClean="0"/>
              <a:t>able</a:t>
            </a:r>
            <a:r>
              <a:rPr lang="nl-NL" baseline="0" dirty="0" smtClean="0"/>
              <a:t> </a:t>
            </a:r>
            <a:r>
              <a:rPr lang="nl-NL" baseline="0" dirty="0" err="1" smtClean="0"/>
              <a:t>to</a:t>
            </a:r>
            <a:r>
              <a:rPr lang="nl-NL" baseline="0" dirty="0" smtClean="0"/>
              <a:t> </a:t>
            </a:r>
            <a:r>
              <a:rPr lang="nl-NL" baseline="0" dirty="0" err="1" smtClean="0"/>
              <a:t>generate</a:t>
            </a:r>
            <a:r>
              <a:rPr lang="nl-NL" baseline="0" dirty="0" smtClean="0"/>
              <a:t>. </a:t>
            </a:r>
            <a:r>
              <a:rPr lang="nl-NL" baseline="0" dirty="0" err="1" smtClean="0"/>
              <a:t>That’s</a:t>
            </a:r>
            <a:r>
              <a:rPr lang="nl-NL" baseline="0" dirty="0" smtClean="0"/>
              <a:t> </a:t>
            </a:r>
            <a:r>
              <a:rPr lang="nl-NL" baseline="0" dirty="0" err="1" smtClean="0"/>
              <a:t>why</a:t>
            </a:r>
            <a:r>
              <a:rPr lang="nl-NL" baseline="0" dirty="0" smtClean="0"/>
              <a:t> </a:t>
            </a:r>
            <a:r>
              <a:rPr lang="nl-NL" baseline="0" dirty="0" err="1" smtClean="0"/>
              <a:t>it’s</a:t>
            </a:r>
            <a:r>
              <a:rPr lang="nl-NL" baseline="0" dirty="0" smtClean="0"/>
              <a:t> </a:t>
            </a:r>
            <a:r>
              <a:rPr lang="nl-NL" baseline="0" dirty="0" err="1" smtClean="0"/>
              <a:t>so</a:t>
            </a:r>
            <a:r>
              <a:rPr lang="nl-NL" baseline="0" dirty="0" smtClean="0"/>
              <a:t> </a:t>
            </a:r>
            <a:r>
              <a:rPr lang="nl-NL" baseline="0" dirty="0" err="1" smtClean="0"/>
              <a:t>popular</a:t>
            </a:r>
            <a:r>
              <a:rPr lang="nl-NL" baseline="0" dirty="0" smtClean="0"/>
              <a:t>. </a:t>
            </a:r>
            <a:r>
              <a:rPr lang="nl-NL" baseline="0" dirty="0" err="1" smtClean="0"/>
              <a:t>However</a:t>
            </a:r>
            <a:r>
              <a:rPr lang="nl-NL" baseline="0" dirty="0" smtClean="0"/>
              <a:t>, </a:t>
            </a:r>
            <a:r>
              <a:rPr lang="nl-NL" baseline="0" dirty="0" err="1" smtClean="0"/>
              <a:t>this</a:t>
            </a:r>
            <a:r>
              <a:rPr lang="nl-NL" baseline="0" dirty="0" smtClean="0"/>
              <a:t> </a:t>
            </a:r>
            <a:r>
              <a:rPr lang="nl-NL" baseline="0" dirty="0" err="1" smtClean="0"/>
              <a:t>also</a:t>
            </a:r>
            <a:r>
              <a:rPr lang="nl-NL" baseline="0" dirty="0" smtClean="0"/>
              <a:t> has </a:t>
            </a:r>
            <a:r>
              <a:rPr lang="nl-NL" baseline="0" dirty="0" err="1" smtClean="0"/>
              <a:t>some</a:t>
            </a:r>
            <a:r>
              <a:rPr lang="nl-NL" baseline="0" dirty="0" smtClean="0"/>
              <a:t> </a:t>
            </a:r>
            <a:r>
              <a:rPr lang="nl-NL" baseline="0" dirty="0" err="1" smtClean="0"/>
              <a:t>problems</a:t>
            </a:r>
            <a:r>
              <a:rPr lang="nl-NL" baseline="0" dirty="0" smtClean="0"/>
              <a:t>.”</a:t>
            </a:r>
            <a:endParaRPr lang="en-GB" dirty="0"/>
          </a:p>
        </p:txBody>
      </p:sp>
      <p:sp>
        <p:nvSpPr>
          <p:cNvPr id="4" name="Slide Number Placeholder 3"/>
          <p:cNvSpPr>
            <a:spLocks noGrp="1"/>
          </p:cNvSpPr>
          <p:nvPr>
            <p:ph type="sldNum" sz="quarter" idx="10"/>
          </p:nvPr>
        </p:nvSpPr>
        <p:spPr/>
        <p:txBody>
          <a:bodyPr/>
          <a:lstStyle/>
          <a:p>
            <a:fld id="{17D9FF01-2DDE-4616-8393-D6AC773E908A}" type="slidenum">
              <a:rPr lang="en-GB" smtClean="0"/>
              <a:t>9</a:t>
            </a:fld>
            <a:endParaRPr lang="en-GB"/>
          </a:p>
        </p:txBody>
      </p:sp>
    </p:spTree>
    <p:extLst>
      <p:ext uri="{BB962C8B-B14F-4D97-AF65-F5344CB8AC3E}">
        <p14:creationId xmlns:p14="http://schemas.microsoft.com/office/powerpoint/2010/main" val="903887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Rectangle 6"/>
          <p:cNvSpPr/>
          <p:nvPr userDrawn="1"/>
        </p:nvSpPr>
        <p:spPr>
          <a:xfrm>
            <a:off x="219808" y="192505"/>
            <a:ext cx="8695592" cy="6460958"/>
          </a:xfrm>
          <a:prstGeom prst="rect">
            <a:avLst/>
          </a:prstGeom>
          <a:noFill/>
          <a:ln w="38100">
            <a:solidFill>
              <a:srgbClr val="7A74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280467021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571D7D1-A6BE-4E3F-858C-0E727F66D866}" type="slidenum">
              <a:rPr lang="en-GB" smtClean="0"/>
              <a:t>‹#›</a:t>
            </a:fld>
            <a:endParaRPr lang="en-GB"/>
          </a:p>
        </p:txBody>
      </p:sp>
    </p:spTree>
    <p:extLst>
      <p:ext uri="{BB962C8B-B14F-4D97-AF65-F5344CB8AC3E}">
        <p14:creationId xmlns:p14="http://schemas.microsoft.com/office/powerpoint/2010/main" val="61172592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571D7D1-A6BE-4E3F-858C-0E727F66D866}" type="slidenum">
              <a:rPr lang="en-GB" smtClean="0"/>
              <a:t>‹#›</a:t>
            </a:fld>
            <a:endParaRPr lang="en-GB"/>
          </a:p>
        </p:txBody>
      </p:sp>
    </p:spTree>
    <p:extLst>
      <p:ext uri="{BB962C8B-B14F-4D97-AF65-F5344CB8AC3E}">
        <p14:creationId xmlns:p14="http://schemas.microsoft.com/office/powerpoint/2010/main" val="181043670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71D7D1-A6BE-4E3F-858C-0E727F66D866}" type="slidenum">
              <a:rPr lang="en-GB" smtClean="0"/>
              <a:t>‹#›</a:t>
            </a:fld>
            <a:endParaRPr lang="en-GB"/>
          </a:p>
        </p:txBody>
      </p:sp>
    </p:spTree>
    <p:extLst>
      <p:ext uri="{BB962C8B-B14F-4D97-AF65-F5344CB8AC3E}">
        <p14:creationId xmlns:p14="http://schemas.microsoft.com/office/powerpoint/2010/main" val="402429242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71D7D1-A6BE-4E3F-858C-0E727F66D866}" type="slidenum">
              <a:rPr lang="en-GB" smtClean="0"/>
              <a:t>‹#›</a:t>
            </a:fld>
            <a:endParaRPr lang="en-GB"/>
          </a:p>
        </p:txBody>
      </p:sp>
    </p:spTree>
    <p:extLst>
      <p:ext uri="{BB962C8B-B14F-4D97-AF65-F5344CB8AC3E}">
        <p14:creationId xmlns:p14="http://schemas.microsoft.com/office/powerpoint/2010/main" val="1696133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71D7D1-A6BE-4E3F-858C-0E727F66D866}" type="slidenum">
              <a:rPr lang="en-GB" smtClean="0"/>
              <a:t>‹#›</a:t>
            </a:fld>
            <a:endParaRPr lang="en-GB"/>
          </a:p>
        </p:txBody>
      </p:sp>
      <p:sp>
        <p:nvSpPr>
          <p:cNvPr id="8" name="Title 7"/>
          <p:cNvSpPr>
            <a:spLocks noGrp="1"/>
          </p:cNvSpPr>
          <p:nvPr>
            <p:ph type="title"/>
          </p:nvPr>
        </p:nvSpPr>
        <p:spPr/>
        <p:txBody>
          <a:bodyPr/>
          <a:lstStyle/>
          <a:p>
            <a:r>
              <a:rPr lang="en-US" smtClean="0"/>
              <a:t>Click to edit Master title style</a:t>
            </a:r>
            <a:endParaRPr lang="nl-BE"/>
          </a:p>
        </p:txBody>
      </p:sp>
    </p:spTree>
    <p:extLst>
      <p:ext uri="{BB962C8B-B14F-4D97-AF65-F5344CB8AC3E}">
        <p14:creationId xmlns:p14="http://schemas.microsoft.com/office/powerpoint/2010/main" val="33612091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cxnSp>
        <p:nvCxnSpPr>
          <p:cNvPr id="8" name="Straight Connector 7"/>
          <p:cNvCxnSpPr/>
          <p:nvPr userDrawn="1"/>
        </p:nvCxnSpPr>
        <p:spPr>
          <a:xfrm>
            <a:off x="298939" y="2763260"/>
            <a:ext cx="8528538" cy="0"/>
          </a:xfrm>
          <a:prstGeom prst="line">
            <a:avLst/>
          </a:prstGeom>
          <a:ln w="25400">
            <a:gradFill flip="none" rotWithShape="1">
              <a:gsLst>
                <a:gs pos="0">
                  <a:schemeClr val="tx1"/>
                </a:gs>
                <a:gs pos="50000">
                  <a:schemeClr val="accent4">
                    <a:lumMod val="20000"/>
                    <a:lumOff val="80000"/>
                  </a:schemeClr>
                </a:gs>
                <a:gs pos="100000">
                  <a:schemeClr val="tx1"/>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title"/>
          </p:nvPr>
        </p:nvSpPr>
        <p:spPr>
          <a:xfrm>
            <a:off x="619858" y="2855390"/>
            <a:ext cx="7886700" cy="738554"/>
          </a:xfrm>
        </p:spPr>
        <p:txBody>
          <a:bodyPr>
            <a:normAutofit/>
          </a:bodyPr>
          <a:lstStyle>
            <a:lvl1pPr>
              <a:defRPr sz="3200">
                <a:latin typeface="Roboto Condensed" panose="02000000000000000000" pitchFamily="2" charset="0"/>
                <a:ea typeface="Roboto Condensed" panose="02000000000000000000" pitchFamily="2" charset="0"/>
              </a:defRPr>
            </a:lvl1pPr>
          </a:lstStyle>
          <a:p>
            <a:r>
              <a:rPr lang="en-US" dirty="0" smtClean="0"/>
              <a:t>Click to edit Master title style</a:t>
            </a:r>
            <a:endParaRPr lang="nl-BE" dirty="0"/>
          </a:p>
        </p:txBody>
      </p:sp>
      <p:sp>
        <p:nvSpPr>
          <p:cNvPr id="13" name="Text Placeholder 12"/>
          <p:cNvSpPr>
            <a:spLocks noGrp="1"/>
          </p:cNvSpPr>
          <p:nvPr>
            <p:ph type="body" sz="quarter" idx="13" hasCustomPrompt="1"/>
          </p:nvPr>
        </p:nvSpPr>
        <p:spPr>
          <a:xfrm>
            <a:off x="619857" y="2213551"/>
            <a:ext cx="7885967" cy="396021"/>
          </a:xfrm>
        </p:spPr>
        <p:txBody>
          <a:bodyPr>
            <a:noAutofit/>
          </a:bodyPr>
          <a:lstStyle>
            <a:lvl1pPr marL="0" indent="0" algn="ctr">
              <a:buFontTx/>
              <a:buNone/>
              <a:defRPr sz="2400" cap="small" baseline="0">
                <a:latin typeface="Roboto Condensed" panose="02000000000000000000" pitchFamily="2" charset="0"/>
                <a:ea typeface="Roboto Condensed" panose="02000000000000000000" pitchFamily="2" charset="0"/>
              </a:defRPr>
            </a:lvl1pPr>
          </a:lstStyle>
          <a:p>
            <a:pPr lvl="0"/>
            <a:r>
              <a:rPr lang="en-US" dirty="0" smtClean="0"/>
              <a:t>Subtitle</a:t>
            </a:r>
            <a:endParaRPr lang="nl-BE" dirty="0"/>
          </a:p>
        </p:txBody>
      </p:sp>
      <p:sp>
        <p:nvSpPr>
          <p:cNvPr id="16" name="Slide Number Placeholder 4"/>
          <p:cNvSpPr>
            <a:spLocks noGrp="1"/>
          </p:cNvSpPr>
          <p:nvPr>
            <p:ph type="sldNum" sz="quarter" idx="12"/>
          </p:nvPr>
        </p:nvSpPr>
        <p:spPr>
          <a:xfrm>
            <a:off x="7782775" y="6229576"/>
            <a:ext cx="1044702" cy="365125"/>
          </a:xfrm>
        </p:spPr>
        <p:txBody>
          <a:bodyPr/>
          <a:lstStyle>
            <a:lvl1pPr>
              <a:defRPr sz="1800"/>
            </a:lvl1pPr>
          </a:lstStyle>
          <a:p>
            <a:fld id="{7571D7D1-A6BE-4E3F-858C-0E727F66D866}" type="slidenum">
              <a:rPr lang="en-GB" smtClean="0"/>
              <a:pPr/>
              <a:t>‹#›</a:t>
            </a:fld>
            <a:endParaRPr lang="en-GB" dirty="0"/>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8939" y="5948991"/>
            <a:ext cx="889781" cy="706646"/>
          </a:xfrm>
          <a:prstGeom prst="rect">
            <a:avLst/>
          </a:prstGeom>
        </p:spPr>
      </p:pic>
      <p:sp>
        <p:nvSpPr>
          <p:cNvPr id="18" name="Rectangle 17"/>
          <p:cNvSpPr/>
          <p:nvPr userDrawn="1"/>
        </p:nvSpPr>
        <p:spPr>
          <a:xfrm>
            <a:off x="219808" y="192505"/>
            <a:ext cx="8695592" cy="5595647"/>
          </a:xfrm>
          <a:prstGeom prst="rect">
            <a:avLst/>
          </a:prstGeom>
          <a:noFill/>
          <a:ln w="38100">
            <a:solidFill>
              <a:srgbClr val="7A74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9" name="TextBox 18"/>
          <p:cNvSpPr txBox="1"/>
          <p:nvPr userDrawn="1"/>
        </p:nvSpPr>
        <p:spPr>
          <a:xfrm>
            <a:off x="1286943" y="6040704"/>
            <a:ext cx="6551794" cy="523220"/>
          </a:xfrm>
          <a:prstGeom prst="rect">
            <a:avLst/>
          </a:prstGeom>
          <a:noFill/>
        </p:spPr>
        <p:txBody>
          <a:bodyPr wrap="square" rtlCol="0">
            <a:spAutoFit/>
          </a:bodyPr>
          <a:lstStyle/>
          <a:p>
            <a:r>
              <a:rPr lang="en-US" sz="1400" dirty="0" smtClean="0">
                <a:solidFill>
                  <a:schemeClr val="accent4">
                    <a:lumMod val="20000"/>
                    <a:lumOff val="80000"/>
                  </a:schemeClr>
                </a:solidFill>
                <a:latin typeface="Roboto Condensed Light" panose="02000000000000000000" pitchFamily="2" charset="0"/>
                <a:ea typeface="Roboto Condensed Light" panose="02000000000000000000" pitchFamily="2" charset="0"/>
              </a:rPr>
              <a:t>Controllable generative grammars for</a:t>
            </a:r>
            <a:r>
              <a:rPr lang="en-US" sz="1400" baseline="0" dirty="0" smtClean="0">
                <a:solidFill>
                  <a:schemeClr val="accent4">
                    <a:lumMod val="20000"/>
                    <a:lumOff val="80000"/>
                  </a:schemeClr>
                </a:solidFill>
                <a:latin typeface="Roboto Condensed Light" panose="02000000000000000000" pitchFamily="2" charset="0"/>
                <a:ea typeface="Roboto Condensed Light" panose="02000000000000000000" pitchFamily="2" charset="0"/>
              </a:rPr>
              <a:t> </a:t>
            </a:r>
            <a:r>
              <a:rPr lang="en-US" sz="1400" dirty="0" smtClean="0">
                <a:solidFill>
                  <a:schemeClr val="accent4">
                    <a:lumMod val="20000"/>
                    <a:lumOff val="80000"/>
                  </a:schemeClr>
                </a:solidFill>
                <a:latin typeface="Roboto Condensed Light" panose="02000000000000000000" pitchFamily="2" charset="0"/>
                <a:ea typeface="Roboto Condensed Light" panose="02000000000000000000" pitchFamily="2" charset="0"/>
              </a:rPr>
              <a:t>multifaceted generation of game levels</a:t>
            </a:r>
            <a:r>
              <a:rPr lang="en-US" sz="1400" baseline="0" dirty="0" smtClean="0">
                <a:solidFill>
                  <a:schemeClr val="accent4">
                    <a:lumMod val="20000"/>
                    <a:lumOff val="80000"/>
                  </a:schemeClr>
                </a:solidFill>
                <a:latin typeface="Roboto Condensed Light" panose="02000000000000000000" pitchFamily="2" charset="0"/>
                <a:ea typeface="Roboto Condensed Light" panose="02000000000000000000" pitchFamily="2" charset="0"/>
              </a:rPr>
              <a:t> </a:t>
            </a:r>
            <a:r>
              <a:rPr lang="nl-BE" sz="1400" dirty="0" smtClean="0">
                <a:solidFill>
                  <a:schemeClr val="accent4">
                    <a:lumMod val="20000"/>
                    <a:lumOff val="80000"/>
                  </a:schemeClr>
                </a:solidFill>
                <a:latin typeface="Roboto Condensed Light" panose="02000000000000000000" pitchFamily="2" charset="0"/>
                <a:ea typeface="Roboto Condensed Light" panose="02000000000000000000" pitchFamily="2" charset="0"/>
              </a:rPr>
              <a:t>– Bart </a:t>
            </a:r>
            <a:r>
              <a:rPr lang="nl-BE" sz="1400" cap="small" baseline="0" dirty="0" smtClean="0">
                <a:solidFill>
                  <a:schemeClr val="accent4">
                    <a:lumMod val="20000"/>
                    <a:lumOff val="80000"/>
                  </a:schemeClr>
                </a:solidFill>
                <a:latin typeface="Roboto Condensed Light" panose="02000000000000000000" pitchFamily="2" charset="0"/>
                <a:ea typeface="Roboto Condensed Light" panose="02000000000000000000" pitchFamily="2" charset="0"/>
              </a:rPr>
              <a:t>Middag</a:t>
            </a:r>
            <a:r>
              <a:rPr lang="nl-BE" sz="1400" dirty="0" smtClean="0">
                <a:solidFill>
                  <a:schemeClr val="accent4">
                    <a:lumMod val="20000"/>
                    <a:lumOff val="80000"/>
                  </a:schemeClr>
                </a:solidFill>
                <a:latin typeface="Roboto Condensed" panose="02000000000000000000" pitchFamily="2" charset="0"/>
                <a:ea typeface="Roboto Condensed" panose="02000000000000000000" pitchFamily="2" charset="0"/>
              </a:rPr>
              <a:t/>
            </a:r>
            <a:br>
              <a:rPr lang="nl-BE" sz="1400" dirty="0" smtClean="0">
                <a:solidFill>
                  <a:schemeClr val="accent4">
                    <a:lumMod val="20000"/>
                    <a:lumOff val="80000"/>
                  </a:schemeClr>
                </a:solidFill>
                <a:latin typeface="Roboto Condensed" panose="02000000000000000000" pitchFamily="2" charset="0"/>
                <a:ea typeface="Roboto Condensed" panose="02000000000000000000" pitchFamily="2" charset="0"/>
              </a:rPr>
            </a:br>
            <a:r>
              <a:rPr lang="nl-BE" sz="1400" b="0" dirty="0" err="1" smtClean="0">
                <a:solidFill>
                  <a:schemeClr val="accent4">
                    <a:lumMod val="20000"/>
                    <a:lumOff val="80000"/>
                  </a:schemeClr>
                </a:solidFill>
                <a:latin typeface="Roboto Condensed" panose="02000000000000000000" pitchFamily="2" charset="0"/>
                <a:ea typeface="Roboto Condensed" panose="02000000000000000000" pitchFamily="2" charset="0"/>
              </a:rPr>
              <a:t>Faculty</a:t>
            </a:r>
            <a:r>
              <a:rPr lang="nl-BE" sz="1400" b="0" dirty="0" smtClean="0">
                <a:solidFill>
                  <a:schemeClr val="accent4">
                    <a:lumMod val="20000"/>
                    <a:lumOff val="80000"/>
                  </a:schemeClr>
                </a:solidFill>
                <a:latin typeface="Roboto Condensed" panose="02000000000000000000" pitchFamily="2" charset="0"/>
                <a:ea typeface="Roboto Condensed" panose="02000000000000000000" pitchFamily="2" charset="0"/>
              </a:rPr>
              <a:t> of Engineering </a:t>
            </a:r>
            <a:r>
              <a:rPr lang="nl-BE" sz="1400" b="0" dirty="0" err="1" smtClean="0">
                <a:solidFill>
                  <a:schemeClr val="accent4">
                    <a:lumMod val="20000"/>
                    <a:lumOff val="80000"/>
                  </a:schemeClr>
                </a:solidFill>
                <a:latin typeface="Roboto Condensed" panose="02000000000000000000" pitchFamily="2" charset="0"/>
                <a:ea typeface="Roboto Condensed" panose="02000000000000000000" pitchFamily="2" charset="0"/>
              </a:rPr>
              <a:t>and</a:t>
            </a:r>
            <a:r>
              <a:rPr lang="nl-BE" sz="1400" b="0" dirty="0" smtClean="0">
                <a:solidFill>
                  <a:schemeClr val="accent4">
                    <a:lumMod val="20000"/>
                    <a:lumOff val="80000"/>
                  </a:schemeClr>
                </a:solidFill>
                <a:latin typeface="Roboto Condensed" panose="02000000000000000000" pitchFamily="2" charset="0"/>
                <a:ea typeface="Roboto Condensed" panose="02000000000000000000" pitchFamily="2" charset="0"/>
              </a:rPr>
              <a:t> Architecture </a:t>
            </a:r>
            <a:r>
              <a:rPr lang="nl-BE" sz="1400" dirty="0" smtClean="0">
                <a:solidFill>
                  <a:schemeClr val="accent4">
                    <a:lumMod val="20000"/>
                    <a:lumOff val="80000"/>
                  </a:schemeClr>
                </a:solidFill>
                <a:latin typeface="Roboto Condensed Light" panose="02000000000000000000" pitchFamily="2" charset="0"/>
                <a:ea typeface="Roboto Condensed Light" panose="02000000000000000000" pitchFamily="2" charset="0"/>
              </a:rPr>
              <a:t>(07/09/2016)</a:t>
            </a:r>
          </a:p>
        </p:txBody>
      </p:sp>
    </p:spTree>
    <p:extLst>
      <p:ext uri="{BB962C8B-B14F-4D97-AF65-F5344CB8AC3E}">
        <p14:creationId xmlns:p14="http://schemas.microsoft.com/office/powerpoint/2010/main" val="79243346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571D7D1-A6BE-4E3F-858C-0E727F66D866}" type="slidenum">
              <a:rPr lang="en-GB" smtClean="0"/>
              <a:t>‹#›</a:t>
            </a:fld>
            <a:endParaRPr lang="en-GB"/>
          </a:p>
        </p:txBody>
      </p:sp>
    </p:spTree>
    <p:extLst>
      <p:ext uri="{BB962C8B-B14F-4D97-AF65-F5344CB8AC3E}">
        <p14:creationId xmlns:p14="http://schemas.microsoft.com/office/powerpoint/2010/main" val="388179077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571D7D1-A6BE-4E3F-858C-0E727F66D866}" type="slidenum">
              <a:rPr lang="en-GB" smtClean="0"/>
              <a:t>‹#›</a:t>
            </a:fld>
            <a:endParaRPr lang="en-GB"/>
          </a:p>
        </p:txBody>
      </p:sp>
    </p:spTree>
    <p:extLst>
      <p:ext uri="{BB962C8B-B14F-4D97-AF65-F5344CB8AC3E}">
        <p14:creationId xmlns:p14="http://schemas.microsoft.com/office/powerpoint/2010/main" val="383866960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lang="nl-BE"/>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8939" y="5948991"/>
            <a:ext cx="889781" cy="706646"/>
          </a:xfrm>
          <a:prstGeom prst="rect">
            <a:avLst/>
          </a:prstGeom>
        </p:spPr>
      </p:pic>
      <p:sp>
        <p:nvSpPr>
          <p:cNvPr id="13" name="Slide Number Placeholder 4"/>
          <p:cNvSpPr>
            <a:spLocks noGrp="1"/>
          </p:cNvSpPr>
          <p:nvPr>
            <p:ph type="sldNum" sz="quarter" idx="12"/>
          </p:nvPr>
        </p:nvSpPr>
        <p:spPr>
          <a:xfrm>
            <a:off x="7782775" y="6229576"/>
            <a:ext cx="1044702" cy="365125"/>
          </a:xfrm>
        </p:spPr>
        <p:txBody>
          <a:bodyPr/>
          <a:lstStyle>
            <a:lvl1pPr>
              <a:defRPr sz="1800"/>
            </a:lvl1pPr>
          </a:lstStyle>
          <a:p>
            <a:fld id="{7571D7D1-A6BE-4E3F-858C-0E727F66D866}" type="slidenum">
              <a:rPr lang="en-GB" smtClean="0"/>
              <a:pPr/>
              <a:t>‹#›</a:t>
            </a:fld>
            <a:endParaRPr lang="en-GB" dirty="0"/>
          </a:p>
        </p:txBody>
      </p:sp>
      <p:sp>
        <p:nvSpPr>
          <p:cNvPr id="6" name="TextBox 5"/>
          <p:cNvSpPr txBox="1"/>
          <p:nvPr userDrawn="1"/>
        </p:nvSpPr>
        <p:spPr>
          <a:xfrm>
            <a:off x="1286943" y="6040704"/>
            <a:ext cx="6551794" cy="523220"/>
          </a:xfrm>
          <a:prstGeom prst="rect">
            <a:avLst/>
          </a:prstGeom>
          <a:noFill/>
        </p:spPr>
        <p:txBody>
          <a:bodyPr wrap="square" rtlCol="0">
            <a:spAutoFit/>
          </a:bodyPr>
          <a:lstStyle/>
          <a:p>
            <a:r>
              <a:rPr lang="en-US" sz="1400" dirty="0" smtClean="0">
                <a:solidFill>
                  <a:schemeClr val="accent4">
                    <a:lumMod val="20000"/>
                    <a:lumOff val="80000"/>
                  </a:schemeClr>
                </a:solidFill>
                <a:latin typeface="Roboto Condensed Light" panose="02000000000000000000" pitchFamily="2" charset="0"/>
                <a:ea typeface="Roboto Condensed Light" panose="02000000000000000000" pitchFamily="2" charset="0"/>
              </a:rPr>
              <a:t>Controllable generative grammars for</a:t>
            </a:r>
            <a:r>
              <a:rPr lang="en-US" sz="1400" baseline="0" dirty="0" smtClean="0">
                <a:solidFill>
                  <a:schemeClr val="accent4">
                    <a:lumMod val="20000"/>
                    <a:lumOff val="80000"/>
                  </a:schemeClr>
                </a:solidFill>
                <a:latin typeface="Roboto Condensed Light" panose="02000000000000000000" pitchFamily="2" charset="0"/>
                <a:ea typeface="Roboto Condensed Light" panose="02000000000000000000" pitchFamily="2" charset="0"/>
              </a:rPr>
              <a:t> </a:t>
            </a:r>
            <a:r>
              <a:rPr lang="en-US" sz="1400" dirty="0" smtClean="0">
                <a:solidFill>
                  <a:schemeClr val="accent4">
                    <a:lumMod val="20000"/>
                    <a:lumOff val="80000"/>
                  </a:schemeClr>
                </a:solidFill>
                <a:latin typeface="Roboto Condensed Light" panose="02000000000000000000" pitchFamily="2" charset="0"/>
                <a:ea typeface="Roboto Condensed Light" panose="02000000000000000000" pitchFamily="2" charset="0"/>
              </a:rPr>
              <a:t>multifaceted generation of game levels</a:t>
            </a:r>
            <a:r>
              <a:rPr lang="en-US" sz="1400" baseline="0" dirty="0" smtClean="0">
                <a:solidFill>
                  <a:schemeClr val="accent4">
                    <a:lumMod val="20000"/>
                    <a:lumOff val="80000"/>
                  </a:schemeClr>
                </a:solidFill>
                <a:latin typeface="Roboto Condensed Light" panose="02000000000000000000" pitchFamily="2" charset="0"/>
                <a:ea typeface="Roboto Condensed Light" panose="02000000000000000000" pitchFamily="2" charset="0"/>
              </a:rPr>
              <a:t> </a:t>
            </a:r>
            <a:r>
              <a:rPr lang="nl-BE" sz="1400" dirty="0" smtClean="0">
                <a:solidFill>
                  <a:schemeClr val="accent4">
                    <a:lumMod val="20000"/>
                    <a:lumOff val="80000"/>
                  </a:schemeClr>
                </a:solidFill>
                <a:latin typeface="Roboto Condensed Light" panose="02000000000000000000" pitchFamily="2" charset="0"/>
                <a:ea typeface="Roboto Condensed Light" panose="02000000000000000000" pitchFamily="2" charset="0"/>
              </a:rPr>
              <a:t>– Bart </a:t>
            </a:r>
            <a:r>
              <a:rPr lang="nl-BE" sz="1400" cap="small" baseline="0" dirty="0" smtClean="0">
                <a:solidFill>
                  <a:schemeClr val="accent4">
                    <a:lumMod val="20000"/>
                    <a:lumOff val="80000"/>
                  </a:schemeClr>
                </a:solidFill>
                <a:latin typeface="Roboto Condensed Light" panose="02000000000000000000" pitchFamily="2" charset="0"/>
                <a:ea typeface="Roboto Condensed Light" panose="02000000000000000000" pitchFamily="2" charset="0"/>
              </a:rPr>
              <a:t>Middag</a:t>
            </a:r>
            <a:r>
              <a:rPr lang="nl-BE" sz="1400" dirty="0" smtClean="0">
                <a:solidFill>
                  <a:schemeClr val="accent4">
                    <a:lumMod val="20000"/>
                    <a:lumOff val="80000"/>
                  </a:schemeClr>
                </a:solidFill>
                <a:latin typeface="Roboto Condensed" panose="02000000000000000000" pitchFamily="2" charset="0"/>
                <a:ea typeface="Roboto Condensed" panose="02000000000000000000" pitchFamily="2" charset="0"/>
              </a:rPr>
              <a:t/>
            </a:r>
            <a:br>
              <a:rPr lang="nl-BE" sz="1400" dirty="0" smtClean="0">
                <a:solidFill>
                  <a:schemeClr val="accent4">
                    <a:lumMod val="20000"/>
                    <a:lumOff val="80000"/>
                  </a:schemeClr>
                </a:solidFill>
                <a:latin typeface="Roboto Condensed" panose="02000000000000000000" pitchFamily="2" charset="0"/>
                <a:ea typeface="Roboto Condensed" panose="02000000000000000000" pitchFamily="2" charset="0"/>
              </a:rPr>
            </a:br>
            <a:r>
              <a:rPr lang="nl-BE" sz="1400" b="0" dirty="0" err="1" smtClean="0">
                <a:solidFill>
                  <a:schemeClr val="accent4">
                    <a:lumMod val="20000"/>
                    <a:lumOff val="80000"/>
                  </a:schemeClr>
                </a:solidFill>
                <a:latin typeface="Roboto Condensed" panose="02000000000000000000" pitchFamily="2" charset="0"/>
                <a:ea typeface="Roboto Condensed" panose="02000000000000000000" pitchFamily="2" charset="0"/>
              </a:rPr>
              <a:t>Faculty</a:t>
            </a:r>
            <a:r>
              <a:rPr lang="nl-BE" sz="1400" b="0" dirty="0" smtClean="0">
                <a:solidFill>
                  <a:schemeClr val="accent4">
                    <a:lumMod val="20000"/>
                    <a:lumOff val="80000"/>
                  </a:schemeClr>
                </a:solidFill>
                <a:latin typeface="Roboto Condensed" panose="02000000000000000000" pitchFamily="2" charset="0"/>
                <a:ea typeface="Roboto Condensed" panose="02000000000000000000" pitchFamily="2" charset="0"/>
              </a:rPr>
              <a:t> of Engineering </a:t>
            </a:r>
            <a:r>
              <a:rPr lang="nl-BE" sz="1400" b="0" dirty="0" err="1" smtClean="0">
                <a:solidFill>
                  <a:schemeClr val="accent4">
                    <a:lumMod val="20000"/>
                    <a:lumOff val="80000"/>
                  </a:schemeClr>
                </a:solidFill>
                <a:latin typeface="Roboto Condensed" panose="02000000000000000000" pitchFamily="2" charset="0"/>
                <a:ea typeface="Roboto Condensed" panose="02000000000000000000" pitchFamily="2" charset="0"/>
              </a:rPr>
              <a:t>and</a:t>
            </a:r>
            <a:r>
              <a:rPr lang="nl-BE" sz="1400" b="0" dirty="0" smtClean="0">
                <a:solidFill>
                  <a:schemeClr val="accent4">
                    <a:lumMod val="20000"/>
                    <a:lumOff val="80000"/>
                  </a:schemeClr>
                </a:solidFill>
                <a:latin typeface="Roboto Condensed" panose="02000000000000000000" pitchFamily="2" charset="0"/>
                <a:ea typeface="Roboto Condensed" panose="02000000000000000000" pitchFamily="2" charset="0"/>
              </a:rPr>
              <a:t> Architecture </a:t>
            </a:r>
            <a:r>
              <a:rPr lang="nl-BE" sz="1400" dirty="0" smtClean="0">
                <a:solidFill>
                  <a:schemeClr val="accent4">
                    <a:lumMod val="20000"/>
                    <a:lumOff val="80000"/>
                  </a:schemeClr>
                </a:solidFill>
                <a:latin typeface="Roboto Condensed Light" panose="02000000000000000000" pitchFamily="2" charset="0"/>
                <a:ea typeface="Roboto Condensed Light" panose="02000000000000000000" pitchFamily="2" charset="0"/>
              </a:rPr>
              <a:t>(07/09/2016)</a:t>
            </a:r>
          </a:p>
        </p:txBody>
      </p:sp>
    </p:spTree>
    <p:extLst>
      <p:ext uri="{BB962C8B-B14F-4D97-AF65-F5344CB8AC3E}">
        <p14:creationId xmlns:p14="http://schemas.microsoft.com/office/powerpoint/2010/main" val="176149008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lang="nl-BE"/>
          </a:p>
        </p:txBody>
      </p:sp>
      <p:sp>
        <p:nvSpPr>
          <p:cNvPr id="6" name="Text Placeholder 5"/>
          <p:cNvSpPr>
            <a:spLocks noGrp="1"/>
          </p:cNvSpPr>
          <p:nvPr>
            <p:ph type="body" sz="quarter" idx="13" hasCustomPrompt="1"/>
          </p:nvPr>
        </p:nvSpPr>
        <p:spPr>
          <a:xfrm>
            <a:off x="628650" y="1284732"/>
            <a:ext cx="7886700" cy="571500"/>
          </a:xfrm>
        </p:spPr>
        <p:txBody>
          <a:bodyPr>
            <a:normAutofit/>
          </a:bodyPr>
          <a:lstStyle>
            <a:lvl1pPr marL="0" indent="0" algn="ctr">
              <a:buFontTx/>
              <a:buNone/>
              <a:defRPr sz="3200">
                <a:solidFill>
                  <a:srgbClr val="D94747"/>
                </a:solidFill>
                <a:latin typeface="Roboto Condensed" panose="02000000000000000000" pitchFamily="2" charset="0"/>
                <a:ea typeface="Roboto Condensed" panose="02000000000000000000" pitchFamily="2" charset="0"/>
              </a:defRPr>
            </a:lvl1pPr>
          </a:lstStyle>
          <a:p>
            <a:pPr lvl="0"/>
            <a:r>
              <a:rPr lang="en-US" dirty="0" smtClean="0"/>
              <a:t>Subtitle</a:t>
            </a:r>
            <a:endParaRPr lang="nl-BE"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8939" y="5948991"/>
            <a:ext cx="889781" cy="706646"/>
          </a:xfrm>
          <a:prstGeom prst="rect">
            <a:avLst/>
          </a:prstGeom>
        </p:spPr>
      </p:pic>
      <p:sp>
        <p:nvSpPr>
          <p:cNvPr id="13" name="Slide Number Placeholder 4"/>
          <p:cNvSpPr>
            <a:spLocks noGrp="1"/>
          </p:cNvSpPr>
          <p:nvPr>
            <p:ph type="sldNum" sz="quarter" idx="12"/>
          </p:nvPr>
        </p:nvSpPr>
        <p:spPr>
          <a:xfrm>
            <a:off x="7782775" y="6229576"/>
            <a:ext cx="1044702" cy="365125"/>
          </a:xfrm>
        </p:spPr>
        <p:txBody>
          <a:bodyPr/>
          <a:lstStyle>
            <a:lvl1pPr>
              <a:defRPr sz="1800"/>
            </a:lvl1pPr>
          </a:lstStyle>
          <a:p>
            <a:fld id="{7571D7D1-A6BE-4E3F-858C-0E727F66D866}" type="slidenum">
              <a:rPr lang="en-GB" smtClean="0"/>
              <a:pPr/>
              <a:t>‹#›</a:t>
            </a:fld>
            <a:endParaRPr lang="en-GB" dirty="0"/>
          </a:p>
        </p:txBody>
      </p:sp>
      <p:sp>
        <p:nvSpPr>
          <p:cNvPr id="8" name="TextBox 7"/>
          <p:cNvSpPr txBox="1"/>
          <p:nvPr userDrawn="1"/>
        </p:nvSpPr>
        <p:spPr>
          <a:xfrm>
            <a:off x="1286943" y="6040704"/>
            <a:ext cx="6551794" cy="523220"/>
          </a:xfrm>
          <a:prstGeom prst="rect">
            <a:avLst/>
          </a:prstGeom>
          <a:noFill/>
        </p:spPr>
        <p:txBody>
          <a:bodyPr wrap="square" rtlCol="0">
            <a:spAutoFit/>
          </a:bodyPr>
          <a:lstStyle/>
          <a:p>
            <a:r>
              <a:rPr lang="en-US" sz="1400" dirty="0" smtClean="0">
                <a:solidFill>
                  <a:schemeClr val="accent4">
                    <a:lumMod val="20000"/>
                    <a:lumOff val="80000"/>
                  </a:schemeClr>
                </a:solidFill>
                <a:latin typeface="Roboto Condensed Light" panose="02000000000000000000" pitchFamily="2" charset="0"/>
                <a:ea typeface="Roboto Condensed Light" panose="02000000000000000000" pitchFamily="2" charset="0"/>
              </a:rPr>
              <a:t>Controllable generative grammars for</a:t>
            </a:r>
            <a:r>
              <a:rPr lang="en-US" sz="1400" baseline="0" dirty="0" smtClean="0">
                <a:solidFill>
                  <a:schemeClr val="accent4">
                    <a:lumMod val="20000"/>
                    <a:lumOff val="80000"/>
                  </a:schemeClr>
                </a:solidFill>
                <a:latin typeface="Roboto Condensed Light" panose="02000000000000000000" pitchFamily="2" charset="0"/>
                <a:ea typeface="Roboto Condensed Light" panose="02000000000000000000" pitchFamily="2" charset="0"/>
              </a:rPr>
              <a:t> </a:t>
            </a:r>
            <a:r>
              <a:rPr lang="en-US" sz="1400" dirty="0" smtClean="0">
                <a:solidFill>
                  <a:schemeClr val="accent4">
                    <a:lumMod val="20000"/>
                    <a:lumOff val="80000"/>
                  </a:schemeClr>
                </a:solidFill>
                <a:latin typeface="Roboto Condensed Light" panose="02000000000000000000" pitchFamily="2" charset="0"/>
                <a:ea typeface="Roboto Condensed Light" panose="02000000000000000000" pitchFamily="2" charset="0"/>
              </a:rPr>
              <a:t>multifaceted generation of game levels</a:t>
            </a:r>
            <a:r>
              <a:rPr lang="en-US" sz="1400" baseline="0" dirty="0" smtClean="0">
                <a:solidFill>
                  <a:schemeClr val="accent4">
                    <a:lumMod val="20000"/>
                    <a:lumOff val="80000"/>
                  </a:schemeClr>
                </a:solidFill>
                <a:latin typeface="Roboto Condensed Light" panose="02000000000000000000" pitchFamily="2" charset="0"/>
                <a:ea typeface="Roboto Condensed Light" panose="02000000000000000000" pitchFamily="2" charset="0"/>
              </a:rPr>
              <a:t> </a:t>
            </a:r>
            <a:r>
              <a:rPr lang="nl-BE" sz="1400" dirty="0" smtClean="0">
                <a:solidFill>
                  <a:schemeClr val="accent4">
                    <a:lumMod val="20000"/>
                    <a:lumOff val="80000"/>
                  </a:schemeClr>
                </a:solidFill>
                <a:latin typeface="Roboto Condensed Light" panose="02000000000000000000" pitchFamily="2" charset="0"/>
                <a:ea typeface="Roboto Condensed Light" panose="02000000000000000000" pitchFamily="2" charset="0"/>
              </a:rPr>
              <a:t>– Bart </a:t>
            </a:r>
            <a:r>
              <a:rPr lang="nl-BE" sz="1400" cap="small" baseline="0" dirty="0" smtClean="0">
                <a:solidFill>
                  <a:schemeClr val="accent4">
                    <a:lumMod val="20000"/>
                    <a:lumOff val="80000"/>
                  </a:schemeClr>
                </a:solidFill>
                <a:latin typeface="Roboto Condensed Light" panose="02000000000000000000" pitchFamily="2" charset="0"/>
                <a:ea typeface="Roboto Condensed Light" panose="02000000000000000000" pitchFamily="2" charset="0"/>
              </a:rPr>
              <a:t>Middag</a:t>
            </a:r>
            <a:r>
              <a:rPr lang="nl-BE" sz="1400" dirty="0" smtClean="0">
                <a:solidFill>
                  <a:schemeClr val="accent4">
                    <a:lumMod val="20000"/>
                    <a:lumOff val="80000"/>
                  </a:schemeClr>
                </a:solidFill>
                <a:latin typeface="Roboto Condensed" panose="02000000000000000000" pitchFamily="2" charset="0"/>
                <a:ea typeface="Roboto Condensed" panose="02000000000000000000" pitchFamily="2" charset="0"/>
              </a:rPr>
              <a:t/>
            </a:r>
            <a:br>
              <a:rPr lang="nl-BE" sz="1400" dirty="0" smtClean="0">
                <a:solidFill>
                  <a:schemeClr val="accent4">
                    <a:lumMod val="20000"/>
                    <a:lumOff val="80000"/>
                  </a:schemeClr>
                </a:solidFill>
                <a:latin typeface="Roboto Condensed" panose="02000000000000000000" pitchFamily="2" charset="0"/>
                <a:ea typeface="Roboto Condensed" panose="02000000000000000000" pitchFamily="2" charset="0"/>
              </a:rPr>
            </a:br>
            <a:r>
              <a:rPr lang="nl-BE" sz="1400" b="0" dirty="0" err="1" smtClean="0">
                <a:solidFill>
                  <a:schemeClr val="accent4">
                    <a:lumMod val="20000"/>
                    <a:lumOff val="80000"/>
                  </a:schemeClr>
                </a:solidFill>
                <a:latin typeface="Roboto Condensed" panose="02000000000000000000" pitchFamily="2" charset="0"/>
                <a:ea typeface="Roboto Condensed" panose="02000000000000000000" pitchFamily="2" charset="0"/>
              </a:rPr>
              <a:t>Faculty</a:t>
            </a:r>
            <a:r>
              <a:rPr lang="nl-BE" sz="1400" b="0" dirty="0" smtClean="0">
                <a:solidFill>
                  <a:schemeClr val="accent4">
                    <a:lumMod val="20000"/>
                    <a:lumOff val="80000"/>
                  </a:schemeClr>
                </a:solidFill>
                <a:latin typeface="Roboto Condensed" panose="02000000000000000000" pitchFamily="2" charset="0"/>
                <a:ea typeface="Roboto Condensed" panose="02000000000000000000" pitchFamily="2" charset="0"/>
              </a:rPr>
              <a:t> of Engineering </a:t>
            </a:r>
            <a:r>
              <a:rPr lang="nl-BE" sz="1400" b="0" dirty="0" err="1" smtClean="0">
                <a:solidFill>
                  <a:schemeClr val="accent4">
                    <a:lumMod val="20000"/>
                    <a:lumOff val="80000"/>
                  </a:schemeClr>
                </a:solidFill>
                <a:latin typeface="Roboto Condensed" panose="02000000000000000000" pitchFamily="2" charset="0"/>
                <a:ea typeface="Roboto Condensed" panose="02000000000000000000" pitchFamily="2" charset="0"/>
              </a:rPr>
              <a:t>and</a:t>
            </a:r>
            <a:r>
              <a:rPr lang="nl-BE" sz="1400" b="0" dirty="0" smtClean="0">
                <a:solidFill>
                  <a:schemeClr val="accent4">
                    <a:lumMod val="20000"/>
                    <a:lumOff val="80000"/>
                  </a:schemeClr>
                </a:solidFill>
                <a:latin typeface="Roboto Condensed" panose="02000000000000000000" pitchFamily="2" charset="0"/>
                <a:ea typeface="Roboto Condensed" panose="02000000000000000000" pitchFamily="2" charset="0"/>
              </a:rPr>
              <a:t> Architecture </a:t>
            </a:r>
            <a:r>
              <a:rPr lang="nl-BE" sz="1400" dirty="0" smtClean="0">
                <a:solidFill>
                  <a:schemeClr val="accent4">
                    <a:lumMod val="20000"/>
                    <a:lumOff val="80000"/>
                  </a:schemeClr>
                </a:solidFill>
                <a:latin typeface="Roboto Condensed Light" panose="02000000000000000000" pitchFamily="2" charset="0"/>
                <a:ea typeface="Roboto Condensed Light" panose="02000000000000000000" pitchFamily="2" charset="0"/>
              </a:rPr>
              <a:t>(07/09/2016)</a:t>
            </a:r>
          </a:p>
        </p:txBody>
      </p:sp>
    </p:spTree>
    <p:extLst>
      <p:ext uri="{BB962C8B-B14F-4D97-AF65-F5344CB8AC3E}">
        <p14:creationId xmlns:p14="http://schemas.microsoft.com/office/powerpoint/2010/main" val="69835798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mmary Slid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lang="nl-BE"/>
          </a:p>
        </p:txBody>
      </p:sp>
      <p:sp>
        <p:nvSpPr>
          <p:cNvPr id="6" name="Rectangle 5"/>
          <p:cNvSpPr/>
          <p:nvPr userDrawn="1"/>
        </p:nvSpPr>
        <p:spPr>
          <a:xfrm>
            <a:off x="219808" y="192505"/>
            <a:ext cx="8695592" cy="5595647"/>
          </a:xfrm>
          <a:prstGeom prst="rect">
            <a:avLst/>
          </a:prstGeom>
          <a:noFill/>
          <a:ln w="38100">
            <a:solidFill>
              <a:srgbClr val="7A74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cxnSp>
        <p:nvCxnSpPr>
          <p:cNvPr id="8" name="Straight Connector 7"/>
          <p:cNvCxnSpPr/>
          <p:nvPr userDrawn="1"/>
        </p:nvCxnSpPr>
        <p:spPr>
          <a:xfrm>
            <a:off x="298939" y="1519676"/>
            <a:ext cx="8528538" cy="0"/>
          </a:xfrm>
          <a:prstGeom prst="line">
            <a:avLst/>
          </a:prstGeom>
          <a:ln w="25400">
            <a:gradFill flip="none" rotWithShape="1">
              <a:gsLst>
                <a:gs pos="0">
                  <a:schemeClr val="tx1"/>
                </a:gs>
                <a:gs pos="50000">
                  <a:schemeClr val="accent4">
                    <a:lumMod val="20000"/>
                    <a:lumOff val="80000"/>
                  </a:schemeClr>
                </a:gs>
                <a:gs pos="100000">
                  <a:schemeClr val="tx1"/>
                </a:gs>
              </a:gsLst>
              <a:lin ang="10800000" scaled="1"/>
              <a:tileRect/>
            </a:gra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8939" y="5948991"/>
            <a:ext cx="889781" cy="706646"/>
          </a:xfrm>
          <a:prstGeom prst="rect">
            <a:avLst/>
          </a:prstGeom>
        </p:spPr>
      </p:pic>
      <p:sp>
        <p:nvSpPr>
          <p:cNvPr id="12" name="Slide Number Placeholder 4"/>
          <p:cNvSpPr>
            <a:spLocks noGrp="1"/>
          </p:cNvSpPr>
          <p:nvPr>
            <p:ph type="sldNum" sz="quarter" idx="12"/>
          </p:nvPr>
        </p:nvSpPr>
        <p:spPr>
          <a:xfrm>
            <a:off x="7782775" y="6229576"/>
            <a:ext cx="1044702" cy="365125"/>
          </a:xfrm>
        </p:spPr>
        <p:txBody>
          <a:bodyPr/>
          <a:lstStyle>
            <a:lvl1pPr>
              <a:defRPr sz="1800"/>
            </a:lvl1pPr>
          </a:lstStyle>
          <a:p>
            <a:fld id="{7571D7D1-A6BE-4E3F-858C-0E727F66D866}" type="slidenum">
              <a:rPr lang="en-GB" smtClean="0"/>
              <a:pPr/>
              <a:t>‹#›</a:t>
            </a:fld>
            <a:endParaRPr lang="en-GB" dirty="0"/>
          </a:p>
        </p:txBody>
      </p:sp>
      <p:sp>
        <p:nvSpPr>
          <p:cNvPr id="11" name="TextBox 10"/>
          <p:cNvSpPr txBox="1"/>
          <p:nvPr userDrawn="1"/>
        </p:nvSpPr>
        <p:spPr>
          <a:xfrm>
            <a:off x="1286943" y="6040704"/>
            <a:ext cx="6551794" cy="523220"/>
          </a:xfrm>
          <a:prstGeom prst="rect">
            <a:avLst/>
          </a:prstGeom>
          <a:noFill/>
        </p:spPr>
        <p:txBody>
          <a:bodyPr wrap="square" rtlCol="0">
            <a:spAutoFit/>
          </a:bodyPr>
          <a:lstStyle/>
          <a:p>
            <a:r>
              <a:rPr lang="en-US" sz="1400" dirty="0" smtClean="0">
                <a:solidFill>
                  <a:schemeClr val="accent4">
                    <a:lumMod val="20000"/>
                    <a:lumOff val="80000"/>
                  </a:schemeClr>
                </a:solidFill>
                <a:latin typeface="Roboto Condensed Light" panose="02000000000000000000" pitchFamily="2" charset="0"/>
                <a:ea typeface="Roboto Condensed Light" panose="02000000000000000000" pitchFamily="2" charset="0"/>
              </a:rPr>
              <a:t>Controllable generative grammars for</a:t>
            </a:r>
            <a:r>
              <a:rPr lang="en-US" sz="1400" baseline="0" dirty="0" smtClean="0">
                <a:solidFill>
                  <a:schemeClr val="accent4">
                    <a:lumMod val="20000"/>
                    <a:lumOff val="80000"/>
                  </a:schemeClr>
                </a:solidFill>
                <a:latin typeface="Roboto Condensed Light" panose="02000000000000000000" pitchFamily="2" charset="0"/>
                <a:ea typeface="Roboto Condensed Light" panose="02000000000000000000" pitchFamily="2" charset="0"/>
              </a:rPr>
              <a:t> </a:t>
            </a:r>
            <a:r>
              <a:rPr lang="en-US" sz="1400" dirty="0" smtClean="0">
                <a:solidFill>
                  <a:schemeClr val="accent4">
                    <a:lumMod val="20000"/>
                    <a:lumOff val="80000"/>
                  </a:schemeClr>
                </a:solidFill>
                <a:latin typeface="Roboto Condensed Light" panose="02000000000000000000" pitchFamily="2" charset="0"/>
                <a:ea typeface="Roboto Condensed Light" panose="02000000000000000000" pitchFamily="2" charset="0"/>
              </a:rPr>
              <a:t>multifaceted generation of game levels</a:t>
            </a:r>
            <a:r>
              <a:rPr lang="en-US" sz="1400" baseline="0" dirty="0" smtClean="0">
                <a:solidFill>
                  <a:schemeClr val="accent4">
                    <a:lumMod val="20000"/>
                    <a:lumOff val="80000"/>
                  </a:schemeClr>
                </a:solidFill>
                <a:latin typeface="Roboto Condensed Light" panose="02000000000000000000" pitchFamily="2" charset="0"/>
                <a:ea typeface="Roboto Condensed Light" panose="02000000000000000000" pitchFamily="2" charset="0"/>
              </a:rPr>
              <a:t> </a:t>
            </a:r>
            <a:r>
              <a:rPr lang="nl-BE" sz="1400" dirty="0" smtClean="0">
                <a:solidFill>
                  <a:schemeClr val="accent4">
                    <a:lumMod val="20000"/>
                    <a:lumOff val="80000"/>
                  </a:schemeClr>
                </a:solidFill>
                <a:latin typeface="Roboto Condensed Light" panose="02000000000000000000" pitchFamily="2" charset="0"/>
                <a:ea typeface="Roboto Condensed Light" panose="02000000000000000000" pitchFamily="2" charset="0"/>
              </a:rPr>
              <a:t>– Bart </a:t>
            </a:r>
            <a:r>
              <a:rPr lang="nl-BE" sz="1400" cap="small" baseline="0" dirty="0" smtClean="0">
                <a:solidFill>
                  <a:schemeClr val="accent4">
                    <a:lumMod val="20000"/>
                    <a:lumOff val="80000"/>
                  </a:schemeClr>
                </a:solidFill>
                <a:latin typeface="Roboto Condensed Light" panose="02000000000000000000" pitchFamily="2" charset="0"/>
                <a:ea typeface="Roboto Condensed Light" panose="02000000000000000000" pitchFamily="2" charset="0"/>
              </a:rPr>
              <a:t>Middag</a:t>
            </a:r>
            <a:r>
              <a:rPr lang="nl-BE" sz="1400" dirty="0" smtClean="0">
                <a:solidFill>
                  <a:schemeClr val="accent4">
                    <a:lumMod val="20000"/>
                    <a:lumOff val="80000"/>
                  </a:schemeClr>
                </a:solidFill>
                <a:latin typeface="Roboto Condensed" panose="02000000000000000000" pitchFamily="2" charset="0"/>
                <a:ea typeface="Roboto Condensed" panose="02000000000000000000" pitchFamily="2" charset="0"/>
              </a:rPr>
              <a:t/>
            </a:r>
            <a:br>
              <a:rPr lang="nl-BE" sz="1400" dirty="0" smtClean="0">
                <a:solidFill>
                  <a:schemeClr val="accent4">
                    <a:lumMod val="20000"/>
                    <a:lumOff val="80000"/>
                  </a:schemeClr>
                </a:solidFill>
                <a:latin typeface="Roboto Condensed" panose="02000000000000000000" pitchFamily="2" charset="0"/>
                <a:ea typeface="Roboto Condensed" panose="02000000000000000000" pitchFamily="2" charset="0"/>
              </a:rPr>
            </a:br>
            <a:r>
              <a:rPr lang="nl-BE" sz="1400" b="0" dirty="0" err="1" smtClean="0">
                <a:solidFill>
                  <a:schemeClr val="accent4">
                    <a:lumMod val="20000"/>
                    <a:lumOff val="80000"/>
                  </a:schemeClr>
                </a:solidFill>
                <a:latin typeface="Roboto Condensed" panose="02000000000000000000" pitchFamily="2" charset="0"/>
                <a:ea typeface="Roboto Condensed" panose="02000000000000000000" pitchFamily="2" charset="0"/>
              </a:rPr>
              <a:t>Faculty</a:t>
            </a:r>
            <a:r>
              <a:rPr lang="nl-BE" sz="1400" b="0" dirty="0" smtClean="0">
                <a:solidFill>
                  <a:schemeClr val="accent4">
                    <a:lumMod val="20000"/>
                    <a:lumOff val="80000"/>
                  </a:schemeClr>
                </a:solidFill>
                <a:latin typeface="Roboto Condensed" panose="02000000000000000000" pitchFamily="2" charset="0"/>
                <a:ea typeface="Roboto Condensed" panose="02000000000000000000" pitchFamily="2" charset="0"/>
              </a:rPr>
              <a:t> of Engineering </a:t>
            </a:r>
            <a:r>
              <a:rPr lang="nl-BE" sz="1400" b="0" dirty="0" err="1" smtClean="0">
                <a:solidFill>
                  <a:schemeClr val="accent4">
                    <a:lumMod val="20000"/>
                    <a:lumOff val="80000"/>
                  </a:schemeClr>
                </a:solidFill>
                <a:latin typeface="Roboto Condensed" panose="02000000000000000000" pitchFamily="2" charset="0"/>
                <a:ea typeface="Roboto Condensed" panose="02000000000000000000" pitchFamily="2" charset="0"/>
              </a:rPr>
              <a:t>and</a:t>
            </a:r>
            <a:r>
              <a:rPr lang="nl-BE" sz="1400" b="0" dirty="0" smtClean="0">
                <a:solidFill>
                  <a:schemeClr val="accent4">
                    <a:lumMod val="20000"/>
                    <a:lumOff val="80000"/>
                  </a:schemeClr>
                </a:solidFill>
                <a:latin typeface="Roboto Condensed" panose="02000000000000000000" pitchFamily="2" charset="0"/>
                <a:ea typeface="Roboto Condensed" panose="02000000000000000000" pitchFamily="2" charset="0"/>
              </a:rPr>
              <a:t> Architecture </a:t>
            </a:r>
            <a:r>
              <a:rPr lang="nl-BE" sz="1400" dirty="0" smtClean="0">
                <a:solidFill>
                  <a:schemeClr val="accent4">
                    <a:lumMod val="20000"/>
                    <a:lumOff val="80000"/>
                  </a:schemeClr>
                </a:solidFill>
                <a:latin typeface="Roboto Condensed Light" panose="02000000000000000000" pitchFamily="2" charset="0"/>
                <a:ea typeface="Roboto Condensed Light" panose="02000000000000000000" pitchFamily="2" charset="0"/>
              </a:rPr>
              <a:t>(07/09/2016)</a:t>
            </a:r>
          </a:p>
        </p:txBody>
      </p:sp>
    </p:spTree>
    <p:extLst>
      <p:ext uri="{BB962C8B-B14F-4D97-AF65-F5344CB8AC3E}">
        <p14:creationId xmlns:p14="http://schemas.microsoft.com/office/powerpoint/2010/main" val="17874063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Slide Number Placeholder 4"/>
          <p:cNvSpPr>
            <a:spLocks noGrp="1"/>
          </p:cNvSpPr>
          <p:nvPr>
            <p:ph type="sldNum" sz="quarter" idx="12"/>
          </p:nvPr>
        </p:nvSpPr>
        <p:spPr>
          <a:xfrm>
            <a:off x="7782775" y="6229576"/>
            <a:ext cx="1044702" cy="365125"/>
          </a:xfrm>
        </p:spPr>
        <p:txBody>
          <a:bodyPr/>
          <a:lstStyle>
            <a:lvl1pPr>
              <a:defRPr sz="1800"/>
            </a:lvl1pPr>
          </a:lstStyle>
          <a:p>
            <a:fld id="{7571D7D1-A6BE-4E3F-858C-0E727F66D866}" type="slidenum">
              <a:rPr lang="en-GB" smtClean="0"/>
              <a:pPr/>
              <a:t>‹#›</a:t>
            </a:fld>
            <a:endParaRPr lang="en-GB" dirty="0"/>
          </a:p>
        </p:txBody>
      </p:sp>
    </p:spTree>
    <p:extLst>
      <p:ext uri="{BB962C8B-B14F-4D97-AF65-F5344CB8AC3E}">
        <p14:creationId xmlns:p14="http://schemas.microsoft.com/office/powerpoint/2010/main" val="14797082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8912" y="518745"/>
            <a:ext cx="8284464" cy="967155"/>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accent4">
                    <a:lumMod val="20000"/>
                    <a:lumOff val="80000"/>
                  </a:schemeClr>
                </a:solidFill>
                <a:latin typeface="Roboto" panose="02000000000000000000" pitchFamily="2" charset="0"/>
                <a:ea typeface="Roboto" panose="02000000000000000000" pitchFamily="2" charset="0"/>
              </a:defRPr>
            </a:lvl1pPr>
          </a:lstStyle>
          <a:p>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accent4">
                    <a:lumMod val="20000"/>
                    <a:lumOff val="80000"/>
                  </a:schemeClr>
                </a:solidFill>
                <a:latin typeface="Roboto" panose="02000000000000000000" pitchFamily="2" charset="0"/>
                <a:ea typeface="Roboto" panose="02000000000000000000" pitchFamily="2" charset="0"/>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accent4">
                    <a:lumMod val="20000"/>
                    <a:lumOff val="80000"/>
                  </a:schemeClr>
                </a:solidFill>
                <a:latin typeface="Roboto" panose="02000000000000000000" pitchFamily="2" charset="0"/>
                <a:ea typeface="Roboto" panose="02000000000000000000" pitchFamily="2" charset="0"/>
              </a:defRPr>
            </a:lvl1pPr>
          </a:lstStyle>
          <a:p>
            <a:fld id="{7571D7D1-A6BE-4E3F-858C-0E727F66D866}" type="slidenum">
              <a:rPr lang="en-GB" smtClean="0"/>
              <a:pPr/>
              <a:t>‹#›</a:t>
            </a:fld>
            <a:endParaRPr lang="en-GB" dirty="0"/>
          </a:p>
        </p:txBody>
      </p:sp>
    </p:spTree>
    <p:extLst>
      <p:ext uri="{BB962C8B-B14F-4D97-AF65-F5344CB8AC3E}">
        <p14:creationId xmlns:p14="http://schemas.microsoft.com/office/powerpoint/2010/main" val="5317166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2" r:id="rId7"/>
    <p:sldLayoutId id="2147483673" r:id="rId8"/>
    <p:sldLayoutId id="2147483667" r:id="rId9"/>
    <p:sldLayoutId id="2147483668" r:id="rId10"/>
    <p:sldLayoutId id="2147483669" r:id="rId11"/>
    <p:sldLayoutId id="2147483670" r:id="rId12"/>
    <p:sldLayoutId id="2147483671" r:id="rId13"/>
  </p:sldLayoutIdLst>
  <p:timing>
    <p:tnLst>
      <p:par>
        <p:cTn id="1" dur="indefinite" restart="never" nodeType="tmRoot"/>
      </p:par>
    </p:tnLst>
  </p:timing>
  <p:hf hdr="0" ftr="0" dt="0"/>
  <p:txStyles>
    <p:titleStyle>
      <a:lvl1pPr algn="ctr" defTabSz="914400" rtl="0" eaLnBrk="1" latinLnBrk="0" hangingPunct="1">
        <a:lnSpc>
          <a:spcPct val="90000"/>
        </a:lnSpc>
        <a:spcBef>
          <a:spcPct val="0"/>
        </a:spcBef>
        <a:buNone/>
        <a:defRPr sz="3600" b="1" kern="1200">
          <a:solidFill>
            <a:schemeClr val="accent4">
              <a:lumMod val="20000"/>
              <a:lumOff val="80000"/>
            </a:schemeClr>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20000"/>
              <a:lumOff val="8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20000"/>
              <a:lumOff val="8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20000"/>
              <a:lumOff val="8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20000"/>
              <a:lumOff val="8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20000"/>
              <a:lumOff val="8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15.xml"/><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1.xml"/><Relationship Id="rId5" Type="http://schemas.openxmlformats.org/officeDocument/2006/relationships/image" Target="../media/image4.emf"/><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5.e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8.xml"/><Relationship Id="rId1" Type="http://schemas.openxmlformats.org/officeDocument/2006/relationships/tags" Target="../tags/tag2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34663" y="1273021"/>
            <a:ext cx="8258579" cy="1383965"/>
          </a:xfrm>
        </p:spPr>
        <p:txBody>
          <a:bodyPr>
            <a:normAutofit/>
          </a:bodyPr>
          <a:lstStyle/>
          <a:p>
            <a:r>
              <a:rPr lang="en-US" sz="3200" b="1" dirty="0" smtClean="0">
                <a:solidFill>
                  <a:schemeClr val="accent4">
                    <a:lumMod val="20000"/>
                    <a:lumOff val="80000"/>
                  </a:schemeClr>
                </a:solidFill>
                <a:latin typeface="Roboto Condensed" panose="02000000000000000000" pitchFamily="2" charset="0"/>
                <a:ea typeface="Roboto Condensed" panose="02000000000000000000" pitchFamily="2" charset="0"/>
                <a:cs typeface="Roboto Condensed" panose="02000000000000000000" pitchFamily="2" charset="0"/>
              </a:rPr>
              <a:t>Controllable generative grammars</a:t>
            </a:r>
            <a:br>
              <a:rPr lang="en-US" sz="3200" b="1" dirty="0" smtClean="0">
                <a:solidFill>
                  <a:schemeClr val="accent4">
                    <a:lumMod val="20000"/>
                    <a:lumOff val="80000"/>
                  </a:schemeClr>
                </a:solidFill>
                <a:latin typeface="Roboto Condensed" panose="02000000000000000000" pitchFamily="2" charset="0"/>
                <a:ea typeface="Roboto Condensed" panose="02000000000000000000" pitchFamily="2" charset="0"/>
                <a:cs typeface="Roboto Condensed" panose="02000000000000000000" pitchFamily="2" charset="0"/>
              </a:rPr>
            </a:br>
            <a:r>
              <a:rPr lang="en-US" sz="3200" b="1" dirty="0" smtClean="0">
                <a:solidFill>
                  <a:schemeClr val="accent4">
                    <a:lumMod val="20000"/>
                    <a:lumOff val="80000"/>
                  </a:schemeClr>
                </a:solidFill>
                <a:latin typeface="Roboto Condensed" panose="02000000000000000000" pitchFamily="2" charset="0"/>
                <a:ea typeface="Roboto Condensed" panose="02000000000000000000" pitchFamily="2" charset="0"/>
                <a:cs typeface="Roboto Condensed" panose="02000000000000000000" pitchFamily="2" charset="0"/>
              </a:rPr>
              <a:t>for multifaceted generation of game levels</a:t>
            </a:r>
            <a:endParaRPr lang="en-GB" sz="3200" b="1" dirty="0">
              <a:solidFill>
                <a:schemeClr val="accent4">
                  <a:lumMod val="20000"/>
                  <a:lumOff val="80000"/>
                </a:schemeClr>
              </a:solidFill>
              <a:latin typeface="Roboto Condensed" panose="02000000000000000000" pitchFamily="2" charset="0"/>
              <a:ea typeface="Roboto Condensed" panose="02000000000000000000" pitchFamily="2" charset="0"/>
              <a:cs typeface="Roboto Condensed" panose="02000000000000000000" pitchFamily="2" charset="0"/>
            </a:endParaRPr>
          </a:p>
        </p:txBody>
      </p:sp>
      <p:sp>
        <p:nvSpPr>
          <p:cNvPr id="3" name="Subtitle 2"/>
          <p:cNvSpPr>
            <a:spLocks noGrp="1"/>
          </p:cNvSpPr>
          <p:nvPr>
            <p:ph type="subTitle" idx="1"/>
          </p:nvPr>
        </p:nvSpPr>
        <p:spPr>
          <a:xfrm>
            <a:off x="215412" y="2998809"/>
            <a:ext cx="8695592" cy="422029"/>
          </a:xfrm>
        </p:spPr>
        <p:txBody>
          <a:bodyPr>
            <a:normAutofit/>
          </a:bodyPr>
          <a:lstStyle/>
          <a:p>
            <a:r>
              <a:rPr lang="en-US" smtClean="0">
                <a:solidFill>
                  <a:schemeClr val="accent4">
                    <a:lumMod val="20000"/>
                    <a:lumOff val="80000"/>
                  </a:schemeClr>
                </a:solidFill>
                <a:latin typeface="Roboto Condensed" panose="02000000000000000000" pitchFamily="2" charset="0"/>
                <a:ea typeface="Roboto Condensed" panose="02000000000000000000" pitchFamily="2" charset="0"/>
                <a:cs typeface="Roboto Condensed" panose="02000000000000000000" pitchFamily="2" charset="0"/>
              </a:rPr>
              <a:t>Bart </a:t>
            </a:r>
            <a:r>
              <a:rPr lang="en-US" cap="small" smtClean="0">
                <a:solidFill>
                  <a:schemeClr val="accent4">
                    <a:lumMod val="20000"/>
                    <a:lumOff val="80000"/>
                  </a:schemeClr>
                </a:solidFill>
                <a:latin typeface="Roboto Condensed" panose="02000000000000000000" pitchFamily="2" charset="0"/>
                <a:ea typeface="Roboto Condensed" panose="02000000000000000000" pitchFamily="2" charset="0"/>
                <a:cs typeface="Roboto Condensed" panose="02000000000000000000" pitchFamily="2" charset="0"/>
              </a:rPr>
              <a:t>Middag</a:t>
            </a:r>
            <a:endParaRPr lang="en-GB" cap="small" dirty="0">
              <a:solidFill>
                <a:schemeClr val="accent4">
                  <a:lumMod val="20000"/>
                  <a:lumOff val="80000"/>
                </a:schemeClr>
              </a:solidFill>
              <a:latin typeface="Roboto Condensed" panose="02000000000000000000" pitchFamily="2" charset="0"/>
              <a:ea typeface="Roboto Condensed" panose="02000000000000000000" pitchFamily="2" charset="0"/>
              <a:cs typeface="Roboto Condensed" panose="02000000000000000000" pitchFamily="2" charset="0"/>
            </a:endParaRPr>
          </a:p>
        </p:txBody>
      </p:sp>
      <p:cxnSp>
        <p:nvCxnSpPr>
          <p:cNvPr id="6" name="Straight Connector 5"/>
          <p:cNvCxnSpPr/>
          <p:nvPr/>
        </p:nvCxnSpPr>
        <p:spPr>
          <a:xfrm>
            <a:off x="298939" y="2830824"/>
            <a:ext cx="8528538" cy="0"/>
          </a:xfrm>
          <a:prstGeom prst="line">
            <a:avLst/>
          </a:prstGeom>
          <a:ln w="25400">
            <a:gradFill flip="none" rotWithShape="1">
              <a:gsLst>
                <a:gs pos="0">
                  <a:schemeClr val="tx1"/>
                </a:gs>
                <a:gs pos="50000">
                  <a:schemeClr val="accent4">
                    <a:lumMod val="20000"/>
                    <a:lumOff val="80000"/>
                  </a:schemeClr>
                </a:gs>
                <a:gs pos="100000">
                  <a:schemeClr val="tx1"/>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7" name="Subtitle 2"/>
          <p:cNvSpPr txBox="1">
            <a:spLocks/>
          </p:cNvSpPr>
          <p:nvPr/>
        </p:nvSpPr>
        <p:spPr>
          <a:xfrm>
            <a:off x="215412" y="5926579"/>
            <a:ext cx="8695592" cy="412058"/>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solidFill>
                  <a:schemeClr val="accent4">
                    <a:lumMod val="20000"/>
                    <a:lumOff val="80000"/>
                  </a:schemeClr>
                </a:solidFill>
                <a:latin typeface="Roboto Condensed" panose="02000000000000000000" pitchFamily="2" charset="0"/>
                <a:ea typeface="Roboto Condensed" panose="02000000000000000000" pitchFamily="2" charset="0"/>
                <a:cs typeface="Roboto Condensed" panose="02000000000000000000" pitchFamily="2" charset="0"/>
              </a:rPr>
              <a:t>September 7, 2016</a:t>
            </a:r>
            <a:endParaRPr lang="en-GB" sz="1800" dirty="0">
              <a:solidFill>
                <a:schemeClr val="accent4">
                  <a:lumMod val="20000"/>
                  <a:lumOff val="80000"/>
                </a:schemeClr>
              </a:solidFill>
              <a:latin typeface="Roboto Condensed" panose="02000000000000000000" pitchFamily="2" charset="0"/>
              <a:ea typeface="Roboto Condensed" panose="02000000000000000000" pitchFamily="2" charset="0"/>
              <a:cs typeface="Roboto Condensed" panose="02000000000000000000" pitchFamily="2"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2780" y="4561820"/>
            <a:ext cx="1300856" cy="1033113"/>
          </a:xfrm>
          <a:prstGeom prst="rect">
            <a:avLst/>
          </a:prstGeom>
        </p:spPr>
      </p:pic>
      <p:sp>
        <p:nvSpPr>
          <p:cNvPr id="8" name="Subtitle 2"/>
          <p:cNvSpPr txBox="1">
            <a:spLocks/>
          </p:cNvSpPr>
          <p:nvPr/>
        </p:nvSpPr>
        <p:spPr>
          <a:xfrm>
            <a:off x="1524807" y="3683577"/>
            <a:ext cx="6076805" cy="641107"/>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solidFill>
                  <a:schemeClr val="accent4">
                    <a:lumMod val="20000"/>
                    <a:lumOff val="80000"/>
                  </a:schemeClr>
                </a:solidFill>
                <a:latin typeface="Roboto Condensed" panose="02000000000000000000" pitchFamily="2" charset="0"/>
                <a:ea typeface="Roboto Condensed" panose="02000000000000000000" pitchFamily="2" charset="0"/>
                <a:cs typeface="Roboto Condensed" panose="02000000000000000000" pitchFamily="2" charset="0"/>
              </a:rPr>
              <a:t>Supervisors: Prof. dr. Peter </a:t>
            </a:r>
            <a:r>
              <a:rPr lang="en-US" sz="1800" cap="small" dirty="0">
                <a:solidFill>
                  <a:schemeClr val="accent4">
                    <a:lumMod val="20000"/>
                    <a:lumOff val="80000"/>
                  </a:schemeClr>
                </a:solidFill>
                <a:latin typeface="Roboto Condensed" panose="02000000000000000000" pitchFamily="2" charset="0"/>
                <a:ea typeface="Roboto Condensed" panose="02000000000000000000" pitchFamily="2" charset="0"/>
                <a:cs typeface="Roboto Condensed" panose="02000000000000000000" pitchFamily="2" charset="0"/>
              </a:rPr>
              <a:t>Lambert</a:t>
            </a:r>
            <a:r>
              <a:rPr lang="en-US" sz="1800" dirty="0">
                <a:solidFill>
                  <a:schemeClr val="accent4">
                    <a:lumMod val="20000"/>
                    <a:lumOff val="80000"/>
                  </a:schemeClr>
                </a:solidFill>
                <a:latin typeface="Roboto Condensed" panose="02000000000000000000" pitchFamily="2" charset="0"/>
                <a:ea typeface="Roboto Condensed" panose="02000000000000000000" pitchFamily="2" charset="0"/>
                <a:cs typeface="Roboto Condensed" panose="02000000000000000000" pitchFamily="2" charset="0"/>
              </a:rPr>
              <a:t>, Prof. dr. </a:t>
            </a:r>
            <a:r>
              <a:rPr lang="en-US" sz="1800" dirty="0" err="1">
                <a:solidFill>
                  <a:schemeClr val="accent4">
                    <a:lumMod val="20000"/>
                    <a:lumOff val="80000"/>
                  </a:schemeClr>
                </a:solidFill>
                <a:latin typeface="Roboto Condensed" panose="02000000000000000000" pitchFamily="2" charset="0"/>
                <a:ea typeface="Roboto Condensed" panose="02000000000000000000" pitchFamily="2" charset="0"/>
                <a:cs typeface="Roboto Condensed" panose="02000000000000000000" pitchFamily="2" charset="0"/>
              </a:rPr>
              <a:t>ir.</a:t>
            </a:r>
            <a:r>
              <a:rPr lang="en-US" sz="1800" dirty="0">
                <a:solidFill>
                  <a:schemeClr val="accent4">
                    <a:lumMod val="20000"/>
                    <a:lumOff val="80000"/>
                  </a:schemeClr>
                </a:solidFill>
                <a:latin typeface="Roboto Condensed" panose="02000000000000000000" pitchFamily="2" charset="0"/>
                <a:ea typeface="Roboto Condensed" panose="02000000000000000000" pitchFamily="2" charset="0"/>
                <a:cs typeface="Roboto Condensed" panose="02000000000000000000" pitchFamily="2" charset="0"/>
              </a:rPr>
              <a:t> </a:t>
            </a:r>
            <a:r>
              <a:rPr lang="en-US" sz="1800" dirty="0" err="1">
                <a:solidFill>
                  <a:schemeClr val="accent4">
                    <a:lumMod val="20000"/>
                    <a:lumOff val="80000"/>
                  </a:schemeClr>
                </a:solidFill>
                <a:latin typeface="Roboto Condensed" panose="02000000000000000000" pitchFamily="2" charset="0"/>
                <a:ea typeface="Roboto Condensed" panose="02000000000000000000" pitchFamily="2" charset="0"/>
                <a:cs typeface="Roboto Condensed" panose="02000000000000000000" pitchFamily="2" charset="0"/>
              </a:rPr>
              <a:t>Sofie</a:t>
            </a:r>
            <a:r>
              <a:rPr lang="en-US" sz="1800" dirty="0">
                <a:solidFill>
                  <a:schemeClr val="accent4">
                    <a:lumMod val="20000"/>
                    <a:lumOff val="80000"/>
                  </a:schemeClr>
                </a:solidFill>
                <a:latin typeface="Roboto Condensed" panose="02000000000000000000" pitchFamily="2" charset="0"/>
                <a:ea typeface="Roboto Condensed" panose="02000000000000000000" pitchFamily="2" charset="0"/>
                <a:cs typeface="Roboto Condensed" panose="02000000000000000000" pitchFamily="2" charset="0"/>
              </a:rPr>
              <a:t> </a:t>
            </a:r>
            <a:r>
              <a:rPr lang="en-US" sz="1800" cap="small" dirty="0">
                <a:solidFill>
                  <a:schemeClr val="accent4">
                    <a:lumMod val="20000"/>
                    <a:lumOff val="80000"/>
                  </a:schemeClr>
                </a:solidFill>
                <a:latin typeface="Roboto Condensed" panose="02000000000000000000" pitchFamily="2" charset="0"/>
                <a:ea typeface="Roboto Condensed" panose="02000000000000000000" pitchFamily="2" charset="0"/>
                <a:cs typeface="Roboto Condensed" panose="02000000000000000000" pitchFamily="2" charset="0"/>
              </a:rPr>
              <a:t>Van </a:t>
            </a:r>
            <a:r>
              <a:rPr lang="en-US" sz="1800" cap="small" dirty="0" err="1">
                <a:solidFill>
                  <a:schemeClr val="accent4">
                    <a:lumMod val="20000"/>
                    <a:lumOff val="80000"/>
                  </a:schemeClr>
                </a:solidFill>
                <a:latin typeface="Roboto Condensed" panose="02000000000000000000" pitchFamily="2" charset="0"/>
                <a:ea typeface="Roboto Condensed" panose="02000000000000000000" pitchFamily="2" charset="0"/>
                <a:cs typeface="Roboto Condensed" panose="02000000000000000000" pitchFamily="2" charset="0"/>
              </a:rPr>
              <a:t>Hoecke</a:t>
            </a:r>
            <a:r>
              <a:rPr lang="en-US" sz="1800" dirty="0">
                <a:solidFill>
                  <a:schemeClr val="accent4">
                    <a:lumMod val="20000"/>
                    <a:lumOff val="80000"/>
                  </a:schemeClr>
                </a:solidFill>
                <a:latin typeface="Roboto Condensed" panose="02000000000000000000" pitchFamily="2" charset="0"/>
                <a:ea typeface="Roboto Condensed" panose="02000000000000000000" pitchFamily="2" charset="0"/>
                <a:cs typeface="Roboto Condensed" panose="02000000000000000000" pitchFamily="2" charset="0"/>
              </a:rPr>
              <a:t/>
            </a:r>
            <a:br>
              <a:rPr lang="en-US" sz="1800" dirty="0">
                <a:solidFill>
                  <a:schemeClr val="accent4">
                    <a:lumMod val="20000"/>
                    <a:lumOff val="80000"/>
                  </a:schemeClr>
                </a:solidFill>
                <a:latin typeface="Roboto Condensed" panose="02000000000000000000" pitchFamily="2" charset="0"/>
                <a:ea typeface="Roboto Condensed" panose="02000000000000000000" pitchFamily="2" charset="0"/>
                <a:cs typeface="Roboto Condensed" panose="02000000000000000000" pitchFamily="2" charset="0"/>
              </a:rPr>
            </a:br>
            <a:r>
              <a:rPr lang="en-US" sz="1800" dirty="0">
                <a:solidFill>
                  <a:schemeClr val="accent4">
                    <a:lumMod val="20000"/>
                    <a:lumOff val="80000"/>
                  </a:schemeClr>
                </a:solidFill>
                <a:latin typeface="Roboto Condensed" panose="02000000000000000000" pitchFamily="2" charset="0"/>
                <a:ea typeface="Roboto Condensed" panose="02000000000000000000" pitchFamily="2" charset="0"/>
                <a:cs typeface="Roboto Condensed" panose="02000000000000000000" pitchFamily="2" charset="0"/>
              </a:rPr>
              <a:t>Counsellors: Gaétan </a:t>
            </a:r>
            <a:r>
              <a:rPr lang="en-US" sz="1800" cap="small" dirty="0">
                <a:solidFill>
                  <a:schemeClr val="accent4">
                    <a:lumMod val="20000"/>
                    <a:lumOff val="80000"/>
                  </a:schemeClr>
                </a:solidFill>
                <a:latin typeface="Roboto Condensed" panose="02000000000000000000" pitchFamily="2" charset="0"/>
                <a:ea typeface="Roboto Condensed" panose="02000000000000000000" pitchFamily="2" charset="0"/>
                <a:cs typeface="Roboto Condensed" panose="02000000000000000000" pitchFamily="2" charset="0"/>
              </a:rPr>
              <a:t>Deglorie</a:t>
            </a:r>
            <a:r>
              <a:rPr lang="en-US" sz="1800" dirty="0">
                <a:solidFill>
                  <a:schemeClr val="accent4">
                    <a:lumMod val="20000"/>
                    <a:lumOff val="80000"/>
                  </a:schemeClr>
                </a:solidFill>
                <a:latin typeface="Roboto Condensed" panose="02000000000000000000" pitchFamily="2" charset="0"/>
                <a:ea typeface="Roboto Condensed" panose="02000000000000000000" pitchFamily="2" charset="0"/>
                <a:cs typeface="Roboto Condensed" panose="02000000000000000000" pitchFamily="2" charset="0"/>
              </a:rPr>
              <a:t>, </a:t>
            </a:r>
            <a:r>
              <a:rPr lang="en-US" sz="1800" dirty="0" err="1">
                <a:solidFill>
                  <a:schemeClr val="accent4">
                    <a:lumMod val="20000"/>
                    <a:lumOff val="80000"/>
                  </a:schemeClr>
                </a:solidFill>
                <a:latin typeface="Roboto Condensed" panose="02000000000000000000" pitchFamily="2" charset="0"/>
                <a:ea typeface="Roboto Condensed" panose="02000000000000000000" pitchFamily="2" charset="0"/>
                <a:cs typeface="Roboto Condensed" panose="02000000000000000000" pitchFamily="2" charset="0"/>
              </a:rPr>
              <a:t>Jelle</a:t>
            </a:r>
            <a:r>
              <a:rPr lang="en-US" sz="1800" dirty="0">
                <a:solidFill>
                  <a:schemeClr val="accent4">
                    <a:lumMod val="20000"/>
                    <a:lumOff val="80000"/>
                  </a:schemeClr>
                </a:solidFill>
                <a:latin typeface="Roboto Condensed" panose="02000000000000000000" pitchFamily="2" charset="0"/>
                <a:ea typeface="Roboto Condensed" panose="02000000000000000000" pitchFamily="2" charset="0"/>
                <a:cs typeface="Roboto Condensed" panose="02000000000000000000" pitchFamily="2" charset="0"/>
              </a:rPr>
              <a:t> </a:t>
            </a:r>
            <a:r>
              <a:rPr lang="en-US" sz="1800" cap="small" dirty="0">
                <a:solidFill>
                  <a:schemeClr val="accent4">
                    <a:lumMod val="20000"/>
                    <a:lumOff val="80000"/>
                  </a:schemeClr>
                </a:solidFill>
                <a:latin typeface="Roboto Condensed" panose="02000000000000000000" pitchFamily="2" charset="0"/>
                <a:ea typeface="Roboto Condensed" panose="02000000000000000000" pitchFamily="2" charset="0"/>
                <a:cs typeface="Roboto Condensed" panose="02000000000000000000" pitchFamily="2" charset="0"/>
              </a:rPr>
              <a:t>Van </a:t>
            </a:r>
            <a:r>
              <a:rPr lang="en-US" sz="1800" cap="small" dirty="0" err="1">
                <a:solidFill>
                  <a:schemeClr val="accent4">
                    <a:lumMod val="20000"/>
                    <a:lumOff val="80000"/>
                  </a:schemeClr>
                </a:solidFill>
                <a:latin typeface="Roboto Condensed" panose="02000000000000000000" pitchFamily="2" charset="0"/>
                <a:ea typeface="Roboto Condensed" panose="02000000000000000000" pitchFamily="2" charset="0"/>
                <a:cs typeface="Roboto Condensed" panose="02000000000000000000" pitchFamily="2" charset="0"/>
              </a:rPr>
              <a:t>Campen</a:t>
            </a:r>
            <a:endParaRPr lang="en-GB" sz="1800" cap="small" dirty="0">
              <a:solidFill>
                <a:schemeClr val="accent4">
                  <a:lumMod val="20000"/>
                  <a:lumOff val="80000"/>
                </a:schemeClr>
              </a:solidFill>
              <a:latin typeface="Roboto Condensed" panose="02000000000000000000" pitchFamily="2" charset="0"/>
              <a:ea typeface="Roboto Condensed" panose="02000000000000000000" pitchFamily="2" charset="0"/>
              <a:cs typeface="Roboto Condensed" panose="02000000000000000000" pitchFamily="2" charset="0"/>
            </a:endParaRPr>
          </a:p>
        </p:txBody>
      </p:sp>
    </p:spTree>
    <p:extLst>
      <p:ext uri="{BB962C8B-B14F-4D97-AF65-F5344CB8AC3E}">
        <p14:creationId xmlns:p14="http://schemas.microsoft.com/office/powerpoint/2010/main" val="4240607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smtClean="0"/>
              <a:t>Contents</a:t>
            </a:r>
            <a:endParaRPr lang="nl-BE" dirty="0"/>
          </a:p>
        </p:txBody>
      </p:sp>
      <p:sp>
        <p:nvSpPr>
          <p:cNvPr id="25" name="Slide Number Placeholder 24"/>
          <p:cNvSpPr>
            <a:spLocks noGrp="1"/>
          </p:cNvSpPr>
          <p:nvPr>
            <p:ph type="sldNum" sz="quarter" idx="12"/>
          </p:nvPr>
        </p:nvSpPr>
        <p:spPr>
          <a:xfrm>
            <a:off x="7782775" y="6229576"/>
            <a:ext cx="1044702" cy="365125"/>
          </a:xfrm>
        </p:spPr>
        <p:txBody>
          <a:bodyPr/>
          <a:lstStyle/>
          <a:p>
            <a:fld id="{7571D7D1-A6BE-4E3F-858C-0E727F66D866}" type="slidenum">
              <a:rPr lang="en-GB" smtClean="0"/>
              <a:pPr/>
              <a:t>10</a:t>
            </a:fld>
            <a:endParaRPr lang="en-GB" dirty="0"/>
          </a:p>
        </p:txBody>
      </p:sp>
      <p:sp>
        <p:nvSpPr>
          <p:cNvPr id="17" name="Title 1"/>
          <p:cNvSpPr txBox="1">
            <a:spLocks/>
          </p:cNvSpPr>
          <p:nvPr/>
        </p:nvSpPr>
        <p:spPr>
          <a:xfrm>
            <a:off x="2708913" y="2168559"/>
            <a:ext cx="6124939" cy="53259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b="1" kern="1200">
                <a:solidFill>
                  <a:schemeClr val="accent4">
                    <a:lumMod val="20000"/>
                    <a:lumOff val="80000"/>
                  </a:schemeClr>
                </a:solidFill>
                <a:latin typeface="Roboto" panose="02000000000000000000" pitchFamily="2" charset="0"/>
                <a:ea typeface="Roboto" panose="02000000000000000000" pitchFamily="2" charset="0"/>
                <a:cs typeface="+mj-cs"/>
              </a:defRPr>
            </a:lvl1pPr>
          </a:lstStyle>
          <a:p>
            <a:pPr algn="l"/>
            <a:r>
              <a:rPr lang="en-US" sz="2800" dirty="0" smtClean="0">
                <a:latin typeface="Roboto Condensed" panose="02000000000000000000" pitchFamily="2" charset="0"/>
                <a:ea typeface="Roboto Condensed" panose="02000000000000000000" pitchFamily="2" charset="0"/>
                <a:cs typeface="Roboto Condensed" panose="02000000000000000000" pitchFamily="2" charset="0"/>
              </a:rPr>
              <a:t>High-level constraints on grammars</a:t>
            </a:r>
            <a:endParaRPr lang="en-US" sz="2800" dirty="0">
              <a:latin typeface="Roboto Condensed" panose="02000000000000000000" pitchFamily="2" charset="0"/>
              <a:ea typeface="Roboto Condensed" panose="02000000000000000000" pitchFamily="2" charset="0"/>
              <a:cs typeface="Roboto Condensed" panose="02000000000000000000" pitchFamily="2" charset="0"/>
            </a:endParaRPr>
          </a:p>
        </p:txBody>
      </p:sp>
      <p:sp>
        <p:nvSpPr>
          <p:cNvPr id="18" name="Subtitle 2"/>
          <p:cNvSpPr txBox="1">
            <a:spLocks/>
          </p:cNvSpPr>
          <p:nvPr/>
        </p:nvSpPr>
        <p:spPr>
          <a:xfrm>
            <a:off x="553932" y="2264196"/>
            <a:ext cx="1520614" cy="36488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20000"/>
                    <a:lumOff val="8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20000"/>
                    <a:lumOff val="8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20000"/>
                    <a:lumOff val="8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20000"/>
                    <a:lumOff val="8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20000"/>
                    <a:lumOff val="8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200" cap="small" dirty="0" smtClean="0">
                <a:latin typeface="Roboto Condensed" panose="02000000000000000000" pitchFamily="2" charset="0"/>
                <a:ea typeface="Roboto Condensed" panose="02000000000000000000" pitchFamily="2" charset="0"/>
                <a:cs typeface="Roboto Condensed" panose="02000000000000000000" pitchFamily="2" charset="0"/>
              </a:rPr>
              <a:t>Problem A</a:t>
            </a:r>
            <a:endParaRPr lang="en-GB" sz="2200" cap="small" dirty="0">
              <a:latin typeface="Roboto Condensed" panose="02000000000000000000" pitchFamily="2" charset="0"/>
              <a:ea typeface="Roboto Condensed" panose="02000000000000000000" pitchFamily="2" charset="0"/>
              <a:cs typeface="Roboto Condensed" panose="02000000000000000000" pitchFamily="2" charset="0"/>
            </a:endParaRPr>
          </a:p>
        </p:txBody>
      </p:sp>
      <p:sp>
        <p:nvSpPr>
          <p:cNvPr id="19" name="Title 1"/>
          <p:cNvSpPr txBox="1">
            <a:spLocks/>
          </p:cNvSpPr>
          <p:nvPr/>
        </p:nvSpPr>
        <p:spPr>
          <a:xfrm>
            <a:off x="2708913" y="3029149"/>
            <a:ext cx="6124939" cy="532592"/>
          </a:xfrm>
          <a:prstGeom prst="rect">
            <a:avLst/>
          </a:prstGeom>
        </p:spPr>
        <p:txBody>
          <a:bodyPr vert="horz" lIns="68580" tIns="34290" rIns="68580" bIns="3429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4">
                    <a:lumMod val="20000"/>
                    <a:lumOff val="80000"/>
                  </a:schemeClr>
                </a:solidFill>
                <a:latin typeface="Roboto Condensed" panose="02000000000000000000" pitchFamily="2" charset="0"/>
                <a:ea typeface="Roboto Condensed" panose="02000000000000000000" pitchFamily="2" charset="0"/>
                <a:cs typeface="Roboto Condensed" panose="02000000000000000000" pitchFamily="2" charset="0"/>
              </a:rPr>
              <a:t>Interaction between grammars</a:t>
            </a:r>
          </a:p>
        </p:txBody>
      </p:sp>
      <p:sp>
        <p:nvSpPr>
          <p:cNvPr id="20" name="Subtitle 2"/>
          <p:cNvSpPr txBox="1">
            <a:spLocks/>
          </p:cNvSpPr>
          <p:nvPr/>
        </p:nvSpPr>
        <p:spPr>
          <a:xfrm>
            <a:off x="553932" y="3162886"/>
            <a:ext cx="1520614" cy="364881"/>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200" cap="small" dirty="0">
                <a:solidFill>
                  <a:schemeClr val="accent4">
                    <a:lumMod val="20000"/>
                    <a:lumOff val="80000"/>
                  </a:schemeClr>
                </a:solidFill>
                <a:latin typeface="Roboto Condensed" panose="02000000000000000000" pitchFamily="2" charset="0"/>
                <a:ea typeface="Roboto Condensed" panose="02000000000000000000" pitchFamily="2" charset="0"/>
                <a:cs typeface="Roboto Condensed" panose="02000000000000000000" pitchFamily="2" charset="0"/>
              </a:rPr>
              <a:t>Problem B</a:t>
            </a:r>
            <a:endParaRPr lang="en-GB" sz="2200" cap="small" dirty="0">
              <a:solidFill>
                <a:schemeClr val="accent4">
                  <a:lumMod val="20000"/>
                  <a:lumOff val="80000"/>
                </a:schemeClr>
              </a:solidFill>
              <a:latin typeface="Roboto Condensed" panose="02000000000000000000" pitchFamily="2" charset="0"/>
              <a:ea typeface="Roboto Condensed" panose="02000000000000000000" pitchFamily="2" charset="0"/>
              <a:cs typeface="Roboto Condensed" panose="02000000000000000000" pitchFamily="2" charset="0"/>
            </a:endParaRPr>
          </a:p>
        </p:txBody>
      </p:sp>
      <p:cxnSp>
        <p:nvCxnSpPr>
          <p:cNvPr id="21" name="Straight Connector 20"/>
          <p:cNvCxnSpPr/>
          <p:nvPr/>
        </p:nvCxnSpPr>
        <p:spPr>
          <a:xfrm>
            <a:off x="303335" y="4104975"/>
            <a:ext cx="8528538" cy="0"/>
          </a:xfrm>
          <a:prstGeom prst="line">
            <a:avLst/>
          </a:prstGeom>
          <a:ln w="25400">
            <a:gradFill flip="none" rotWithShape="1">
              <a:gsLst>
                <a:gs pos="0">
                  <a:schemeClr val="tx1"/>
                </a:gs>
                <a:gs pos="50000">
                  <a:schemeClr val="accent4">
                    <a:lumMod val="20000"/>
                    <a:lumOff val="80000"/>
                  </a:schemeClr>
                </a:gs>
                <a:gs pos="100000">
                  <a:schemeClr val="tx1"/>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p:nvSpPr>
        <p:spPr>
          <a:xfrm>
            <a:off x="2706936" y="4584275"/>
            <a:ext cx="6124939" cy="532592"/>
          </a:xfrm>
          <a:prstGeom prst="rect">
            <a:avLst/>
          </a:prstGeom>
        </p:spPr>
        <p:txBody>
          <a:bodyPr vert="horz" lIns="68580" tIns="34290" rIns="68580" bIns="3429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4">
                    <a:lumMod val="20000"/>
                    <a:lumOff val="80000"/>
                  </a:schemeClr>
                </a:solidFill>
                <a:latin typeface="Roboto Condensed" panose="02000000000000000000" pitchFamily="2" charset="0"/>
                <a:ea typeface="Roboto Condensed" panose="02000000000000000000" pitchFamily="2" charset="0"/>
                <a:cs typeface="Roboto Condensed" panose="02000000000000000000" pitchFamily="2" charset="0"/>
              </a:rPr>
              <a:t>Designer-controlled grammar networks</a:t>
            </a:r>
          </a:p>
        </p:txBody>
      </p:sp>
      <p:sp>
        <p:nvSpPr>
          <p:cNvPr id="23" name="Subtitle 2"/>
          <p:cNvSpPr txBox="1">
            <a:spLocks/>
          </p:cNvSpPr>
          <p:nvPr/>
        </p:nvSpPr>
        <p:spPr>
          <a:xfrm>
            <a:off x="551955" y="4718012"/>
            <a:ext cx="1520614" cy="364881"/>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200" cap="small" dirty="0">
                <a:solidFill>
                  <a:schemeClr val="accent4">
                    <a:lumMod val="20000"/>
                    <a:lumOff val="80000"/>
                  </a:schemeClr>
                </a:solidFill>
                <a:latin typeface="Roboto Condensed" panose="02000000000000000000" pitchFamily="2" charset="0"/>
                <a:ea typeface="Roboto Condensed" panose="02000000000000000000" pitchFamily="2" charset="0"/>
                <a:cs typeface="Roboto Condensed" panose="02000000000000000000" pitchFamily="2" charset="0"/>
              </a:rPr>
              <a:t>Solution</a:t>
            </a:r>
            <a:endParaRPr lang="en-GB" sz="2200" cap="small" dirty="0">
              <a:solidFill>
                <a:schemeClr val="accent4">
                  <a:lumMod val="20000"/>
                  <a:lumOff val="80000"/>
                </a:schemeClr>
              </a:solidFill>
              <a:latin typeface="Roboto Condensed" panose="02000000000000000000" pitchFamily="2" charset="0"/>
              <a:ea typeface="Roboto Condensed" panose="02000000000000000000" pitchFamily="2" charset="0"/>
              <a:cs typeface="Roboto Condensed" panose="02000000000000000000" pitchFamily="2" charset="0"/>
            </a:endParaRPr>
          </a:p>
        </p:txBody>
      </p:sp>
    </p:spTree>
    <p:extLst>
      <p:ext uri="{BB962C8B-B14F-4D97-AF65-F5344CB8AC3E}">
        <p14:creationId xmlns:p14="http://schemas.microsoft.com/office/powerpoint/2010/main" val="38467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build="p"/>
      <p:bldP spid="19" grpId="0"/>
      <p:bldP spid="20" grpId="0"/>
      <p:bldP spid="22"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High-level constraints on grammars</a:t>
            </a:r>
            <a:endParaRPr lang="en-US" dirty="0"/>
          </a:p>
        </p:txBody>
      </p:sp>
      <p:sp>
        <p:nvSpPr>
          <p:cNvPr id="3" name="Subtitle 2"/>
          <p:cNvSpPr>
            <a:spLocks noGrp="1"/>
          </p:cNvSpPr>
          <p:nvPr>
            <p:ph type="body" sz="quarter" idx="13"/>
          </p:nvPr>
        </p:nvSpPr>
        <p:spPr/>
        <p:txBody>
          <a:bodyPr/>
          <a:lstStyle/>
          <a:p>
            <a:r>
              <a:rPr lang="en-US" smtClean="0"/>
              <a:t>Problem A</a:t>
            </a:r>
            <a:endParaRPr lang="en-GB" dirty="0"/>
          </a:p>
        </p:txBody>
      </p:sp>
      <p:sp>
        <p:nvSpPr>
          <p:cNvPr id="15" name="Slide Number Placeholder 14"/>
          <p:cNvSpPr>
            <a:spLocks noGrp="1"/>
          </p:cNvSpPr>
          <p:nvPr>
            <p:ph type="sldNum" sz="quarter" idx="12"/>
          </p:nvPr>
        </p:nvSpPr>
        <p:spPr/>
        <p:txBody>
          <a:bodyPr/>
          <a:lstStyle/>
          <a:p>
            <a:fld id="{7571D7D1-A6BE-4E3F-858C-0E727F66D866}" type="slidenum">
              <a:rPr lang="en-GB" smtClean="0"/>
              <a:pPr/>
              <a:t>11</a:t>
            </a:fld>
            <a:endParaRPr lang="en-GB"/>
          </a:p>
        </p:txBody>
      </p:sp>
    </p:spTree>
    <p:extLst>
      <p:ext uri="{BB962C8B-B14F-4D97-AF65-F5344CB8AC3E}">
        <p14:creationId xmlns:p14="http://schemas.microsoft.com/office/powerpoint/2010/main" val="4252755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High-level constraints on grammars</a:t>
            </a:r>
            <a:endParaRPr lang="nl-BE" dirty="0"/>
          </a:p>
        </p:txBody>
      </p:sp>
      <p:sp>
        <p:nvSpPr>
          <p:cNvPr id="6" name="Content Placeholder 2"/>
          <p:cNvSpPr>
            <a:spLocks noGrp="1"/>
          </p:cNvSpPr>
          <p:nvPr>
            <p:ph type="body" sz="quarter" idx="13"/>
          </p:nvPr>
        </p:nvSpPr>
        <p:spPr/>
        <p:txBody>
          <a:bodyPr/>
          <a:lstStyle/>
          <a:p>
            <a:r>
              <a:rPr lang="en-US" smtClean="0"/>
              <a:t>Problems</a:t>
            </a:r>
            <a:endParaRPr lang="en-US" dirty="0"/>
          </a:p>
        </p:txBody>
      </p:sp>
      <p:sp>
        <p:nvSpPr>
          <p:cNvPr id="19" name="Slide Number Placeholder 18"/>
          <p:cNvSpPr>
            <a:spLocks noGrp="1"/>
          </p:cNvSpPr>
          <p:nvPr>
            <p:ph type="sldNum" sz="quarter" idx="12"/>
          </p:nvPr>
        </p:nvSpPr>
        <p:spPr/>
        <p:txBody>
          <a:bodyPr/>
          <a:lstStyle/>
          <a:p>
            <a:fld id="{7571D7D1-A6BE-4E3F-858C-0E727F66D866}" type="slidenum">
              <a:rPr lang="en-GB" smtClean="0"/>
              <a:pPr/>
              <a:t>12</a:t>
            </a:fld>
            <a:endParaRPr lang="en-GB" dirty="0"/>
          </a:p>
        </p:txBody>
      </p:sp>
      <p:sp>
        <p:nvSpPr>
          <p:cNvPr id="13" name="Content Placeholder 2"/>
          <p:cNvSpPr txBox="1">
            <a:spLocks/>
          </p:cNvSpPr>
          <p:nvPr/>
        </p:nvSpPr>
        <p:spPr>
          <a:xfrm>
            <a:off x="1054099" y="2579630"/>
            <a:ext cx="7061201" cy="49834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20000"/>
                    <a:lumOff val="8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20000"/>
                    <a:lumOff val="8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20000"/>
                    <a:lumOff val="8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20000"/>
                    <a:lumOff val="8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20000"/>
                    <a:lumOff val="8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9075" indent="-269075"/>
            <a:r>
              <a:rPr lang="en-US" sz="2400" dirty="0" smtClean="0">
                <a:cs typeface="Roboto" panose="02000000000000000000" pitchFamily="2" charset="0"/>
              </a:rPr>
              <a:t>The level should have at most 10 rooms</a:t>
            </a:r>
            <a:endParaRPr lang="en-US" sz="2400" dirty="0">
              <a:cs typeface="Roboto" panose="02000000000000000000" pitchFamily="2" charset="0"/>
            </a:endParaRPr>
          </a:p>
        </p:txBody>
      </p:sp>
      <p:sp>
        <p:nvSpPr>
          <p:cNvPr id="14" name="Content Placeholder 2"/>
          <p:cNvSpPr txBox="1">
            <a:spLocks/>
          </p:cNvSpPr>
          <p:nvPr/>
        </p:nvSpPr>
        <p:spPr>
          <a:xfrm>
            <a:off x="1054101" y="3309676"/>
            <a:ext cx="7061200" cy="487309"/>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0266" indent="-270266"/>
            <a:r>
              <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Health should not drop to zero during the level</a:t>
            </a:r>
          </a:p>
        </p:txBody>
      </p:sp>
      <p:sp>
        <p:nvSpPr>
          <p:cNvPr id="15" name="Content Placeholder 2"/>
          <p:cNvSpPr txBox="1">
            <a:spLocks/>
          </p:cNvSpPr>
          <p:nvPr/>
        </p:nvSpPr>
        <p:spPr>
          <a:xfrm>
            <a:off x="1054100" y="4028687"/>
            <a:ext cx="7061200" cy="454413"/>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0266" indent="-270266"/>
            <a:r>
              <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Playing the level should take about 20 minutes</a:t>
            </a:r>
          </a:p>
        </p:txBody>
      </p:sp>
      <p:sp>
        <p:nvSpPr>
          <p:cNvPr id="16" name="Content Placeholder 2"/>
          <p:cNvSpPr txBox="1">
            <a:spLocks/>
          </p:cNvSpPr>
          <p:nvPr/>
        </p:nvSpPr>
        <p:spPr>
          <a:xfrm>
            <a:off x="1054100" y="4714802"/>
            <a:ext cx="7061200" cy="52946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0266" indent="-270266"/>
            <a:r>
              <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a:t>
            </a:r>
          </a:p>
        </p:txBody>
      </p:sp>
    </p:spTree>
    <p:custDataLst>
      <p:tags r:id="rId1"/>
    </p:custDataLst>
    <p:extLst>
      <p:ext uri="{BB962C8B-B14F-4D97-AF65-F5344CB8AC3E}">
        <p14:creationId xmlns:p14="http://schemas.microsoft.com/office/powerpoint/2010/main" val="1092584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4" grpId="0" build="p"/>
      <p:bldP spid="15" grpId="0" build="p"/>
      <p:bldP spid="1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4" name="Group 3"/>
          <p:cNvGrpSpPr>
            <a:grpSpLocks noChangeAspect="1"/>
          </p:cNvGrpSpPr>
          <p:nvPr/>
        </p:nvGrpSpPr>
        <p:grpSpPr>
          <a:xfrm>
            <a:off x="308784" y="2167459"/>
            <a:ext cx="1292801" cy="3196413"/>
            <a:chOff x="1041598" y="3166079"/>
            <a:chExt cx="1336020" cy="3303271"/>
          </a:xfrm>
        </p:grpSpPr>
        <p:sp>
          <p:nvSpPr>
            <p:cNvPr id="44" name="Rounded Rectangle 43"/>
            <p:cNvSpPr/>
            <p:nvPr/>
          </p:nvSpPr>
          <p:spPr>
            <a:xfrm>
              <a:off x="1041598" y="3166079"/>
              <a:ext cx="1336020" cy="3303271"/>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0" name="Rectangle 39"/>
            <p:cNvSpPr>
              <a:spLocks noChangeAspect="1"/>
            </p:cNvSpPr>
            <p:nvPr/>
          </p:nvSpPr>
          <p:spPr>
            <a:xfrm>
              <a:off x="1364255" y="5482296"/>
              <a:ext cx="685351" cy="662828"/>
            </a:xfrm>
            <a:prstGeom prst="rect">
              <a:avLst/>
            </a:prstGeom>
            <a:solidFill>
              <a:srgbClr val="D94747"/>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END</a:t>
              </a:r>
            </a:p>
          </p:txBody>
        </p:sp>
        <p:sp>
          <p:nvSpPr>
            <p:cNvPr id="41" name="Rectangle 40"/>
            <p:cNvSpPr>
              <a:spLocks noChangeAspect="1"/>
            </p:cNvSpPr>
            <p:nvPr/>
          </p:nvSpPr>
          <p:spPr>
            <a:xfrm>
              <a:off x="1364256" y="4466102"/>
              <a:ext cx="685351" cy="662828"/>
            </a:xfrm>
            <a:prstGeom prst="rect">
              <a:avLst/>
            </a:prstGeom>
            <a:solidFill>
              <a:schemeClr val="accent1"/>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START</a:t>
              </a:r>
            </a:p>
          </p:txBody>
        </p:sp>
        <p:sp>
          <p:nvSpPr>
            <p:cNvPr id="42" name="Rectangle 41"/>
            <p:cNvSpPr>
              <a:spLocks noChangeAspect="1"/>
            </p:cNvSpPr>
            <p:nvPr/>
          </p:nvSpPr>
          <p:spPr>
            <a:xfrm>
              <a:off x="1364256" y="3449908"/>
              <a:ext cx="685351" cy="662828"/>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grpSp>
      <p:sp>
        <p:nvSpPr>
          <p:cNvPr id="49" name="Rectangle 48"/>
          <p:cNvSpPr>
            <a:spLocks noChangeAspect="1"/>
          </p:cNvSpPr>
          <p:nvPr/>
        </p:nvSpPr>
        <p:spPr>
          <a:xfrm>
            <a:off x="3034612" y="4347743"/>
            <a:ext cx="676991" cy="676991"/>
          </a:xfrm>
          <a:prstGeom prst="rect">
            <a:avLst/>
          </a:prstGeom>
          <a:solidFill>
            <a:schemeClr val="accent1"/>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nvGrpSpPr>
          <p:cNvPr id="15" name="Group 14"/>
          <p:cNvGrpSpPr/>
          <p:nvPr/>
        </p:nvGrpSpPr>
        <p:grpSpPr>
          <a:xfrm>
            <a:off x="3034612" y="3427432"/>
            <a:ext cx="676991" cy="859887"/>
            <a:chOff x="3034612" y="3427432"/>
            <a:chExt cx="676991" cy="859887"/>
          </a:xfrm>
        </p:grpSpPr>
        <p:sp>
          <p:nvSpPr>
            <p:cNvPr id="54" name="Rectangle 53"/>
            <p:cNvSpPr>
              <a:spLocks noChangeAspect="1"/>
            </p:cNvSpPr>
            <p:nvPr/>
          </p:nvSpPr>
          <p:spPr>
            <a:xfrm>
              <a:off x="3034612" y="3427432"/>
              <a:ext cx="676991" cy="676991"/>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55" name="Rectangle 54"/>
            <p:cNvSpPr/>
            <p:nvPr/>
          </p:nvSpPr>
          <p:spPr>
            <a:xfrm>
              <a:off x="3315627" y="4104422"/>
              <a:ext cx="114957" cy="182897"/>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nvGrpSpPr>
          <p:cNvPr id="16" name="Group 15"/>
          <p:cNvGrpSpPr/>
          <p:nvPr/>
        </p:nvGrpSpPr>
        <p:grpSpPr>
          <a:xfrm>
            <a:off x="2094595" y="3427432"/>
            <a:ext cx="882856" cy="676991"/>
            <a:chOff x="2094595" y="3427432"/>
            <a:chExt cx="882856" cy="676991"/>
          </a:xfrm>
        </p:grpSpPr>
        <p:sp>
          <p:nvSpPr>
            <p:cNvPr id="65" name="Rectangle 64"/>
            <p:cNvSpPr>
              <a:spLocks noChangeAspect="1"/>
            </p:cNvSpPr>
            <p:nvPr/>
          </p:nvSpPr>
          <p:spPr>
            <a:xfrm>
              <a:off x="2094595" y="3427432"/>
              <a:ext cx="676991" cy="676991"/>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72" name="Rectangle 71"/>
            <p:cNvSpPr/>
            <p:nvPr/>
          </p:nvSpPr>
          <p:spPr>
            <a:xfrm>
              <a:off x="2771585" y="3710618"/>
              <a:ext cx="205866" cy="105335"/>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nvGrpSpPr>
          <p:cNvPr id="17" name="Group 16"/>
          <p:cNvGrpSpPr/>
          <p:nvPr/>
        </p:nvGrpSpPr>
        <p:grpSpPr>
          <a:xfrm>
            <a:off x="3768763" y="3427432"/>
            <a:ext cx="882852" cy="676991"/>
            <a:chOff x="3768763" y="3427432"/>
            <a:chExt cx="882852" cy="676991"/>
          </a:xfrm>
        </p:grpSpPr>
        <p:sp>
          <p:nvSpPr>
            <p:cNvPr id="67" name="Rectangle 66"/>
            <p:cNvSpPr>
              <a:spLocks noChangeAspect="1"/>
            </p:cNvSpPr>
            <p:nvPr/>
          </p:nvSpPr>
          <p:spPr>
            <a:xfrm>
              <a:off x="3974624" y="3427432"/>
              <a:ext cx="676991" cy="676991"/>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73" name="Rectangle 72"/>
            <p:cNvSpPr/>
            <p:nvPr/>
          </p:nvSpPr>
          <p:spPr>
            <a:xfrm>
              <a:off x="3768763" y="3710618"/>
              <a:ext cx="205866" cy="105335"/>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nvGrpSpPr>
          <p:cNvPr id="18" name="Group 17"/>
          <p:cNvGrpSpPr/>
          <p:nvPr/>
        </p:nvGrpSpPr>
        <p:grpSpPr>
          <a:xfrm>
            <a:off x="4651613" y="3427432"/>
            <a:ext cx="940016" cy="676991"/>
            <a:chOff x="4651613" y="3427432"/>
            <a:chExt cx="940016" cy="676991"/>
          </a:xfrm>
        </p:grpSpPr>
        <p:sp>
          <p:nvSpPr>
            <p:cNvPr id="68" name="Rectangle 67"/>
            <p:cNvSpPr>
              <a:spLocks noChangeAspect="1"/>
            </p:cNvSpPr>
            <p:nvPr/>
          </p:nvSpPr>
          <p:spPr>
            <a:xfrm>
              <a:off x="4914638" y="3427432"/>
              <a:ext cx="676991" cy="676991"/>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74" name="Rectangle 73"/>
            <p:cNvSpPr/>
            <p:nvPr/>
          </p:nvSpPr>
          <p:spPr>
            <a:xfrm>
              <a:off x="4651613" y="3710618"/>
              <a:ext cx="205866" cy="105335"/>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nvGrpSpPr>
          <p:cNvPr id="20" name="Group 19"/>
          <p:cNvGrpSpPr/>
          <p:nvPr/>
        </p:nvGrpSpPr>
        <p:grpSpPr>
          <a:xfrm>
            <a:off x="5617428" y="4347743"/>
            <a:ext cx="914213" cy="676991"/>
            <a:chOff x="5617428" y="4347743"/>
            <a:chExt cx="914213" cy="676991"/>
          </a:xfrm>
        </p:grpSpPr>
        <p:sp>
          <p:nvSpPr>
            <p:cNvPr id="71" name="Rectangle 70"/>
            <p:cNvSpPr>
              <a:spLocks noChangeAspect="1"/>
            </p:cNvSpPr>
            <p:nvPr/>
          </p:nvSpPr>
          <p:spPr>
            <a:xfrm>
              <a:off x="5854650" y="4347743"/>
              <a:ext cx="676991" cy="676991"/>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75" name="Rectangle 74"/>
            <p:cNvSpPr/>
            <p:nvPr/>
          </p:nvSpPr>
          <p:spPr>
            <a:xfrm>
              <a:off x="5617428" y="4633571"/>
              <a:ext cx="205866" cy="105335"/>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nvGrpSpPr>
          <p:cNvPr id="23" name="Group 22"/>
          <p:cNvGrpSpPr/>
          <p:nvPr/>
        </p:nvGrpSpPr>
        <p:grpSpPr>
          <a:xfrm>
            <a:off x="2094594" y="2504617"/>
            <a:ext cx="676991" cy="922815"/>
            <a:chOff x="2094594" y="2504617"/>
            <a:chExt cx="676991" cy="922815"/>
          </a:xfrm>
        </p:grpSpPr>
        <p:sp>
          <p:nvSpPr>
            <p:cNvPr id="66" name="Rectangle 65"/>
            <p:cNvSpPr>
              <a:spLocks noChangeAspect="1"/>
            </p:cNvSpPr>
            <p:nvPr/>
          </p:nvSpPr>
          <p:spPr>
            <a:xfrm>
              <a:off x="2094594" y="2504617"/>
              <a:ext cx="676991" cy="676991"/>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76" name="Rectangle 75"/>
            <p:cNvSpPr/>
            <p:nvPr/>
          </p:nvSpPr>
          <p:spPr>
            <a:xfrm>
              <a:off x="2375613" y="3244535"/>
              <a:ext cx="114957" cy="182897"/>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nvGrpSpPr>
          <p:cNvPr id="19" name="Group 18"/>
          <p:cNvGrpSpPr/>
          <p:nvPr/>
        </p:nvGrpSpPr>
        <p:grpSpPr>
          <a:xfrm>
            <a:off x="4909080" y="4157787"/>
            <a:ext cx="676991" cy="866947"/>
            <a:chOff x="4909080" y="4157787"/>
            <a:chExt cx="676991" cy="866947"/>
          </a:xfrm>
        </p:grpSpPr>
        <p:sp>
          <p:nvSpPr>
            <p:cNvPr id="69" name="Rectangle 68"/>
            <p:cNvSpPr>
              <a:spLocks noChangeAspect="1"/>
            </p:cNvSpPr>
            <p:nvPr/>
          </p:nvSpPr>
          <p:spPr>
            <a:xfrm>
              <a:off x="4909080" y="4347743"/>
              <a:ext cx="676991" cy="676991"/>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78" name="Rectangle 77"/>
            <p:cNvSpPr/>
            <p:nvPr/>
          </p:nvSpPr>
          <p:spPr>
            <a:xfrm>
              <a:off x="5195654" y="4157787"/>
              <a:ext cx="114957" cy="182897"/>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nvGrpSpPr>
          <p:cNvPr id="21" name="Group 20"/>
          <p:cNvGrpSpPr/>
          <p:nvPr/>
        </p:nvGrpSpPr>
        <p:grpSpPr>
          <a:xfrm>
            <a:off x="5854651" y="3418828"/>
            <a:ext cx="676991" cy="928915"/>
            <a:chOff x="5854651" y="3418828"/>
            <a:chExt cx="676991" cy="928915"/>
          </a:xfrm>
        </p:grpSpPr>
        <p:sp>
          <p:nvSpPr>
            <p:cNvPr id="70" name="Rectangle 69"/>
            <p:cNvSpPr>
              <a:spLocks noChangeAspect="1"/>
            </p:cNvSpPr>
            <p:nvPr/>
          </p:nvSpPr>
          <p:spPr>
            <a:xfrm>
              <a:off x="5854651" y="3418828"/>
              <a:ext cx="676991" cy="676991"/>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79" name="Rectangle 78"/>
            <p:cNvSpPr/>
            <p:nvPr/>
          </p:nvSpPr>
          <p:spPr>
            <a:xfrm>
              <a:off x="6138856" y="4164846"/>
              <a:ext cx="114957" cy="182897"/>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nvGrpSpPr>
          <p:cNvPr id="22" name="Group 21"/>
          <p:cNvGrpSpPr/>
          <p:nvPr/>
        </p:nvGrpSpPr>
        <p:grpSpPr>
          <a:xfrm>
            <a:off x="5854650" y="2489913"/>
            <a:ext cx="676991" cy="940238"/>
            <a:chOff x="5854650" y="2489913"/>
            <a:chExt cx="676991" cy="940238"/>
          </a:xfrm>
        </p:grpSpPr>
        <p:sp>
          <p:nvSpPr>
            <p:cNvPr id="77" name="Rectangle 76"/>
            <p:cNvSpPr/>
            <p:nvPr/>
          </p:nvSpPr>
          <p:spPr>
            <a:xfrm>
              <a:off x="6135666" y="3247254"/>
              <a:ext cx="114957" cy="182897"/>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82" name="Rectangle 81"/>
            <p:cNvSpPr>
              <a:spLocks noChangeAspect="1"/>
            </p:cNvSpPr>
            <p:nvPr/>
          </p:nvSpPr>
          <p:spPr>
            <a:xfrm>
              <a:off x="5854650" y="2489913"/>
              <a:ext cx="676991" cy="676991"/>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nvGrpSpPr>
          <p:cNvPr id="24" name="Group 23"/>
          <p:cNvGrpSpPr/>
          <p:nvPr/>
        </p:nvGrpSpPr>
        <p:grpSpPr>
          <a:xfrm>
            <a:off x="2802943" y="2504615"/>
            <a:ext cx="908660" cy="676991"/>
            <a:chOff x="2802943" y="2504615"/>
            <a:chExt cx="908660" cy="676991"/>
          </a:xfrm>
        </p:grpSpPr>
        <p:sp>
          <p:nvSpPr>
            <p:cNvPr id="59" name="Rectangle 58"/>
            <p:cNvSpPr>
              <a:spLocks noChangeAspect="1"/>
            </p:cNvSpPr>
            <p:nvPr/>
          </p:nvSpPr>
          <p:spPr>
            <a:xfrm>
              <a:off x="3034612" y="2504615"/>
              <a:ext cx="676991" cy="676991"/>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1" name="Rectangle 60"/>
            <p:cNvSpPr/>
            <p:nvPr/>
          </p:nvSpPr>
          <p:spPr>
            <a:xfrm>
              <a:off x="2802943" y="2775740"/>
              <a:ext cx="205866" cy="105335"/>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nvGrpSpPr>
          <p:cNvPr id="13" name="Group 12"/>
          <p:cNvGrpSpPr>
            <a:grpSpLocks noChangeAspect="1"/>
          </p:cNvGrpSpPr>
          <p:nvPr/>
        </p:nvGrpSpPr>
        <p:grpSpPr>
          <a:xfrm>
            <a:off x="7014096" y="2167460"/>
            <a:ext cx="1886508" cy="3196412"/>
            <a:chOff x="6765131" y="1948406"/>
            <a:chExt cx="2091827" cy="3544296"/>
          </a:xfrm>
        </p:grpSpPr>
        <p:sp>
          <p:nvSpPr>
            <p:cNvPr id="38" name="Rounded Rectangle 37"/>
            <p:cNvSpPr/>
            <p:nvPr/>
          </p:nvSpPr>
          <p:spPr>
            <a:xfrm>
              <a:off x="6765131" y="1948406"/>
              <a:ext cx="2091827" cy="3544296"/>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nvGrpSpPr>
            <p:cNvPr id="2" name="Group 1"/>
            <p:cNvGrpSpPr/>
            <p:nvPr/>
          </p:nvGrpSpPr>
          <p:grpSpPr>
            <a:xfrm>
              <a:off x="7036465" y="4283425"/>
              <a:ext cx="1595310" cy="656817"/>
              <a:chOff x="9813071" y="3320546"/>
              <a:chExt cx="1978800" cy="828462"/>
            </a:xfrm>
          </p:grpSpPr>
          <p:sp>
            <p:nvSpPr>
              <p:cNvPr id="51" name="Rectangle 50"/>
              <p:cNvSpPr>
                <a:spLocks noChangeAspect="1"/>
              </p:cNvSpPr>
              <p:nvPr/>
            </p:nvSpPr>
            <p:spPr>
              <a:xfrm>
                <a:off x="9813071" y="3320546"/>
                <a:ext cx="828463" cy="828462"/>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52" name="Rectangle 51"/>
              <p:cNvSpPr>
                <a:spLocks noChangeAspect="1"/>
              </p:cNvSpPr>
              <p:nvPr/>
            </p:nvSpPr>
            <p:spPr>
              <a:xfrm>
                <a:off x="10963409" y="3320546"/>
                <a:ext cx="828462" cy="828461"/>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53" name="Rectangle 52"/>
              <p:cNvSpPr/>
              <p:nvPr/>
            </p:nvSpPr>
            <p:spPr>
              <a:xfrm>
                <a:off x="10679904" y="3652332"/>
                <a:ext cx="251926" cy="128903"/>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sp>
          <p:nvSpPr>
            <p:cNvPr id="56" name="Right Arrow 55"/>
            <p:cNvSpPr/>
            <p:nvPr/>
          </p:nvSpPr>
          <p:spPr>
            <a:xfrm rot="5400000">
              <a:off x="7535799" y="3428224"/>
              <a:ext cx="597843" cy="516375"/>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2" name="Rectangle 61"/>
            <p:cNvSpPr>
              <a:spLocks noChangeAspect="1"/>
            </p:cNvSpPr>
            <p:nvPr/>
          </p:nvSpPr>
          <p:spPr>
            <a:xfrm>
              <a:off x="7500167" y="2442418"/>
              <a:ext cx="667906" cy="656816"/>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sp>
        <p:nvSpPr>
          <p:cNvPr id="3" name="Title 2"/>
          <p:cNvSpPr>
            <a:spLocks noGrp="1"/>
          </p:cNvSpPr>
          <p:nvPr>
            <p:ph type="title"/>
          </p:nvPr>
        </p:nvSpPr>
        <p:spPr/>
        <p:txBody>
          <a:bodyPr/>
          <a:lstStyle/>
          <a:p>
            <a:r>
              <a:rPr lang="en-US" dirty="0" smtClean="0"/>
              <a:t>High-level constraints on grammars</a:t>
            </a:r>
            <a:endParaRPr lang="nl-BE" dirty="0"/>
          </a:p>
        </p:txBody>
      </p:sp>
      <p:sp>
        <p:nvSpPr>
          <p:cNvPr id="8" name="Text Placeholder 7"/>
          <p:cNvSpPr>
            <a:spLocks noGrp="1"/>
          </p:cNvSpPr>
          <p:nvPr>
            <p:ph type="body" sz="quarter" idx="13"/>
          </p:nvPr>
        </p:nvSpPr>
        <p:spPr/>
        <p:txBody>
          <a:bodyPr/>
          <a:lstStyle/>
          <a:p>
            <a:r>
              <a:rPr lang="en-US" dirty="0" smtClean="0"/>
              <a:t>Problems</a:t>
            </a:r>
            <a:endParaRPr lang="nl-BE" dirty="0"/>
          </a:p>
        </p:txBody>
      </p:sp>
      <p:sp>
        <p:nvSpPr>
          <p:cNvPr id="7" name="Slide Number Placeholder 6"/>
          <p:cNvSpPr>
            <a:spLocks noGrp="1"/>
          </p:cNvSpPr>
          <p:nvPr>
            <p:ph type="sldNum" sz="quarter" idx="12"/>
          </p:nvPr>
        </p:nvSpPr>
        <p:spPr/>
        <p:txBody>
          <a:bodyPr/>
          <a:lstStyle/>
          <a:p>
            <a:fld id="{7571D7D1-A6BE-4E3F-858C-0E727F66D866}" type="slidenum">
              <a:rPr lang="en-GB" smtClean="0"/>
              <a:pPr/>
              <a:t>13</a:t>
            </a:fld>
            <a:endParaRPr lang="en-GB"/>
          </a:p>
        </p:txBody>
      </p:sp>
      <p:sp>
        <p:nvSpPr>
          <p:cNvPr id="80" name="Freeform 79"/>
          <p:cNvSpPr/>
          <p:nvPr/>
        </p:nvSpPr>
        <p:spPr>
          <a:xfrm>
            <a:off x="1803017" y="2076446"/>
            <a:ext cx="4914900" cy="3246718"/>
          </a:xfrm>
          <a:custGeom>
            <a:avLst/>
            <a:gdLst>
              <a:gd name="connsiteX0" fmla="*/ 38100 w 5448300"/>
              <a:gd name="connsiteY0" fmla="*/ 0 h 3302000"/>
              <a:gd name="connsiteX1" fmla="*/ 0 w 5448300"/>
              <a:gd name="connsiteY1" fmla="*/ 3302000 h 3302000"/>
              <a:gd name="connsiteX2" fmla="*/ 5448300 w 5448300"/>
              <a:gd name="connsiteY2" fmla="*/ 3276600 h 3302000"/>
              <a:gd name="connsiteX3" fmla="*/ 5435600 w 5448300"/>
              <a:gd name="connsiteY3" fmla="*/ 2146300 h 3302000"/>
              <a:gd name="connsiteX4" fmla="*/ 4368800 w 5448300"/>
              <a:gd name="connsiteY4" fmla="*/ 2159000 h 3302000"/>
              <a:gd name="connsiteX5" fmla="*/ 4216400 w 5448300"/>
              <a:gd name="connsiteY5" fmla="*/ 76200 h 3302000"/>
              <a:gd name="connsiteX6" fmla="*/ 38100 w 5448300"/>
              <a:gd name="connsiteY6" fmla="*/ 0 h 3302000"/>
              <a:gd name="connsiteX0" fmla="*/ 38100 w 5448300"/>
              <a:gd name="connsiteY0" fmla="*/ 0 h 3302000"/>
              <a:gd name="connsiteX1" fmla="*/ 0 w 5448300"/>
              <a:gd name="connsiteY1" fmla="*/ 3302000 h 3302000"/>
              <a:gd name="connsiteX2" fmla="*/ 5448300 w 5448300"/>
              <a:gd name="connsiteY2" fmla="*/ 3276600 h 3302000"/>
              <a:gd name="connsiteX3" fmla="*/ 5435600 w 5448300"/>
              <a:gd name="connsiteY3" fmla="*/ 2146300 h 3302000"/>
              <a:gd name="connsiteX4" fmla="*/ 4356100 w 5448300"/>
              <a:gd name="connsiteY4" fmla="*/ 2070100 h 3302000"/>
              <a:gd name="connsiteX5" fmla="*/ 4216400 w 5448300"/>
              <a:gd name="connsiteY5" fmla="*/ 76200 h 3302000"/>
              <a:gd name="connsiteX6" fmla="*/ 38100 w 5448300"/>
              <a:gd name="connsiteY6" fmla="*/ 0 h 3302000"/>
              <a:gd name="connsiteX0" fmla="*/ 38100 w 5448300"/>
              <a:gd name="connsiteY0" fmla="*/ 0 h 3302000"/>
              <a:gd name="connsiteX1" fmla="*/ 0 w 5448300"/>
              <a:gd name="connsiteY1" fmla="*/ 3302000 h 3302000"/>
              <a:gd name="connsiteX2" fmla="*/ 5448300 w 5448300"/>
              <a:gd name="connsiteY2" fmla="*/ 3276600 h 3302000"/>
              <a:gd name="connsiteX3" fmla="*/ 5422900 w 5448300"/>
              <a:gd name="connsiteY3" fmla="*/ 2070100 h 3302000"/>
              <a:gd name="connsiteX4" fmla="*/ 4356100 w 5448300"/>
              <a:gd name="connsiteY4" fmla="*/ 2070100 h 3302000"/>
              <a:gd name="connsiteX5" fmla="*/ 4216400 w 5448300"/>
              <a:gd name="connsiteY5" fmla="*/ 76200 h 3302000"/>
              <a:gd name="connsiteX6" fmla="*/ 38100 w 5448300"/>
              <a:gd name="connsiteY6" fmla="*/ 0 h 3302000"/>
              <a:gd name="connsiteX0" fmla="*/ 38100 w 5448300"/>
              <a:gd name="connsiteY0" fmla="*/ 0 h 3302000"/>
              <a:gd name="connsiteX1" fmla="*/ 0 w 5448300"/>
              <a:gd name="connsiteY1" fmla="*/ 3302000 h 3302000"/>
              <a:gd name="connsiteX2" fmla="*/ 5448300 w 5448300"/>
              <a:gd name="connsiteY2" fmla="*/ 3276600 h 3302000"/>
              <a:gd name="connsiteX3" fmla="*/ 5422900 w 5448300"/>
              <a:gd name="connsiteY3" fmla="*/ 2070100 h 3302000"/>
              <a:gd name="connsiteX4" fmla="*/ 4330700 w 5448300"/>
              <a:gd name="connsiteY4" fmla="*/ 2070100 h 3302000"/>
              <a:gd name="connsiteX5" fmla="*/ 4216400 w 5448300"/>
              <a:gd name="connsiteY5" fmla="*/ 76200 h 3302000"/>
              <a:gd name="connsiteX6" fmla="*/ 38100 w 5448300"/>
              <a:gd name="connsiteY6" fmla="*/ 0 h 3302000"/>
              <a:gd name="connsiteX0" fmla="*/ 38100 w 5448300"/>
              <a:gd name="connsiteY0" fmla="*/ 0 h 3302000"/>
              <a:gd name="connsiteX1" fmla="*/ 0 w 5448300"/>
              <a:gd name="connsiteY1" fmla="*/ 3302000 h 3302000"/>
              <a:gd name="connsiteX2" fmla="*/ 5448300 w 5448300"/>
              <a:gd name="connsiteY2" fmla="*/ 3276600 h 3302000"/>
              <a:gd name="connsiteX3" fmla="*/ 5422900 w 5448300"/>
              <a:gd name="connsiteY3" fmla="*/ 2070100 h 3302000"/>
              <a:gd name="connsiteX4" fmla="*/ 4318000 w 5448300"/>
              <a:gd name="connsiteY4" fmla="*/ 2146300 h 3302000"/>
              <a:gd name="connsiteX5" fmla="*/ 4216400 w 5448300"/>
              <a:gd name="connsiteY5" fmla="*/ 76200 h 3302000"/>
              <a:gd name="connsiteX6" fmla="*/ 38100 w 5448300"/>
              <a:gd name="connsiteY6" fmla="*/ 0 h 3302000"/>
              <a:gd name="connsiteX0" fmla="*/ 38100 w 5461000"/>
              <a:gd name="connsiteY0" fmla="*/ 0 h 3302000"/>
              <a:gd name="connsiteX1" fmla="*/ 0 w 5461000"/>
              <a:gd name="connsiteY1" fmla="*/ 3302000 h 3302000"/>
              <a:gd name="connsiteX2" fmla="*/ 5448300 w 5461000"/>
              <a:gd name="connsiteY2" fmla="*/ 3276600 h 3302000"/>
              <a:gd name="connsiteX3" fmla="*/ 5461000 w 5461000"/>
              <a:gd name="connsiteY3" fmla="*/ 2159000 h 3302000"/>
              <a:gd name="connsiteX4" fmla="*/ 4318000 w 5461000"/>
              <a:gd name="connsiteY4" fmla="*/ 2146300 h 3302000"/>
              <a:gd name="connsiteX5" fmla="*/ 4216400 w 5461000"/>
              <a:gd name="connsiteY5" fmla="*/ 76200 h 3302000"/>
              <a:gd name="connsiteX6" fmla="*/ 38100 w 5461000"/>
              <a:gd name="connsiteY6" fmla="*/ 0 h 3302000"/>
              <a:gd name="connsiteX0" fmla="*/ 38100 w 5461000"/>
              <a:gd name="connsiteY0" fmla="*/ 0 h 3302000"/>
              <a:gd name="connsiteX1" fmla="*/ 0 w 5461000"/>
              <a:gd name="connsiteY1" fmla="*/ 3302000 h 3302000"/>
              <a:gd name="connsiteX2" fmla="*/ 5448300 w 5461000"/>
              <a:gd name="connsiteY2" fmla="*/ 3276600 h 3302000"/>
              <a:gd name="connsiteX3" fmla="*/ 5461000 w 5461000"/>
              <a:gd name="connsiteY3" fmla="*/ 2159000 h 3302000"/>
              <a:gd name="connsiteX4" fmla="*/ 3860800 w 5461000"/>
              <a:gd name="connsiteY4" fmla="*/ 2082800 h 3302000"/>
              <a:gd name="connsiteX5" fmla="*/ 4216400 w 5461000"/>
              <a:gd name="connsiteY5" fmla="*/ 76200 h 3302000"/>
              <a:gd name="connsiteX6" fmla="*/ 38100 w 5461000"/>
              <a:gd name="connsiteY6" fmla="*/ 0 h 3302000"/>
              <a:gd name="connsiteX0" fmla="*/ 38100 w 5461000"/>
              <a:gd name="connsiteY0" fmla="*/ 0 h 3302000"/>
              <a:gd name="connsiteX1" fmla="*/ 0 w 5461000"/>
              <a:gd name="connsiteY1" fmla="*/ 3302000 h 3302000"/>
              <a:gd name="connsiteX2" fmla="*/ 5448300 w 5461000"/>
              <a:gd name="connsiteY2" fmla="*/ 3276600 h 3302000"/>
              <a:gd name="connsiteX3" fmla="*/ 5461000 w 5461000"/>
              <a:gd name="connsiteY3" fmla="*/ 2159000 h 3302000"/>
              <a:gd name="connsiteX4" fmla="*/ 3860800 w 5461000"/>
              <a:gd name="connsiteY4" fmla="*/ 2082800 h 3302000"/>
              <a:gd name="connsiteX5" fmla="*/ 3822700 w 5461000"/>
              <a:gd name="connsiteY5" fmla="*/ 152400 h 3302000"/>
              <a:gd name="connsiteX6" fmla="*/ 38100 w 5461000"/>
              <a:gd name="connsiteY6" fmla="*/ 0 h 3302000"/>
              <a:gd name="connsiteX0" fmla="*/ 38100 w 5461000"/>
              <a:gd name="connsiteY0" fmla="*/ 0 h 3302000"/>
              <a:gd name="connsiteX1" fmla="*/ 0 w 5461000"/>
              <a:gd name="connsiteY1" fmla="*/ 3302000 h 3302000"/>
              <a:gd name="connsiteX2" fmla="*/ 5448300 w 5461000"/>
              <a:gd name="connsiteY2" fmla="*/ 3276600 h 3302000"/>
              <a:gd name="connsiteX3" fmla="*/ 5461000 w 5461000"/>
              <a:gd name="connsiteY3" fmla="*/ 2159000 h 3302000"/>
              <a:gd name="connsiteX4" fmla="*/ 3810000 w 5461000"/>
              <a:gd name="connsiteY4" fmla="*/ 2082800 h 3302000"/>
              <a:gd name="connsiteX5" fmla="*/ 3822700 w 5461000"/>
              <a:gd name="connsiteY5" fmla="*/ 152400 h 3302000"/>
              <a:gd name="connsiteX6" fmla="*/ 38100 w 5461000"/>
              <a:gd name="connsiteY6" fmla="*/ 0 h 3302000"/>
              <a:gd name="connsiteX0" fmla="*/ 38100 w 5461000"/>
              <a:gd name="connsiteY0" fmla="*/ 1041400 h 3149600"/>
              <a:gd name="connsiteX1" fmla="*/ 0 w 5461000"/>
              <a:gd name="connsiteY1" fmla="*/ 3149600 h 3149600"/>
              <a:gd name="connsiteX2" fmla="*/ 5448300 w 5461000"/>
              <a:gd name="connsiteY2" fmla="*/ 3124200 h 3149600"/>
              <a:gd name="connsiteX3" fmla="*/ 5461000 w 5461000"/>
              <a:gd name="connsiteY3" fmla="*/ 2006600 h 3149600"/>
              <a:gd name="connsiteX4" fmla="*/ 3810000 w 5461000"/>
              <a:gd name="connsiteY4" fmla="*/ 1930400 h 3149600"/>
              <a:gd name="connsiteX5" fmla="*/ 3822700 w 5461000"/>
              <a:gd name="connsiteY5" fmla="*/ 0 h 3149600"/>
              <a:gd name="connsiteX6" fmla="*/ 38100 w 5461000"/>
              <a:gd name="connsiteY6" fmla="*/ 1041400 h 3149600"/>
              <a:gd name="connsiteX0" fmla="*/ 38100 w 5461000"/>
              <a:gd name="connsiteY0" fmla="*/ 0 h 2108200"/>
              <a:gd name="connsiteX1" fmla="*/ 0 w 5461000"/>
              <a:gd name="connsiteY1" fmla="*/ 2108200 h 2108200"/>
              <a:gd name="connsiteX2" fmla="*/ 5448300 w 5461000"/>
              <a:gd name="connsiteY2" fmla="*/ 2082800 h 2108200"/>
              <a:gd name="connsiteX3" fmla="*/ 5461000 w 5461000"/>
              <a:gd name="connsiteY3" fmla="*/ 965200 h 2108200"/>
              <a:gd name="connsiteX4" fmla="*/ 3810000 w 5461000"/>
              <a:gd name="connsiteY4" fmla="*/ 889000 h 2108200"/>
              <a:gd name="connsiteX5" fmla="*/ 2133600 w 5461000"/>
              <a:gd name="connsiteY5" fmla="*/ 0 h 2108200"/>
              <a:gd name="connsiteX6" fmla="*/ 38100 w 5461000"/>
              <a:gd name="connsiteY6" fmla="*/ 0 h 2108200"/>
              <a:gd name="connsiteX0" fmla="*/ 38100 w 5461000"/>
              <a:gd name="connsiteY0" fmla="*/ 1118543 h 3226743"/>
              <a:gd name="connsiteX1" fmla="*/ 0 w 5461000"/>
              <a:gd name="connsiteY1" fmla="*/ 3226743 h 3226743"/>
              <a:gd name="connsiteX2" fmla="*/ 5448300 w 5461000"/>
              <a:gd name="connsiteY2" fmla="*/ 3201343 h 3226743"/>
              <a:gd name="connsiteX3" fmla="*/ 5461000 w 5461000"/>
              <a:gd name="connsiteY3" fmla="*/ 2083743 h 3226743"/>
              <a:gd name="connsiteX4" fmla="*/ 3810000 w 5461000"/>
              <a:gd name="connsiteY4" fmla="*/ 115243 h 3226743"/>
              <a:gd name="connsiteX5" fmla="*/ 2133600 w 5461000"/>
              <a:gd name="connsiteY5" fmla="*/ 1118543 h 3226743"/>
              <a:gd name="connsiteX6" fmla="*/ 38100 w 5461000"/>
              <a:gd name="connsiteY6" fmla="*/ 1118543 h 3226743"/>
              <a:gd name="connsiteX0" fmla="*/ 38100 w 5461000"/>
              <a:gd name="connsiteY0" fmla="*/ 1003300 h 3111500"/>
              <a:gd name="connsiteX1" fmla="*/ 0 w 5461000"/>
              <a:gd name="connsiteY1" fmla="*/ 3111500 h 3111500"/>
              <a:gd name="connsiteX2" fmla="*/ 5448300 w 5461000"/>
              <a:gd name="connsiteY2" fmla="*/ 3086100 h 3111500"/>
              <a:gd name="connsiteX3" fmla="*/ 5461000 w 5461000"/>
              <a:gd name="connsiteY3" fmla="*/ 1968500 h 3111500"/>
              <a:gd name="connsiteX4" fmla="*/ 3810000 w 5461000"/>
              <a:gd name="connsiteY4" fmla="*/ 0 h 3111500"/>
              <a:gd name="connsiteX5" fmla="*/ 2133600 w 5461000"/>
              <a:gd name="connsiteY5" fmla="*/ 1003300 h 3111500"/>
              <a:gd name="connsiteX6" fmla="*/ 38100 w 5461000"/>
              <a:gd name="connsiteY6" fmla="*/ 1003300 h 3111500"/>
              <a:gd name="connsiteX0" fmla="*/ 38100 w 5461000"/>
              <a:gd name="connsiteY0" fmla="*/ 1003300 h 3111500"/>
              <a:gd name="connsiteX1" fmla="*/ 0 w 5461000"/>
              <a:gd name="connsiteY1" fmla="*/ 3111500 h 3111500"/>
              <a:gd name="connsiteX2" fmla="*/ 5448300 w 5461000"/>
              <a:gd name="connsiteY2" fmla="*/ 3086100 h 3111500"/>
              <a:gd name="connsiteX3" fmla="*/ 5461000 w 5461000"/>
              <a:gd name="connsiteY3" fmla="*/ 1968500 h 3111500"/>
              <a:gd name="connsiteX4" fmla="*/ 3810000 w 5461000"/>
              <a:gd name="connsiteY4" fmla="*/ 0 h 3111500"/>
              <a:gd name="connsiteX5" fmla="*/ 2133600 w 5461000"/>
              <a:gd name="connsiteY5" fmla="*/ 1003300 h 3111500"/>
              <a:gd name="connsiteX6" fmla="*/ 38100 w 5461000"/>
              <a:gd name="connsiteY6" fmla="*/ 1003300 h 3111500"/>
              <a:gd name="connsiteX0" fmla="*/ 38100 w 5448300"/>
              <a:gd name="connsiteY0" fmla="*/ 1003300 h 3111500"/>
              <a:gd name="connsiteX1" fmla="*/ 0 w 5448300"/>
              <a:gd name="connsiteY1" fmla="*/ 3111500 h 3111500"/>
              <a:gd name="connsiteX2" fmla="*/ 5448300 w 5448300"/>
              <a:gd name="connsiteY2" fmla="*/ 3086100 h 3111500"/>
              <a:gd name="connsiteX3" fmla="*/ 4800600 w 5448300"/>
              <a:gd name="connsiteY3" fmla="*/ 25400 h 3111500"/>
              <a:gd name="connsiteX4" fmla="*/ 3810000 w 5448300"/>
              <a:gd name="connsiteY4" fmla="*/ 0 h 3111500"/>
              <a:gd name="connsiteX5" fmla="*/ 2133600 w 5448300"/>
              <a:gd name="connsiteY5" fmla="*/ 1003300 h 3111500"/>
              <a:gd name="connsiteX6" fmla="*/ 38100 w 5448300"/>
              <a:gd name="connsiteY6" fmla="*/ 1003300 h 3111500"/>
              <a:gd name="connsiteX0" fmla="*/ 38100 w 4914900"/>
              <a:gd name="connsiteY0" fmla="*/ 1003300 h 3111500"/>
              <a:gd name="connsiteX1" fmla="*/ 0 w 4914900"/>
              <a:gd name="connsiteY1" fmla="*/ 3111500 h 3111500"/>
              <a:gd name="connsiteX2" fmla="*/ 4914900 w 4914900"/>
              <a:gd name="connsiteY2" fmla="*/ 3035300 h 3111500"/>
              <a:gd name="connsiteX3" fmla="*/ 4800600 w 4914900"/>
              <a:gd name="connsiteY3" fmla="*/ 25400 h 3111500"/>
              <a:gd name="connsiteX4" fmla="*/ 3810000 w 4914900"/>
              <a:gd name="connsiteY4" fmla="*/ 0 h 3111500"/>
              <a:gd name="connsiteX5" fmla="*/ 2133600 w 4914900"/>
              <a:gd name="connsiteY5" fmla="*/ 1003300 h 3111500"/>
              <a:gd name="connsiteX6" fmla="*/ 38100 w 4914900"/>
              <a:gd name="connsiteY6" fmla="*/ 1003300 h 3111500"/>
              <a:gd name="connsiteX0" fmla="*/ 38100 w 4914900"/>
              <a:gd name="connsiteY0" fmla="*/ 1003300 h 3111500"/>
              <a:gd name="connsiteX1" fmla="*/ 0 w 4914900"/>
              <a:gd name="connsiteY1" fmla="*/ 3111500 h 3111500"/>
              <a:gd name="connsiteX2" fmla="*/ 4914900 w 4914900"/>
              <a:gd name="connsiteY2" fmla="*/ 3035300 h 3111500"/>
              <a:gd name="connsiteX3" fmla="*/ 4800600 w 4914900"/>
              <a:gd name="connsiteY3" fmla="*/ 25400 h 3111500"/>
              <a:gd name="connsiteX4" fmla="*/ 3810000 w 4914900"/>
              <a:gd name="connsiteY4" fmla="*/ 0 h 3111500"/>
              <a:gd name="connsiteX5" fmla="*/ 990600 w 4914900"/>
              <a:gd name="connsiteY5" fmla="*/ 990600 h 3111500"/>
              <a:gd name="connsiteX6" fmla="*/ 38100 w 4914900"/>
              <a:gd name="connsiteY6" fmla="*/ 1003300 h 3111500"/>
              <a:gd name="connsiteX0" fmla="*/ 38100 w 4914900"/>
              <a:gd name="connsiteY0" fmla="*/ 1003300 h 3111500"/>
              <a:gd name="connsiteX1" fmla="*/ 0 w 4914900"/>
              <a:gd name="connsiteY1" fmla="*/ 3111500 h 3111500"/>
              <a:gd name="connsiteX2" fmla="*/ 4914900 w 4914900"/>
              <a:gd name="connsiteY2" fmla="*/ 3035300 h 3111500"/>
              <a:gd name="connsiteX3" fmla="*/ 4800600 w 4914900"/>
              <a:gd name="connsiteY3" fmla="*/ 25400 h 3111500"/>
              <a:gd name="connsiteX4" fmla="*/ 3810000 w 4914900"/>
              <a:gd name="connsiteY4" fmla="*/ 0 h 3111500"/>
              <a:gd name="connsiteX5" fmla="*/ 990600 w 4914900"/>
              <a:gd name="connsiteY5" fmla="*/ 990600 h 3111500"/>
              <a:gd name="connsiteX6" fmla="*/ 38100 w 4914900"/>
              <a:gd name="connsiteY6" fmla="*/ 1003300 h 3111500"/>
              <a:gd name="connsiteX0" fmla="*/ 38100 w 4914900"/>
              <a:gd name="connsiteY0" fmla="*/ 977900 h 3086100"/>
              <a:gd name="connsiteX1" fmla="*/ 0 w 4914900"/>
              <a:gd name="connsiteY1" fmla="*/ 3086100 h 3086100"/>
              <a:gd name="connsiteX2" fmla="*/ 4914900 w 4914900"/>
              <a:gd name="connsiteY2" fmla="*/ 3009900 h 3086100"/>
              <a:gd name="connsiteX3" fmla="*/ 4800600 w 4914900"/>
              <a:gd name="connsiteY3" fmla="*/ 0 h 3086100"/>
              <a:gd name="connsiteX4" fmla="*/ 1003300 w 4914900"/>
              <a:gd name="connsiteY4" fmla="*/ 63500 h 3086100"/>
              <a:gd name="connsiteX5" fmla="*/ 990600 w 4914900"/>
              <a:gd name="connsiteY5" fmla="*/ 965200 h 3086100"/>
              <a:gd name="connsiteX6" fmla="*/ 38100 w 4914900"/>
              <a:gd name="connsiteY6" fmla="*/ 977900 h 3086100"/>
              <a:gd name="connsiteX0" fmla="*/ 38100 w 4914900"/>
              <a:gd name="connsiteY0" fmla="*/ 977900 h 3086100"/>
              <a:gd name="connsiteX1" fmla="*/ 0 w 4914900"/>
              <a:gd name="connsiteY1" fmla="*/ 3086100 h 3086100"/>
              <a:gd name="connsiteX2" fmla="*/ 4914900 w 4914900"/>
              <a:gd name="connsiteY2" fmla="*/ 3009900 h 3086100"/>
              <a:gd name="connsiteX3" fmla="*/ 4800600 w 4914900"/>
              <a:gd name="connsiteY3" fmla="*/ 0 h 3086100"/>
              <a:gd name="connsiteX4" fmla="*/ 1003300 w 4914900"/>
              <a:gd name="connsiteY4" fmla="*/ 63500 h 3086100"/>
              <a:gd name="connsiteX5" fmla="*/ 990600 w 4914900"/>
              <a:gd name="connsiteY5" fmla="*/ 965200 h 3086100"/>
              <a:gd name="connsiteX6" fmla="*/ 38100 w 4914900"/>
              <a:gd name="connsiteY6" fmla="*/ 977900 h 3086100"/>
              <a:gd name="connsiteX0" fmla="*/ 38100 w 4914900"/>
              <a:gd name="connsiteY0" fmla="*/ 977900 h 3086100"/>
              <a:gd name="connsiteX1" fmla="*/ 0 w 4914900"/>
              <a:gd name="connsiteY1" fmla="*/ 3086100 h 3086100"/>
              <a:gd name="connsiteX2" fmla="*/ 4914900 w 4914900"/>
              <a:gd name="connsiteY2" fmla="*/ 3009900 h 3086100"/>
              <a:gd name="connsiteX3" fmla="*/ 4800600 w 4914900"/>
              <a:gd name="connsiteY3" fmla="*/ 0 h 3086100"/>
              <a:gd name="connsiteX4" fmla="*/ 2095500 w 4914900"/>
              <a:gd name="connsiteY4" fmla="*/ 952500 h 3086100"/>
              <a:gd name="connsiteX5" fmla="*/ 990600 w 4914900"/>
              <a:gd name="connsiteY5" fmla="*/ 965200 h 3086100"/>
              <a:gd name="connsiteX6" fmla="*/ 38100 w 4914900"/>
              <a:gd name="connsiteY6" fmla="*/ 977900 h 3086100"/>
              <a:gd name="connsiteX0" fmla="*/ 38100 w 4914900"/>
              <a:gd name="connsiteY0" fmla="*/ 977900 h 3086100"/>
              <a:gd name="connsiteX1" fmla="*/ 0 w 4914900"/>
              <a:gd name="connsiteY1" fmla="*/ 3086100 h 3086100"/>
              <a:gd name="connsiteX2" fmla="*/ 4914900 w 4914900"/>
              <a:gd name="connsiteY2" fmla="*/ 3009900 h 3086100"/>
              <a:gd name="connsiteX3" fmla="*/ 4800600 w 4914900"/>
              <a:gd name="connsiteY3" fmla="*/ 0 h 3086100"/>
              <a:gd name="connsiteX4" fmla="*/ 2095500 w 4914900"/>
              <a:gd name="connsiteY4" fmla="*/ 952500 h 3086100"/>
              <a:gd name="connsiteX5" fmla="*/ 990600 w 4914900"/>
              <a:gd name="connsiteY5" fmla="*/ 965200 h 3086100"/>
              <a:gd name="connsiteX6" fmla="*/ 38100 w 4914900"/>
              <a:gd name="connsiteY6" fmla="*/ 977900 h 3086100"/>
              <a:gd name="connsiteX0" fmla="*/ 38100 w 4914900"/>
              <a:gd name="connsiteY0" fmla="*/ 977900 h 3086100"/>
              <a:gd name="connsiteX1" fmla="*/ 0 w 4914900"/>
              <a:gd name="connsiteY1" fmla="*/ 3086100 h 3086100"/>
              <a:gd name="connsiteX2" fmla="*/ 4914900 w 4914900"/>
              <a:gd name="connsiteY2" fmla="*/ 3009900 h 3086100"/>
              <a:gd name="connsiteX3" fmla="*/ 4800600 w 4914900"/>
              <a:gd name="connsiteY3" fmla="*/ 0 h 3086100"/>
              <a:gd name="connsiteX4" fmla="*/ 2082800 w 4914900"/>
              <a:gd name="connsiteY4" fmla="*/ 1041400 h 3086100"/>
              <a:gd name="connsiteX5" fmla="*/ 990600 w 4914900"/>
              <a:gd name="connsiteY5" fmla="*/ 965200 h 3086100"/>
              <a:gd name="connsiteX6" fmla="*/ 38100 w 4914900"/>
              <a:gd name="connsiteY6" fmla="*/ 977900 h 3086100"/>
              <a:gd name="connsiteX0" fmla="*/ 38100 w 4914900"/>
              <a:gd name="connsiteY0" fmla="*/ 977900 h 3086100"/>
              <a:gd name="connsiteX1" fmla="*/ 0 w 4914900"/>
              <a:gd name="connsiteY1" fmla="*/ 3086100 h 3086100"/>
              <a:gd name="connsiteX2" fmla="*/ 4914900 w 4914900"/>
              <a:gd name="connsiteY2" fmla="*/ 3009900 h 3086100"/>
              <a:gd name="connsiteX3" fmla="*/ 4800600 w 4914900"/>
              <a:gd name="connsiteY3" fmla="*/ 0 h 3086100"/>
              <a:gd name="connsiteX4" fmla="*/ 2082800 w 4914900"/>
              <a:gd name="connsiteY4" fmla="*/ 1041400 h 3086100"/>
              <a:gd name="connsiteX5" fmla="*/ 63500 w 4914900"/>
              <a:gd name="connsiteY5" fmla="*/ 114300 h 3086100"/>
              <a:gd name="connsiteX6" fmla="*/ 38100 w 4914900"/>
              <a:gd name="connsiteY6" fmla="*/ 977900 h 3086100"/>
              <a:gd name="connsiteX0" fmla="*/ 38100 w 4914900"/>
              <a:gd name="connsiteY0" fmla="*/ 1025607 h 3133807"/>
              <a:gd name="connsiteX1" fmla="*/ 0 w 4914900"/>
              <a:gd name="connsiteY1" fmla="*/ 3133807 h 3133807"/>
              <a:gd name="connsiteX2" fmla="*/ 4914900 w 4914900"/>
              <a:gd name="connsiteY2" fmla="*/ 3057607 h 3133807"/>
              <a:gd name="connsiteX3" fmla="*/ 4800600 w 4914900"/>
              <a:gd name="connsiteY3" fmla="*/ 47707 h 3133807"/>
              <a:gd name="connsiteX4" fmla="*/ 1193800 w 4914900"/>
              <a:gd name="connsiteY4" fmla="*/ 85807 h 3133807"/>
              <a:gd name="connsiteX5" fmla="*/ 63500 w 4914900"/>
              <a:gd name="connsiteY5" fmla="*/ 162007 h 3133807"/>
              <a:gd name="connsiteX6" fmla="*/ 38100 w 4914900"/>
              <a:gd name="connsiteY6" fmla="*/ 1025607 h 3133807"/>
              <a:gd name="connsiteX0" fmla="*/ 38100 w 4914900"/>
              <a:gd name="connsiteY0" fmla="*/ 977900 h 3086100"/>
              <a:gd name="connsiteX1" fmla="*/ 0 w 4914900"/>
              <a:gd name="connsiteY1" fmla="*/ 3086100 h 3086100"/>
              <a:gd name="connsiteX2" fmla="*/ 4914900 w 4914900"/>
              <a:gd name="connsiteY2" fmla="*/ 3009900 h 3086100"/>
              <a:gd name="connsiteX3" fmla="*/ 4800600 w 4914900"/>
              <a:gd name="connsiteY3" fmla="*/ 0 h 3086100"/>
              <a:gd name="connsiteX4" fmla="*/ 1193800 w 4914900"/>
              <a:gd name="connsiteY4" fmla="*/ 38100 h 3086100"/>
              <a:gd name="connsiteX5" fmla="*/ 63500 w 4914900"/>
              <a:gd name="connsiteY5" fmla="*/ 114300 h 3086100"/>
              <a:gd name="connsiteX6" fmla="*/ 38100 w 4914900"/>
              <a:gd name="connsiteY6" fmla="*/ 977900 h 3086100"/>
              <a:gd name="connsiteX0" fmla="*/ 38100 w 4914900"/>
              <a:gd name="connsiteY0" fmla="*/ 977900 h 3086100"/>
              <a:gd name="connsiteX1" fmla="*/ 0 w 4914900"/>
              <a:gd name="connsiteY1" fmla="*/ 3086100 h 3086100"/>
              <a:gd name="connsiteX2" fmla="*/ 4914900 w 4914900"/>
              <a:gd name="connsiteY2" fmla="*/ 3009900 h 3086100"/>
              <a:gd name="connsiteX3" fmla="*/ 4800600 w 4914900"/>
              <a:gd name="connsiteY3" fmla="*/ 0 h 3086100"/>
              <a:gd name="connsiteX4" fmla="*/ 1003300 w 4914900"/>
              <a:gd name="connsiteY4" fmla="*/ 25400 h 3086100"/>
              <a:gd name="connsiteX5" fmla="*/ 63500 w 4914900"/>
              <a:gd name="connsiteY5" fmla="*/ 114300 h 3086100"/>
              <a:gd name="connsiteX6" fmla="*/ 38100 w 4914900"/>
              <a:gd name="connsiteY6" fmla="*/ 977900 h 3086100"/>
              <a:gd name="connsiteX0" fmla="*/ 38100 w 4914900"/>
              <a:gd name="connsiteY0" fmla="*/ 977900 h 3086100"/>
              <a:gd name="connsiteX1" fmla="*/ 0 w 4914900"/>
              <a:gd name="connsiteY1" fmla="*/ 3086100 h 3086100"/>
              <a:gd name="connsiteX2" fmla="*/ 4914900 w 4914900"/>
              <a:gd name="connsiteY2" fmla="*/ 3009900 h 3086100"/>
              <a:gd name="connsiteX3" fmla="*/ 4800600 w 4914900"/>
              <a:gd name="connsiteY3" fmla="*/ 0 h 3086100"/>
              <a:gd name="connsiteX4" fmla="*/ 1003300 w 4914900"/>
              <a:gd name="connsiteY4" fmla="*/ 25400 h 3086100"/>
              <a:gd name="connsiteX5" fmla="*/ 63500 w 4914900"/>
              <a:gd name="connsiteY5" fmla="*/ 114300 h 3086100"/>
              <a:gd name="connsiteX6" fmla="*/ 38100 w 4914900"/>
              <a:gd name="connsiteY6" fmla="*/ 977900 h 3086100"/>
              <a:gd name="connsiteX0" fmla="*/ 38100 w 4914900"/>
              <a:gd name="connsiteY0" fmla="*/ 977900 h 3086100"/>
              <a:gd name="connsiteX1" fmla="*/ 0 w 4914900"/>
              <a:gd name="connsiteY1" fmla="*/ 3086100 h 3086100"/>
              <a:gd name="connsiteX2" fmla="*/ 4914900 w 4914900"/>
              <a:gd name="connsiteY2" fmla="*/ 3009900 h 3086100"/>
              <a:gd name="connsiteX3" fmla="*/ 4800600 w 4914900"/>
              <a:gd name="connsiteY3" fmla="*/ 0 h 3086100"/>
              <a:gd name="connsiteX4" fmla="*/ 1041400 w 4914900"/>
              <a:gd name="connsiteY4" fmla="*/ 88900 h 3086100"/>
              <a:gd name="connsiteX5" fmla="*/ 63500 w 4914900"/>
              <a:gd name="connsiteY5" fmla="*/ 114300 h 3086100"/>
              <a:gd name="connsiteX6" fmla="*/ 38100 w 4914900"/>
              <a:gd name="connsiteY6" fmla="*/ 977900 h 3086100"/>
              <a:gd name="connsiteX0" fmla="*/ 38100 w 4914900"/>
              <a:gd name="connsiteY0" fmla="*/ 977900 h 3086100"/>
              <a:gd name="connsiteX1" fmla="*/ 0 w 4914900"/>
              <a:gd name="connsiteY1" fmla="*/ 3086100 h 3086100"/>
              <a:gd name="connsiteX2" fmla="*/ 4914900 w 4914900"/>
              <a:gd name="connsiteY2" fmla="*/ 3009900 h 3086100"/>
              <a:gd name="connsiteX3" fmla="*/ 4800600 w 4914900"/>
              <a:gd name="connsiteY3" fmla="*/ 0 h 3086100"/>
              <a:gd name="connsiteX4" fmla="*/ 1041400 w 4914900"/>
              <a:gd name="connsiteY4" fmla="*/ 88900 h 3086100"/>
              <a:gd name="connsiteX5" fmla="*/ 63500 w 4914900"/>
              <a:gd name="connsiteY5" fmla="*/ 114300 h 3086100"/>
              <a:gd name="connsiteX6" fmla="*/ 38100 w 4914900"/>
              <a:gd name="connsiteY6" fmla="*/ 977900 h 3086100"/>
              <a:gd name="connsiteX0" fmla="*/ 38100 w 4914900"/>
              <a:gd name="connsiteY0" fmla="*/ 1137967 h 3246167"/>
              <a:gd name="connsiteX1" fmla="*/ 0 w 4914900"/>
              <a:gd name="connsiteY1" fmla="*/ 3246167 h 3246167"/>
              <a:gd name="connsiteX2" fmla="*/ 4914900 w 4914900"/>
              <a:gd name="connsiteY2" fmla="*/ 3169967 h 3246167"/>
              <a:gd name="connsiteX3" fmla="*/ 4800600 w 4914900"/>
              <a:gd name="connsiteY3" fmla="*/ 160067 h 3246167"/>
              <a:gd name="connsiteX4" fmla="*/ 2743583 w 4914900"/>
              <a:gd name="connsiteY4" fmla="*/ 396895 h 3246167"/>
              <a:gd name="connsiteX5" fmla="*/ 1041400 w 4914900"/>
              <a:gd name="connsiteY5" fmla="*/ 248967 h 3246167"/>
              <a:gd name="connsiteX6" fmla="*/ 63500 w 4914900"/>
              <a:gd name="connsiteY6" fmla="*/ 274367 h 3246167"/>
              <a:gd name="connsiteX7" fmla="*/ 38100 w 4914900"/>
              <a:gd name="connsiteY7" fmla="*/ 1137967 h 3246167"/>
              <a:gd name="connsiteX0" fmla="*/ 38100 w 4914900"/>
              <a:gd name="connsiteY0" fmla="*/ 1069652 h 3177852"/>
              <a:gd name="connsiteX1" fmla="*/ 0 w 4914900"/>
              <a:gd name="connsiteY1" fmla="*/ 3177852 h 3177852"/>
              <a:gd name="connsiteX2" fmla="*/ 4914900 w 4914900"/>
              <a:gd name="connsiteY2" fmla="*/ 3101652 h 3177852"/>
              <a:gd name="connsiteX3" fmla="*/ 4800600 w 4914900"/>
              <a:gd name="connsiteY3" fmla="*/ 91752 h 3177852"/>
              <a:gd name="connsiteX4" fmla="*/ 1206883 w 4914900"/>
              <a:gd name="connsiteY4" fmla="*/ 1077880 h 3177852"/>
              <a:gd name="connsiteX5" fmla="*/ 1041400 w 4914900"/>
              <a:gd name="connsiteY5" fmla="*/ 180652 h 3177852"/>
              <a:gd name="connsiteX6" fmla="*/ 63500 w 4914900"/>
              <a:gd name="connsiteY6" fmla="*/ 206052 h 3177852"/>
              <a:gd name="connsiteX7" fmla="*/ 38100 w 4914900"/>
              <a:gd name="connsiteY7" fmla="*/ 1069652 h 3177852"/>
              <a:gd name="connsiteX0" fmla="*/ 38100 w 4914900"/>
              <a:gd name="connsiteY0" fmla="*/ 1064281 h 3172481"/>
              <a:gd name="connsiteX1" fmla="*/ 0 w 4914900"/>
              <a:gd name="connsiteY1" fmla="*/ 3172481 h 3172481"/>
              <a:gd name="connsiteX2" fmla="*/ 4914900 w 4914900"/>
              <a:gd name="connsiteY2" fmla="*/ 3096281 h 3172481"/>
              <a:gd name="connsiteX3" fmla="*/ 4800600 w 4914900"/>
              <a:gd name="connsiteY3" fmla="*/ 86381 h 3172481"/>
              <a:gd name="connsiteX4" fmla="*/ 1206883 w 4914900"/>
              <a:gd name="connsiteY4" fmla="*/ 1072509 h 3172481"/>
              <a:gd name="connsiteX5" fmla="*/ 1041400 w 4914900"/>
              <a:gd name="connsiteY5" fmla="*/ 175281 h 3172481"/>
              <a:gd name="connsiteX6" fmla="*/ 63500 w 4914900"/>
              <a:gd name="connsiteY6" fmla="*/ 200681 h 3172481"/>
              <a:gd name="connsiteX7" fmla="*/ 38100 w 4914900"/>
              <a:gd name="connsiteY7" fmla="*/ 1064281 h 3172481"/>
              <a:gd name="connsiteX0" fmla="*/ 38100 w 4914900"/>
              <a:gd name="connsiteY0" fmla="*/ 1064281 h 3172481"/>
              <a:gd name="connsiteX1" fmla="*/ 0 w 4914900"/>
              <a:gd name="connsiteY1" fmla="*/ 3172481 h 3172481"/>
              <a:gd name="connsiteX2" fmla="*/ 4914900 w 4914900"/>
              <a:gd name="connsiteY2" fmla="*/ 3096281 h 3172481"/>
              <a:gd name="connsiteX3" fmla="*/ 4800600 w 4914900"/>
              <a:gd name="connsiteY3" fmla="*/ 86381 h 3172481"/>
              <a:gd name="connsiteX4" fmla="*/ 1206883 w 4914900"/>
              <a:gd name="connsiteY4" fmla="*/ 1072509 h 3172481"/>
              <a:gd name="connsiteX5" fmla="*/ 1041400 w 4914900"/>
              <a:gd name="connsiteY5" fmla="*/ 175281 h 3172481"/>
              <a:gd name="connsiteX6" fmla="*/ 63500 w 4914900"/>
              <a:gd name="connsiteY6" fmla="*/ 200681 h 3172481"/>
              <a:gd name="connsiteX7" fmla="*/ 38100 w 4914900"/>
              <a:gd name="connsiteY7" fmla="*/ 1064281 h 3172481"/>
              <a:gd name="connsiteX0" fmla="*/ 38100 w 4914900"/>
              <a:gd name="connsiteY0" fmla="*/ 1064281 h 3172481"/>
              <a:gd name="connsiteX1" fmla="*/ 0 w 4914900"/>
              <a:gd name="connsiteY1" fmla="*/ 3172481 h 3172481"/>
              <a:gd name="connsiteX2" fmla="*/ 4914900 w 4914900"/>
              <a:gd name="connsiteY2" fmla="*/ 3096281 h 3172481"/>
              <a:gd name="connsiteX3" fmla="*/ 4800600 w 4914900"/>
              <a:gd name="connsiteY3" fmla="*/ 86381 h 3172481"/>
              <a:gd name="connsiteX4" fmla="*/ 1206883 w 4914900"/>
              <a:gd name="connsiteY4" fmla="*/ 1072509 h 3172481"/>
              <a:gd name="connsiteX5" fmla="*/ 1066800 w 4914900"/>
              <a:gd name="connsiteY5" fmla="*/ 187981 h 3172481"/>
              <a:gd name="connsiteX6" fmla="*/ 63500 w 4914900"/>
              <a:gd name="connsiteY6" fmla="*/ 200681 h 3172481"/>
              <a:gd name="connsiteX7" fmla="*/ 38100 w 4914900"/>
              <a:gd name="connsiteY7" fmla="*/ 1064281 h 3172481"/>
              <a:gd name="connsiteX0" fmla="*/ 38100 w 4914900"/>
              <a:gd name="connsiteY0" fmla="*/ 1064281 h 3172481"/>
              <a:gd name="connsiteX1" fmla="*/ 0 w 4914900"/>
              <a:gd name="connsiteY1" fmla="*/ 3172481 h 3172481"/>
              <a:gd name="connsiteX2" fmla="*/ 4914900 w 4914900"/>
              <a:gd name="connsiteY2" fmla="*/ 3096281 h 3172481"/>
              <a:gd name="connsiteX3" fmla="*/ 4800600 w 4914900"/>
              <a:gd name="connsiteY3" fmla="*/ 86381 h 3172481"/>
              <a:gd name="connsiteX4" fmla="*/ 1206883 w 4914900"/>
              <a:gd name="connsiteY4" fmla="*/ 1072509 h 3172481"/>
              <a:gd name="connsiteX5" fmla="*/ 1066800 w 4914900"/>
              <a:gd name="connsiteY5" fmla="*/ 187981 h 3172481"/>
              <a:gd name="connsiteX6" fmla="*/ 63500 w 4914900"/>
              <a:gd name="connsiteY6" fmla="*/ 200681 h 3172481"/>
              <a:gd name="connsiteX7" fmla="*/ 38100 w 4914900"/>
              <a:gd name="connsiteY7" fmla="*/ 1064281 h 3172481"/>
              <a:gd name="connsiteX0" fmla="*/ 38100 w 4914900"/>
              <a:gd name="connsiteY0" fmla="*/ 1064281 h 3172481"/>
              <a:gd name="connsiteX1" fmla="*/ 0 w 4914900"/>
              <a:gd name="connsiteY1" fmla="*/ 3172481 h 3172481"/>
              <a:gd name="connsiteX2" fmla="*/ 4914900 w 4914900"/>
              <a:gd name="connsiteY2" fmla="*/ 3096281 h 3172481"/>
              <a:gd name="connsiteX3" fmla="*/ 4800600 w 4914900"/>
              <a:gd name="connsiteY3" fmla="*/ 86381 h 3172481"/>
              <a:gd name="connsiteX4" fmla="*/ 1206883 w 4914900"/>
              <a:gd name="connsiteY4" fmla="*/ 1072509 h 3172481"/>
              <a:gd name="connsiteX5" fmla="*/ 1066800 w 4914900"/>
              <a:gd name="connsiteY5" fmla="*/ 187981 h 3172481"/>
              <a:gd name="connsiteX6" fmla="*/ 63500 w 4914900"/>
              <a:gd name="connsiteY6" fmla="*/ 200681 h 3172481"/>
              <a:gd name="connsiteX7" fmla="*/ 38100 w 4914900"/>
              <a:gd name="connsiteY7" fmla="*/ 1064281 h 3172481"/>
              <a:gd name="connsiteX0" fmla="*/ 38100 w 4914900"/>
              <a:gd name="connsiteY0" fmla="*/ 1062541 h 3170741"/>
              <a:gd name="connsiteX1" fmla="*/ 0 w 4914900"/>
              <a:gd name="connsiteY1" fmla="*/ 3170741 h 3170741"/>
              <a:gd name="connsiteX2" fmla="*/ 4914900 w 4914900"/>
              <a:gd name="connsiteY2" fmla="*/ 3094541 h 3170741"/>
              <a:gd name="connsiteX3" fmla="*/ 4800600 w 4914900"/>
              <a:gd name="connsiteY3" fmla="*/ 84641 h 3170741"/>
              <a:gd name="connsiteX4" fmla="*/ 1117983 w 4914900"/>
              <a:gd name="connsiteY4" fmla="*/ 1108869 h 3170741"/>
              <a:gd name="connsiteX5" fmla="*/ 1066800 w 4914900"/>
              <a:gd name="connsiteY5" fmla="*/ 186241 h 3170741"/>
              <a:gd name="connsiteX6" fmla="*/ 63500 w 4914900"/>
              <a:gd name="connsiteY6" fmla="*/ 198941 h 3170741"/>
              <a:gd name="connsiteX7" fmla="*/ 38100 w 4914900"/>
              <a:gd name="connsiteY7" fmla="*/ 1062541 h 3170741"/>
              <a:gd name="connsiteX0" fmla="*/ 38100 w 4914900"/>
              <a:gd name="connsiteY0" fmla="*/ 1062541 h 3170741"/>
              <a:gd name="connsiteX1" fmla="*/ 0 w 4914900"/>
              <a:gd name="connsiteY1" fmla="*/ 3170741 h 3170741"/>
              <a:gd name="connsiteX2" fmla="*/ 4914900 w 4914900"/>
              <a:gd name="connsiteY2" fmla="*/ 3094541 h 3170741"/>
              <a:gd name="connsiteX3" fmla="*/ 4800600 w 4914900"/>
              <a:gd name="connsiteY3" fmla="*/ 84641 h 3170741"/>
              <a:gd name="connsiteX4" fmla="*/ 1117983 w 4914900"/>
              <a:gd name="connsiteY4" fmla="*/ 1108869 h 3170741"/>
              <a:gd name="connsiteX5" fmla="*/ 1066800 w 4914900"/>
              <a:gd name="connsiteY5" fmla="*/ 186241 h 3170741"/>
              <a:gd name="connsiteX6" fmla="*/ 63500 w 4914900"/>
              <a:gd name="connsiteY6" fmla="*/ 198941 h 3170741"/>
              <a:gd name="connsiteX7" fmla="*/ 38100 w 4914900"/>
              <a:gd name="connsiteY7" fmla="*/ 1062541 h 3170741"/>
              <a:gd name="connsiteX0" fmla="*/ 38100 w 4914900"/>
              <a:gd name="connsiteY0" fmla="*/ 1063112 h 3171312"/>
              <a:gd name="connsiteX1" fmla="*/ 0 w 4914900"/>
              <a:gd name="connsiteY1" fmla="*/ 3171312 h 3171312"/>
              <a:gd name="connsiteX2" fmla="*/ 4914900 w 4914900"/>
              <a:gd name="connsiteY2" fmla="*/ 3095112 h 3171312"/>
              <a:gd name="connsiteX3" fmla="*/ 4800600 w 4914900"/>
              <a:gd name="connsiteY3" fmla="*/ 85212 h 3171312"/>
              <a:gd name="connsiteX4" fmla="*/ 1067183 w 4914900"/>
              <a:gd name="connsiteY4" fmla="*/ 1096740 h 3171312"/>
              <a:gd name="connsiteX5" fmla="*/ 1066800 w 4914900"/>
              <a:gd name="connsiteY5" fmla="*/ 186812 h 3171312"/>
              <a:gd name="connsiteX6" fmla="*/ 63500 w 4914900"/>
              <a:gd name="connsiteY6" fmla="*/ 199512 h 3171312"/>
              <a:gd name="connsiteX7" fmla="*/ 38100 w 4914900"/>
              <a:gd name="connsiteY7" fmla="*/ 1063112 h 3171312"/>
              <a:gd name="connsiteX0" fmla="*/ 38100 w 4914900"/>
              <a:gd name="connsiteY0" fmla="*/ 1063112 h 3171312"/>
              <a:gd name="connsiteX1" fmla="*/ 0 w 4914900"/>
              <a:gd name="connsiteY1" fmla="*/ 3171312 h 3171312"/>
              <a:gd name="connsiteX2" fmla="*/ 4914900 w 4914900"/>
              <a:gd name="connsiteY2" fmla="*/ 3095112 h 3171312"/>
              <a:gd name="connsiteX3" fmla="*/ 4800600 w 4914900"/>
              <a:gd name="connsiteY3" fmla="*/ 85212 h 3171312"/>
              <a:gd name="connsiteX4" fmla="*/ 1067183 w 4914900"/>
              <a:gd name="connsiteY4" fmla="*/ 1096740 h 3171312"/>
              <a:gd name="connsiteX5" fmla="*/ 1066800 w 4914900"/>
              <a:gd name="connsiteY5" fmla="*/ 186812 h 3171312"/>
              <a:gd name="connsiteX6" fmla="*/ 63500 w 4914900"/>
              <a:gd name="connsiteY6" fmla="*/ 199512 h 3171312"/>
              <a:gd name="connsiteX7" fmla="*/ 38100 w 4914900"/>
              <a:gd name="connsiteY7" fmla="*/ 1063112 h 3171312"/>
              <a:gd name="connsiteX0" fmla="*/ 38100 w 4914900"/>
              <a:gd name="connsiteY0" fmla="*/ 1063946 h 3172146"/>
              <a:gd name="connsiteX1" fmla="*/ 0 w 4914900"/>
              <a:gd name="connsiteY1" fmla="*/ 3172146 h 3172146"/>
              <a:gd name="connsiteX2" fmla="*/ 4914900 w 4914900"/>
              <a:gd name="connsiteY2" fmla="*/ 3095946 h 3172146"/>
              <a:gd name="connsiteX3" fmla="*/ 4800600 w 4914900"/>
              <a:gd name="connsiteY3" fmla="*/ 86046 h 3172146"/>
              <a:gd name="connsiteX4" fmla="*/ 2184783 w 4914900"/>
              <a:gd name="connsiteY4" fmla="*/ 843574 h 3172146"/>
              <a:gd name="connsiteX5" fmla="*/ 1067183 w 4914900"/>
              <a:gd name="connsiteY5" fmla="*/ 1097574 h 3172146"/>
              <a:gd name="connsiteX6" fmla="*/ 1066800 w 4914900"/>
              <a:gd name="connsiteY6" fmla="*/ 187646 h 3172146"/>
              <a:gd name="connsiteX7" fmla="*/ 63500 w 4914900"/>
              <a:gd name="connsiteY7" fmla="*/ 200346 h 3172146"/>
              <a:gd name="connsiteX8" fmla="*/ 38100 w 4914900"/>
              <a:gd name="connsiteY8" fmla="*/ 1063946 h 3172146"/>
              <a:gd name="connsiteX0" fmla="*/ 38100 w 4914900"/>
              <a:gd name="connsiteY0" fmla="*/ 1048134 h 3156334"/>
              <a:gd name="connsiteX1" fmla="*/ 0 w 4914900"/>
              <a:gd name="connsiteY1" fmla="*/ 3156334 h 3156334"/>
              <a:gd name="connsiteX2" fmla="*/ 4914900 w 4914900"/>
              <a:gd name="connsiteY2" fmla="*/ 3080134 h 3156334"/>
              <a:gd name="connsiteX3" fmla="*/ 4800600 w 4914900"/>
              <a:gd name="connsiteY3" fmla="*/ 70234 h 3156334"/>
              <a:gd name="connsiteX4" fmla="*/ 2121283 w 4914900"/>
              <a:gd name="connsiteY4" fmla="*/ 1107162 h 3156334"/>
              <a:gd name="connsiteX5" fmla="*/ 1067183 w 4914900"/>
              <a:gd name="connsiteY5" fmla="*/ 1081762 h 3156334"/>
              <a:gd name="connsiteX6" fmla="*/ 1066800 w 4914900"/>
              <a:gd name="connsiteY6" fmla="*/ 171834 h 3156334"/>
              <a:gd name="connsiteX7" fmla="*/ 63500 w 4914900"/>
              <a:gd name="connsiteY7" fmla="*/ 184534 h 3156334"/>
              <a:gd name="connsiteX8" fmla="*/ 38100 w 4914900"/>
              <a:gd name="connsiteY8" fmla="*/ 1048134 h 3156334"/>
              <a:gd name="connsiteX0" fmla="*/ 38100 w 4914900"/>
              <a:gd name="connsiteY0" fmla="*/ 1048134 h 3156334"/>
              <a:gd name="connsiteX1" fmla="*/ 0 w 4914900"/>
              <a:gd name="connsiteY1" fmla="*/ 3156334 h 3156334"/>
              <a:gd name="connsiteX2" fmla="*/ 4914900 w 4914900"/>
              <a:gd name="connsiteY2" fmla="*/ 3080134 h 3156334"/>
              <a:gd name="connsiteX3" fmla="*/ 4800600 w 4914900"/>
              <a:gd name="connsiteY3" fmla="*/ 70234 h 3156334"/>
              <a:gd name="connsiteX4" fmla="*/ 2121283 w 4914900"/>
              <a:gd name="connsiteY4" fmla="*/ 1107162 h 3156334"/>
              <a:gd name="connsiteX5" fmla="*/ 1067183 w 4914900"/>
              <a:gd name="connsiteY5" fmla="*/ 1081762 h 3156334"/>
              <a:gd name="connsiteX6" fmla="*/ 1066800 w 4914900"/>
              <a:gd name="connsiteY6" fmla="*/ 171834 h 3156334"/>
              <a:gd name="connsiteX7" fmla="*/ 63500 w 4914900"/>
              <a:gd name="connsiteY7" fmla="*/ 184534 h 3156334"/>
              <a:gd name="connsiteX8" fmla="*/ 38100 w 4914900"/>
              <a:gd name="connsiteY8" fmla="*/ 1048134 h 3156334"/>
              <a:gd name="connsiteX0" fmla="*/ 38100 w 4914900"/>
              <a:gd name="connsiteY0" fmla="*/ 1087728 h 3195928"/>
              <a:gd name="connsiteX1" fmla="*/ 0 w 4914900"/>
              <a:gd name="connsiteY1" fmla="*/ 3195928 h 3195928"/>
              <a:gd name="connsiteX2" fmla="*/ 4914900 w 4914900"/>
              <a:gd name="connsiteY2" fmla="*/ 3119728 h 3195928"/>
              <a:gd name="connsiteX3" fmla="*/ 4800600 w 4914900"/>
              <a:gd name="connsiteY3" fmla="*/ 109828 h 3195928"/>
              <a:gd name="connsiteX4" fmla="*/ 2972183 w 4914900"/>
              <a:gd name="connsiteY4" fmla="*/ 702256 h 3195928"/>
              <a:gd name="connsiteX5" fmla="*/ 2121283 w 4914900"/>
              <a:gd name="connsiteY5" fmla="*/ 1146756 h 3195928"/>
              <a:gd name="connsiteX6" fmla="*/ 1067183 w 4914900"/>
              <a:gd name="connsiteY6" fmla="*/ 1121356 h 3195928"/>
              <a:gd name="connsiteX7" fmla="*/ 1066800 w 4914900"/>
              <a:gd name="connsiteY7" fmla="*/ 211428 h 3195928"/>
              <a:gd name="connsiteX8" fmla="*/ 63500 w 4914900"/>
              <a:gd name="connsiteY8" fmla="*/ 224128 h 3195928"/>
              <a:gd name="connsiteX9" fmla="*/ 38100 w 4914900"/>
              <a:gd name="connsiteY9" fmla="*/ 1087728 h 3195928"/>
              <a:gd name="connsiteX0" fmla="*/ 38100 w 4914900"/>
              <a:gd name="connsiteY0" fmla="*/ 1170558 h 3278758"/>
              <a:gd name="connsiteX1" fmla="*/ 0 w 4914900"/>
              <a:gd name="connsiteY1" fmla="*/ 3278758 h 3278758"/>
              <a:gd name="connsiteX2" fmla="*/ 4914900 w 4914900"/>
              <a:gd name="connsiteY2" fmla="*/ 3202558 h 3278758"/>
              <a:gd name="connsiteX3" fmla="*/ 4800600 w 4914900"/>
              <a:gd name="connsiteY3" fmla="*/ 192658 h 3278758"/>
              <a:gd name="connsiteX4" fmla="*/ 3010283 w 4914900"/>
              <a:gd name="connsiteY4" fmla="*/ 289786 h 3278758"/>
              <a:gd name="connsiteX5" fmla="*/ 2121283 w 4914900"/>
              <a:gd name="connsiteY5" fmla="*/ 1229586 h 3278758"/>
              <a:gd name="connsiteX6" fmla="*/ 1067183 w 4914900"/>
              <a:gd name="connsiteY6" fmla="*/ 1204186 h 3278758"/>
              <a:gd name="connsiteX7" fmla="*/ 1066800 w 4914900"/>
              <a:gd name="connsiteY7" fmla="*/ 294258 h 3278758"/>
              <a:gd name="connsiteX8" fmla="*/ 63500 w 4914900"/>
              <a:gd name="connsiteY8" fmla="*/ 306958 h 3278758"/>
              <a:gd name="connsiteX9" fmla="*/ 38100 w 4914900"/>
              <a:gd name="connsiteY9" fmla="*/ 1170558 h 3278758"/>
              <a:gd name="connsiteX0" fmla="*/ 38100 w 4914900"/>
              <a:gd name="connsiteY0" fmla="*/ 1138518 h 3246718"/>
              <a:gd name="connsiteX1" fmla="*/ 0 w 4914900"/>
              <a:gd name="connsiteY1" fmla="*/ 3246718 h 3246718"/>
              <a:gd name="connsiteX2" fmla="*/ 4914900 w 4914900"/>
              <a:gd name="connsiteY2" fmla="*/ 3170518 h 3246718"/>
              <a:gd name="connsiteX3" fmla="*/ 4800600 w 4914900"/>
              <a:gd name="connsiteY3" fmla="*/ 160618 h 3246718"/>
              <a:gd name="connsiteX4" fmla="*/ 3010283 w 4914900"/>
              <a:gd name="connsiteY4" fmla="*/ 257746 h 3246718"/>
              <a:gd name="connsiteX5" fmla="*/ 2121283 w 4914900"/>
              <a:gd name="connsiteY5" fmla="*/ 1197546 h 3246718"/>
              <a:gd name="connsiteX6" fmla="*/ 1067183 w 4914900"/>
              <a:gd name="connsiteY6" fmla="*/ 1172146 h 3246718"/>
              <a:gd name="connsiteX7" fmla="*/ 1066800 w 4914900"/>
              <a:gd name="connsiteY7" fmla="*/ 262218 h 3246718"/>
              <a:gd name="connsiteX8" fmla="*/ 63500 w 4914900"/>
              <a:gd name="connsiteY8" fmla="*/ 274918 h 3246718"/>
              <a:gd name="connsiteX9" fmla="*/ 38100 w 4914900"/>
              <a:gd name="connsiteY9" fmla="*/ 1138518 h 3246718"/>
              <a:gd name="connsiteX0" fmla="*/ 38100 w 4914900"/>
              <a:gd name="connsiteY0" fmla="*/ 1138518 h 3246718"/>
              <a:gd name="connsiteX1" fmla="*/ 0 w 4914900"/>
              <a:gd name="connsiteY1" fmla="*/ 3246718 h 3246718"/>
              <a:gd name="connsiteX2" fmla="*/ 4914900 w 4914900"/>
              <a:gd name="connsiteY2" fmla="*/ 3170518 h 3246718"/>
              <a:gd name="connsiteX3" fmla="*/ 4800600 w 4914900"/>
              <a:gd name="connsiteY3" fmla="*/ 160618 h 3246718"/>
              <a:gd name="connsiteX4" fmla="*/ 3010283 w 4914900"/>
              <a:gd name="connsiteY4" fmla="*/ 257746 h 3246718"/>
              <a:gd name="connsiteX5" fmla="*/ 2121283 w 4914900"/>
              <a:gd name="connsiteY5" fmla="*/ 1197546 h 3246718"/>
              <a:gd name="connsiteX6" fmla="*/ 1067183 w 4914900"/>
              <a:gd name="connsiteY6" fmla="*/ 1172146 h 3246718"/>
              <a:gd name="connsiteX7" fmla="*/ 1066800 w 4914900"/>
              <a:gd name="connsiteY7" fmla="*/ 262218 h 3246718"/>
              <a:gd name="connsiteX8" fmla="*/ 63500 w 4914900"/>
              <a:gd name="connsiteY8" fmla="*/ 274918 h 3246718"/>
              <a:gd name="connsiteX9" fmla="*/ 38100 w 4914900"/>
              <a:gd name="connsiteY9" fmla="*/ 1138518 h 3246718"/>
              <a:gd name="connsiteX0" fmla="*/ 38100 w 4914900"/>
              <a:gd name="connsiteY0" fmla="*/ 1138518 h 3246718"/>
              <a:gd name="connsiteX1" fmla="*/ 0 w 4914900"/>
              <a:gd name="connsiteY1" fmla="*/ 3246718 h 3246718"/>
              <a:gd name="connsiteX2" fmla="*/ 4914900 w 4914900"/>
              <a:gd name="connsiteY2" fmla="*/ 3170518 h 3246718"/>
              <a:gd name="connsiteX3" fmla="*/ 4800600 w 4914900"/>
              <a:gd name="connsiteY3" fmla="*/ 160618 h 3246718"/>
              <a:gd name="connsiteX4" fmla="*/ 3010283 w 4914900"/>
              <a:gd name="connsiteY4" fmla="*/ 257746 h 3246718"/>
              <a:gd name="connsiteX5" fmla="*/ 2121283 w 4914900"/>
              <a:gd name="connsiteY5" fmla="*/ 1197546 h 3246718"/>
              <a:gd name="connsiteX6" fmla="*/ 1067183 w 4914900"/>
              <a:gd name="connsiteY6" fmla="*/ 1172146 h 3246718"/>
              <a:gd name="connsiteX7" fmla="*/ 1066800 w 4914900"/>
              <a:gd name="connsiteY7" fmla="*/ 262218 h 3246718"/>
              <a:gd name="connsiteX8" fmla="*/ 63500 w 4914900"/>
              <a:gd name="connsiteY8" fmla="*/ 274918 h 3246718"/>
              <a:gd name="connsiteX9" fmla="*/ 38100 w 4914900"/>
              <a:gd name="connsiteY9" fmla="*/ 1138518 h 3246718"/>
              <a:gd name="connsiteX0" fmla="*/ 38100 w 4914900"/>
              <a:gd name="connsiteY0" fmla="*/ 1138518 h 3246718"/>
              <a:gd name="connsiteX1" fmla="*/ 0 w 4914900"/>
              <a:gd name="connsiteY1" fmla="*/ 3246718 h 3246718"/>
              <a:gd name="connsiteX2" fmla="*/ 4914900 w 4914900"/>
              <a:gd name="connsiteY2" fmla="*/ 3170518 h 3246718"/>
              <a:gd name="connsiteX3" fmla="*/ 4800600 w 4914900"/>
              <a:gd name="connsiteY3" fmla="*/ 160618 h 3246718"/>
              <a:gd name="connsiteX4" fmla="*/ 3010283 w 4914900"/>
              <a:gd name="connsiteY4" fmla="*/ 257746 h 3246718"/>
              <a:gd name="connsiteX5" fmla="*/ 2121283 w 4914900"/>
              <a:gd name="connsiteY5" fmla="*/ 1197546 h 3246718"/>
              <a:gd name="connsiteX6" fmla="*/ 1130683 w 4914900"/>
              <a:gd name="connsiteY6" fmla="*/ 1197546 h 3246718"/>
              <a:gd name="connsiteX7" fmla="*/ 1066800 w 4914900"/>
              <a:gd name="connsiteY7" fmla="*/ 262218 h 3246718"/>
              <a:gd name="connsiteX8" fmla="*/ 63500 w 4914900"/>
              <a:gd name="connsiteY8" fmla="*/ 274918 h 3246718"/>
              <a:gd name="connsiteX9" fmla="*/ 38100 w 4914900"/>
              <a:gd name="connsiteY9" fmla="*/ 1138518 h 3246718"/>
              <a:gd name="connsiteX0" fmla="*/ 38100 w 4914900"/>
              <a:gd name="connsiteY0" fmla="*/ 1138518 h 3246718"/>
              <a:gd name="connsiteX1" fmla="*/ 0 w 4914900"/>
              <a:gd name="connsiteY1" fmla="*/ 3246718 h 3246718"/>
              <a:gd name="connsiteX2" fmla="*/ 4914900 w 4914900"/>
              <a:gd name="connsiteY2" fmla="*/ 3170518 h 3246718"/>
              <a:gd name="connsiteX3" fmla="*/ 4800600 w 4914900"/>
              <a:gd name="connsiteY3" fmla="*/ 160618 h 3246718"/>
              <a:gd name="connsiteX4" fmla="*/ 3010283 w 4914900"/>
              <a:gd name="connsiteY4" fmla="*/ 257746 h 3246718"/>
              <a:gd name="connsiteX5" fmla="*/ 2121283 w 4914900"/>
              <a:gd name="connsiteY5" fmla="*/ 1197546 h 3246718"/>
              <a:gd name="connsiteX6" fmla="*/ 1130683 w 4914900"/>
              <a:gd name="connsiteY6" fmla="*/ 1197546 h 3246718"/>
              <a:gd name="connsiteX7" fmla="*/ 1066800 w 4914900"/>
              <a:gd name="connsiteY7" fmla="*/ 262218 h 3246718"/>
              <a:gd name="connsiteX8" fmla="*/ 63500 w 4914900"/>
              <a:gd name="connsiteY8" fmla="*/ 274918 h 3246718"/>
              <a:gd name="connsiteX9" fmla="*/ 38100 w 4914900"/>
              <a:gd name="connsiteY9" fmla="*/ 1138518 h 3246718"/>
              <a:gd name="connsiteX0" fmla="*/ 38100 w 4914900"/>
              <a:gd name="connsiteY0" fmla="*/ 1138518 h 3246718"/>
              <a:gd name="connsiteX1" fmla="*/ 0 w 4914900"/>
              <a:gd name="connsiteY1" fmla="*/ 3246718 h 3246718"/>
              <a:gd name="connsiteX2" fmla="*/ 4914900 w 4914900"/>
              <a:gd name="connsiteY2" fmla="*/ 3170518 h 3246718"/>
              <a:gd name="connsiteX3" fmla="*/ 4800600 w 4914900"/>
              <a:gd name="connsiteY3" fmla="*/ 160618 h 3246718"/>
              <a:gd name="connsiteX4" fmla="*/ 3010283 w 4914900"/>
              <a:gd name="connsiteY4" fmla="*/ 257746 h 3246718"/>
              <a:gd name="connsiteX5" fmla="*/ 2121283 w 4914900"/>
              <a:gd name="connsiteY5" fmla="*/ 1197546 h 3246718"/>
              <a:gd name="connsiteX6" fmla="*/ 1130683 w 4914900"/>
              <a:gd name="connsiteY6" fmla="*/ 1197546 h 3246718"/>
              <a:gd name="connsiteX7" fmla="*/ 1066800 w 4914900"/>
              <a:gd name="connsiteY7" fmla="*/ 262218 h 3246718"/>
              <a:gd name="connsiteX8" fmla="*/ 63500 w 4914900"/>
              <a:gd name="connsiteY8" fmla="*/ 274918 h 3246718"/>
              <a:gd name="connsiteX9" fmla="*/ 38100 w 4914900"/>
              <a:gd name="connsiteY9" fmla="*/ 1138518 h 3246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14900" h="3246718">
                <a:moveTo>
                  <a:pt x="38100" y="1138518"/>
                </a:moveTo>
                <a:lnTo>
                  <a:pt x="0" y="3246718"/>
                </a:lnTo>
                <a:lnTo>
                  <a:pt x="4914900" y="3170518"/>
                </a:lnTo>
                <a:lnTo>
                  <a:pt x="4800600" y="160618"/>
                </a:lnTo>
                <a:cubicBezTo>
                  <a:pt x="4476814" y="-242294"/>
                  <a:pt x="3418736" y="237325"/>
                  <a:pt x="3010283" y="257746"/>
                </a:cubicBezTo>
                <a:cubicBezTo>
                  <a:pt x="2652630" y="671867"/>
                  <a:pt x="2375283" y="937196"/>
                  <a:pt x="2121283" y="1197546"/>
                </a:cubicBezTo>
                <a:cubicBezTo>
                  <a:pt x="1549847" y="1201034"/>
                  <a:pt x="1405914" y="1217967"/>
                  <a:pt x="1130683" y="1197546"/>
                </a:cubicBezTo>
                <a:cubicBezTo>
                  <a:pt x="1151850" y="882163"/>
                  <a:pt x="1081681" y="663639"/>
                  <a:pt x="1066800" y="262218"/>
                </a:cubicBezTo>
                <a:cubicBezTo>
                  <a:pt x="690033" y="253751"/>
                  <a:pt x="491067" y="194485"/>
                  <a:pt x="63500" y="274918"/>
                </a:cubicBezTo>
                <a:lnTo>
                  <a:pt x="38100" y="1138518"/>
                </a:lnTo>
                <a:close/>
              </a:path>
            </a:pathLst>
          </a:custGeom>
          <a:solidFill>
            <a:schemeClr val="dk1">
              <a:alpha val="78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nl-BE"/>
          </a:p>
        </p:txBody>
      </p:sp>
      <p:sp>
        <p:nvSpPr>
          <p:cNvPr id="81" name="Rectangle 80"/>
          <p:cNvSpPr>
            <a:spLocks noChangeAspect="1"/>
          </p:cNvSpPr>
          <p:nvPr/>
        </p:nvSpPr>
        <p:spPr>
          <a:xfrm>
            <a:off x="2899047" y="2374368"/>
            <a:ext cx="940713" cy="919575"/>
          </a:xfrm>
          <a:prstGeom prst="rect">
            <a:avLst/>
          </a:prstGeom>
          <a:noFill/>
          <a:ln w="508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350"/>
          </a:p>
        </p:txBody>
      </p:sp>
      <p:sp>
        <p:nvSpPr>
          <p:cNvPr id="83" name="Rectangle 82"/>
          <p:cNvSpPr>
            <a:spLocks noChangeAspect="1"/>
          </p:cNvSpPr>
          <p:nvPr/>
        </p:nvSpPr>
        <p:spPr>
          <a:xfrm>
            <a:off x="7532929" y="2486002"/>
            <a:ext cx="888391" cy="838972"/>
          </a:xfrm>
          <a:prstGeom prst="rect">
            <a:avLst/>
          </a:prstGeom>
          <a:noFill/>
          <a:ln w="508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350"/>
          </a:p>
        </p:txBody>
      </p:sp>
      <p:sp>
        <p:nvSpPr>
          <p:cNvPr id="25" name="Rectangle 24"/>
          <p:cNvSpPr/>
          <p:nvPr/>
        </p:nvSpPr>
        <p:spPr>
          <a:xfrm>
            <a:off x="7137400" y="3418828"/>
            <a:ext cx="1690077" cy="1631306"/>
          </a:xfrm>
          <a:prstGeom prst="rect">
            <a:avLst/>
          </a:prstGeom>
          <a:solidFill>
            <a:schemeClr val="bg2">
              <a:lumMod val="25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custDataLst>
      <p:tags r:id="rId1"/>
    </p:custDataLst>
    <p:extLst>
      <p:ext uri="{BB962C8B-B14F-4D97-AF65-F5344CB8AC3E}">
        <p14:creationId xmlns:p14="http://schemas.microsoft.com/office/powerpoint/2010/main" val="41147120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83"/>
                                        </p:tgtEl>
                                        <p:attrNameLst>
                                          <p:attrName>style.visibility</p:attrName>
                                        </p:attrNameLst>
                                      </p:cBhvr>
                                      <p:to>
                                        <p:strVal val="visible"/>
                                      </p:to>
                                    </p:set>
                                    <p:animEffect transition="in" filter="fade">
                                      <p:cBhvr>
                                        <p:cTn id="55" dur="500"/>
                                        <p:tgtEl>
                                          <p:spTgt spid="8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80"/>
                                        </p:tgtEl>
                                        <p:attrNameLst>
                                          <p:attrName>style.visibility</p:attrName>
                                        </p:attrNameLst>
                                      </p:cBhvr>
                                      <p:to>
                                        <p:strVal val="visible"/>
                                      </p:to>
                                    </p:set>
                                    <p:animEffect transition="in" filter="fade">
                                      <p:cBhvr>
                                        <p:cTn id="63" dur="500"/>
                                        <p:tgtEl>
                                          <p:spTgt spid="8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81"/>
                                        </p:tgtEl>
                                        <p:attrNameLst>
                                          <p:attrName>style.visibility</p:attrName>
                                        </p:attrNameLst>
                                      </p:cBhvr>
                                      <p:to>
                                        <p:strVal val="visible"/>
                                      </p:to>
                                    </p:set>
                                    <p:animEffect transition="in" filter="fade">
                                      <p:cBhvr>
                                        <p:cTn id="66"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80" grpId="0" animBg="1"/>
      <p:bldP spid="81" grpId="0" animBg="1"/>
      <p:bldP spid="83" grpId="0" animBg="1"/>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4" name="Group 3"/>
          <p:cNvGrpSpPr>
            <a:grpSpLocks noChangeAspect="1"/>
          </p:cNvGrpSpPr>
          <p:nvPr/>
        </p:nvGrpSpPr>
        <p:grpSpPr>
          <a:xfrm>
            <a:off x="308784" y="2167459"/>
            <a:ext cx="1292801" cy="3196413"/>
            <a:chOff x="1041598" y="3166079"/>
            <a:chExt cx="1336020" cy="3303271"/>
          </a:xfrm>
        </p:grpSpPr>
        <p:sp>
          <p:nvSpPr>
            <p:cNvPr id="44" name="Rounded Rectangle 43"/>
            <p:cNvSpPr/>
            <p:nvPr/>
          </p:nvSpPr>
          <p:spPr>
            <a:xfrm>
              <a:off x="1041598" y="3166079"/>
              <a:ext cx="1336020" cy="3303271"/>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0" name="Rectangle 39"/>
            <p:cNvSpPr>
              <a:spLocks noChangeAspect="1"/>
            </p:cNvSpPr>
            <p:nvPr/>
          </p:nvSpPr>
          <p:spPr>
            <a:xfrm>
              <a:off x="1364255" y="5482296"/>
              <a:ext cx="685351" cy="662828"/>
            </a:xfrm>
            <a:prstGeom prst="rect">
              <a:avLst/>
            </a:prstGeom>
            <a:solidFill>
              <a:srgbClr val="D94747"/>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END</a:t>
              </a:r>
            </a:p>
          </p:txBody>
        </p:sp>
        <p:sp>
          <p:nvSpPr>
            <p:cNvPr id="41" name="Rectangle 40"/>
            <p:cNvSpPr>
              <a:spLocks noChangeAspect="1"/>
            </p:cNvSpPr>
            <p:nvPr/>
          </p:nvSpPr>
          <p:spPr>
            <a:xfrm>
              <a:off x="1364256" y="4466102"/>
              <a:ext cx="685351" cy="662828"/>
            </a:xfrm>
            <a:prstGeom prst="rect">
              <a:avLst/>
            </a:prstGeom>
            <a:solidFill>
              <a:schemeClr val="accent1"/>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START</a:t>
              </a:r>
            </a:p>
          </p:txBody>
        </p:sp>
        <p:sp>
          <p:nvSpPr>
            <p:cNvPr id="42" name="Rectangle 41"/>
            <p:cNvSpPr>
              <a:spLocks noChangeAspect="1"/>
            </p:cNvSpPr>
            <p:nvPr/>
          </p:nvSpPr>
          <p:spPr>
            <a:xfrm>
              <a:off x="1364256" y="3449908"/>
              <a:ext cx="685351" cy="662828"/>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grpSp>
      <p:sp>
        <p:nvSpPr>
          <p:cNvPr id="49" name="Rectangle 48"/>
          <p:cNvSpPr>
            <a:spLocks noChangeAspect="1"/>
          </p:cNvSpPr>
          <p:nvPr/>
        </p:nvSpPr>
        <p:spPr>
          <a:xfrm>
            <a:off x="3034612" y="4347743"/>
            <a:ext cx="676991" cy="676991"/>
          </a:xfrm>
          <a:prstGeom prst="rect">
            <a:avLst/>
          </a:prstGeom>
          <a:solidFill>
            <a:schemeClr val="accent1"/>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smtClean="0"/>
              <a:t>9</a:t>
            </a:r>
            <a:endParaRPr lang="en-GB" sz="3600" b="1" dirty="0"/>
          </a:p>
        </p:txBody>
      </p:sp>
      <p:grpSp>
        <p:nvGrpSpPr>
          <p:cNvPr id="15" name="Group 14"/>
          <p:cNvGrpSpPr/>
          <p:nvPr/>
        </p:nvGrpSpPr>
        <p:grpSpPr>
          <a:xfrm>
            <a:off x="3034612" y="3427432"/>
            <a:ext cx="676991" cy="859887"/>
            <a:chOff x="3034612" y="3427432"/>
            <a:chExt cx="676991" cy="859887"/>
          </a:xfrm>
        </p:grpSpPr>
        <p:sp>
          <p:nvSpPr>
            <p:cNvPr id="54" name="Rectangle 53"/>
            <p:cNvSpPr>
              <a:spLocks noChangeAspect="1"/>
            </p:cNvSpPr>
            <p:nvPr/>
          </p:nvSpPr>
          <p:spPr>
            <a:xfrm>
              <a:off x="3034612" y="3427432"/>
              <a:ext cx="676991" cy="676991"/>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smtClean="0">
                  <a:solidFill>
                    <a:srgbClr val="C00000"/>
                  </a:solidFill>
                </a:rPr>
                <a:t>8</a:t>
              </a:r>
              <a:endParaRPr lang="en-GB" sz="3600" b="1" dirty="0">
                <a:solidFill>
                  <a:srgbClr val="C00000"/>
                </a:solidFill>
              </a:endParaRPr>
            </a:p>
          </p:txBody>
        </p:sp>
        <p:sp>
          <p:nvSpPr>
            <p:cNvPr id="55" name="Rectangle 54"/>
            <p:cNvSpPr/>
            <p:nvPr/>
          </p:nvSpPr>
          <p:spPr>
            <a:xfrm>
              <a:off x="3315627" y="4104422"/>
              <a:ext cx="114957" cy="182897"/>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nvGrpSpPr>
          <p:cNvPr id="16" name="Group 15"/>
          <p:cNvGrpSpPr/>
          <p:nvPr/>
        </p:nvGrpSpPr>
        <p:grpSpPr>
          <a:xfrm>
            <a:off x="2094595" y="3427432"/>
            <a:ext cx="882856" cy="676991"/>
            <a:chOff x="2094595" y="3427432"/>
            <a:chExt cx="882856" cy="676991"/>
          </a:xfrm>
        </p:grpSpPr>
        <p:sp>
          <p:nvSpPr>
            <p:cNvPr id="65" name="Rectangle 64"/>
            <p:cNvSpPr>
              <a:spLocks noChangeAspect="1"/>
            </p:cNvSpPr>
            <p:nvPr/>
          </p:nvSpPr>
          <p:spPr>
            <a:xfrm>
              <a:off x="2094595" y="3427432"/>
              <a:ext cx="676991" cy="676991"/>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smtClean="0">
                  <a:solidFill>
                    <a:schemeClr val="tx1"/>
                  </a:solidFill>
                </a:rPr>
                <a:t>1</a:t>
              </a:r>
              <a:endParaRPr lang="en-GB" sz="3600" b="1" dirty="0">
                <a:solidFill>
                  <a:schemeClr val="tx1"/>
                </a:solidFill>
              </a:endParaRPr>
            </a:p>
          </p:txBody>
        </p:sp>
        <p:sp>
          <p:nvSpPr>
            <p:cNvPr id="72" name="Rectangle 71"/>
            <p:cNvSpPr/>
            <p:nvPr/>
          </p:nvSpPr>
          <p:spPr>
            <a:xfrm>
              <a:off x="2771585" y="3710618"/>
              <a:ext cx="205866" cy="105335"/>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nvGrpSpPr>
          <p:cNvPr id="17" name="Group 16"/>
          <p:cNvGrpSpPr/>
          <p:nvPr/>
        </p:nvGrpSpPr>
        <p:grpSpPr>
          <a:xfrm>
            <a:off x="3768763" y="3427432"/>
            <a:ext cx="882852" cy="676991"/>
            <a:chOff x="3768763" y="3427432"/>
            <a:chExt cx="882852" cy="676991"/>
          </a:xfrm>
        </p:grpSpPr>
        <p:sp>
          <p:nvSpPr>
            <p:cNvPr id="67" name="Rectangle 66"/>
            <p:cNvSpPr>
              <a:spLocks noChangeAspect="1"/>
            </p:cNvSpPr>
            <p:nvPr/>
          </p:nvSpPr>
          <p:spPr>
            <a:xfrm>
              <a:off x="3974624" y="3427432"/>
              <a:ext cx="676991" cy="676991"/>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smtClean="0">
                  <a:solidFill>
                    <a:srgbClr val="C00000"/>
                  </a:solidFill>
                </a:rPr>
                <a:t>5</a:t>
              </a:r>
              <a:endParaRPr lang="en-GB" sz="3600" b="1" dirty="0">
                <a:solidFill>
                  <a:srgbClr val="C00000"/>
                </a:solidFill>
              </a:endParaRPr>
            </a:p>
          </p:txBody>
        </p:sp>
        <p:sp>
          <p:nvSpPr>
            <p:cNvPr id="73" name="Rectangle 72"/>
            <p:cNvSpPr/>
            <p:nvPr/>
          </p:nvSpPr>
          <p:spPr>
            <a:xfrm>
              <a:off x="3768763" y="3710618"/>
              <a:ext cx="205866" cy="105335"/>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nvGrpSpPr>
          <p:cNvPr id="18" name="Group 17"/>
          <p:cNvGrpSpPr/>
          <p:nvPr/>
        </p:nvGrpSpPr>
        <p:grpSpPr>
          <a:xfrm>
            <a:off x="4651613" y="3427432"/>
            <a:ext cx="940016" cy="676991"/>
            <a:chOff x="4651613" y="3427432"/>
            <a:chExt cx="940016" cy="676991"/>
          </a:xfrm>
        </p:grpSpPr>
        <p:sp>
          <p:nvSpPr>
            <p:cNvPr id="68" name="Rectangle 67"/>
            <p:cNvSpPr>
              <a:spLocks noChangeAspect="1"/>
            </p:cNvSpPr>
            <p:nvPr/>
          </p:nvSpPr>
          <p:spPr>
            <a:xfrm>
              <a:off x="4914638" y="3427432"/>
              <a:ext cx="676991" cy="676991"/>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smtClean="0">
                  <a:solidFill>
                    <a:srgbClr val="C00000"/>
                  </a:solidFill>
                </a:rPr>
                <a:t>4</a:t>
              </a:r>
              <a:endParaRPr lang="en-GB" sz="3600" b="1" dirty="0">
                <a:solidFill>
                  <a:srgbClr val="C00000"/>
                </a:solidFill>
              </a:endParaRPr>
            </a:p>
          </p:txBody>
        </p:sp>
        <p:sp>
          <p:nvSpPr>
            <p:cNvPr id="74" name="Rectangle 73"/>
            <p:cNvSpPr/>
            <p:nvPr/>
          </p:nvSpPr>
          <p:spPr>
            <a:xfrm>
              <a:off x="4651613" y="3710618"/>
              <a:ext cx="205866" cy="105335"/>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nvGrpSpPr>
          <p:cNvPr id="20" name="Group 19"/>
          <p:cNvGrpSpPr/>
          <p:nvPr/>
        </p:nvGrpSpPr>
        <p:grpSpPr>
          <a:xfrm>
            <a:off x="5617428" y="4347743"/>
            <a:ext cx="914213" cy="676991"/>
            <a:chOff x="5617428" y="4347743"/>
            <a:chExt cx="914213" cy="676991"/>
          </a:xfrm>
        </p:grpSpPr>
        <p:sp>
          <p:nvSpPr>
            <p:cNvPr id="71" name="Rectangle 70"/>
            <p:cNvSpPr>
              <a:spLocks noChangeAspect="1"/>
            </p:cNvSpPr>
            <p:nvPr/>
          </p:nvSpPr>
          <p:spPr>
            <a:xfrm>
              <a:off x="5854650" y="4347743"/>
              <a:ext cx="676991" cy="676991"/>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smtClean="0">
                  <a:solidFill>
                    <a:srgbClr val="C00000"/>
                  </a:solidFill>
                </a:rPr>
                <a:t>2</a:t>
              </a:r>
              <a:endParaRPr lang="en-GB" sz="3600" b="1" dirty="0">
                <a:solidFill>
                  <a:srgbClr val="C00000"/>
                </a:solidFill>
              </a:endParaRPr>
            </a:p>
          </p:txBody>
        </p:sp>
        <p:sp>
          <p:nvSpPr>
            <p:cNvPr id="75" name="Rectangle 74"/>
            <p:cNvSpPr/>
            <p:nvPr/>
          </p:nvSpPr>
          <p:spPr>
            <a:xfrm>
              <a:off x="5617428" y="4633571"/>
              <a:ext cx="205866" cy="105335"/>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nvGrpSpPr>
          <p:cNvPr id="23" name="Group 22"/>
          <p:cNvGrpSpPr/>
          <p:nvPr/>
        </p:nvGrpSpPr>
        <p:grpSpPr>
          <a:xfrm>
            <a:off x="2094594" y="2504617"/>
            <a:ext cx="676991" cy="922815"/>
            <a:chOff x="2094594" y="2504617"/>
            <a:chExt cx="676991" cy="922815"/>
          </a:xfrm>
        </p:grpSpPr>
        <p:sp>
          <p:nvSpPr>
            <p:cNvPr id="66" name="Rectangle 65"/>
            <p:cNvSpPr>
              <a:spLocks noChangeAspect="1"/>
            </p:cNvSpPr>
            <p:nvPr/>
          </p:nvSpPr>
          <p:spPr>
            <a:xfrm>
              <a:off x="2094594" y="2504617"/>
              <a:ext cx="676991" cy="676991"/>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smtClean="0">
                  <a:solidFill>
                    <a:schemeClr val="tx1"/>
                  </a:solidFill>
                </a:rPr>
                <a:t>0</a:t>
              </a:r>
              <a:endParaRPr lang="en-GB" sz="3600" b="1" dirty="0">
                <a:solidFill>
                  <a:schemeClr val="tx1"/>
                </a:solidFill>
              </a:endParaRPr>
            </a:p>
          </p:txBody>
        </p:sp>
        <p:sp>
          <p:nvSpPr>
            <p:cNvPr id="76" name="Rectangle 75"/>
            <p:cNvSpPr/>
            <p:nvPr/>
          </p:nvSpPr>
          <p:spPr>
            <a:xfrm>
              <a:off x="2375613" y="3244535"/>
              <a:ext cx="114957" cy="182897"/>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nvGrpSpPr>
          <p:cNvPr id="19" name="Group 18"/>
          <p:cNvGrpSpPr/>
          <p:nvPr/>
        </p:nvGrpSpPr>
        <p:grpSpPr>
          <a:xfrm>
            <a:off x="4909080" y="4157787"/>
            <a:ext cx="676991" cy="866947"/>
            <a:chOff x="4909080" y="4157787"/>
            <a:chExt cx="676991" cy="866947"/>
          </a:xfrm>
        </p:grpSpPr>
        <p:sp>
          <p:nvSpPr>
            <p:cNvPr id="69" name="Rectangle 68"/>
            <p:cNvSpPr>
              <a:spLocks noChangeAspect="1"/>
            </p:cNvSpPr>
            <p:nvPr/>
          </p:nvSpPr>
          <p:spPr>
            <a:xfrm>
              <a:off x="4909080" y="4347743"/>
              <a:ext cx="676991" cy="676991"/>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smtClean="0">
                  <a:solidFill>
                    <a:srgbClr val="C00000"/>
                  </a:solidFill>
                </a:rPr>
                <a:t>3</a:t>
              </a:r>
              <a:endParaRPr lang="en-GB" sz="3600" b="1" dirty="0">
                <a:solidFill>
                  <a:srgbClr val="C00000"/>
                </a:solidFill>
              </a:endParaRPr>
            </a:p>
          </p:txBody>
        </p:sp>
        <p:sp>
          <p:nvSpPr>
            <p:cNvPr id="78" name="Rectangle 77"/>
            <p:cNvSpPr/>
            <p:nvPr/>
          </p:nvSpPr>
          <p:spPr>
            <a:xfrm>
              <a:off x="5195654" y="4157787"/>
              <a:ext cx="114957" cy="182897"/>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nvGrpSpPr>
          <p:cNvPr id="21" name="Group 20"/>
          <p:cNvGrpSpPr/>
          <p:nvPr/>
        </p:nvGrpSpPr>
        <p:grpSpPr>
          <a:xfrm>
            <a:off x="5854651" y="3418828"/>
            <a:ext cx="676991" cy="928915"/>
            <a:chOff x="5854651" y="3418828"/>
            <a:chExt cx="676991" cy="928915"/>
          </a:xfrm>
        </p:grpSpPr>
        <p:sp>
          <p:nvSpPr>
            <p:cNvPr id="70" name="Rectangle 69"/>
            <p:cNvSpPr>
              <a:spLocks noChangeAspect="1"/>
            </p:cNvSpPr>
            <p:nvPr/>
          </p:nvSpPr>
          <p:spPr>
            <a:xfrm>
              <a:off x="5854651" y="3418828"/>
              <a:ext cx="676991" cy="676991"/>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smtClean="0">
                  <a:solidFill>
                    <a:srgbClr val="C00000"/>
                  </a:solidFill>
                </a:rPr>
                <a:t>1</a:t>
              </a:r>
              <a:endParaRPr lang="en-GB" sz="3600" b="1" dirty="0">
                <a:solidFill>
                  <a:srgbClr val="C00000"/>
                </a:solidFill>
              </a:endParaRPr>
            </a:p>
          </p:txBody>
        </p:sp>
        <p:sp>
          <p:nvSpPr>
            <p:cNvPr id="79" name="Rectangle 78"/>
            <p:cNvSpPr/>
            <p:nvPr/>
          </p:nvSpPr>
          <p:spPr>
            <a:xfrm>
              <a:off x="6138856" y="4164846"/>
              <a:ext cx="114957" cy="182897"/>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nvGrpSpPr>
          <p:cNvPr id="22" name="Group 21"/>
          <p:cNvGrpSpPr/>
          <p:nvPr/>
        </p:nvGrpSpPr>
        <p:grpSpPr>
          <a:xfrm>
            <a:off x="5854650" y="2489913"/>
            <a:ext cx="676991" cy="940238"/>
            <a:chOff x="5854650" y="2489913"/>
            <a:chExt cx="676991" cy="940238"/>
          </a:xfrm>
        </p:grpSpPr>
        <p:sp>
          <p:nvSpPr>
            <p:cNvPr id="77" name="Rectangle 76"/>
            <p:cNvSpPr/>
            <p:nvPr/>
          </p:nvSpPr>
          <p:spPr>
            <a:xfrm>
              <a:off x="6135666" y="3247254"/>
              <a:ext cx="114957" cy="182897"/>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82" name="Rectangle 81"/>
            <p:cNvSpPr>
              <a:spLocks noChangeAspect="1"/>
            </p:cNvSpPr>
            <p:nvPr/>
          </p:nvSpPr>
          <p:spPr>
            <a:xfrm>
              <a:off x="5854650" y="2489913"/>
              <a:ext cx="676991" cy="676991"/>
            </a:xfrm>
            <a:prstGeom prst="rect">
              <a:avLst/>
            </a:prstGeom>
            <a:solidFill>
              <a:srgbClr val="D94747"/>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smtClean="0">
                  <a:solidFill>
                    <a:schemeClr val="bg1"/>
                  </a:solidFill>
                </a:rPr>
                <a:t>0</a:t>
              </a:r>
              <a:endParaRPr lang="en-GB" sz="3600" b="1" dirty="0">
                <a:solidFill>
                  <a:schemeClr val="bg1"/>
                </a:solidFill>
              </a:endParaRPr>
            </a:p>
          </p:txBody>
        </p:sp>
      </p:grpSp>
      <p:grpSp>
        <p:nvGrpSpPr>
          <p:cNvPr id="13" name="Group 12"/>
          <p:cNvGrpSpPr>
            <a:grpSpLocks noChangeAspect="1"/>
          </p:cNvGrpSpPr>
          <p:nvPr/>
        </p:nvGrpSpPr>
        <p:grpSpPr>
          <a:xfrm>
            <a:off x="7014096" y="2167460"/>
            <a:ext cx="1886508" cy="3196412"/>
            <a:chOff x="6765131" y="1948406"/>
            <a:chExt cx="2091827" cy="3544296"/>
          </a:xfrm>
        </p:grpSpPr>
        <p:sp>
          <p:nvSpPr>
            <p:cNvPr id="38" name="Rounded Rectangle 37"/>
            <p:cNvSpPr/>
            <p:nvPr/>
          </p:nvSpPr>
          <p:spPr>
            <a:xfrm>
              <a:off x="6765131" y="1948406"/>
              <a:ext cx="2091827" cy="3544296"/>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nvGrpSpPr>
            <p:cNvPr id="2" name="Group 1"/>
            <p:cNvGrpSpPr/>
            <p:nvPr/>
          </p:nvGrpSpPr>
          <p:grpSpPr>
            <a:xfrm>
              <a:off x="7036465" y="4283425"/>
              <a:ext cx="1595310" cy="656817"/>
              <a:chOff x="9813071" y="3320546"/>
              <a:chExt cx="1978800" cy="828462"/>
            </a:xfrm>
          </p:grpSpPr>
          <p:sp>
            <p:nvSpPr>
              <p:cNvPr id="51" name="Rectangle 50"/>
              <p:cNvSpPr>
                <a:spLocks noChangeAspect="1"/>
              </p:cNvSpPr>
              <p:nvPr/>
            </p:nvSpPr>
            <p:spPr>
              <a:xfrm>
                <a:off x="9813071" y="3320546"/>
                <a:ext cx="828463" cy="828462"/>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smtClean="0">
                    <a:solidFill>
                      <a:schemeClr val="tx1"/>
                    </a:solidFill>
                  </a:rPr>
                  <a:t>x</a:t>
                </a:r>
                <a:endParaRPr lang="en-GB" sz="3600" b="1" dirty="0">
                  <a:solidFill>
                    <a:schemeClr val="tx1"/>
                  </a:solidFill>
                </a:endParaRPr>
              </a:p>
            </p:txBody>
          </p:sp>
          <p:sp>
            <p:nvSpPr>
              <p:cNvPr id="52" name="Rectangle 51"/>
              <p:cNvSpPr>
                <a:spLocks noChangeAspect="1"/>
              </p:cNvSpPr>
              <p:nvPr/>
            </p:nvSpPr>
            <p:spPr>
              <a:xfrm>
                <a:off x="10963409" y="3320546"/>
                <a:ext cx="828462" cy="828461"/>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GB" sz="3600" b="1" dirty="0" smtClean="0">
                    <a:solidFill>
                      <a:schemeClr val="tx1"/>
                    </a:solidFill>
                  </a:rPr>
                  <a:t>x-1</a:t>
                </a:r>
                <a:endParaRPr lang="en-GB" sz="3600" b="1" dirty="0">
                  <a:solidFill>
                    <a:schemeClr val="tx1"/>
                  </a:solidFill>
                </a:endParaRPr>
              </a:p>
            </p:txBody>
          </p:sp>
          <p:sp>
            <p:nvSpPr>
              <p:cNvPr id="53" name="Rectangle 52"/>
              <p:cNvSpPr/>
              <p:nvPr/>
            </p:nvSpPr>
            <p:spPr>
              <a:xfrm>
                <a:off x="10679904" y="3652332"/>
                <a:ext cx="251926" cy="128903"/>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sp>
          <p:nvSpPr>
            <p:cNvPr id="56" name="Right Arrow 55"/>
            <p:cNvSpPr/>
            <p:nvPr/>
          </p:nvSpPr>
          <p:spPr>
            <a:xfrm rot="5400000">
              <a:off x="7535799" y="3428224"/>
              <a:ext cx="597843" cy="516375"/>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2" name="Rectangle 61"/>
            <p:cNvSpPr>
              <a:spLocks noChangeAspect="1"/>
            </p:cNvSpPr>
            <p:nvPr/>
          </p:nvSpPr>
          <p:spPr>
            <a:xfrm>
              <a:off x="7500167" y="2442418"/>
              <a:ext cx="667906" cy="656816"/>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smtClean="0">
                  <a:solidFill>
                    <a:schemeClr val="tx1"/>
                  </a:solidFill>
                </a:rPr>
                <a:t>x</a:t>
              </a:r>
              <a:endParaRPr lang="en-GB" sz="3600" b="1" dirty="0">
                <a:solidFill>
                  <a:schemeClr val="tx1"/>
                </a:solidFill>
              </a:endParaRPr>
            </a:p>
          </p:txBody>
        </p:sp>
      </p:grpSp>
      <p:sp>
        <p:nvSpPr>
          <p:cNvPr id="3" name="Title 2"/>
          <p:cNvSpPr>
            <a:spLocks noGrp="1"/>
          </p:cNvSpPr>
          <p:nvPr>
            <p:ph type="title"/>
          </p:nvPr>
        </p:nvSpPr>
        <p:spPr/>
        <p:txBody>
          <a:bodyPr/>
          <a:lstStyle/>
          <a:p>
            <a:r>
              <a:rPr lang="en-US" dirty="0" smtClean="0"/>
              <a:t>High-level constraints on grammars</a:t>
            </a:r>
            <a:endParaRPr lang="nl-BE" dirty="0"/>
          </a:p>
        </p:txBody>
      </p:sp>
      <p:sp>
        <p:nvSpPr>
          <p:cNvPr id="8" name="Text Placeholder 7"/>
          <p:cNvSpPr>
            <a:spLocks noGrp="1"/>
          </p:cNvSpPr>
          <p:nvPr>
            <p:ph type="body" sz="quarter" idx="13"/>
          </p:nvPr>
        </p:nvSpPr>
        <p:spPr/>
        <p:txBody>
          <a:bodyPr/>
          <a:lstStyle/>
          <a:p>
            <a:r>
              <a:rPr lang="en-US" dirty="0" smtClean="0"/>
              <a:t>Problems</a:t>
            </a:r>
            <a:endParaRPr lang="nl-BE" dirty="0"/>
          </a:p>
        </p:txBody>
      </p:sp>
      <p:sp>
        <p:nvSpPr>
          <p:cNvPr id="7" name="Slide Number Placeholder 6"/>
          <p:cNvSpPr>
            <a:spLocks noGrp="1"/>
          </p:cNvSpPr>
          <p:nvPr>
            <p:ph type="sldNum" sz="quarter" idx="12"/>
          </p:nvPr>
        </p:nvSpPr>
        <p:spPr/>
        <p:txBody>
          <a:bodyPr/>
          <a:lstStyle/>
          <a:p>
            <a:fld id="{7571D7D1-A6BE-4E3F-858C-0E727F66D866}" type="slidenum">
              <a:rPr lang="en-GB" smtClean="0"/>
              <a:pPr/>
              <a:t>14</a:t>
            </a:fld>
            <a:endParaRPr lang="en-GB"/>
          </a:p>
        </p:txBody>
      </p:sp>
    </p:spTree>
    <p:custDataLst>
      <p:tags r:id="rId1"/>
    </p:custDataLst>
    <p:extLst>
      <p:ext uri="{BB962C8B-B14F-4D97-AF65-F5344CB8AC3E}">
        <p14:creationId xmlns:p14="http://schemas.microsoft.com/office/powerpoint/2010/main" val="2271512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761999" y="2179680"/>
            <a:ext cx="7731369" cy="1213944"/>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7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Impossible to enforce high-level constraints without making irreversible decisions at the start </a:t>
            </a:r>
          </a:p>
        </p:txBody>
      </p:sp>
      <p:sp>
        <p:nvSpPr>
          <p:cNvPr id="10" name="Title 1"/>
          <p:cNvSpPr txBox="1">
            <a:spLocks/>
          </p:cNvSpPr>
          <p:nvPr/>
        </p:nvSpPr>
        <p:spPr>
          <a:xfrm>
            <a:off x="761999" y="4620579"/>
            <a:ext cx="7731369" cy="967421"/>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7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No global </a:t>
            </a:r>
            <a:r>
              <a:rPr lang="en-US" sz="2700" dirty="0" smtClean="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context due to querying window</a:t>
            </a:r>
            <a:endParaRPr lang="en-US" sz="27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grpSp>
        <p:nvGrpSpPr>
          <p:cNvPr id="25" name="Group 24"/>
          <p:cNvGrpSpPr/>
          <p:nvPr/>
        </p:nvGrpSpPr>
        <p:grpSpPr>
          <a:xfrm>
            <a:off x="3119018" y="3813012"/>
            <a:ext cx="2630544" cy="444508"/>
            <a:chOff x="3207918" y="3772585"/>
            <a:chExt cx="2630544" cy="444508"/>
          </a:xfrm>
        </p:grpSpPr>
        <p:sp>
          <p:nvSpPr>
            <p:cNvPr id="12" name="Oval 11"/>
            <p:cNvSpPr>
              <a:spLocks noChangeAspect="1"/>
            </p:cNvSpPr>
            <p:nvPr/>
          </p:nvSpPr>
          <p:spPr>
            <a:xfrm>
              <a:off x="4300440" y="3772587"/>
              <a:ext cx="445500" cy="4445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100" b="1"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3" name="Oval 12"/>
            <p:cNvSpPr>
              <a:spLocks noChangeAspect="1"/>
            </p:cNvSpPr>
            <p:nvPr/>
          </p:nvSpPr>
          <p:spPr>
            <a:xfrm>
              <a:off x="3207918" y="3772585"/>
              <a:ext cx="445500" cy="44450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100" b="1"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cxnSp>
          <p:nvCxnSpPr>
            <p:cNvPr id="9" name="Straight Connector 8"/>
            <p:cNvCxnSpPr>
              <a:stCxn id="13" idx="6"/>
              <a:endCxn id="12" idx="2"/>
            </p:cNvCxnSpPr>
            <p:nvPr/>
          </p:nvCxnSpPr>
          <p:spPr>
            <a:xfrm>
              <a:off x="3653418" y="3994839"/>
              <a:ext cx="647022" cy="1"/>
            </a:xfrm>
            <a:prstGeom prst="line">
              <a:avLst/>
            </a:prstGeom>
            <a:ln w="508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a:spLocks noChangeAspect="1"/>
            </p:cNvSpPr>
            <p:nvPr/>
          </p:nvSpPr>
          <p:spPr>
            <a:xfrm>
              <a:off x="5392962" y="3772585"/>
              <a:ext cx="445500" cy="44450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100" b="1"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cxnSp>
          <p:nvCxnSpPr>
            <p:cNvPr id="15" name="Straight Connector 14"/>
            <p:cNvCxnSpPr>
              <a:stCxn id="14" idx="2"/>
              <a:endCxn id="12" idx="6"/>
            </p:cNvCxnSpPr>
            <p:nvPr/>
          </p:nvCxnSpPr>
          <p:spPr>
            <a:xfrm flipH="1">
              <a:off x="4745940" y="3994839"/>
              <a:ext cx="647022" cy="1"/>
            </a:xfrm>
            <a:prstGeom prst="line">
              <a:avLst/>
            </a:prstGeom>
            <a:ln w="508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mtClean="0"/>
              <a:t>High-level constraints on grammars</a:t>
            </a:r>
            <a:endParaRPr lang="nl-BE" dirty="0"/>
          </a:p>
        </p:txBody>
      </p:sp>
      <p:sp>
        <p:nvSpPr>
          <p:cNvPr id="4" name="Text Placeholder 3"/>
          <p:cNvSpPr>
            <a:spLocks noGrp="1"/>
          </p:cNvSpPr>
          <p:nvPr>
            <p:ph type="body" sz="quarter" idx="13"/>
          </p:nvPr>
        </p:nvSpPr>
        <p:spPr/>
        <p:txBody>
          <a:bodyPr/>
          <a:lstStyle/>
          <a:p>
            <a:r>
              <a:rPr lang="en-US" dirty="0" smtClean="0"/>
              <a:t>Problem statement</a:t>
            </a:r>
            <a:endParaRPr lang="nl-BE" dirty="0"/>
          </a:p>
        </p:txBody>
      </p:sp>
      <p:sp>
        <p:nvSpPr>
          <p:cNvPr id="6" name="Slide Number Placeholder 5"/>
          <p:cNvSpPr>
            <a:spLocks noGrp="1"/>
          </p:cNvSpPr>
          <p:nvPr>
            <p:ph type="sldNum" sz="quarter" idx="12"/>
          </p:nvPr>
        </p:nvSpPr>
        <p:spPr/>
        <p:txBody>
          <a:bodyPr/>
          <a:lstStyle/>
          <a:p>
            <a:fld id="{7571D7D1-A6BE-4E3F-858C-0E727F66D866}" type="slidenum">
              <a:rPr lang="en-GB" smtClean="0"/>
              <a:pPr/>
              <a:t>15</a:t>
            </a:fld>
            <a:endParaRPr lang="en-GB" dirty="0"/>
          </a:p>
        </p:txBody>
      </p:sp>
      <p:sp>
        <p:nvSpPr>
          <p:cNvPr id="5" name="Rectangle 4"/>
          <p:cNvSpPr/>
          <p:nvPr/>
        </p:nvSpPr>
        <p:spPr>
          <a:xfrm>
            <a:off x="4789903" y="3440592"/>
            <a:ext cx="1028700" cy="1062563"/>
          </a:xfrm>
          <a:prstGeom prst="rect">
            <a:avLst/>
          </a:prstGeom>
          <a:solidFill>
            <a:schemeClr val="dk1">
              <a:alpha val="78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nl-BE"/>
          </a:p>
        </p:txBody>
      </p:sp>
      <p:sp>
        <p:nvSpPr>
          <p:cNvPr id="16" name="Rectangle 15"/>
          <p:cNvSpPr/>
          <p:nvPr/>
        </p:nvSpPr>
        <p:spPr>
          <a:xfrm rot="5400000">
            <a:off x="3536308" y="3130315"/>
            <a:ext cx="703442" cy="1803748"/>
          </a:xfrm>
          <a:prstGeom prst="rect">
            <a:avLst/>
          </a:prstGeom>
          <a:noFill/>
          <a:ln w="508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350"/>
          </a:p>
        </p:txBody>
      </p:sp>
    </p:spTree>
    <p:custDataLst>
      <p:tags r:id="rId1"/>
    </p:custDataLst>
    <p:extLst>
      <p:ext uri="{BB962C8B-B14F-4D97-AF65-F5344CB8AC3E}">
        <p14:creationId xmlns:p14="http://schemas.microsoft.com/office/powerpoint/2010/main" val="18245187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5" name="Content Placeholder 2"/>
          <p:cNvSpPr txBox="1">
            <a:spLocks/>
          </p:cNvSpPr>
          <p:nvPr/>
        </p:nvSpPr>
        <p:spPr>
          <a:xfrm>
            <a:off x="1491701" y="2600789"/>
            <a:ext cx="7231675" cy="548811"/>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0266" indent="-270266">
              <a:lnSpc>
                <a:spcPct val="120000"/>
              </a:lnSpc>
            </a:pPr>
            <a:r>
              <a:rPr lang="en-US" sz="2400" dirty="0" smtClean="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Convergence cannot be directed → slow!</a:t>
            </a:r>
            <a:endPar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4" name="Title 1"/>
          <p:cNvSpPr txBox="1">
            <a:spLocks/>
          </p:cNvSpPr>
          <p:nvPr/>
        </p:nvSpPr>
        <p:spPr>
          <a:xfrm>
            <a:off x="1307771" y="5441327"/>
            <a:ext cx="8285331" cy="600777"/>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it-IT" sz="1200" dirty="0" smtClean="0">
                <a:solidFill>
                  <a:schemeClr val="accent5">
                    <a:lumMod val="40000"/>
                    <a:lumOff val="60000"/>
                  </a:schemeClr>
                </a:solidFill>
                <a:latin typeface="Roboto Condensed" panose="02000000000000000000" pitchFamily="2" charset="0"/>
                <a:ea typeface="Roboto Condensed" panose="02000000000000000000" pitchFamily="2" charset="0"/>
                <a:cs typeface="Roboto Condensed" panose="02000000000000000000" pitchFamily="2" charset="0"/>
              </a:rPr>
              <a:t>2011 - </a:t>
            </a:r>
            <a:r>
              <a:rPr lang="it-IT" sz="1200" b="1" dirty="0" smtClean="0">
                <a:solidFill>
                  <a:schemeClr val="accent5">
                    <a:lumMod val="40000"/>
                    <a:lumOff val="60000"/>
                  </a:schemeClr>
                </a:solidFill>
                <a:latin typeface="Roboto Condensed" panose="02000000000000000000" pitchFamily="2" charset="0"/>
                <a:ea typeface="Roboto Condensed" panose="02000000000000000000" pitchFamily="2" charset="0"/>
                <a:cs typeface="Roboto Condensed" panose="02000000000000000000" pitchFamily="2" charset="0"/>
              </a:rPr>
              <a:t>J. Talton et al.</a:t>
            </a:r>
            <a:r>
              <a:rPr lang="it-IT" sz="1200" dirty="0" smtClean="0">
                <a:solidFill>
                  <a:schemeClr val="accent5">
                    <a:lumMod val="40000"/>
                    <a:lumOff val="60000"/>
                  </a:schemeClr>
                </a:solidFill>
                <a:latin typeface="Roboto Condensed" panose="02000000000000000000" pitchFamily="2" charset="0"/>
                <a:ea typeface="Roboto Condensed" panose="02000000000000000000" pitchFamily="2" charset="0"/>
                <a:cs typeface="Roboto Condensed" panose="02000000000000000000" pitchFamily="2" charset="0"/>
              </a:rPr>
              <a:t> - </a:t>
            </a:r>
            <a:r>
              <a:rPr lang="it-IT" sz="1200" i="1" dirty="0" smtClean="0">
                <a:solidFill>
                  <a:schemeClr val="accent5">
                    <a:lumMod val="40000"/>
                    <a:lumOff val="60000"/>
                  </a:schemeClr>
                </a:solidFill>
                <a:latin typeface="Roboto Condensed" panose="02000000000000000000" pitchFamily="2" charset="0"/>
                <a:ea typeface="Roboto Condensed" panose="02000000000000000000" pitchFamily="2" charset="0"/>
                <a:cs typeface="Roboto Condensed" panose="02000000000000000000" pitchFamily="2" charset="0"/>
              </a:rPr>
              <a:t>Metropolis Procedural Modeling</a:t>
            </a:r>
            <a:r>
              <a:rPr lang="en-GB" sz="1200" dirty="0" smtClean="0">
                <a:solidFill>
                  <a:schemeClr val="accent5">
                    <a:lumMod val="40000"/>
                    <a:lumOff val="60000"/>
                  </a:schemeClr>
                </a:solidFill>
                <a:latin typeface="Roboto Condensed" panose="02000000000000000000" pitchFamily="2" charset="0"/>
                <a:ea typeface="Roboto Condensed" panose="02000000000000000000" pitchFamily="2" charset="0"/>
                <a:cs typeface="Roboto Condensed" panose="02000000000000000000" pitchFamily="2" charset="0"/>
              </a:rPr>
              <a:t/>
            </a:r>
            <a:br>
              <a:rPr lang="en-GB" sz="1200" dirty="0" smtClean="0">
                <a:solidFill>
                  <a:schemeClr val="accent5">
                    <a:lumMod val="40000"/>
                    <a:lumOff val="60000"/>
                  </a:schemeClr>
                </a:solidFill>
                <a:latin typeface="Roboto Condensed" panose="02000000000000000000" pitchFamily="2" charset="0"/>
                <a:ea typeface="Roboto Condensed" panose="02000000000000000000" pitchFamily="2" charset="0"/>
                <a:cs typeface="Roboto Condensed" panose="02000000000000000000" pitchFamily="2" charset="0"/>
              </a:rPr>
            </a:br>
            <a:r>
              <a:rPr lang="en-GB" sz="1200" dirty="0" smtClean="0">
                <a:solidFill>
                  <a:schemeClr val="accent5">
                    <a:lumMod val="40000"/>
                    <a:lumOff val="60000"/>
                  </a:schemeClr>
                </a:solidFill>
                <a:latin typeface="Roboto Condensed" panose="02000000000000000000" pitchFamily="2" charset="0"/>
                <a:ea typeface="Roboto Condensed" panose="02000000000000000000" pitchFamily="2" charset="0"/>
                <a:cs typeface="Roboto Condensed" panose="02000000000000000000" pitchFamily="2" charset="0"/>
              </a:rPr>
              <a:t>2015 - </a:t>
            </a:r>
            <a:r>
              <a:rPr lang="en-GB" sz="1200" b="1" dirty="0" smtClean="0">
                <a:solidFill>
                  <a:schemeClr val="accent5">
                    <a:lumMod val="40000"/>
                    <a:lumOff val="60000"/>
                  </a:schemeClr>
                </a:solidFill>
                <a:latin typeface="Roboto Condensed" panose="02000000000000000000" pitchFamily="2" charset="0"/>
                <a:ea typeface="Roboto Condensed" panose="02000000000000000000" pitchFamily="2" charset="0"/>
                <a:cs typeface="Roboto Condensed" panose="02000000000000000000" pitchFamily="2" charset="0"/>
              </a:rPr>
              <a:t>D. Ritchie et al.</a:t>
            </a:r>
            <a:r>
              <a:rPr lang="en-GB" sz="1200" dirty="0" smtClean="0">
                <a:solidFill>
                  <a:schemeClr val="accent5">
                    <a:lumMod val="40000"/>
                    <a:lumOff val="60000"/>
                  </a:schemeClr>
                </a:solidFill>
                <a:latin typeface="Roboto Condensed" panose="02000000000000000000" pitchFamily="2" charset="0"/>
                <a:ea typeface="Roboto Condensed" panose="02000000000000000000" pitchFamily="2" charset="0"/>
                <a:cs typeface="Roboto Condensed" panose="02000000000000000000" pitchFamily="2" charset="0"/>
              </a:rPr>
              <a:t> - </a:t>
            </a:r>
            <a:r>
              <a:rPr lang="en-GB" sz="1200" i="1" dirty="0" smtClean="0">
                <a:solidFill>
                  <a:schemeClr val="accent5">
                    <a:lumMod val="40000"/>
                    <a:lumOff val="60000"/>
                  </a:schemeClr>
                </a:solidFill>
                <a:latin typeface="Roboto Condensed" panose="02000000000000000000" pitchFamily="2" charset="0"/>
                <a:ea typeface="Roboto Condensed" panose="02000000000000000000" pitchFamily="2" charset="0"/>
                <a:cs typeface="Roboto Condensed" panose="02000000000000000000" pitchFamily="2" charset="0"/>
              </a:rPr>
              <a:t>Controlling procedural </a:t>
            </a:r>
            <a:r>
              <a:rPr lang="en-GB" sz="1200" i="1" dirty="0" err="1" smtClean="0">
                <a:solidFill>
                  <a:schemeClr val="accent5">
                    <a:lumMod val="40000"/>
                    <a:lumOff val="60000"/>
                  </a:schemeClr>
                </a:solidFill>
                <a:latin typeface="Roboto Condensed" panose="02000000000000000000" pitchFamily="2" charset="0"/>
                <a:ea typeface="Roboto Condensed" panose="02000000000000000000" pitchFamily="2" charset="0"/>
                <a:cs typeface="Roboto Condensed" panose="02000000000000000000" pitchFamily="2" charset="0"/>
              </a:rPr>
              <a:t>modeling</a:t>
            </a:r>
            <a:r>
              <a:rPr lang="en-GB" sz="1200" i="1" dirty="0" smtClean="0">
                <a:solidFill>
                  <a:schemeClr val="accent5">
                    <a:lumMod val="40000"/>
                    <a:lumOff val="60000"/>
                  </a:schemeClr>
                </a:solidFill>
                <a:latin typeface="Roboto Condensed" panose="02000000000000000000" pitchFamily="2" charset="0"/>
                <a:ea typeface="Roboto Condensed" panose="02000000000000000000" pitchFamily="2" charset="0"/>
                <a:cs typeface="Roboto Condensed" panose="02000000000000000000" pitchFamily="2" charset="0"/>
              </a:rPr>
              <a:t> programs with stochastically-ordered sequential Monte Carlo</a:t>
            </a:r>
            <a:br>
              <a:rPr lang="en-GB" sz="1200" i="1" dirty="0" smtClean="0">
                <a:solidFill>
                  <a:schemeClr val="accent5">
                    <a:lumMod val="40000"/>
                    <a:lumOff val="60000"/>
                  </a:schemeClr>
                </a:solidFill>
                <a:latin typeface="Roboto Condensed" panose="02000000000000000000" pitchFamily="2" charset="0"/>
                <a:ea typeface="Roboto Condensed" panose="02000000000000000000" pitchFamily="2" charset="0"/>
                <a:cs typeface="Roboto Condensed" panose="02000000000000000000" pitchFamily="2" charset="0"/>
              </a:rPr>
            </a:br>
            <a:r>
              <a:rPr lang="en-GB" sz="1200" dirty="0" smtClean="0">
                <a:solidFill>
                  <a:schemeClr val="accent5">
                    <a:lumMod val="40000"/>
                    <a:lumOff val="60000"/>
                  </a:schemeClr>
                </a:solidFill>
                <a:latin typeface="Roboto Condensed" panose="02000000000000000000" pitchFamily="2" charset="0"/>
                <a:ea typeface="Roboto Condensed" panose="02000000000000000000" pitchFamily="2" charset="0"/>
                <a:cs typeface="Roboto Condensed" panose="02000000000000000000" pitchFamily="2" charset="0"/>
              </a:rPr>
              <a:t>2015 - </a:t>
            </a:r>
            <a:r>
              <a:rPr lang="en-GB" sz="1200" b="1" dirty="0" smtClean="0">
                <a:solidFill>
                  <a:schemeClr val="accent5">
                    <a:lumMod val="40000"/>
                    <a:lumOff val="60000"/>
                  </a:schemeClr>
                </a:solidFill>
                <a:latin typeface="Roboto Condensed" panose="02000000000000000000" pitchFamily="2" charset="0"/>
                <a:ea typeface="Roboto Condensed" panose="02000000000000000000" pitchFamily="2" charset="0"/>
                <a:cs typeface="Roboto Condensed" panose="02000000000000000000" pitchFamily="2" charset="0"/>
              </a:rPr>
              <a:t>M. Schwarz, P. Müller</a:t>
            </a:r>
            <a:r>
              <a:rPr lang="en-GB" sz="1200" dirty="0" smtClean="0">
                <a:solidFill>
                  <a:schemeClr val="accent5">
                    <a:lumMod val="40000"/>
                    <a:lumOff val="60000"/>
                  </a:schemeClr>
                </a:solidFill>
                <a:latin typeface="Roboto Condensed" panose="02000000000000000000" pitchFamily="2" charset="0"/>
                <a:ea typeface="Roboto Condensed" panose="02000000000000000000" pitchFamily="2" charset="0"/>
                <a:cs typeface="Roboto Condensed" panose="02000000000000000000" pitchFamily="2" charset="0"/>
              </a:rPr>
              <a:t> - </a:t>
            </a:r>
            <a:r>
              <a:rPr lang="en-GB" sz="1200" i="1" dirty="0" smtClean="0">
                <a:solidFill>
                  <a:schemeClr val="accent5">
                    <a:lumMod val="40000"/>
                    <a:lumOff val="60000"/>
                  </a:schemeClr>
                </a:solidFill>
                <a:latin typeface="Roboto Condensed" panose="02000000000000000000" pitchFamily="2" charset="0"/>
                <a:ea typeface="Roboto Condensed" panose="02000000000000000000" pitchFamily="2" charset="0"/>
                <a:cs typeface="Roboto Condensed" panose="02000000000000000000" pitchFamily="2" charset="0"/>
              </a:rPr>
              <a:t>Advanced Procedural </a:t>
            </a:r>
            <a:r>
              <a:rPr lang="en-GB" sz="1200" i="1" dirty="0" err="1" smtClean="0">
                <a:solidFill>
                  <a:schemeClr val="accent5">
                    <a:lumMod val="40000"/>
                    <a:lumOff val="60000"/>
                  </a:schemeClr>
                </a:solidFill>
                <a:latin typeface="Roboto Condensed" panose="02000000000000000000" pitchFamily="2" charset="0"/>
                <a:ea typeface="Roboto Condensed" panose="02000000000000000000" pitchFamily="2" charset="0"/>
                <a:cs typeface="Roboto Condensed" panose="02000000000000000000" pitchFamily="2" charset="0"/>
              </a:rPr>
              <a:t>Modeling</a:t>
            </a:r>
            <a:r>
              <a:rPr lang="en-GB" sz="1200" i="1" dirty="0" smtClean="0">
                <a:solidFill>
                  <a:schemeClr val="accent5">
                    <a:lumMod val="40000"/>
                    <a:lumOff val="60000"/>
                  </a:schemeClr>
                </a:solidFill>
                <a:latin typeface="Roboto Condensed" panose="02000000000000000000" pitchFamily="2" charset="0"/>
                <a:ea typeface="Roboto Condensed" panose="02000000000000000000" pitchFamily="2" charset="0"/>
                <a:cs typeface="Roboto Condensed" panose="02000000000000000000" pitchFamily="2" charset="0"/>
              </a:rPr>
              <a:t> of Architecture</a:t>
            </a:r>
            <a:endParaRPr lang="en-GB" sz="1200" i="1" dirty="0">
              <a:solidFill>
                <a:schemeClr val="accent5">
                  <a:lumMod val="40000"/>
                  <a:lumOff val="60000"/>
                </a:schemeClr>
              </a:solidFill>
              <a:latin typeface="Roboto Condensed" panose="02000000000000000000" pitchFamily="2" charset="0"/>
              <a:ea typeface="Roboto Condensed" panose="02000000000000000000" pitchFamily="2" charset="0"/>
              <a:cs typeface="Roboto Condensed" panose="02000000000000000000" pitchFamily="2" charset="0"/>
            </a:endParaRPr>
          </a:p>
        </p:txBody>
      </p:sp>
      <p:sp>
        <p:nvSpPr>
          <p:cNvPr id="3" name="Title 2"/>
          <p:cNvSpPr>
            <a:spLocks noGrp="1"/>
          </p:cNvSpPr>
          <p:nvPr>
            <p:ph type="title"/>
          </p:nvPr>
        </p:nvSpPr>
        <p:spPr/>
        <p:txBody>
          <a:bodyPr/>
          <a:lstStyle/>
          <a:p>
            <a:r>
              <a:rPr lang="en-US" smtClean="0"/>
              <a:t>High-level constraints on grammars</a:t>
            </a:r>
            <a:endParaRPr lang="nl-BE" dirty="0"/>
          </a:p>
        </p:txBody>
      </p:sp>
      <p:sp>
        <p:nvSpPr>
          <p:cNvPr id="4" name="Text Placeholder 3"/>
          <p:cNvSpPr>
            <a:spLocks noGrp="1"/>
          </p:cNvSpPr>
          <p:nvPr>
            <p:ph type="body" sz="quarter" idx="13"/>
          </p:nvPr>
        </p:nvSpPr>
        <p:spPr/>
        <p:txBody>
          <a:bodyPr/>
          <a:lstStyle/>
          <a:p>
            <a:r>
              <a:rPr lang="en-US" smtClean="0">
                <a:solidFill>
                  <a:schemeClr val="accent5">
                    <a:lumMod val="40000"/>
                    <a:lumOff val="60000"/>
                  </a:schemeClr>
                </a:solidFill>
              </a:rPr>
              <a:t>Related work</a:t>
            </a:r>
            <a:endParaRPr lang="nl-BE" dirty="0">
              <a:solidFill>
                <a:schemeClr val="accent5">
                  <a:lumMod val="40000"/>
                  <a:lumOff val="60000"/>
                </a:schemeClr>
              </a:solidFill>
            </a:endParaRPr>
          </a:p>
        </p:txBody>
      </p:sp>
      <p:sp>
        <p:nvSpPr>
          <p:cNvPr id="6" name="Slide Number Placeholder 5"/>
          <p:cNvSpPr>
            <a:spLocks noGrp="1"/>
          </p:cNvSpPr>
          <p:nvPr>
            <p:ph type="sldNum" sz="quarter" idx="12"/>
          </p:nvPr>
        </p:nvSpPr>
        <p:spPr/>
        <p:txBody>
          <a:bodyPr/>
          <a:lstStyle/>
          <a:p>
            <a:fld id="{7571D7D1-A6BE-4E3F-858C-0E727F66D866}" type="slidenum">
              <a:rPr lang="en-GB" smtClean="0"/>
              <a:pPr/>
              <a:t>16</a:t>
            </a:fld>
            <a:endParaRPr lang="en-GB" dirty="0"/>
          </a:p>
        </p:txBody>
      </p:sp>
      <p:sp>
        <p:nvSpPr>
          <p:cNvPr id="15" name="Content Placeholder 2"/>
          <p:cNvSpPr txBox="1">
            <a:spLocks/>
          </p:cNvSpPr>
          <p:nvPr/>
        </p:nvSpPr>
        <p:spPr>
          <a:xfrm>
            <a:off x="913855" y="2126529"/>
            <a:ext cx="5715002" cy="52946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00" b="1" dirty="0">
                <a:solidFill>
                  <a:schemeClr val="accent5">
                    <a:lumMod val="40000"/>
                    <a:lumOff val="60000"/>
                  </a:schemeClr>
                </a:solidFill>
                <a:latin typeface="Roboto" panose="02000000000000000000" pitchFamily="2" charset="0"/>
                <a:ea typeface="Roboto" panose="02000000000000000000" pitchFamily="2" charset="0"/>
                <a:cs typeface="Roboto" panose="02000000000000000000" pitchFamily="2" charset="0"/>
              </a:rPr>
              <a:t>Monte Carlo</a:t>
            </a:r>
            <a:r>
              <a:rPr lang="en-US" sz="27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 evaluate and retry</a:t>
            </a:r>
          </a:p>
        </p:txBody>
      </p:sp>
      <p:sp>
        <p:nvSpPr>
          <p:cNvPr id="17" name="Content Placeholder 2"/>
          <p:cNvSpPr txBox="1">
            <a:spLocks/>
          </p:cNvSpPr>
          <p:nvPr/>
        </p:nvSpPr>
        <p:spPr>
          <a:xfrm>
            <a:off x="913855" y="3404746"/>
            <a:ext cx="7417345" cy="52946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20000"/>
                    <a:lumOff val="8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20000"/>
                    <a:lumOff val="8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20000"/>
                    <a:lumOff val="8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20000"/>
                    <a:lumOff val="8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20000"/>
                    <a:lumOff val="8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700" b="1" dirty="0" smtClean="0">
                <a:solidFill>
                  <a:schemeClr val="accent5">
                    <a:lumMod val="40000"/>
                    <a:lumOff val="60000"/>
                  </a:schemeClr>
                </a:solidFill>
                <a:cs typeface="Roboto" panose="02000000000000000000" pitchFamily="2" charset="0"/>
              </a:rPr>
              <a:t>CGA++</a:t>
            </a:r>
            <a:r>
              <a:rPr lang="en-US" sz="2700" dirty="0" smtClean="0">
                <a:cs typeface="Roboto" panose="02000000000000000000" pitchFamily="2" charset="0"/>
              </a:rPr>
              <a:t>: steer toward result </a:t>
            </a:r>
            <a:r>
              <a:rPr lang="en-US" sz="2700" dirty="0" smtClean="0">
                <a:latin typeface="Roboto Light" panose="02000000000000000000" pitchFamily="2" charset="0"/>
                <a:ea typeface="Roboto Light" panose="02000000000000000000" pitchFamily="2" charset="0"/>
                <a:cs typeface="Roboto" panose="02000000000000000000" pitchFamily="2" charset="0"/>
              </a:rPr>
              <a:t>(on first try)</a:t>
            </a:r>
            <a:endParaRPr lang="en-US" sz="2700" dirty="0">
              <a:latin typeface="Roboto Light" panose="02000000000000000000" pitchFamily="2" charset="0"/>
              <a:ea typeface="Roboto Light" panose="02000000000000000000" pitchFamily="2" charset="0"/>
              <a:cs typeface="Roboto" panose="02000000000000000000" pitchFamily="2" charset="0"/>
            </a:endParaRPr>
          </a:p>
        </p:txBody>
      </p:sp>
      <p:sp>
        <p:nvSpPr>
          <p:cNvPr id="19" name="Content Placeholder 2"/>
          <p:cNvSpPr txBox="1">
            <a:spLocks/>
          </p:cNvSpPr>
          <p:nvPr/>
        </p:nvSpPr>
        <p:spPr>
          <a:xfrm>
            <a:off x="1491702" y="4428711"/>
            <a:ext cx="7000181" cy="47176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0266" indent="-270266"/>
            <a:r>
              <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No evaluation → decisions remain irreversible</a:t>
            </a:r>
          </a:p>
        </p:txBody>
      </p:sp>
      <p:sp>
        <p:nvSpPr>
          <p:cNvPr id="20" name="Content Placeholder 2"/>
          <p:cNvSpPr txBox="1">
            <a:spLocks/>
          </p:cNvSpPr>
          <p:nvPr/>
        </p:nvSpPr>
        <p:spPr>
          <a:xfrm>
            <a:off x="1491701" y="4011830"/>
            <a:ext cx="7347912" cy="388090"/>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0266" indent="-270266"/>
            <a:r>
              <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Much harder to specify “how” than “what”</a:t>
            </a:r>
          </a:p>
        </p:txBody>
      </p:sp>
    </p:spTree>
    <p:custDataLst>
      <p:tags r:id="rId1"/>
    </p:custDataLst>
    <p:extLst>
      <p:ext uri="{BB962C8B-B14F-4D97-AF65-F5344CB8AC3E}">
        <p14:creationId xmlns:p14="http://schemas.microsoft.com/office/powerpoint/2010/main" val="267421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build="p"/>
      <p:bldP spid="15" grpId="0" build="p"/>
      <p:bldP spid="17" grpId="0" build="p"/>
      <p:bldP spid="19" grpId="0" build="p"/>
      <p:bldP spid="20"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High-level constraints on grammars</a:t>
            </a:r>
            <a:endParaRPr lang="nl-BE" dirty="0"/>
          </a:p>
        </p:txBody>
      </p:sp>
      <p:sp>
        <p:nvSpPr>
          <p:cNvPr id="5" name="Text Placeholder 4"/>
          <p:cNvSpPr>
            <a:spLocks noGrp="1"/>
          </p:cNvSpPr>
          <p:nvPr>
            <p:ph type="body" sz="quarter" idx="13"/>
          </p:nvPr>
        </p:nvSpPr>
        <p:spPr/>
        <p:txBody>
          <a:bodyPr/>
          <a:lstStyle/>
          <a:p>
            <a:r>
              <a:rPr lang="en-US" dirty="0" smtClean="0">
                <a:solidFill>
                  <a:schemeClr val="accent4">
                    <a:lumMod val="60000"/>
                    <a:lumOff val="40000"/>
                  </a:schemeClr>
                </a:solidFill>
              </a:rPr>
              <a:t>Requirements</a:t>
            </a:r>
            <a:endParaRPr lang="nl-BE" dirty="0">
              <a:solidFill>
                <a:schemeClr val="accent4">
                  <a:lumMod val="60000"/>
                  <a:lumOff val="40000"/>
                </a:schemeClr>
              </a:solidFill>
            </a:endParaRPr>
          </a:p>
        </p:txBody>
      </p:sp>
      <p:sp>
        <p:nvSpPr>
          <p:cNvPr id="3" name="Slide Number Placeholder 2"/>
          <p:cNvSpPr>
            <a:spLocks noGrp="1"/>
          </p:cNvSpPr>
          <p:nvPr>
            <p:ph type="sldNum" sz="quarter" idx="12"/>
          </p:nvPr>
        </p:nvSpPr>
        <p:spPr/>
        <p:txBody>
          <a:bodyPr/>
          <a:lstStyle/>
          <a:p>
            <a:fld id="{7571D7D1-A6BE-4E3F-858C-0E727F66D866}" type="slidenum">
              <a:rPr lang="en-GB" smtClean="0"/>
              <a:t>17</a:t>
            </a:fld>
            <a:endParaRPr lang="en-GB"/>
          </a:p>
        </p:txBody>
      </p:sp>
      <p:sp>
        <p:nvSpPr>
          <p:cNvPr id="32" name="Content Placeholder 2"/>
          <p:cNvSpPr txBox="1">
            <a:spLocks/>
          </p:cNvSpPr>
          <p:nvPr/>
        </p:nvSpPr>
        <p:spPr>
          <a:xfrm>
            <a:off x="1308099" y="2479337"/>
            <a:ext cx="5651501" cy="49834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20000"/>
                    <a:lumOff val="8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20000"/>
                    <a:lumOff val="8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20000"/>
                    <a:lumOff val="8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20000"/>
                    <a:lumOff val="8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20000"/>
                    <a:lumOff val="8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9075" indent="-269075"/>
            <a:r>
              <a:rPr lang="en-US" sz="2400" dirty="0" smtClean="0">
                <a:cs typeface="Roboto" panose="02000000000000000000" pitchFamily="2" charset="0"/>
              </a:rPr>
              <a:t>Global context</a:t>
            </a:r>
            <a:endParaRPr lang="en-US" sz="2400" dirty="0">
              <a:cs typeface="Roboto" panose="02000000000000000000" pitchFamily="2" charset="0"/>
            </a:endParaRPr>
          </a:p>
        </p:txBody>
      </p:sp>
      <p:sp>
        <p:nvSpPr>
          <p:cNvPr id="33" name="Content Placeholder 2"/>
          <p:cNvSpPr txBox="1">
            <a:spLocks/>
          </p:cNvSpPr>
          <p:nvPr/>
        </p:nvSpPr>
        <p:spPr>
          <a:xfrm>
            <a:off x="1308098" y="3102442"/>
            <a:ext cx="5651501" cy="49834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20000"/>
                    <a:lumOff val="8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20000"/>
                    <a:lumOff val="8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20000"/>
                    <a:lumOff val="8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20000"/>
                    <a:lumOff val="8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20000"/>
                    <a:lumOff val="8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9075" indent="-269075"/>
            <a:r>
              <a:rPr lang="en-US" sz="2400" dirty="0" smtClean="0">
                <a:cs typeface="Roboto" panose="02000000000000000000" pitchFamily="2" charset="0"/>
              </a:rPr>
              <a:t>Easy constraint specification</a:t>
            </a:r>
            <a:endParaRPr lang="en-US" sz="2400" dirty="0">
              <a:cs typeface="Roboto" panose="02000000000000000000" pitchFamily="2" charset="0"/>
            </a:endParaRPr>
          </a:p>
        </p:txBody>
      </p:sp>
      <p:sp>
        <p:nvSpPr>
          <p:cNvPr id="34" name="Content Placeholder 2"/>
          <p:cNvSpPr txBox="1">
            <a:spLocks/>
          </p:cNvSpPr>
          <p:nvPr/>
        </p:nvSpPr>
        <p:spPr>
          <a:xfrm>
            <a:off x="1308098" y="3725547"/>
            <a:ext cx="5651501" cy="49834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20000"/>
                    <a:lumOff val="8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20000"/>
                    <a:lumOff val="8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20000"/>
                    <a:lumOff val="8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20000"/>
                    <a:lumOff val="8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20000"/>
                    <a:lumOff val="8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9075" indent="-269075"/>
            <a:r>
              <a:rPr lang="en-US" sz="2400" dirty="0" smtClean="0">
                <a:cs typeface="Roboto" panose="02000000000000000000" pitchFamily="2" charset="0"/>
              </a:rPr>
              <a:t>Directed convergence</a:t>
            </a:r>
            <a:endParaRPr lang="en-US" sz="2400" dirty="0">
              <a:cs typeface="Roboto" panose="02000000000000000000" pitchFamily="2" charset="0"/>
            </a:endParaRPr>
          </a:p>
        </p:txBody>
      </p:sp>
      <p:sp>
        <p:nvSpPr>
          <p:cNvPr id="35" name="Content Placeholder 2"/>
          <p:cNvSpPr txBox="1">
            <a:spLocks/>
          </p:cNvSpPr>
          <p:nvPr/>
        </p:nvSpPr>
        <p:spPr>
          <a:xfrm>
            <a:off x="1308098" y="4348652"/>
            <a:ext cx="5651501" cy="49834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20000"/>
                    <a:lumOff val="8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20000"/>
                    <a:lumOff val="8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20000"/>
                    <a:lumOff val="8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20000"/>
                    <a:lumOff val="8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20000"/>
                    <a:lumOff val="8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9075" indent="-269075"/>
            <a:r>
              <a:rPr lang="en-US" sz="2400" dirty="0" smtClean="0">
                <a:cs typeface="Roboto" panose="02000000000000000000" pitchFamily="2" charset="0"/>
              </a:rPr>
              <a:t>Reversible decisions</a:t>
            </a:r>
            <a:endParaRPr lang="en-US" sz="2400" dirty="0">
              <a:cs typeface="Roboto" panose="02000000000000000000" pitchFamily="2" charset="0"/>
            </a:endParaRPr>
          </a:p>
        </p:txBody>
      </p:sp>
    </p:spTree>
    <p:custDataLst>
      <p:tags r:id="rId1"/>
    </p:custDataLst>
    <p:extLst>
      <p:ext uri="{BB962C8B-B14F-4D97-AF65-F5344CB8AC3E}">
        <p14:creationId xmlns:p14="http://schemas.microsoft.com/office/powerpoint/2010/main" val="1590534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between grammars</a:t>
            </a:r>
            <a:endParaRPr lang="en-US" dirty="0"/>
          </a:p>
        </p:txBody>
      </p:sp>
      <p:sp>
        <p:nvSpPr>
          <p:cNvPr id="3" name="Subtitle 2"/>
          <p:cNvSpPr>
            <a:spLocks noGrp="1"/>
          </p:cNvSpPr>
          <p:nvPr>
            <p:ph type="body" sz="quarter" idx="13"/>
          </p:nvPr>
        </p:nvSpPr>
        <p:spPr/>
        <p:txBody>
          <a:bodyPr/>
          <a:lstStyle/>
          <a:p>
            <a:r>
              <a:rPr lang="en-US" smtClean="0"/>
              <a:t>Problem B</a:t>
            </a:r>
            <a:endParaRPr lang="en-GB" dirty="0"/>
          </a:p>
        </p:txBody>
      </p:sp>
      <p:sp>
        <p:nvSpPr>
          <p:cNvPr id="9" name="Slide Number Placeholder 8"/>
          <p:cNvSpPr>
            <a:spLocks noGrp="1"/>
          </p:cNvSpPr>
          <p:nvPr>
            <p:ph type="sldNum" sz="quarter" idx="12"/>
          </p:nvPr>
        </p:nvSpPr>
        <p:spPr/>
        <p:txBody>
          <a:bodyPr/>
          <a:lstStyle/>
          <a:p>
            <a:fld id="{7571D7D1-A6BE-4E3F-858C-0E727F66D866}" type="slidenum">
              <a:rPr lang="en-GB" smtClean="0"/>
              <a:pPr/>
              <a:t>18</a:t>
            </a:fld>
            <a:endParaRPr lang="en-GB"/>
          </a:p>
        </p:txBody>
      </p:sp>
    </p:spTree>
    <p:extLst>
      <p:ext uri="{BB962C8B-B14F-4D97-AF65-F5344CB8AC3E}">
        <p14:creationId xmlns:p14="http://schemas.microsoft.com/office/powerpoint/2010/main" val="1260593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4"/>
          <a:stretch>
            <a:fillRect/>
          </a:stretch>
        </p:blipFill>
        <p:spPr>
          <a:xfrm>
            <a:off x="1739212" y="1922069"/>
            <a:ext cx="5665583" cy="3494660"/>
          </a:xfrm>
          <a:prstGeom prst="rect">
            <a:avLst/>
          </a:prstGeom>
        </p:spPr>
      </p:pic>
      <p:grpSp>
        <p:nvGrpSpPr>
          <p:cNvPr id="53" name="Group 52"/>
          <p:cNvGrpSpPr/>
          <p:nvPr/>
        </p:nvGrpSpPr>
        <p:grpSpPr>
          <a:xfrm>
            <a:off x="2875085" y="2489153"/>
            <a:ext cx="2963007" cy="2719315"/>
            <a:chOff x="3833445" y="2446801"/>
            <a:chExt cx="3950676" cy="3625753"/>
          </a:xfrm>
        </p:grpSpPr>
        <p:sp>
          <p:nvSpPr>
            <p:cNvPr id="10" name="Oval 9"/>
            <p:cNvSpPr/>
            <p:nvPr/>
          </p:nvSpPr>
          <p:spPr>
            <a:xfrm>
              <a:off x="4443046" y="5709138"/>
              <a:ext cx="363416" cy="3634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Roboto" panose="02000000000000000000" pitchFamily="2" charset="0"/>
                  <a:ea typeface="Roboto" panose="02000000000000000000" pitchFamily="2" charset="0"/>
                  <a:cs typeface="Roboto" panose="02000000000000000000" pitchFamily="2" charset="0"/>
                </a:rPr>
                <a:t>S</a:t>
              </a:r>
              <a:endParaRPr lang="en-GB" sz="1350" b="1" dirty="0">
                <a:latin typeface="Roboto" panose="02000000000000000000" pitchFamily="2" charset="0"/>
                <a:ea typeface="Roboto" panose="02000000000000000000" pitchFamily="2" charset="0"/>
                <a:cs typeface="Roboto" panose="02000000000000000000" pitchFamily="2" charset="0"/>
              </a:endParaRPr>
            </a:p>
          </p:txBody>
        </p:sp>
        <p:sp>
          <p:nvSpPr>
            <p:cNvPr id="11" name="Rectangle 10"/>
            <p:cNvSpPr/>
            <p:nvPr/>
          </p:nvSpPr>
          <p:spPr>
            <a:xfrm>
              <a:off x="6447692" y="4114800"/>
              <a:ext cx="351693" cy="35169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Roboto" panose="02000000000000000000" pitchFamily="2" charset="0"/>
                  <a:ea typeface="Roboto" panose="02000000000000000000" pitchFamily="2" charset="0"/>
                  <a:cs typeface="Roboto" panose="02000000000000000000" pitchFamily="2" charset="0"/>
                </a:rPr>
                <a:t>T</a:t>
              </a:r>
              <a:endParaRPr lang="en-GB" sz="1350" b="1" dirty="0">
                <a:latin typeface="Roboto" panose="02000000000000000000" pitchFamily="2" charset="0"/>
                <a:ea typeface="Roboto" panose="02000000000000000000" pitchFamily="2" charset="0"/>
                <a:cs typeface="Roboto" panose="02000000000000000000" pitchFamily="2" charset="0"/>
              </a:endParaRPr>
            </a:p>
          </p:txBody>
        </p:sp>
        <p:sp>
          <p:nvSpPr>
            <p:cNvPr id="12" name="Isosceles Triangle 11"/>
            <p:cNvSpPr/>
            <p:nvPr/>
          </p:nvSpPr>
          <p:spPr>
            <a:xfrm>
              <a:off x="6072552" y="5214933"/>
              <a:ext cx="445477" cy="386861"/>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Roboto" panose="02000000000000000000" pitchFamily="2" charset="0"/>
                  <a:ea typeface="Roboto" panose="02000000000000000000" pitchFamily="2" charset="0"/>
                  <a:cs typeface="Roboto" panose="02000000000000000000" pitchFamily="2" charset="0"/>
                </a:rPr>
                <a:t>E</a:t>
              </a:r>
              <a:endParaRPr lang="en-GB" sz="1350" b="1" dirty="0">
                <a:latin typeface="Roboto" panose="02000000000000000000" pitchFamily="2" charset="0"/>
                <a:ea typeface="Roboto" panose="02000000000000000000" pitchFamily="2" charset="0"/>
                <a:cs typeface="Roboto" panose="02000000000000000000" pitchFamily="2" charset="0"/>
              </a:endParaRPr>
            </a:p>
            <a:p>
              <a:pPr algn="ctr"/>
              <a:endParaRPr lang="en-US" sz="300" b="1" dirty="0">
                <a:latin typeface="Roboto" panose="02000000000000000000" pitchFamily="2" charset="0"/>
                <a:ea typeface="Roboto" panose="02000000000000000000" pitchFamily="2" charset="0"/>
                <a:cs typeface="Roboto" panose="02000000000000000000" pitchFamily="2" charset="0"/>
              </a:endParaRPr>
            </a:p>
          </p:txBody>
        </p:sp>
        <p:sp>
          <p:nvSpPr>
            <p:cNvPr id="13" name="Isosceles Triangle 12"/>
            <p:cNvSpPr/>
            <p:nvPr/>
          </p:nvSpPr>
          <p:spPr>
            <a:xfrm>
              <a:off x="7338644" y="3921369"/>
              <a:ext cx="445477" cy="386861"/>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Roboto" panose="02000000000000000000" pitchFamily="2" charset="0"/>
                  <a:ea typeface="Roboto" panose="02000000000000000000" pitchFamily="2" charset="0"/>
                  <a:cs typeface="Roboto" panose="02000000000000000000" pitchFamily="2" charset="0"/>
                </a:rPr>
                <a:t>E</a:t>
              </a:r>
              <a:endParaRPr lang="en-GB" sz="1350" b="1" dirty="0">
                <a:latin typeface="Roboto" panose="02000000000000000000" pitchFamily="2" charset="0"/>
                <a:ea typeface="Roboto" panose="02000000000000000000" pitchFamily="2" charset="0"/>
                <a:cs typeface="Roboto" panose="02000000000000000000" pitchFamily="2" charset="0"/>
              </a:endParaRPr>
            </a:p>
            <a:p>
              <a:pPr algn="ctr"/>
              <a:endParaRPr lang="en-US" sz="300" b="1" dirty="0">
                <a:latin typeface="Roboto" panose="02000000000000000000" pitchFamily="2" charset="0"/>
                <a:ea typeface="Roboto" panose="02000000000000000000" pitchFamily="2" charset="0"/>
                <a:cs typeface="Roboto" panose="02000000000000000000" pitchFamily="2" charset="0"/>
              </a:endParaRPr>
            </a:p>
          </p:txBody>
        </p:sp>
        <p:sp>
          <p:nvSpPr>
            <p:cNvPr id="14" name="Isosceles Triangle 13"/>
            <p:cNvSpPr/>
            <p:nvPr/>
          </p:nvSpPr>
          <p:spPr>
            <a:xfrm>
              <a:off x="5226262" y="3827030"/>
              <a:ext cx="445477" cy="386861"/>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Roboto" panose="02000000000000000000" pitchFamily="2" charset="0"/>
                  <a:ea typeface="Roboto" panose="02000000000000000000" pitchFamily="2" charset="0"/>
                  <a:cs typeface="Roboto" panose="02000000000000000000" pitchFamily="2" charset="0"/>
                </a:rPr>
                <a:t>E</a:t>
              </a:r>
              <a:endParaRPr lang="en-GB" sz="1350" b="1" dirty="0">
                <a:latin typeface="Roboto" panose="02000000000000000000" pitchFamily="2" charset="0"/>
                <a:ea typeface="Roboto" panose="02000000000000000000" pitchFamily="2" charset="0"/>
                <a:cs typeface="Roboto" panose="02000000000000000000" pitchFamily="2" charset="0"/>
              </a:endParaRPr>
            </a:p>
            <a:p>
              <a:pPr algn="ctr"/>
              <a:endParaRPr lang="en-US" sz="300" b="1" dirty="0">
                <a:latin typeface="Roboto" panose="02000000000000000000" pitchFamily="2" charset="0"/>
                <a:ea typeface="Roboto" panose="02000000000000000000" pitchFamily="2" charset="0"/>
                <a:cs typeface="Roboto" panose="02000000000000000000" pitchFamily="2" charset="0"/>
              </a:endParaRPr>
            </a:p>
          </p:txBody>
        </p:sp>
        <p:sp>
          <p:nvSpPr>
            <p:cNvPr id="15" name="Isosceles Triangle 14"/>
            <p:cNvSpPr/>
            <p:nvPr/>
          </p:nvSpPr>
          <p:spPr>
            <a:xfrm>
              <a:off x="5226261" y="2446801"/>
              <a:ext cx="445477" cy="386861"/>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Roboto" panose="02000000000000000000" pitchFamily="2" charset="0"/>
                  <a:ea typeface="Roboto" panose="02000000000000000000" pitchFamily="2" charset="0"/>
                  <a:cs typeface="Roboto" panose="02000000000000000000" pitchFamily="2" charset="0"/>
                </a:rPr>
                <a:t>E</a:t>
              </a:r>
              <a:endParaRPr lang="en-GB" sz="1350" b="1" dirty="0">
                <a:latin typeface="Roboto" panose="02000000000000000000" pitchFamily="2" charset="0"/>
                <a:ea typeface="Roboto" panose="02000000000000000000" pitchFamily="2" charset="0"/>
                <a:cs typeface="Roboto" panose="02000000000000000000" pitchFamily="2" charset="0"/>
              </a:endParaRPr>
            </a:p>
            <a:p>
              <a:pPr algn="ctr"/>
              <a:endParaRPr lang="en-US" sz="300" b="1" dirty="0">
                <a:latin typeface="Roboto" panose="02000000000000000000" pitchFamily="2" charset="0"/>
                <a:ea typeface="Roboto" panose="02000000000000000000" pitchFamily="2" charset="0"/>
                <a:cs typeface="Roboto" panose="02000000000000000000" pitchFamily="2" charset="0"/>
              </a:endParaRPr>
            </a:p>
          </p:txBody>
        </p:sp>
        <p:sp>
          <p:nvSpPr>
            <p:cNvPr id="16" name="Rectangle 15"/>
            <p:cNvSpPr/>
            <p:nvPr/>
          </p:nvSpPr>
          <p:spPr>
            <a:xfrm>
              <a:off x="3833445" y="3001108"/>
              <a:ext cx="351693" cy="35169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Roboto" panose="02000000000000000000" pitchFamily="2" charset="0"/>
                  <a:ea typeface="Roboto" panose="02000000000000000000" pitchFamily="2" charset="0"/>
                  <a:cs typeface="Roboto" panose="02000000000000000000" pitchFamily="2" charset="0"/>
                </a:rPr>
                <a:t>T</a:t>
              </a:r>
              <a:endParaRPr lang="en-GB" sz="1350" b="1" dirty="0">
                <a:latin typeface="Roboto" panose="02000000000000000000" pitchFamily="2" charset="0"/>
                <a:ea typeface="Roboto" panose="02000000000000000000" pitchFamily="2" charset="0"/>
                <a:cs typeface="Roboto" panose="02000000000000000000" pitchFamily="2" charset="0"/>
              </a:endParaRPr>
            </a:p>
          </p:txBody>
        </p:sp>
        <p:cxnSp>
          <p:nvCxnSpPr>
            <p:cNvPr id="21" name="Straight Connector 20"/>
            <p:cNvCxnSpPr>
              <a:stCxn id="10" idx="6"/>
              <a:endCxn id="12" idx="2"/>
            </p:cNvCxnSpPr>
            <p:nvPr/>
          </p:nvCxnSpPr>
          <p:spPr>
            <a:xfrm flipV="1">
              <a:off x="4806462" y="5601794"/>
              <a:ext cx="1266090" cy="289052"/>
            </a:xfrm>
            <a:prstGeom prst="line">
              <a:avLst/>
            </a:prstGeom>
            <a:ln w="50800">
              <a:solidFill>
                <a:schemeClr val="accent4">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2" idx="5"/>
              <a:endCxn id="13" idx="3"/>
            </p:cNvCxnSpPr>
            <p:nvPr/>
          </p:nvCxnSpPr>
          <p:spPr>
            <a:xfrm flipV="1">
              <a:off x="6406660" y="4308230"/>
              <a:ext cx="1154723" cy="1100134"/>
            </a:xfrm>
            <a:prstGeom prst="line">
              <a:avLst/>
            </a:prstGeom>
            <a:ln w="50800">
              <a:solidFill>
                <a:schemeClr val="accent4">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3" idx="1"/>
              <a:endCxn id="11" idx="3"/>
            </p:cNvCxnSpPr>
            <p:nvPr/>
          </p:nvCxnSpPr>
          <p:spPr>
            <a:xfrm flipH="1">
              <a:off x="6799385" y="4114800"/>
              <a:ext cx="650628" cy="175846"/>
            </a:xfrm>
            <a:prstGeom prst="line">
              <a:avLst/>
            </a:prstGeom>
            <a:ln w="50800">
              <a:solidFill>
                <a:schemeClr val="accent4">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2" idx="1"/>
              <a:endCxn id="14" idx="3"/>
            </p:cNvCxnSpPr>
            <p:nvPr/>
          </p:nvCxnSpPr>
          <p:spPr>
            <a:xfrm flipH="1" flipV="1">
              <a:off x="5449001" y="4213891"/>
              <a:ext cx="734920" cy="1194473"/>
            </a:xfrm>
            <a:prstGeom prst="line">
              <a:avLst/>
            </a:prstGeom>
            <a:ln w="50800">
              <a:solidFill>
                <a:schemeClr val="accent4">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4" idx="0"/>
              <a:endCxn id="15" idx="3"/>
            </p:cNvCxnSpPr>
            <p:nvPr/>
          </p:nvCxnSpPr>
          <p:spPr>
            <a:xfrm flipH="1" flipV="1">
              <a:off x="5449000" y="2833662"/>
              <a:ext cx="1" cy="993368"/>
            </a:xfrm>
            <a:prstGeom prst="line">
              <a:avLst/>
            </a:prstGeom>
            <a:ln w="50800">
              <a:solidFill>
                <a:schemeClr val="accent4">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5" idx="2"/>
            </p:cNvCxnSpPr>
            <p:nvPr/>
          </p:nvCxnSpPr>
          <p:spPr>
            <a:xfrm flipH="1">
              <a:off x="4185138" y="2833662"/>
              <a:ext cx="1041123" cy="355015"/>
            </a:xfrm>
            <a:prstGeom prst="line">
              <a:avLst/>
            </a:prstGeom>
            <a:ln w="50800">
              <a:solidFill>
                <a:schemeClr val="accent4">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6847530" y="1927901"/>
            <a:ext cx="1939322" cy="1078340"/>
            <a:chOff x="9130038" y="1698464"/>
            <a:chExt cx="2585762" cy="1437787"/>
          </a:xfrm>
        </p:grpSpPr>
        <p:sp>
          <p:nvSpPr>
            <p:cNvPr id="17" name="Oval 16"/>
            <p:cNvSpPr/>
            <p:nvPr/>
          </p:nvSpPr>
          <p:spPr>
            <a:xfrm>
              <a:off x="9171894" y="1698464"/>
              <a:ext cx="363416" cy="3634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Roboto" panose="02000000000000000000" pitchFamily="2" charset="0"/>
                  <a:ea typeface="Roboto" panose="02000000000000000000" pitchFamily="2" charset="0"/>
                  <a:cs typeface="Roboto" panose="02000000000000000000" pitchFamily="2" charset="0"/>
                </a:rPr>
                <a:t>S</a:t>
              </a:r>
              <a:endParaRPr lang="en-GB" sz="1350" b="1" dirty="0">
                <a:latin typeface="Roboto" panose="02000000000000000000" pitchFamily="2" charset="0"/>
                <a:ea typeface="Roboto" panose="02000000000000000000" pitchFamily="2" charset="0"/>
                <a:cs typeface="Roboto" panose="02000000000000000000" pitchFamily="2" charset="0"/>
              </a:endParaRPr>
            </a:p>
          </p:txBody>
        </p:sp>
        <p:sp>
          <p:nvSpPr>
            <p:cNvPr id="18" name="Rectangle 17"/>
            <p:cNvSpPr/>
            <p:nvPr/>
          </p:nvSpPr>
          <p:spPr>
            <a:xfrm>
              <a:off x="9171894" y="2649416"/>
              <a:ext cx="351693" cy="35169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Roboto" panose="02000000000000000000" pitchFamily="2" charset="0"/>
                  <a:ea typeface="Roboto" panose="02000000000000000000" pitchFamily="2" charset="0"/>
                  <a:cs typeface="Roboto" panose="02000000000000000000" pitchFamily="2" charset="0"/>
                </a:rPr>
                <a:t>T</a:t>
              </a:r>
              <a:endParaRPr lang="en-GB" sz="1350" b="1" dirty="0">
                <a:latin typeface="Roboto" panose="02000000000000000000" pitchFamily="2" charset="0"/>
                <a:ea typeface="Roboto" panose="02000000000000000000" pitchFamily="2" charset="0"/>
                <a:cs typeface="Roboto" panose="02000000000000000000" pitchFamily="2" charset="0"/>
              </a:endParaRPr>
            </a:p>
          </p:txBody>
        </p:sp>
        <p:sp>
          <p:nvSpPr>
            <p:cNvPr id="19" name="Isosceles Triangle 18"/>
            <p:cNvSpPr/>
            <p:nvPr/>
          </p:nvSpPr>
          <p:spPr>
            <a:xfrm>
              <a:off x="9130038" y="2144171"/>
              <a:ext cx="445477" cy="386861"/>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Roboto" panose="02000000000000000000" pitchFamily="2" charset="0"/>
                  <a:ea typeface="Roboto" panose="02000000000000000000" pitchFamily="2" charset="0"/>
                  <a:cs typeface="Roboto" panose="02000000000000000000" pitchFamily="2" charset="0"/>
                </a:rPr>
                <a:t>E</a:t>
              </a:r>
              <a:endParaRPr lang="en-GB" sz="1350" b="1" dirty="0">
                <a:latin typeface="Roboto" panose="02000000000000000000" pitchFamily="2" charset="0"/>
                <a:ea typeface="Roboto" panose="02000000000000000000" pitchFamily="2" charset="0"/>
                <a:cs typeface="Roboto" panose="02000000000000000000" pitchFamily="2" charset="0"/>
              </a:endParaRPr>
            </a:p>
            <a:p>
              <a:pPr algn="ctr"/>
              <a:endParaRPr lang="en-US" sz="300" b="1" dirty="0">
                <a:latin typeface="Roboto" panose="02000000000000000000" pitchFamily="2" charset="0"/>
                <a:ea typeface="Roboto" panose="02000000000000000000" pitchFamily="2" charset="0"/>
                <a:cs typeface="Roboto" panose="02000000000000000000" pitchFamily="2" charset="0"/>
              </a:endParaRPr>
            </a:p>
          </p:txBody>
        </p:sp>
        <p:sp>
          <p:nvSpPr>
            <p:cNvPr id="52" name="Subtitle 2"/>
            <p:cNvSpPr txBox="1">
              <a:spLocks/>
            </p:cNvSpPr>
            <p:nvPr/>
          </p:nvSpPr>
          <p:spPr>
            <a:xfrm>
              <a:off x="9671523" y="1757350"/>
              <a:ext cx="2044277" cy="1378901"/>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350"/>
                </a:spcBef>
                <a:buNone/>
              </a:pPr>
              <a:r>
                <a:rPr lang="en-US" sz="135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Start of level</a:t>
              </a:r>
            </a:p>
            <a:p>
              <a:pPr marL="0" indent="0">
                <a:spcBef>
                  <a:spcPts val="1350"/>
                </a:spcBef>
                <a:buNone/>
              </a:pPr>
              <a:r>
                <a:rPr lang="en-US" sz="135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Battle an enemy</a:t>
              </a:r>
            </a:p>
            <a:p>
              <a:pPr marL="0" indent="0">
                <a:spcBef>
                  <a:spcPts val="1350"/>
                </a:spcBef>
                <a:buNone/>
              </a:pPr>
              <a:r>
                <a:rPr lang="en-US" sz="135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Collect treasure</a:t>
              </a:r>
              <a:endParaRPr lang="en-GB" sz="135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grpSp>
      <p:sp>
        <p:nvSpPr>
          <p:cNvPr id="55" name="Curved Down Arrow 54"/>
          <p:cNvSpPr/>
          <p:nvPr/>
        </p:nvSpPr>
        <p:spPr>
          <a:xfrm>
            <a:off x="3561415" y="1978658"/>
            <a:ext cx="1676603" cy="655568"/>
          </a:xfrm>
          <a:prstGeom prst="curvedDownArrow">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solidFill>
                <a:schemeClr val="tx1"/>
              </a:solidFill>
            </a:endParaRPr>
          </a:p>
        </p:txBody>
      </p:sp>
      <p:sp>
        <p:nvSpPr>
          <p:cNvPr id="56" name="Curved Down Arrow 55"/>
          <p:cNvSpPr/>
          <p:nvPr/>
        </p:nvSpPr>
        <p:spPr>
          <a:xfrm flipH="1" flipV="1">
            <a:off x="3468568" y="4559495"/>
            <a:ext cx="1676603" cy="678362"/>
          </a:xfrm>
          <a:prstGeom prst="curvedDownArrow">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solidFill>
                <a:schemeClr val="tx1"/>
              </a:solidFill>
            </a:endParaRPr>
          </a:p>
        </p:txBody>
      </p:sp>
      <p:sp>
        <p:nvSpPr>
          <p:cNvPr id="4" name="Title 3"/>
          <p:cNvSpPr>
            <a:spLocks noGrp="1"/>
          </p:cNvSpPr>
          <p:nvPr>
            <p:ph type="title"/>
          </p:nvPr>
        </p:nvSpPr>
        <p:spPr/>
        <p:txBody>
          <a:bodyPr/>
          <a:lstStyle/>
          <a:p>
            <a:r>
              <a:rPr lang="en-US" dirty="0" smtClean="0"/>
              <a:t>Interaction between grammars</a:t>
            </a:r>
            <a:endParaRPr lang="nl-BE" dirty="0"/>
          </a:p>
        </p:txBody>
      </p:sp>
      <p:sp>
        <p:nvSpPr>
          <p:cNvPr id="3" name="Slide Number Placeholder 2"/>
          <p:cNvSpPr>
            <a:spLocks noGrp="1"/>
          </p:cNvSpPr>
          <p:nvPr>
            <p:ph type="sldNum" sz="quarter" idx="12"/>
          </p:nvPr>
        </p:nvSpPr>
        <p:spPr/>
        <p:txBody>
          <a:bodyPr/>
          <a:lstStyle/>
          <a:p>
            <a:fld id="{7571D7D1-A6BE-4E3F-858C-0E727F66D866}" type="slidenum">
              <a:rPr lang="en-GB" smtClean="0"/>
              <a:t>19</a:t>
            </a:fld>
            <a:endParaRPr lang="en-GB"/>
          </a:p>
        </p:txBody>
      </p:sp>
    </p:spTree>
    <p:custDataLst>
      <p:tags r:id="rId1"/>
    </p:custDataLst>
    <p:extLst>
      <p:ext uri="{BB962C8B-B14F-4D97-AF65-F5344CB8AC3E}">
        <p14:creationId xmlns:p14="http://schemas.microsoft.com/office/powerpoint/2010/main" val="3815774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300"/>
                                        <p:tgtEl>
                                          <p:spTgt spid="5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nodeType="clickEffect">
                                  <p:stCondLst>
                                    <p:cond delay="0"/>
                                  </p:stCondLst>
                                  <p:childTnLst>
                                    <p:animMotion origin="layout" path="M 0 -3.7037E-6 L -0.23073 0.00186 " pathEditMode="relative" rAng="0" ptsTypes="AA">
                                      <p:cBhvr>
                                        <p:cTn id="15" dur="2000" fill="hold"/>
                                        <p:tgtEl>
                                          <p:spTgt spid="8"/>
                                        </p:tgtEl>
                                        <p:attrNameLst>
                                          <p:attrName>ppt_x</p:attrName>
                                          <p:attrName>ppt_y</p:attrName>
                                        </p:attrNameLst>
                                      </p:cBhvr>
                                      <p:rCtr x="-11545" y="93"/>
                                    </p:animMotion>
                                  </p:childTnLst>
                                </p:cTn>
                              </p:par>
                              <p:par>
                                <p:cTn id="16" presetID="42" presetClass="path" presetSubtype="0" accel="50000" decel="50000" fill="hold" nodeType="withEffect">
                                  <p:stCondLst>
                                    <p:cond delay="0"/>
                                  </p:stCondLst>
                                  <p:childTnLst>
                                    <p:animMotion origin="layout" path="M 1.11111E-6 -1.11111E-6 L 0.23212 -0.00509 " pathEditMode="relative" rAng="0" ptsTypes="AA">
                                      <p:cBhvr>
                                        <p:cTn id="17" dur="2000" fill="hold"/>
                                        <p:tgtEl>
                                          <p:spTgt spid="53"/>
                                        </p:tgtEl>
                                        <p:attrNameLst>
                                          <p:attrName>ppt_x</p:attrName>
                                          <p:attrName>ppt_y</p:attrName>
                                        </p:attrNameLst>
                                      </p:cBhvr>
                                      <p:rCtr x="11597" y="-255"/>
                                    </p:animMotion>
                                  </p:childTnLst>
                                </p:cTn>
                              </p:par>
                              <p:par>
                                <p:cTn id="18" presetID="10" presetClass="entr" presetSubtype="0" fill="hold" grpId="0" nodeType="withEffect">
                                  <p:stCondLst>
                                    <p:cond delay="1500"/>
                                  </p:stCondLst>
                                  <p:childTnLst>
                                    <p:set>
                                      <p:cBhvr>
                                        <p:cTn id="19" dur="1" fill="hold">
                                          <p:stCondLst>
                                            <p:cond delay="0"/>
                                          </p:stCondLst>
                                        </p:cTn>
                                        <p:tgtEl>
                                          <p:spTgt spid="55"/>
                                        </p:tgtEl>
                                        <p:attrNameLst>
                                          <p:attrName>style.visibility</p:attrName>
                                        </p:attrNameLst>
                                      </p:cBhvr>
                                      <p:to>
                                        <p:strVal val="visible"/>
                                      </p:to>
                                    </p:set>
                                    <p:animEffect transition="in" filter="fade">
                                      <p:cBhvr>
                                        <p:cTn id="20" dur="500"/>
                                        <p:tgtEl>
                                          <p:spTgt spid="55"/>
                                        </p:tgtEl>
                                      </p:cBhvr>
                                    </p:animEffect>
                                  </p:childTnLst>
                                </p:cTn>
                              </p:par>
                              <p:par>
                                <p:cTn id="21" presetID="10" presetClass="entr" presetSubtype="0" fill="hold" grpId="0" nodeType="withEffect">
                                  <p:stCondLst>
                                    <p:cond delay="150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1350071" y="0"/>
            <a:ext cx="12015634" cy="6858000"/>
          </a:xfrm>
          <a:prstGeom prst="rect">
            <a:avLst/>
          </a:prstGeom>
        </p:spPr>
      </p:pic>
      <p:pic>
        <p:nvPicPr>
          <p:cNvPr id="4" name="Picture 3"/>
          <p:cNvPicPr>
            <a:picLocks noChangeAspect="1"/>
          </p:cNvPicPr>
          <p:nvPr/>
        </p:nvPicPr>
        <p:blipFill>
          <a:blip r:embed="rId5"/>
          <a:stretch>
            <a:fillRect/>
          </a:stretch>
        </p:blipFill>
        <p:spPr>
          <a:xfrm>
            <a:off x="-781877" y="-37547"/>
            <a:ext cx="11046858" cy="6908799"/>
          </a:xfrm>
          <a:prstGeom prst="rect">
            <a:avLst/>
          </a:prstGeom>
          <a:ln w="63500">
            <a:solidFill>
              <a:schemeClr val="accent4">
                <a:lumMod val="40000"/>
                <a:lumOff val="60000"/>
              </a:schemeClr>
            </a:solidFill>
          </a:ln>
          <a:effectLst/>
        </p:spPr>
      </p:pic>
      <p:sp>
        <p:nvSpPr>
          <p:cNvPr id="7" name="Title 1"/>
          <p:cNvSpPr>
            <a:spLocks noGrp="1"/>
          </p:cNvSpPr>
          <p:nvPr>
            <p:ph type="title" idx="4294967295"/>
          </p:nvPr>
        </p:nvSpPr>
        <p:spPr>
          <a:xfrm>
            <a:off x="3080664" y="6261325"/>
            <a:ext cx="5110162" cy="301625"/>
          </a:xfrm>
        </p:spPr>
        <p:txBody>
          <a:bodyPr>
            <a:noAutofit/>
          </a:bodyPr>
          <a:lstStyle/>
          <a:p>
            <a:pPr algn="r"/>
            <a:r>
              <a:rPr lang="en-US" sz="1300" b="1" dirty="0">
                <a:ln w="1270">
                  <a:noFill/>
                </a:ln>
                <a:solidFill>
                  <a:schemeClr val="accent4">
                    <a:lumMod val="20000"/>
                    <a:lumOff val="80000"/>
                  </a:schemeClr>
                </a:solidFill>
                <a:latin typeface="Roboto Light" panose="02000000000000000000" pitchFamily="2" charset="0"/>
                <a:ea typeface="Roboto Light" panose="02000000000000000000" pitchFamily="2" charset="0"/>
                <a:cs typeface="Roboto Light" panose="02000000000000000000" pitchFamily="2" charset="0"/>
              </a:rPr>
              <a:t>Source: </a:t>
            </a:r>
            <a:r>
              <a:rPr lang="en-US" sz="1300" b="1" i="1" dirty="0">
                <a:ln w="1270">
                  <a:noFill/>
                </a:ln>
                <a:solidFill>
                  <a:schemeClr val="accent4">
                    <a:lumMod val="20000"/>
                    <a:lumOff val="80000"/>
                  </a:schemeClr>
                </a:solidFill>
                <a:latin typeface="Roboto Light" panose="02000000000000000000" pitchFamily="2" charset="0"/>
                <a:ea typeface="Roboto Light" panose="02000000000000000000" pitchFamily="2" charset="0"/>
                <a:cs typeface="Roboto Light" panose="02000000000000000000" pitchFamily="2" charset="0"/>
              </a:rPr>
              <a:t>The Legend of Zelda: A Link to the Past</a:t>
            </a:r>
            <a:r>
              <a:rPr lang="en-US" sz="1300" b="1" dirty="0">
                <a:ln w="1270">
                  <a:noFill/>
                </a:ln>
                <a:solidFill>
                  <a:schemeClr val="accent4">
                    <a:lumMod val="20000"/>
                    <a:lumOff val="80000"/>
                  </a:schemeClr>
                </a:solidFill>
                <a:latin typeface="Roboto Light" panose="02000000000000000000" pitchFamily="2" charset="0"/>
                <a:ea typeface="Roboto Light" panose="02000000000000000000" pitchFamily="2" charset="0"/>
                <a:cs typeface="Roboto Light" panose="02000000000000000000" pitchFamily="2" charset="0"/>
              </a:rPr>
              <a:t> (Nintendo, 1991)</a:t>
            </a:r>
            <a:endParaRPr lang="en-GB" sz="1300" b="1" dirty="0">
              <a:ln w="1270">
                <a:noFill/>
              </a:ln>
              <a:solidFill>
                <a:schemeClr val="accent4">
                  <a:lumMod val="20000"/>
                  <a:lumOff val="80000"/>
                </a:schemeClr>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9" name="Rectangle 8"/>
          <p:cNvSpPr/>
          <p:nvPr/>
        </p:nvSpPr>
        <p:spPr>
          <a:xfrm>
            <a:off x="-251791" y="-238539"/>
            <a:ext cx="9660834" cy="7174968"/>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 name="Title 1"/>
          <p:cNvSpPr txBox="1">
            <a:spLocks/>
          </p:cNvSpPr>
          <p:nvPr/>
        </p:nvSpPr>
        <p:spPr>
          <a:xfrm>
            <a:off x="1037060" y="3873739"/>
            <a:ext cx="7083132" cy="1062973"/>
          </a:xfrm>
          <a:prstGeom prst="rect">
            <a:avLst/>
          </a:prstGeom>
        </p:spPr>
        <p:txBody>
          <a:bodyPr vert="horz" lIns="68580" tIns="34290" rIns="68580" bIns="3429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dirty="0" smtClean="0">
                <a:solidFill>
                  <a:schemeClr val="accent4">
                    <a:lumMod val="20000"/>
                    <a:lumOff val="80000"/>
                  </a:schemeClr>
                </a:solidFill>
                <a:latin typeface="Roboto Light" panose="02000000000000000000" pitchFamily="2" charset="0"/>
                <a:ea typeface="Roboto Light" panose="02000000000000000000" pitchFamily="2" charset="0"/>
                <a:cs typeface="Roboto Condensed" panose="02000000000000000000" pitchFamily="2" charset="0"/>
              </a:rPr>
              <a:t>is not controllable enough</a:t>
            </a:r>
            <a:endParaRPr lang="en-GB" sz="4000" b="1" dirty="0">
              <a:ln w="1270">
                <a:solidFill>
                  <a:schemeClr val="accent4">
                    <a:lumMod val="60000"/>
                    <a:lumOff val="40000"/>
                  </a:schemeClr>
                </a:solidFill>
              </a:ln>
              <a:solidFill>
                <a:schemeClr val="accent4">
                  <a:lumMod val="20000"/>
                  <a:lumOff val="80000"/>
                </a:schemeClr>
              </a:solidFill>
              <a:latin typeface="Roboto Light" panose="02000000000000000000" pitchFamily="2" charset="0"/>
              <a:ea typeface="Roboto Light" panose="02000000000000000000" pitchFamily="2" charset="0"/>
              <a:cs typeface="Roboto Condensed" panose="02000000000000000000" pitchFamily="2" charset="0"/>
            </a:endParaRPr>
          </a:p>
        </p:txBody>
      </p:sp>
      <p:sp>
        <p:nvSpPr>
          <p:cNvPr id="3" name="Slide Number Placeholder 2"/>
          <p:cNvSpPr>
            <a:spLocks noGrp="1"/>
          </p:cNvSpPr>
          <p:nvPr>
            <p:ph type="sldNum" sz="quarter" idx="12"/>
          </p:nvPr>
        </p:nvSpPr>
        <p:spPr/>
        <p:txBody>
          <a:bodyPr/>
          <a:lstStyle/>
          <a:p>
            <a:fld id="{7571D7D1-A6BE-4E3F-858C-0E727F66D866}" type="slidenum">
              <a:rPr lang="en-GB" smtClean="0"/>
              <a:pPr/>
              <a:t>2</a:t>
            </a:fld>
            <a:endParaRPr lang="en-GB" dirty="0"/>
          </a:p>
        </p:txBody>
      </p:sp>
      <p:sp>
        <p:nvSpPr>
          <p:cNvPr id="10" name="Title 4"/>
          <p:cNvSpPr txBox="1">
            <a:spLocks/>
          </p:cNvSpPr>
          <p:nvPr/>
        </p:nvSpPr>
        <p:spPr>
          <a:xfrm>
            <a:off x="436394" y="2676694"/>
            <a:ext cx="8284464" cy="967155"/>
          </a:xfrm>
          <a:prstGeom prst="rect">
            <a:avLst/>
          </a:prstGeom>
        </p:spPr>
        <p:txBody>
          <a:bodyPr/>
          <a:lstStyle>
            <a:lvl1pPr algn="ctr" defTabSz="914400" rtl="0" eaLnBrk="1" latinLnBrk="0" hangingPunct="1">
              <a:lnSpc>
                <a:spcPct val="90000"/>
              </a:lnSpc>
              <a:spcBef>
                <a:spcPct val="0"/>
              </a:spcBef>
              <a:buNone/>
              <a:defRPr sz="3600" b="1" kern="1200">
                <a:solidFill>
                  <a:schemeClr val="accent4">
                    <a:lumMod val="20000"/>
                    <a:lumOff val="80000"/>
                  </a:schemeClr>
                </a:solidFill>
                <a:latin typeface="Roboto" panose="02000000000000000000" pitchFamily="2" charset="0"/>
                <a:ea typeface="Roboto" panose="02000000000000000000" pitchFamily="2" charset="0"/>
                <a:cs typeface="+mj-cs"/>
              </a:defRPr>
            </a:lvl1pPr>
          </a:lstStyle>
          <a:p>
            <a:r>
              <a:rPr lang="en-US" sz="4400" dirty="0" smtClean="0"/>
              <a:t>P</a:t>
            </a:r>
            <a:r>
              <a:rPr lang="en-US" sz="4400" b="0" dirty="0" smtClean="0"/>
              <a:t>rocedural</a:t>
            </a:r>
            <a:r>
              <a:rPr lang="en-US" sz="4400" dirty="0" smtClean="0"/>
              <a:t> C</a:t>
            </a:r>
            <a:r>
              <a:rPr lang="en-US" sz="4400" b="0" dirty="0" smtClean="0"/>
              <a:t>ontent</a:t>
            </a:r>
            <a:r>
              <a:rPr lang="en-US" sz="4400" dirty="0" smtClean="0"/>
              <a:t> G</a:t>
            </a:r>
            <a:r>
              <a:rPr lang="en-US" sz="4400" b="0" dirty="0" smtClean="0"/>
              <a:t>eneration</a:t>
            </a:r>
            <a:endParaRPr lang="nl-BE" sz="4400" b="0" dirty="0"/>
          </a:p>
        </p:txBody>
      </p:sp>
      <p:sp>
        <p:nvSpPr>
          <p:cNvPr id="11" name="Title 4"/>
          <p:cNvSpPr txBox="1">
            <a:spLocks/>
          </p:cNvSpPr>
          <p:nvPr/>
        </p:nvSpPr>
        <p:spPr>
          <a:xfrm>
            <a:off x="436394" y="1504852"/>
            <a:ext cx="8284464" cy="1171842"/>
          </a:xfrm>
          <a:prstGeom prst="rect">
            <a:avLst/>
          </a:prstGeom>
        </p:spPr>
        <p:txBody>
          <a:bodyPr/>
          <a:lstStyle>
            <a:lvl1pPr algn="ctr" defTabSz="914400" rtl="0" eaLnBrk="1" latinLnBrk="0" hangingPunct="1">
              <a:lnSpc>
                <a:spcPct val="90000"/>
              </a:lnSpc>
              <a:spcBef>
                <a:spcPct val="0"/>
              </a:spcBef>
              <a:buNone/>
              <a:defRPr sz="3600" b="1" kern="1200">
                <a:solidFill>
                  <a:schemeClr val="accent4">
                    <a:lumMod val="20000"/>
                    <a:lumOff val="80000"/>
                  </a:schemeClr>
                </a:solidFill>
                <a:latin typeface="Roboto" panose="02000000000000000000" pitchFamily="2" charset="0"/>
                <a:ea typeface="Roboto" panose="02000000000000000000" pitchFamily="2" charset="0"/>
                <a:cs typeface="+mj-cs"/>
              </a:defRPr>
            </a:lvl1pPr>
          </a:lstStyle>
          <a:p>
            <a:r>
              <a:rPr lang="en-US" sz="7200" dirty="0" smtClean="0"/>
              <a:t>PCG</a:t>
            </a:r>
            <a:endParaRPr lang="nl-BE" sz="7200" dirty="0"/>
          </a:p>
        </p:txBody>
      </p:sp>
    </p:spTree>
    <p:custDataLst>
      <p:tags r:id="rId1"/>
    </p:custDataLst>
    <p:extLst>
      <p:ext uri="{BB962C8B-B14F-4D97-AF65-F5344CB8AC3E}">
        <p14:creationId xmlns:p14="http://schemas.microsoft.com/office/powerpoint/2010/main" val="1614107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ccel="50000" decel="50000" fill="hold" nodeType="clickEffect">
                                  <p:stCondLst>
                                    <p:cond delay="0"/>
                                  </p:stCondLst>
                                  <p:childTnLst>
                                    <p:animScale>
                                      <p:cBhvr>
                                        <p:cTn id="6" dur="2000" fill="hold"/>
                                        <p:tgtEl>
                                          <p:spTgt spid="4"/>
                                        </p:tgtEl>
                                      </p:cBhvr>
                                      <p:by x="25500" y="25500"/>
                                    </p:animScale>
                                  </p:childTnLst>
                                </p:cTn>
                              </p:par>
                              <p:par>
                                <p:cTn id="7" presetID="42" presetClass="path" presetSubtype="0" accel="50000" decel="50000" fill="hold" nodeType="withEffect">
                                  <p:stCondLst>
                                    <p:cond delay="0"/>
                                  </p:stCondLst>
                                  <p:childTnLst>
                                    <p:animMotion origin="layout" path="M -2.77778E-6 1.85185E-6 L -0.31406 -0.36088 " pathEditMode="relative" rAng="0" ptsTypes="AA">
                                      <p:cBhvr>
                                        <p:cTn id="8" dur="2000" fill="hold"/>
                                        <p:tgtEl>
                                          <p:spTgt spid="4"/>
                                        </p:tgtEl>
                                        <p:attrNameLst>
                                          <p:attrName>ppt_x</p:attrName>
                                          <p:attrName>ppt_y</p:attrName>
                                        </p:attrNameLst>
                                      </p:cBhvr>
                                      <p:rCtr x="-15712" y="-18056"/>
                                    </p:animMotion>
                                  </p:childTnLst>
                                </p:cTn>
                              </p:par>
                            </p:childTnLst>
                          </p:cTn>
                        </p:par>
                        <p:par>
                          <p:cTn id="9" fill="hold">
                            <p:stCondLst>
                              <p:cond delay="2000"/>
                            </p:stCondLst>
                            <p:childTnLst>
                              <p:par>
                                <p:cTn id="10" presetID="10" presetClass="exit" presetSubtype="0" fill="hold" nodeType="after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animBg="1"/>
      <p:bldP spid="14" grpId="0"/>
      <p:bldP spid="10"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1"/>
          <p:cNvSpPr txBox="1">
            <a:spLocks/>
          </p:cNvSpPr>
          <p:nvPr/>
        </p:nvSpPr>
        <p:spPr>
          <a:xfrm>
            <a:off x="1322117" y="5764881"/>
            <a:ext cx="7401259" cy="313997"/>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200" dirty="0">
                <a:solidFill>
                  <a:schemeClr val="accent5">
                    <a:lumMod val="40000"/>
                    <a:lumOff val="60000"/>
                  </a:schemeClr>
                </a:solidFill>
                <a:latin typeface="Roboto Condensed" panose="02000000000000000000" pitchFamily="2" charset="0"/>
                <a:ea typeface="Roboto Condensed" panose="02000000000000000000" pitchFamily="2" charset="0"/>
                <a:cs typeface="Roboto Condensed" panose="02000000000000000000" pitchFamily="2" charset="0"/>
              </a:rPr>
              <a:t>2010 - </a:t>
            </a:r>
            <a:r>
              <a:rPr lang="en-GB" sz="1200" b="1" dirty="0">
                <a:solidFill>
                  <a:schemeClr val="accent5">
                    <a:lumMod val="40000"/>
                    <a:lumOff val="60000"/>
                  </a:schemeClr>
                </a:solidFill>
                <a:latin typeface="Roboto Condensed" panose="02000000000000000000" pitchFamily="2" charset="0"/>
                <a:ea typeface="Roboto Condensed" panose="02000000000000000000" pitchFamily="2" charset="0"/>
                <a:cs typeface="Roboto Condensed" panose="02000000000000000000" pitchFamily="2" charset="0"/>
              </a:rPr>
              <a:t>J. </a:t>
            </a:r>
            <a:r>
              <a:rPr lang="en-GB" sz="1200" b="1" dirty="0" err="1">
                <a:solidFill>
                  <a:schemeClr val="accent5">
                    <a:lumMod val="40000"/>
                    <a:lumOff val="60000"/>
                  </a:schemeClr>
                </a:solidFill>
                <a:latin typeface="Roboto Condensed" panose="02000000000000000000" pitchFamily="2" charset="0"/>
                <a:ea typeface="Roboto Condensed" panose="02000000000000000000" pitchFamily="2" charset="0"/>
                <a:cs typeface="Roboto Condensed" panose="02000000000000000000" pitchFamily="2" charset="0"/>
              </a:rPr>
              <a:t>Dormans</a:t>
            </a:r>
            <a:r>
              <a:rPr lang="en-GB" sz="1200" dirty="0">
                <a:solidFill>
                  <a:schemeClr val="accent5">
                    <a:lumMod val="40000"/>
                    <a:lumOff val="60000"/>
                  </a:schemeClr>
                </a:solidFill>
                <a:latin typeface="Roboto Condensed" panose="02000000000000000000" pitchFamily="2" charset="0"/>
                <a:ea typeface="Roboto Condensed" panose="02000000000000000000" pitchFamily="2" charset="0"/>
                <a:cs typeface="Roboto Condensed" panose="02000000000000000000" pitchFamily="2" charset="0"/>
              </a:rPr>
              <a:t> - </a:t>
            </a:r>
            <a:r>
              <a:rPr lang="en-GB" sz="1200" i="1" dirty="0">
                <a:solidFill>
                  <a:schemeClr val="accent5">
                    <a:lumMod val="40000"/>
                    <a:lumOff val="60000"/>
                  </a:schemeClr>
                </a:solidFill>
                <a:latin typeface="Roboto Condensed" panose="02000000000000000000" pitchFamily="2" charset="0"/>
                <a:ea typeface="Roboto Condensed" panose="02000000000000000000" pitchFamily="2" charset="0"/>
                <a:cs typeface="Roboto Condensed" panose="02000000000000000000" pitchFamily="2" charset="0"/>
              </a:rPr>
              <a:t>Adventures in Level Design: Generating Missions and Spaces for Action Adventure Games</a:t>
            </a:r>
          </a:p>
        </p:txBody>
      </p:sp>
      <p:grpSp>
        <p:nvGrpSpPr>
          <p:cNvPr id="2" name="Group 1"/>
          <p:cNvGrpSpPr>
            <a:grpSpLocks noChangeAspect="1"/>
          </p:cNvGrpSpPr>
          <p:nvPr/>
        </p:nvGrpSpPr>
        <p:grpSpPr>
          <a:xfrm>
            <a:off x="1055238" y="2122112"/>
            <a:ext cx="8216739" cy="3006556"/>
            <a:chOff x="1453757" y="2086144"/>
            <a:chExt cx="7373720" cy="2698090"/>
          </a:xfrm>
        </p:grpSpPr>
        <p:pic>
          <p:nvPicPr>
            <p:cNvPr id="14" name="Picture 13"/>
            <p:cNvPicPr>
              <a:picLocks noChangeAspect="1"/>
            </p:cNvPicPr>
            <p:nvPr/>
          </p:nvPicPr>
          <p:blipFill>
            <a:blip r:embed="rId3"/>
            <a:stretch>
              <a:fillRect/>
            </a:stretch>
          </p:blipFill>
          <p:spPr>
            <a:xfrm>
              <a:off x="4453304" y="2086144"/>
              <a:ext cx="4374173" cy="2698090"/>
            </a:xfrm>
            <a:prstGeom prst="rect">
              <a:avLst/>
            </a:prstGeom>
          </p:spPr>
        </p:pic>
        <p:grpSp>
          <p:nvGrpSpPr>
            <p:cNvPr id="15" name="Group 14"/>
            <p:cNvGrpSpPr/>
            <p:nvPr/>
          </p:nvGrpSpPr>
          <p:grpSpPr>
            <a:xfrm>
              <a:off x="5303959" y="2365119"/>
              <a:ext cx="2332160" cy="2268417"/>
              <a:chOff x="3833445" y="2446801"/>
              <a:chExt cx="3950676" cy="3625753"/>
            </a:xfrm>
          </p:grpSpPr>
          <p:sp>
            <p:nvSpPr>
              <p:cNvPr id="16" name="Oval 15"/>
              <p:cNvSpPr/>
              <p:nvPr/>
            </p:nvSpPr>
            <p:spPr>
              <a:xfrm>
                <a:off x="4443046" y="5709138"/>
                <a:ext cx="363416" cy="3634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Roboto" panose="02000000000000000000" pitchFamily="2" charset="0"/>
                    <a:ea typeface="Roboto" panose="02000000000000000000" pitchFamily="2" charset="0"/>
                    <a:cs typeface="Roboto" panose="02000000000000000000" pitchFamily="2" charset="0"/>
                  </a:rPr>
                  <a:t>S</a:t>
                </a:r>
                <a:endParaRPr lang="en-GB" sz="1350" b="1" dirty="0">
                  <a:latin typeface="Roboto" panose="02000000000000000000" pitchFamily="2" charset="0"/>
                  <a:ea typeface="Roboto" panose="02000000000000000000" pitchFamily="2" charset="0"/>
                  <a:cs typeface="Roboto" panose="02000000000000000000" pitchFamily="2" charset="0"/>
                </a:endParaRPr>
              </a:p>
            </p:txBody>
          </p:sp>
          <p:sp>
            <p:nvSpPr>
              <p:cNvPr id="17" name="Rectangle 16"/>
              <p:cNvSpPr/>
              <p:nvPr/>
            </p:nvSpPr>
            <p:spPr>
              <a:xfrm>
                <a:off x="6447692" y="4114800"/>
                <a:ext cx="351693" cy="35169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Roboto" panose="02000000000000000000" pitchFamily="2" charset="0"/>
                    <a:ea typeface="Roboto" panose="02000000000000000000" pitchFamily="2" charset="0"/>
                    <a:cs typeface="Roboto" panose="02000000000000000000" pitchFamily="2" charset="0"/>
                  </a:rPr>
                  <a:t>T</a:t>
                </a:r>
                <a:endParaRPr lang="en-GB" sz="1350" b="1" dirty="0">
                  <a:latin typeface="Roboto" panose="02000000000000000000" pitchFamily="2" charset="0"/>
                  <a:ea typeface="Roboto" panose="02000000000000000000" pitchFamily="2" charset="0"/>
                  <a:cs typeface="Roboto" panose="02000000000000000000" pitchFamily="2" charset="0"/>
                </a:endParaRPr>
              </a:p>
            </p:txBody>
          </p:sp>
          <p:sp>
            <p:nvSpPr>
              <p:cNvPr id="18" name="Isosceles Triangle 17"/>
              <p:cNvSpPr/>
              <p:nvPr/>
            </p:nvSpPr>
            <p:spPr>
              <a:xfrm>
                <a:off x="6072552" y="5214933"/>
                <a:ext cx="445477" cy="386861"/>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Roboto" panose="02000000000000000000" pitchFamily="2" charset="0"/>
                    <a:ea typeface="Roboto" panose="02000000000000000000" pitchFamily="2" charset="0"/>
                    <a:cs typeface="Roboto" panose="02000000000000000000" pitchFamily="2" charset="0"/>
                  </a:rPr>
                  <a:t>E</a:t>
                </a:r>
                <a:endParaRPr lang="en-GB" sz="1350" b="1" dirty="0">
                  <a:latin typeface="Roboto" panose="02000000000000000000" pitchFamily="2" charset="0"/>
                  <a:ea typeface="Roboto" panose="02000000000000000000" pitchFamily="2" charset="0"/>
                  <a:cs typeface="Roboto" panose="02000000000000000000" pitchFamily="2" charset="0"/>
                </a:endParaRPr>
              </a:p>
              <a:p>
                <a:pPr algn="ctr"/>
                <a:endParaRPr lang="en-US" sz="300" b="1" dirty="0">
                  <a:latin typeface="Roboto" panose="02000000000000000000" pitchFamily="2" charset="0"/>
                  <a:ea typeface="Roboto" panose="02000000000000000000" pitchFamily="2" charset="0"/>
                  <a:cs typeface="Roboto" panose="02000000000000000000" pitchFamily="2" charset="0"/>
                </a:endParaRPr>
              </a:p>
            </p:txBody>
          </p:sp>
          <p:sp>
            <p:nvSpPr>
              <p:cNvPr id="19" name="Isosceles Triangle 18"/>
              <p:cNvSpPr/>
              <p:nvPr/>
            </p:nvSpPr>
            <p:spPr>
              <a:xfrm>
                <a:off x="7338644" y="3921369"/>
                <a:ext cx="445477" cy="386861"/>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Roboto" panose="02000000000000000000" pitchFamily="2" charset="0"/>
                    <a:ea typeface="Roboto" panose="02000000000000000000" pitchFamily="2" charset="0"/>
                    <a:cs typeface="Roboto" panose="02000000000000000000" pitchFamily="2" charset="0"/>
                  </a:rPr>
                  <a:t>E</a:t>
                </a:r>
                <a:endParaRPr lang="en-GB" sz="1350" b="1" dirty="0">
                  <a:latin typeface="Roboto" panose="02000000000000000000" pitchFamily="2" charset="0"/>
                  <a:ea typeface="Roboto" panose="02000000000000000000" pitchFamily="2" charset="0"/>
                  <a:cs typeface="Roboto" panose="02000000000000000000" pitchFamily="2" charset="0"/>
                </a:endParaRPr>
              </a:p>
              <a:p>
                <a:pPr algn="ctr"/>
                <a:endParaRPr lang="en-US" sz="300" b="1" dirty="0">
                  <a:latin typeface="Roboto" panose="02000000000000000000" pitchFamily="2" charset="0"/>
                  <a:ea typeface="Roboto" panose="02000000000000000000" pitchFamily="2" charset="0"/>
                  <a:cs typeface="Roboto" panose="02000000000000000000" pitchFamily="2" charset="0"/>
                </a:endParaRPr>
              </a:p>
            </p:txBody>
          </p:sp>
          <p:sp>
            <p:nvSpPr>
              <p:cNvPr id="20" name="Isosceles Triangle 19"/>
              <p:cNvSpPr/>
              <p:nvPr/>
            </p:nvSpPr>
            <p:spPr>
              <a:xfrm>
                <a:off x="5226262" y="3827030"/>
                <a:ext cx="445477" cy="386861"/>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Roboto" panose="02000000000000000000" pitchFamily="2" charset="0"/>
                    <a:ea typeface="Roboto" panose="02000000000000000000" pitchFamily="2" charset="0"/>
                    <a:cs typeface="Roboto" panose="02000000000000000000" pitchFamily="2" charset="0"/>
                  </a:rPr>
                  <a:t>E</a:t>
                </a:r>
                <a:endParaRPr lang="en-GB" sz="1350" b="1" dirty="0">
                  <a:latin typeface="Roboto" panose="02000000000000000000" pitchFamily="2" charset="0"/>
                  <a:ea typeface="Roboto" panose="02000000000000000000" pitchFamily="2" charset="0"/>
                  <a:cs typeface="Roboto" panose="02000000000000000000" pitchFamily="2" charset="0"/>
                </a:endParaRPr>
              </a:p>
              <a:p>
                <a:pPr algn="ctr"/>
                <a:endParaRPr lang="en-US" sz="300" b="1" dirty="0">
                  <a:latin typeface="Roboto" panose="02000000000000000000" pitchFamily="2" charset="0"/>
                  <a:ea typeface="Roboto" panose="02000000000000000000" pitchFamily="2" charset="0"/>
                  <a:cs typeface="Roboto" panose="02000000000000000000" pitchFamily="2" charset="0"/>
                </a:endParaRPr>
              </a:p>
            </p:txBody>
          </p:sp>
          <p:sp>
            <p:nvSpPr>
              <p:cNvPr id="21" name="Isosceles Triangle 20"/>
              <p:cNvSpPr/>
              <p:nvPr/>
            </p:nvSpPr>
            <p:spPr>
              <a:xfrm>
                <a:off x="5226261" y="2446801"/>
                <a:ext cx="445477" cy="386861"/>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Roboto" panose="02000000000000000000" pitchFamily="2" charset="0"/>
                    <a:ea typeface="Roboto" panose="02000000000000000000" pitchFamily="2" charset="0"/>
                    <a:cs typeface="Roboto" panose="02000000000000000000" pitchFamily="2" charset="0"/>
                  </a:rPr>
                  <a:t>E</a:t>
                </a:r>
                <a:endParaRPr lang="en-GB" sz="1350" b="1" dirty="0">
                  <a:latin typeface="Roboto" panose="02000000000000000000" pitchFamily="2" charset="0"/>
                  <a:ea typeface="Roboto" panose="02000000000000000000" pitchFamily="2" charset="0"/>
                  <a:cs typeface="Roboto" panose="02000000000000000000" pitchFamily="2" charset="0"/>
                </a:endParaRPr>
              </a:p>
              <a:p>
                <a:pPr algn="ctr"/>
                <a:endParaRPr lang="en-US" sz="300" b="1" dirty="0">
                  <a:latin typeface="Roboto" panose="02000000000000000000" pitchFamily="2" charset="0"/>
                  <a:ea typeface="Roboto" panose="02000000000000000000" pitchFamily="2" charset="0"/>
                  <a:cs typeface="Roboto" panose="02000000000000000000" pitchFamily="2" charset="0"/>
                </a:endParaRPr>
              </a:p>
            </p:txBody>
          </p:sp>
          <p:sp>
            <p:nvSpPr>
              <p:cNvPr id="22" name="Rectangle 21"/>
              <p:cNvSpPr/>
              <p:nvPr/>
            </p:nvSpPr>
            <p:spPr>
              <a:xfrm>
                <a:off x="3833445" y="3001108"/>
                <a:ext cx="351693" cy="35169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Roboto" panose="02000000000000000000" pitchFamily="2" charset="0"/>
                    <a:ea typeface="Roboto" panose="02000000000000000000" pitchFamily="2" charset="0"/>
                    <a:cs typeface="Roboto" panose="02000000000000000000" pitchFamily="2" charset="0"/>
                  </a:rPr>
                  <a:t>T</a:t>
                </a:r>
                <a:endParaRPr lang="en-GB" sz="1350" b="1" dirty="0">
                  <a:latin typeface="Roboto" panose="02000000000000000000" pitchFamily="2" charset="0"/>
                  <a:ea typeface="Roboto" panose="02000000000000000000" pitchFamily="2" charset="0"/>
                  <a:cs typeface="Roboto" panose="02000000000000000000" pitchFamily="2" charset="0"/>
                </a:endParaRPr>
              </a:p>
            </p:txBody>
          </p:sp>
          <p:cxnSp>
            <p:nvCxnSpPr>
              <p:cNvPr id="23" name="Straight Connector 22"/>
              <p:cNvCxnSpPr>
                <a:stCxn id="16" idx="6"/>
                <a:endCxn id="18" idx="2"/>
              </p:cNvCxnSpPr>
              <p:nvPr/>
            </p:nvCxnSpPr>
            <p:spPr>
              <a:xfrm flipV="1">
                <a:off x="4806462" y="5601794"/>
                <a:ext cx="1266090" cy="289052"/>
              </a:xfrm>
              <a:prstGeom prst="line">
                <a:avLst/>
              </a:prstGeom>
              <a:ln w="50800">
                <a:solidFill>
                  <a:schemeClr val="accent4">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5"/>
                <a:endCxn id="19" idx="3"/>
              </p:cNvCxnSpPr>
              <p:nvPr/>
            </p:nvCxnSpPr>
            <p:spPr>
              <a:xfrm flipV="1">
                <a:off x="6406660" y="4308230"/>
                <a:ext cx="1154723" cy="1100134"/>
              </a:xfrm>
              <a:prstGeom prst="line">
                <a:avLst/>
              </a:prstGeom>
              <a:ln w="50800">
                <a:solidFill>
                  <a:schemeClr val="accent4">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9" idx="1"/>
                <a:endCxn id="17" idx="3"/>
              </p:cNvCxnSpPr>
              <p:nvPr/>
            </p:nvCxnSpPr>
            <p:spPr>
              <a:xfrm flipH="1">
                <a:off x="6799385" y="4114800"/>
                <a:ext cx="650628" cy="175846"/>
              </a:xfrm>
              <a:prstGeom prst="line">
                <a:avLst/>
              </a:prstGeom>
              <a:ln w="50800">
                <a:solidFill>
                  <a:schemeClr val="accent4">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8" idx="1"/>
                <a:endCxn id="20" idx="3"/>
              </p:cNvCxnSpPr>
              <p:nvPr/>
            </p:nvCxnSpPr>
            <p:spPr>
              <a:xfrm flipH="1" flipV="1">
                <a:off x="5449001" y="4213891"/>
                <a:ext cx="734920" cy="1194473"/>
              </a:xfrm>
              <a:prstGeom prst="line">
                <a:avLst/>
              </a:prstGeom>
              <a:ln w="50800">
                <a:solidFill>
                  <a:schemeClr val="accent4">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0" idx="0"/>
                <a:endCxn id="21" idx="3"/>
              </p:cNvCxnSpPr>
              <p:nvPr/>
            </p:nvCxnSpPr>
            <p:spPr>
              <a:xfrm flipH="1" flipV="1">
                <a:off x="5449000" y="2833662"/>
                <a:ext cx="1" cy="993368"/>
              </a:xfrm>
              <a:prstGeom prst="line">
                <a:avLst/>
              </a:prstGeom>
              <a:ln w="50800">
                <a:solidFill>
                  <a:schemeClr val="accent4">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1" idx="2"/>
              </p:cNvCxnSpPr>
              <p:nvPr/>
            </p:nvCxnSpPr>
            <p:spPr>
              <a:xfrm flipH="1">
                <a:off x="4185138" y="2833662"/>
                <a:ext cx="1041123" cy="355015"/>
              </a:xfrm>
              <a:prstGeom prst="line">
                <a:avLst/>
              </a:prstGeom>
              <a:ln w="50800">
                <a:solidFill>
                  <a:schemeClr val="accent4">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1453757" y="2365119"/>
              <a:ext cx="2332160" cy="2268417"/>
              <a:chOff x="3833445" y="2446801"/>
              <a:chExt cx="3950676" cy="3625753"/>
            </a:xfrm>
          </p:grpSpPr>
          <p:sp>
            <p:nvSpPr>
              <p:cNvPr id="30" name="Oval 29"/>
              <p:cNvSpPr/>
              <p:nvPr/>
            </p:nvSpPr>
            <p:spPr>
              <a:xfrm>
                <a:off x="4443046" y="5709138"/>
                <a:ext cx="363416" cy="3634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Roboto" panose="02000000000000000000" pitchFamily="2" charset="0"/>
                    <a:ea typeface="Roboto" panose="02000000000000000000" pitchFamily="2" charset="0"/>
                    <a:cs typeface="Roboto" panose="02000000000000000000" pitchFamily="2" charset="0"/>
                  </a:rPr>
                  <a:t>S</a:t>
                </a:r>
                <a:endParaRPr lang="en-GB" sz="1350" b="1" dirty="0">
                  <a:latin typeface="Roboto" panose="02000000000000000000" pitchFamily="2" charset="0"/>
                  <a:ea typeface="Roboto" panose="02000000000000000000" pitchFamily="2" charset="0"/>
                  <a:cs typeface="Roboto" panose="02000000000000000000" pitchFamily="2" charset="0"/>
                </a:endParaRPr>
              </a:p>
            </p:txBody>
          </p:sp>
          <p:sp>
            <p:nvSpPr>
              <p:cNvPr id="31" name="Rectangle 30"/>
              <p:cNvSpPr/>
              <p:nvPr/>
            </p:nvSpPr>
            <p:spPr>
              <a:xfrm>
                <a:off x="6447692" y="4114800"/>
                <a:ext cx="351693" cy="35169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Roboto" panose="02000000000000000000" pitchFamily="2" charset="0"/>
                    <a:ea typeface="Roboto" panose="02000000000000000000" pitchFamily="2" charset="0"/>
                    <a:cs typeface="Roboto" panose="02000000000000000000" pitchFamily="2" charset="0"/>
                  </a:rPr>
                  <a:t>T</a:t>
                </a:r>
                <a:endParaRPr lang="en-GB" sz="1350" b="1" dirty="0">
                  <a:latin typeface="Roboto" panose="02000000000000000000" pitchFamily="2" charset="0"/>
                  <a:ea typeface="Roboto" panose="02000000000000000000" pitchFamily="2" charset="0"/>
                  <a:cs typeface="Roboto" panose="02000000000000000000" pitchFamily="2" charset="0"/>
                </a:endParaRPr>
              </a:p>
            </p:txBody>
          </p:sp>
          <p:sp>
            <p:nvSpPr>
              <p:cNvPr id="32" name="Isosceles Triangle 31"/>
              <p:cNvSpPr/>
              <p:nvPr/>
            </p:nvSpPr>
            <p:spPr>
              <a:xfrm>
                <a:off x="6072552" y="5214933"/>
                <a:ext cx="445477" cy="386861"/>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Roboto" panose="02000000000000000000" pitchFamily="2" charset="0"/>
                    <a:ea typeface="Roboto" panose="02000000000000000000" pitchFamily="2" charset="0"/>
                    <a:cs typeface="Roboto" panose="02000000000000000000" pitchFamily="2" charset="0"/>
                  </a:rPr>
                  <a:t>E</a:t>
                </a:r>
                <a:endParaRPr lang="en-GB" sz="1350" b="1" dirty="0">
                  <a:latin typeface="Roboto" panose="02000000000000000000" pitchFamily="2" charset="0"/>
                  <a:ea typeface="Roboto" panose="02000000000000000000" pitchFamily="2" charset="0"/>
                  <a:cs typeface="Roboto" panose="02000000000000000000" pitchFamily="2" charset="0"/>
                </a:endParaRPr>
              </a:p>
              <a:p>
                <a:pPr algn="ctr"/>
                <a:endParaRPr lang="en-US" sz="300" b="1" dirty="0">
                  <a:latin typeface="Roboto" panose="02000000000000000000" pitchFamily="2" charset="0"/>
                  <a:ea typeface="Roboto" panose="02000000000000000000" pitchFamily="2" charset="0"/>
                  <a:cs typeface="Roboto" panose="02000000000000000000" pitchFamily="2" charset="0"/>
                </a:endParaRPr>
              </a:p>
            </p:txBody>
          </p:sp>
          <p:sp>
            <p:nvSpPr>
              <p:cNvPr id="33" name="Isosceles Triangle 32"/>
              <p:cNvSpPr/>
              <p:nvPr/>
            </p:nvSpPr>
            <p:spPr>
              <a:xfrm>
                <a:off x="7338644" y="3921369"/>
                <a:ext cx="445477" cy="386861"/>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Roboto" panose="02000000000000000000" pitchFamily="2" charset="0"/>
                    <a:ea typeface="Roboto" panose="02000000000000000000" pitchFamily="2" charset="0"/>
                    <a:cs typeface="Roboto" panose="02000000000000000000" pitchFamily="2" charset="0"/>
                  </a:rPr>
                  <a:t>E</a:t>
                </a:r>
                <a:endParaRPr lang="en-GB" sz="1350" b="1" dirty="0">
                  <a:latin typeface="Roboto" panose="02000000000000000000" pitchFamily="2" charset="0"/>
                  <a:ea typeface="Roboto" panose="02000000000000000000" pitchFamily="2" charset="0"/>
                  <a:cs typeface="Roboto" panose="02000000000000000000" pitchFamily="2" charset="0"/>
                </a:endParaRPr>
              </a:p>
              <a:p>
                <a:pPr algn="ctr"/>
                <a:endParaRPr lang="en-US" sz="300" b="1" dirty="0">
                  <a:latin typeface="Roboto" panose="02000000000000000000" pitchFamily="2" charset="0"/>
                  <a:ea typeface="Roboto" panose="02000000000000000000" pitchFamily="2" charset="0"/>
                  <a:cs typeface="Roboto" panose="02000000000000000000" pitchFamily="2" charset="0"/>
                </a:endParaRPr>
              </a:p>
            </p:txBody>
          </p:sp>
          <p:sp>
            <p:nvSpPr>
              <p:cNvPr id="34" name="Isosceles Triangle 33"/>
              <p:cNvSpPr/>
              <p:nvPr/>
            </p:nvSpPr>
            <p:spPr>
              <a:xfrm>
                <a:off x="5226262" y="3827030"/>
                <a:ext cx="445477" cy="386861"/>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Roboto" panose="02000000000000000000" pitchFamily="2" charset="0"/>
                    <a:ea typeface="Roboto" panose="02000000000000000000" pitchFamily="2" charset="0"/>
                    <a:cs typeface="Roboto" panose="02000000000000000000" pitchFamily="2" charset="0"/>
                  </a:rPr>
                  <a:t>E</a:t>
                </a:r>
                <a:endParaRPr lang="en-GB" sz="1350" b="1" dirty="0">
                  <a:latin typeface="Roboto" panose="02000000000000000000" pitchFamily="2" charset="0"/>
                  <a:ea typeface="Roboto" panose="02000000000000000000" pitchFamily="2" charset="0"/>
                  <a:cs typeface="Roboto" panose="02000000000000000000" pitchFamily="2" charset="0"/>
                </a:endParaRPr>
              </a:p>
              <a:p>
                <a:pPr algn="ctr"/>
                <a:endParaRPr lang="en-US" sz="300" b="1" dirty="0">
                  <a:latin typeface="Roboto" panose="02000000000000000000" pitchFamily="2" charset="0"/>
                  <a:ea typeface="Roboto" panose="02000000000000000000" pitchFamily="2" charset="0"/>
                  <a:cs typeface="Roboto" panose="02000000000000000000" pitchFamily="2" charset="0"/>
                </a:endParaRPr>
              </a:p>
            </p:txBody>
          </p:sp>
          <p:sp>
            <p:nvSpPr>
              <p:cNvPr id="35" name="Isosceles Triangle 34"/>
              <p:cNvSpPr/>
              <p:nvPr/>
            </p:nvSpPr>
            <p:spPr>
              <a:xfrm>
                <a:off x="5226261" y="2446801"/>
                <a:ext cx="445477" cy="386861"/>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Roboto" panose="02000000000000000000" pitchFamily="2" charset="0"/>
                    <a:ea typeface="Roboto" panose="02000000000000000000" pitchFamily="2" charset="0"/>
                    <a:cs typeface="Roboto" panose="02000000000000000000" pitchFamily="2" charset="0"/>
                  </a:rPr>
                  <a:t>E</a:t>
                </a:r>
                <a:endParaRPr lang="en-GB" sz="1350" b="1" dirty="0">
                  <a:latin typeface="Roboto" panose="02000000000000000000" pitchFamily="2" charset="0"/>
                  <a:ea typeface="Roboto" panose="02000000000000000000" pitchFamily="2" charset="0"/>
                  <a:cs typeface="Roboto" panose="02000000000000000000" pitchFamily="2" charset="0"/>
                </a:endParaRPr>
              </a:p>
              <a:p>
                <a:pPr algn="ctr"/>
                <a:endParaRPr lang="en-US" sz="300" b="1" dirty="0">
                  <a:latin typeface="Roboto" panose="02000000000000000000" pitchFamily="2" charset="0"/>
                  <a:ea typeface="Roboto" panose="02000000000000000000" pitchFamily="2" charset="0"/>
                  <a:cs typeface="Roboto" panose="02000000000000000000" pitchFamily="2" charset="0"/>
                </a:endParaRPr>
              </a:p>
            </p:txBody>
          </p:sp>
          <p:sp>
            <p:nvSpPr>
              <p:cNvPr id="36" name="Rectangle 35"/>
              <p:cNvSpPr/>
              <p:nvPr/>
            </p:nvSpPr>
            <p:spPr>
              <a:xfrm>
                <a:off x="3833445" y="3001108"/>
                <a:ext cx="351693" cy="35169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Roboto" panose="02000000000000000000" pitchFamily="2" charset="0"/>
                    <a:ea typeface="Roboto" panose="02000000000000000000" pitchFamily="2" charset="0"/>
                    <a:cs typeface="Roboto" panose="02000000000000000000" pitchFamily="2" charset="0"/>
                  </a:rPr>
                  <a:t>T</a:t>
                </a:r>
                <a:endParaRPr lang="en-GB" sz="1350" b="1" dirty="0">
                  <a:latin typeface="Roboto" panose="02000000000000000000" pitchFamily="2" charset="0"/>
                  <a:ea typeface="Roboto" panose="02000000000000000000" pitchFamily="2" charset="0"/>
                  <a:cs typeface="Roboto" panose="02000000000000000000" pitchFamily="2" charset="0"/>
                </a:endParaRPr>
              </a:p>
            </p:txBody>
          </p:sp>
          <p:cxnSp>
            <p:nvCxnSpPr>
              <p:cNvPr id="37" name="Straight Connector 36"/>
              <p:cNvCxnSpPr>
                <a:stCxn id="30" idx="6"/>
                <a:endCxn id="32" idx="2"/>
              </p:cNvCxnSpPr>
              <p:nvPr/>
            </p:nvCxnSpPr>
            <p:spPr>
              <a:xfrm flipV="1">
                <a:off x="4806462" y="5601794"/>
                <a:ext cx="1266090" cy="289052"/>
              </a:xfrm>
              <a:prstGeom prst="line">
                <a:avLst/>
              </a:prstGeom>
              <a:ln w="50800">
                <a:solidFill>
                  <a:schemeClr val="accent4">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2" idx="5"/>
                <a:endCxn id="33" idx="3"/>
              </p:cNvCxnSpPr>
              <p:nvPr/>
            </p:nvCxnSpPr>
            <p:spPr>
              <a:xfrm flipV="1">
                <a:off x="6406660" y="4308230"/>
                <a:ext cx="1154723" cy="1100134"/>
              </a:xfrm>
              <a:prstGeom prst="line">
                <a:avLst/>
              </a:prstGeom>
              <a:ln w="50800">
                <a:solidFill>
                  <a:schemeClr val="accent4">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3" idx="1"/>
                <a:endCxn id="31" idx="3"/>
              </p:cNvCxnSpPr>
              <p:nvPr/>
            </p:nvCxnSpPr>
            <p:spPr>
              <a:xfrm flipH="1">
                <a:off x="6799385" y="4114800"/>
                <a:ext cx="650628" cy="175846"/>
              </a:xfrm>
              <a:prstGeom prst="line">
                <a:avLst/>
              </a:prstGeom>
              <a:ln w="50800">
                <a:solidFill>
                  <a:schemeClr val="accent4">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2" idx="1"/>
                <a:endCxn id="34" idx="3"/>
              </p:cNvCxnSpPr>
              <p:nvPr/>
            </p:nvCxnSpPr>
            <p:spPr>
              <a:xfrm flipH="1" flipV="1">
                <a:off x="5449001" y="4213891"/>
                <a:ext cx="734920" cy="1194473"/>
              </a:xfrm>
              <a:prstGeom prst="line">
                <a:avLst/>
              </a:prstGeom>
              <a:ln w="50800">
                <a:solidFill>
                  <a:schemeClr val="accent4">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4" idx="0"/>
                <a:endCxn id="35" idx="3"/>
              </p:cNvCxnSpPr>
              <p:nvPr/>
            </p:nvCxnSpPr>
            <p:spPr>
              <a:xfrm flipH="1" flipV="1">
                <a:off x="5449000" y="2833662"/>
                <a:ext cx="1" cy="993368"/>
              </a:xfrm>
              <a:prstGeom prst="line">
                <a:avLst/>
              </a:prstGeom>
              <a:ln w="50800">
                <a:solidFill>
                  <a:schemeClr val="accent4">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5" idx="2"/>
              </p:cNvCxnSpPr>
              <p:nvPr/>
            </p:nvCxnSpPr>
            <p:spPr>
              <a:xfrm flipH="1">
                <a:off x="4185138" y="2833662"/>
                <a:ext cx="1041123" cy="355015"/>
              </a:xfrm>
              <a:prstGeom prst="line">
                <a:avLst/>
              </a:prstGeom>
              <a:ln w="50800">
                <a:solidFill>
                  <a:schemeClr val="accent4">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43" name="Right Arrow 42"/>
            <p:cNvSpPr/>
            <p:nvPr/>
          </p:nvSpPr>
          <p:spPr>
            <a:xfrm>
              <a:off x="4201359" y="3440131"/>
              <a:ext cx="864552" cy="393305"/>
            </a:xfrm>
            <a:prstGeom prst="rightArrow">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sp>
        <p:nvSpPr>
          <p:cNvPr id="4" name="Title 3"/>
          <p:cNvSpPr>
            <a:spLocks noGrp="1"/>
          </p:cNvSpPr>
          <p:nvPr>
            <p:ph type="title"/>
          </p:nvPr>
        </p:nvSpPr>
        <p:spPr/>
        <p:txBody>
          <a:bodyPr/>
          <a:lstStyle/>
          <a:p>
            <a:r>
              <a:rPr lang="en-US" dirty="0" smtClean="0"/>
              <a:t>Interaction between grammars</a:t>
            </a:r>
            <a:endParaRPr lang="nl-BE" dirty="0"/>
          </a:p>
        </p:txBody>
      </p:sp>
      <p:sp>
        <p:nvSpPr>
          <p:cNvPr id="5" name="Text Placeholder 4"/>
          <p:cNvSpPr>
            <a:spLocks noGrp="1"/>
          </p:cNvSpPr>
          <p:nvPr>
            <p:ph type="body" sz="quarter" idx="13"/>
          </p:nvPr>
        </p:nvSpPr>
        <p:spPr/>
        <p:txBody>
          <a:bodyPr/>
          <a:lstStyle/>
          <a:p>
            <a:r>
              <a:rPr lang="en-US" dirty="0" smtClean="0">
                <a:solidFill>
                  <a:schemeClr val="accent5">
                    <a:lumMod val="40000"/>
                    <a:lumOff val="60000"/>
                  </a:schemeClr>
                </a:solidFill>
              </a:rPr>
              <a:t>Related work</a:t>
            </a:r>
            <a:endParaRPr lang="nl-BE" dirty="0">
              <a:solidFill>
                <a:schemeClr val="accent5">
                  <a:lumMod val="40000"/>
                  <a:lumOff val="60000"/>
                </a:schemeClr>
              </a:solidFill>
            </a:endParaRPr>
          </a:p>
        </p:txBody>
      </p:sp>
      <p:sp>
        <p:nvSpPr>
          <p:cNvPr id="3" name="Slide Number Placeholder 2"/>
          <p:cNvSpPr>
            <a:spLocks noGrp="1"/>
          </p:cNvSpPr>
          <p:nvPr>
            <p:ph type="sldNum" sz="quarter" idx="12"/>
          </p:nvPr>
        </p:nvSpPr>
        <p:spPr/>
        <p:txBody>
          <a:bodyPr/>
          <a:lstStyle/>
          <a:p>
            <a:fld id="{7571D7D1-A6BE-4E3F-858C-0E727F66D866}" type="slidenum">
              <a:rPr lang="en-GB" smtClean="0"/>
              <a:t>20</a:t>
            </a:fld>
            <a:endParaRPr lang="en-GB"/>
          </a:p>
        </p:txBody>
      </p:sp>
    </p:spTree>
    <p:extLst>
      <p:ext uri="{BB962C8B-B14F-4D97-AF65-F5344CB8AC3E}">
        <p14:creationId xmlns:p14="http://schemas.microsoft.com/office/powerpoint/2010/main" val="2732881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4" name="Picture 103"/>
          <p:cNvPicPr>
            <a:picLocks noChangeAspect="1"/>
          </p:cNvPicPr>
          <p:nvPr/>
        </p:nvPicPr>
        <p:blipFill>
          <a:blip r:embed="rId3"/>
          <a:stretch>
            <a:fillRect/>
          </a:stretch>
        </p:blipFill>
        <p:spPr>
          <a:xfrm>
            <a:off x="91011" y="2122112"/>
            <a:ext cx="4874261" cy="3006556"/>
          </a:xfrm>
          <a:prstGeom prst="rect">
            <a:avLst/>
          </a:prstGeom>
        </p:spPr>
      </p:pic>
      <p:sp>
        <p:nvSpPr>
          <p:cNvPr id="4" name="Title 3"/>
          <p:cNvSpPr>
            <a:spLocks noGrp="1"/>
          </p:cNvSpPr>
          <p:nvPr>
            <p:ph type="title"/>
          </p:nvPr>
        </p:nvSpPr>
        <p:spPr/>
        <p:txBody>
          <a:bodyPr/>
          <a:lstStyle/>
          <a:p>
            <a:r>
              <a:rPr lang="en-US" dirty="0" smtClean="0"/>
              <a:t>Interaction between grammars</a:t>
            </a:r>
            <a:endParaRPr lang="nl-BE" dirty="0"/>
          </a:p>
        </p:txBody>
      </p:sp>
      <p:sp>
        <p:nvSpPr>
          <p:cNvPr id="5" name="Text Placeholder 4"/>
          <p:cNvSpPr>
            <a:spLocks noGrp="1"/>
          </p:cNvSpPr>
          <p:nvPr>
            <p:ph type="body" sz="quarter" idx="13"/>
          </p:nvPr>
        </p:nvSpPr>
        <p:spPr/>
        <p:txBody>
          <a:bodyPr/>
          <a:lstStyle/>
          <a:p>
            <a:r>
              <a:rPr lang="en-US" dirty="0" smtClean="0">
                <a:solidFill>
                  <a:schemeClr val="accent5">
                    <a:lumMod val="40000"/>
                    <a:lumOff val="60000"/>
                  </a:schemeClr>
                </a:solidFill>
              </a:rPr>
              <a:t>Related work</a:t>
            </a:r>
            <a:endParaRPr lang="nl-BE" dirty="0">
              <a:solidFill>
                <a:schemeClr val="accent5">
                  <a:lumMod val="40000"/>
                  <a:lumOff val="60000"/>
                </a:schemeClr>
              </a:solidFill>
            </a:endParaRPr>
          </a:p>
        </p:txBody>
      </p:sp>
      <p:sp>
        <p:nvSpPr>
          <p:cNvPr id="3" name="Slide Number Placeholder 2"/>
          <p:cNvSpPr>
            <a:spLocks noGrp="1"/>
          </p:cNvSpPr>
          <p:nvPr>
            <p:ph type="sldNum" sz="quarter" idx="12"/>
          </p:nvPr>
        </p:nvSpPr>
        <p:spPr/>
        <p:txBody>
          <a:bodyPr/>
          <a:lstStyle/>
          <a:p>
            <a:fld id="{7571D7D1-A6BE-4E3F-858C-0E727F66D866}" type="slidenum">
              <a:rPr lang="en-GB" smtClean="0"/>
              <a:t>21</a:t>
            </a:fld>
            <a:endParaRPr lang="en-GB"/>
          </a:p>
        </p:txBody>
      </p:sp>
      <p:sp>
        <p:nvSpPr>
          <p:cNvPr id="23" name="Title 1"/>
          <p:cNvSpPr txBox="1">
            <a:spLocks/>
          </p:cNvSpPr>
          <p:nvPr/>
        </p:nvSpPr>
        <p:spPr>
          <a:xfrm>
            <a:off x="1322117" y="5764881"/>
            <a:ext cx="7401259" cy="313997"/>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200" dirty="0">
                <a:solidFill>
                  <a:schemeClr val="accent5">
                    <a:lumMod val="40000"/>
                    <a:lumOff val="60000"/>
                  </a:schemeClr>
                </a:solidFill>
                <a:latin typeface="Roboto Condensed" panose="02000000000000000000" pitchFamily="2" charset="0"/>
                <a:ea typeface="Roboto Condensed" panose="02000000000000000000" pitchFamily="2" charset="0"/>
                <a:cs typeface="Roboto Condensed" panose="02000000000000000000" pitchFamily="2" charset="0"/>
              </a:rPr>
              <a:t>2002 - </a:t>
            </a:r>
            <a:r>
              <a:rPr lang="en-GB" sz="1200" b="1" dirty="0">
                <a:solidFill>
                  <a:schemeClr val="accent5">
                    <a:lumMod val="40000"/>
                    <a:lumOff val="60000"/>
                  </a:schemeClr>
                </a:solidFill>
                <a:latin typeface="Roboto Condensed" panose="02000000000000000000" pitchFamily="2" charset="0"/>
                <a:ea typeface="Roboto Condensed" panose="02000000000000000000" pitchFamily="2" charset="0"/>
                <a:cs typeface="Roboto Condensed" panose="02000000000000000000" pitchFamily="2" charset="0"/>
              </a:rPr>
              <a:t>D. Adams </a:t>
            </a:r>
            <a:r>
              <a:rPr lang="en-GB" sz="1200" dirty="0">
                <a:solidFill>
                  <a:schemeClr val="accent5">
                    <a:lumMod val="40000"/>
                    <a:lumOff val="60000"/>
                  </a:schemeClr>
                </a:solidFill>
                <a:latin typeface="Roboto Condensed" panose="02000000000000000000" pitchFamily="2" charset="0"/>
                <a:ea typeface="Roboto Condensed" panose="02000000000000000000" pitchFamily="2" charset="0"/>
                <a:cs typeface="Roboto Condensed" panose="02000000000000000000" pitchFamily="2" charset="0"/>
              </a:rPr>
              <a:t>- </a:t>
            </a:r>
            <a:r>
              <a:rPr lang="en-GB" sz="1200" i="1" dirty="0">
                <a:solidFill>
                  <a:schemeClr val="accent5">
                    <a:lumMod val="40000"/>
                    <a:lumOff val="60000"/>
                  </a:schemeClr>
                </a:solidFill>
                <a:latin typeface="Roboto Condensed" panose="02000000000000000000" pitchFamily="2" charset="0"/>
                <a:ea typeface="Roboto Condensed" panose="02000000000000000000" pitchFamily="2" charset="0"/>
                <a:cs typeface="Roboto Condensed" panose="02000000000000000000" pitchFamily="2" charset="0"/>
              </a:rPr>
              <a:t>Automatic Generation of Dungeons for Computer Games</a:t>
            </a:r>
          </a:p>
        </p:txBody>
      </p:sp>
      <p:pic>
        <p:nvPicPr>
          <p:cNvPr id="74" name="Picture 73"/>
          <p:cNvPicPr>
            <a:picLocks noChangeAspect="1"/>
          </p:cNvPicPr>
          <p:nvPr/>
        </p:nvPicPr>
        <p:blipFill>
          <a:blip r:embed="rId3"/>
          <a:stretch>
            <a:fillRect/>
          </a:stretch>
        </p:blipFill>
        <p:spPr>
          <a:xfrm>
            <a:off x="4397716" y="2122112"/>
            <a:ext cx="4874261" cy="3006556"/>
          </a:xfrm>
          <a:prstGeom prst="rect">
            <a:avLst/>
          </a:prstGeom>
        </p:spPr>
      </p:pic>
      <p:grpSp>
        <p:nvGrpSpPr>
          <p:cNvPr id="75" name="Group 74"/>
          <p:cNvGrpSpPr/>
          <p:nvPr/>
        </p:nvGrpSpPr>
        <p:grpSpPr>
          <a:xfrm>
            <a:off x="5345624" y="2432982"/>
            <a:ext cx="2598790" cy="2527760"/>
            <a:chOff x="3833445" y="2446801"/>
            <a:chExt cx="3950676" cy="3625753"/>
          </a:xfrm>
        </p:grpSpPr>
        <p:sp>
          <p:nvSpPr>
            <p:cNvPr id="91" name="Oval 90"/>
            <p:cNvSpPr/>
            <p:nvPr/>
          </p:nvSpPr>
          <p:spPr>
            <a:xfrm>
              <a:off x="4443046" y="5709138"/>
              <a:ext cx="363416" cy="3634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Roboto" panose="02000000000000000000" pitchFamily="2" charset="0"/>
                  <a:ea typeface="Roboto" panose="02000000000000000000" pitchFamily="2" charset="0"/>
                  <a:cs typeface="Roboto" panose="02000000000000000000" pitchFamily="2" charset="0"/>
                </a:rPr>
                <a:t>S</a:t>
              </a:r>
              <a:endParaRPr lang="en-GB" sz="1350" b="1" dirty="0">
                <a:latin typeface="Roboto" panose="02000000000000000000" pitchFamily="2" charset="0"/>
                <a:ea typeface="Roboto" panose="02000000000000000000" pitchFamily="2" charset="0"/>
                <a:cs typeface="Roboto" panose="02000000000000000000" pitchFamily="2" charset="0"/>
              </a:endParaRPr>
            </a:p>
          </p:txBody>
        </p:sp>
        <p:sp>
          <p:nvSpPr>
            <p:cNvPr id="92" name="Rectangle 91"/>
            <p:cNvSpPr/>
            <p:nvPr/>
          </p:nvSpPr>
          <p:spPr>
            <a:xfrm>
              <a:off x="6447692" y="4114800"/>
              <a:ext cx="351693" cy="35169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Roboto" panose="02000000000000000000" pitchFamily="2" charset="0"/>
                  <a:ea typeface="Roboto" panose="02000000000000000000" pitchFamily="2" charset="0"/>
                  <a:cs typeface="Roboto" panose="02000000000000000000" pitchFamily="2" charset="0"/>
                </a:rPr>
                <a:t>T</a:t>
              </a:r>
              <a:endParaRPr lang="en-GB" sz="1350" b="1" dirty="0">
                <a:latin typeface="Roboto" panose="02000000000000000000" pitchFamily="2" charset="0"/>
                <a:ea typeface="Roboto" panose="02000000000000000000" pitchFamily="2" charset="0"/>
                <a:cs typeface="Roboto" panose="02000000000000000000" pitchFamily="2" charset="0"/>
              </a:endParaRPr>
            </a:p>
          </p:txBody>
        </p:sp>
        <p:sp>
          <p:nvSpPr>
            <p:cNvPr id="93" name="Isosceles Triangle 92"/>
            <p:cNvSpPr/>
            <p:nvPr/>
          </p:nvSpPr>
          <p:spPr>
            <a:xfrm>
              <a:off x="6072552" y="5214933"/>
              <a:ext cx="445477" cy="386861"/>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Roboto" panose="02000000000000000000" pitchFamily="2" charset="0"/>
                  <a:ea typeface="Roboto" panose="02000000000000000000" pitchFamily="2" charset="0"/>
                  <a:cs typeface="Roboto" panose="02000000000000000000" pitchFamily="2" charset="0"/>
                </a:rPr>
                <a:t>E</a:t>
              </a:r>
              <a:endParaRPr lang="en-GB" sz="1350" b="1" dirty="0">
                <a:latin typeface="Roboto" panose="02000000000000000000" pitchFamily="2" charset="0"/>
                <a:ea typeface="Roboto" panose="02000000000000000000" pitchFamily="2" charset="0"/>
                <a:cs typeface="Roboto" panose="02000000000000000000" pitchFamily="2" charset="0"/>
              </a:endParaRPr>
            </a:p>
            <a:p>
              <a:pPr algn="ctr"/>
              <a:endParaRPr lang="en-US" sz="300" b="1" dirty="0">
                <a:latin typeface="Roboto" panose="02000000000000000000" pitchFamily="2" charset="0"/>
                <a:ea typeface="Roboto" panose="02000000000000000000" pitchFamily="2" charset="0"/>
                <a:cs typeface="Roboto" panose="02000000000000000000" pitchFamily="2" charset="0"/>
              </a:endParaRPr>
            </a:p>
          </p:txBody>
        </p:sp>
        <p:sp>
          <p:nvSpPr>
            <p:cNvPr id="94" name="Isosceles Triangle 93"/>
            <p:cNvSpPr/>
            <p:nvPr/>
          </p:nvSpPr>
          <p:spPr>
            <a:xfrm>
              <a:off x="7338644" y="3921369"/>
              <a:ext cx="445477" cy="386861"/>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Roboto" panose="02000000000000000000" pitchFamily="2" charset="0"/>
                  <a:ea typeface="Roboto" panose="02000000000000000000" pitchFamily="2" charset="0"/>
                  <a:cs typeface="Roboto" panose="02000000000000000000" pitchFamily="2" charset="0"/>
                </a:rPr>
                <a:t>E</a:t>
              </a:r>
              <a:endParaRPr lang="en-GB" sz="1350" b="1" dirty="0">
                <a:latin typeface="Roboto" panose="02000000000000000000" pitchFamily="2" charset="0"/>
                <a:ea typeface="Roboto" panose="02000000000000000000" pitchFamily="2" charset="0"/>
                <a:cs typeface="Roboto" panose="02000000000000000000" pitchFamily="2" charset="0"/>
              </a:endParaRPr>
            </a:p>
            <a:p>
              <a:pPr algn="ctr"/>
              <a:endParaRPr lang="en-US" sz="300" b="1" dirty="0">
                <a:latin typeface="Roboto" panose="02000000000000000000" pitchFamily="2" charset="0"/>
                <a:ea typeface="Roboto" panose="02000000000000000000" pitchFamily="2" charset="0"/>
                <a:cs typeface="Roboto" panose="02000000000000000000" pitchFamily="2" charset="0"/>
              </a:endParaRPr>
            </a:p>
          </p:txBody>
        </p:sp>
        <p:sp>
          <p:nvSpPr>
            <p:cNvPr id="95" name="Isosceles Triangle 94"/>
            <p:cNvSpPr/>
            <p:nvPr/>
          </p:nvSpPr>
          <p:spPr>
            <a:xfrm>
              <a:off x="5226262" y="3827030"/>
              <a:ext cx="445477" cy="386861"/>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Roboto" panose="02000000000000000000" pitchFamily="2" charset="0"/>
                  <a:ea typeface="Roboto" panose="02000000000000000000" pitchFamily="2" charset="0"/>
                  <a:cs typeface="Roboto" panose="02000000000000000000" pitchFamily="2" charset="0"/>
                </a:rPr>
                <a:t>E</a:t>
              </a:r>
              <a:endParaRPr lang="en-GB" sz="1350" b="1" dirty="0">
                <a:latin typeface="Roboto" panose="02000000000000000000" pitchFamily="2" charset="0"/>
                <a:ea typeface="Roboto" panose="02000000000000000000" pitchFamily="2" charset="0"/>
                <a:cs typeface="Roboto" panose="02000000000000000000" pitchFamily="2" charset="0"/>
              </a:endParaRPr>
            </a:p>
            <a:p>
              <a:pPr algn="ctr"/>
              <a:endParaRPr lang="en-US" sz="300" b="1" dirty="0">
                <a:latin typeface="Roboto" panose="02000000000000000000" pitchFamily="2" charset="0"/>
                <a:ea typeface="Roboto" panose="02000000000000000000" pitchFamily="2" charset="0"/>
                <a:cs typeface="Roboto" panose="02000000000000000000" pitchFamily="2" charset="0"/>
              </a:endParaRPr>
            </a:p>
          </p:txBody>
        </p:sp>
        <p:sp>
          <p:nvSpPr>
            <p:cNvPr id="96" name="Isosceles Triangle 95"/>
            <p:cNvSpPr/>
            <p:nvPr/>
          </p:nvSpPr>
          <p:spPr>
            <a:xfrm>
              <a:off x="5226261" y="2446801"/>
              <a:ext cx="445477" cy="386861"/>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Roboto" panose="02000000000000000000" pitchFamily="2" charset="0"/>
                  <a:ea typeface="Roboto" panose="02000000000000000000" pitchFamily="2" charset="0"/>
                  <a:cs typeface="Roboto" panose="02000000000000000000" pitchFamily="2" charset="0"/>
                </a:rPr>
                <a:t>E</a:t>
              </a:r>
              <a:endParaRPr lang="en-GB" sz="1350" b="1" dirty="0">
                <a:latin typeface="Roboto" panose="02000000000000000000" pitchFamily="2" charset="0"/>
                <a:ea typeface="Roboto" panose="02000000000000000000" pitchFamily="2" charset="0"/>
                <a:cs typeface="Roboto" panose="02000000000000000000" pitchFamily="2" charset="0"/>
              </a:endParaRPr>
            </a:p>
            <a:p>
              <a:pPr algn="ctr"/>
              <a:endParaRPr lang="en-US" sz="300" b="1" dirty="0">
                <a:latin typeface="Roboto" panose="02000000000000000000" pitchFamily="2" charset="0"/>
                <a:ea typeface="Roboto" panose="02000000000000000000" pitchFamily="2" charset="0"/>
                <a:cs typeface="Roboto" panose="02000000000000000000" pitchFamily="2" charset="0"/>
              </a:endParaRPr>
            </a:p>
          </p:txBody>
        </p:sp>
        <p:sp>
          <p:nvSpPr>
            <p:cNvPr id="97" name="Rectangle 96"/>
            <p:cNvSpPr/>
            <p:nvPr/>
          </p:nvSpPr>
          <p:spPr>
            <a:xfrm>
              <a:off x="3833445" y="3001108"/>
              <a:ext cx="351693" cy="35169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Roboto" panose="02000000000000000000" pitchFamily="2" charset="0"/>
                  <a:ea typeface="Roboto" panose="02000000000000000000" pitchFamily="2" charset="0"/>
                  <a:cs typeface="Roboto" panose="02000000000000000000" pitchFamily="2" charset="0"/>
                </a:rPr>
                <a:t>T</a:t>
              </a:r>
              <a:endParaRPr lang="en-GB" sz="1350" b="1" dirty="0">
                <a:latin typeface="Roboto" panose="02000000000000000000" pitchFamily="2" charset="0"/>
                <a:ea typeface="Roboto" panose="02000000000000000000" pitchFamily="2" charset="0"/>
                <a:cs typeface="Roboto" panose="02000000000000000000" pitchFamily="2" charset="0"/>
              </a:endParaRPr>
            </a:p>
          </p:txBody>
        </p:sp>
        <p:cxnSp>
          <p:nvCxnSpPr>
            <p:cNvPr id="98" name="Straight Connector 97"/>
            <p:cNvCxnSpPr>
              <a:stCxn id="91" idx="6"/>
              <a:endCxn id="93" idx="2"/>
            </p:cNvCxnSpPr>
            <p:nvPr/>
          </p:nvCxnSpPr>
          <p:spPr>
            <a:xfrm flipV="1">
              <a:off x="4806462" y="5601794"/>
              <a:ext cx="1266090" cy="289052"/>
            </a:xfrm>
            <a:prstGeom prst="line">
              <a:avLst/>
            </a:prstGeom>
            <a:ln w="50800">
              <a:solidFill>
                <a:schemeClr val="accent4">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93" idx="5"/>
              <a:endCxn id="94" idx="3"/>
            </p:cNvCxnSpPr>
            <p:nvPr/>
          </p:nvCxnSpPr>
          <p:spPr>
            <a:xfrm flipV="1">
              <a:off x="6406660" y="4308230"/>
              <a:ext cx="1154723" cy="1100134"/>
            </a:xfrm>
            <a:prstGeom prst="line">
              <a:avLst/>
            </a:prstGeom>
            <a:ln w="50800">
              <a:solidFill>
                <a:schemeClr val="accent4">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4" idx="1"/>
              <a:endCxn id="92" idx="3"/>
            </p:cNvCxnSpPr>
            <p:nvPr/>
          </p:nvCxnSpPr>
          <p:spPr>
            <a:xfrm flipH="1">
              <a:off x="6799385" y="4114800"/>
              <a:ext cx="650628" cy="175846"/>
            </a:xfrm>
            <a:prstGeom prst="line">
              <a:avLst/>
            </a:prstGeom>
            <a:ln w="50800">
              <a:solidFill>
                <a:schemeClr val="accent4">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3" idx="1"/>
              <a:endCxn id="95" idx="3"/>
            </p:cNvCxnSpPr>
            <p:nvPr/>
          </p:nvCxnSpPr>
          <p:spPr>
            <a:xfrm flipH="1" flipV="1">
              <a:off x="5449001" y="4213891"/>
              <a:ext cx="734920" cy="1194473"/>
            </a:xfrm>
            <a:prstGeom prst="line">
              <a:avLst/>
            </a:prstGeom>
            <a:ln w="50800">
              <a:solidFill>
                <a:schemeClr val="accent4">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5" idx="0"/>
              <a:endCxn id="96" idx="3"/>
            </p:cNvCxnSpPr>
            <p:nvPr/>
          </p:nvCxnSpPr>
          <p:spPr>
            <a:xfrm flipH="1" flipV="1">
              <a:off x="5449000" y="2833662"/>
              <a:ext cx="1" cy="993368"/>
            </a:xfrm>
            <a:prstGeom prst="line">
              <a:avLst/>
            </a:prstGeom>
            <a:ln w="50800">
              <a:solidFill>
                <a:schemeClr val="accent4">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96" idx="2"/>
            </p:cNvCxnSpPr>
            <p:nvPr/>
          </p:nvCxnSpPr>
          <p:spPr>
            <a:xfrm flipH="1">
              <a:off x="4185138" y="2833662"/>
              <a:ext cx="1041123" cy="355015"/>
            </a:xfrm>
            <a:prstGeom prst="line">
              <a:avLst/>
            </a:prstGeom>
            <a:ln w="50800">
              <a:solidFill>
                <a:schemeClr val="accent4">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77" name="Right Arrow 76"/>
          <p:cNvSpPr/>
          <p:nvPr/>
        </p:nvSpPr>
        <p:spPr>
          <a:xfrm>
            <a:off x="4116966" y="3630897"/>
            <a:ext cx="963394" cy="438271"/>
          </a:xfrm>
          <a:prstGeom prst="rightArrow">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3837464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Interaction between grammars</a:t>
            </a:r>
            <a:endParaRPr lang="nl-BE" dirty="0"/>
          </a:p>
        </p:txBody>
      </p:sp>
      <p:sp>
        <p:nvSpPr>
          <p:cNvPr id="6" name="Text Placeholder 5"/>
          <p:cNvSpPr>
            <a:spLocks noGrp="1"/>
          </p:cNvSpPr>
          <p:nvPr>
            <p:ph type="body" sz="quarter" idx="13"/>
          </p:nvPr>
        </p:nvSpPr>
        <p:spPr/>
        <p:txBody>
          <a:bodyPr/>
          <a:lstStyle/>
          <a:p>
            <a:r>
              <a:rPr lang="en-US" dirty="0" smtClean="0"/>
              <a:t>Problems</a:t>
            </a:r>
            <a:endParaRPr lang="nl-BE" dirty="0"/>
          </a:p>
        </p:txBody>
      </p:sp>
      <p:sp>
        <p:nvSpPr>
          <p:cNvPr id="4" name="Slide Number Placeholder 3"/>
          <p:cNvSpPr>
            <a:spLocks noGrp="1"/>
          </p:cNvSpPr>
          <p:nvPr>
            <p:ph type="sldNum" sz="quarter" idx="12"/>
          </p:nvPr>
        </p:nvSpPr>
        <p:spPr/>
        <p:txBody>
          <a:bodyPr/>
          <a:lstStyle/>
          <a:p>
            <a:fld id="{7571D7D1-A6BE-4E3F-858C-0E727F66D866}" type="slidenum">
              <a:rPr lang="en-GB" smtClean="0"/>
              <a:t>22</a:t>
            </a:fld>
            <a:endParaRPr lang="en-GB"/>
          </a:p>
        </p:txBody>
      </p:sp>
      <p:pic>
        <p:nvPicPr>
          <p:cNvPr id="23" name="Picture 22"/>
          <p:cNvPicPr>
            <a:picLocks noChangeAspect="1"/>
          </p:cNvPicPr>
          <p:nvPr/>
        </p:nvPicPr>
        <p:blipFill>
          <a:blip r:embed="rId4"/>
          <a:stretch>
            <a:fillRect/>
          </a:stretch>
        </p:blipFill>
        <p:spPr>
          <a:xfrm>
            <a:off x="91011" y="2122112"/>
            <a:ext cx="4874261" cy="3006556"/>
          </a:xfrm>
          <a:prstGeom prst="rect">
            <a:avLst/>
          </a:prstGeom>
        </p:spPr>
      </p:pic>
      <p:grpSp>
        <p:nvGrpSpPr>
          <p:cNvPr id="24" name="Group 23"/>
          <p:cNvGrpSpPr/>
          <p:nvPr/>
        </p:nvGrpSpPr>
        <p:grpSpPr>
          <a:xfrm>
            <a:off x="5345624" y="2432982"/>
            <a:ext cx="2598790" cy="2527760"/>
            <a:chOff x="3833445" y="2446801"/>
            <a:chExt cx="3950676" cy="3625753"/>
          </a:xfrm>
        </p:grpSpPr>
        <p:sp>
          <p:nvSpPr>
            <p:cNvPr id="25" name="Oval 24"/>
            <p:cNvSpPr/>
            <p:nvPr/>
          </p:nvSpPr>
          <p:spPr>
            <a:xfrm>
              <a:off x="4443046" y="5709138"/>
              <a:ext cx="363416" cy="3634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Roboto" panose="02000000000000000000" pitchFamily="2" charset="0"/>
                  <a:ea typeface="Roboto" panose="02000000000000000000" pitchFamily="2" charset="0"/>
                  <a:cs typeface="Roboto" panose="02000000000000000000" pitchFamily="2" charset="0"/>
                </a:rPr>
                <a:t>S</a:t>
              </a:r>
              <a:endParaRPr lang="en-GB" sz="1350" b="1" dirty="0">
                <a:latin typeface="Roboto" panose="02000000000000000000" pitchFamily="2" charset="0"/>
                <a:ea typeface="Roboto" panose="02000000000000000000" pitchFamily="2" charset="0"/>
                <a:cs typeface="Roboto" panose="02000000000000000000" pitchFamily="2" charset="0"/>
              </a:endParaRPr>
            </a:p>
          </p:txBody>
        </p:sp>
        <p:sp>
          <p:nvSpPr>
            <p:cNvPr id="26" name="Rectangle 25"/>
            <p:cNvSpPr/>
            <p:nvPr/>
          </p:nvSpPr>
          <p:spPr>
            <a:xfrm>
              <a:off x="6447692" y="4114800"/>
              <a:ext cx="351693" cy="35169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Roboto" panose="02000000000000000000" pitchFamily="2" charset="0"/>
                  <a:ea typeface="Roboto" panose="02000000000000000000" pitchFamily="2" charset="0"/>
                  <a:cs typeface="Roboto" panose="02000000000000000000" pitchFamily="2" charset="0"/>
                </a:rPr>
                <a:t>T</a:t>
              </a:r>
              <a:endParaRPr lang="en-GB" sz="1350" b="1" dirty="0">
                <a:latin typeface="Roboto" panose="02000000000000000000" pitchFamily="2" charset="0"/>
                <a:ea typeface="Roboto" panose="02000000000000000000" pitchFamily="2" charset="0"/>
                <a:cs typeface="Roboto" panose="02000000000000000000" pitchFamily="2" charset="0"/>
              </a:endParaRPr>
            </a:p>
          </p:txBody>
        </p:sp>
        <p:sp>
          <p:nvSpPr>
            <p:cNvPr id="28" name="Isosceles Triangle 27"/>
            <p:cNvSpPr/>
            <p:nvPr/>
          </p:nvSpPr>
          <p:spPr>
            <a:xfrm>
              <a:off x="6072552" y="5214933"/>
              <a:ext cx="445477" cy="386861"/>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Roboto" panose="02000000000000000000" pitchFamily="2" charset="0"/>
                  <a:ea typeface="Roboto" panose="02000000000000000000" pitchFamily="2" charset="0"/>
                  <a:cs typeface="Roboto" panose="02000000000000000000" pitchFamily="2" charset="0"/>
                </a:rPr>
                <a:t>E</a:t>
              </a:r>
              <a:endParaRPr lang="en-GB" sz="1350" b="1" dirty="0">
                <a:latin typeface="Roboto" panose="02000000000000000000" pitchFamily="2" charset="0"/>
                <a:ea typeface="Roboto" panose="02000000000000000000" pitchFamily="2" charset="0"/>
                <a:cs typeface="Roboto" panose="02000000000000000000" pitchFamily="2" charset="0"/>
              </a:endParaRPr>
            </a:p>
            <a:p>
              <a:pPr algn="ctr"/>
              <a:endParaRPr lang="en-US" sz="300" b="1" dirty="0">
                <a:latin typeface="Roboto" panose="02000000000000000000" pitchFamily="2" charset="0"/>
                <a:ea typeface="Roboto" panose="02000000000000000000" pitchFamily="2" charset="0"/>
                <a:cs typeface="Roboto" panose="02000000000000000000" pitchFamily="2" charset="0"/>
              </a:endParaRPr>
            </a:p>
          </p:txBody>
        </p:sp>
        <p:sp>
          <p:nvSpPr>
            <p:cNvPr id="29" name="Isosceles Triangle 28"/>
            <p:cNvSpPr/>
            <p:nvPr/>
          </p:nvSpPr>
          <p:spPr>
            <a:xfrm>
              <a:off x="7338644" y="3921369"/>
              <a:ext cx="445477" cy="386861"/>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Roboto" panose="02000000000000000000" pitchFamily="2" charset="0"/>
                  <a:ea typeface="Roboto" panose="02000000000000000000" pitchFamily="2" charset="0"/>
                  <a:cs typeface="Roboto" panose="02000000000000000000" pitchFamily="2" charset="0"/>
                </a:rPr>
                <a:t>E</a:t>
              </a:r>
              <a:endParaRPr lang="en-GB" sz="1350" b="1" dirty="0">
                <a:latin typeface="Roboto" panose="02000000000000000000" pitchFamily="2" charset="0"/>
                <a:ea typeface="Roboto" panose="02000000000000000000" pitchFamily="2" charset="0"/>
                <a:cs typeface="Roboto" panose="02000000000000000000" pitchFamily="2" charset="0"/>
              </a:endParaRPr>
            </a:p>
            <a:p>
              <a:pPr algn="ctr"/>
              <a:endParaRPr lang="en-US" sz="300" b="1" dirty="0">
                <a:latin typeface="Roboto" panose="02000000000000000000" pitchFamily="2" charset="0"/>
                <a:ea typeface="Roboto" panose="02000000000000000000" pitchFamily="2" charset="0"/>
                <a:cs typeface="Roboto" panose="02000000000000000000" pitchFamily="2" charset="0"/>
              </a:endParaRPr>
            </a:p>
          </p:txBody>
        </p:sp>
        <p:sp>
          <p:nvSpPr>
            <p:cNvPr id="31" name="Isosceles Triangle 30"/>
            <p:cNvSpPr/>
            <p:nvPr/>
          </p:nvSpPr>
          <p:spPr>
            <a:xfrm>
              <a:off x="5226262" y="3827030"/>
              <a:ext cx="445477" cy="386861"/>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Roboto" panose="02000000000000000000" pitchFamily="2" charset="0"/>
                  <a:ea typeface="Roboto" panose="02000000000000000000" pitchFamily="2" charset="0"/>
                  <a:cs typeface="Roboto" panose="02000000000000000000" pitchFamily="2" charset="0"/>
                </a:rPr>
                <a:t>E</a:t>
              </a:r>
              <a:endParaRPr lang="en-GB" sz="1350" b="1" dirty="0">
                <a:latin typeface="Roboto" panose="02000000000000000000" pitchFamily="2" charset="0"/>
                <a:ea typeface="Roboto" panose="02000000000000000000" pitchFamily="2" charset="0"/>
                <a:cs typeface="Roboto" panose="02000000000000000000" pitchFamily="2" charset="0"/>
              </a:endParaRPr>
            </a:p>
            <a:p>
              <a:pPr algn="ctr"/>
              <a:endParaRPr lang="en-US" sz="300" b="1" dirty="0">
                <a:latin typeface="Roboto" panose="02000000000000000000" pitchFamily="2" charset="0"/>
                <a:ea typeface="Roboto" panose="02000000000000000000" pitchFamily="2" charset="0"/>
                <a:cs typeface="Roboto" panose="02000000000000000000" pitchFamily="2" charset="0"/>
              </a:endParaRPr>
            </a:p>
          </p:txBody>
        </p:sp>
        <p:sp>
          <p:nvSpPr>
            <p:cNvPr id="32" name="Isosceles Triangle 31"/>
            <p:cNvSpPr/>
            <p:nvPr/>
          </p:nvSpPr>
          <p:spPr>
            <a:xfrm>
              <a:off x="5226261" y="2446801"/>
              <a:ext cx="445477" cy="386861"/>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Roboto" panose="02000000000000000000" pitchFamily="2" charset="0"/>
                  <a:ea typeface="Roboto" panose="02000000000000000000" pitchFamily="2" charset="0"/>
                  <a:cs typeface="Roboto" panose="02000000000000000000" pitchFamily="2" charset="0"/>
                </a:rPr>
                <a:t>E</a:t>
              </a:r>
              <a:endParaRPr lang="en-GB" sz="1350" b="1" dirty="0">
                <a:latin typeface="Roboto" panose="02000000000000000000" pitchFamily="2" charset="0"/>
                <a:ea typeface="Roboto" panose="02000000000000000000" pitchFamily="2" charset="0"/>
                <a:cs typeface="Roboto" panose="02000000000000000000" pitchFamily="2" charset="0"/>
              </a:endParaRPr>
            </a:p>
            <a:p>
              <a:pPr algn="ctr"/>
              <a:endParaRPr lang="en-US" sz="300" b="1" dirty="0">
                <a:latin typeface="Roboto" panose="02000000000000000000" pitchFamily="2" charset="0"/>
                <a:ea typeface="Roboto" panose="02000000000000000000" pitchFamily="2" charset="0"/>
                <a:cs typeface="Roboto" panose="02000000000000000000" pitchFamily="2" charset="0"/>
              </a:endParaRPr>
            </a:p>
          </p:txBody>
        </p:sp>
        <p:sp>
          <p:nvSpPr>
            <p:cNvPr id="34" name="Rectangle 33"/>
            <p:cNvSpPr/>
            <p:nvPr/>
          </p:nvSpPr>
          <p:spPr>
            <a:xfrm>
              <a:off x="3833445" y="3001108"/>
              <a:ext cx="351693" cy="35169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Roboto" panose="02000000000000000000" pitchFamily="2" charset="0"/>
                  <a:ea typeface="Roboto" panose="02000000000000000000" pitchFamily="2" charset="0"/>
                  <a:cs typeface="Roboto" panose="02000000000000000000" pitchFamily="2" charset="0"/>
                </a:rPr>
                <a:t>T</a:t>
              </a:r>
              <a:endParaRPr lang="en-GB" sz="1350" b="1" dirty="0">
                <a:latin typeface="Roboto" panose="02000000000000000000" pitchFamily="2" charset="0"/>
                <a:ea typeface="Roboto" panose="02000000000000000000" pitchFamily="2" charset="0"/>
                <a:cs typeface="Roboto" panose="02000000000000000000" pitchFamily="2" charset="0"/>
              </a:endParaRPr>
            </a:p>
          </p:txBody>
        </p:sp>
        <p:cxnSp>
          <p:nvCxnSpPr>
            <p:cNvPr id="35" name="Straight Connector 34"/>
            <p:cNvCxnSpPr>
              <a:stCxn id="25" idx="6"/>
              <a:endCxn id="28" idx="2"/>
            </p:cNvCxnSpPr>
            <p:nvPr/>
          </p:nvCxnSpPr>
          <p:spPr>
            <a:xfrm flipV="1">
              <a:off x="4806462" y="5601794"/>
              <a:ext cx="1266090" cy="289052"/>
            </a:xfrm>
            <a:prstGeom prst="line">
              <a:avLst/>
            </a:prstGeom>
            <a:ln w="50800">
              <a:solidFill>
                <a:schemeClr val="accent4">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8" idx="5"/>
              <a:endCxn id="29" idx="3"/>
            </p:cNvCxnSpPr>
            <p:nvPr/>
          </p:nvCxnSpPr>
          <p:spPr>
            <a:xfrm flipV="1">
              <a:off x="6406660" y="4308230"/>
              <a:ext cx="1154723" cy="1100134"/>
            </a:xfrm>
            <a:prstGeom prst="line">
              <a:avLst/>
            </a:prstGeom>
            <a:ln w="50800">
              <a:solidFill>
                <a:schemeClr val="accent4">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9" idx="1"/>
              <a:endCxn id="26" idx="3"/>
            </p:cNvCxnSpPr>
            <p:nvPr/>
          </p:nvCxnSpPr>
          <p:spPr>
            <a:xfrm flipH="1">
              <a:off x="6799385" y="4114800"/>
              <a:ext cx="650628" cy="175846"/>
            </a:xfrm>
            <a:prstGeom prst="line">
              <a:avLst/>
            </a:prstGeom>
            <a:ln w="50800">
              <a:solidFill>
                <a:schemeClr val="accent4">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8" idx="1"/>
              <a:endCxn id="31" idx="3"/>
            </p:cNvCxnSpPr>
            <p:nvPr/>
          </p:nvCxnSpPr>
          <p:spPr>
            <a:xfrm flipH="1" flipV="1">
              <a:off x="5449001" y="4213891"/>
              <a:ext cx="734920" cy="1194473"/>
            </a:xfrm>
            <a:prstGeom prst="line">
              <a:avLst/>
            </a:prstGeom>
            <a:ln w="50800">
              <a:solidFill>
                <a:schemeClr val="accent4">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1" idx="0"/>
              <a:endCxn id="32" idx="3"/>
            </p:cNvCxnSpPr>
            <p:nvPr/>
          </p:nvCxnSpPr>
          <p:spPr>
            <a:xfrm flipH="1" flipV="1">
              <a:off x="5449000" y="2833662"/>
              <a:ext cx="1" cy="993368"/>
            </a:xfrm>
            <a:prstGeom prst="line">
              <a:avLst/>
            </a:prstGeom>
            <a:ln w="50800">
              <a:solidFill>
                <a:schemeClr val="accent4">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2" idx="2"/>
            </p:cNvCxnSpPr>
            <p:nvPr/>
          </p:nvCxnSpPr>
          <p:spPr>
            <a:xfrm flipH="1">
              <a:off x="4185138" y="2833662"/>
              <a:ext cx="1041123" cy="355015"/>
            </a:xfrm>
            <a:prstGeom prst="line">
              <a:avLst/>
            </a:prstGeom>
            <a:ln w="50800">
              <a:solidFill>
                <a:schemeClr val="accent4">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5" name="Curved Down Arrow 54"/>
          <p:cNvSpPr/>
          <p:nvPr/>
        </p:nvSpPr>
        <p:spPr>
          <a:xfrm>
            <a:off x="3726857" y="2105198"/>
            <a:ext cx="1676603" cy="655568"/>
          </a:xfrm>
          <a:prstGeom prst="curvedDownArrow">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solidFill>
                <a:schemeClr val="tx1"/>
              </a:solidFill>
            </a:endParaRPr>
          </a:p>
        </p:txBody>
      </p:sp>
      <p:sp>
        <p:nvSpPr>
          <p:cNvPr id="56" name="Curved Down Arrow 55"/>
          <p:cNvSpPr/>
          <p:nvPr/>
        </p:nvSpPr>
        <p:spPr>
          <a:xfrm flipH="1" flipV="1">
            <a:off x="3634010" y="4618421"/>
            <a:ext cx="1676603" cy="678362"/>
          </a:xfrm>
          <a:prstGeom prst="curvedDownArrow">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solidFill>
                <a:schemeClr val="tx1"/>
              </a:solidFill>
            </a:endParaRPr>
          </a:p>
        </p:txBody>
      </p:sp>
      <p:sp>
        <p:nvSpPr>
          <p:cNvPr id="2" name="Multiply 1"/>
          <p:cNvSpPr/>
          <p:nvPr/>
        </p:nvSpPr>
        <p:spPr>
          <a:xfrm>
            <a:off x="4018669" y="4793306"/>
            <a:ext cx="982542" cy="942155"/>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custDataLst>
      <p:tags r:id="rId1"/>
    </p:custDataLst>
    <p:extLst>
      <p:ext uri="{BB962C8B-B14F-4D97-AF65-F5344CB8AC3E}">
        <p14:creationId xmlns:p14="http://schemas.microsoft.com/office/powerpoint/2010/main" val="582571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1076569" y="2499704"/>
            <a:ext cx="7886700" cy="72113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err="1">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Waterfalled</a:t>
            </a:r>
            <a:r>
              <a:rPr lang="en-US" sz="28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 generation:</a:t>
            </a:r>
          </a:p>
        </p:txBody>
      </p:sp>
      <p:sp>
        <p:nvSpPr>
          <p:cNvPr id="7" name="Title 6"/>
          <p:cNvSpPr>
            <a:spLocks noGrp="1"/>
          </p:cNvSpPr>
          <p:nvPr>
            <p:ph type="title"/>
          </p:nvPr>
        </p:nvSpPr>
        <p:spPr/>
        <p:txBody>
          <a:bodyPr/>
          <a:lstStyle/>
          <a:p>
            <a:r>
              <a:rPr lang="en-US" dirty="0" smtClean="0"/>
              <a:t>Interaction between grammars</a:t>
            </a:r>
            <a:endParaRPr lang="nl-BE" dirty="0"/>
          </a:p>
        </p:txBody>
      </p:sp>
      <p:sp>
        <p:nvSpPr>
          <p:cNvPr id="4" name="Slide Number Placeholder 3"/>
          <p:cNvSpPr>
            <a:spLocks noGrp="1"/>
          </p:cNvSpPr>
          <p:nvPr>
            <p:ph type="sldNum" sz="quarter" idx="12"/>
          </p:nvPr>
        </p:nvSpPr>
        <p:spPr/>
        <p:txBody>
          <a:bodyPr/>
          <a:lstStyle/>
          <a:p>
            <a:fld id="{7571D7D1-A6BE-4E3F-858C-0E727F66D866}" type="slidenum">
              <a:rPr lang="en-GB" smtClean="0"/>
              <a:t>23</a:t>
            </a:fld>
            <a:endParaRPr lang="en-GB"/>
          </a:p>
        </p:txBody>
      </p:sp>
      <p:sp>
        <p:nvSpPr>
          <p:cNvPr id="8" name="Content Placeholder 2"/>
          <p:cNvSpPr txBox="1">
            <a:spLocks/>
          </p:cNvSpPr>
          <p:nvPr/>
        </p:nvSpPr>
        <p:spPr>
          <a:xfrm>
            <a:off x="1542562" y="3985231"/>
            <a:ext cx="7420707" cy="52946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0266" indent="-270266"/>
            <a:r>
              <a:rPr lang="en-US" sz="2400" dirty="0" smtClean="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Requires different generator for different order</a:t>
            </a:r>
            <a:endPar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3" name="Content Placeholder 2"/>
          <p:cNvSpPr txBox="1">
            <a:spLocks/>
          </p:cNvSpPr>
          <p:nvPr/>
        </p:nvSpPr>
        <p:spPr>
          <a:xfrm>
            <a:off x="1542562" y="3401080"/>
            <a:ext cx="7601438" cy="52946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20000"/>
                    <a:lumOff val="8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20000"/>
                    <a:lumOff val="8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20000"/>
                    <a:lumOff val="8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20000"/>
                    <a:lumOff val="8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20000"/>
                    <a:lumOff val="8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0266" indent="-270266"/>
            <a:r>
              <a:rPr lang="en-US" sz="2400" dirty="0" smtClean="0">
                <a:cs typeface="Roboto" panose="02000000000000000000" pitchFamily="2" charset="0"/>
              </a:rPr>
              <a:t>Prevents later changes (e.g. adaptive generation)</a:t>
            </a:r>
            <a:endParaRPr lang="en-US" sz="2400" dirty="0">
              <a:cs typeface="Roboto" panose="02000000000000000000" pitchFamily="2" charset="0"/>
            </a:endParaRPr>
          </a:p>
        </p:txBody>
      </p:sp>
      <p:sp>
        <p:nvSpPr>
          <p:cNvPr id="9" name="Text Placeholder 8"/>
          <p:cNvSpPr>
            <a:spLocks noGrp="1"/>
          </p:cNvSpPr>
          <p:nvPr>
            <p:ph type="body" sz="quarter" idx="13"/>
          </p:nvPr>
        </p:nvSpPr>
        <p:spPr/>
        <p:txBody>
          <a:bodyPr/>
          <a:lstStyle/>
          <a:p>
            <a:r>
              <a:rPr lang="en-US" dirty="0" smtClean="0"/>
              <a:t>Problem statement</a:t>
            </a:r>
            <a:endParaRPr lang="nl-BE" dirty="0"/>
          </a:p>
        </p:txBody>
      </p:sp>
    </p:spTree>
    <p:custDataLst>
      <p:tags r:id="rId1"/>
    </p:custDataLst>
    <p:extLst>
      <p:ext uri="{BB962C8B-B14F-4D97-AF65-F5344CB8AC3E}">
        <p14:creationId xmlns:p14="http://schemas.microsoft.com/office/powerpoint/2010/main" val="999446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Interaction between grammars</a:t>
            </a:r>
            <a:endParaRPr lang="nl-BE" dirty="0"/>
          </a:p>
        </p:txBody>
      </p:sp>
      <p:sp>
        <p:nvSpPr>
          <p:cNvPr id="6" name="Text Placeholder 5"/>
          <p:cNvSpPr>
            <a:spLocks noGrp="1"/>
          </p:cNvSpPr>
          <p:nvPr>
            <p:ph type="body" sz="quarter" idx="13"/>
          </p:nvPr>
        </p:nvSpPr>
        <p:spPr/>
        <p:txBody>
          <a:bodyPr/>
          <a:lstStyle/>
          <a:p>
            <a:r>
              <a:rPr lang="en-US" dirty="0" smtClean="0">
                <a:solidFill>
                  <a:schemeClr val="accent4">
                    <a:lumMod val="60000"/>
                    <a:lumOff val="40000"/>
                  </a:schemeClr>
                </a:solidFill>
              </a:rPr>
              <a:t>Requirements</a:t>
            </a:r>
            <a:endParaRPr lang="nl-BE" dirty="0">
              <a:solidFill>
                <a:schemeClr val="accent4">
                  <a:lumMod val="60000"/>
                  <a:lumOff val="40000"/>
                </a:schemeClr>
              </a:solidFill>
            </a:endParaRPr>
          </a:p>
        </p:txBody>
      </p:sp>
      <p:sp>
        <p:nvSpPr>
          <p:cNvPr id="3" name="Slide Number Placeholder 2"/>
          <p:cNvSpPr>
            <a:spLocks noGrp="1"/>
          </p:cNvSpPr>
          <p:nvPr>
            <p:ph type="sldNum" sz="quarter" idx="12"/>
          </p:nvPr>
        </p:nvSpPr>
        <p:spPr/>
        <p:txBody>
          <a:bodyPr/>
          <a:lstStyle/>
          <a:p>
            <a:fld id="{7571D7D1-A6BE-4E3F-858C-0E727F66D866}" type="slidenum">
              <a:rPr lang="en-GB" smtClean="0"/>
              <a:t>24</a:t>
            </a:fld>
            <a:endParaRPr lang="en-GB"/>
          </a:p>
        </p:txBody>
      </p:sp>
      <p:sp>
        <p:nvSpPr>
          <p:cNvPr id="33" name="Content Placeholder 2"/>
          <p:cNvSpPr txBox="1">
            <a:spLocks/>
          </p:cNvSpPr>
          <p:nvPr/>
        </p:nvSpPr>
        <p:spPr>
          <a:xfrm>
            <a:off x="1308099" y="2736289"/>
            <a:ext cx="5651501" cy="49834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20000"/>
                    <a:lumOff val="8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20000"/>
                    <a:lumOff val="8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20000"/>
                    <a:lumOff val="8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20000"/>
                    <a:lumOff val="8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20000"/>
                    <a:lumOff val="8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9075" indent="-269075"/>
            <a:r>
              <a:rPr lang="en-US" sz="2400" dirty="0" smtClean="0">
                <a:cs typeface="Roboto" panose="02000000000000000000" pitchFamily="2" charset="0"/>
              </a:rPr>
              <a:t>Controllable generation order</a:t>
            </a:r>
            <a:endParaRPr lang="en-US" sz="2400" dirty="0">
              <a:cs typeface="Roboto" panose="02000000000000000000" pitchFamily="2" charset="0"/>
            </a:endParaRPr>
          </a:p>
        </p:txBody>
      </p:sp>
      <p:sp>
        <p:nvSpPr>
          <p:cNvPr id="34" name="Content Placeholder 2"/>
          <p:cNvSpPr txBox="1">
            <a:spLocks/>
          </p:cNvSpPr>
          <p:nvPr/>
        </p:nvSpPr>
        <p:spPr>
          <a:xfrm>
            <a:off x="1308098" y="3359394"/>
            <a:ext cx="5651501" cy="49834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20000"/>
                    <a:lumOff val="8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20000"/>
                    <a:lumOff val="8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20000"/>
                    <a:lumOff val="8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20000"/>
                    <a:lumOff val="8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20000"/>
                    <a:lumOff val="8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9075" indent="-269075"/>
            <a:r>
              <a:rPr lang="en-US" sz="2400" dirty="0" smtClean="0">
                <a:cs typeface="Roboto" panose="02000000000000000000" pitchFamily="2" charset="0"/>
              </a:rPr>
              <a:t>Generic translation interface</a:t>
            </a:r>
            <a:endParaRPr lang="en-US" sz="2400" dirty="0">
              <a:cs typeface="Roboto" panose="02000000000000000000" pitchFamily="2" charset="0"/>
            </a:endParaRPr>
          </a:p>
        </p:txBody>
      </p:sp>
      <p:sp>
        <p:nvSpPr>
          <p:cNvPr id="35" name="Content Placeholder 2"/>
          <p:cNvSpPr txBox="1">
            <a:spLocks/>
          </p:cNvSpPr>
          <p:nvPr/>
        </p:nvSpPr>
        <p:spPr>
          <a:xfrm>
            <a:off x="1308098" y="3982499"/>
            <a:ext cx="5651501" cy="49834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20000"/>
                    <a:lumOff val="8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20000"/>
                    <a:lumOff val="8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20000"/>
                    <a:lumOff val="8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20000"/>
                    <a:lumOff val="8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20000"/>
                    <a:lumOff val="8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9075" indent="-269075"/>
            <a:r>
              <a:rPr lang="en-US" sz="2400" dirty="0" smtClean="0">
                <a:cs typeface="Roboto" panose="02000000000000000000" pitchFamily="2" charset="0"/>
              </a:rPr>
              <a:t>Feedback loops</a:t>
            </a:r>
            <a:endParaRPr lang="en-US" sz="2400" dirty="0">
              <a:cs typeface="Roboto" panose="02000000000000000000" pitchFamily="2" charset="0"/>
            </a:endParaRPr>
          </a:p>
        </p:txBody>
      </p:sp>
    </p:spTree>
    <p:custDataLst>
      <p:tags r:id="rId1"/>
    </p:custDataLst>
    <p:extLst>
      <p:ext uri="{BB962C8B-B14F-4D97-AF65-F5344CB8AC3E}">
        <p14:creationId xmlns:p14="http://schemas.microsoft.com/office/powerpoint/2010/main" val="103418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Requirements</a:t>
            </a:r>
            <a:endParaRPr lang="nl-BE" dirty="0"/>
          </a:p>
        </p:txBody>
      </p:sp>
      <p:sp>
        <p:nvSpPr>
          <p:cNvPr id="47" name="Title 1"/>
          <p:cNvSpPr txBox="1">
            <a:spLocks/>
          </p:cNvSpPr>
          <p:nvPr/>
        </p:nvSpPr>
        <p:spPr>
          <a:xfrm>
            <a:off x="3091336" y="3956538"/>
            <a:ext cx="4196136" cy="409297"/>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Controllable generation order</a:t>
            </a:r>
          </a:p>
        </p:txBody>
      </p:sp>
      <p:sp>
        <p:nvSpPr>
          <p:cNvPr id="48" name="Title 1"/>
          <p:cNvSpPr txBox="1">
            <a:spLocks/>
          </p:cNvSpPr>
          <p:nvPr/>
        </p:nvSpPr>
        <p:spPr>
          <a:xfrm>
            <a:off x="3091336" y="4405722"/>
            <a:ext cx="4196136" cy="42439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Generic translation interface</a:t>
            </a:r>
          </a:p>
        </p:txBody>
      </p:sp>
      <p:sp>
        <p:nvSpPr>
          <p:cNvPr id="64" name="Title 1"/>
          <p:cNvSpPr txBox="1">
            <a:spLocks/>
          </p:cNvSpPr>
          <p:nvPr/>
        </p:nvSpPr>
        <p:spPr>
          <a:xfrm>
            <a:off x="3091337" y="2408091"/>
            <a:ext cx="4196135" cy="410607"/>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smtClean="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Easy specification</a:t>
            </a:r>
            <a:endPar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65" name="Title 1"/>
          <p:cNvSpPr txBox="1">
            <a:spLocks/>
          </p:cNvSpPr>
          <p:nvPr/>
        </p:nvSpPr>
        <p:spPr>
          <a:xfrm>
            <a:off x="3091340" y="2862390"/>
            <a:ext cx="4196134" cy="418357"/>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smtClean="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Directed convergence</a:t>
            </a:r>
            <a:endPar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66" name="Title 1"/>
          <p:cNvSpPr txBox="1">
            <a:spLocks/>
          </p:cNvSpPr>
          <p:nvPr/>
        </p:nvSpPr>
        <p:spPr>
          <a:xfrm>
            <a:off x="3091337" y="3329554"/>
            <a:ext cx="4196135" cy="409297"/>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Reversible decisions</a:t>
            </a:r>
          </a:p>
        </p:txBody>
      </p:sp>
      <p:sp>
        <p:nvSpPr>
          <p:cNvPr id="2" name="Slide Number Placeholder 1"/>
          <p:cNvSpPr>
            <a:spLocks noGrp="1"/>
          </p:cNvSpPr>
          <p:nvPr>
            <p:ph type="sldNum" sz="quarter" idx="12"/>
          </p:nvPr>
        </p:nvSpPr>
        <p:spPr/>
        <p:txBody>
          <a:bodyPr/>
          <a:lstStyle/>
          <a:p>
            <a:fld id="{7571D7D1-A6BE-4E3F-858C-0E727F66D866}" type="slidenum">
              <a:rPr lang="en-GB" smtClean="0"/>
              <a:pPr/>
              <a:t>25</a:t>
            </a:fld>
            <a:endParaRPr lang="en-GB" dirty="0"/>
          </a:p>
        </p:txBody>
      </p:sp>
      <p:sp>
        <p:nvSpPr>
          <p:cNvPr id="44" name="Title 1"/>
          <p:cNvSpPr txBox="1">
            <a:spLocks/>
          </p:cNvSpPr>
          <p:nvPr/>
        </p:nvSpPr>
        <p:spPr>
          <a:xfrm>
            <a:off x="3091337" y="1953792"/>
            <a:ext cx="4196135" cy="410607"/>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smtClean="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Global context</a:t>
            </a:r>
            <a:endPar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45" name="Title 1"/>
          <p:cNvSpPr txBox="1">
            <a:spLocks/>
          </p:cNvSpPr>
          <p:nvPr/>
        </p:nvSpPr>
        <p:spPr>
          <a:xfrm>
            <a:off x="2265837" y="1953792"/>
            <a:ext cx="299563" cy="410607"/>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a:t>
            </a:r>
          </a:p>
        </p:txBody>
      </p:sp>
      <p:sp>
        <p:nvSpPr>
          <p:cNvPr id="46" name="Title 1"/>
          <p:cNvSpPr txBox="1">
            <a:spLocks/>
          </p:cNvSpPr>
          <p:nvPr/>
        </p:nvSpPr>
        <p:spPr>
          <a:xfrm>
            <a:off x="2265836" y="2408091"/>
            <a:ext cx="299563" cy="410607"/>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a:t>
            </a:r>
          </a:p>
        </p:txBody>
      </p:sp>
      <p:sp>
        <p:nvSpPr>
          <p:cNvPr id="51" name="Title 1"/>
          <p:cNvSpPr txBox="1">
            <a:spLocks/>
          </p:cNvSpPr>
          <p:nvPr/>
        </p:nvSpPr>
        <p:spPr>
          <a:xfrm>
            <a:off x="2265836" y="2866264"/>
            <a:ext cx="299563" cy="410607"/>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a:t>
            </a:r>
          </a:p>
        </p:txBody>
      </p:sp>
      <p:sp>
        <p:nvSpPr>
          <p:cNvPr id="52" name="Title 1"/>
          <p:cNvSpPr txBox="1">
            <a:spLocks/>
          </p:cNvSpPr>
          <p:nvPr/>
        </p:nvSpPr>
        <p:spPr>
          <a:xfrm>
            <a:off x="2265835" y="3334534"/>
            <a:ext cx="299563" cy="410607"/>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a:t>
            </a:r>
          </a:p>
        </p:txBody>
      </p:sp>
      <p:sp>
        <p:nvSpPr>
          <p:cNvPr id="53" name="Title 1"/>
          <p:cNvSpPr txBox="1">
            <a:spLocks/>
          </p:cNvSpPr>
          <p:nvPr/>
        </p:nvSpPr>
        <p:spPr>
          <a:xfrm>
            <a:off x="2265835" y="3952151"/>
            <a:ext cx="299563" cy="410607"/>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a:t>
            </a:r>
          </a:p>
        </p:txBody>
      </p:sp>
      <p:sp>
        <p:nvSpPr>
          <p:cNvPr id="54" name="Title 1"/>
          <p:cNvSpPr txBox="1">
            <a:spLocks/>
          </p:cNvSpPr>
          <p:nvPr/>
        </p:nvSpPr>
        <p:spPr>
          <a:xfrm>
            <a:off x="2265834" y="4405722"/>
            <a:ext cx="299563" cy="410607"/>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a:t>
            </a:r>
          </a:p>
        </p:txBody>
      </p:sp>
      <p:sp>
        <p:nvSpPr>
          <p:cNvPr id="75" name="Title 1"/>
          <p:cNvSpPr txBox="1">
            <a:spLocks/>
          </p:cNvSpPr>
          <p:nvPr/>
        </p:nvSpPr>
        <p:spPr>
          <a:xfrm>
            <a:off x="2265834" y="4878730"/>
            <a:ext cx="299563" cy="410607"/>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a:t>
            </a:r>
          </a:p>
        </p:txBody>
      </p:sp>
      <p:sp>
        <p:nvSpPr>
          <p:cNvPr id="76" name="Title 1"/>
          <p:cNvSpPr txBox="1">
            <a:spLocks/>
          </p:cNvSpPr>
          <p:nvPr/>
        </p:nvSpPr>
        <p:spPr>
          <a:xfrm>
            <a:off x="3091336" y="4873735"/>
            <a:ext cx="4196134" cy="415602"/>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Feedback loops</a:t>
            </a:r>
          </a:p>
        </p:txBody>
      </p:sp>
    </p:spTree>
    <p:extLst>
      <p:ext uri="{BB962C8B-B14F-4D97-AF65-F5344CB8AC3E}">
        <p14:creationId xmlns:p14="http://schemas.microsoft.com/office/powerpoint/2010/main" val="3223338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Designer-controlled grammar networks</a:t>
            </a:r>
            <a:endParaRPr lang="en-US" dirty="0"/>
          </a:p>
        </p:txBody>
      </p:sp>
      <p:sp>
        <p:nvSpPr>
          <p:cNvPr id="3" name="Subtitle 2"/>
          <p:cNvSpPr>
            <a:spLocks noGrp="1"/>
          </p:cNvSpPr>
          <p:nvPr>
            <p:ph type="body" sz="quarter" idx="13"/>
          </p:nvPr>
        </p:nvSpPr>
        <p:spPr/>
        <p:txBody>
          <a:bodyPr/>
          <a:lstStyle/>
          <a:p>
            <a:r>
              <a:rPr lang="en-US" smtClean="0"/>
              <a:t>Solution</a:t>
            </a:r>
            <a:endParaRPr lang="en-GB" dirty="0"/>
          </a:p>
        </p:txBody>
      </p:sp>
      <p:sp>
        <p:nvSpPr>
          <p:cNvPr id="9" name="Slide Number Placeholder 8"/>
          <p:cNvSpPr>
            <a:spLocks noGrp="1"/>
          </p:cNvSpPr>
          <p:nvPr>
            <p:ph type="sldNum" sz="quarter" idx="12"/>
          </p:nvPr>
        </p:nvSpPr>
        <p:spPr/>
        <p:txBody>
          <a:bodyPr/>
          <a:lstStyle/>
          <a:p>
            <a:fld id="{7571D7D1-A6BE-4E3F-858C-0E727F66D866}" type="slidenum">
              <a:rPr lang="en-GB" smtClean="0"/>
              <a:pPr/>
              <a:t>26</a:t>
            </a:fld>
            <a:endParaRPr lang="en-GB"/>
          </a:p>
        </p:txBody>
      </p:sp>
    </p:spTree>
    <p:extLst>
      <p:ext uri="{BB962C8B-B14F-4D97-AF65-F5344CB8AC3E}">
        <p14:creationId xmlns:p14="http://schemas.microsoft.com/office/powerpoint/2010/main" val="1092872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Designer-controlled grammars</a:t>
            </a:r>
            <a:endParaRPr lang="nl-BE" dirty="0"/>
          </a:p>
        </p:txBody>
      </p:sp>
      <p:sp>
        <p:nvSpPr>
          <p:cNvPr id="4" name="Slide Number Placeholder 3"/>
          <p:cNvSpPr>
            <a:spLocks noGrp="1"/>
          </p:cNvSpPr>
          <p:nvPr>
            <p:ph type="sldNum" sz="quarter" idx="12"/>
          </p:nvPr>
        </p:nvSpPr>
        <p:spPr/>
        <p:txBody>
          <a:bodyPr/>
          <a:lstStyle/>
          <a:p>
            <a:fld id="{7571D7D1-A6BE-4E3F-858C-0E727F66D866}" type="slidenum">
              <a:rPr lang="en-GB" smtClean="0"/>
              <a:pPr/>
              <a:t>27</a:t>
            </a:fld>
            <a:endParaRPr lang="en-GB" dirty="0"/>
          </a:p>
        </p:txBody>
      </p:sp>
      <p:sp>
        <p:nvSpPr>
          <p:cNvPr id="6" name="Title 1"/>
          <p:cNvSpPr txBox="1">
            <a:spLocks/>
          </p:cNvSpPr>
          <p:nvPr/>
        </p:nvSpPr>
        <p:spPr>
          <a:xfrm>
            <a:off x="1076569" y="1639079"/>
            <a:ext cx="7886700" cy="7258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i="1" dirty="0" smtClean="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Enhanced</a:t>
            </a:r>
            <a:r>
              <a:rPr lang="en-US" sz="2800" dirty="0" smtClean="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 generative grammars, e.g</a:t>
            </a:r>
            <a:r>
              <a:rPr lang="en-US" sz="28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a:t>
            </a:r>
            <a:r>
              <a:rPr lang="en-US" sz="2800" dirty="0" smtClean="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a:t>
            </a:r>
            <a:endParaRPr lang="en-US" sz="28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7" name="Content Placeholder 2"/>
          <p:cNvSpPr txBox="1">
            <a:spLocks/>
          </p:cNvSpPr>
          <p:nvPr/>
        </p:nvSpPr>
        <p:spPr>
          <a:xfrm>
            <a:off x="1542562" y="3090673"/>
            <a:ext cx="7180814" cy="52946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0266" indent="-270266"/>
            <a:r>
              <a:rPr lang="en-US" sz="2400" dirty="0" smtClean="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Generic attribute-based structure representation</a:t>
            </a:r>
            <a:endPar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8" name="Content Placeholder 2"/>
          <p:cNvSpPr txBox="1">
            <a:spLocks/>
          </p:cNvSpPr>
          <p:nvPr/>
        </p:nvSpPr>
        <p:spPr>
          <a:xfrm>
            <a:off x="1531681" y="2462323"/>
            <a:ext cx="6240212" cy="52946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20000"/>
                    <a:lumOff val="8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20000"/>
                    <a:lumOff val="8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20000"/>
                    <a:lumOff val="8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20000"/>
                    <a:lumOff val="8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20000"/>
                    <a:lumOff val="8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0266" indent="-270266"/>
            <a:r>
              <a:rPr lang="en-US" sz="2400" dirty="0">
                <a:cs typeface="Roboto" panose="02000000000000000000" pitchFamily="2" charset="0"/>
              </a:rPr>
              <a:t>(optional) functions for custom </a:t>
            </a:r>
            <a:r>
              <a:rPr lang="en-US" sz="2400" dirty="0" smtClean="0">
                <a:cs typeface="Roboto" panose="02000000000000000000" pitchFamily="2" charset="0"/>
              </a:rPr>
              <a:t>behavior</a:t>
            </a:r>
            <a:endParaRPr lang="en-US" sz="2400" dirty="0">
              <a:cs typeface="Roboto" panose="02000000000000000000" pitchFamily="2" charset="0"/>
            </a:endParaRPr>
          </a:p>
        </p:txBody>
      </p:sp>
      <p:grpSp>
        <p:nvGrpSpPr>
          <p:cNvPr id="82" name="Group 81"/>
          <p:cNvGrpSpPr>
            <a:grpSpLocks noChangeAspect="1"/>
          </p:cNvGrpSpPr>
          <p:nvPr/>
        </p:nvGrpSpPr>
        <p:grpSpPr>
          <a:xfrm rot="5400000">
            <a:off x="4095783" y="3276167"/>
            <a:ext cx="1333063" cy="2676437"/>
            <a:chOff x="5197131" y="2859353"/>
            <a:chExt cx="1567282" cy="3146687"/>
          </a:xfrm>
        </p:grpSpPr>
        <p:sp>
          <p:nvSpPr>
            <p:cNvPr id="83" name="Oval 82"/>
            <p:cNvSpPr>
              <a:spLocks noChangeAspect="1"/>
            </p:cNvSpPr>
            <p:nvPr/>
          </p:nvSpPr>
          <p:spPr>
            <a:xfrm>
              <a:off x="5839569" y="5646041"/>
              <a:ext cx="359703" cy="359999"/>
            </a:xfrm>
            <a:prstGeom prst="ellipse">
              <a:avLst/>
            </a:prstGeom>
            <a:solidFill>
              <a:srgbClr val="FF5001"/>
            </a:solidFill>
            <a:ln w="25400">
              <a:solidFill>
                <a:srgbClr val="790D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b="1" dirty="0">
                <a:latin typeface="Roboto" panose="02000000000000000000" pitchFamily="2" charset="0"/>
                <a:ea typeface="Roboto" panose="02000000000000000000" pitchFamily="2" charset="0"/>
                <a:cs typeface="Roboto" panose="02000000000000000000" pitchFamily="2" charset="0"/>
              </a:endParaRPr>
            </a:p>
          </p:txBody>
        </p:sp>
        <p:sp>
          <p:nvSpPr>
            <p:cNvPr id="84" name="Oval 83"/>
            <p:cNvSpPr>
              <a:spLocks noChangeAspect="1"/>
            </p:cNvSpPr>
            <p:nvPr/>
          </p:nvSpPr>
          <p:spPr>
            <a:xfrm>
              <a:off x="5203759" y="5001128"/>
              <a:ext cx="359703" cy="359999"/>
            </a:xfrm>
            <a:prstGeom prst="ellipse">
              <a:avLst/>
            </a:prstGeom>
            <a:solidFill>
              <a:schemeClr val="accent1"/>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b="1" dirty="0">
                <a:latin typeface="Roboto" panose="02000000000000000000" pitchFamily="2" charset="0"/>
                <a:ea typeface="Roboto" panose="02000000000000000000" pitchFamily="2" charset="0"/>
                <a:cs typeface="Roboto" panose="02000000000000000000" pitchFamily="2" charset="0"/>
              </a:endParaRPr>
            </a:p>
          </p:txBody>
        </p:sp>
        <p:sp>
          <p:nvSpPr>
            <p:cNvPr id="85" name="Oval 84"/>
            <p:cNvSpPr>
              <a:spLocks noChangeAspect="1"/>
            </p:cNvSpPr>
            <p:nvPr/>
          </p:nvSpPr>
          <p:spPr>
            <a:xfrm>
              <a:off x="6404710" y="3957112"/>
              <a:ext cx="359703" cy="359999"/>
            </a:xfrm>
            <a:prstGeom prst="ellipse">
              <a:avLst/>
            </a:prstGeom>
            <a:solidFill>
              <a:schemeClr val="accent6"/>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b="1" dirty="0">
                <a:latin typeface="Roboto" panose="02000000000000000000" pitchFamily="2" charset="0"/>
                <a:ea typeface="Roboto" panose="02000000000000000000" pitchFamily="2" charset="0"/>
                <a:cs typeface="Roboto" panose="02000000000000000000" pitchFamily="2" charset="0"/>
              </a:endParaRPr>
            </a:p>
          </p:txBody>
        </p:sp>
        <p:sp>
          <p:nvSpPr>
            <p:cNvPr id="86" name="Oval 85"/>
            <p:cNvSpPr>
              <a:spLocks noChangeAspect="1"/>
            </p:cNvSpPr>
            <p:nvPr/>
          </p:nvSpPr>
          <p:spPr>
            <a:xfrm>
              <a:off x="5839566" y="4365406"/>
              <a:ext cx="359703" cy="360000"/>
            </a:xfrm>
            <a:prstGeom prst="ellipse">
              <a:avLst/>
            </a:prstGeom>
            <a:solidFill>
              <a:schemeClr val="accent4"/>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b="1" dirty="0">
                <a:latin typeface="Roboto" panose="02000000000000000000" pitchFamily="2" charset="0"/>
                <a:ea typeface="Roboto" panose="02000000000000000000" pitchFamily="2" charset="0"/>
                <a:cs typeface="Roboto" panose="02000000000000000000" pitchFamily="2" charset="0"/>
              </a:endParaRPr>
            </a:p>
          </p:txBody>
        </p:sp>
        <p:sp>
          <p:nvSpPr>
            <p:cNvPr id="87" name="Oval 86"/>
            <p:cNvSpPr>
              <a:spLocks noChangeAspect="1"/>
            </p:cNvSpPr>
            <p:nvPr/>
          </p:nvSpPr>
          <p:spPr>
            <a:xfrm>
              <a:off x="5839566" y="4993201"/>
              <a:ext cx="359703" cy="359999"/>
            </a:xfrm>
            <a:prstGeom prst="ellipse">
              <a:avLst/>
            </a:prstGeom>
            <a:solidFill>
              <a:schemeClr val="accent4"/>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b="1" dirty="0">
                <a:latin typeface="Roboto" panose="02000000000000000000" pitchFamily="2" charset="0"/>
                <a:ea typeface="Roboto" panose="02000000000000000000" pitchFamily="2" charset="0"/>
                <a:cs typeface="Roboto" panose="02000000000000000000" pitchFamily="2" charset="0"/>
              </a:endParaRPr>
            </a:p>
          </p:txBody>
        </p:sp>
        <p:sp>
          <p:nvSpPr>
            <p:cNvPr id="88" name="Oval 87"/>
            <p:cNvSpPr>
              <a:spLocks noChangeAspect="1"/>
            </p:cNvSpPr>
            <p:nvPr/>
          </p:nvSpPr>
          <p:spPr>
            <a:xfrm>
              <a:off x="5197131" y="3957112"/>
              <a:ext cx="359703" cy="359999"/>
            </a:xfrm>
            <a:prstGeom prst="ellipse">
              <a:avLst/>
            </a:prstGeom>
            <a:solidFill>
              <a:srgbClr val="FF5001"/>
            </a:solidFill>
            <a:ln w="25400">
              <a:solidFill>
                <a:srgbClr val="790D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b="1" dirty="0">
                <a:latin typeface="Roboto" panose="02000000000000000000" pitchFamily="2" charset="0"/>
                <a:ea typeface="Roboto" panose="02000000000000000000" pitchFamily="2" charset="0"/>
                <a:cs typeface="Roboto" panose="02000000000000000000" pitchFamily="2" charset="0"/>
              </a:endParaRPr>
            </a:p>
          </p:txBody>
        </p:sp>
        <p:sp>
          <p:nvSpPr>
            <p:cNvPr id="89" name="Oval 88"/>
            <p:cNvSpPr>
              <a:spLocks noChangeAspect="1"/>
            </p:cNvSpPr>
            <p:nvPr/>
          </p:nvSpPr>
          <p:spPr>
            <a:xfrm>
              <a:off x="5815593" y="2859353"/>
              <a:ext cx="359703" cy="360000"/>
            </a:xfrm>
            <a:prstGeom prst="ellipse">
              <a:avLst/>
            </a:prstGeom>
            <a:solidFill>
              <a:schemeClr val="accent1"/>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b="1" dirty="0">
                <a:latin typeface="Roboto" panose="02000000000000000000" pitchFamily="2" charset="0"/>
                <a:ea typeface="Roboto" panose="02000000000000000000" pitchFamily="2" charset="0"/>
                <a:cs typeface="Roboto" panose="02000000000000000000" pitchFamily="2" charset="0"/>
              </a:endParaRPr>
            </a:p>
          </p:txBody>
        </p:sp>
        <p:sp>
          <p:nvSpPr>
            <p:cNvPr id="90" name="Oval 89"/>
            <p:cNvSpPr>
              <a:spLocks noChangeAspect="1"/>
            </p:cNvSpPr>
            <p:nvPr/>
          </p:nvSpPr>
          <p:spPr>
            <a:xfrm>
              <a:off x="5808707" y="3495075"/>
              <a:ext cx="359703" cy="360000"/>
            </a:xfrm>
            <a:prstGeom prst="ellipse">
              <a:avLst/>
            </a:prstGeom>
            <a:solidFill>
              <a:schemeClr val="accent6"/>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b="1" dirty="0">
                <a:latin typeface="Roboto" panose="02000000000000000000" pitchFamily="2" charset="0"/>
                <a:ea typeface="Roboto" panose="02000000000000000000" pitchFamily="2" charset="0"/>
                <a:cs typeface="Roboto" panose="02000000000000000000" pitchFamily="2" charset="0"/>
              </a:endParaRPr>
            </a:p>
          </p:txBody>
        </p:sp>
        <p:cxnSp>
          <p:nvCxnSpPr>
            <p:cNvPr id="91" name="Straight Connector 90"/>
            <p:cNvCxnSpPr>
              <a:stCxn id="90" idx="0"/>
              <a:endCxn id="89" idx="4"/>
            </p:cNvCxnSpPr>
            <p:nvPr/>
          </p:nvCxnSpPr>
          <p:spPr>
            <a:xfrm rot="16200000">
              <a:off x="5854140" y="3353771"/>
              <a:ext cx="275723" cy="6886"/>
            </a:xfrm>
            <a:prstGeom prst="lin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6" idx="4"/>
              <a:endCxn id="87" idx="0"/>
            </p:cNvCxnSpPr>
            <p:nvPr/>
          </p:nvCxnSpPr>
          <p:spPr>
            <a:xfrm rot="16200000" flipH="1" flipV="1">
              <a:off x="5885520" y="4859303"/>
              <a:ext cx="267795" cy="1"/>
            </a:xfrm>
            <a:prstGeom prst="lin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0" idx="5"/>
              <a:endCxn id="85" idx="1"/>
            </p:cNvCxnSpPr>
            <p:nvPr/>
          </p:nvCxnSpPr>
          <p:spPr>
            <a:xfrm rot="16200000" flipH="1">
              <a:off x="6182821" y="3735266"/>
              <a:ext cx="207478" cy="341655"/>
            </a:xfrm>
            <a:prstGeom prst="lin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90" idx="3"/>
              <a:endCxn id="88" idx="7"/>
            </p:cNvCxnSpPr>
            <p:nvPr/>
          </p:nvCxnSpPr>
          <p:spPr>
            <a:xfrm rot="16200000" flipH="1" flipV="1">
              <a:off x="5579031" y="3727480"/>
              <a:ext cx="207478" cy="357227"/>
            </a:xfrm>
            <a:prstGeom prst="lin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85" idx="3"/>
              <a:endCxn id="86" idx="7"/>
            </p:cNvCxnSpPr>
            <p:nvPr/>
          </p:nvCxnSpPr>
          <p:spPr>
            <a:xfrm rot="16200000" flipH="1" flipV="1">
              <a:off x="6225121" y="4185861"/>
              <a:ext cx="153737" cy="310796"/>
            </a:xfrm>
            <a:prstGeom prst="lin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8" idx="5"/>
              <a:endCxn id="86" idx="1"/>
            </p:cNvCxnSpPr>
            <p:nvPr/>
          </p:nvCxnSpPr>
          <p:spPr>
            <a:xfrm rot="16200000" flipH="1">
              <a:off x="5621331" y="4147216"/>
              <a:ext cx="153737" cy="388086"/>
            </a:xfrm>
            <a:prstGeom prst="lin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87" idx="2"/>
              <a:endCxn id="84" idx="6"/>
            </p:cNvCxnSpPr>
            <p:nvPr/>
          </p:nvCxnSpPr>
          <p:spPr>
            <a:xfrm rot="16200000" flipH="1" flipV="1">
              <a:off x="5697551" y="5039112"/>
              <a:ext cx="7927" cy="276104"/>
            </a:xfrm>
            <a:prstGeom prst="lin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87" idx="4"/>
              <a:endCxn id="83" idx="0"/>
            </p:cNvCxnSpPr>
            <p:nvPr/>
          </p:nvCxnSpPr>
          <p:spPr>
            <a:xfrm rot="16200000" flipH="1">
              <a:off x="5873000" y="5499620"/>
              <a:ext cx="292840" cy="1"/>
            </a:xfrm>
            <a:prstGeom prst="lin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00" name="Title 1"/>
          <p:cNvSpPr txBox="1">
            <a:spLocks/>
          </p:cNvSpPr>
          <p:nvPr/>
        </p:nvSpPr>
        <p:spPr>
          <a:xfrm>
            <a:off x="765393" y="4121855"/>
            <a:ext cx="2136902" cy="1092515"/>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smtClean="0">
                <a:solidFill>
                  <a:schemeClr val="accent4">
                    <a:lumMod val="60000"/>
                    <a:lumOff val="40000"/>
                  </a:schemeClr>
                </a:solidFill>
                <a:latin typeface="Consolas" panose="020B0609020204030204" pitchFamily="49" charset="0"/>
                <a:ea typeface="Roboto Medium" panose="02000000000000000000" pitchFamily="2" charset="0"/>
                <a:cs typeface="Roboto" panose="02000000000000000000" pitchFamily="2" charset="0"/>
              </a:rPr>
              <a:t>color = yellow</a:t>
            </a:r>
            <a:br>
              <a:rPr lang="en-US" sz="2000" dirty="0" smtClean="0">
                <a:solidFill>
                  <a:schemeClr val="accent4">
                    <a:lumMod val="60000"/>
                    <a:lumOff val="40000"/>
                  </a:schemeClr>
                </a:solidFill>
                <a:latin typeface="Consolas" panose="020B0609020204030204" pitchFamily="49" charset="0"/>
                <a:ea typeface="Roboto Medium" panose="02000000000000000000" pitchFamily="2" charset="0"/>
                <a:cs typeface="Roboto" panose="02000000000000000000" pitchFamily="2" charset="0"/>
              </a:rPr>
            </a:br>
            <a:r>
              <a:rPr lang="en-US" sz="2000" dirty="0" smtClean="0">
                <a:solidFill>
                  <a:schemeClr val="accent4">
                    <a:lumMod val="60000"/>
                    <a:lumOff val="40000"/>
                  </a:schemeClr>
                </a:solidFill>
                <a:latin typeface="Consolas" panose="020B0609020204030204" pitchFamily="49" charset="0"/>
                <a:ea typeface="Roboto Medium" panose="02000000000000000000" pitchFamily="2" charset="0"/>
                <a:cs typeface="Roboto" panose="02000000000000000000" pitchFamily="2" charset="0"/>
              </a:rPr>
              <a:t>type  = room</a:t>
            </a:r>
            <a:br>
              <a:rPr lang="en-US" sz="2000" dirty="0" smtClean="0">
                <a:solidFill>
                  <a:schemeClr val="accent4">
                    <a:lumMod val="60000"/>
                    <a:lumOff val="40000"/>
                  </a:schemeClr>
                </a:solidFill>
                <a:latin typeface="Consolas" panose="020B0609020204030204" pitchFamily="49" charset="0"/>
                <a:ea typeface="Roboto Medium" panose="02000000000000000000" pitchFamily="2" charset="0"/>
                <a:cs typeface="Roboto" panose="02000000000000000000" pitchFamily="2" charset="0"/>
              </a:rPr>
            </a:br>
            <a:r>
              <a:rPr lang="en-US" sz="2000" dirty="0" smtClean="0">
                <a:solidFill>
                  <a:schemeClr val="accent4">
                    <a:lumMod val="60000"/>
                    <a:lumOff val="40000"/>
                  </a:schemeClr>
                </a:solidFill>
                <a:latin typeface="Consolas" panose="020B0609020204030204" pitchFamily="49" charset="0"/>
                <a:ea typeface="Roboto Medium" panose="02000000000000000000" pitchFamily="2" charset="0"/>
                <a:cs typeface="Roboto" panose="02000000000000000000" pitchFamily="2" charset="0"/>
              </a:rPr>
              <a:t>size  = large</a:t>
            </a:r>
            <a:endParaRPr lang="en-US" sz="2000" dirty="0">
              <a:solidFill>
                <a:schemeClr val="accent4">
                  <a:lumMod val="60000"/>
                  <a:lumOff val="40000"/>
                </a:schemeClr>
              </a:solidFill>
              <a:latin typeface="Consolas" panose="020B0609020204030204" pitchFamily="49" charset="0"/>
              <a:ea typeface="Roboto Medium" panose="02000000000000000000" pitchFamily="2" charset="0"/>
              <a:cs typeface="Roboto" panose="02000000000000000000" pitchFamily="2" charset="0"/>
            </a:endParaRPr>
          </a:p>
        </p:txBody>
      </p:sp>
      <p:sp>
        <p:nvSpPr>
          <p:cNvPr id="101" name="Title 1"/>
          <p:cNvSpPr txBox="1">
            <a:spLocks/>
          </p:cNvSpPr>
          <p:nvPr/>
        </p:nvSpPr>
        <p:spPr>
          <a:xfrm>
            <a:off x="6531339" y="4113528"/>
            <a:ext cx="2502872" cy="1059851"/>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smtClean="0">
                <a:solidFill>
                  <a:schemeClr val="accent1">
                    <a:lumMod val="60000"/>
                    <a:lumOff val="40000"/>
                  </a:schemeClr>
                </a:solidFill>
                <a:latin typeface="Consolas" panose="020B0609020204030204" pitchFamily="49" charset="0"/>
                <a:ea typeface="Roboto Medium" panose="02000000000000000000" pitchFamily="2" charset="0"/>
                <a:cs typeface="Roboto" panose="02000000000000000000" pitchFamily="2" charset="0"/>
              </a:rPr>
              <a:t>color = blue</a:t>
            </a:r>
            <a:br>
              <a:rPr lang="en-US" sz="2000" dirty="0" smtClean="0">
                <a:solidFill>
                  <a:schemeClr val="accent1">
                    <a:lumMod val="60000"/>
                    <a:lumOff val="40000"/>
                  </a:schemeClr>
                </a:solidFill>
                <a:latin typeface="Consolas" panose="020B0609020204030204" pitchFamily="49" charset="0"/>
                <a:ea typeface="Roboto Medium" panose="02000000000000000000" pitchFamily="2" charset="0"/>
                <a:cs typeface="Roboto" panose="02000000000000000000" pitchFamily="2" charset="0"/>
              </a:rPr>
            </a:br>
            <a:r>
              <a:rPr lang="en-US" sz="2000" dirty="0" smtClean="0">
                <a:solidFill>
                  <a:schemeClr val="accent1">
                    <a:lumMod val="60000"/>
                    <a:lumOff val="40000"/>
                  </a:schemeClr>
                </a:solidFill>
                <a:latin typeface="Consolas" panose="020B0609020204030204" pitchFamily="49" charset="0"/>
                <a:ea typeface="Roboto Medium" panose="02000000000000000000" pitchFamily="2" charset="0"/>
                <a:cs typeface="Roboto" panose="02000000000000000000" pitchFamily="2" charset="0"/>
              </a:rPr>
              <a:t>type  = corridor</a:t>
            </a:r>
            <a:br>
              <a:rPr lang="en-US" sz="2000" dirty="0" smtClean="0">
                <a:solidFill>
                  <a:schemeClr val="accent1">
                    <a:lumMod val="60000"/>
                    <a:lumOff val="40000"/>
                  </a:schemeClr>
                </a:solidFill>
                <a:latin typeface="Consolas" panose="020B0609020204030204" pitchFamily="49" charset="0"/>
                <a:ea typeface="Roboto Medium" panose="02000000000000000000" pitchFamily="2" charset="0"/>
                <a:cs typeface="Roboto" panose="02000000000000000000" pitchFamily="2" charset="0"/>
              </a:rPr>
            </a:br>
            <a:r>
              <a:rPr lang="en-US" sz="2000" dirty="0" smtClean="0">
                <a:solidFill>
                  <a:schemeClr val="accent1">
                    <a:lumMod val="60000"/>
                    <a:lumOff val="40000"/>
                  </a:schemeClr>
                </a:solidFill>
                <a:latin typeface="Consolas" panose="020B0609020204030204" pitchFamily="49" charset="0"/>
                <a:ea typeface="Roboto Medium" panose="02000000000000000000" pitchFamily="2" charset="0"/>
                <a:cs typeface="Roboto" panose="02000000000000000000" pitchFamily="2" charset="0"/>
              </a:rPr>
              <a:t>exits = 3</a:t>
            </a:r>
            <a:endParaRPr lang="en-US" sz="2000" dirty="0">
              <a:solidFill>
                <a:schemeClr val="accent1">
                  <a:lumMod val="60000"/>
                  <a:lumOff val="40000"/>
                </a:schemeClr>
              </a:solidFill>
              <a:latin typeface="Consolas" panose="020B0609020204030204" pitchFamily="49" charset="0"/>
              <a:ea typeface="Roboto Medium" panose="02000000000000000000" pitchFamily="2" charset="0"/>
              <a:cs typeface="Roboto" panose="02000000000000000000" pitchFamily="2" charset="0"/>
            </a:endParaRPr>
          </a:p>
        </p:txBody>
      </p:sp>
      <p:cxnSp>
        <p:nvCxnSpPr>
          <p:cNvPr id="103" name="Straight Connector 102"/>
          <p:cNvCxnSpPr>
            <a:stCxn id="87" idx="5"/>
          </p:cNvCxnSpPr>
          <p:nvPr/>
        </p:nvCxnSpPr>
        <p:spPr>
          <a:xfrm rot="10800000" flipV="1">
            <a:off x="2851372" y="4755424"/>
            <a:ext cx="1172845" cy="264349"/>
          </a:xfrm>
          <a:prstGeom prst="bentConnector3">
            <a:avLst>
              <a:gd name="adj1" fmla="val -3058"/>
            </a:avLst>
          </a:prstGeom>
          <a:ln w="38100">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698467" y="4155806"/>
            <a:ext cx="2187368" cy="1024615"/>
          </a:xfrm>
          <a:prstGeom prst="rect">
            <a:avLst/>
          </a:prstGeom>
          <a:noFill/>
          <a:ln w="38100">
            <a:solidFill>
              <a:schemeClr val="accent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350"/>
          </a:p>
        </p:txBody>
      </p:sp>
      <p:cxnSp>
        <p:nvCxnSpPr>
          <p:cNvPr id="105" name="Straight Connector 104"/>
          <p:cNvCxnSpPr>
            <a:stCxn id="89" idx="0"/>
            <a:endCxn id="101" idx="1"/>
          </p:cNvCxnSpPr>
          <p:nvPr/>
        </p:nvCxnSpPr>
        <p:spPr>
          <a:xfrm>
            <a:off x="6100534" y="4626866"/>
            <a:ext cx="430805" cy="16588"/>
          </a:xfrm>
          <a:prstGeom prst="line">
            <a:avLst/>
          </a:prstGeom>
          <a:ln w="38100">
            <a:solidFill>
              <a:schemeClr val="accent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6472311" y="4130848"/>
            <a:ext cx="2490958" cy="1024615"/>
          </a:xfrm>
          <a:prstGeom prst="rect">
            <a:avLst/>
          </a:prstGeom>
          <a:noFill/>
          <a:ln w="38100">
            <a:solidFill>
              <a:schemeClr val="accent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350"/>
          </a:p>
        </p:txBody>
      </p:sp>
    </p:spTree>
    <p:extLst>
      <p:ext uri="{BB962C8B-B14F-4D97-AF65-F5344CB8AC3E}">
        <p14:creationId xmlns:p14="http://schemas.microsoft.com/office/powerpoint/2010/main" val="2818051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4"/>
                                        </p:tgtEl>
                                        <p:attrNameLst>
                                          <p:attrName>style.visibility</p:attrName>
                                        </p:attrNameLst>
                                      </p:cBhvr>
                                      <p:to>
                                        <p:strVal val="visible"/>
                                      </p:to>
                                    </p:set>
                                    <p:animEffect transition="in" filter="fade">
                                      <p:cBhvr>
                                        <p:cTn id="23" dur="500"/>
                                        <p:tgtEl>
                                          <p:spTgt spid="10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0"/>
                                        </p:tgtEl>
                                        <p:attrNameLst>
                                          <p:attrName>style.visibility</p:attrName>
                                        </p:attrNameLst>
                                      </p:cBhvr>
                                      <p:to>
                                        <p:strVal val="visible"/>
                                      </p:to>
                                    </p:set>
                                    <p:animEffect transition="in" filter="fade">
                                      <p:cBhvr>
                                        <p:cTn id="26" dur="500"/>
                                        <p:tgtEl>
                                          <p:spTgt spid="100"/>
                                        </p:tgtEl>
                                      </p:cBhvr>
                                    </p:animEffect>
                                  </p:childTnLst>
                                </p:cTn>
                              </p:par>
                              <p:par>
                                <p:cTn id="27" presetID="10" presetClass="entr" presetSubtype="0" fill="hold" nodeType="withEffect">
                                  <p:stCondLst>
                                    <p:cond delay="0"/>
                                  </p:stCondLst>
                                  <p:childTnLst>
                                    <p:set>
                                      <p:cBhvr>
                                        <p:cTn id="28" dur="1" fill="hold">
                                          <p:stCondLst>
                                            <p:cond delay="0"/>
                                          </p:stCondLst>
                                        </p:cTn>
                                        <p:tgtEl>
                                          <p:spTgt spid="103"/>
                                        </p:tgtEl>
                                        <p:attrNameLst>
                                          <p:attrName>style.visibility</p:attrName>
                                        </p:attrNameLst>
                                      </p:cBhvr>
                                      <p:to>
                                        <p:strVal val="visible"/>
                                      </p:to>
                                    </p:set>
                                    <p:animEffect transition="in" filter="fade">
                                      <p:cBhvr>
                                        <p:cTn id="29" dur="500"/>
                                        <p:tgtEl>
                                          <p:spTgt spid="103"/>
                                        </p:tgtEl>
                                      </p:cBhvr>
                                    </p:animEffect>
                                  </p:childTnLst>
                                </p:cTn>
                              </p:par>
                            </p:childTnLst>
                          </p:cTn>
                        </p:par>
                        <p:par>
                          <p:cTn id="30" fill="hold">
                            <p:stCondLst>
                              <p:cond delay="500"/>
                            </p:stCondLst>
                            <p:childTnLst>
                              <p:par>
                                <p:cTn id="31" presetID="10" presetClass="entr" presetSubtype="0" fill="hold" grpId="0" nodeType="afterEffect">
                                  <p:stCondLst>
                                    <p:cond delay="200"/>
                                  </p:stCondLst>
                                  <p:childTnLst>
                                    <p:set>
                                      <p:cBhvr>
                                        <p:cTn id="32" dur="1" fill="hold">
                                          <p:stCondLst>
                                            <p:cond delay="0"/>
                                          </p:stCondLst>
                                        </p:cTn>
                                        <p:tgtEl>
                                          <p:spTgt spid="106"/>
                                        </p:tgtEl>
                                        <p:attrNameLst>
                                          <p:attrName>style.visibility</p:attrName>
                                        </p:attrNameLst>
                                      </p:cBhvr>
                                      <p:to>
                                        <p:strVal val="visible"/>
                                      </p:to>
                                    </p:set>
                                    <p:animEffect transition="in" filter="fade">
                                      <p:cBhvr>
                                        <p:cTn id="33" dur="500"/>
                                        <p:tgtEl>
                                          <p:spTgt spid="106"/>
                                        </p:tgtEl>
                                      </p:cBhvr>
                                    </p:animEffect>
                                  </p:childTnLst>
                                </p:cTn>
                              </p:par>
                              <p:par>
                                <p:cTn id="34" presetID="10" presetClass="entr" presetSubtype="0" fill="hold" nodeType="withEffect">
                                  <p:stCondLst>
                                    <p:cond delay="200"/>
                                  </p:stCondLst>
                                  <p:childTnLst>
                                    <p:set>
                                      <p:cBhvr>
                                        <p:cTn id="35" dur="1" fill="hold">
                                          <p:stCondLst>
                                            <p:cond delay="0"/>
                                          </p:stCondLst>
                                        </p:cTn>
                                        <p:tgtEl>
                                          <p:spTgt spid="105"/>
                                        </p:tgtEl>
                                        <p:attrNameLst>
                                          <p:attrName>style.visibility</p:attrName>
                                        </p:attrNameLst>
                                      </p:cBhvr>
                                      <p:to>
                                        <p:strVal val="visible"/>
                                      </p:to>
                                    </p:set>
                                    <p:animEffect transition="in" filter="fade">
                                      <p:cBhvr>
                                        <p:cTn id="36" dur="500"/>
                                        <p:tgtEl>
                                          <p:spTgt spid="105"/>
                                        </p:tgtEl>
                                      </p:cBhvr>
                                    </p:animEffect>
                                  </p:childTnLst>
                                </p:cTn>
                              </p:par>
                              <p:par>
                                <p:cTn id="37" presetID="10" presetClass="entr" presetSubtype="0" fill="hold" grpId="0" nodeType="withEffect">
                                  <p:stCondLst>
                                    <p:cond delay="200"/>
                                  </p:stCondLst>
                                  <p:childTnLst>
                                    <p:set>
                                      <p:cBhvr>
                                        <p:cTn id="38" dur="1" fill="hold">
                                          <p:stCondLst>
                                            <p:cond delay="0"/>
                                          </p:stCondLst>
                                        </p:cTn>
                                        <p:tgtEl>
                                          <p:spTgt spid="101"/>
                                        </p:tgtEl>
                                        <p:attrNameLst>
                                          <p:attrName>style.visibility</p:attrName>
                                        </p:attrNameLst>
                                      </p:cBhvr>
                                      <p:to>
                                        <p:strVal val="visible"/>
                                      </p:to>
                                    </p:set>
                                    <p:animEffect transition="in" filter="fade">
                                      <p:cBhvr>
                                        <p:cTn id="3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build="p"/>
      <p:bldP spid="100" grpId="0"/>
      <p:bldP spid="101" grpId="0"/>
      <p:bldP spid="104" grpId="0" animBg="1"/>
      <p:bldP spid="10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0" name="Title 1"/>
          <p:cNvSpPr txBox="1">
            <a:spLocks/>
          </p:cNvSpPr>
          <p:nvPr/>
        </p:nvSpPr>
        <p:spPr>
          <a:xfrm>
            <a:off x="2578565" y="2118127"/>
            <a:ext cx="4613519" cy="308799"/>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accent4">
                    <a:lumMod val="60000"/>
                    <a:lumOff val="40000"/>
                  </a:schemeClr>
                </a:solidFill>
                <a:latin typeface="Consolas" panose="020B0609020204030204" pitchFamily="49" charset="0"/>
                <a:ea typeface="Roboto Medium" panose="02000000000000000000" pitchFamily="2" charset="0"/>
                <a:cs typeface="Roboto" panose="02000000000000000000" pitchFamily="2" charset="0"/>
              </a:rPr>
              <a:t>select * where [#type == “room”] </a:t>
            </a:r>
          </a:p>
        </p:txBody>
      </p:sp>
      <p:sp>
        <p:nvSpPr>
          <p:cNvPr id="63" name="Rectangle 62"/>
          <p:cNvSpPr>
            <a:spLocks noChangeAspect="1"/>
          </p:cNvSpPr>
          <p:nvPr/>
        </p:nvSpPr>
        <p:spPr>
          <a:xfrm>
            <a:off x="3027827" y="4702160"/>
            <a:ext cx="621346" cy="621346"/>
          </a:xfrm>
          <a:prstGeom prst="rect">
            <a:avLst/>
          </a:prstGeom>
          <a:solidFill>
            <a:schemeClr val="accent1"/>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84" name="Rectangle 83"/>
          <p:cNvSpPr>
            <a:spLocks noChangeAspect="1"/>
          </p:cNvSpPr>
          <p:nvPr/>
        </p:nvSpPr>
        <p:spPr>
          <a:xfrm>
            <a:off x="3027827" y="3857493"/>
            <a:ext cx="621346" cy="621346"/>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85" name="Rectangle 84"/>
          <p:cNvSpPr/>
          <p:nvPr/>
        </p:nvSpPr>
        <p:spPr>
          <a:xfrm>
            <a:off x="3285744" y="4478838"/>
            <a:ext cx="105508" cy="167864"/>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86" name="Rectangle 85"/>
          <p:cNvSpPr>
            <a:spLocks noChangeAspect="1"/>
          </p:cNvSpPr>
          <p:nvPr/>
        </p:nvSpPr>
        <p:spPr>
          <a:xfrm>
            <a:off x="2165074" y="3857493"/>
            <a:ext cx="621346" cy="621346"/>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87" name="Rectangle 86"/>
          <p:cNvSpPr>
            <a:spLocks noChangeAspect="1"/>
          </p:cNvSpPr>
          <p:nvPr/>
        </p:nvSpPr>
        <p:spPr>
          <a:xfrm>
            <a:off x="2165073" y="3010527"/>
            <a:ext cx="621346" cy="621346"/>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88" name="Rectangle 87"/>
          <p:cNvSpPr>
            <a:spLocks noChangeAspect="1"/>
          </p:cNvSpPr>
          <p:nvPr/>
        </p:nvSpPr>
        <p:spPr>
          <a:xfrm>
            <a:off x="3890576" y="3857493"/>
            <a:ext cx="621346" cy="621346"/>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89" name="Rectangle 88"/>
          <p:cNvSpPr>
            <a:spLocks noChangeAspect="1"/>
          </p:cNvSpPr>
          <p:nvPr/>
        </p:nvSpPr>
        <p:spPr>
          <a:xfrm>
            <a:off x="4753326" y="3857493"/>
            <a:ext cx="621346" cy="621346"/>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0" name="Rectangle 89"/>
          <p:cNvSpPr>
            <a:spLocks noChangeAspect="1"/>
          </p:cNvSpPr>
          <p:nvPr/>
        </p:nvSpPr>
        <p:spPr>
          <a:xfrm>
            <a:off x="4748225" y="4702160"/>
            <a:ext cx="621346" cy="621346"/>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1" name="Rectangle 90"/>
          <p:cNvSpPr>
            <a:spLocks noChangeAspect="1"/>
          </p:cNvSpPr>
          <p:nvPr/>
        </p:nvSpPr>
        <p:spPr>
          <a:xfrm>
            <a:off x="5616076" y="3849596"/>
            <a:ext cx="621346" cy="621346"/>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2" name="Rectangle 91"/>
          <p:cNvSpPr>
            <a:spLocks noChangeAspect="1"/>
          </p:cNvSpPr>
          <p:nvPr/>
        </p:nvSpPr>
        <p:spPr>
          <a:xfrm>
            <a:off x="5616075" y="4702160"/>
            <a:ext cx="621346" cy="621346"/>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3" name="Rectangle 92"/>
          <p:cNvSpPr/>
          <p:nvPr/>
        </p:nvSpPr>
        <p:spPr>
          <a:xfrm>
            <a:off x="2786419" y="4117402"/>
            <a:ext cx="188945" cy="96677"/>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4" name="Rectangle 93"/>
          <p:cNvSpPr/>
          <p:nvPr/>
        </p:nvSpPr>
        <p:spPr>
          <a:xfrm>
            <a:off x="3701635" y="4117402"/>
            <a:ext cx="188945" cy="96677"/>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5" name="Rectangle 94"/>
          <p:cNvSpPr/>
          <p:nvPr/>
        </p:nvSpPr>
        <p:spPr>
          <a:xfrm>
            <a:off x="4511920" y="4117402"/>
            <a:ext cx="188945" cy="96677"/>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6" name="Rectangle 95"/>
          <p:cNvSpPr/>
          <p:nvPr/>
        </p:nvSpPr>
        <p:spPr>
          <a:xfrm>
            <a:off x="5398351" y="4964494"/>
            <a:ext cx="188945" cy="96677"/>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7" name="Rectangle 96"/>
          <p:cNvSpPr/>
          <p:nvPr/>
        </p:nvSpPr>
        <p:spPr>
          <a:xfrm>
            <a:off x="2422994" y="3689629"/>
            <a:ext cx="105508" cy="167864"/>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8" name="Rectangle 97"/>
          <p:cNvSpPr/>
          <p:nvPr/>
        </p:nvSpPr>
        <p:spPr>
          <a:xfrm>
            <a:off x="5873993" y="3692124"/>
            <a:ext cx="105508" cy="167864"/>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9" name="Rectangle 98"/>
          <p:cNvSpPr/>
          <p:nvPr/>
        </p:nvSpPr>
        <p:spPr>
          <a:xfrm>
            <a:off x="5011244" y="4527817"/>
            <a:ext cx="105508" cy="167864"/>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00" name="Rectangle 99"/>
          <p:cNvSpPr/>
          <p:nvPr/>
        </p:nvSpPr>
        <p:spPr>
          <a:xfrm>
            <a:off x="5876921" y="4534296"/>
            <a:ext cx="105508" cy="167864"/>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01" name="Rectangle 100"/>
          <p:cNvSpPr>
            <a:spLocks noChangeAspect="1"/>
          </p:cNvSpPr>
          <p:nvPr/>
        </p:nvSpPr>
        <p:spPr>
          <a:xfrm>
            <a:off x="5616075" y="2997032"/>
            <a:ext cx="621346" cy="621346"/>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nvGrpSpPr>
          <p:cNvPr id="102" name="Group 101"/>
          <p:cNvGrpSpPr/>
          <p:nvPr/>
        </p:nvGrpSpPr>
        <p:grpSpPr>
          <a:xfrm>
            <a:off x="418214" y="2927011"/>
            <a:ext cx="1002015" cy="2477453"/>
            <a:chOff x="1041598" y="3166079"/>
            <a:chExt cx="1336020" cy="3303271"/>
          </a:xfrm>
        </p:grpSpPr>
        <p:sp>
          <p:nvSpPr>
            <p:cNvPr id="103" name="Rounded Rectangle 102"/>
            <p:cNvSpPr/>
            <p:nvPr/>
          </p:nvSpPr>
          <p:spPr>
            <a:xfrm>
              <a:off x="1041598" y="3166079"/>
              <a:ext cx="1336020" cy="3303271"/>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04" name="Rectangle 103"/>
            <p:cNvSpPr>
              <a:spLocks noChangeAspect="1"/>
            </p:cNvSpPr>
            <p:nvPr/>
          </p:nvSpPr>
          <p:spPr>
            <a:xfrm>
              <a:off x="1364255" y="5482296"/>
              <a:ext cx="685351" cy="662828"/>
            </a:xfrm>
            <a:prstGeom prst="rect">
              <a:avLst/>
            </a:prstGeom>
            <a:solidFill>
              <a:srgbClr val="D94747"/>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t>END</a:t>
              </a:r>
            </a:p>
          </p:txBody>
        </p:sp>
        <p:sp>
          <p:nvSpPr>
            <p:cNvPr id="105" name="Rectangle 104"/>
            <p:cNvSpPr>
              <a:spLocks noChangeAspect="1"/>
            </p:cNvSpPr>
            <p:nvPr/>
          </p:nvSpPr>
          <p:spPr>
            <a:xfrm>
              <a:off x="1364256" y="4466102"/>
              <a:ext cx="685351" cy="662828"/>
            </a:xfrm>
            <a:prstGeom prst="rect">
              <a:avLst/>
            </a:prstGeom>
            <a:solidFill>
              <a:schemeClr val="accent1"/>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b="1" dirty="0"/>
                <a:t>START</a:t>
              </a:r>
            </a:p>
          </p:txBody>
        </p:sp>
        <p:sp>
          <p:nvSpPr>
            <p:cNvPr id="106" name="Rectangle 105"/>
            <p:cNvSpPr>
              <a:spLocks noChangeAspect="1"/>
            </p:cNvSpPr>
            <p:nvPr/>
          </p:nvSpPr>
          <p:spPr>
            <a:xfrm>
              <a:off x="1364256" y="3449908"/>
              <a:ext cx="685351" cy="662828"/>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grpSp>
      <p:sp>
        <p:nvSpPr>
          <p:cNvPr id="107" name="Rectangle 106"/>
          <p:cNvSpPr>
            <a:spLocks noChangeAspect="1"/>
          </p:cNvSpPr>
          <p:nvPr/>
        </p:nvSpPr>
        <p:spPr>
          <a:xfrm>
            <a:off x="4748224" y="2997032"/>
            <a:ext cx="621346" cy="621346"/>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08" name="Rectangle 107"/>
          <p:cNvSpPr/>
          <p:nvPr/>
        </p:nvSpPr>
        <p:spPr>
          <a:xfrm>
            <a:off x="5374672" y="3277143"/>
            <a:ext cx="188945" cy="96677"/>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09" name="Rectangle 108"/>
          <p:cNvSpPr>
            <a:spLocks noChangeAspect="1"/>
          </p:cNvSpPr>
          <p:nvPr/>
        </p:nvSpPr>
        <p:spPr>
          <a:xfrm>
            <a:off x="3027827" y="3010526"/>
            <a:ext cx="621346" cy="621346"/>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10" name="Rectangle 109"/>
          <p:cNvSpPr/>
          <p:nvPr/>
        </p:nvSpPr>
        <p:spPr>
          <a:xfrm>
            <a:off x="2815200" y="3259366"/>
            <a:ext cx="188945" cy="96677"/>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p:txBody>
          <a:bodyPr/>
          <a:lstStyle/>
          <a:p>
            <a:r>
              <a:rPr lang="en-US" dirty="0" smtClean="0"/>
              <a:t>Designer-controlled grammars</a:t>
            </a:r>
            <a:endParaRPr lang="nl-BE" dirty="0"/>
          </a:p>
        </p:txBody>
      </p:sp>
      <p:sp>
        <p:nvSpPr>
          <p:cNvPr id="4" name="Text Placeholder 3"/>
          <p:cNvSpPr>
            <a:spLocks noGrp="1"/>
          </p:cNvSpPr>
          <p:nvPr>
            <p:ph type="body" sz="quarter" idx="13"/>
          </p:nvPr>
        </p:nvSpPr>
        <p:spPr/>
        <p:txBody>
          <a:bodyPr/>
          <a:lstStyle/>
          <a:p>
            <a:r>
              <a:rPr lang="en-US" dirty="0" smtClean="0">
                <a:solidFill>
                  <a:schemeClr val="accent4">
                    <a:lumMod val="60000"/>
                    <a:lumOff val="40000"/>
                  </a:schemeClr>
                </a:solidFill>
              </a:rPr>
              <a:t>Global context</a:t>
            </a:r>
            <a:endParaRPr lang="nl-BE" dirty="0">
              <a:solidFill>
                <a:schemeClr val="accent4">
                  <a:lumMod val="60000"/>
                  <a:lumOff val="40000"/>
                </a:schemeClr>
              </a:solidFill>
            </a:endParaRPr>
          </a:p>
        </p:txBody>
      </p:sp>
      <p:sp>
        <p:nvSpPr>
          <p:cNvPr id="3" name="Slide Number Placeholder 2"/>
          <p:cNvSpPr>
            <a:spLocks noGrp="1"/>
          </p:cNvSpPr>
          <p:nvPr>
            <p:ph type="sldNum" sz="quarter" idx="12"/>
          </p:nvPr>
        </p:nvSpPr>
        <p:spPr/>
        <p:txBody>
          <a:bodyPr/>
          <a:lstStyle/>
          <a:p>
            <a:fld id="{7571D7D1-A6BE-4E3F-858C-0E727F66D866}" type="slidenum">
              <a:rPr lang="en-GB" smtClean="0"/>
              <a:t>28</a:t>
            </a:fld>
            <a:endParaRPr lang="en-GB"/>
          </a:p>
        </p:txBody>
      </p:sp>
      <p:sp>
        <p:nvSpPr>
          <p:cNvPr id="40" name="Title 1"/>
          <p:cNvSpPr txBox="1">
            <a:spLocks/>
          </p:cNvSpPr>
          <p:nvPr/>
        </p:nvSpPr>
        <p:spPr>
          <a:xfrm>
            <a:off x="1622321" y="2110070"/>
            <a:ext cx="978938" cy="316856"/>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rgbClr val="FF9966"/>
                </a:solidFill>
                <a:latin typeface="Consolas" panose="020B0609020204030204" pitchFamily="49" charset="0"/>
                <a:ea typeface="Roboto Medium" panose="02000000000000000000" pitchFamily="2" charset="0"/>
                <a:cs typeface="Roboto" panose="02000000000000000000" pitchFamily="2" charset="0"/>
              </a:rPr>
              <a:t>COUNT</a:t>
            </a:r>
            <a:r>
              <a:rPr lang="en-US" sz="2000" dirty="0" smtClean="0">
                <a:solidFill>
                  <a:srgbClr val="FF9966"/>
                </a:solidFill>
                <a:latin typeface="Consolas" panose="020B0609020204030204" pitchFamily="49" charset="0"/>
                <a:ea typeface="Roboto Medium" panose="02000000000000000000" pitchFamily="2" charset="0"/>
                <a:cs typeface="Roboto" panose="02000000000000000000" pitchFamily="2" charset="0"/>
              </a:rPr>
              <a:t>(</a:t>
            </a:r>
            <a:endParaRPr lang="en-US" sz="2000" dirty="0">
              <a:solidFill>
                <a:srgbClr val="FF9966"/>
              </a:solidFill>
              <a:latin typeface="Consolas" panose="020B0609020204030204" pitchFamily="49" charset="0"/>
              <a:ea typeface="Roboto Medium" panose="02000000000000000000" pitchFamily="2" charset="0"/>
              <a:cs typeface="Roboto" panose="02000000000000000000" pitchFamily="2" charset="0"/>
            </a:endParaRPr>
          </a:p>
        </p:txBody>
      </p:sp>
      <p:sp>
        <p:nvSpPr>
          <p:cNvPr id="41" name="Title 1"/>
          <p:cNvSpPr txBox="1">
            <a:spLocks/>
          </p:cNvSpPr>
          <p:nvPr/>
        </p:nvSpPr>
        <p:spPr>
          <a:xfrm>
            <a:off x="7192084" y="2110032"/>
            <a:ext cx="350979" cy="310959"/>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smtClean="0">
                <a:solidFill>
                  <a:srgbClr val="FF9966"/>
                </a:solidFill>
                <a:latin typeface="Consolas" panose="020B0609020204030204" pitchFamily="49" charset="0"/>
                <a:ea typeface="Roboto Medium" panose="02000000000000000000" pitchFamily="2" charset="0"/>
                <a:cs typeface="Roboto" panose="02000000000000000000" pitchFamily="2" charset="0"/>
              </a:rPr>
              <a:t>)</a:t>
            </a:r>
            <a:endParaRPr lang="en-US" sz="2000" dirty="0">
              <a:solidFill>
                <a:srgbClr val="FF9966"/>
              </a:solidFill>
              <a:latin typeface="Consolas" panose="020B0609020204030204" pitchFamily="49" charset="0"/>
              <a:ea typeface="Roboto Medium" panose="02000000000000000000" pitchFamily="2" charset="0"/>
              <a:cs typeface="Roboto" panose="02000000000000000000" pitchFamily="2" charset="0"/>
            </a:endParaRPr>
          </a:p>
        </p:txBody>
      </p:sp>
    </p:spTree>
    <p:custDataLst>
      <p:tags r:id="rId1"/>
    </p:custDataLst>
    <p:extLst>
      <p:ext uri="{BB962C8B-B14F-4D97-AF65-F5344CB8AC3E}">
        <p14:creationId xmlns:p14="http://schemas.microsoft.com/office/powerpoint/2010/main" val="4054049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40" grpId="0"/>
      <p:bldP spid="41"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0" name="Title 1"/>
          <p:cNvSpPr txBox="1">
            <a:spLocks/>
          </p:cNvSpPr>
          <p:nvPr/>
        </p:nvSpPr>
        <p:spPr>
          <a:xfrm>
            <a:off x="2578565" y="2118127"/>
            <a:ext cx="4613519" cy="308799"/>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accent4">
                    <a:lumMod val="60000"/>
                    <a:lumOff val="40000"/>
                  </a:schemeClr>
                </a:solidFill>
                <a:latin typeface="Consolas" panose="020B0609020204030204" pitchFamily="49" charset="0"/>
                <a:ea typeface="Roboto Medium" panose="02000000000000000000" pitchFamily="2" charset="0"/>
                <a:cs typeface="Roboto" panose="02000000000000000000" pitchFamily="2" charset="0"/>
              </a:rPr>
              <a:t>select * where [#type == “room”] </a:t>
            </a:r>
          </a:p>
        </p:txBody>
      </p:sp>
      <p:sp>
        <p:nvSpPr>
          <p:cNvPr id="81" name="Title 1"/>
          <p:cNvSpPr txBox="1">
            <a:spLocks/>
          </p:cNvSpPr>
          <p:nvPr/>
        </p:nvSpPr>
        <p:spPr>
          <a:xfrm>
            <a:off x="1622321" y="2110070"/>
            <a:ext cx="978938" cy="316856"/>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rgbClr val="FF9966"/>
                </a:solidFill>
                <a:latin typeface="Consolas" panose="020B0609020204030204" pitchFamily="49" charset="0"/>
                <a:ea typeface="Roboto Medium" panose="02000000000000000000" pitchFamily="2" charset="0"/>
                <a:cs typeface="Roboto" panose="02000000000000000000" pitchFamily="2" charset="0"/>
              </a:rPr>
              <a:t>COUNT</a:t>
            </a:r>
            <a:r>
              <a:rPr lang="en-US" sz="2000" dirty="0" smtClean="0">
                <a:solidFill>
                  <a:srgbClr val="FF9966"/>
                </a:solidFill>
                <a:latin typeface="Consolas" panose="020B0609020204030204" pitchFamily="49" charset="0"/>
                <a:ea typeface="Roboto Medium" panose="02000000000000000000" pitchFamily="2" charset="0"/>
                <a:cs typeface="Roboto" panose="02000000000000000000" pitchFamily="2" charset="0"/>
              </a:rPr>
              <a:t>(</a:t>
            </a:r>
            <a:endParaRPr lang="en-US" sz="2000" dirty="0">
              <a:solidFill>
                <a:srgbClr val="FF9966"/>
              </a:solidFill>
              <a:latin typeface="Consolas" panose="020B0609020204030204" pitchFamily="49" charset="0"/>
              <a:ea typeface="Roboto Medium" panose="02000000000000000000" pitchFamily="2" charset="0"/>
              <a:cs typeface="Roboto" panose="02000000000000000000" pitchFamily="2" charset="0"/>
            </a:endParaRPr>
          </a:p>
        </p:txBody>
      </p:sp>
      <p:sp>
        <p:nvSpPr>
          <p:cNvPr id="83" name="Title 1"/>
          <p:cNvSpPr txBox="1">
            <a:spLocks/>
          </p:cNvSpPr>
          <p:nvPr/>
        </p:nvSpPr>
        <p:spPr>
          <a:xfrm>
            <a:off x="960132" y="2116389"/>
            <a:ext cx="552966" cy="310962"/>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000" dirty="0" smtClean="0">
                <a:solidFill>
                  <a:srgbClr val="D94747"/>
                </a:solidFill>
                <a:latin typeface="Consolas" panose="020B0609020204030204" pitchFamily="49" charset="0"/>
                <a:ea typeface="Roboto Medium" panose="02000000000000000000" pitchFamily="2" charset="0"/>
                <a:cs typeface="Roboto" panose="02000000000000000000" pitchFamily="2" charset="0"/>
              </a:rPr>
              <a:t>if</a:t>
            </a:r>
            <a:endParaRPr lang="en-US" sz="2000" dirty="0">
              <a:solidFill>
                <a:srgbClr val="D94747"/>
              </a:solidFill>
              <a:latin typeface="Consolas" panose="020B0609020204030204" pitchFamily="49" charset="0"/>
              <a:ea typeface="Roboto Medium" panose="02000000000000000000" pitchFamily="2" charset="0"/>
              <a:cs typeface="Roboto" panose="02000000000000000000" pitchFamily="2" charset="0"/>
            </a:endParaRPr>
          </a:p>
        </p:txBody>
      </p:sp>
      <p:sp>
        <p:nvSpPr>
          <p:cNvPr id="63" name="Rectangle 62"/>
          <p:cNvSpPr>
            <a:spLocks noChangeAspect="1"/>
          </p:cNvSpPr>
          <p:nvPr/>
        </p:nvSpPr>
        <p:spPr>
          <a:xfrm>
            <a:off x="3027827" y="4702160"/>
            <a:ext cx="621346" cy="621346"/>
          </a:xfrm>
          <a:prstGeom prst="rect">
            <a:avLst/>
          </a:prstGeom>
          <a:solidFill>
            <a:schemeClr val="accent1"/>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84" name="Rectangle 83"/>
          <p:cNvSpPr>
            <a:spLocks noChangeAspect="1"/>
          </p:cNvSpPr>
          <p:nvPr/>
        </p:nvSpPr>
        <p:spPr>
          <a:xfrm>
            <a:off x="3027827" y="3857493"/>
            <a:ext cx="621346" cy="621346"/>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85" name="Rectangle 84"/>
          <p:cNvSpPr/>
          <p:nvPr/>
        </p:nvSpPr>
        <p:spPr>
          <a:xfrm>
            <a:off x="3285744" y="4478838"/>
            <a:ext cx="105508" cy="167864"/>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86" name="Rectangle 85"/>
          <p:cNvSpPr>
            <a:spLocks noChangeAspect="1"/>
          </p:cNvSpPr>
          <p:nvPr/>
        </p:nvSpPr>
        <p:spPr>
          <a:xfrm>
            <a:off x="2165074" y="3857493"/>
            <a:ext cx="621346" cy="621346"/>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87" name="Rectangle 86"/>
          <p:cNvSpPr>
            <a:spLocks noChangeAspect="1"/>
          </p:cNvSpPr>
          <p:nvPr/>
        </p:nvSpPr>
        <p:spPr>
          <a:xfrm>
            <a:off x="2165073" y="3010527"/>
            <a:ext cx="621346" cy="621346"/>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88" name="Rectangle 87"/>
          <p:cNvSpPr>
            <a:spLocks noChangeAspect="1"/>
          </p:cNvSpPr>
          <p:nvPr/>
        </p:nvSpPr>
        <p:spPr>
          <a:xfrm>
            <a:off x="3890576" y="3857493"/>
            <a:ext cx="621346" cy="621346"/>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89" name="Rectangle 88"/>
          <p:cNvSpPr>
            <a:spLocks noChangeAspect="1"/>
          </p:cNvSpPr>
          <p:nvPr/>
        </p:nvSpPr>
        <p:spPr>
          <a:xfrm>
            <a:off x="4753326" y="3857493"/>
            <a:ext cx="621346" cy="621346"/>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0" name="Rectangle 89"/>
          <p:cNvSpPr>
            <a:spLocks noChangeAspect="1"/>
          </p:cNvSpPr>
          <p:nvPr/>
        </p:nvSpPr>
        <p:spPr>
          <a:xfrm>
            <a:off x="4748225" y="4702160"/>
            <a:ext cx="621346" cy="621346"/>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1" name="Rectangle 90"/>
          <p:cNvSpPr>
            <a:spLocks noChangeAspect="1"/>
          </p:cNvSpPr>
          <p:nvPr/>
        </p:nvSpPr>
        <p:spPr>
          <a:xfrm>
            <a:off x="5616076" y="3849596"/>
            <a:ext cx="621346" cy="621346"/>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2" name="Rectangle 91"/>
          <p:cNvSpPr>
            <a:spLocks noChangeAspect="1"/>
          </p:cNvSpPr>
          <p:nvPr/>
        </p:nvSpPr>
        <p:spPr>
          <a:xfrm>
            <a:off x="5616075" y="4702160"/>
            <a:ext cx="621346" cy="621346"/>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3" name="Rectangle 92"/>
          <p:cNvSpPr/>
          <p:nvPr/>
        </p:nvSpPr>
        <p:spPr>
          <a:xfrm>
            <a:off x="2786419" y="4117402"/>
            <a:ext cx="188945" cy="96677"/>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4" name="Rectangle 93"/>
          <p:cNvSpPr/>
          <p:nvPr/>
        </p:nvSpPr>
        <p:spPr>
          <a:xfrm>
            <a:off x="3701635" y="4117402"/>
            <a:ext cx="188945" cy="96677"/>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5" name="Rectangle 94"/>
          <p:cNvSpPr/>
          <p:nvPr/>
        </p:nvSpPr>
        <p:spPr>
          <a:xfrm>
            <a:off x="4511920" y="4117402"/>
            <a:ext cx="188945" cy="96677"/>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6" name="Rectangle 95"/>
          <p:cNvSpPr/>
          <p:nvPr/>
        </p:nvSpPr>
        <p:spPr>
          <a:xfrm>
            <a:off x="5398351" y="4964494"/>
            <a:ext cx="188945" cy="96677"/>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7" name="Rectangle 96"/>
          <p:cNvSpPr/>
          <p:nvPr/>
        </p:nvSpPr>
        <p:spPr>
          <a:xfrm>
            <a:off x="2422994" y="3689629"/>
            <a:ext cx="105508" cy="167864"/>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8" name="Rectangle 97"/>
          <p:cNvSpPr/>
          <p:nvPr/>
        </p:nvSpPr>
        <p:spPr>
          <a:xfrm>
            <a:off x="5873993" y="3692124"/>
            <a:ext cx="105508" cy="167864"/>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9" name="Rectangle 98"/>
          <p:cNvSpPr/>
          <p:nvPr/>
        </p:nvSpPr>
        <p:spPr>
          <a:xfrm>
            <a:off x="5011244" y="4527817"/>
            <a:ext cx="105508" cy="167864"/>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00" name="Rectangle 99"/>
          <p:cNvSpPr/>
          <p:nvPr/>
        </p:nvSpPr>
        <p:spPr>
          <a:xfrm>
            <a:off x="5876921" y="4534296"/>
            <a:ext cx="105508" cy="167864"/>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01" name="Rectangle 100"/>
          <p:cNvSpPr>
            <a:spLocks noChangeAspect="1"/>
          </p:cNvSpPr>
          <p:nvPr/>
        </p:nvSpPr>
        <p:spPr>
          <a:xfrm>
            <a:off x="5616075" y="2997032"/>
            <a:ext cx="621346" cy="621346"/>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nvGrpSpPr>
          <p:cNvPr id="102" name="Group 101"/>
          <p:cNvGrpSpPr/>
          <p:nvPr/>
        </p:nvGrpSpPr>
        <p:grpSpPr>
          <a:xfrm>
            <a:off x="418214" y="2927011"/>
            <a:ext cx="1002015" cy="2477453"/>
            <a:chOff x="1041598" y="3166079"/>
            <a:chExt cx="1336020" cy="3303271"/>
          </a:xfrm>
        </p:grpSpPr>
        <p:sp>
          <p:nvSpPr>
            <p:cNvPr id="103" name="Rounded Rectangle 102"/>
            <p:cNvSpPr/>
            <p:nvPr/>
          </p:nvSpPr>
          <p:spPr>
            <a:xfrm>
              <a:off x="1041598" y="3166079"/>
              <a:ext cx="1336020" cy="3303271"/>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04" name="Rectangle 103"/>
            <p:cNvSpPr>
              <a:spLocks noChangeAspect="1"/>
            </p:cNvSpPr>
            <p:nvPr/>
          </p:nvSpPr>
          <p:spPr>
            <a:xfrm>
              <a:off x="1364255" y="5482296"/>
              <a:ext cx="685351" cy="662828"/>
            </a:xfrm>
            <a:prstGeom prst="rect">
              <a:avLst/>
            </a:prstGeom>
            <a:solidFill>
              <a:srgbClr val="D94747"/>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t>END</a:t>
              </a:r>
            </a:p>
          </p:txBody>
        </p:sp>
        <p:sp>
          <p:nvSpPr>
            <p:cNvPr id="105" name="Rectangle 104"/>
            <p:cNvSpPr>
              <a:spLocks noChangeAspect="1"/>
            </p:cNvSpPr>
            <p:nvPr/>
          </p:nvSpPr>
          <p:spPr>
            <a:xfrm>
              <a:off x="1364256" y="4466102"/>
              <a:ext cx="685351" cy="662828"/>
            </a:xfrm>
            <a:prstGeom prst="rect">
              <a:avLst/>
            </a:prstGeom>
            <a:solidFill>
              <a:schemeClr val="accent1"/>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b="1" dirty="0"/>
                <a:t>START</a:t>
              </a:r>
            </a:p>
          </p:txBody>
        </p:sp>
        <p:sp>
          <p:nvSpPr>
            <p:cNvPr id="106" name="Rectangle 105"/>
            <p:cNvSpPr>
              <a:spLocks noChangeAspect="1"/>
            </p:cNvSpPr>
            <p:nvPr/>
          </p:nvSpPr>
          <p:spPr>
            <a:xfrm>
              <a:off x="1364256" y="3449908"/>
              <a:ext cx="685351" cy="662828"/>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grpSp>
      <p:sp>
        <p:nvSpPr>
          <p:cNvPr id="107" name="Rectangle 106"/>
          <p:cNvSpPr>
            <a:spLocks noChangeAspect="1"/>
          </p:cNvSpPr>
          <p:nvPr/>
        </p:nvSpPr>
        <p:spPr>
          <a:xfrm>
            <a:off x="4748224" y="2997032"/>
            <a:ext cx="621346" cy="621346"/>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08" name="Rectangle 107"/>
          <p:cNvSpPr/>
          <p:nvPr/>
        </p:nvSpPr>
        <p:spPr>
          <a:xfrm>
            <a:off x="5374672" y="3277143"/>
            <a:ext cx="188945" cy="96677"/>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09" name="Rectangle 108"/>
          <p:cNvSpPr>
            <a:spLocks noChangeAspect="1"/>
          </p:cNvSpPr>
          <p:nvPr/>
        </p:nvSpPr>
        <p:spPr>
          <a:xfrm>
            <a:off x="3027827" y="3010526"/>
            <a:ext cx="621346" cy="621346"/>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10" name="Rectangle 109"/>
          <p:cNvSpPr/>
          <p:nvPr/>
        </p:nvSpPr>
        <p:spPr>
          <a:xfrm>
            <a:off x="2815200" y="3259366"/>
            <a:ext cx="188945" cy="96677"/>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p:txBody>
          <a:bodyPr/>
          <a:lstStyle/>
          <a:p>
            <a:r>
              <a:rPr lang="en-US" dirty="0" smtClean="0"/>
              <a:t>Designer-controlled grammars</a:t>
            </a:r>
            <a:endParaRPr lang="nl-BE" dirty="0"/>
          </a:p>
        </p:txBody>
      </p:sp>
      <p:sp>
        <p:nvSpPr>
          <p:cNvPr id="4" name="Text Placeholder 3"/>
          <p:cNvSpPr>
            <a:spLocks noGrp="1"/>
          </p:cNvSpPr>
          <p:nvPr>
            <p:ph type="body" sz="quarter" idx="13"/>
          </p:nvPr>
        </p:nvSpPr>
        <p:spPr/>
        <p:txBody>
          <a:bodyPr/>
          <a:lstStyle/>
          <a:p>
            <a:r>
              <a:rPr lang="en-US" dirty="0" smtClean="0">
                <a:solidFill>
                  <a:schemeClr val="accent4">
                    <a:lumMod val="60000"/>
                    <a:lumOff val="40000"/>
                  </a:schemeClr>
                </a:solidFill>
              </a:rPr>
              <a:t>Easy specification</a:t>
            </a:r>
            <a:endParaRPr lang="nl-BE" dirty="0">
              <a:solidFill>
                <a:schemeClr val="accent4">
                  <a:lumMod val="60000"/>
                  <a:lumOff val="40000"/>
                </a:schemeClr>
              </a:solidFill>
            </a:endParaRPr>
          </a:p>
        </p:txBody>
      </p:sp>
      <p:sp>
        <p:nvSpPr>
          <p:cNvPr id="3" name="Slide Number Placeholder 2"/>
          <p:cNvSpPr>
            <a:spLocks noGrp="1"/>
          </p:cNvSpPr>
          <p:nvPr>
            <p:ph type="sldNum" sz="quarter" idx="12"/>
          </p:nvPr>
        </p:nvSpPr>
        <p:spPr/>
        <p:txBody>
          <a:bodyPr/>
          <a:lstStyle/>
          <a:p>
            <a:fld id="{7571D7D1-A6BE-4E3F-858C-0E727F66D866}" type="slidenum">
              <a:rPr lang="en-GB" smtClean="0"/>
              <a:t>29</a:t>
            </a:fld>
            <a:endParaRPr lang="en-GB"/>
          </a:p>
        </p:txBody>
      </p:sp>
      <p:sp>
        <p:nvSpPr>
          <p:cNvPr id="38" name="Title 1"/>
          <p:cNvSpPr txBox="1">
            <a:spLocks/>
          </p:cNvSpPr>
          <p:nvPr/>
        </p:nvSpPr>
        <p:spPr>
          <a:xfrm>
            <a:off x="7626219" y="2110032"/>
            <a:ext cx="1009781" cy="317319"/>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smtClean="0">
                <a:solidFill>
                  <a:srgbClr val="D94747"/>
                </a:solidFill>
                <a:latin typeface="Consolas" panose="020B0609020204030204" pitchFamily="49" charset="0"/>
                <a:ea typeface="Roboto Medium" panose="02000000000000000000" pitchFamily="2" charset="0"/>
                <a:cs typeface="Roboto" panose="02000000000000000000" pitchFamily="2" charset="0"/>
              </a:rPr>
              <a:t>&gt; </a:t>
            </a:r>
            <a:r>
              <a:rPr lang="en-US" sz="2000" dirty="0">
                <a:solidFill>
                  <a:srgbClr val="D94747"/>
                </a:solidFill>
                <a:latin typeface="Consolas" panose="020B0609020204030204" pitchFamily="49" charset="0"/>
                <a:ea typeface="Roboto Medium" panose="02000000000000000000" pitchFamily="2" charset="0"/>
                <a:cs typeface="Roboto" panose="02000000000000000000" pitchFamily="2" charset="0"/>
              </a:rPr>
              <a:t>10</a:t>
            </a:r>
          </a:p>
        </p:txBody>
      </p:sp>
      <p:sp>
        <p:nvSpPr>
          <p:cNvPr id="39" name="Title 1"/>
          <p:cNvSpPr txBox="1">
            <a:spLocks/>
          </p:cNvSpPr>
          <p:nvPr/>
        </p:nvSpPr>
        <p:spPr>
          <a:xfrm>
            <a:off x="7192084" y="2110032"/>
            <a:ext cx="350979" cy="310959"/>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smtClean="0">
                <a:solidFill>
                  <a:srgbClr val="FF9966"/>
                </a:solidFill>
                <a:latin typeface="Consolas" panose="020B0609020204030204" pitchFamily="49" charset="0"/>
                <a:ea typeface="Roboto Medium" panose="02000000000000000000" pitchFamily="2" charset="0"/>
                <a:cs typeface="Roboto" panose="02000000000000000000" pitchFamily="2" charset="0"/>
              </a:rPr>
              <a:t>)</a:t>
            </a:r>
            <a:endParaRPr lang="en-US" sz="2000" dirty="0">
              <a:solidFill>
                <a:srgbClr val="FF9966"/>
              </a:solidFill>
              <a:latin typeface="Consolas" panose="020B0609020204030204" pitchFamily="49" charset="0"/>
              <a:ea typeface="Roboto Medium" panose="02000000000000000000" pitchFamily="2" charset="0"/>
              <a:cs typeface="Roboto" panose="02000000000000000000" pitchFamily="2" charset="0"/>
            </a:endParaRPr>
          </a:p>
        </p:txBody>
      </p:sp>
    </p:spTree>
    <p:custDataLst>
      <p:tags r:id="rId1"/>
    </p:custDataLst>
    <p:extLst>
      <p:ext uri="{BB962C8B-B14F-4D97-AF65-F5344CB8AC3E}">
        <p14:creationId xmlns:p14="http://schemas.microsoft.com/office/powerpoint/2010/main" val="2152351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8" name="Straight Connector 8"/>
          <p:cNvCxnSpPr/>
          <p:nvPr/>
        </p:nvCxnSpPr>
        <p:spPr>
          <a:xfrm>
            <a:off x="6353841" y="4327294"/>
            <a:ext cx="0" cy="451841"/>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249776" y="2251884"/>
            <a:ext cx="2168909" cy="2746169"/>
            <a:chOff x="828850" y="1508151"/>
            <a:chExt cx="2891879" cy="3661558"/>
          </a:xfrm>
        </p:grpSpPr>
        <p:sp>
          <p:nvSpPr>
            <p:cNvPr id="33" name="Rounded Rectangle 32"/>
            <p:cNvSpPr/>
            <p:nvPr/>
          </p:nvSpPr>
          <p:spPr>
            <a:xfrm>
              <a:off x="855609" y="3480606"/>
              <a:ext cx="2865120" cy="1689103"/>
            </a:xfrm>
            <a:prstGeom prst="roundRect">
              <a:avLst/>
            </a:prstGeom>
            <a:solidFill>
              <a:schemeClr val="bg2">
                <a:lumMod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350"/>
            </a:p>
          </p:txBody>
        </p:sp>
        <p:sp>
          <p:nvSpPr>
            <p:cNvPr id="32" name="Rounded Rectangle 31"/>
            <p:cNvSpPr/>
            <p:nvPr/>
          </p:nvSpPr>
          <p:spPr>
            <a:xfrm>
              <a:off x="828850" y="1508151"/>
              <a:ext cx="2865120" cy="1707025"/>
            </a:xfrm>
            <a:prstGeom prst="roundRect">
              <a:avLst/>
            </a:prstGeom>
            <a:solidFill>
              <a:schemeClr val="bg2">
                <a:lumMod val="25000"/>
              </a:schemeClr>
            </a:solidFill>
            <a:ln w="31750">
              <a:noFill/>
              <a:prstDash val="sysDot"/>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350"/>
            </a:p>
          </p:txBody>
        </p:sp>
        <p:cxnSp>
          <p:nvCxnSpPr>
            <p:cNvPr id="9" name="Straight Connector 8"/>
            <p:cNvCxnSpPr/>
            <p:nvPr/>
          </p:nvCxnSpPr>
          <p:spPr>
            <a:xfrm>
              <a:off x="1302360" y="4031013"/>
              <a:ext cx="0" cy="602455"/>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8"/>
            <p:cNvCxnSpPr/>
            <p:nvPr/>
          </p:nvCxnSpPr>
          <p:spPr>
            <a:xfrm>
              <a:off x="3001585" y="4195641"/>
              <a:ext cx="1" cy="620394"/>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8"/>
            <p:cNvCxnSpPr/>
            <p:nvPr/>
          </p:nvCxnSpPr>
          <p:spPr>
            <a:xfrm flipH="1">
              <a:off x="3001585" y="3743204"/>
              <a:ext cx="419100" cy="488315"/>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 name="Straight Connector 8"/>
            <p:cNvCxnSpPr/>
            <p:nvPr/>
          </p:nvCxnSpPr>
          <p:spPr>
            <a:xfrm>
              <a:off x="2582486" y="3743204"/>
              <a:ext cx="419098" cy="487363"/>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 name="Straight Connector 8"/>
            <p:cNvCxnSpPr/>
            <p:nvPr/>
          </p:nvCxnSpPr>
          <p:spPr>
            <a:xfrm>
              <a:off x="1349682" y="2098085"/>
              <a:ext cx="0" cy="602455"/>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8"/>
            <p:cNvCxnSpPr/>
            <p:nvPr/>
          </p:nvCxnSpPr>
          <p:spPr>
            <a:xfrm>
              <a:off x="2980486" y="2375096"/>
              <a:ext cx="3810" cy="615073"/>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8"/>
            <p:cNvCxnSpPr/>
            <p:nvPr/>
          </p:nvCxnSpPr>
          <p:spPr>
            <a:xfrm>
              <a:off x="2980486" y="1772641"/>
              <a:ext cx="0" cy="602455"/>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4" name="Right Arrow 33"/>
            <p:cNvSpPr/>
            <p:nvPr/>
          </p:nvSpPr>
          <p:spPr>
            <a:xfrm>
              <a:off x="1806848" y="2369826"/>
              <a:ext cx="710158" cy="467518"/>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3" name="TextBox 62"/>
            <p:cNvSpPr txBox="1"/>
            <p:nvPr/>
          </p:nvSpPr>
          <p:spPr>
            <a:xfrm>
              <a:off x="1664025" y="1966402"/>
              <a:ext cx="1096107" cy="492443"/>
            </a:xfrm>
            <a:prstGeom prst="rect">
              <a:avLst/>
            </a:prstGeom>
            <a:noFill/>
          </p:spPr>
          <p:txBody>
            <a:bodyPr wrap="square" rtlCol="0">
              <a:spAutoFit/>
            </a:bodyPr>
            <a:lstStyle/>
            <a:p>
              <a:r>
                <a:rPr lang="en-US" dirty="0">
                  <a:solidFill>
                    <a:schemeClr val="bg1"/>
                  </a:solidFill>
                  <a:latin typeface="Roboto" panose="02000000000000000000" pitchFamily="2" charset="0"/>
                  <a:ea typeface="Roboto" panose="02000000000000000000" pitchFamily="2" charset="0"/>
                  <a:cs typeface="Roboto" panose="02000000000000000000" pitchFamily="2" charset="0"/>
                </a:rPr>
                <a:t>p=0.3</a:t>
              </a:r>
            </a:p>
          </p:txBody>
        </p:sp>
        <p:sp>
          <p:nvSpPr>
            <p:cNvPr id="64" name="Right Arrow 63"/>
            <p:cNvSpPr/>
            <p:nvPr/>
          </p:nvSpPr>
          <p:spPr>
            <a:xfrm>
              <a:off x="1798461" y="4275360"/>
              <a:ext cx="710158" cy="467518"/>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5" name="TextBox 64"/>
            <p:cNvSpPr txBox="1"/>
            <p:nvPr/>
          </p:nvSpPr>
          <p:spPr>
            <a:xfrm>
              <a:off x="1627235" y="3877788"/>
              <a:ext cx="1101064" cy="492443"/>
            </a:xfrm>
            <a:prstGeom prst="rect">
              <a:avLst/>
            </a:prstGeom>
            <a:noFill/>
          </p:spPr>
          <p:txBody>
            <a:bodyPr wrap="square" rtlCol="0">
              <a:spAutoFit/>
            </a:bodyPr>
            <a:lstStyle/>
            <a:p>
              <a:r>
                <a:rPr lang="en-US" dirty="0">
                  <a:solidFill>
                    <a:schemeClr val="bg1"/>
                  </a:solidFill>
                  <a:latin typeface="Roboto" panose="02000000000000000000" pitchFamily="2" charset="0"/>
                  <a:ea typeface="Roboto" panose="02000000000000000000" pitchFamily="2" charset="0"/>
                  <a:cs typeface="Roboto" panose="02000000000000000000" pitchFamily="2" charset="0"/>
                </a:rPr>
                <a:t>p=0.7</a:t>
              </a:r>
              <a:endParaRPr lang="en-GB"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grpSp>
      <p:sp>
        <p:nvSpPr>
          <p:cNvPr id="10" name="Rounded Rectangle 9"/>
          <p:cNvSpPr/>
          <p:nvPr/>
        </p:nvSpPr>
        <p:spPr>
          <a:xfrm>
            <a:off x="1256788" y="3731226"/>
            <a:ext cx="2141828" cy="1266827"/>
          </a:xfrm>
          <a:prstGeom prst="roundRect">
            <a:avLst/>
          </a:prstGeom>
          <a:noFill/>
          <a:ln w="50800">
            <a:solidFill>
              <a:schemeClr val="accent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350"/>
          </a:p>
        </p:txBody>
      </p:sp>
      <p:sp>
        <p:nvSpPr>
          <p:cNvPr id="11" name="Oval 10"/>
          <p:cNvSpPr/>
          <p:nvPr/>
        </p:nvSpPr>
        <p:spPr>
          <a:xfrm>
            <a:off x="5971378" y="4154170"/>
            <a:ext cx="764930" cy="772379"/>
          </a:xfrm>
          <a:prstGeom prst="ellipse">
            <a:avLst/>
          </a:prstGeom>
          <a:noFill/>
          <a:ln w="50800">
            <a:solidFill>
              <a:schemeClr val="accent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350"/>
          </a:p>
        </p:txBody>
      </p:sp>
      <p:sp>
        <p:nvSpPr>
          <p:cNvPr id="5" name="Title 4"/>
          <p:cNvSpPr>
            <a:spLocks noGrp="1"/>
          </p:cNvSpPr>
          <p:nvPr>
            <p:ph type="title"/>
          </p:nvPr>
        </p:nvSpPr>
        <p:spPr/>
        <p:txBody>
          <a:bodyPr/>
          <a:lstStyle/>
          <a:p>
            <a:r>
              <a:rPr lang="en-US" smtClean="0"/>
              <a:t>Generative grammars</a:t>
            </a:r>
            <a:endParaRPr lang="nl-BE" dirty="0"/>
          </a:p>
        </p:txBody>
      </p:sp>
      <p:sp>
        <p:nvSpPr>
          <p:cNvPr id="16" name="Slide Number Placeholder 15"/>
          <p:cNvSpPr>
            <a:spLocks noGrp="1"/>
          </p:cNvSpPr>
          <p:nvPr>
            <p:ph type="sldNum" sz="quarter" idx="12"/>
          </p:nvPr>
        </p:nvSpPr>
        <p:spPr/>
        <p:txBody>
          <a:bodyPr/>
          <a:lstStyle/>
          <a:p>
            <a:fld id="{7571D7D1-A6BE-4E3F-858C-0E727F66D866}" type="slidenum">
              <a:rPr lang="en-GB" smtClean="0"/>
              <a:pPr/>
              <a:t>3</a:t>
            </a:fld>
            <a:endParaRPr lang="en-GB" dirty="0"/>
          </a:p>
        </p:txBody>
      </p:sp>
    </p:spTree>
    <p:custDataLst>
      <p:tags r:id="rId1"/>
    </p:custDataLst>
    <p:extLst>
      <p:ext uri="{BB962C8B-B14F-4D97-AF65-F5344CB8AC3E}">
        <p14:creationId xmlns:p14="http://schemas.microsoft.com/office/powerpoint/2010/main" val="2607109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9" name="Rectangle 48"/>
          <p:cNvSpPr>
            <a:spLocks noChangeAspect="1"/>
          </p:cNvSpPr>
          <p:nvPr/>
        </p:nvSpPr>
        <p:spPr>
          <a:xfrm>
            <a:off x="3027827" y="4702160"/>
            <a:ext cx="621346" cy="621346"/>
          </a:xfrm>
          <a:prstGeom prst="rect">
            <a:avLst/>
          </a:prstGeom>
          <a:solidFill>
            <a:schemeClr val="accent1"/>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54" name="Rectangle 53"/>
          <p:cNvSpPr>
            <a:spLocks noChangeAspect="1"/>
          </p:cNvSpPr>
          <p:nvPr/>
        </p:nvSpPr>
        <p:spPr>
          <a:xfrm>
            <a:off x="3027827" y="3857493"/>
            <a:ext cx="621346" cy="621346"/>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55" name="Rectangle 54"/>
          <p:cNvSpPr/>
          <p:nvPr/>
        </p:nvSpPr>
        <p:spPr>
          <a:xfrm>
            <a:off x="3285744" y="4478838"/>
            <a:ext cx="105508" cy="167864"/>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5" name="Rectangle 64"/>
          <p:cNvSpPr>
            <a:spLocks noChangeAspect="1"/>
          </p:cNvSpPr>
          <p:nvPr/>
        </p:nvSpPr>
        <p:spPr>
          <a:xfrm>
            <a:off x="2165074" y="3857493"/>
            <a:ext cx="621346" cy="621346"/>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6" name="Rectangle 65"/>
          <p:cNvSpPr>
            <a:spLocks noChangeAspect="1"/>
          </p:cNvSpPr>
          <p:nvPr/>
        </p:nvSpPr>
        <p:spPr>
          <a:xfrm>
            <a:off x="2165073" y="3010527"/>
            <a:ext cx="621346" cy="621346"/>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7" name="Rectangle 66"/>
          <p:cNvSpPr>
            <a:spLocks noChangeAspect="1"/>
          </p:cNvSpPr>
          <p:nvPr/>
        </p:nvSpPr>
        <p:spPr>
          <a:xfrm>
            <a:off x="3890576" y="3857493"/>
            <a:ext cx="621346" cy="621346"/>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8" name="Rectangle 67"/>
          <p:cNvSpPr>
            <a:spLocks noChangeAspect="1"/>
          </p:cNvSpPr>
          <p:nvPr/>
        </p:nvSpPr>
        <p:spPr>
          <a:xfrm>
            <a:off x="4753326" y="3857493"/>
            <a:ext cx="621346" cy="621346"/>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9" name="Rectangle 68"/>
          <p:cNvSpPr>
            <a:spLocks noChangeAspect="1"/>
          </p:cNvSpPr>
          <p:nvPr/>
        </p:nvSpPr>
        <p:spPr>
          <a:xfrm>
            <a:off x="4748225" y="4702160"/>
            <a:ext cx="621346" cy="621346"/>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70" name="Rectangle 69"/>
          <p:cNvSpPr>
            <a:spLocks noChangeAspect="1"/>
          </p:cNvSpPr>
          <p:nvPr/>
        </p:nvSpPr>
        <p:spPr>
          <a:xfrm>
            <a:off x="5616076" y="3849596"/>
            <a:ext cx="621346" cy="621346"/>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71" name="Rectangle 70"/>
          <p:cNvSpPr>
            <a:spLocks noChangeAspect="1"/>
          </p:cNvSpPr>
          <p:nvPr/>
        </p:nvSpPr>
        <p:spPr>
          <a:xfrm>
            <a:off x="5616075" y="4702160"/>
            <a:ext cx="621346" cy="621346"/>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72" name="Rectangle 71"/>
          <p:cNvSpPr/>
          <p:nvPr/>
        </p:nvSpPr>
        <p:spPr>
          <a:xfrm>
            <a:off x="2786419" y="4117402"/>
            <a:ext cx="188945" cy="96677"/>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73" name="Rectangle 72"/>
          <p:cNvSpPr/>
          <p:nvPr/>
        </p:nvSpPr>
        <p:spPr>
          <a:xfrm>
            <a:off x="3701635" y="4117402"/>
            <a:ext cx="188945" cy="96677"/>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74" name="Rectangle 73"/>
          <p:cNvSpPr/>
          <p:nvPr/>
        </p:nvSpPr>
        <p:spPr>
          <a:xfrm>
            <a:off x="4511920" y="4117402"/>
            <a:ext cx="188945" cy="96677"/>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75" name="Rectangle 74"/>
          <p:cNvSpPr/>
          <p:nvPr/>
        </p:nvSpPr>
        <p:spPr>
          <a:xfrm>
            <a:off x="5398351" y="4964494"/>
            <a:ext cx="188945" cy="96677"/>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76" name="Rectangle 75"/>
          <p:cNvSpPr/>
          <p:nvPr/>
        </p:nvSpPr>
        <p:spPr>
          <a:xfrm>
            <a:off x="2422994" y="3689629"/>
            <a:ext cx="105508" cy="167864"/>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77" name="Rectangle 76"/>
          <p:cNvSpPr/>
          <p:nvPr/>
        </p:nvSpPr>
        <p:spPr>
          <a:xfrm>
            <a:off x="5873993" y="3692124"/>
            <a:ext cx="105508" cy="167864"/>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78" name="Rectangle 77"/>
          <p:cNvSpPr/>
          <p:nvPr/>
        </p:nvSpPr>
        <p:spPr>
          <a:xfrm>
            <a:off x="5011244" y="4527817"/>
            <a:ext cx="105508" cy="167864"/>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79" name="Rectangle 78"/>
          <p:cNvSpPr/>
          <p:nvPr/>
        </p:nvSpPr>
        <p:spPr>
          <a:xfrm>
            <a:off x="5876921" y="4534296"/>
            <a:ext cx="105508" cy="167864"/>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82" name="Rectangle 81"/>
          <p:cNvSpPr>
            <a:spLocks noChangeAspect="1"/>
          </p:cNvSpPr>
          <p:nvPr/>
        </p:nvSpPr>
        <p:spPr>
          <a:xfrm>
            <a:off x="5616075" y="2997032"/>
            <a:ext cx="621346" cy="621346"/>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nvGrpSpPr>
          <p:cNvPr id="4" name="Group 3"/>
          <p:cNvGrpSpPr/>
          <p:nvPr/>
        </p:nvGrpSpPr>
        <p:grpSpPr>
          <a:xfrm>
            <a:off x="418214" y="2927011"/>
            <a:ext cx="1002015" cy="2477453"/>
            <a:chOff x="1041598" y="3166079"/>
            <a:chExt cx="1336020" cy="3303271"/>
          </a:xfrm>
        </p:grpSpPr>
        <p:sp>
          <p:nvSpPr>
            <p:cNvPr id="44" name="Rounded Rectangle 43"/>
            <p:cNvSpPr/>
            <p:nvPr/>
          </p:nvSpPr>
          <p:spPr>
            <a:xfrm>
              <a:off x="1041598" y="3166079"/>
              <a:ext cx="1336020" cy="3303271"/>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0" name="Rectangle 39"/>
            <p:cNvSpPr>
              <a:spLocks noChangeAspect="1"/>
            </p:cNvSpPr>
            <p:nvPr/>
          </p:nvSpPr>
          <p:spPr>
            <a:xfrm>
              <a:off x="1364255" y="5482296"/>
              <a:ext cx="685351" cy="662828"/>
            </a:xfrm>
            <a:prstGeom prst="rect">
              <a:avLst/>
            </a:prstGeom>
            <a:solidFill>
              <a:srgbClr val="D94747"/>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t>END</a:t>
              </a:r>
            </a:p>
          </p:txBody>
        </p:sp>
        <p:sp>
          <p:nvSpPr>
            <p:cNvPr id="41" name="Rectangle 40"/>
            <p:cNvSpPr>
              <a:spLocks noChangeAspect="1"/>
            </p:cNvSpPr>
            <p:nvPr/>
          </p:nvSpPr>
          <p:spPr>
            <a:xfrm>
              <a:off x="1364256" y="4466102"/>
              <a:ext cx="685351" cy="662828"/>
            </a:xfrm>
            <a:prstGeom prst="rect">
              <a:avLst/>
            </a:prstGeom>
            <a:solidFill>
              <a:schemeClr val="accent1"/>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b="1" dirty="0"/>
                <a:t>START</a:t>
              </a:r>
            </a:p>
          </p:txBody>
        </p:sp>
        <p:sp>
          <p:nvSpPr>
            <p:cNvPr id="42" name="Rectangle 41"/>
            <p:cNvSpPr>
              <a:spLocks noChangeAspect="1"/>
            </p:cNvSpPr>
            <p:nvPr/>
          </p:nvSpPr>
          <p:spPr>
            <a:xfrm>
              <a:off x="1364256" y="3449908"/>
              <a:ext cx="685351" cy="662828"/>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grpSp>
      <p:sp>
        <p:nvSpPr>
          <p:cNvPr id="45" name="Rectangle 44"/>
          <p:cNvSpPr>
            <a:spLocks noChangeAspect="1"/>
          </p:cNvSpPr>
          <p:nvPr/>
        </p:nvSpPr>
        <p:spPr>
          <a:xfrm>
            <a:off x="4748224" y="2997032"/>
            <a:ext cx="621346" cy="621346"/>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6" name="Rectangle 45"/>
          <p:cNvSpPr/>
          <p:nvPr/>
        </p:nvSpPr>
        <p:spPr>
          <a:xfrm>
            <a:off x="5374672" y="3277143"/>
            <a:ext cx="188945" cy="96677"/>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59" name="Rectangle 58"/>
          <p:cNvSpPr>
            <a:spLocks noChangeAspect="1"/>
          </p:cNvSpPr>
          <p:nvPr/>
        </p:nvSpPr>
        <p:spPr>
          <a:xfrm>
            <a:off x="3027827" y="3010526"/>
            <a:ext cx="621346" cy="621346"/>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1" name="Rectangle 60"/>
          <p:cNvSpPr/>
          <p:nvPr/>
        </p:nvSpPr>
        <p:spPr>
          <a:xfrm>
            <a:off x="2815200" y="3259366"/>
            <a:ext cx="188945" cy="96677"/>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6" name="Rectangle 35"/>
          <p:cNvSpPr/>
          <p:nvPr/>
        </p:nvSpPr>
        <p:spPr>
          <a:xfrm>
            <a:off x="1016611" y="1993639"/>
            <a:ext cx="7610302" cy="546834"/>
          </a:xfrm>
          <a:prstGeom prst="rect">
            <a:avLst/>
          </a:prstGeom>
          <a:noFill/>
          <a:ln w="508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350"/>
          </a:p>
        </p:txBody>
      </p:sp>
      <p:grpSp>
        <p:nvGrpSpPr>
          <p:cNvPr id="5" name="Group 4"/>
          <p:cNvGrpSpPr/>
          <p:nvPr/>
        </p:nvGrpSpPr>
        <p:grpSpPr>
          <a:xfrm>
            <a:off x="7003013" y="2921542"/>
            <a:ext cx="1725500" cy="2477453"/>
            <a:chOff x="9708063" y="3166079"/>
            <a:chExt cx="2300666" cy="3303271"/>
          </a:xfrm>
        </p:grpSpPr>
        <p:sp>
          <p:nvSpPr>
            <p:cNvPr id="38" name="Rounded Rectangle 37"/>
            <p:cNvSpPr/>
            <p:nvPr/>
          </p:nvSpPr>
          <p:spPr>
            <a:xfrm>
              <a:off x="9708063" y="3166079"/>
              <a:ext cx="2300666" cy="3303271"/>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nvGrpSpPr>
            <p:cNvPr id="2" name="Group 1"/>
            <p:cNvGrpSpPr/>
            <p:nvPr/>
          </p:nvGrpSpPr>
          <p:grpSpPr>
            <a:xfrm>
              <a:off x="10031244" y="3632858"/>
              <a:ext cx="1648641" cy="678775"/>
              <a:chOff x="9701086" y="3427118"/>
              <a:chExt cx="1978799" cy="828462"/>
            </a:xfrm>
          </p:grpSpPr>
          <p:sp>
            <p:nvSpPr>
              <p:cNvPr id="51" name="Rectangle 50"/>
              <p:cNvSpPr>
                <a:spLocks noChangeAspect="1"/>
              </p:cNvSpPr>
              <p:nvPr/>
            </p:nvSpPr>
            <p:spPr>
              <a:xfrm>
                <a:off x="9701086" y="3427119"/>
                <a:ext cx="828461" cy="828461"/>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52" name="Rectangle 51"/>
              <p:cNvSpPr>
                <a:spLocks noChangeAspect="1"/>
              </p:cNvSpPr>
              <p:nvPr/>
            </p:nvSpPr>
            <p:spPr>
              <a:xfrm>
                <a:off x="10851424" y="3427118"/>
                <a:ext cx="828461" cy="828461"/>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53" name="Rectangle 52"/>
              <p:cNvSpPr/>
              <p:nvPr/>
            </p:nvSpPr>
            <p:spPr>
              <a:xfrm>
                <a:off x="10567920" y="3758903"/>
                <a:ext cx="251927" cy="128903"/>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sp>
          <p:nvSpPr>
            <p:cNvPr id="56" name="Right Arrow 55"/>
            <p:cNvSpPr/>
            <p:nvPr/>
          </p:nvSpPr>
          <p:spPr>
            <a:xfrm rot="5400000">
              <a:off x="10575564" y="4676486"/>
              <a:ext cx="617829" cy="533638"/>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2" name="Rectangle 61"/>
            <p:cNvSpPr>
              <a:spLocks noChangeAspect="1"/>
            </p:cNvSpPr>
            <p:nvPr/>
          </p:nvSpPr>
          <p:spPr>
            <a:xfrm>
              <a:off x="10539361" y="5484240"/>
              <a:ext cx="690234" cy="678774"/>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sp>
        <p:nvSpPr>
          <p:cNvPr id="6" name="Rounded Rectangle 5"/>
          <p:cNvSpPr/>
          <p:nvPr/>
        </p:nvSpPr>
        <p:spPr>
          <a:xfrm>
            <a:off x="7003013" y="2927011"/>
            <a:ext cx="1725500" cy="2471984"/>
          </a:xfrm>
          <a:prstGeom prst="roundRect">
            <a:avLst/>
          </a:prstGeom>
          <a:noFill/>
          <a:ln w="508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350"/>
          </a:p>
        </p:txBody>
      </p:sp>
      <p:cxnSp>
        <p:nvCxnSpPr>
          <p:cNvPr id="86" name="Elbow Connector 85"/>
          <p:cNvCxnSpPr>
            <a:stCxn id="6" idx="1"/>
          </p:cNvCxnSpPr>
          <p:nvPr/>
        </p:nvCxnSpPr>
        <p:spPr>
          <a:xfrm rot="10800000">
            <a:off x="6743701" y="2540473"/>
            <a:ext cx="259313" cy="1622530"/>
          </a:xfrm>
          <a:prstGeom prst="bentConnector2">
            <a:avLst/>
          </a:prstGeom>
          <a:ln w="508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Designer-controlled grammars</a:t>
            </a:r>
            <a:endParaRPr lang="nl-BE" dirty="0"/>
          </a:p>
        </p:txBody>
      </p:sp>
      <p:sp>
        <p:nvSpPr>
          <p:cNvPr id="8" name="Text Placeholder 7"/>
          <p:cNvSpPr>
            <a:spLocks noGrp="1"/>
          </p:cNvSpPr>
          <p:nvPr>
            <p:ph type="body" sz="quarter" idx="13"/>
          </p:nvPr>
        </p:nvSpPr>
        <p:spPr/>
        <p:txBody>
          <a:bodyPr/>
          <a:lstStyle/>
          <a:p>
            <a:r>
              <a:rPr lang="en-US" dirty="0" smtClean="0">
                <a:solidFill>
                  <a:schemeClr val="accent4">
                    <a:lumMod val="60000"/>
                    <a:lumOff val="40000"/>
                  </a:schemeClr>
                </a:solidFill>
              </a:rPr>
              <a:t>Directed convergence</a:t>
            </a:r>
            <a:endParaRPr lang="nl-BE" dirty="0">
              <a:solidFill>
                <a:schemeClr val="accent4">
                  <a:lumMod val="60000"/>
                  <a:lumOff val="40000"/>
                </a:schemeClr>
              </a:solidFill>
            </a:endParaRPr>
          </a:p>
        </p:txBody>
      </p:sp>
      <p:sp>
        <p:nvSpPr>
          <p:cNvPr id="7" name="Slide Number Placeholder 6"/>
          <p:cNvSpPr>
            <a:spLocks noGrp="1"/>
          </p:cNvSpPr>
          <p:nvPr>
            <p:ph type="sldNum" sz="quarter" idx="12"/>
          </p:nvPr>
        </p:nvSpPr>
        <p:spPr/>
        <p:txBody>
          <a:bodyPr/>
          <a:lstStyle/>
          <a:p>
            <a:fld id="{7571D7D1-A6BE-4E3F-858C-0E727F66D866}" type="slidenum">
              <a:rPr lang="en-GB" smtClean="0"/>
              <a:t>30</a:t>
            </a:fld>
            <a:endParaRPr lang="en-GB"/>
          </a:p>
        </p:txBody>
      </p:sp>
      <p:sp>
        <p:nvSpPr>
          <p:cNvPr id="50" name="Title 1"/>
          <p:cNvSpPr txBox="1">
            <a:spLocks/>
          </p:cNvSpPr>
          <p:nvPr/>
        </p:nvSpPr>
        <p:spPr>
          <a:xfrm>
            <a:off x="2578565" y="2118127"/>
            <a:ext cx="4613519" cy="308799"/>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accent4">
                    <a:lumMod val="60000"/>
                    <a:lumOff val="40000"/>
                  </a:schemeClr>
                </a:solidFill>
                <a:latin typeface="Consolas" panose="020B0609020204030204" pitchFamily="49" charset="0"/>
                <a:ea typeface="Roboto Medium" panose="02000000000000000000" pitchFamily="2" charset="0"/>
                <a:cs typeface="Roboto" panose="02000000000000000000" pitchFamily="2" charset="0"/>
              </a:rPr>
              <a:t>select * where [#type == “room”] </a:t>
            </a:r>
          </a:p>
        </p:txBody>
      </p:sp>
      <p:sp>
        <p:nvSpPr>
          <p:cNvPr id="57" name="Title 1"/>
          <p:cNvSpPr txBox="1">
            <a:spLocks/>
          </p:cNvSpPr>
          <p:nvPr/>
        </p:nvSpPr>
        <p:spPr>
          <a:xfrm>
            <a:off x="1622321" y="2110070"/>
            <a:ext cx="978938" cy="316856"/>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rgbClr val="FF9966"/>
                </a:solidFill>
                <a:latin typeface="Consolas" panose="020B0609020204030204" pitchFamily="49" charset="0"/>
                <a:ea typeface="Roboto Medium" panose="02000000000000000000" pitchFamily="2" charset="0"/>
                <a:cs typeface="Roboto" panose="02000000000000000000" pitchFamily="2" charset="0"/>
              </a:rPr>
              <a:t>COUNT</a:t>
            </a:r>
            <a:r>
              <a:rPr lang="en-US" sz="2000" dirty="0" smtClean="0">
                <a:solidFill>
                  <a:srgbClr val="FF9966"/>
                </a:solidFill>
                <a:latin typeface="Consolas" panose="020B0609020204030204" pitchFamily="49" charset="0"/>
                <a:ea typeface="Roboto Medium" panose="02000000000000000000" pitchFamily="2" charset="0"/>
                <a:cs typeface="Roboto" panose="02000000000000000000" pitchFamily="2" charset="0"/>
              </a:rPr>
              <a:t>(</a:t>
            </a:r>
            <a:endParaRPr lang="en-US" sz="2000" dirty="0">
              <a:solidFill>
                <a:srgbClr val="FF9966"/>
              </a:solidFill>
              <a:latin typeface="Consolas" panose="020B0609020204030204" pitchFamily="49" charset="0"/>
              <a:ea typeface="Roboto Medium" panose="02000000000000000000" pitchFamily="2" charset="0"/>
              <a:cs typeface="Roboto" panose="02000000000000000000" pitchFamily="2" charset="0"/>
            </a:endParaRPr>
          </a:p>
        </p:txBody>
      </p:sp>
      <p:sp>
        <p:nvSpPr>
          <p:cNvPr id="58" name="Title 1"/>
          <p:cNvSpPr txBox="1">
            <a:spLocks/>
          </p:cNvSpPr>
          <p:nvPr/>
        </p:nvSpPr>
        <p:spPr>
          <a:xfrm>
            <a:off x="960132" y="2116389"/>
            <a:ext cx="552966" cy="310962"/>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000" dirty="0" smtClean="0">
                <a:solidFill>
                  <a:srgbClr val="D94747"/>
                </a:solidFill>
                <a:latin typeface="Consolas" panose="020B0609020204030204" pitchFamily="49" charset="0"/>
                <a:ea typeface="Roboto Medium" panose="02000000000000000000" pitchFamily="2" charset="0"/>
                <a:cs typeface="Roboto" panose="02000000000000000000" pitchFamily="2" charset="0"/>
              </a:rPr>
              <a:t>if</a:t>
            </a:r>
            <a:endParaRPr lang="en-US" sz="2000" dirty="0">
              <a:solidFill>
                <a:srgbClr val="D94747"/>
              </a:solidFill>
              <a:latin typeface="Consolas" panose="020B0609020204030204" pitchFamily="49" charset="0"/>
              <a:ea typeface="Roboto Medium" panose="02000000000000000000" pitchFamily="2" charset="0"/>
              <a:cs typeface="Roboto" panose="02000000000000000000" pitchFamily="2" charset="0"/>
            </a:endParaRPr>
          </a:p>
        </p:txBody>
      </p:sp>
      <p:sp>
        <p:nvSpPr>
          <p:cNvPr id="63" name="Title 1"/>
          <p:cNvSpPr txBox="1">
            <a:spLocks/>
          </p:cNvSpPr>
          <p:nvPr/>
        </p:nvSpPr>
        <p:spPr>
          <a:xfrm>
            <a:off x="7192084" y="2110032"/>
            <a:ext cx="350979" cy="310959"/>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smtClean="0">
                <a:solidFill>
                  <a:srgbClr val="FF9966"/>
                </a:solidFill>
                <a:latin typeface="Consolas" panose="020B0609020204030204" pitchFamily="49" charset="0"/>
                <a:ea typeface="Roboto Medium" panose="02000000000000000000" pitchFamily="2" charset="0"/>
                <a:cs typeface="Roboto" panose="02000000000000000000" pitchFamily="2" charset="0"/>
              </a:rPr>
              <a:t>)</a:t>
            </a:r>
            <a:endParaRPr lang="en-US" sz="2000" dirty="0">
              <a:solidFill>
                <a:srgbClr val="FF9966"/>
              </a:solidFill>
              <a:latin typeface="Consolas" panose="020B0609020204030204" pitchFamily="49" charset="0"/>
              <a:ea typeface="Roboto Medium" panose="02000000000000000000" pitchFamily="2" charset="0"/>
              <a:cs typeface="Roboto" panose="02000000000000000000" pitchFamily="2" charset="0"/>
            </a:endParaRPr>
          </a:p>
        </p:txBody>
      </p:sp>
      <p:sp>
        <p:nvSpPr>
          <p:cNvPr id="84" name="Title 1"/>
          <p:cNvSpPr txBox="1">
            <a:spLocks/>
          </p:cNvSpPr>
          <p:nvPr/>
        </p:nvSpPr>
        <p:spPr>
          <a:xfrm>
            <a:off x="7617132" y="2111379"/>
            <a:ext cx="1009781" cy="317319"/>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rgbClr val="D94747"/>
                </a:solidFill>
                <a:latin typeface="Consolas" panose="020B0609020204030204" pitchFamily="49" charset="0"/>
                <a:ea typeface="Roboto Medium" panose="02000000000000000000" pitchFamily="2" charset="0"/>
                <a:cs typeface="Roboto" panose="02000000000000000000" pitchFamily="2" charset="0"/>
              </a:rPr>
              <a:t>&gt;</a:t>
            </a:r>
            <a:r>
              <a:rPr lang="en-US" sz="2000" dirty="0" smtClean="0">
                <a:solidFill>
                  <a:srgbClr val="D94747"/>
                </a:solidFill>
                <a:latin typeface="Consolas" panose="020B0609020204030204" pitchFamily="49" charset="0"/>
                <a:ea typeface="Roboto Medium" panose="02000000000000000000" pitchFamily="2" charset="0"/>
                <a:cs typeface="Roboto" panose="02000000000000000000" pitchFamily="2" charset="0"/>
              </a:rPr>
              <a:t> </a:t>
            </a:r>
            <a:r>
              <a:rPr lang="en-US" sz="2000" dirty="0">
                <a:solidFill>
                  <a:srgbClr val="D94747"/>
                </a:solidFill>
                <a:latin typeface="Consolas" panose="020B0609020204030204" pitchFamily="49" charset="0"/>
                <a:ea typeface="Roboto Medium" panose="02000000000000000000" pitchFamily="2" charset="0"/>
                <a:cs typeface="Roboto" panose="02000000000000000000" pitchFamily="2" charset="0"/>
              </a:rPr>
              <a:t>10</a:t>
            </a:r>
          </a:p>
        </p:txBody>
      </p:sp>
    </p:spTree>
    <p:custDataLst>
      <p:tags r:id="rId1"/>
    </p:custDataLst>
    <p:extLst>
      <p:ext uri="{BB962C8B-B14F-4D97-AF65-F5344CB8AC3E}">
        <p14:creationId xmlns:p14="http://schemas.microsoft.com/office/powerpoint/2010/main" val="3134690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9" name="Rectangle 48"/>
          <p:cNvSpPr>
            <a:spLocks noChangeAspect="1"/>
          </p:cNvSpPr>
          <p:nvPr/>
        </p:nvSpPr>
        <p:spPr>
          <a:xfrm>
            <a:off x="3027827" y="4702160"/>
            <a:ext cx="621346" cy="621346"/>
          </a:xfrm>
          <a:prstGeom prst="rect">
            <a:avLst/>
          </a:prstGeom>
          <a:solidFill>
            <a:schemeClr val="accent1"/>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54" name="Rectangle 53"/>
          <p:cNvSpPr>
            <a:spLocks noChangeAspect="1"/>
          </p:cNvSpPr>
          <p:nvPr/>
        </p:nvSpPr>
        <p:spPr>
          <a:xfrm>
            <a:off x="3027827" y="3857493"/>
            <a:ext cx="621346" cy="621346"/>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55" name="Rectangle 54"/>
          <p:cNvSpPr/>
          <p:nvPr/>
        </p:nvSpPr>
        <p:spPr>
          <a:xfrm>
            <a:off x="3285744" y="4478838"/>
            <a:ext cx="105508" cy="167864"/>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5" name="Rectangle 64"/>
          <p:cNvSpPr>
            <a:spLocks noChangeAspect="1"/>
          </p:cNvSpPr>
          <p:nvPr/>
        </p:nvSpPr>
        <p:spPr>
          <a:xfrm>
            <a:off x="2165074" y="3857493"/>
            <a:ext cx="621346" cy="621346"/>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72" name="Rectangle 71"/>
          <p:cNvSpPr/>
          <p:nvPr/>
        </p:nvSpPr>
        <p:spPr>
          <a:xfrm>
            <a:off x="2786419" y="4117402"/>
            <a:ext cx="188945" cy="96677"/>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73" name="Rectangle 72"/>
          <p:cNvSpPr/>
          <p:nvPr/>
        </p:nvSpPr>
        <p:spPr>
          <a:xfrm>
            <a:off x="3701635" y="4117402"/>
            <a:ext cx="188945" cy="96677"/>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nvGrpSpPr>
          <p:cNvPr id="8" name="Group 7"/>
          <p:cNvGrpSpPr/>
          <p:nvPr/>
        </p:nvGrpSpPr>
        <p:grpSpPr>
          <a:xfrm>
            <a:off x="3890578" y="3857493"/>
            <a:ext cx="810287" cy="621346"/>
            <a:chOff x="5187432" y="4406721"/>
            <a:chExt cx="1080383" cy="828461"/>
          </a:xfrm>
        </p:grpSpPr>
        <p:sp>
          <p:nvSpPr>
            <p:cNvPr id="67" name="Rectangle 66"/>
            <p:cNvSpPr>
              <a:spLocks noChangeAspect="1"/>
            </p:cNvSpPr>
            <p:nvPr/>
          </p:nvSpPr>
          <p:spPr>
            <a:xfrm>
              <a:off x="5187432" y="4406721"/>
              <a:ext cx="828461" cy="828461"/>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74" name="Rectangle 73"/>
            <p:cNvSpPr/>
            <p:nvPr/>
          </p:nvSpPr>
          <p:spPr>
            <a:xfrm>
              <a:off x="6015888" y="4753264"/>
              <a:ext cx="251927" cy="128903"/>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nvGrpSpPr>
          <p:cNvPr id="12" name="Group 11"/>
          <p:cNvGrpSpPr/>
          <p:nvPr/>
        </p:nvGrpSpPr>
        <p:grpSpPr>
          <a:xfrm>
            <a:off x="2165073" y="3010525"/>
            <a:ext cx="621346" cy="846966"/>
            <a:chOff x="2886761" y="3277433"/>
            <a:chExt cx="828461" cy="1129288"/>
          </a:xfrm>
        </p:grpSpPr>
        <p:sp>
          <p:nvSpPr>
            <p:cNvPr id="66" name="Rectangle 65"/>
            <p:cNvSpPr>
              <a:spLocks noChangeAspect="1"/>
            </p:cNvSpPr>
            <p:nvPr/>
          </p:nvSpPr>
          <p:spPr>
            <a:xfrm>
              <a:off x="2886761" y="3277433"/>
              <a:ext cx="828461" cy="828461"/>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76" name="Rectangle 75"/>
            <p:cNvSpPr/>
            <p:nvPr/>
          </p:nvSpPr>
          <p:spPr>
            <a:xfrm>
              <a:off x="3230656" y="4182903"/>
              <a:ext cx="140677" cy="223818"/>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nvGrpSpPr>
          <p:cNvPr id="4" name="Group 3"/>
          <p:cNvGrpSpPr/>
          <p:nvPr/>
        </p:nvGrpSpPr>
        <p:grpSpPr>
          <a:xfrm>
            <a:off x="418214" y="2927011"/>
            <a:ext cx="1002015" cy="2477453"/>
            <a:chOff x="1041598" y="3166079"/>
            <a:chExt cx="1336020" cy="3303271"/>
          </a:xfrm>
        </p:grpSpPr>
        <p:sp>
          <p:nvSpPr>
            <p:cNvPr id="44" name="Rounded Rectangle 43"/>
            <p:cNvSpPr/>
            <p:nvPr/>
          </p:nvSpPr>
          <p:spPr>
            <a:xfrm>
              <a:off x="1041598" y="3166079"/>
              <a:ext cx="1336020" cy="3303271"/>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0" name="Rectangle 39"/>
            <p:cNvSpPr>
              <a:spLocks noChangeAspect="1"/>
            </p:cNvSpPr>
            <p:nvPr/>
          </p:nvSpPr>
          <p:spPr>
            <a:xfrm>
              <a:off x="1364255" y="5482296"/>
              <a:ext cx="685351" cy="662828"/>
            </a:xfrm>
            <a:prstGeom prst="rect">
              <a:avLst/>
            </a:prstGeom>
            <a:solidFill>
              <a:srgbClr val="D94747"/>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t>END</a:t>
              </a:r>
            </a:p>
          </p:txBody>
        </p:sp>
        <p:sp>
          <p:nvSpPr>
            <p:cNvPr id="41" name="Rectangle 40"/>
            <p:cNvSpPr>
              <a:spLocks noChangeAspect="1"/>
            </p:cNvSpPr>
            <p:nvPr/>
          </p:nvSpPr>
          <p:spPr>
            <a:xfrm>
              <a:off x="1364256" y="4466102"/>
              <a:ext cx="685351" cy="662828"/>
            </a:xfrm>
            <a:prstGeom prst="rect">
              <a:avLst/>
            </a:prstGeom>
            <a:solidFill>
              <a:schemeClr val="accent1"/>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b="1" dirty="0"/>
                <a:t>START</a:t>
              </a:r>
            </a:p>
          </p:txBody>
        </p:sp>
        <p:sp>
          <p:nvSpPr>
            <p:cNvPr id="42" name="Rectangle 41"/>
            <p:cNvSpPr>
              <a:spLocks noChangeAspect="1"/>
            </p:cNvSpPr>
            <p:nvPr/>
          </p:nvSpPr>
          <p:spPr>
            <a:xfrm>
              <a:off x="1364256" y="3449908"/>
              <a:ext cx="685351" cy="662828"/>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grpSp>
      <p:grpSp>
        <p:nvGrpSpPr>
          <p:cNvPr id="9" name="Group 8"/>
          <p:cNvGrpSpPr/>
          <p:nvPr/>
        </p:nvGrpSpPr>
        <p:grpSpPr>
          <a:xfrm>
            <a:off x="4748224" y="2997031"/>
            <a:ext cx="1489198" cy="2326475"/>
            <a:chOff x="6330962" y="3259439"/>
            <a:chExt cx="1985597" cy="3101966"/>
          </a:xfrm>
        </p:grpSpPr>
        <p:sp>
          <p:nvSpPr>
            <p:cNvPr id="68" name="Rectangle 67"/>
            <p:cNvSpPr>
              <a:spLocks noChangeAspect="1"/>
            </p:cNvSpPr>
            <p:nvPr/>
          </p:nvSpPr>
          <p:spPr>
            <a:xfrm>
              <a:off x="6337765" y="4406721"/>
              <a:ext cx="828461" cy="828461"/>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9" name="Rectangle 68"/>
            <p:cNvSpPr>
              <a:spLocks noChangeAspect="1"/>
            </p:cNvSpPr>
            <p:nvPr/>
          </p:nvSpPr>
          <p:spPr>
            <a:xfrm>
              <a:off x="6330963" y="5532944"/>
              <a:ext cx="828461" cy="828461"/>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70" name="Rectangle 69"/>
            <p:cNvSpPr>
              <a:spLocks noChangeAspect="1"/>
            </p:cNvSpPr>
            <p:nvPr/>
          </p:nvSpPr>
          <p:spPr>
            <a:xfrm>
              <a:off x="7488098" y="4396192"/>
              <a:ext cx="828461" cy="828461"/>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71" name="Rectangle 70"/>
            <p:cNvSpPr>
              <a:spLocks noChangeAspect="1"/>
            </p:cNvSpPr>
            <p:nvPr/>
          </p:nvSpPr>
          <p:spPr>
            <a:xfrm>
              <a:off x="7488097" y="5532944"/>
              <a:ext cx="828461" cy="828461"/>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75" name="Rectangle 74"/>
            <p:cNvSpPr/>
            <p:nvPr/>
          </p:nvSpPr>
          <p:spPr>
            <a:xfrm>
              <a:off x="7197797" y="5882722"/>
              <a:ext cx="251927" cy="128903"/>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77" name="Rectangle 76"/>
            <p:cNvSpPr/>
            <p:nvPr/>
          </p:nvSpPr>
          <p:spPr>
            <a:xfrm>
              <a:off x="7831988" y="4186229"/>
              <a:ext cx="140677" cy="223818"/>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78" name="Rectangle 77"/>
            <p:cNvSpPr/>
            <p:nvPr/>
          </p:nvSpPr>
          <p:spPr>
            <a:xfrm>
              <a:off x="6681656" y="5300487"/>
              <a:ext cx="140677" cy="223818"/>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79" name="Rectangle 78"/>
            <p:cNvSpPr/>
            <p:nvPr/>
          </p:nvSpPr>
          <p:spPr>
            <a:xfrm>
              <a:off x="7835891" y="5309126"/>
              <a:ext cx="140677" cy="223818"/>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82" name="Rectangle 81"/>
            <p:cNvSpPr>
              <a:spLocks noChangeAspect="1"/>
            </p:cNvSpPr>
            <p:nvPr/>
          </p:nvSpPr>
          <p:spPr>
            <a:xfrm>
              <a:off x="7488097" y="3259440"/>
              <a:ext cx="828461" cy="828461"/>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5" name="Rectangle 44"/>
            <p:cNvSpPr>
              <a:spLocks noChangeAspect="1"/>
            </p:cNvSpPr>
            <p:nvPr/>
          </p:nvSpPr>
          <p:spPr>
            <a:xfrm>
              <a:off x="6330962" y="3259439"/>
              <a:ext cx="828461" cy="828461"/>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6" name="Rectangle 45"/>
            <p:cNvSpPr/>
            <p:nvPr/>
          </p:nvSpPr>
          <p:spPr>
            <a:xfrm>
              <a:off x="7166226" y="3632919"/>
              <a:ext cx="251927" cy="128903"/>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nvGrpSpPr>
          <p:cNvPr id="3" name="Group 2"/>
          <p:cNvGrpSpPr/>
          <p:nvPr/>
        </p:nvGrpSpPr>
        <p:grpSpPr>
          <a:xfrm>
            <a:off x="2815199" y="3010526"/>
            <a:ext cx="833974" cy="621346"/>
            <a:chOff x="3753595" y="3277432"/>
            <a:chExt cx="1111965" cy="828461"/>
          </a:xfrm>
        </p:grpSpPr>
        <p:sp>
          <p:nvSpPr>
            <p:cNvPr id="59" name="Rectangle 58"/>
            <p:cNvSpPr>
              <a:spLocks noChangeAspect="1"/>
            </p:cNvSpPr>
            <p:nvPr/>
          </p:nvSpPr>
          <p:spPr>
            <a:xfrm>
              <a:off x="4037099" y="3277432"/>
              <a:ext cx="828461" cy="828461"/>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1" name="Rectangle 60"/>
            <p:cNvSpPr/>
            <p:nvPr/>
          </p:nvSpPr>
          <p:spPr>
            <a:xfrm>
              <a:off x="3753595" y="3609217"/>
              <a:ext cx="251927" cy="128903"/>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sp>
        <p:nvSpPr>
          <p:cNvPr id="36" name="Rectangle 35"/>
          <p:cNvSpPr/>
          <p:nvPr/>
        </p:nvSpPr>
        <p:spPr>
          <a:xfrm>
            <a:off x="2118704" y="2967367"/>
            <a:ext cx="714082" cy="714329"/>
          </a:xfrm>
          <a:prstGeom prst="rect">
            <a:avLst/>
          </a:prstGeom>
          <a:noFill/>
          <a:ln w="508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350"/>
          </a:p>
        </p:txBody>
      </p:sp>
      <p:grpSp>
        <p:nvGrpSpPr>
          <p:cNvPr id="5" name="Group 4"/>
          <p:cNvGrpSpPr/>
          <p:nvPr/>
        </p:nvGrpSpPr>
        <p:grpSpPr>
          <a:xfrm>
            <a:off x="7003013" y="2921542"/>
            <a:ext cx="1725500" cy="2477453"/>
            <a:chOff x="9708063" y="3166079"/>
            <a:chExt cx="2300666" cy="3303271"/>
          </a:xfrm>
        </p:grpSpPr>
        <p:sp>
          <p:nvSpPr>
            <p:cNvPr id="38" name="Rounded Rectangle 37"/>
            <p:cNvSpPr/>
            <p:nvPr/>
          </p:nvSpPr>
          <p:spPr>
            <a:xfrm>
              <a:off x="9708063" y="3166079"/>
              <a:ext cx="2300666" cy="3303271"/>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nvGrpSpPr>
            <p:cNvPr id="2" name="Group 1"/>
            <p:cNvGrpSpPr/>
            <p:nvPr/>
          </p:nvGrpSpPr>
          <p:grpSpPr>
            <a:xfrm>
              <a:off x="10031244" y="3632858"/>
              <a:ext cx="1648641" cy="678775"/>
              <a:chOff x="9701086" y="3427118"/>
              <a:chExt cx="1978799" cy="828462"/>
            </a:xfrm>
          </p:grpSpPr>
          <p:sp>
            <p:nvSpPr>
              <p:cNvPr id="51" name="Rectangle 50"/>
              <p:cNvSpPr>
                <a:spLocks noChangeAspect="1"/>
              </p:cNvSpPr>
              <p:nvPr/>
            </p:nvSpPr>
            <p:spPr>
              <a:xfrm>
                <a:off x="9701086" y="3427119"/>
                <a:ext cx="828461" cy="828461"/>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52" name="Rectangle 51"/>
              <p:cNvSpPr>
                <a:spLocks noChangeAspect="1"/>
              </p:cNvSpPr>
              <p:nvPr/>
            </p:nvSpPr>
            <p:spPr>
              <a:xfrm>
                <a:off x="10851424" y="3427118"/>
                <a:ext cx="828461" cy="828461"/>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53" name="Rectangle 52"/>
              <p:cNvSpPr/>
              <p:nvPr/>
            </p:nvSpPr>
            <p:spPr>
              <a:xfrm>
                <a:off x="10567920" y="3758903"/>
                <a:ext cx="251927" cy="128903"/>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sp>
          <p:nvSpPr>
            <p:cNvPr id="56" name="Right Arrow 55"/>
            <p:cNvSpPr/>
            <p:nvPr/>
          </p:nvSpPr>
          <p:spPr>
            <a:xfrm rot="5400000">
              <a:off x="10575564" y="4676486"/>
              <a:ext cx="617829" cy="533638"/>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2" name="Rectangle 61"/>
            <p:cNvSpPr>
              <a:spLocks noChangeAspect="1"/>
            </p:cNvSpPr>
            <p:nvPr/>
          </p:nvSpPr>
          <p:spPr>
            <a:xfrm>
              <a:off x="10539361" y="5484240"/>
              <a:ext cx="690234" cy="678774"/>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sp>
        <p:nvSpPr>
          <p:cNvPr id="47" name="Rectangle 46"/>
          <p:cNvSpPr/>
          <p:nvPr/>
        </p:nvSpPr>
        <p:spPr>
          <a:xfrm>
            <a:off x="2987501" y="2964034"/>
            <a:ext cx="714082" cy="714329"/>
          </a:xfrm>
          <a:prstGeom prst="rect">
            <a:avLst/>
          </a:prstGeom>
          <a:noFill/>
          <a:ln w="508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350"/>
          </a:p>
        </p:txBody>
      </p:sp>
      <p:sp>
        <p:nvSpPr>
          <p:cNvPr id="57" name="Rectangle 56"/>
          <p:cNvSpPr/>
          <p:nvPr/>
        </p:nvSpPr>
        <p:spPr>
          <a:xfrm>
            <a:off x="2978356" y="3819310"/>
            <a:ext cx="714082" cy="714329"/>
          </a:xfrm>
          <a:prstGeom prst="rect">
            <a:avLst/>
          </a:prstGeom>
          <a:noFill/>
          <a:ln w="508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350"/>
          </a:p>
        </p:txBody>
      </p:sp>
      <p:sp>
        <p:nvSpPr>
          <p:cNvPr id="58" name="Rectangle 57"/>
          <p:cNvSpPr/>
          <p:nvPr/>
        </p:nvSpPr>
        <p:spPr>
          <a:xfrm>
            <a:off x="3847153" y="3815977"/>
            <a:ext cx="714082" cy="714329"/>
          </a:xfrm>
          <a:prstGeom prst="rect">
            <a:avLst/>
          </a:prstGeom>
          <a:noFill/>
          <a:ln w="508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350"/>
          </a:p>
        </p:txBody>
      </p:sp>
      <p:grpSp>
        <p:nvGrpSpPr>
          <p:cNvPr id="60" name="Group 59"/>
          <p:cNvGrpSpPr/>
          <p:nvPr/>
        </p:nvGrpSpPr>
        <p:grpSpPr>
          <a:xfrm>
            <a:off x="3884415" y="2993382"/>
            <a:ext cx="1489198" cy="2326475"/>
            <a:chOff x="6330962" y="3259439"/>
            <a:chExt cx="1985597" cy="3101966"/>
          </a:xfrm>
        </p:grpSpPr>
        <p:sp>
          <p:nvSpPr>
            <p:cNvPr id="63" name="Rectangle 62"/>
            <p:cNvSpPr>
              <a:spLocks noChangeAspect="1"/>
            </p:cNvSpPr>
            <p:nvPr/>
          </p:nvSpPr>
          <p:spPr>
            <a:xfrm>
              <a:off x="6337765" y="4406721"/>
              <a:ext cx="828461" cy="828461"/>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84" name="Rectangle 83"/>
            <p:cNvSpPr>
              <a:spLocks noChangeAspect="1"/>
            </p:cNvSpPr>
            <p:nvPr/>
          </p:nvSpPr>
          <p:spPr>
            <a:xfrm>
              <a:off x="6330963" y="5532944"/>
              <a:ext cx="828461" cy="828461"/>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85" name="Rectangle 84"/>
            <p:cNvSpPr>
              <a:spLocks noChangeAspect="1"/>
            </p:cNvSpPr>
            <p:nvPr/>
          </p:nvSpPr>
          <p:spPr>
            <a:xfrm>
              <a:off x="7488098" y="4396192"/>
              <a:ext cx="828461" cy="828461"/>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88" name="Rectangle 87"/>
            <p:cNvSpPr>
              <a:spLocks noChangeAspect="1"/>
            </p:cNvSpPr>
            <p:nvPr/>
          </p:nvSpPr>
          <p:spPr>
            <a:xfrm>
              <a:off x="7488097" y="5532944"/>
              <a:ext cx="828461" cy="828461"/>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89" name="Rectangle 88"/>
            <p:cNvSpPr/>
            <p:nvPr/>
          </p:nvSpPr>
          <p:spPr>
            <a:xfrm>
              <a:off x="7197797" y="5882722"/>
              <a:ext cx="251927" cy="128903"/>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0" name="Rectangle 89"/>
            <p:cNvSpPr/>
            <p:nvPr/>
          </p:nvSpPr>
          <p:spPr>
            <a:xfrm>
              <a:off x="7831988" y="4186229"/>
              <a:ext cx="140677" cy="223818"/>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1" name="Rectangle 90"/>
            <p:cNvSpPr/>
            <p:nvPr/>
          </p:nvSpPr>
          <p:spPr>
            <a:xfrm>
              <a:off x="6681656" y="5300487"/>
              <a:ext cx="140677" cy="223818"/>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2" name="Rectangle 91"/>
            <p:cNvSpPr/>
            <p:nvPr/>
          </p:nvSpPr>
          <p:spPr>
            <a:xfrm>
              <a:off x="7835891" y="5309126"/>
              <a:ext cx="140677" cy="223818"/>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3" name="Rectangle 92"/>
            <p:cNvSpPr>
              <a:spLocks noChangeAspect="1"/>
            </p:cNvSpPr>
            <p:nvPr/>
          </p:nvSpPr>
          <p:spPr>
            <a:xfrm>
              <a:off x="7488097" y="3259440"/>
              <a:ext cx="828461" cy="828461"/>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4" name="Rectangle 93"/>
            <p:cNvSpPr>
              <a:spLocks noChangeAspect="1"/>
            </p:cNvSpPr>
            <p:nvPr/>
          </p:nvSpPr>
          <p:spPr>
            <a:xfrm>
              <a:off x="6330962" y="3259439"/>
              <a:ext cx="828461" cy="828461"/>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5" name="Rectangle 94"/>
            <p:cNvSpPr/>
            <p:nvPr/>
          </p:nvSpPr>
          <p:spPr>
            <a:xfrm>
              <a:off x="7166226" y="3632919"/>
              <a:ext cx="251927" cy="128903"/>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nvGrpSpPr>
          <p:cNvPr id="10" name="Group 9"/>
          <p:cNvGrpSpPr/>
          <p:nvPr/>
        </p:nvGrpSpPr>
        <p:grpSpPr>
          <a:xfrm>
            <a:off x="5406924" y="2999234"/>
            <a:ext cx="828193" cy="621346"/>
            <a:chOff x="7209227" y="3262376"/>
            <a:chExt cx="1104257" cy="828461"/>
          </a:xfrm>
        </p:grpSpPr>
        <p:sp>
          <p:nvSpPr>
            <p:cNvPr id="96" name="Rectangle 95"/>
            <p:cNvSpPr>
              <a:spLocks noChangeAspect="1"/>
            </p:cNvSpPr>
            <p:nvPr/>
          </p:nvSpPr>
          <p:spPr>
            <a:xfrm>
              <a:off x="7485023" y="3262376"/>
              <a:ext cx="828461" cy="828461"/>
            </a:xfrm>
            <a:prstGeom prst="rect">
              <a:avLst/>
            </a:prstGeom>
            <a:solidFill>
              <a:srgbClr val="D94747"/>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7" name="Rectangle 96"/>
            <p:cNvSpPr/>
            <p:nvPr/>
          </p:nvSpPr>
          <p:spPr>
            <a:xfrm>
              <a:off x="7209227" y="3628052"/>
              <a:ext cx="251927" cy="128903"/>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sp>
        <p:nvSpPr>
          <p:cNvPr id="98" name="Rectangle 97"/>
          <p:cNvSpPr/>
          <p:nvPr/>
        </p:nvSpPr>
        <p:spPr>
          <a:xfrm>
            <a:off x="2116589" y="3823599"/>
            <a:ext cx="714082" cy="714329"/>
          </a:xfrm>
          <a:prstGeom prst="rect">
            <a:avLst/>
          </a:prstGeom>
          <a:noFill/>
          <a:ln w="508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350"/>
          </a:p>
        </p:txBody>
      </p:sp>
      <p:sp>
        <p:nvSpPr>
          <p:cNvPr id="99" name="Rectangle 98"/>
          <p:cNvSpPr/>
          <p:nvPr/>
        </p:nvSpPr>
        <p:spPr>
          <a:xfrm>
            <a:off x="2113602" y="2965816"/>
            <a:ext cx="714082" cy="714329"/>
          </a:xfrm>
          <a:prstGeom prst="rect">
            <a:avLst/>
          </a:prstGeom>
          <a:noFill/>
          <a:ln w="508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350"/>
          </a:p>
        </p:txBody>
      </p:sp>
      <p:sp>
        <p:nvSpPr>
          <p:cNvPr id="6" name="Title 5"/>
          <p:cNvSpPr>
            <a:spLocks noGrp="1"/>
          </p:cNvSpPr>
          <p:nvPr>
            <p:ph type="title"/>
          </p:nvPr>
        </p:nvSpPr>
        <p:spPr/>
        <p:txBody>
          <a:bodyPr/>
          <a:lstStyle/>
          <a:p>
            <a:r>
              <a:rPr lang="en-US" dirty="0" smtClean="0"/>
              <a:t>Designer-controlled grammars</a:t>
            </a:r>
            <a:endParaRPr lang="nl-BE" dirty="0"/>
          </a:p>
        </p:txBody>
      </p:sp>
      <p:sp>
        <p:nvSpPr>
          <p:cNvPr id="11" name="Text Placeholder 10"/>
          <p:cNvSpPr>
            <a:spLocks noGrp="1"/>
          </p:cNvSpPr>
          <p:nvPr>
            <p:ph type="body" sz="quarter" idx="13"/>
          </p:nvPr>
        </p:nvSpPr>
        <p:spPr/>
        <p:txBody>
          <a:bodyPr/>
          <a:lstStyle/>
          <a:p>
            <a:r>
              <a:rPr lang="en-US" dirty="0" smtClean="0">
                <a:solidFill>
                  <a:schemeClr val="accent4">
                    <a:lumMod val="60000"/>
                    <a:lumOff val="40000"/>
                  </a:schemeClr>
                </a:solidFill>
              </a:rPr>
              <a:t>Reversible decisions</a:t>
            </a:r>
            <a:endParaRPr lang="nl-BE" dirty="0">
              <a:solidFill>
                <a:schemeClr val="accent4">
                  <a:lumMod val="60000"/>
                  <a:lumOff val="40000"/>
                </a:schemeClr>
              </a:solidFill>
            </a:endParaRPr>
          </a:p>
        </p:txBody>
      </p:sp>
      <p:sp>
        <p:nvSpPr>
          <p:cNvPr id="7" name="Slide Number Placeholder 6"/>
          <p:cNvSpPr>
            <a:spLocks noGrp="1"/>
          </p:cNvSpPr>
          <p:nvPr>
            <p:ph type="sldNum" sz="quarter" idx="12"/>
          </p:nvPr>
        </p:nvSpPr>
        <p:spPr/>
        <p:txBody>
          <a:bodyPr/>
          <a:lstStyle/>
          <a:p>
            <a:fld id="{7571D7D1-A6BE-4E3F-858C-0E727F66D866}" type="slidenum">
              <a:rPr lang="en-GB" smtClean="0"/>
              <a:t>31</a:t>
            </a:fld>
            <a:endParaRPr lang="en-GB"/>
          </a:p>
        </p:txBody>
      </p:sp>
      <p:sp>
        <p:nvSpPr>
          <p:cNvPr id="83" name="Title 1"/>
          <p:cNvSpPr txBox="1">
            <a:spLocks/>
          </p:cNvSpPr>
          <p:nvPr/>
        </p:nvSpPr>
        <p:spPr>
          <a:xfrm>
            <a:off x="2578565" y="2118127"/>
            <a:ext cx="4613519" cy="308799"/>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accent4">
                    <a:lumMod val="60000"/>
                    <a:lumOff val="40000"/>
                  </a:schemeClr>
                </a:solidFill>
                <a:latin typeface="Consolas" panose="020B0609020204030204" pitchFamily="49" charset="0"/>
                <a:ea typeface="Roboto Medium" panose="02000000000000000000" pitchFamily="2" charset="0"/>
                <a:cs typeface="Roboto" panose="02000000000000000000" pitchFamily="2" charset="0"/>
              </a:rPr>
              <a:t>select * where [#type == “room”] </a:t>
            </a:r>
          </a:p>
        </p:txBody>
      </p:sp>
      <p:sp>
        <p:nvSpPr>
          <p:cNvPr id="86" name="Title 1"/>
          <p:cNvSpPr txBox="1">
            <a:spLocks/>
          </p:cNvSpPr>
          <p:nvPr/>
        </p:nvSpPr>
        <p:spPr>
          <a:xfrm>
            <a:off x="1622321" y="2110070"/>
            <a:ext cx="978938" cy="316856"/>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rgbClr val="FF9966"/>
                </a:solidFill>
                <a:latin typeface="Consolas" panose="020B0609020204030204" pitchFamily="49" charset="0"/>
                <a:ea typeface="Roboto Medium" panose="02000000000000000000" pitchFamily="2" charset="0"/>
                <a:cs typeface="Roboto" panose="02000000000000000000" pitchFamily="2" charset="0"/>
              </a:rPr>
              <a:t>COUNT</a:t>
            </a:r>
            <a:r>
              <a:rPr lang="en-US" sz="2000" dirty="0" smtClean="0">
                <a:solidFill>
                  <a:srgbClr val="FF9966"/>
                </a:solidFill>
                <a:latin typeface="Consolas" panose="020B0609020204030204" pitchFamily="49" charset="0"/>
                <a:ea typeface="Roboto Medium" panose="02000000000000000000" pitchFamily="2" charset="0"/>
                <a:cs typeface="Roboto" panose="02000000000000000000" pitchFamily="2" charset="0"/>
              </a:rPr>
              <a:t>(</a:t>
            </a:r>
            <a:endParaRPr lang="en-US" sz="2000" dirty="0">
              <a:solidFill>
                <a:srgbClr val="FF9966"/>
              </a:solidFill>
              <a:latin typeface="Consolas" panose="020B0609020204030204" pitchFamily="49" charset="0"/>
              <a:ea typeface="Roboto Medium" panose="02000000000000000000" pitchFamily="2" charset="0"/>
              <a:cs typeface="Roboto" panose="02000000000000000000" pitchFamily="2" charset="0"/>
            </a:endParaRPr>
          </a:p>
        </p:txBody>
      </p:sp>
      <p:sp>
        <p:nvSpPr>
          <p:cNvPr id="100" name="Title 1"/>
          <p:cNvSpPr txBox="1">
            <a:spLocks/>
          </p:cNvSpPr>
          <p:nvPr/>
        </p:nvSpPr>
        <p:spPr>
          <a:xfrm>
            <a:off x="960132" y="2116389"/>
            <a:ext cx="552966" cy="310962"/>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000" dirty="0" smtClean="0">
                <a:solidFill>
                  <a:srgbClr val="D94747"/>
                </a:solidFill>
                <a:latin typeface="Consolas" panose="020B0609020204030204" pitchFamily="49" charset="0"/>
                <a:ea typeface="Roboto Medium" panose="02000000000000000000" pitchFamily="2" charset="0"/>
                <a:cs typeface="Roboto" panose="02000000000000000000" pitchFamily="2" charset="0"/>
              </a:rPr>
              <a:t>if</a:t>
            </a:r>
            <a:endParaRPr lang="en-US" sz="2000" dirty="0">
              <a:solidFill>
                <a:srgbClr val="D94747"/>
              </a:solidFill>
              <a:latin typeface="Consolas" panose="020B0609020204030204" pitchFamily="49" charset="0"/>
              <a:ea typeface="Roboto Medium" panose="02000000000000000000" pitchFamily="2" charset="0"/>
              <a:cs typeface="Roboto" panose="02000000000000000000" pitchFamily="2" charset="0"/>
            </a:endParaRPr>
          </a:p>
        </p:txBody>
      </p:sp>
      <p:sp>
        <p:nvSpPr>
          <p:cNvPr id="101" name="Title 1"/>
          <p:cNvSpPr txBox="1">
            <a:spLocks/>
          </p:cNvSpPr>
          <p:nvPr/>
        </p:nvSpPr>
        <p:spPr>
          <a:xfrm>
            <a:off x="7192084" y="2110032"/>
            <a:ext cx="350979" cy="310959"/>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smtClean="0">
                <a:solidFill>
                  <a:srgbClr val="FF9966"/>
                </a:solidFill>
                <a:latin typeface="Consolas" panose="020B0609020204030204" pitchFamily="49" charset="0"/>
                <a:ea typeface="Roboto Medium" panose="02000000000000000000" pitchFamily="2" charset="0"/>
                <a:cs typeface="Roboto" panose="02000000000000000000" pitchFamily="2" charset="0"/>
              </a:rPr>
              <a:t>)</a:t>
            </a:r>
            <a:endParaRPr lang="en-US" sz="2000" dirty="0">
              <a:solidFill>
                <a:srgbClr val="FF9966"/>
              </a:solidFill>
              <a:latin typeface="Consolas" panose="020B0609020204030204" pitchFamily="49" charset="0"/>
              <a:ea typeface="Roboto Medium" panose="02000000000000000000" pitchFamily="2" charset="0"/>
              <a:cs typeface="Roboto" panose="02000000000000000000" pitchFamily="2" charset="0"/>
            </a:endParaRPr>
          </a:p>
        </p:txBody>
      </p:sp>
      <p:sp>
        <p:nvSpPr>
          <p:cNvPr id="102" name="Title 1"/>
          <p:cNvSpPr txBox="1">
            <a:spLocks/>
          </p:cNvSpPr>
          <p:nvPr/>
        </p:nvSpPr>
        <p:spPr>
          <a:xfrm>
            <a:off x="7617132" y="2111379"/>
            <a:ext cx="1009781" cy="317319"/>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rgbClr val="D94747"/>
                </a:solidFill>
                <a:latin typeface="Consolas" panose="020B0609020204030204" pitchFamily="49" charset="0"/>
                <a:ea typeface="Roboto Medium" panose="02000000000000000000" pitchFamily="2" charset="0"/>
                <a:cs typeface="Roboto" panose="02000000000000000000" pitchFamily="2" charset="0"/>
              </a:rPr>
              <a:t>&gt;</a:t>
            </a:r>
            <a:r>
              <a:rPr lang="en-US" sz="2000" dirty="0" smtClean="0">
                <a:solidFill>
                  <a:srgbClr val="D94747"/>
                </a:solidFill>
                <a:latin typeface="Consolas" panose="020B0609020204030204" pitchFamily="49" charset="0"/>
                <a:ea typeface="Roboto Medium" panose="02000000000000000000" pitchFamily="2" charset="0"/>
                <a:cs typeface="Roboto" panose="02000000000000000000" pitchFamily="2" charset="0"/>
              </a:rPr>
              <a:t> </a:t>
            </a:r>
            <a:r>
              <a:rPr lang="en-US" sz="2000" dirty="0">
                <a:solidFill>
                  <a:srgbClr val="D94747"/>
                </a:solidFill>
                <a:latin typeface="Consolas" panose="020B0609020204030204" pitchFamily="49" charset="0"/>
                <a:ea typeface="Roboto Medium" panose="02000000000000000000" pitchFamily="2" charset="0"/>
                <a:cs typeface="Roboto" panose="02000000000000000000" pitchFamily="2" charset="0"/>
              </a:rPr>
              <a:t>10</a:t>
            </a:r>
          </a:p>
        </p:txBody>
      </p:sp>
    </p:spTree>
    <p:custDataLst>
      <p:tags r:id="rId1"/>
    </p:custDataLst>
    <p:extLst>
      <p:ext uri="{BB962C8B-B14F-4D97-AF65-F5344CB8AC3E}">
        <p14:creationId xmlns:p14="http://schemas.microsoft.com/office/powerpoint/2010/main" val="2441137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36"/>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47"/>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57"/>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58"/>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9"/>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98"/>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12"/>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9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47" grpId="0" animBg="1"/>
      <p:bldP spid="47" grpId="1" animBg="1"/>
      <p:bldP spid="57" grpId="0" animBg="1"/>
      <p:bldP spid="57" grpId="1" animBg="1"/>
      <p:bldP spid="58" grpId="0" animBg="1"/>
      <p:bldP spid="58" grpId="1" animBg="1"/>
      <p:bldP spid="98" grpId="0" animBg="1"/>
      <p:bldP spid="98" grpId="1" animBg="1"/>
      <p:bldP spid="99" grpId="0" animBg="1"/>
      <p:bldP spid="99"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Designer-controlled grammars</a:t>
            </a:r>
            <a:endParaRPr lang="nl-BE" dirty="0"/>
          </a:p>
        </p:txBody>
      </p:sp>
      <p:sp>
        <p:nvSpPr>
          <p:cNvPr id="3" name="Slide Number Placeholder 2"/>
          <p:cNvSpPr>
            <a:spLocks noGrp="1"/>
          </p:cNvSpPr>
          <p:nvPr>
            <p:ph type="sldNum" sz="quarter" idx="12"/>
          </p:nvPr>
        </p:nvSpPr>
        <p:spPr/>
        <p:txBody>
          <a:bodyPr/>
          <a:lstStyle/>
          <a:p>
            <a:fld id="{7571D7D1-A6BE-4E3F-858C-0E727F66D866}" type="slidenum">
              <a:rPr lang="en-GB" smtClean="0"/>
              <a:t>32</a:t>
            </a:fld>
            <a:endParaRPr lang="en-GB"/>
          </a:p>
        </p:txBody>
      </p:sp>
      <p:sp>
        <p:nvSpPr>
          <p:cNvPr id="36" name="Content Placeholder 2"/>
          <p:cNvSpPr txBox="1">
            <a:spLocks/>
          </p:cNvSpPr>
          <p:nvPr/>
        </p:nvSpPr>
        <p:spPr>
          <a:xfrm>
            <a:off x="913855" y="2787711"/>
            <a:ext cx="5715002" cy="52946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00" b="1" dirty="0">
                <a:solidFill>
                  <a:schemeClr val="accent5">
                    <a:lumMod val="40000"/>
                    <a:lumOff val="60000"/>
                  </a:schemeClr>
                </a:solidFill>
                <a:latin typeface="Roboto" panose="02000000000000000000" pitchFamily="2" charset="0"/>
                <a:ea typeface="Roboto" panose="02000000000000000000" pitchFamily="2" charset="0"/>
                <a:cs typeface="Roboto" panose="02000000000000000000" pitchFamily="2" charset="0"/>
              </a:rPr>
              <a:t>Monte Carlo</a:t>
            </a:r>
            <a:r>
              <a:rPr lang="en-US" sz="27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 evaluate and retry</a:t>
            </a:r>
          </a:p>
        </p:txBody>
      </p:sp>
      <p:sp>
        <p:nvSpPr>
          <p:cNvPr id="37" name="Content Placeholder 2"/>
          <p:cNvSpPr txBox="1">
            <a:spLocks/>
          </p:cNvSpPr>
          <p:nvPr/>
        </p:nvSpPr>
        <p:spPr>
          <a:xfrm>
            <a:off x="913855" y="3615740"/>
            <a:ext cx="5715002" cy="52946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00" b="1" dirty="0">
                <a:solidFill>
                  <a:srgbClr val="FF9966"/>
                </a:solidFill>
                <a:latin typeface="Roboto" panose="02000000000000000000" pitchFamily="2" charset="0"/>
                <a:ea typeface="Roboto" panose="02000000000000000000" pitchFamily="2" charset="0"/>
                <a:cs typeface="Roboto" panose="02000000000000000000" pitchFamily="2" charset="0"/>
              </a:rPr>
              <a:t>DCG</a:t>
            </a:r>
            <a:r>
              <a:rPr lang="en-US" sz="2700" dirty="0">
                <a:solidFill>
                  <a:schemeClr val="accent4">
                    <a:lumMod val="60000"/>
                    <a:lumOff val="40000"/>
                  </a:schemeClr>
                </a:solidFill>
                <a:latin typeface="Roboto" panose="02000000000000000000" pitchFamily="2" charset="0"/>
                <a:ea typeface="Roboto" panose="02000000000000000000" pitchFamily="2" charset="0"/>
                <a:cs typeface="Roboto" panose="02000000000000000000" pitchFamily="2" charset="0"/>
              </a:rPr>
              <a:t>: evaluate and correct</a:t>
            </a:r>
          </a:p>
        </p:txBody>
      </p:sp>
      <p:sp>
        <p:nvSpPr>
          <p:cNvPr id="38" name="Title 1"/>
          <p:cNvSpPr txBox="1">
            <a:spLocks/>
          </p:cNvSpPr>
          <p:nvPr/>
        </p:nvSpPr>
        <p:spPr>
          <a:xfrm>
            <a:off x="6362575" y="3554219"/>
            <a:ext cx="2152775" cy="575508"/>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rgbClr val="90D000"/>
                </a:solidFill>
                <a:latin typeface="Roboto Condensed" panose="02000000000000000000" pitchFamily="2" charset="0"/>
                <a:ea typeface="Roboto Condensed" panose="02000000000000000000" pitchFamily="2" charset="0"/>
                <a:cs typeface="Roboto" panose="02000000000000000000" pitchFamily="2" charset="0"/>
              </a:rPr>
              <a:t>Low – Moderate</a:t>
            </a:r>
          </a:p>
        </p:txBody>
      </p:sp>
      <p:sp>
        <p:nvSpPr>
          <p:cNvPr id="39" name="Title 1"/>
          <p:cNvSpPr txBox="1">
            <a:spLocks/>
          </p:cNvSpPr>
          <p:nvPr/>
        </p:nvSpPr>
        <p:spPr>
          <a:xfrm>
            <a:off x="6396959" y="4370650"/>
            <a:ext cx="2084004" cy="575508"/>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rgbClr val="00CF21"/>
                </a:solidFill>
                <a:latin typeface="Roboto Condensed" panose="02000000000000000000" pitchFamily="2" charset="0"/>
                <a:ea typeface="Roboto Condensed" panose="02000000000000000000" pitchFamily="2" charset="0"/>
                <a:cs typeface="Roboto" panose="02000000000000000000" pitchFamily="2" charset="0"/>
              </a:rPr>
              <a:t>Low</a:t>
            </a:r>
          </a:p>
        </p:txBody>
      </p:sp>
      <p:sp>
        <p:nvSpPr>
          <p:cNvPr id="40" name="Title 1"/>
          <p:cNvSpPr txBox="1">
            <a:spLocks/>
          </p:cNvSpPr>
          <p:nvPr/>
        </p:nvSpPr>
        <p:spPr>
          <a:xfrm>
            <a:off x="6635512" y="2717874"/>
            <a:ext cx="1606901" cy="575508"/>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rgbClr val="FF5001"/>
                </a:solidFill>
                <a:latin typeface="Roboto Condensed" panose="02000000000000000000" pitchFamily="2" charset="0"/>
                <a:ea typeface="Roboto Condensed" panose="02000000000000000000" pitchFamily="2" charset="0"/>
                <a:cs typeface="Roboto" panose="02000000000000000000" pitchFamily="2" charset="0"/>
              </a:rPr>
              <a:t>High</a:t>
            </a:r>
          </a:p>
        </p:txBody>
      </p:sp>
      <p:sp>
        <p:nvSpPr>
          <p:cNvPr id="41" name="Title 1"/>
          <p:cNvSpPr txBox="1">
            <a:spLocks/>
          </p:cNvSpPr>
          <p:nvPr/>
        </p:nvSpPr>
        <p:spPr>
          <a:xfrm>
            <a:off x="6559646" y="2147023"/>
            <a:ext cx="1758630" cy="47519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accent4">
                    <a:lumMod val="20000"/>
                    <a:lumOff val="80000"/>
                  </a:schemeClr>
                </a:solidFill>
                <a:latin typeface="Roboto Condensed" panose="02000000000000000000" pitchFamily="2" charset="0"/>
                <a:ea typeface="Roboto Condensed" panose="02000000000000000000" pitchFamily="2" charset="0"/>
                <a:cs typeface="Roboto" panose="02000000000000000000" pitchFamily="2" charset="0"/>
              </a:rPr>
              <a:t>OVERHEAD</a:t>
            </a:r>
          </a:p>
        </p:txBody>
      </p:sp>
      <p:sp>
        <p:nvSpPr>
          <p:cNvPr id="14" name="Content Placeholder 2"/>
          <p:cNvSpPr txBox="1">
            <a:spLocks/>
          </p:cNvSpPr>
          <p:nvPr/>
        </p:nvSpPr>
        <p:spPr>
          <a:xfrm>
            <a:off x="913855" y="4443768"/>
            <a:ext cx="5715002" cy="52946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20000"/>
                    <a:lumOff val="8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20000"/>
                    <a:lumOff val="8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20000"/>
                    <a:lumOff val="8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20000"/>
                    <a:lumOff val="8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20000"/>
                    <a:lumOff val="8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700" b="1" dirty="0" smtClean="0">
                <a:solidFill>
                  <a:schemeClr val="accent5">
                    <a:lumMod val="40000"/>
                    <a:lumOff val="60000"/>
                  </a:schemeClr>
                </a:solidFill>
                <a:cs typeface="Roboto" panose="02000000000000000000" pitchFamily="2" charset="0"/>
              </a:rPr>
              <a:t>CGA++</a:t>
            </a:r>
            <a:r>
              <a:rPr lang="en-US" sz="2700" dirty="0" smtClean="0">
                <a:cs typeface="Roboto" panose="02000000000000000000" pitchFamily="2" charset="0"/>
              </a:rPr>
              <a:t>: steer toward result</a:t>
            </a:r>
            <a:endParaRPr lang="en-US" sz="2700" dirty="0">
              <a:cs typeface="Roboto" panose="02000000000000000000" pitchFamily="2" charset="0"/>
            </a:endParaRPr>
          </a:p>
        </p:txBody>
      </p:sp>
      <p:sp>
        <p:nvSpPr>
          <p:cNvPr id="5" name="Text Placeholder 4"/>
          <p:cNvSpPr>
            <a:spLocks noGrp="1"/>
          </p:cNvSpPr>
          <p:nvPr>
            <p:ph type="body" sz="quarter" idx="13"/>
          </p:nvPr>
        </p:nvSpPr>
        <p:spPr/>
        <p:txBody>
          <a:bodyPr/>
          <a:lstStyle/>
          <a:p>
            <a:r>
              <a:rPr lang="en-US" dirty="0" smtClean="0">
                <a:solidFill>
                  <a:schemeClr val="accent4">
                    <a:lumMod val="60000"/>
                    <a:lumOff val="40000"/>
                  </a:schemeClr>
                </a:solidFill>
              </a:rPr>
              <a:t>Limited overhead</a:t>
            </a:r>
            <a:endParaRPr lang="nl-BE" dirty="0">
              <a:solidFill>
                <a:schemeClr val="accent4">
                  <a:lumMod val="60000"/>
                  <a:lumOff val="40000"/>
                </a:schemeClr>
              </a:solidFill>
            </a:endParaRPr>
          </a:p>
        </p:txBody>
      </p:sp>
    </p:spTree>
    <p:custDataLst>
      <p:tags r:id="rId1"/>
    </p:custDataLst>
    <p:extLst>
      <p:ext uri="{BB962C8B-B14F-4D97-AF65-F5344CB8AC3E}">
        <p14:creationId xmlns:p14="http://schemas.microsoft.com/office/powerpoint/2010/main" val="300433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a:t>
            </a:r>
            <a:endParaRPr lang="nl-BE" dirty="0"/>
          </a:p>
        </p:txBody>
      </p:sp>
      <p:sp>
        <p:nvSpPr>
          <p:cNvPr id="2" name="Slide Number Placeholder 1"/>
          <p:cNvSpPr>
            <a:spLocks noGrp="1"/>
          </p:cNvSpPr>
          <p:nvPr>
            <p:ph type="sldNum" sz="quarter" idx="12"/>
          </p:nvPr>
        </p:nvSpPr>
        <p:spPr/>
        <p:txBody>
          <a:bodyPr/>
          <a:lstStyle/>
          <a:p>
            <a:fld id="{7571D7D1-A6BE-4E3F-858C-0E727F66D866}" type="slidenum">
              <a:rPr lang="en-GB" smtClean="0"/>
              <a:pPr/>
              <a:t>33</a:t>
            </a:fld>
            <a:endParaRPr lang="en-GB" dirty="0"/>
          </a:p>
        </p:txBody>
      </p:sp>
      <p:sp>
        <p:nvSpPr>
          <p:cNvPr id="104" name="Title 1"/>
          <p:cNvSpPr txBox="1">
            <a:spLocks/>
          </p:cNvSpPr>
          <p:nvPr/>
        </p:nvSpPr>
        <p:spPr>
          <a:xfrm>
            <a:off x="3091336" y="3956538"/>
            <a:ext cx="4196136" cy="409297"/>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Controllable generation order</a:t>
            </a:r>
          </a:p>
        </p:txBody>
      </p:sp>
      <p:sp>
        <p:nvSpPr>
          <p:cNvPr id="105" name="Title 1"/>
          <p:cNvSpPr txBox="1">
            <a:spLocks/>
          </p:cNvSpPr>
          <p:nvPr/>
        </p:nvSpPr>
        <p:spPr>
          <a:xfrm>
            <a:off x="3091336" y="4405722"/>
            <a:ext cx="4196136" cy="42439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Generic translation interface</a:t>
            </a:r>
          </a:p>
        </p:txBody>
      </p:sp>
      <p:sp>
        <p:nvSpPr>
          <p:cNvPr id="107" name="Title 1"/>
          <p:cNvSpPr txBox="1">
            <a:spLocks/>
          </p:cNvSpPr>
          <p:nvPr/>
        </p:nvSpPr>
        <p:spPr>
          <a:xfrm>
            <a:off x="3091337" y="2408091"/>
            <a:ext cx="4196135" cy="410607"/>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smtClean="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Easy specification</a:t>
            </a:r>
            <a:endPar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08" name="Title 1"/>
          <p:cNvSpPr txBox="1">
            <a:spLocks/>
          </p:cNvSpPr>
          <p:nvPr/>
        </p:nvSpPr>
        <p:spPr>
          <a:xfrm>
            <a:off x="3091340" y="2862390"/>
            <a:ext cx="4196134" cy="418357"/>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smtClean="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Directed convergence</a:t>
            </a:r>
            <a:endPar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09" name="Title 1"/>
          <p:cNvSpPr txBox="1">
            <a:spLocks/>
          </p:cNvSpPr>
          <p:nvPr/>
        </p:nvSpPr>
        <p:spPr>
          <a:xfrm>
            <a:off x="3091337" y="3329554"/>
            <a:ext cx="4196135" cy="409297"/>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Reversible decisions</a:t>
            </a:r>
          </a:p>
        </p:txBody>
      </p:sp>
      <p:sp>
        <p:nvSpPr>
          <p:cNvPr id="110" name="Title 1"/>
          <p:cNvSpPr txBox="1">
            <a:spLocks/>
          </p:cNvSpPr>
          <p:nvPr/>
        </p:nvSpPr>
        <p:spPr>
          <a:xfrm>
            <a:off x="3091337" y="1953792"/>
            <a:ext cx="4196135" cy="410607"/>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smtClean="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Global context</a:t>
            </a:r>
            <a:endPar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15" name="Title 1"/>
          <p:cNvSpPr txBox="1">
            <a:spLocks/>
          </p:cNvSpPr>
          <p:nvPr/>
        </p:nvSpPr>
        <p:spPr>
          <a:xfrm>
            <a:off x="2265835" y="3952151"/>
            <a:ext cx="299563" cy="410607"/>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a:t>
            </a:r>
          </a:p>
        </p:txBody>
      </p:sp>
      <p:sp>
        <p:nvSpPr>
          <p:cNvPr id="116" name="Title 1"/>
          <p:cNvSpPr txBox="1">
            <a:spLocks/>
          </p:cNvSpPr>
          <p:nvPr/>
        </p:nvSpPr>
        <p:spPr>
          <a:xfrm>
            <a:off x="2265834" y="4405722"/>
            <a:ext cx="299563" cy="410607"/>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a:t>
            </a:r>
          </a:p>
        </p:txBody>
      </p:sp>
      <p:sp>
        <p:nvSpPr>
          <p:cNvPr id="117" name="Title 1"/>
          <p:cNvSpPr txBox="1">
            <a:spLocks/>
          </p:cNvSpPr>
          <p:nvPr/>
        </p:nvSpPr>
        <p:spPr>
          <a:xfrm>
            <a:off x="2265834" y="4878730"/>
            <a:ext cx="299563" cy="410607"/>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a:t>
            </a:r>
          </a:p>
        </p:txBody>
      </p:sp>
      <p:pic>
        <p:nvPicPr>
          <p:cNvPr id="118" name="Picture 1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2613" y="1960260"/>
            <a:ext cx="333555" cy="372270"/>
          </a:xfrm>
          <a:prstGeom prst="rect">
            <a:avLst/>
          </a:prstGeom>
        </p:spPr>
      </p:pic>
      <p:pic>
        <p:nvPicPr>
          <p:cNvPr id="119" name="Picture 1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2613" y="2415390"/>
            <a:ext cx="333555" cy="372270"/>
          </a:xfrm>
          <a:prstGeom prst="rect">
            <a:avLst/>
          </a:prstGeom>
        </p:spPr>
      </p:pic>
      <p:pic>
        <p:nvPicPr>
          <p:cNvPr id="120" name="Picture 1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2614" y="2872733"/>
            <a:ext cx="333555" cy="372270"/>
          </a:xfrm>
          <a:prstGeom prst="rect">
            <a:avLst/>
          </a:prstGeom>
        </p:spPr>
      </p:pic>
      <p:pic>
        <p:nvPicPr>
          <p:cNvPr id="121" name="Picture 1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2613" y="3335367"/>
            <a:ext cx="333555" cy="372270"/>
          </a:xfrm>
          <a:prstGeom prst="rect">
            <a:avLst/>
          </a:prstGeom>
        </p:spPr>
      </p:pic>
      <p:sp>
        <p:nvSpPr>
          <p:cNvPr id="132" name="Title 1"/>
          <p:cNvSpPr txBox="1">
            <a:spLocks/>
          </p:cNvSpPr>
          <p:nvPr/>
        </p:nvSpPr>
        <p:spPr>
          <a:xfrm>
            <a:off x="3091336" y="4873735"/>
            <a:ext cx="4196134" cy="415602"/>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Feedback loops</a:t>
            </a:r>
          </a:p>
        </p:txBody>
      </p:sp>
    </p:spTree>
    <p:extLst>
      <p:ext uri="{BB962C8B-B14F-4D97-AF65-F5344CB8AC3E}">
        <p14:creationId xmlns:p14="http://schemas.microsoft.com/office/powerpoint/2010/main" val="3458292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Oval 12"/>
          <p:cNvSpPr/>
          <p:nvPr/>
        </p:nvSpPr>
        <p:spPr>
          <a:xfrm>
            <a:off x="7203476" y="3070635"/>
            <a:ext cx="1215000" cy="1215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DCG 3</a:t>
            </a:r>
            <a:endParaRPr lang="en-GB" b="1"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20" name="Rounded Rectangle 19"/>
          <p:cNvSpPr/>
          <p:nvPr/>
        </p:nvSpPr>
        <p:spPr>
          <a:xfrm>
            <a:off x="7106604" y="4003710"/>
            <a:ext cx="1408748" cy="538793"/>
          </a:xfrm>
          <a:prstGeom prst="roundRect">
            <a:avLst>
              <a:gd name="adj" fmla="val 50000"/>
            </a:avLst>
          </a:prstGeom>
          <a:solidFill>
            <a:schemeClr val="accent5">
              <a:lumMod val="75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5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Event socket</a:t>
            </a:r>
            <a:endParaRPr lang="en-GB" sz="15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grpSp>
        <p:nvGrpSpPr>
          <p:cNvPr id="11" name="Group 10"/>
          <p:cNvGrpSpPr/>
          <p:nvPr/>
        </p:nvGrpSpPr>
        <p:grpSpPr>
          <a:xfrm>
            <a:off x="3506119" y="1739252"/>
            <a:ext cx="3368993" cy="1095039"/>
            <a:chOff x="6137910" y="1828974"/>
            <a:chExt cx="4491990" cy="1460052"/>
          </a:xfrm>
        </p:grpSpPr>
        <p:sp>
          <p:nvSpPr>
            <p:cNvPr id="5" name="Rounded Rectangle 4"/>
            <p:cNvSpPr/>
            <p:nvPr/>
          </p:nvSpPr>
          <p:spPr>
            <a:xfrm>
              <a:off x="6297930" y="1828974"/>
              <a:ext cx="4164094" cy="1245696"/>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100" b="1"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Event coordinator</a:t>
              </a:r>
            </a:p>
            <a:p>
              <a:pPr algn="ctr"/>
              <a:endParaRPr lang="en-GB" sz="2100" b="1"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22" name="Rounded Rectangle 21"/>
            <p:cNvSpPr/>
            <p:nvPr/>
          </p:nvSpPr>
          <p:spPr>
            <a:xfrm>
              <a:off x="6137910" y="2570635"/>
              <a:ext cx="4491990" cy="718391"/>
            </a:xfrm>
            <a:prstGeom prst="roundRect">
              <a:avLst>
                <a:gd name="adj" fmla="val 50000"/>
              </a:avLst>
            </a:prstGeom>
            <a:solidFill>
              <a:srgbClr val="790D0D"/>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5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Event socket</a:t>
              </a:r>
              <a:endParaRPr lang="en-GB" sz="15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grpSp>
      <p:sp>
        <p:nvSpPr>
          <p:cNvPr id="26" name="Oval 25"/>
          <p:cNvSpPr/>
          <p:nvPr/>
        </p:nvSpPr>
        <p:spPr>
          <a:xfrm>
            <a:off x="1956638" y="3070635"/>
            <a:ext cx="1215000" cy="1215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DCG 1</a:t>
            </a:r>
            <a:endParaRPr lang="en-GB" b="1"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27" name="Rounded Rectangle 26"/>
          <p:cNvSpPr/>
          <p:nvPr/>
        </p:nvSpPr>
        <p:spPr>
          <a:xfrm>
            <a:off x="1859766" y="4003710"/>
            <a:ext cx="1408748" cy="538793"/>
          </a:xfrm>
          <a:prstGeom prst="roundRect">
            <a:avLst>
              <a:gd name="adj" fmla="val 50000"/>
            </a:avLst>
          </a:prstGeom>
          <a:solidFill>
            <a:schemeClr val="accent5">
              <a:lumMod val="75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5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Event socket</a:t>
            </a:r>
            <a:endParaRPr lang="en-GB" sz="15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29" name="Oval 28"/>
          <p:cNvSpPr/>
          <p:nvPr/>
        </p:nvSpPr>
        <p:spPr>
          <a:xfrm>
            <a:off x="4580166" y="3079208"/>
            <a:ext cx="1215000" cy="1215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DCG 2</a:t>
            </a:r>
            <a:endParaRPr lang="en-GB" b="1"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30" name="Rounded Rectangle 29"/>
          <p:cNvSpPr/>
          <p:nvPr/>
        </p:nvSpPr>
        <p:spPr>
          <a:xfrm>
            <a:off x="4483294" y="4012282"/>
            <a:ext cx="1408748" cy="538793"/>
          </a:xfrm>
          <a:prstGeom prst="roundRect">
            <a:avLst>
              <a:gd name="adj" fmla="val 50000"/>
            </a:avLst>
          </a:prstGeom>
          <a:solidFill>
            <a:schemeClr val="accent5">
              <a:lumMod val="75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5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Event socket</a:t>
            </a:r>
            <a:endParaRPr lang="en-GB" sz="15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grpSp>
        <p:nvGrpSpPr>
          <p:cNvPr id="36" name="Group 35"/>
          <p:cNvGrpSpPr/>
          <p:nvPr/>
        </p:nvGrpSpPr>
        <p:grpSpPr>
          <a:xfrm>
            <a:off x="3163254" y="4660460"/>
            <a:ext cx="1408748" cy="892086"/>
            <a:chOff x="3204100" y="5331496"/>
            <a:chExt cx="1878330" cy="1189448"/>
          </a:xfrm>
        </p:grpSpPr>
        <p:sp>
          <p:nvSpPr>
            <p:cNvPr id="34" name="Snip Same Side Corner Rectangle 33"/>
            <p:cNvSpPr/>
            <p:nvPr/>
          </p:nvSpPr>
          <p:spPr>
            <a:xfrm>
              <a:off x="3317487" y="5331496"/>
              <a:ext cx="1651557" cy="552909"/>
            </a:xfrm>
            <a:prstGeom prst="snip2SameRect">
              <a:avLst>
                <a:gd name="adj1" fmla="val 29070"/>
                <a:gd name="adj2"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500" b="1" dirty="0">
                  <a:solidFill>
                    <a:schemeClr val="accent4">
                      <a:lumMod val="20000"/>
                      <a:lumOff val="80000"/>
                    </a:schemeClr>
                  </a:solidFill>
                  <a:latin typeface="Roboto" panose="02000000000000000000" pitchFamily="2" charset="0"/>
                  <a:ea typeface="Roboto" panose="02000000000000000000" pitchFamily="2" charset="0"/>
                </a:rPr>
                <a:t>Traverser 1</a:t>
              </a:r>
              <a:endParaRPr lang="nl-BE" sz="1500" b="1" dirty="0">
                <a:solidFill>
                  <a:schemeClr val="accent4">
                    <a:lumMod val="20000"/>
                    <a:lumOff val="80000"/>
                  </a:schemeClr>
                </a:solidFill>
                <a:latin typeface="Roboto" panose="02000000000000000000" pitchFamily="2" charset="0"/>
                <a:ea typeface="Roboto" panose="02000000000000000000" pitchFamily="2" charset="0"/>
              </a:endParaRPr>
            </a:p>
          </p:txBody>
        </p:sp>
        <p:sp>
          <p:nvSpPr>
            <p:cNvPr id="35" name="Rounded Rectangle 34"/>
            <p:cNvSpPr/>
            <p:nvPr/>
          </p:nvSpPr>
          <p:spPr>
            <a:xfrm>
              <a:off x="3204100" y="5802553"/>
              <a:ext cx="1878330" cy="718391"/>
            </a:xfrm>
            <a:prstGeom prst="roundRect">
              <a:avLst>
                <a:gd name="adj" fmla="val 50000"/>
              </a:avLst>
            </a:prstGeom>
            <a:solidFill>
              <a:srgbClr val="005828"/>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5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Event socket</a:t>
              </a:r>
              <a:endParaRPr lang="en-GB" sz="15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grpSp>
      <p:grpSp>
        <p:nvGrpSpPr>
          <p:cNvPr id="37" name="Group 36"/>
          <p:cNvGrpSpPr/>
          <p:nvPr/>
        </p:nvGrpSpPr>
        <p:grpSpPr>
          <a:xfrm>
            <a:off x="5795168" y="4660460"/>
            <a:ext cx="1408748" cy="892086"/>
            <a:chOff x="3204100" y="5331496"/>
            <a:chExt cx="1878330" cy="1189448"/>
          </a:xfrm>
        </p:grpSpPr>
        <p:sp>
          <p:nvSpPr>
            <p:cNvPr id="38" name="Snip Same Side Corner Rectangle 37"/>
            <p:cNvSpPr/>
            <p:nvPr/>
          </p:nvSpPr>
          <p:spPr>
            <a:xfrm>
              <a:off x="3317487" y="5331496"/>
              <a:ext cx="1651557" cy="552909"/>
            </a:xfrm>
            <a:prstGeom prst="snip2SameRect">
              <a:avLst>
                <a:gd name="adj1" fmla="val 29070"/>
                <a:gd name="adj2"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500" b="1" dirty="0">
                  <a:solidFill>
                    <a:schemeClr val="accent4">
                      <a:lumMod val="20000"/>
                      <a:lumOff val="80000"/>
                    </a:schemeClr>
                  </a:solidFill>
                  <a:latin typeface="Roboto" panose="02000000000000000000" pitchFamily="2" charset="0"/>
                  <a:ea typeface="Roboto" panose="02000000000000000000" pitchFamily="2" charset="0"/>
                </a:rPr>
                <a:t>Traverser 2</a:t>
              </a:r>
              <a:endParaRPr lang="nl-BE" sz="1500" b="1" dirty="0">
                <a:solidFill>
                  <a:schemeClr val="accent4">
                    <a:lumMod val="20000"/>
                    <a:lumOff val="80000"/>
                  </a:schemeClr>
                </a:solidFill>
                <a:latin typeface="Roboto" panose="02000000000000000000" pitchFamily="2" charset="0"/>
                <a:ea typeface="Roboto" panose="02000000000000000000" pitchFamily="2" charset="0"/>
              </a:endParaRPr>
            </a:p>
          </p:txBody>
        </p:sp>
        <p:sp>
          <p:nvSpPr>
            <p:cNvPr id="39" name="Rounded Rectangle 38"/>
            <p:cNvSpPr/>
            <p:nvPr/>
          </p:nvSpPr>
          <p:spPr>
            <a:xfrm>
              <a:off x="3204100" y="5802553"/>
              <a:ext cx="1878330" cy="718391"/>
            </a:xfrm>
            <a:prstGeom prst="roundRect">
              <a:avLst>
                <a:gd name="adj" fmla="val 50000"/>
              </a:avLst>
            </a:prstGeom>
            <a:solidFill>
              <a:srgbClr val="005828"/>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5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Event socket</a:t>
              </a:r>
              <a:endParaRPr lang="en-GB" sz="15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grpSp>
      <p:grpSp>
        <p:nvGrpSpPr>
          <p:cNvPr id="40" name="Group 39"/>
          <p:cNvGrpSpPr/>
          <p:nvPr/>
        </p:nvGrpSpPr>
        <p:grpSpPr>
          <a:xfrm>
            <a:off x="446848" y="1731496"/>
            <a:ext cx="2185518" cy="1095039"/>
            <a:chOff x="6137911" y="1828974"/>
            <a:chExt cx="2914024" cy="1460052"/>
          </a:xfrm>
        </p:grpSpPr>
        <p:sp>
          <p:nvSpPr>
            <p:cNvPr id="41" name="Rounded Rectangle 40"/>
            <p:cNvSpPr/>
            <p:nvPr/>
          </p:nvSpPr>
          <p:spPr>
            <a:xfrm>
              <a:off x="6297931" y="1828974"/>
              <a:ext cx="2596770" cy="1245696"/>
            </a:xfrm>
            <a:prstGeom prst="roundRect">
              <a:avLst>
                <a:gd name="adj" fmla="val 29362"/>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100" b="1"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Game engine</a:t>
              </a:r>
              <a:br>
                <a:rPr lang="en-US" sz="2100" b="1"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br>
              <a:endParaRPr lang="en-GB" sz="2100" b="1"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42" name="Rounded Rectangle 41"/>
            <p:cNvSpPr/>
            <p:nvPr/>
          </p:nvSpPr>
          <p:spPr>
            <a:xfrm>
              <a:off x="6137911" y="2570635"/>
              <a:ext cx="2914024" cy="718391"/>
            </a:xfrm>
            <a:prstGeom prst="roundRect">
              <a:avLst>
                <a:gd name="adj" fmla="val 50000"/>
              </a:avLst>
            </a:prstGeom>
            <a:solidFill>
              <a:schemeClr val="tx1">
                <a:lumMod val="85000"/>
                <a:lumOff val="15000"/>
              </a:schemeClr>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5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Event socket</a:t>
              </a:r>
              <a:endParaRPr lang="en-GB" sz="15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grpSp>
      <p:sp>
        <p:nvSpPr>
          <p:cNvPr id="44" name="Flowchart: Connector 43"/>
          <p:cNvSpPr/>
          <p:nvPr/>
        </p:nvSpPr>
        <p:spPr>
          <a:xfrm>
            <a:off x="2564138" y="2501382"/>
            <a:ext cx="120015" cy="127031"/>
          </a:xfrm>
          <a:prstGeom prst="flowChartConnector">
            <a:avLst/>
          </a:prstGeom>
          <a:solidFill>
            <a:schemeClr val="accent4">
              <a:lumMod val="60000"/>
              <a:lumOff val="40000"/>
            </a:schemeClr>
          </a:solidFill>
          <a:ln w="349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nl-BE" sz="1350"/>
          </a:p>
        </p:txBody>
      </p:sp>
      <p:sp>
        <p:nvSpPr>
          <p:cNvPr id="45" name="Flowchart: Connector 44"/>
          <p:cNvSpPr/>
          <p:nvPr/>
        </p:nvSpPr>
        <p:spPr>
          <a:xfrm>
            <a:off x="3437888" y="2501382"/>
            <a:ext cx="120015" cy="127031"/>
          </a:xfrm>
          <a:prstGeom prst="flowChartConnector">
            <a:avLst/>
          </a:prstGeom>
          <a:solidFill>
            <a:schemeClr val="accent4">
              <a:lumMod val="60000"/>
              <a:lumOff val="40000"/>
            </a:schemeClr>
          </a:solidFill>
          <a:ln w="349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nl-BE" sz="1350"/>
          </a:p>
        </p:txBody>
      </p:sp>
      <p:sp>
        <p:nvSpPr>
          <p:cNvPr id="46" name="Flowchart: Connector 45"/>
          <p:cNvSpPr/>
          <p:nvPr/>
        </p:nvSpPr>
        <p:spPr>
          <a:xfrm>
            <a:off x="2504131" y="4487560"/>
            <a:ext cx="120015" cy="127031"/>
          </a:xfrm>
          <a:prstGeom prst="flowChartConnector">
            <a:avLst/>
          </a:prstGeom>
          <a:solidFill>
            <a:schemeClr val="accent4">
              <a:lumMod val="60000"/>
              <a:lumOff val="40000"/>
            </a:schemeClr>
          </a:solidFill>
          <a:ln w="349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nl-BE" sz="1350"/>
          </a:p>
        </p:txBody>
      </p:sp>
      <p:sp>
        <p:nvSpPr>
          <p:cNvPr id="47" name="Flowchart: Connector 46"/>
          <p:cNvSpPr/>
          <p:nvPr/>
        </p:nvSpPr>
        <p:spPr>
          <a:xfrm>
            <a:off x="5127659" y="4475611"/>
            <a:ext cx="120015" cy="127031"/>
          </a:xfrm>
          <a:prstGeom prst="flowChartConnector">
            <a:avLst/>
          </a:prstGeom>
          <a:solidFill>
            <a:schemeClr val="accent4">
              <a:lumMod val="60000"/>
              <a:lumOff val="40000"/>
            </a:schemeClr>
          </a:solidFill>
          <a:ln w="349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nl-BE" sz="1350"/>
          </a:p>
        </p:txBody>
      </p:sp>
      <p:sp>
        <p:nvSpPr>
          <p:cNvPr id="48" name="Flowchart: Connector 47"/>
          <p:cNvSpPr/>
          <p:nvPr/>
        </p:nvSpPr>
        <p:spPr>
          <a:xfrm>
            <a:off x="7750970" y="4457749"/>
            <a:ext cx="120015" cy="127031"/>
          </a:xfrm>
          <a:prstGeom prst="flowChartConnector">
            <a:avLst/>
          </a:prstGeom>
          <a:solidFill>
            <a:schemeClr val="accent4">
              <a:lumMod val="60000"/>
              <a:lumOff val="40000"/>
            </a:schemeClr>
          </a:solidFill>
          <a:ln w="349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nl-BE" sz="1350"/>
          </a:p>
        </p:txBody>
      </p:sp>
      <p:sp>
        <p:nvSpPr>
          <p:cNvPr id="49" name="Flowchart: Connector 48"/>
          <p:cNvSpPr/>
          <p:nvPr/>
        </p:nvSpPr>
        <p:spPr>
          <a:xfrm>
            <a:off x="5832032" y="4218163"/>
            <a:ext cx="120015" cy="127031"/>
          </a:xfrm>
          <a:prstGeom prst="flowChartConnector">
            <a:avLst/>
          </a:prstGeom>
          <a:solidFill>
            <a:schemeClr val="accent4">
              <a:lumMod val="60000"/>
              <a:lumOff val="40000"/>
            </a:schemeClr>
          </a:solidFill>
          <a:ln w="349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nl-BE" sz="1350"/>
          </a:p>
        </p:txBody>
      </p:sp>
      <p:sp>
        <p:nvSpPr>
          <p:cNvPr id="50" name="Flowchart: Connector 49"/>
          <p:cNvSpPr/>
          <p:nvPr/>
        </p:nvSpPr>
        <p:spPr>
          <a:xfrm>
            <a:off x="3876808" y="2763022"/>
            <a:ext cx="120015" cy="127031"/>
          </a:xfrm>
          <a:prstGeom prst="flowChartConnector">
            <a:avLst/>
          </a:prstGeom>
          <a:solidFill>
            <a:schemeClr val="accent4">
              <a:lumMod val="60000"/>
              <a:lumOff val="40000"/>
            </a:schemeClr>
          </a:solidFill>
          <a:ln w="349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nl-BE" sz="1350"/>
          </a:p>
        </p:txBody>
      </p:sp>
      <p:sp>
        <p:nvSpPr>
          <p:cNvPr id="51" name="Flowchart: Connector 50"/>
          <p:cNvSpPr/>
          <p:nvPr/>
        </p:nvSpPr>
        <p:spPr>
          <a:xfrm>
            <a:off x="6374858" y="2763021"/>
            <a:ext cx="120015" cy="127031"/>
          </a:xfrm>
          <a:prstGeom prst="flowChartConnector">
            <a:avLst/>
          </a:prstGeom>
          <a:solidFill>
            <a:schemeClr val="accent4">
              <a:lumMod val="60000"/>
              <a:lumOff val="40000"/>
            </a:schemeClr>
          </a:solidFill>
          <a:ln w="349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nl-BE" sz="1350"/>
          </a:p>
        </p:txBody>
      </p:sp>
      <p:sp>
        <p:nvSpPr>
          <p:cNvPr id="52" name="Flowchart: Connector 51"/>
          <p:cNvSpPr/>
          <p:nvPr/>
        </p:nvSpPr>
        <p:spPr>
          <a:xfrm>
            <a:off x="3208723" y="4218163"/>
            <a:ext cx="120015" cy="127031"/>
          </a:xfrm>
          <a:prstGeom prst="flowChartConnector">
            <a:avLst/>
          </a:prstGeom>
          <a:solidFill>
            <a:schemeClr val="accent4">
              <a:lumMod val="60000"/>
              <a:lumOff val="40000"/>
            </a:schemeClr>
          </a:solidFill>
          <a:ln w="349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nl-BE" sz="1350"/>
          </a:p>
        </p:txBody>
      </p:sp>
      <p:sp>
        <p:nvSpPr>
          <p:cNvPr id="53" name="Flowchart: Connector 52"/>
          <p:cNvSpPr/>
          <p:nvPr/>
        </p:nvSpPr>
        <p:spPr>
          <a:xfrm>
            <a:off x="7046596" y="4209589"/>
            <a:ext cx="120015" cy="127031"/>
          </a:xfrm>
          <a:prstGeom prst="flowChartConnector">
            <a:avLst/>
          </a:prstGeom>
          <a:solidFill>
            <a:schemeClr val="accent4">
              <a:lumMod val="60000"/>
              <a:lumOff val="40000"/>
            </a:schemeClr>
          </a:solidFill>
          <a:ln w="349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nl-BE" sz="1350"/>
          </a:p>
        </p:txBody>
      </p:sp>
      <p:sp>
        <p:nvSpPr>
          <p:cNvPr id="54" name="Flowchart: Connector 53"/>
          <p:cNvSpPr/>
          <p:nvPr/>
        </p:nvSpPr>
        <p:spPr>
          <a:xfrm>
            <a:off x="3088708" y="5225032"/>
            <a:ext cx="120015" cy="127031"/>
          </a:xfrm>
          <a:prstGeom prst="flowChartConnector">
            <a:avLst/>
          </a:prstGeom>
          <a:solidFill>
            <a:schemeClr val="accent4">
              <a:lumMod val="60000"/>
              <a:lumOff val="40000"/>
            </a:schemeClr>
          </a:solidFill>
          <a:ln w="349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nl-BE" sz="1350"/>
          </a:p>
        </p:txBody>
      </p:sp>
      <p:sp>
        <p:nvSpPr>
          <p:cNvPr id="55" name="Flowchart: Connector 54"/>
          <p:cNvSpPr/>
          <p:nvPr/>
        </p:nvSpPr>
        <p:spPr>
          <a:xfrm>
            <a:off x="4520159" y="5219635"/>
            <a:ext cx="120015" cy="127031"/>
          </a:xfrm>
          <a:prstGeom prst="flowChartConnector">
            <a:avLst/>
          </a:prstGeom>
          <a:solidFill>
            <a:schemeClr val="accent4">
              <a:lumMod val="60000"/>
              <a:lumOff val="40000"/>
            </a:schemeClr>
          </a:solidFill>
          <a:ln w="349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nl-BE" sz="1350"/>
          </a:p>
        </p:txBody>
      </p:sp>
      <p:sp>
        <p:nvSpPr>
          <p:cNvPr id="56" name="Flowchart: Connector 55"/>
          <p:cNvSpPr/>
          <p:nvPr/>
        </p:nvSpPr>
        <p:spPr>
          <a:xfrm>
            <a:off x="5726993" y="5219635"/>
            <a:ext cx="120015" cy="127031"/>
          </a:xfrm>
          <a:prstGeom prst="flowChartConnector">
            <a:avLst/>
          </a:prstGeom>
          <a:solidFill>
            <a:schemeClr val="accent4">
              <a:lumMod val="60000"/>
              <a:lumOff val="40000"/>
            </a:schemeClr>
          </a:solidFill>
          <a:ln w="349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nl-BE" sz="1350"/>
          </a:p>
        </p:txBody>
      </p:sp>
      <p:sp>
        <p:nvSpPr>
          <p:cNvPr id="57" name="Flowchart: Connector 56"/>
          <p:cNvSpPr/>
          <p:nvPr/>
        </p:nvSpPr>
        <p:spPr>
          <a:xfrm>
            <a:off x="7152073" y="5225032"/>
            <a:ext cx="120015" cy="127031"/>
          </a:xfrm>
          <a:prstGeom prst="flowChartConnector">
            <a:avLst/>
          </a:prstGeom>
          <a:solidFill>
            <a:schemeClr val="accent4">
              <a:lumMod val="60000"/>
              <a:lumOff val="40000"/>
            </a:schemeClr>
          </a:solidFill>
          <a:ln w="349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nl-BE" sz="1350"/>
          </a:p>
        </p:txBody>
      </p:sp>
      <p:cxnSp>
        <p:nvCxnSpPr>
          <p:cNvPr id="61" name="Straight Connector 60"/>
          <p:cNvCxnSpPr>
            <a:stCxn id="44" idx="6"/>
            <a:endCxn id="45" idx="2"/>
          </p:cNvCxnSpPr>
          <p:nvPr/>
        </p:nvCxnSpPr>
        <p:spPr>
          <a:xfrm>
            <a:off x="2684153" y="2564894"/>
            <a:ext cx="753735" cy="0"/>
          </a:xfrm>
          <a:prstGeom prst="line">
            <a:avLst/>
          </a:prstGeom>
          <a:ln w="381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2" idx="6"/>
            <a:endCxn id="50" idx="4"/>
          </p:cNvCxnSpPr>
          <p:nvPr/>
        </p:nvCxnSpPr>
        <p:spPr>
          <a:xfrm flipV="1">
            <a:off x="3328739" y="2890052"/>
            <a:ext cx="608078" cy="1391626"/>
          </a:xfrm>
          <a:prstGeom prst="line">
            <a:avLst/>
          </a:prstGeom>
          <a:ln w="381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51" idx="4"/>
            <a:endCxn id="53" idx="2"/>
          </p:cNvCxnSpPr>
          <p:nvPr/>
        </p:nvCxnSpPr>
        <p:spPr>
          <a:xfrm>
            <a:off x="6434869" y="2890049"/>
            <a:ext cx="611729" cy="1383054"/>
          </a:xfrm>
          <a:prstGeom prst="line">
            <a:avLst/>
          </a:prstGeom>
          <a:ln w="381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49" idx="6"/>
            <a:endCxn id="51" idx="4"/>
          </p:cNvCxnSpPr>
          <p:nvPr/>
        </p:nvCxnSpPr>
        <p:spPr>
          <a:xfrm flipV="1">
            <a:off x="5952049" y="2890051"/>
            <a:ext cx="482819" cy="1391627"/>
          </a:xfrm>
          <a:prstGeom prst="line">
            <a:avLst/>
          </a:prstGeom>
          <a:ln w="381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46" idx="4"/>
            <a:endCxn id="54" idx="2"/>
          </p:cNvCxnSpPr>
          <p:nvPr/>
        </p:nvCxnSpPr>
        <p:spPr>
          <a:xfrm>
            <a:off x="2564139" y="4614590"/>
            <a:ext cx="524570" cy="673958"/>
          </a:xfrm>
          <a:prstGeom prst="line">
            <a:avLst/>
          </a:prstGeom>
          <a:ln w="381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55" idx="6"/>
            <a:endCxn id="47" idx="4"/>
          </p:cNvCxnSpPr>
          <p:nvPr/>
        </p:nvCxnSpPr>
        <p:spPr>
          <a:xfrm flipV="1">
            <a:off x="4640176" y="4602641"/>
            <a:ext cx="547493" cy="680510"/>
          </a:xfrm>
          <a:prstGeom prst="line">
            <a:avLst/>
          </a:prstGeom>
          <a:ln w="381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47" idx="4"/>
            <a:endCxn id="56" idx="2"/>
          </p:cNvCxnSpPr>
          <p:nvPr/>
        </p:nvCxnSpPr>
        <p:spPr>
          <a:xfrm>
            <a:off x="5187669" y="4602641"/>
            <a:ext cx="539327" cy="680510"/>
          </a:xfrm>
          <a:prstGeom prst="line">
            <a:avLst/>
          </a:prstGeom>
          <a:ln w="381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48" idx="4"/>
          </p:cNvCxnSpPr>
          <p:nvPr/>
        </p:nvCxnSpPr>
        <p:spPr>
          <a:xfrm flipV="1">
            <a:off x="7272091" y="4584780"/>
            <a:ext cx="538889" cy="698371"/>
          </a:xfrm>
          <a:prstGeom prst="line">
            <a:avLst/>
          </a:prstGeom>
          <a:ln w="381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p>
            <a:r>
              <a:rPr lang="en-US" dirty="0" smtClean="0"/>
              <a:t>Designer-controlled grammar networks</a:t>
            </a:r>
            <a:endParaRPr lang="nl-BE" dirty="0"/>
          </a:p>
        </p:txBody>
      </p:sp>
      <p:sp>
        <p:nvSpPr>
          <p:cNvPr id="3" name="Slide Number Placeholder 2"/>
          <p:cNvSpPr>
            <a:spLocks noGrp="1"/>
          </p:cNvSpPr>
          <p:nvPr>
            <p:ph type="sldNum" sz="quarter" idx="12"/>
          </p:nvPr>
        </p:nvSpPr>
        <p:spPr/>
        <p:txBody>
          <a:bodyPr/>
          <a:lstStyle/>
          <a:p>
            <a:fld id="{7571D7D1-A6BE-4E3F-858C-0E727F66D866}" type="slidenum">
              <a:rPr lang="en-GB" smtClean="0"/>
              <a:t>34</a:t>
            </a:fld>
            <a:endParaRPr lang="en-GB"/>
          </a:p>
        </p:txBody>
      </p:sp>
    </p:spTree>
    <p:custDataLst>
      <p:tags r:id="rId1"/>
    </p:custDataLst>
    <p:extLst>
      <p:ext uri="{BB962C8B-B14F-4D97-AF65-F5344CB8AC3E}">
        <p14:creationId xmlns:p14="http://schemas.microsoft.com/office/powerpoint/2010/main" val="1392648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7" grpId="0" animBg="1"/>
      <p:bldP spid="30"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1"/>
          <p:cNvGrpSpPr/>
          <p:nvPr/>
        </p:nvGrpSpPr>
        <p:grpSpPr>
          <a:xfrm>
            <a:off x="131292" y="2353953"/>
            <a:ext cx="1932446" cy="2315119"/>
            <a:chOff x="705272" y="3371125"/>
            <a:chExt cx="2895178" cy="3086825"/>
          </a:xfrm>
        </p:grpSpPr>
        <p:sp>
          <p:nvSpPr>
            <p:cNvPr id="20" name="Rounded Rectangle 19"/>
            <p:cNvSpPr/>
            <p:nvPr/>
          </p:nvSpPr>
          <p:spPr>
            <a:xfrm>
              <a:off x="705272" y="3371125"/>
              <a:ext cx="2895178" cy="3086825"/>
            </a:xfrm>
            <a:prstGeom prst="roundRect">
              <a:avLst/>
            </a:prstGeom>
            <a:solidFill>
              <a:schemeClr val="bg2">
                <a:lumMod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endParaRPr lang="en-GB" sz="1350"/>
            </a:p>
          </p:txBody>
        </p:sp>
        <p:sp>
          <p:nvSpPr>
            <p:cNvPr id="22" name="Right Arrow 21"/>
            <p:cNvSpPr/>
            <p:nvPr/>
          </p:nvSpPr>
          <p:spPr>
            <a:xfrm rot="5400000">
              <a:off x="1909874" y="4684098"/>
              <a:ext cx="485974" cy="467518"/>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GB" sz="1350"/>
            </a:p>
          </p:txBody>
        </p:sp>
        <p:sp>
          <p:nvSpPr>
            <p:cNvPr id="23" name="Title 1"/>
            <p:cNvSpPr txBox="1">
              <a:spLocks/>
            </p:cNvSpPr>
            <p:nvPr/>
          </p:nvSpPr>
          <p:spPr>
            <a:xfrm>
              <a:off x="838200" y="3418666"/>
              <a:ext cx="2602229" cy="1256204"/>
            </a:xfrm>
            <a:prstGeom prst="rect">
              <a:avLst/>
            </a:prstGeom>
          </p:spPr>
          <p:txBody>
            <a:bodyPr vert="horz" wrap="none"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100" b="1" dirty="0" err="1">
                  <a:solidFill>
                    <a:srgbClr val="FF9966"/>
                  </a:solidFill>
                  <a:latin typeface="Roboto Condensed Light" panose="02000000000000000000" pitchFamily="2" charset="0"/>
                  <a:ea typeface="Roboto Condensed Light" panose="02000000000000000000" pitchFamily="2" charset="0"/>
                  <a:cs typeface="Roboto" panose="02000000000000000000" pitchFamily="2" charset="0"/>
                </a:rPr>
                <a:t>TaskCompleted</a:t>
              </a:r>
              <a:endParaRPr lang="en-US" sz="2100" b="1" dirty="0">
                <a:solidFill>
                  <a:srgbClr val="FF9966"/>
                </a:solidFill>
                <a:latin typeface="Roboto Condensed Light" panose="02000000000000000000" pitchFamily="2" charset="0"/>
                <a:ea typeface="Roboto Condensed Light" panose="02000000000000000000" pitchFamily="2" charset="0"/>
                <a:cs typeface="Roboto" panose="02000000000000000000" pitchFamily="2" charset="0"/>
              </a:endParaRPr>
            </a:p>
            <a:p>
              <a:pPr algn="ctr"/>
              <a:r>
                <a:rPr lang="en-US" sz="2100" b="1" dirty="0">
                  <a:solidFill>
                    <a:schemeClr val="accent4">
                      <a:lumMod val="20000"/>
                      <a:lumOff val="80000"/>
                    </a:schemeClr>
                  </a:solidFill>
                  <a:latin typeface="Roboto Condensed Light" panose="02000000000000000000" pitchFamily="2" charset="0"/>
                  <a:ea typeface="Roboto Condensed Light" panose="02000000000000000000" pitchFamily="2" charset="0"/>
                  <a:cs typeface="Roboto" panose="02000000000000000000" pitchFamily="2" charset="0"/>
                </a:rPr>
                <a:t>From</a:t>
              </a:r>
              <a:r>
                <a:rPr lang="en-US" sz="2100" dirty="0">
                  <a:solidFill>
                    <a:schemeClr val="accent4">
                      <a:lumMod val="20000"/>
                      <a:lumOff val="80000"/>
                    </a:schemeClr>
                  </a:solidFill>
                  <a:latin typeface="Roboto Condensed Light" panose="02000000000000000000" pitchFamily="2" charset="0"/>
                  <a:ea typeface="Roboto Condensed Light" panose="02000000000000000000" pitchFamily="2" charset="0"/>
                  <a:cs typeface="Roboto" panose="02000000000000000000" pitchFamily="2" charset="0"/>
                </a:rPr>
                <a:t>: DCG 1</a:t>
              </a:r>
            </a:p>
          </p:txBody>
        </p:sp>
        <p:sp>
          <p:nvSpPr>
            <p:cNvPr id="24" name="Title 1"/>
            <p:cNvSpPr txBox="1">
              <a:spLocks/>
            </p:cNvSpPr>
            <p:nvPr/>
          </p:nvSpPr>
          <p:spPr>
            <a:xfrm>
              <a:off x="838200" y="5285849"/>
              <a:ext cx="2602229" cy="978771"/>
            </a:xfrm>
            <a:prstGeom prst="rect">
              <a:avLst/>
            </a:prstGeom>
          </p:spPr>
          <p:txBody>
            <a:bodyPr vert="horz" wrap="none"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100" b="1" dirty="0">
                  <a:solidFill>
                    <a:srgbClr val="FF9966"/>
                  </a:solidFill>
                  <a:latin typeface="Roboto Condensed Light" panose="02000000000000000000" pitchFamily="2" charset="0"/>
                  <a:ea typeface="Roboto Condensed Light" panose="02000000000000000000" pitchFamily="2" charset="0"/>
                  <a:cs typeface="Roboto" panose="02000000000000000000" pitchFamily="2" charset="0"/>
                </a:rPr>
                <a:t>Start</a:t>
              </a:r>
              <a:br>
                <a:rPr lang="en-US" sz="2100" b="1" dirty="0">
                  <a:solidFill>
                    <a:srgbClr val="FF9966"/>
                  </a:solidFill>
                  <a:latin typeface="Roboto Condensed Light" panose="02000000000000000000" pitchFamily="2" charset="0"/>
                  <a:ea typeface="Roboto Condensed Light" panose="02000000000000000000" pitchFamily="2" charset="0"/>
                  <a:cs typeface="Roboto" panose="02000000000000000000" pitchFamily="2" charset="0"/>
                </a:rPr>
              </a:br>
              <a:r>
                <a:rPr lang="en-US" sz="2100" b="1" dirty="0">
                  <a:solidFill>
                    <a:schemeClr val="accent4">
                      <a:lumMod val="20000"/>
                      <a:lumOff val="80000"/>
                    </a:schemeClr>
                  </a:solidFill>
                  <a:latin typeface="Roboto Condensed Light" panose="02000000000000000000" pitchFamily="2" charset="0"/>
                  <a:ea typeface="Roboto Condensed Light" panose="02000000000000000000" pitchFamily="2" charset="0"/>
                  <a:cs typeface="Roboto" panose="02000000000000000000" pitchFamily="2" charset="0"/>
                </a:rPr>
                <a:t>To</a:t>
              </a:r>
              <a:r>
                <a:rPr lang="en-US" sz="2100" dirty="0">
                  <a:solidFill>
                    <a:schemeClr val="accent4">
                      <a:lumMod val="20000"/>
                      <a:lumOff val="80000"/>
                    </a:schemeClr>
                  </a:solidFill>
                  <a:latin typeface="Roboto Condensed Light" panose="02000000000000000000" pitchFamily="2" charset="0"/>
                  <a:ea typeface="Roboto Condensed Light" panose="02000000000000000000" pitchFamily="2" charset="0"/>
                  <a:cs typeface="Roboto" panose="02000000000000000000" pitchFamily="2" charset="0"/>
                </a:rPr>
                <a:t>: DCG 3</a:t>
              </a:r>
            </a:p>
          </p:txBody>
        </p:sp>
      </p:grpSp>
      <p:sp>
        <p:nvSpPr>
          <p:cNvPr id="42" name="Title 1"/>
          <p:cNvSpPr txBox="1">
            <a:spLocks/>
          </p:cNvSpPr>
          <p:nvPr/>
        </p:nvSpPr>
        <p:spPr>
          <a:xfrm>
            <a:off x="2460601" y="3275190"/>
            <a:ext cx="1546665" cy="428520"/>
          </a:xfrm>
          <a:prstGeom prst="rect">
            <a:avLst/>
          </a:prstGeom>
        </p:spPr>
        <p:txBody>
          <a:bodyPr vert="horz" wrap="none"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800" b="1" dirty="0" err="1">
                <a:solidFill>
                  <a:schemeClr val="accent4"/>
                </a:solidFill>
                <a:latin typeface="Roboto Condensed Light" panose="02000000000000000000" pitchFamily="2" charset="0"/>
                <a:ea typeface="Roboto Condensed Light" panose="02000000000000000000" pitchFamily="2" charset="0"/>
                <a:cs typeface="Roboto" panose="02000000000000000000" pitchFamily="2" charset="0"/>
              </a:rPr>
              <a:t>TaskCompleted</a:t>
            </a:r>
            <a:endParaRPr lang="en-US" sz="1800" dirty="0">
              <a:solidFill>
                <a:schemeClr val="accent4"/>
              </a:solidFill>
              <a:latin typeface="Roboto Condensed Light" panose="02000000000000000000" pitchFamily="2" charset="0"/>
              <a:ea typeface="Roboto Condensed Light" panose="02000000000000000000" pitchFamily="2" charset="0"/>
              <a:cs typeface="Roboto" panose="02000000000000000000" pitchFamily="2" charset="0"/>
            </a:endParaRPr>
          </a:p>
        </p:txBody>
      </p:sp>
      <p:sp>
        <p:nvSpPr>
          <p:cNvPr id="43" name="Title 1"/>
          <p:cNvSpPr txBox="1">
            <a:spLocks/>
          </p:cNvSpPr>
          <p:nvPr/>
        </p:nvSpPr>
        <p:spPr>
          <a:xfrm>
            <a:off x="7125588" y="3490966"/>
            <a:ext cx="660229" cy="428520"/>
          </a:xfrm>
          <a:prstGeom prst="rect">
            <a:avLst/>
          </a:prstGeom>
        </p:spPr>
        <p:txBody>
          <a:bodyPr vert="horz" wrap="none"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solidFill>
                  <a:schemeClr val="accent4"/>
                </a:solidFill>
                <a:latin typeface="Roboto Condensed Light" panose="02000000000000000000" pitchFamily="2" charset="0"/>
                <a:ea typeface="Roboto Condensed Light" panose="02000000000000000000" pitchFamily="2" charset="0"/>
                <a:cs typeface="Roboto" panose="02000000000000000000" pitchFamily="2" charset="0"/>
              </a:rPr>
              <a:t>Start</a:t>
            </a:r>
            <a:endParaRPr lang="en-US" sz="1800" dirty="0">
              <a:solidFill>
                <a:schemeClr val="accent4"/>
              </a:solidFill>
              <a:latin typeface="Roboto Condensed Light" panose="02000000000000000000" pitchFamily="2" charset="0"/>
              <a:ea typeface="Roboto Condensed Light" panose="02000000000000000000" pitchFamily="2" charset="0"/>
              <a:cs typeface="Roboto" panose="02000000000000000000" pitchFamily="2" charset="0"/>
            </a:endParaRPr>
          </a:p>
        </p:txBody>
      </p:sp>
      <p:sp>
        <p:nvSpPr>
          <p:cNvPr id="25" name="Oval 24"/>
          <p:cNvSpPr/>
          <p:nvPr/>
        </p:nvSpPr>
        <p:spPr>
          <a:xfrm>
            <a:off x="7681484" y="3670279"/>
            <a:ext cx="1215000" cy="1215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DCG 3</a:t>
            </a:r>
            <a:endParaRPr lang="en-GB" b="1"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26" name="Rounded Rectangle 25"/>
          <p:cNvSpPr/>
          <p:nvPr/>
        </p:nvSpPr>
        <p:spPr>
          <a:xfrm>
            <a:off x="7584612" y="4603353"/>
            <a:ext cx="1408748" cy="538793"/>
          </a:xfrm>
          <a:prstGeom prst="roundRect">
            <a:avLst>
              <a:gd name="adj" fmla="val 50000"/>
            </a:avLst>
          </a:prstGeom>
          <a:solidFill>
            <a:schemeClr val="accent5">
              <a:lumMod val="75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5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Event socket</a:t>
            </a:r>
            <a:endParaRPr lang="en-GB" sz="15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grpSp>
        <p:nvGrpSpPr>
          <p:cNvPr id="27" name="Group 26"/>
          <p:cNvGrpSpPr/>
          <p:nvPr/>
        </p:nvGrpSpPr>
        <p:grpSpPr>
          <a:xfrm>
            <a:off x="3984127" y="2338897"/>
            <a:ext cx="3368993" cy="1095039"/>
            <a:chOff x="6137910" y="1828974"/>
            <a:chExt cx="4491990" cy="1460052"/>
          </a:xfrm>
        </p:grpSpPr>
        <p:sp>
          <p:nvSpPr>
            <p:cNvPr id="28" name="Rounded Rectangle 27"/>
            <p:cNvSpPr/>
            <p:nvPr/>
          </p:nvSpPr>
          <p:spPr>
            <a:xfrm>
              <a:off x="6297930" y="1828974"/>
              <a:ext cx="4164094" cy="1245696"/>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100" b="1"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Event coordinator</a:t>
              </a:r>
            </a:p>
            <a:p>
              <a:pPr algn="ctr"/>
              <a:endParaRPr lang="en-GB" sz="2100" b="1"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29" name="Rounded Rectangle 28"/>
            <p:cNvSpPr/>
            <p:nvPr/>
          </p:nvSpPr>
          <p:spPr>
            <a:xfrm>
              <a:off x="6137910" y="2570635"/>
              <a:ext cx="4491990" cy="718391"/>
            </a:xfrm>
            <a:prstGeom prst="roundRect">
              <a:avLst>
                <a:gd name="adj" fmla="val 50000"/>
              </a:avLst>
            </a:prstGeom>
            <a:solidFill>
              <a:srgbClr val="790D0D"/>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5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Event socket</a:t>
              </a:r>
              <a:endParaRPr lang="en-GB" sz="15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grpSp>
      <p:sp>
        <p:nvSpPr>
          <p:cNvPr id="30" name="Oval 29"/>
          <p:cNvSpPr/>
          <p:nvPr/>
        </p:nvSpPr>
        <p:spPr>
          <a:xfrm>
            <a:off x="2434646" y="3670279"/>
            <a:ext cx="1215000" cy="1215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DCG 1</a:t>
            </a:r>
            <a:endParaRPr lang="en-GB" b="1"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31" name="Rounded Rectangle 30"/>
          <p:cNvSpPr/>
          <p:nvPr/>
        </p:nvSpPr>
        <p:spPr>
          <a:xfrm>
            <a:off x="2337774" y="4603353"/>
            <a:ext cx="1408748" cy="538793"/>
          </a:xfrm>
          <a:prstGeom prst="roundRect">
            <a:avLst>
              <a:gd name="adj" fmla="val 50000"/>
            </a:avLst>
          </a:prstGeom>
          <a:solidFill>
            <a:schemeClr val="accent5">
              <a:lumMod val="75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5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Event socket</a:t>
            </a:r>
            <a:endParaRPr lang="en-GB" sz="15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36" name="Oval 35"/>
          <p:cNvSpPr/>
          <p:nvPr/>
        </p:nvSpPr>
        <p:spPr>
          <a:xfrm>
            <a:off x="5058174" y="3678851"/>
            <a:ext cx="1215000" cy="1215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DCG 2</a:t>
            </a:r>
            <a:endParaRPr lang="en-GB" b="1"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37" name="Rounded Rectangle 36"/>
          <p:cNvSpPr/>
          <p:nvPr/>
        </p:nvSpPr>
        <p:spPr>
          <a:xfrm>
            <a:off x="4961302" y="4611926"/>
            <a:ext cx="1408748" cy="538793"/>
          </a:xfrm>
          <a:prstGeom prst="roundRect">
            <a:avLst>
              <a:gd name="adj" fmla="val 50000"/>
            </a:avLst>
          </a:prstGeom>
          <a:solidFill>
            <a:schemeClr val="accent5">
              <a:lumMod val="75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5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Event socket</a:t>
            </a:r>
            <a:endParaRPr lang="en-GB" sz="15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41" name="Flowchart: Connector 40"/>
          <p:cNvSpPr/>
          <p:nvPr/>
        </p:nvSpPr>
        <p:spPr>
          <a:xfrm>
            <a:off x="6310040" y="4817805"/>
            <a:ext cx="120015" cy="127031"/>
          </a:xfrm>
          <a:prstGeom prst="flowChartConnector">
            <a:avLst/>
          </a:prstGeom>
          <a:solidFill>
            <a:schemeClr val="accent4">
              <a:lumMod val="60000"/>
              <a:lumOff val="40000"/>
            </a:schemeClr>
          </a:solidFill>
          <a:ln w="349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nl-BE" sz="1350"/>
          </a:p>
        </p:txBody>
      </p:sp>
      <p:cxnSp>
        <p:nvCxnSpPr>
          <p:cNvPr id="51" name="Straight Connector 50"/>
          <p:cNvCxnSpPr>
            <a:stCxn id="49" idx="6"/>
            <a:endCxn id="47" idx="4"/>
          </p:cNvCxnSpPr>
          <p:nvPr/>
        </p:nvCxnSpPr>
        <p:spPr>
          <a:xfrm flipV="1">
            <a:off x="3806747" y="3489695"/>
            <a:ext cx="608078" cy="1391626"/>
          </a:xfrm>
          <a:prstGeom prst="line">
            <a:avLst/>
          </a:prstGeom>
          <a:ln w="381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8" idx="4"/>
            <a:endCxn id="50" idx="2"/>
          </p:cNvCxnSpPr>
          <p:nvPr/>
        </p:nvCxnSpPr>
        <p:spPr>
          <a:xfrm>
            <a:off x="6912877" y="3489692"/>
            <a:ext cx="611729" cy="1383054"/>
          </a:xfrm>
          <a:prstGeom prst="line">
            <a:avLst/>
          </a:prstGeom>
          <a:ln w="381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1" idx="6"/>
            <a:endCxn id="48" idx="4"/>
          </p:cNvCxnSpPr>
          <p:nvPr/>
        </p:nvCxnSpPr>
        <p:spPr>
          <a:xfrm flipV="1">
            <a:off x="6430057" y="3489695"/>
            <a:ext cx="482819" cy="1391627"/>
          </a:xfrm>
          <a:prstGeom prst="line">
            <a:avLst/>
          </a:prstGeom>
          <a:ln w="381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2337774" y="3666905"/>
            <a:ext cx="1408748" cy="1471865"/>
            <a:chOff x="3269429" y="4174038"/>
            <a:chExt cx="1878330" cy="1962486"/>
          </a:xfrm>
        </p:grpSpPr>
        <p:sp>
          <p:nvSpPr>
            <p:cNvPr id="54" name="Oval 53"/>
            <p:cNvSpPr/>
            <p:nvPr/>
          </p:nvSpPr>
          <p:spPr>
            <a:xfrm>
              <a:off x="3398594" y="4174038"/>
              <a:ext cx="1620000" cy="1620000"/>
            </a:xfrm>
            <a:prstGeom prst="ellipse">
              <a:avLst/>
            </a:prstGeom>
            <a:solidFill>
              <a:schemeClr val="accent2"/>
            </a:solidFill>
            <a:ln w="63500">
              <a:no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DCG 1</a:t>
              </a:r>
              <a:endParaRPr lang="en-GB" b="1"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55" name="Rounded Rectangle 54"/>
            <p:cNvSpPr/>
            <p:nvPr/>
          </p:nvSpPr>
          <p:spPr>
            <a:xfrm>
              <a:off x="3269429" y="5418133"/>
              <a:ext cx="1878330" cy="718391"/>
            </a:xfrm>
            <a:prstGeom prst="roundRect">
              <a:avLst>
                <a:gd name="adj" fmla="val 50000"/>
              </a:avLst>
            </a:prstGeom>
            <a:solidFill>
              <a:srgbClr val="A64C0E"/>
            </a:solidFill>
            <a:ln w="50800">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5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Event socket</a:t>
              </a:r>
              <a:endParaRPr lang="en-GB" sz="15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grpSp>
      <p:cxnSp>
        <p:nvCxnSpPr>
          <p:cNvPr id="34" name="Straight Connector 33"/>
          <p:cNvCxnSpPr>
            <a:stCxn id="49" idx="6"/>
            <a:endCxn id="47" idx="4"/>
          </p:cNvCxnSpPr>
          <p:nvPr/>
        </p:nvCxnSpPr>
        <p:spPr>
          <a:xfrm flipV="1">
            <a:off x="3806747" y="3489695"/>
            <a:ext cx="608078" cy="1391626"/>
          </a:xfrm>
          <a:prstGeom prst="line">
            <a:avLst/>
          </a:prstGeom>
          <a:ln w="1270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3981181" y="2338897"/>
            <a:ext cx="3368993" cy="1095039"/>
            <a:chOff x="11014003" y="310112"/>
            <a:chExt cx="4491990" cy="1460052"/>
          </a:xfrm>
        </p:grpSpPr>
        <p:sp>
          <p:nvSpPr>
            <p:cNvPr id="56" name="Rounded Rectangle 55"/>
            <p:cNvSpPr/>
            <p:nvPr/>
          </p:nvSpPr>
          <p:spPr>
            <a:xfrm>
              <a:off x="11174023" y="310112"/>
              <a:ext cx="4164094" cy="124569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100" b="1"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Event coordinator</a:t>
              </a:r>
            </a:p>
            <a:p>
              <a:pPr algn="ctr"/>
              <a:endParaRPr lang="en-GB" sz="2100" b="1"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57" name="Rounded Rectangle 56"/>
            <p:cNvSpPr/>
            <p:nvPr/>
          </p:nvSpPr>
          <p:spPr>
            <a:xfrm>
              <a:off x="11014003" y="1051773"/>
              <a:ext cx="4491990" cy="718391"/>
            </a:xfrm>
            <a:prstGeom prst="roundRect">
              <a:avLst>
                <a:gd name="adj" fmla="val 50000"/>
              </a:avLst>
            </a:prstGeom>
            <a:solidFill>
              <a:srgbClr val="A64C0E"/>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5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Event socket</a:t>
              </a:r>
              <a:endParaRPr lang="en-GB" sz="15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grpSp>
      <p:grpSp>
        <p:nvGrpSpPr>
          <p:cNvPr id="58" name="Group 57"/>
          <p:cNvGrpSpPr/>
          <p:nvPr/>
        </p:nvGrpSpPr>
        <p:grpSpPr>
          <a:xfrm>
            <a:off x="7585608" y="3670061"/>
            <a:ext cx="1408748" cy="1471865"/>
            <a:chOff x="3269429" y="4174038"/>
            <a:chExt cx="1878330" cy="1962486"/>
          </a:xfrm>
        </p:grpSpPr>
        <p:sp>
          <p:nvSpPr>
            <p:cNvPr id="59" name="Oval 58"/>
            <p:cNvSpPr/>
            <p:nvPr/>
          </p:nvSpPr>
          <p:spPr>
            <a:xfrm>
              <a:off x="3398594" y="4174038"/>
              <a:ext cx="1620000" cy="1620000"/>
            </a:xfrm>
            <a:prstGeom prst="ellipse">
              <a:avLst/>
            </a:prstGeom>
            <a:solidFill>
              <a:schemeClr val="accent2"/>
            </a:solidFill>
            <a:ln w="63500">
              <a:no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DCG 3</a:t>
              </a:r>
              <a:endParaRPr lang="en-GB" b="1"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60" name="Rounded Rectangle 59"/>
            <p:cNvSpPr/>
            <p:nvPr/>
          </p:nvSpPr>
          <p:spPr>
            <a:xfrm>
              <a:off x="3269429" y="5418133"/>
              <a:ext cx="1878330" cy="718391"/>
            </a:xfrm>
            <a:prstGeom prst="roundRect">
              <a:avLst>
                <a:gd name="adj" fmla="val 50000"/>
              </a:avLst>
            </a:prstGeom>
            <a:solidFill>
              <a:srgbClr val="A64C0E"/>
            </a:solidFill>
            <a:ln w="50800">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5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Event socket</a:t>
              </a:r>
              <a:endParaRPr lang="en-GB" sz="15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grpSp>
      <p:cxnSp>
        <p:nvCxnSpPr>
          <p:cNvPr id="35" name="Straight Connector 34"/>
          <p:cNvCxnSpPr>
            <a:stCxn id="48" idx="4"/>
            <a:endCxn id="50" idx="2"/>
          </p:cNvCxnSpPr>
          <p:nvPr/>
        </p:nvCxnSpPr>
        <p:spPr>
          <a:xfrm>
            <a:off x="6912877" y="3489692"/>
            <a:ext cx="611729" cy="1383054"/>
          </a:xfrm>
          <a:prstGeom prst="line">
            <a:avLst/>
          </a:prstGeom>
          <a:ln w="1270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61" name="Rounded Rectangle 60"/>
          <p:cNvSpPr/>
          <p:nvPr/>
        </p:nvSpPr>
        <p:spPr>
          <a:xfrm>
            <a:off x="155213" y="2335104"/>
            <a:ext cx="1897831" cy="2333966"/>
          </a:xfrm>
          <a:prstGeom prst="roundRect">
            <a:avLst/>
          </a:prstGeom>
          <a:noFill/>
          <a:ln w="63500">
            <a:solidFill>
              <a:schemeClr val="accent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nl-BE" sz="1350"/>
          </a:p>
        </p:txBody>
      </p:sp>
      <p:sp>
        <p:nvSpPr>
          <p:cNvPr id="49" name="Flowchart: Connector 48"/>
          <p:cNvSpPr/>
          <p:nvPr/>
        </p:nvSpPr>
        <p:spPr>
          <a:xfrm>
            <a:off x="3686731" y="4817805"/>
            <a:ext cx="120015" cy="127031"/>
          </a:xfrm>
          <a:prstGeom prst="flowChartConnector">
            <a:avLst/>
          </a:prstGeom>
          <a:solidFill>
            <a:schemeClr val="accent4">
              <a:lumMod val="60000"/>
              <a:lumOff val="40000"/>
            </a:schemeClr>
          </a:solidFill>
          <a:ln w="349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nl-BE" sz="1350"/>
          </a:p>
        </p:txBody>
      </p:sp>
      <p:sp>
        <p:nvSpPr>
          <p:cNvPr id="47" name="Flowchart: Connector 46"/>
          <p:cNvSpPr/>
          <p:nvPr/>
        </p:nvSpPr>
        <p:spPr>
          <a:xfrm>
            <a:off x="4354816" y="3362664"/>
            <a:ext cx="120015" cy="127031"/>
          </a:xfrm>
          <a:prstGeom prst="flowChartConnector">
            <a:avLst/>
          </a:prstGeom>
          <a:solidFill>
            <a:schemeClr val="accent4">
              <a:lumMod val="60000"/>
              <a:lumOff val="40000"/>
            </a:schemeClr>
          </a:solidFill>
          <a:ln w="349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nl-BE" sz="1350"/>
          </a:p>
        </p:txBody>
      </p:sp>
      <p:sp>
        <p:nvSpPr>
          <p:cNvPr id="48" name="Flowchart: Connector 47"/>
          <p:cNvSpPr/>
          <p:nvPr/>
        </p:nvSpPr>
        <p:spPr>
          <a:xfrm>
            <a:off x="6852866" y="3362664"/>
            <a:ext cx="120015" cy="127031"/>
          </a:xfrm>
          <a:prstGeom prst="flowChartConnector">
            <a:avLst/>
          </a:prstGeom>
          <a:solidFill>
            <a:schemeClr val="accent4">
              <a:lumMod val="60000"/>
              <a:lumOff val="40000"/>
            </a:schemeClr>
          </a:solidFill>
          <a:ln w="349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nl-BE" sz="1350"/>
          </a:p>
        </p:txBody>
      </p:sp>
      <p:sp>
        <p:nvSpPr>
          <p:cNvPr id="50" name="Flowchart: Connector 49"/>
          <p:cNvSpPr/>
          <p:nvPr/>
        </p:nvSpPr>
        <p:spPr>
          <a:xfrm>
            <a:off x="7524604" y="4809234"/>
            <a:ext cx="120015" cy="127031"/>
          </a:xfrm>
          <a:prstGeom prst="flowChartConnector">
            <a:avLst/>
          </a:prstGeom>
          <a:solidFill>
            <a:schemeClr val="accent4">
              <a:lumMod val="60000"/>
              <a:lumOff val="40000"/>
            </a:schemeClr>
          </a:solidFill>
          <a:ln w="349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nl-BE" sz="1350"/>
          </a:p>
        </p:txBody>
      </p:sp>
      <p:sp>
        <p:nvSpPr>
          <p:cNvPr id="3" name="Title 2"/>
          <p:cNvSpPr>
            <a:spLocks noGrp="1"/>
          </p:cNvSpPr>
          <p:nvPr>
            <p:ph type="title"/>
          </p:nvPr>
        </p:nvSpPr>
        <p:spPr/>
        <p:txBody>
          <a:bodyPr/>
          <a:lstStyle/>
          <a:p>
            <a:r>
              <a:rPr lang="en-US" dirty="0" smtClean="0"/>
              <a:t>Designer-controlled grammar networks</a:t>
            </a:r>
            <a:endParaRPr lang="nl-BE" dirty="0"/>
          </a:p>
        </p:txBody>
      </p:sp>
      <p:sp>
        <p:nvSpPr>
          <p:cNvPr id="7" name="Text Placeholder 6"/>
          <p:cNvSpPr>
            <a:spLocks noGrp="1"/>
          </p:cNvSpPr>
          <p:nvPr>
            <p:ph type="body" sz="quarter" idx="13"/>
          </p:nvPr>
        </p:nvSpPr>
        <p:spPr/>
        <p:txBody>
          <a:bodyPr/>
          <a:lstStyle/>
          <a:p>
            <a:r>
              <a:rPr lang="en-US" dirty="0" smtClean="0">
                <a:solidFill>
                  <a:schemeClr val="accent4">
                    <a:lumMod val="60000"/>
                    <a:lumOff val="40000"/>
                  </a:schemeClr>
                </a:solidFill>
              </a:rPr>
              <a:t>Controllable generation order</a:t>
            </a:r>
            <a:endParaRPr lang="nl-BE" dirty="0">
              <a:solidFill>
                <a:schemeClr val="accent4">
                  <a:lumMod val="60000"/>
                  <a:lumOff val="40000"/>
                </a:schemeClr>
              </a:solidFill>
            </a:endParaRPr>
          </a:p>
        </p:txBody>
      </p:sp>
      <p:sp>
        <p:nvSpPr>
          <p:cNvPr id="5" name="Slide Number Placeholder 4"/>
          <p:cNvSpPr>
            <a:spLocks noGrp="1"/>
          </p:cNvSpPr>
          <p:nvPr>
            <p:ph type="sldNum" sz="quarter" idx="12"/>
          </p:nvPr>
        </p:nvSpPr>
        <p:spPr/>
        <p:txBody>
          <a:bodyPr/>
          <a:lstStyle/>
          <a:p>
            <a:fld id="{7571D7D1-A6BE-4E3F-858C-0E727F66D866}" type="slidenum">
              <a:rPr lang="en-GB" smtClean="0"/>
              <a:t>35</a:t>
            </a:fld>
            <a:endParaRPr lang="en-GB"/>
          </a:p>
        </p:txBody>
      </p:sp>
    </p:spTree>
    <p:custDataLst>
      <p:tags r:id="rId1"/>
    </p:custDataLst>
    <p:extLst>
      <p:ext uri="{BB962C8B-B14F-4D97-AF65-F5344CB8AC3E}">
        <p14:creationId xmlns:p14="http://schemas.microsoft.com/office/powerpoint/2010/main" val="3148182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34"/>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42"/>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61"/>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35"/>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43"/>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2" grpId="1"/>
      <p:bldP spid="43" grpId="0"/>
      <p:bldP spid="43" grpId="1"/>
      <p:bldP spid="61" grpId="0" animBg="1"/>
      <p:bldP spid="61"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4" name="Group 3"/>
          <p:cNvGrpSpPr>
            <a:grpSpLocks noChangeAspect="1"/>
          </p:cNvGrpSpPr>
          <p:nvPr/>
        </p:nvGrpSpPr>
        <p:grpSpPr>
          <a:xfrm>
            <a:off x="6542745" y="2073925"/>
            <a:ext cx="1809458" cy="3103488"/>
            <a:chOff x="8675530" y="1876360"/>
            <a:chExt cx="2672409" cy="4583578"/>
          </a:xfrm>
        </p:grpSpPr>
        <p:sp>
          <p:nvSpPr>
            <p:cNvPr id="52" name="Rectangle 51"/>
            <p:cNvSpPr/>
            <p:nvPr/>
          </p:nvSpPr>
          <p:spPr>
            <a:xfrm>
              <a:off x="9766838" y="4800998"/>
              <a:ext cx="98569" cy="153325"/>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56" name="Rectangle 55"/>
            <p:cNvSpPr>
              <a:spLocks/>
            </p:cNvSpPr>
            <p:nvPr/>
          </p:nvSpPr>
          <p:spPr>
            <a:xfrm>
              <a:off x="10319430" y="3309870"/>
              <a:ext cx="648000" cy="648000"/>
            </a:xfrm>
            <a:prstGeom prst="rect">
              <a:avLst/>
            </a:prstGeom>
            <a:solidFill>
              <a:schemeClr val="accent4">
                <a:lumMod val="20000"/>
                <a:lumOff val="80000"/>
              </a:schemeClr>
            </a:solidFill>
            <a:ln w="508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57" name="Rectangle 56"/>
            <p:cNvSpPr>
              <a:spLocks/>
            </p:cNvSpPr>
            <p:nvPr/>
          </p:nvSpPr>
          <p:spPr>
            <a:xfrm>
              <a:off x="10319430" y="4128698"/>
              <a:ext cx="648000" cy="648000"/>
            </a:xfrm>
            <a:prstGeom prst="rect">
              <a:avLst/>
            </a:prstGeom>
            <a:solidFill>
              <a:schemeClr val="accent4">
                <a:lumMod val="20000"/>
                <a:lumOff val="80000"/>
              </a:schemeClr>
            </a:solidFill>
            <a:ln w="508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58" name="Rectangle 57"/>
            <p:cNvSpPr>
              <a:spLocks/>
            </p:cNvSpPr>
            <p:nvPr/>
          </p:nvSpPr>
          <p:spPr>
            <a:xfrm>
              <a:off x="9492123" y="4128698"/>
              <a:ext cx="648000" cy="648000"/>
            </a:xfrm>
            <a:prstGeom prst="rect">
              <a:avLst/>
            </a:prstGeom>
            <a:solidFill>
              <a:schemeClr val="accent4">
                <a:lumMod val="20000"/>
                <a:lumOff val="80000"/>
              </a:schemeClr>
            </a:solidFill>
            <a:ln w="508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59" name="Rectangle 58"/>
            <p:cNvSpPr>
              <a:spLocks/>
            </p:cNvSpPr>
            <p:nvPr/>
          </p:nvSpPr>
          <p:spPr>
            <a:xfrm>
              <a:off x="9492123" y="4970318"/>
              <a:ext cx="648000" cy="648000"/>
            </a:xfrm>
            <a:prstGeom prst="rect">
              <a:avLst/>
            </a:prstGeom>
            <a:solidFill>
              <a:schemeClr val="accent4">
                <a:lumMod val="20000"/>
                <a:lumOff val="80000"/>
              </a:schemeClr>
            </a:solidFill>
            <a:ln w="508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0" name="Rectangle 59"/>
            <p:cNvSpPr>
              <a:spLocks/>
            </p:cNvSpPr>
            <p:nvPr/>
          </p:nvSpPr>
          <p:spPr>
            <a:xfrm>
              <a:off x="9492123" y="5811938"/>
              <a:ext cx="648000" cy="648000"/>
            </a:xfrm>
            <a:prstGeom prst="rect">
              <a:avLst/>
            </a:prstGeom>
            <a:solidFill>
              <a:schemeClr val="accent4">
                <a:lumMod val="20000"/>
                <a:lumOff val="80000"/>
              </a:schemeClr>
            </a:solidFill>
            <a:ln w="508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1" name="Rectangle 60"/>
            <p:cNvSpPr/>
            <p:nvPr/>
          </p:nvSpPr>
          <p:spPr>
            <a:xfrm>
              <a:off x="9766838" y="5632864"/>
              <a:ext cx="98569" cy="153325"/>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7" name="Rectangle 66"/>
            <p:cNvSpPr/>
            <p:nvPr/>
          </p:nvSpPr>
          <p:spPr>
            <a:xfrm>
              <a:off x="10594145" y="3957870"/>
              <a:ext cx="98569" cy="153325"/>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8" name="Rectangle 67"/>
            <p:cNvSpPr/>
            <p:nvPr/>
          </p:nvSpPr>
          <p:spPr>
            <a:xfrm flipV="1">
              <a:off x="10140049" y="4377960"/>
              <a:ext cx="249673" cy="137714"/>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9" name="Rectangle 68"/>
            <p:cNvSpPr>
              <a:spLocks/>
            </p:cNvSpPr>
            <p:nvPr/>
          </p:nvSpPr>
          <p:spPr>
            <a:xfrm>
              <a:off x="8675530" y="4128698"/>
              <a:ext cx="648000" cy="1504166"/>
            </a:xfrm>
            <a:prstGeom prst="rect">
              <a:avLst/>
            </a:prstGeom>
            <a:solidFill>
              <a:schemeClr val="accent4">
                <a:lumMod val="20000"/>
                <a:lumOff val="80000"/>
              </a:schemeClr>
            </a:solidFill>
            <a:ln w="508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72" name="Rectangle 71"/>
            <p:cNvSpPr/>
            <p:nvPr/>
          </p:nvSpPr>
          <p:spPr>
            <a:xfrm flipV="1">
              <a:off x="9282990" y="5225461"/>
              <a:ext cx="249673" cy="137714"/>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73" name="Rectangle 72"/>
            <p:cNvSpPr/>
            <p:nvPr/>
          </p:nvSpPr>
          <p:spPr>
            <a:xfrm flipV="1">
              <a:off x="9766837" y="3565013"/>
              <a:ext cx="622959" cy="109041"/>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74" name="Rectangle 73"/>
            <p:cNvSpPr/>
            <p:nvPr/>
          </p:nvSpPr>
          <p:spPr>
            <a:xfrm>
              <a:off x="9766837" y="3565013"/>
              <a:ext cx="98570" cy="565177"/>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75" name="Oval 74"/>
            <p:cNvSpPr/>
            <p:nvPr/>
          </p:nvSpPr>
          <p:spPr>
            <a:xfrm>
              <a:off x="9968962" y="1876360"/>
              <a:ext cx="1378977" cy="1297305"/>
            </a:xfrm>
            <a:prstGeom prst="ellipse">
              <a:avLst/>
            </a:prstGeom>
            <a:solidFill>
              <a:schemeClr val="accent4">
                <a:lumMod val="20000"/>
                <a:lumOff val="80000"/>
              </a:schemeClr>
            </a:solidFill>
            <a:ln w="508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78" name="Rectangle 77"/>
            <p:cNvSpPr/>
            <p:nvPr/>
          </p:nvSpPr>
          <p:spPr>
            <a:xfrm>
              <a:off x="10594144" y="3172516"/>
              <a:ext cx="98569" cy="153325"/>
            </a:xfrm>
            <a:prstGeom prst="rect">
              <a:avLst/>
            </a:prstGeom>
            <a:solidFill>
              <a:schemeClr val="accent4">
                <a:lumMod val="20000"/>
                <a:lumOff val="80000"/>
              </a:schemeClr>
            </a:solidFill>
            <a:ln w="101600">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nvGrpSpPr>
          <p:cNvPr id="195" name="Group 194"/>
          <p:cNvGrpSpPr/>
          <p:nvPr/>
        </p:nvGrpSpPr>
        <p:grpSpPr>
          <a:xfrm>
            <a:off x="3971100" y="2877929"/>
            <a:ext cx="1184996" cy="2299485"/>
            <a:chOff x="5161696" y="2895267"/>
            <a:chExt cx="1579995" cy="3065980"/>
          </a:xfrm>
        </p:grpSpPr>
        <p:sp>
          <p:nvSpPr>
            <p:cNvPr id="85" name="Oval 84"/>
            <p:cNvSpPr>
              <a:spLocks noChangeAspect="1"/>
            </p:cNvSpPr>
            <p:nvPr/>
          </p:nvSpPr>
          <p:spPr>
            <a:xfrm>
              <a:off x="5839568" y="5601247"/>
              <a:ext cx="359703" cy="360000"/>
            </a:xfrm>
            <a:prstGeom prst="ellipse">
              <a:avLst/>
            </a:prstGeom>
            <a:solidFill>
              <a:srgbClr val="FF5001"/>
            </a:solidFill>
            <a:ln w="25400">
              <a:solidFill>
                <a:srgbClr val="790D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b="1" dirty="0">
                <a:latin typeface="Roboto" panose="02000000000000000000" pitchFamily="2" charset="0"/>
                <a:ea typeface="Roboto" panose="02000000000000000000" pitchFamily="2" charset="0"/>
                <a:cs typeface="Roboto" panose="02000000000000000000" pitchFamily="2" charset="0"/>
              </a:endParaRPr>
            </a:p>
          </p:txBody>
        </p:sp>
        <p:sp>
          <p:nvSpPr>
            <p:cNvPr id="106" name="Oval 105"/>
            <p:cNvSpPr>
              <a:spLocks noChangeAspect="1"/>
            </p:cNvSpPr>
            <p:nvPr/>
          </p:nvSpPr>
          <p:spPr>
            <a:xfrm>
              <a:off x="5839567" y="4976468"/>
              <a:ext cx="359703" cy="360000"/>
            </a:xfrm>
            <a:prstGeom prst="ellipse">
              <a:avLst/>
            </a:prstGeom>
            <a:solidFill>
              <a:srgbClr val="FF5001"/>
            </a:solidFill>
            <a:ln w="25400">
              <a:solidFill>
                <a:srgbClr val="790D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b="1" dirty="0">
                <a:latin typeface="Roboto" panose="02000000000000000000" pitchFamily="2" charset="0"/>
                <a:ea typeface="Roboto" panose="02000000000000000000" pitchFamily="2" charset="0"/>
                <a:cs typeface="Roboto" panose="02000000000000000000" pitchFamily="2" charset="0"/>
              </a:endParaRPr>
            </a:p>
          </p:txBody>
        </p:sp>
        <p:sp>
          <p:nvSpPr>
            <p:cNvPr id="107" name="Oval 106"/>
            <p:cNvSpPr>
              <a:spLocks noChangeAspect="1"/>
            </p:cNvSpPr>
            <p:nvPr/>
          </p:nvSpPr>
          <p:spPr>
            <a:xfrm>
              <a:off x="5161696" y="4982510"/>
              <a:ext cx="359703" cy="360000"/>
            </a:xfrm>
            <a:prstGeom prst="ellipse">
              <a:avLst/>
            </a:prstGeom>
            <a:solidFill>
              <a:srgbClr val="FF5001"/>
            </a:solidFill>
            <a:ln w="25400">
              <a:solidFill>
                <a:srgbClr val="790D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b="1" dirty="0">
                <a:latin typeface="Roboto" panose="02000000000000000000" pitchFamily="2" charset="0"/>
                <a:ea typeface="Roboto" panose="02000000000000000000" pitchFamily="2" charset="0"/>
                <a:cs typeface="Roboto" panose="02000000000000000000" pitchFamily="2" charset="0"/>
              </a:endParaRPr>
            </a:p>
          </p:txBody>
        </p:sp>
        <p:sp>
          <p:nvSpPr>
            <p:cNvPr id="108" name="Oval 107"/>
            <p:cNvSpPr>
              <a:spLocks noChangeAspect="1"/>
            </p:cNvSpPr>
            <p:nvPr/>
          </p:nvSpPr>
          <p:spPr>
            <a:xfrm>
              <a:off x="5839566" y="4365406"/>
              <a:ext cx="359703" cy="360000"/>
            </a:xfrm>
            <a:prstGeom prst="ellipse">
              <a:avLst/>
            </a:prstGeom>
            <a:solidFill>
              <a:srgbClr val="FF5001"/>
            </a:solidFill>
            <a:ln w="25400">
              <a:solidFill>
                <a:srgbClr val="790D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b="1" dirty="0">
                <a:latin typeface="Roboto" panose="02000000000000000000" pitchFamily="2" charset="0"/>
                <a:ea typeface="Roboto" panose="02000000000000000000" pitchFamily="2" charset="0"/>
                <a:cs typeface="Roboto" panose="02000000000000000000" pitchFamily="2" charset="0"/>
              </a:endParaRPr>
            </a:p>
          </p:txBody>
        </p:sp>
        <p:sp>
          <p:nvSpPr>
            <p:cNvPr id="109" name="Oval 108"/>
            <p:cNvSpPr>
              <a:spLocks noChangeAspect="1"/>
            </p:cNvSpPr>
            <p:nvPr/>
          </p:nvSpPr>
          <p:spPr>
            <a:xfrm>
              <a:off x="6381988" y="3956361"/>
              <a:ext cx="359703" cy="360000"/>
            </a:xfrm>
            <a:prstGeom prst="ellipse">
              <a:avLst/>
            </a:prstGeom>
            <a:solidFill>
              <a:srgbClr val="FF5001"/>
            </a:solidFill>
            <a:ln w="25400">
              <a:solidFill>
                <a:srgbClr val="790D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b="1" dirty="0">
                <a:latin typeface="Roboto" panose="02000000000000000000" pitchFamily="2" charset="0"/>
                <a:ea typeface="Roboto" panose="02000000000000000000" pitchFamily="2" charset="0"/>
                <a:cs typeface="Roboto" panose="02000000000000000000" pitchFamily="2" charset="0"/>
              </a:endParaRPr>
            </a:p>
          </p:txBody>
        </p:sp>
        <p:sp>
          <p:nvSpPr>
            <p:cNvPr id="110" name="Oval 109"/>
            <p:cNvSpPr>
              <a:spLocks noChangeAspect="1"/>
            </p:cNvSpPr>
            <p:nvPr/>
          </p:nvSpPr>
          <p:spPr>
            <a:xfrm>
              <a:off x="5273730" y="3956361"/>
              <a:ext cx="359703" cy="360000"/>
            </a:xfrm>
            <a:prstGeom prst="ellipse">
              <a:avLst/>
            </a:prstGeom>
            <a:solidFill>
              <a:srgbClr val="FF5001"/>
            </a:solidFill>
            <a:ln w="25400">
              <a:solidFill>
                <a:srgbClr val="790D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b="1" dirty="0">
                <a:latin typeface="Roboto" panose="02000000000000000000" pitchFamily="2" charset="0"/>
                <a:ea typeface="Roboto" panose="02000000000000000000" pitchFamily="2" charset="0"/>
                <a:cs typeface="Roboto" panose="02000000000000000000" pitchFamily="2" charset="0"/>
              </a:endParaRPr>
            </a:p>
          </p:txBody>
        </p:sp>
        <p:sp>
          <p:nvSpPr>
            <p:cNvPr id="111" name="Oval 110"/>
            <p:cNvSpPr>
              <a:spLocks noChangeAspect="1"/>
            </p:cNvSpPr>
            <p:nvPr/>
          </p:nvSpPr>
          <p:spPr>
            <a:xfrm>
              <a:off x="5834753" y="3499098"/>
              <a:ext cx="359703" cy="360000"/>
            </a:xfrm>
            <a:prstGeom prst="ellipse">
              <a:avLst/>
            </a:prstGeom>
            <a:solidFill>
              <a:srgbClr val="FF5001"/>
            </a:solidFill>
            <a:ln w="25400">
              <a:solidFill>
                <a:srgbClr val="790D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b="1" dirty="0">
                <a:latin typeface="Roboto" panose="02000000000000000000" pitchFamily="2" charset="0"/>
                <a:ea typeface="Roboto" panose="02000000000000000000" pitchFamily="2" charset="0"/>
                <a:cs typeface="Roboto" panose="02000000000000000000" pitchFamily="2" charset="0"/>
              </a:endParaRPr>
            </a:p>
          </p:txBody>
        </p:sp>
        <p:sp>
          <p:nvSpPr>
            <p:cNvPr id="112" name="Oval 111"/>
            <p:cNvSpPr>
              <a:spLocks noChangeAspect="1"/>
            </p:cNvSpPr>
            <p:nvPr/>
          </p:nvSpPr>
          <p:spPr>
            <a:xfrm>
              <a:off x="5834753" y="2895267"/>
              <a:ext cx="359703" cy="360000"/>
            </a:xfrm>
            <a:prstGeom prst="ellipse">
              <a:avLst/>
            </a:prstGeom>
            <a:solidFill>
              <a:srgbClr val="FF5001"/>
            </a:solidFill>
            <a:ln w="25400">
              <a:solidFill>
                <a:srgbClr val="790D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b="1" dirty="0">
                <a:latin typeface="Roboto" panose="02000000000000000000" pitchFamily="2" charset="0"/>
                <a:ea typeface="Roboto" panose="02000000000000000000" pitchFamily="2" charset="0"/>
                <a:cs typeface="Roboto" panose="02000000000000000000" pitchFamily="2" charset="0"/>
              </a:endParaRPr>
            </a:p>
          </p:txBody>
        </p:sp>
        <p:cxnSp>
          <p:nvCxnSpPr>
            <p:cNvPr id="6" name="Straight Connector 5"/>
            <p:cNvCxnSpPr>
              <a:stCxn id="112" idx="4"/>
              <a:endCxn id="111" idx="0"/>
            </p:cNvCxnSpPr>
            <p:nvPr/>
          </p:nvCxnSpPr>
          <p:spPr>
            <a:xfrm>
              <a:off x="6014605" y="3255267"/>
              <a:ext cx="0" cy="243831"/>
            </a:xfrm>
            <a:prstGeom prst="line">
              <a:avLst/>
            </a:prstGeom>
            <a:ln w="38100">
              <a:solidFill>
                <a:srgbClr val="AC350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08" idx="4"/>
              <a:endCxn id="106" idx="0"/>
            </p:cNvCxnSpPr>
            <p:nvPr/>
          </p:nvCxnSpPr>
          <p:spPr>
            <a:xfrm>
              <a:off x="6019418" y="4725406"/>
              <a:ext cx="1" cy="251062"/>
            </a:xfrm>
            <a:prstGeom prst="line">
              <a:avLst/>
            </a:prstGeom>
            <a:ln w="38100">
              <a:solidFill>
                <a:srgbClr val="AC35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11" idx="5"/>
              <a:endCxn id="109" idx="1"/>
            </p:cNvCxnSpPr>
            <p:nvPr/>
          </p:nvCxnSpPr>
          <p:spPr>
            <a:xfrm>
              <a:off x="6141779" y="3806377"/>
              <a:ext cx="292886" cy="202705"/>
            </a:xfrm>
            <a:prstGeom prst="line">
              <a:avLst/>
            </a:prstGeom>
            <a:ln w="38100">
              <a:solidFill>
                <a:srgbClr val="AC35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11" idx="3"/>
              <a:endCxn id="110" idx="7"/>
            </p:cNvCxnSpPr>
            <p:nvPr/>
          </p:nvCxnSpPr>
          <p:spPr>
            <a:xfrm flipH="1">
              <a:off x="5580756" y="3806377"/>
              <a:ext cx="306674" cy="202705"/>
            </a:xfrm>
            <a:prstGeom prst="line">
              <a:avLst/>
            </a:prstGeom>
            <a:ln w="38100">
              <a:solidFill>
                <a:srgbClr val="AC35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09" idx="3"/>
              <a:endCxn id="108" idx="7"/>
            </p:cNvCxnSpPr>
            <p:nvPr/>
          </p:nvCxnSpPr>
          <p:spPr>
            <a:xfrm flipH="1">
              <a:off x="6146592" y="4263640"/>
              <a:ext cx="288073" cy="154487"/>
            </a:xfrm>
            <a:prstGeom prst="line">
              <a:avLst/>
            </a:prstGeom>
            <a:ln w="38100">
              <a:solidFill>
                <a:srgbClr val="AC35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10" idx="5"/>
              <a:endCxn id="108" idx="1"/>
            </p:cNvCxnSpPr>
            <p:nvPr/>
          </p:nvCxnSpPr>
          <p:spPr>
            <a:xfrm>
              <a:off x="5580756" y="4263640"/>
              <a:ext cx="311487" cy="154487"/>
            </a:xfrm>
            <a:prstGeom prst="line">
              <a:avLst/>
            </a:prstGeom>
            <a:ln w="38100">
              <a:solidFill>
                <a:srgbClr val="AC35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07" idx="6"/>
              <a:endCxn id="106" idx="2"/>
            </p:cNvCxnSpPr>
            <p:nvPr/>
          </p:nvCxnSpPr>
          <p:spPr>
            <a:xfrm flipV="1">
              <a:off x="5521399" y="5156468"/>
              <a:ext cx="318168" cy="6042"/>
            </a:xfrm>
            <a:prstGeom prst="line">
              <a:avLst/>
            </a:prstGeom>
            <a:ln w="38100">
              <a:solidFill>
                <a:srgbClr val="AC35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06" idx="4"/>
              <a:endCxn id="85" idx="0"/>
            </p:cNvCxnSpPr>
            <p:nvPr/>
          </p:nvCxnSpPr>
          <p:spPr>
            <a:xfrm>
              <a:off x="6019419" y="5336468"/>
              <a:ext cx="1" cy="264779"/>
            </a:xfrm>
            <a:prstGeom prst="line">
              <a:avLst/>
            </a:prstGeom>
            <a:ln w="38100">
              <a:solidFill>
                <a:srgbClr val="AC3500"/>
              </a:solidFill>
            </a:ln>
          </p:spPr>
          <p:style>
            <a:lnRef idx="1">
              <a:schemeClr val="accent1"/>
            </a:lnRef>
            <a:fillRef idx="0">
              <a:schemeClr val="accent1"/>
            </a:fillRef>
            <a:effectRef idx="0">
              <a:schemeClr val="accent1"/>
            </a:effectRef>
            <a:fontRef idx="minor">
              <a:schemeClr val="tx1"/>
            </a:fontRef>
          </p:style>
        </p:cxnSp>
      </p:grpSp>
      <p:grpSp>
        <p:nvGrpSpPr>
          <p:cNvPr id="196" name="Group 195"/>
          <p:cNvGrpSpPr/>
          <p:nvPr/>
        </p:nvGrpSpPr>
        <p:grpSpPr>
          <a:xfrm>
            <a:off x="998560" y="2470815"/>
            <a:ext cx="1824513" cy="2706599"/>
            <a:chOff x="1331412" y="2490085"/>
            <a:chExt cx="2432684" cy="3608799"/>
          </a:xfrm>
        </p:grpSpPr>
        <p:sp>
          <p:nvSpPr>
            <p:cNvPr id="82" name="Oval 81"/>
            <p:cNvSpPr>
              <a:spLocks noChangeAspect="1"/>
            </p:cNvSpPr>
            <p:nvPr/>
          </p:nvSpPr>
          <p:spPr>
            <a:xfrm>
              <a:off x="2072003" y="5738884"/>
              <a:ext cx="359703" cy="360000"/>
            </a:xfrm>
            <a:prstGeom prst="ellipse">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b="1" dirty="0">
                <a:latin typeface="Roboto" panose="02000000000000000000" pitchFamily="2" charset="0"/>
                <a:ea typeface="Roboto" panose="02000000000000000000" pitchFamily="2" charset="0"/>
                <a:cs typeface="Roboto" panose="02000000000000000000" pitchFamily="2" charset="0"/>
              </a:endParaRPr>
            </a:p>
          </p:txBody>
        </p:sp>
        <p:sp>
          <p:nvSpPr>
            <p:cNvPr id="95" name="Oval 94"/>
            <p:cNvSpPr>
              <a:spLocks noChangeAspect="1"/>
            </p:cNvSpPr>
            <p:nvPr/>
          </p:nvSpPr>
          <p:spPr>
            <a:xfrm>
              <a:off x="2072002" y="5113233"/>
              <a:ext cx="359703" cy="360000"/>
            </a:xfrm>
            <a:prstGeom prst="ellipse">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b="1" dirty="0">
                <a:latin typeface="Roboto" panose="02000000000000000000" pitchFamily="2" charset="0"/>
                <a:ea typeface="Roboto" panose="02000000000000000000" pitchFamily="2" charset="0"/>
                <a:cs typeface="Roboto" panose="02000000000000000000" pitchFamily="2" charset="0"/>
              </a:endParaRPr>
            </a:p>
          </p:txBody>
        </p:sp>
        <p:sp>
          <p:nvSpPr>
            <p:cNvPr id="96" name="Oval 95"/>
            <p:cNvSpPr>
              <a:spLocks noChangeAspect="1"/>
            </p:cNvSpPr>
            <p:nvPr/>
          </p:nvSpPr>
          <p:spPr>
            <a:xfrm>
              <a:off x="1335843" y="4970251"/>
              <a:ext cx="359703" cy="360000"/>
            </a:xfrm>
            <a:prstGeom prst="ellipse">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b="1" dirty="0">
                <a:latin typeface="Roboto" panose="02000000000000000000" pitchFamily="2" charset="0"/>
                <a:ea typeface="Roboto" panose="02000000000000000000" pitchFamily="2" charset="0"/>
                <a:cs typeface="Roboto" panose="02000000000000000000" pitchFamily="2" charset="0"/>
              </a:endParaRPr>
            </a:p>
          </p:txBody>
        </p:sp>
        <p:sp>
          <p:nvSpPr>
            <p:cNvPr id="97" name="Oval 96"/>
            <p:cNvSpPr>
              <a:spLocks noChangeAspect="1"/>
            </p:cNvSpPr>
            <p:nvPr/>
          </p:nvSpPr>
          <p:spPr>
            <a:xfrm>
              <a:off x="1331412" y="4210152"/>
              <a:ext cx="359703" cy="360000"/>
            </a:xfrm>
            <a:prstGeom prst="ellipse">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b="1" dirty="0">
                <a:latin typeface="Roboto" panose="02000000000000000000" pitchFamily="2" charset="0"/>
                <a:ea typeface="Roboto" panose="02000000000000000000" pitchFamily="2" charset="0"/>
                <a:cs typeface="Roboto" panose="02000000000000000000" pitchFamily="2" charset="0"/>
              </a:endParaRPr>
            </a:p>
          </p:txBody>
        </p:sp>
        <p:sp>
          <p:nvSpPr>
            <p:cNvPr id="98" name="Oval 97"/>
            <p:cNvSpPr>
              <a:spLocks noChangeAspect="1"/>
            </p:cNvSpPr>
            <p:nvPr/>
          </p:nvSpPr>
          <p:spPr>
            <a:xfrm>
              <a:off x="2072001" y="4454096"/>
              <a:ext cx="359703" cy="360000"/>
            </a:xfrm>
            <a:prstGeom prst="ellipse">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b="1" dirty="0">
                <a:latin typeface="Roboto" panose="02000000000000000000" pitchFamily="2" charset="0"/>
                <a:ea typeface="Roboto" panose="02000000000000000000" pitchFamily="2" charset="0"/>
                <a:cs typeface="Roboto" panose="02000000000000000000" pitchFamily="2" charset="0"/>
              </a:endParaRPr>
            </a:p>
          </p:txBody>
        </p:sp>
        <p:sp>
          <p:nvSpPr>
            <p:cNvPr id="99" name="Oval 98"/>
            <p:cNvSpPr>
              <a:spLocks noChangeAspect="1"/>
            </p:cNvSpPr>
            <p:nvPr/>
          </p:nvSpPr>
          <p:spPr>
            <a:xfrm>
              <a:off x="2072000" y="3811702"/>
              <a:ext cx="359703" cy="360000"/>
            </a:xfrm>
            <a:prstGeom prst="ellipse">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b="1" dirty="0">
                <a:latin typeface="Roboto" panose="02000000000000000000" pitchFamily="2" charset="0"/>
                <a:ea typeface="Roboto" panose="02000000000000000000" pitchFamily="2" charset="0"/>
                <a:cs typeface="Roboto" panose="02000000000000000000" pitchFamily="2" charset="0"/>
              </a:endParaRPr>
            </a:p>
          </p:txBody>
        </p:sp>
        <p:sp>
          <p:nvSpPr>
            <p:cNvPr id="100" name="Oval 99"/>
            <p:cNvSpPr>
              <a:spLocks noChangeAspect="1"/>
            </p:cNvSpPr>
            <p:nvPr/>
          </p:nvSpPr>
          <p:spPr>
            <a:xfrm>
              <a:off x="2071999" y="3138877"/>
              <a:ext cx="359703" cy="360000"/>
            </a:xfrm>
            <a:prstGeom prst="ellipse">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b="1" dirty="0">
                <a:latin typeface="Roboto" panose="02000000000000000000" pitchFamily="2" charset="0"/>
                <a:ea typeface="Roboto" panose="02000000000000000000" pitchFamily="2" charset="0"/>
                <a:cs typeface="Roboto" panose="02000000000000000000" pitchFamily="2" charset="0"/>
              </a:endParaRPr>
            </a:p>
          </p:txBody>
        </p:sp>
        <p:sp>
          <p:nvSpPr>
            <p:cNvPr id="101" name="Oval 100"/>
            <p:cNvSpPr>
              <a:spLocks noChangeAspect="1"/>
            </p:cNvSpPr>
            <p:nvPr/>
          </p:nvSpPr>
          <p:spPr>
            <a:xfrm>
              <a:off x="2765012" y="4094734"/>
              <a:ext cx="359703" cy="360000"/>
            </a:xfrm>
            <a:prstGeom prst="ellipse">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b="1" dirty="0">
                <a:latin typeface="Roboto" panose="02000000000000000000" pitchFamily="2" charset="0"/>
                <a:ea typeface="Roboto" panose="02000000000000000000" pitchFamily="2" charset="0"/>
                <a:cs typeface="Roboto" panose="02000000000000000000" pitchFamily="2" charset="0"/>
              </a:endParaRPr>
            </a:p>
          </p:txBody>
        </p:sp>
        <p:sp>
          <p:nvSpPr>
            <p:cNvPr id="102" name="Oval 101"/>
            <p:cNvSpPr>
              <a:spLocks noChangeAspect="1"/>
            </p:cNvSpPr>
            <p:nvPr/>
          </p:nvSpPr>
          <p:spPr>
            <a:xfrm>
              <a:off x="2762125" y="4802510"/>
              <a:ext cx="359703" cy="360000"/>
            </a:xfrm>
            <a:prstGeom prst="ellipse">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b="1" dirty="0">
                <a:latin typeface="Roboto" panose="02000000000000000000" pitchFamily="2" charset="0"/>
                <a:ea typeface="Roboto" panose="02000000000000000000" pitchFamily="2" charset="0"/>
                <a:cs typeface="Roboto" panose="02000000000000000000" pitchFamily="2" charset="0"/>
              </a:endParaRPr>
            </a:p>
          </p:txBody>
        </p:sp>
        <p:sp>
          <p:nvSpPr>
            <p:cNvPr id="103" name="Oval 102"/>
            <p:cNvSpPr>
              <a:spLocks noChangeAspect="1"/>
            </p:cNvSpPr>
            <p:nvPr/>
          </p:nvSpPr>
          <p:spPr>
            <a:xfrm>
              <a:off x="3404393" y="4390152"/>
              <a:ext cx="359703" cy="360000"/>
            </a:xfrm>
            <a:prstGeom prst="ellipse">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b="1" dirty="0">
                <a:latin typeface="Roboto" panose="02000000000000000000" pitchFamily="2" charset="0"/>
                <a:ea typeface="Roboto" panose="02000000000000000000" pitchFamily="2" charset="0"/>
                <a:cs typeface="Roboto" panose="02000000000000000000" pitchFamily="2" charset="0"/>
              </a:endParaRPr>
            </a:p>
          </p:txBody>
        </p:sp>
        <p:sp>
          <p:nvSpPr>
            <p:cNvPr id="104" name="Oval 103"/>
            <p:cNvSpPr>
              <a:spLocks noChangeAspect="1"/>
            </p:cNvSpPr>
            <p:nvPr/>
          </p:nvSpPr>
          <p:spPr>
            <a:xfrm>
              <a:off x="2071999" y="2490085"/>
              <a:ext cx="359703" cy="360000"/>
            </a:xfrm>
            <a:prstGeom prst="ellipse">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b="1" dirty="0">
                <a:latin typeface="Roboto" panose="02000000000000000000" pitchFamily="2" charset="0"/>
                <a:ea typeface="Roboto" panose="02000000000000000000" pitchFamily="2" charset="0"/>
                <a:cs typeface="Roboto" panose="02000000000000000000" pitchFamily="2" charset="0"/>
              </a:endParaRPr>
            </a:p>
          </p:txBody>
        </p:sp>
        <p:sp>
          <p:nvSpPr>
            <p:cNvPr id="105" name="Oval 104"/>
            <p:cNvSpPr>
              <a:spLocks noChangeAspect="1"/>
            </p:cNvSpPr>
            <p:nvPr/>
          </p:nvSpPr>
          <p:spPr>
            <a:xfrm>
              <a:off x="1394131" y="2490085"/>
              <a:ext cx="359703" cy="360000"/>
            </a:xfrm>
            <a:prstGeom prst="ellipse">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b="1" dirty="0">
                <a:latin typeface="Roboto" panose="02000000000000000000" pitchFamily="2" charset="0"/>
                <a:ea typeface="Roboto" panose="02000000000000000000" pitchFamily="2" charset="0"/>
                <a:cs typeface="Roboto" panose="02000000000000000000" pitchFamily="2" charset="0"/>
              </a:endParaRPr>
            </a:p>
          </p:txBody>
        </p:sp>
        <p:cxnSp>
          <p:nvCxnSpPr>
            <p:cNvPr id="125" name="Straight Connector 124"/>
            <p:cNvCxnSpPr>
              <a:stCxn id="104" idx="4"/>
              <a:endCxn id="100" idx="0"/>
            </p:cNvCxnSpPr>
            <p:nvPr/>
          </p:nvCxnSpPr>
          <p:spPr>
            <a:xfrm>
              <a:off x="2251851" y="2850085"/>
              <a:ext cx="0" cy="288792"/>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00" idx="4"/>
              <a:endCxn id="99" idx="0"/>
            </p:cNvCxnSpPr>
            <p:nvPr/>
          </p:nvCxnSpPr>
          <p:spPr>
            <a:xfrm>
              <a:off x="2251851" y="3498877"/>
              <a:ext cx="1" cy="312825"/>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99" idx="4"/>
              <a:endCxn id="98" idx="0"/>
            </p:cNvCxnSpPr>
            <p:nvPr/>
          </p:nvCxnSpPr>
          <p:spPr>
            <a:xfrm>
              <a:off x="2251852" y="4171702"/>
              <a:ext cx="1" cy="282394"/>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04" idx="2"/>
              <a:endCxn id="105" idx="6"/>
            </p:cNvCxnSpPr>
            <p:nvPr/>
          </p:nvCxnSpPr>
          <p:spPr>
            <a:xfrm flipH="1">
              <a:off x="1753834" y="2670085"/>
              <a:ext cx="318165"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99" idx="6"/>
              <a:endCxn id="101" idx="1"/>
            </p:cNvCxnSpPr>
            <p:nvPr/>
          </p:nvCxnSpPr>
          <p:spPr>
            <a:xfrm>
              <a:off x="2431703" y="3991702"/>
              <a:ext cx="385986" cy="155753"/>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98" idx="4"/>
              <a:endCxn id="95" idx="0"/>
            </p:cNvCxnSpPr>
            <p:nvPr/>
          </p:nvCxnSpPr>
          <p:spPr>
            <a:xfrm>
              <a:off x="2251853" y="4814096"/>
              <a:ext cx="1" cy="299137"/>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stCxn id="101" idx="6"/>
              <a:endCxn id="103" idx="1"/>
            </p:cNvCxnSpPr>
            <p:nvPr/>
          </p:nvCxnSpPr>
          <p:spPr>
            <a:xfrm>
              <a:off x="3124715" y="4274734"/>
              <a:ext cx="332355" cy="168139"/>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103" idx="3"/>
              <a:endCxn id="102" idx="7"/>
            </p:cNvCxnSpPr>
            <p:nvPr/>
          </p:nvCxnSpPr>
          <p:spPr>
            <a:xfrm flipH="1">
              <a:off x="3069151" y="4697431"/>
              <a:ext cx="387919" cy="15780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a:stCxn id="102" idx="2"/>
              <a:endCxn id="95" idx="7"/>
            </p:cNvCxnSpPr>
            <p:nvPr/>
          </p:nvCxnSpPr>
          <p:spPr>
            <a:xfrm flipH="1">
              <a:off x="2379028" y="4982510"/>
              <a:ext cx="383097" cy="183444"/>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a:stCxn id="97" idx="4"/>
              <a:endCxn id="96" idx="0"/>
            </p:cNvCxnSpPr>
            <p:nvPr/>
          </p:nvCxnSpPr>
          <p:spPr>
            <a:xfrm>
              <a:off x="1511264" y="4570152"/>
              <a:ext cx="4431" cy="400099"/>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a:stCxn id="96" idx="6"/>
              <a:endCxn id="95" idx="2"/>
            </p:cNvCxnSpPr>
            <p:nvPr/>
          </p:nvCxnSpPr>
          <p:spPr>
            <a:xfrm>
              <a:off x="1695546" y="5150251"/>
              <a:ext cx="376456" cy="142982"/>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a:stCxn id="95" idx="4"/>
              <a:endCxn id="82" idx="0"/>
            </p:cNvCxnSpPr>
            <p:nvPr/>
          </p:nvCxnSpPr>
          <p:spPr>
            <a:xfrm>
              <a:off x="2251854" y="5473233"/>
              <a:ext cx="1" cy="265651"/>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197" name="Title 1"/>
          <p:cNvSpPr txBox="1">
            <a:spLocks/>
          </p:cNvSpPr>
          <p:nvPr/>
        </p:nvSpPr>
        <p:spPr>
          <a:xfrm>
            <a:off x="998560" y="5269395"/>
            <a:ext cx="1386320" cy="496446"/>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1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DCG 1</a:t>
            </a:r>
          </a:p>
        </p:txBody>
      </p:sp>
      <p:sp>
        <p:nvSpPr>
          <p:cNvPr id="198" name="Title 1"/>
          <p:cNvSpPr txBox="1">
            <a:spLocks/>
          </p:cNvSpPr>
          <p:nvPr/>
        </p:nvSpPr>
        <p:spPr>
          <a:xfrm>
            <a:off x="3910050" y="5267798"/>
            <a:ext cx="1386320" cy="496446"/>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1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DCG 2</a:t>
            </a:r>
          </a:p>
        </p:txBody>
      </p:sp>
      <p:sp>
        <p:nvSpPr>
          <p:cNvPr id="199" name="Title 1"/>
          <p:cNvSpPr txBox="1">
            <a:spLocks/>
          </p:cNvSpPr>
          <p:nvPr/>
        </p:nvSpPr>
        <p:spPr>
          <a:xfrm>
            <a:off x="6655237" y="5267798"/>
            <a:ext cx="1386320" cy="496446"/>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1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DCG 3</a:t>
            </a:r>
          </a:p>
        </p:txBody>
      </p:sp>
      <p:sp>
        <p:nvSpPr>
          <p:cNvPr id="238" name="Freeform 237"/>
          <p:cNvSpPr/>
          <p:nvPr/>
        </p:nvSpPr>
        <p:spPr>
          <a:xfrm>
            <a:off x="1784842" y="2366691"/>
            <a:ext cx="5618285" cy="733575"/>
          </a:xfrm>
          <a:custGeom>
            <a:avLst/>
            <a:gdLst>
              <a:gd name="connsiteX0" fmla="*/ 0 w 7491046"/>
              <a:gd name="connsiteY0" fmla="*/ 1065406 h 1065406"/>
              <a:gd name="connsiteX1" fmla="*/ 3997569 w 7491046"/>
              <a:gd name="connsiteY1" fmla="*/ 33775 h 1065406"/>
              <a:gd name="connsiteX2" fmla="*/ 7491046 w 7491046"/>
              <a:gd name="connsiteY2" fmla="*/ 350298 h 1065406"/>
              <a:gd name="connsiteX0" fmla="*/ 0 w 7491046"/>
              <a:gd name="connsiteY0" fmla="*/ 1054898 h 1054898"/>
              <a:gd name="connsiteX1" fmla="*/ 3528646 w 7491046"/>
              <a:gd name="connsiteY1" fmla="*/ 34990 h 1054898"/>
              <a:gd name="connsiteX2" fmla="*/ 7491046 w 7491046"/>
              <a:gd name="connsiteY2" fmla="*/ 339790 h 1054898"/>
              <a:gd name="connsiteX0" fmla="*/ 0 w 7491046"/>
              <a:gd name="connsiteY0" fmla="*/ 984135 h 984135"/>
              <a:gd name="connsiteX1" fmla="*/ 3669323 w 7491046"/>
              <a:gd name="connsiteY1" fmla="*/ 46289 h 984135"/>
              <a:gd name="connsiteX2" fmla="*/ 7491046 w 7491046"/>
              <a:gd name="connsiteY2" fmla="*/ 269027 h 984135"/>
              <a:gd name="connsiteX0" fmla="*/ 0 w 7491046"/>
              <a:gd name="connsiteY0" fmla="*/ 955906 h 955906"/>
              <a:gd name="connsiteX1" fmla="*/ 3634153 w 7491046"/>
              <a:gd name="connsiteY1" fmla="*/ 53229 h 955906"/>
              <a:gd name="connsiteX2" fmla="*/ 7491046 w 7491046"/>
              <a:gd name="connsiteY2" fmla="*/ 240798 h 955906"/>
              <a:gd name="connsiteX0" fmla="*/ 0 w 7491046"/>
              <a:gd name="connsiteY0" fmla="*/ 890621 h 890621"/>
              <a:gd name="connsiteX1" fmla="*/ 3188676 w 7491046"/>
              <a:gd name="connsiteY1" fmla="*/ 81729 h 890621"/>
              <a:gd name="connsiteX2" fmla="*/ 7491046 w 7491046"/>
              <a:gd name="connsiteY2" fmla="*/ 175513 h 890621"/>
              <a:gd name="connsiteX0" fmla="*/ 0 w 7491046"/>
              <a:gd name="connsiteY0" fmla="*/ 946876 h 946876"/>
              <a:gd name="connsiteX1" fmla="*/ 3259015 w 7491046"/>
              <a:gd name="connsiteY1" fmla="*/ 55922 h 946876"/>
              <a:gd name="connsiteX2" fmla="*/ 7491046 w 7491046"/>
              <a:gd name="connsiteY2" fmla="*/ 231768 h 946876"/>
              <a:gd name="connsiteX0" fmla="*/ 0 w 7491046"/>
              <a:gd name="connsiteY0" fmla="*/ 946876 h 946876"/>
              <a:gd name="connsiteX1" fmla="*/ 3259015 w 7491046"/>
              <a:gd name="connsiteY1" fmla="*/ 55922 h 946876"/>
              <a:gd name="connsiteX2" fmla="*/ 7491046 w 7491046"/>
              <a:gd name="connsiteY2" fmla="*/ 231768 h 946876"/>
              <a:gd name="connsiteX0" fmla="*/ 0 w 7491046"/>
              <a:gd name="connsiteY0" fmla="*/ 978100 h 978100"/>
              <a:gd name="connsiteX1" fmla="*/ 3259015 w 7491046"/>
              <a:gd name="connsiteY1" fmla="*/ 87146 h 978100"/>
              <a:gd name="connsiteX2" fmla="*/ 7491046 w 7491046"/>
              <a:gd name="connsiteY2" fmla="*/ 262992 h 978100"/>
            </a:gdLst>
            <a:ahLst/>
            <a:cxnLst>
              <a:cxn ang="0">
                <a:pos x="connsiteX0" y="connsiteY0"/>
              </a:cxn>
              <a:cxn ang="0">
                <a:pos x="connsiteX1" y="connsiteY1"/>
              </a:cxn>
              <a:cxn ang="0">
                <a:pos x="connsiteX2" y="connsiteY2"/>
              </a:cxn>
            </a:cxnLst>
            <a:rect l="l" t="t" r="r" b="b"/>
            <a:pathLst>
              <a:path w="7491046" h="978100">
                <a:moveTo>
                  <a:pt x="0" y="978100"/>
                </a:moveTo>
                <a:cubicBezTo>
                  <a:pt x="1374530" y="521877"/>
                  <a:pt x="1928445" y="276669"/>
                  <a:pt x="3259015" y="87146"/>
                </a:cubicBezTo>
                <a:cubicBezTo>
                  <a:pt x="4589585" y="-102377"/>
                  <a:pt x="6368561" y="45138"/>
                  <a:pt x="7491046" y="262992"/>
                </a:cubicBezTo>
              </a:path>
            </a:pathLst>
          </a:custGeom>
          <a:noFill/>
          <a:ln w="50800">
            <a:solidFill>
              <a:schemeClr val="accent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350"/>
          </a:p>
        </p:txBody>
      </p:sp>
      <p:sp>
        <p:nvSpPr>
          <p:cNvPr id="239" name="Freeform 238"/>
          <p:cNvSpPr/>
          <p:nvPr/>
        </p:nvSpPr>
        <p:spPr>
          <a:xfrm>
            <a:off x="1819220" y="2233077"/>
            <a:ext cx="5565531" cy="328995"/>
          </a:xfrm>
          <a:custGeom>
            <a:avLst/>
            <a:gdLst>
              <a:gd name="connsiteX0" fmla="*/ 0 w 7491046"/>
              <a:gd name="connsiteY0" fmla="*/ 1065406 h 1065406"/>
              <a:gd name="connsiteX1" fmla="*/ 3997569 w 7491046"/>
              <a:gd name="connsiteY1" fmla="*/ 33775 h 1065406"/>
              <a:gd name="connsiteX2" fmla="*/ 7491046 w 7491046"/>
              <a:gd name="connsiteY2" fmla="*/ 350298 h 1065406"/>
              <a:gd name="connsiteX0" fmla="*/ 0 w 7491046"/>
              <a:gd name="connsiteY0" fmla="*/ 1054898 h 1054898"/>
              <a:gd name="connsiteX1" fmla="*/ 3528646 w 7491046"/>
              <a:gd name="connsiteY1" fmla="*/ 34990 h 1054898"/>
              <a:gd name="connsiteX2" fmla="*/ 7491046 w 7491046"/>
              <a:gd name="connsiteY2" fmla="*/ 339790 h 1054898"/>
              <a:gd name="connsiteX0" fmla="*/ 0 w 7491046"/>
              <a:gd name="connsiteY0" fmla="*/ 984135 h 984135"/>
              <a:gd name="connsiteX1" fmla="*/ 3669323 w 7491046"/>
              <a:gd name="connsiteY1" fmla="*/ 46289 h 984135"/>
              <a:gd name="connsiteX2" fmla="*/ 7491046 w 7491046"/>
              <a:gd name="connsiteY2" fmla="*/ 269027 h 984135"/>
              <a:gd name="connsiteX0" fmla="*/ 0 w 7491046"/>
              <a:gd name="connsiteY0" fmla="*/ 955906 h 955906"/>
              <a:gd name="connsiteX1" fmla="*/ 3634153 w 7491046"/>
              <a:gd name="connsiteY1" fmla="*/ 53229 h 955906"/>
              <a:gd name="connsiteX2" fmla="*/ 7491046 w 7491046"/>
              <a:gd name="connsiteY2" fmla="*/ 240798 h 955906"/>
              <a:gd name="connsiteX0" fmla="*/ 0 w 7467600"/>
              <a:gd name="connsiteY0" fmla="*/ 339515 h 339515"/>
              <a:gd name="connsiteX1" fmla="*/ 3610707 w 7467600"/>
              <a:gd name="connsiteY1" fmla="*/ 11269 h 339515"/>
              <a:gd name="connsiteX2" fmla="*/ 7467600 w 7467600"/>
              <a:gd name="connsiteY2" fmla="*/ 198838 h 339515"/>
              <a:gd name="connsiteX0" fmla="*/ 0 w 7467600"/>
              <a:gd name="connsiteY0" fmla="*/ 576026 h 576026"/>
              <a:gd name="connsiteX1" fmla="*/ 3809999 w 7467600"/>
              <a:gd name="connsiteY1" fmla="*/ 1595 h 576026"/>
              <a:gd name="connsiteX2" fmla="*/ 7467600 w 7467600"/>
              <a:gd name="connsiteY2" fmla="*/ 435349 h 576026"/>
              <a:gd name="connsiteX0" fmla="*/ 0 w 7467600"/>
              <a:gd name="connsiteY0" fmla="*/ 437133 h 437133"/>
              <a:gd name="connsiteX1" fmla="*/ 3809999 w 7467600"/>
              <a:gd name="connsiteY1" fmla="*/ 3379 h 437133"/>
              <a:gd name="connsiteX2" fmla="*/ 7467600 w 7467600"/>
              <a:gd name="connsiteY2" fmla="*/ 296456 h 437133"/>
              <a:gd name="connsiteX0" fmla="*/ 0 w 7467600"/>
              <a:gd name="connsiteY0" fmla="*/ 437133 h 437133"/>
              <a:gd name="connsiteX1" fmla="*/ 3809999 w 7467600"/>
              <a:gd name="connsiteY1" fmla="*/ 3379 h 437133"/>
              <a:gd name="connsiteX2" fmla="*/ 7467600 w 7467600"/>
              <a:gd name="connsiteY2" fmla="*/ 296456 h 437133"/>
              <a:gd name="connsiteX0" fmla="*/ 0 w 7467600"/>
              <a:gd name="connsiteY0" fmla="*/ 433935 h 433935"/>
              <a:gd name="connsiteX1" fmla="*/ 3809999 w 7467600"/>
              <a:gd name="connsiteY1" fmla="*/ 181 h 433935"/>
              <a:gd name="connsiteX2" fmla="*/ 7467600 w 7467600"/>
              <a:gd name="connsiteY2" fmla="*/ 293258 h 433935"/>
              <a:gd name="connsiteX0" fmla="*/ 0 w 7467600"/>
              <a:gd name="connsiteY0" fmla="*/ 433754 h 433754"/>
              <a:gd name="connsiteX1" fmla="*/ 3809999 w 7467600"/>
              <a:gd name="connsiteY1" fmla="*/ 0 h 433754"/>
              <a:gd name="connsiteX2" fmla="*/ 7467600 w 7467600"/>
              <a:gd name="connsiteY2" fmla="*/ 293077 h 433754"/>
              <a:gd name="connsiteX0" fmla="*/ 0 w 7420708"/>
              <a:gd name="connsiteY0" fmla="*/ 434368 h 434368"/>
              <a:gd name="connsiteX1" fmla="*/ 3809999 w 7420708"/>
              <a:gd name="connsiteY1" fmla="*/ 614 h 434368"/>
              <a:gd name="connsiteX2" fmla="*/ 7420708 w 7420708"/>
              <a:gd name="connsiteY2" fmla="*/ 364030 h 434368"/>
              <a:gd name="connsiteX0" fmla="*/ 0 w 7420708"/>
              <a:gd name="connsiteY0" fmla="*/ 434464 h 434464"/>
              <a:gd name="connsiteX1" fmla="*/ 3809999 w 7420708"/>
              <a:gd name="connsiteY1" fmla="*/ 710 h 434464"/>
              <a:gd name="connsiteX2" fmla="*/ 7420708 w 7420708"/>
              <a:gd name="connsiteY2" fmla="*/ 364126 h 434464"/>
              <a:gd name="connsiteX0" fmla="*/ 0 w 7420708"/>
              <a:gd name="connsiteY0" fmla="*/ 438660 h 438660"/>
              <a:gd name="connsiteX1" fmla="*/ 3809999 w 7420708"/>
              <a:gd name="connsiteY1" fmla="*/ 4906 h 438660"/>
              <a:gd name="connsiteX2" fmla="*/ 7420708 w 7420708"/>
              <a:gd name="connsiteY2" fmla="*/ 368322 h 438660"/>
              <a:gd name="connsiteX0" fmla="*/ 0 w 7420708"/>
              <a:gd name="connsiteY0" fmla="*/ 438660 h 438660"/>
              <a:gd name="connsiteX1" fmla="*/ 3809999 w 7420708"/>
              <a:gd name="connsiteY1" fmla="*/ 4906 h 438660"/>
              <a:gd name="connsiteX2" fmla="*/ 7420708 w 7420708"/>
              <a:gd name="connsiteY2" fmla="*/ 368322 h 438660"/>
              <a:gd name="connsiteX0" fmla="*/ 0 w 7420708"/>
              <a:gd name="connsiteY0" fmla="*/ 438660 h 438660"/>
              <a:gd name="connsiteX1" fmla="*/ 3809999 w 7420708"/>
              <a:gd name="connsiteY1" fmla="*/ 4906 h 438660"/>
              <a:gd name="connsiteX2" fmla="*/ 7420708 w 7420708"/>
              <a:gd name="connsiteY2" fmla="*/ 368322 h 438660"/>
              <a:gd name="connsiteX0" fmla="*/ 0 w 7420708"/>
              <a:gd name="connsiteY0" fmla="*/ 438660 h 438660"/>
              <a:gd name="connsiteX1" fmla="*/ 3809999 w 7420708"/>
              <a:gd name="connsiteY1" fmla="*/ 4906 h 438660"/>
              <a:gd name="connsiteX2" fmla="*/ 7420708 w 7420708"/>
              <a:gd name="connsiteY2" fmla="*/ 368322 h 438660"/>
              <a:gd name="connsiteX0" fmla="*/ 0 w 7420708"/>
              <a:gd name="connsiteY0" fmla="*/ 438660 h 438660"/>
              <a:gd name="connsiteX1" fmla="*/ 3809999 w 7420708"/>
              <a:gd name="connsiteY1" fmla="*/ 4906 h 438660"/>
              <a:gd name="connsiteX2" fmla="*/ 7420708 w 7420708"/>
              <a:gd name="connsiteY2" fmla="*/ 368322 h 438660"/>
              <a:gd name="connsiteX0" fmla="*/ 0 w 7420708"/>
              <a:gd name="connsiteY0" fmla="*/ 438660 h 438660"/>
              <a:gd name="connsiteX1" fmla="*/ 3809999 w 7420708"/>
              <a:gd name="connsiteY1" fmla="*/ 4906 h 438660"/>
              <a:gd name="connsiteX2" fmla="*/ 7420708 w 7420708"/>
              <a:gd name="connsiteY2" fmla="*/ 368322 h 438660"/>
              <a:gd name="connsiteX0" fmla="*/ 0 w 7420708"/>
              <a:gd name="connsiteY0" fmla="*/ 438660 h 438660"/>
              <a:gd name="connsiteX1" fmla="*/ 3809999 w 7420708"/>
              <a:gd name="connsiteY1" fmla="*/ 4906 h 438660"/>
              <a:gd name="connsiteX2" fmla="*/ 7420708 w 7420708"/>
              <a:gd name="connsiteY2" fmla="*/ 368322 h 438660"/>
            </a:gdLst>
            <a:ahLst/>
            <a:cxnLst>
              <a:cxn ang="0">
                <a:pos x="connsiteX0" y="connsiteY0"/>
              </a:cxn>
              <a:cxn ang="0">
                <a:pos x="connsiteX1" y="connsiteY1"/>
              </a:cxn>
              <a:cxn ang="0">
                <a:pos x="connsiteX2" y="connsiteY2"/>
              </a:cxn>
            </a:cxnLst>
            <a:rect l="l" t="t" r="r" b="b"/>
            <a:pathLst>
              <a:path w="7420708" h="438660">
                <a:moveTo>
                  <a:pt x="0" y="438660"/>
                </a:moveTo>
                <a:cubicBezTo>
                  <a:pt x="1011114" y="228622"/>
                  <a:pt x="2737337" y="40075"/>
                  <a:pt x="3809999" y="4906"/>
                </a:cubicBezTo>
                <a:cubicBezTo>
                  <a:pt x="4882661" y="-30263"/>
                  <a:pt x="6298223" y="127022"/>
                  <a:pt x="7420708" y="368322"/>
                </a:cubicBezTo>
              </a:path>
            </a:pathLst>
          </a:custGeom>
          <a:noFill/>
          <a:ln w="50800">
            <a:solidFill>
              <a:schemeClr val="accent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350"/>
          </a:p>
        </p:txBody>
      </p:sp>
      <p:sp>
        <p:nvSpPr>
          <p:cNvPr id="240" name="Freeform 239"/>
          <p:cNvSpPr/>
          <p:nvPr/>
        </p:nvSpPr>
        <p:spPr>
          <a:xfrm>
            <a:off x="1283266" y="2117756"/>
            <a:ext cx="6119446" cy="401387"/>
          </a:xfrm>
          <a:custGeom>
            <a:avLst/>
            <a:gdLst>
              <a:gd name="connsiteX0" fmla="*/ 0 w 7491046"/>
              <a:gd name="connsiteY0" fmla="*/ 1065406 h 1065406"/>
              <a:gd name="connsiteX1" fmla="*/ 3997569 w 7491046"/>
              <a:gd name="connsiteY1" fmla="*/ 33775 h 1065406"/>
              <a:gd name="connsiteX2" fmla="*/ 7491046 w 7491046"/>
              <a:gd name="connsiteY2" fmla="*/ 350298 h 1065406"/>
              <a:gd name="connsiteX0" fmla="*/ 0 w 7491046"/>
              <a:gd name="connsiteY0" fmla="*/ 1054898 h 1054898"/>
              <a:gd name="connsiteX1" fmla="*/ 3528646 w 7491046"/>
              <a:gd name="connsiteY1" fmla="*/ 34990 h 1054898"/>
              <a:gd name="connsiteX2" fmla="*/ 7491046 w 7491046"/>
              <a:gd name="connsiteY2" fmla="*/ 339790 h 1054898"/>
              <a:gd name="connsiteX0" fmla="*/ 0 w 7491046"/>
              <a:gd name="connsiteY0" fmla="*/ 984135 h 984135"/>
              <a:gd name="connsiteX1" fmla="*/ 3669323 w 7491046"/>
              <a:gd name="connsiteY1" fmla="*/ 46289 h 984135"/>
              <a:gd name="connsiteX2" fmla="*/ 7491046 w 7491046"/>
              <a:gd name="connsiteY2" fmla="*/ 269027 h 984135"/>
              <a:gd name="connsiteX0" fmla="*/ 0 w 7491046"/>
              <a:gd name="connsiteY0" fmla="*/ 955906 h 955906"/>
              <a:gd name="connsiteX1" fmla="*/ 3634153 w 7491046"/>
              <a:gd name="connsiteY1" fmla="*/ 53229 h 955906"/>
              <a:gd name="connsiteX2" fmla="*/ 7491046 w 7491046"/>
              <a:gd name="connsiteY2" fmla="*/ 240798 h 955906"/>
              <a:gd name="connsiteX0" fmla="*/ 0 w 8182708"/>
              <a:gd name="connsiteY0" fmla="*/ 327278 h 327278"/>
              <a:gd name="connsiteX1" fmla="*/ 4325815 w 8182708"/>
              <a:gd name="connsiteY1" fmla="*/ 10755 h 327278"/>
              <a:gd name="connsiteX2" fmla="*/ 8182708 w 8182708"/>
              <a:gd name="connsiteY2" fmla="*/ 198324 h 327278"/>
              <a:gd name="connsiteX0" fmla="*/ 0 w 8182708"/>
              <a:gd name="connsiteY0" fmla="*/ 540756 h 540756"/>
              <a:gd name="connsiteX1" fmla="*/ 4325815 w 8182708"/>
              <a:gd name="connsiteY1" fmla="*/ 1494 h 540756"/>
              <a:gd name="connsiteX2" fmla="*/ 8182708 w 8182708"/>
              <a:gd name="connsiteY2" fmla="*/ 411802 h 540756"/>
              <a:gd name="connsiteX0" fmla="*/ 0 w 8124092"/>
              <a:gd name="connsiteY0" fmla="*/ 539978 h 539978"/>
              <a:gd name="connsiteX1" fmla="*/ 4325815 w 8124092"/>
              <a:gd name="connsiteY1" fmla="*/ 716 h 539978"/>
              <a:gd name="connsiteX2" fmla="*/ 8124092 w 8124092"/>
              <a:gd name="connsiteY2" fmla="*/ 446193 h 539978"/>
              <a:gd name="connsiteX0" fmla="*/ 0 w 8124092"/>
              <a:gd name="connsiteY0" fmla="*/ 540774 h 540774"/>
              <a:gd name="connsiteX1" fmla="*/ 4325815 w 8124092"/>
              <a:gd name="connsiteY1" fmla="*/ 1512 h 540774"/>
              <a:gd name="connsiteX2" fmla="*/ 8124092 w 8124092"/>
              <a:gd name="connsiteY2" fmla="*/ 446989 h 540774"/>
              <a:gd name="connsiteX0" fmla="*/ 0 w 8124092"/>
              <a:gd name="connsiteY0" fmla="*/ 540774 h 540774"/>
              <a:gd name="connsiteX1" fmla="*/ 4325815 w 8124092"/>
              <a:gd name="connsiteY1" fmla="*/ 1512 h 540774"/>
              <a:gd name="connsiteX2" fmla="*/ 8124092 w 8124092"/>
              <a:gd name="connsiteY2" fmla="*/ 446989 h 540774"/>
              <a:gd name="connsiteX0" fmla="*/ 0 w 8159261"/>
              <a:gd name="connsiteY0" fmla="*/ 539568 h 539568"/>
              <a:gd name="connsiteX1" fmla="*/ 4325815 w 8159261"/>
              <a:gd name="connsiteY1" fmla="*/ 306 h 539568"/>
              <a:gd name="connsiteX2" fmla="*/ 8159261 w 8159261"/>
              <a:gd name="connsiteY2" fmla="*/ 492676 h 539568"/>
              <a:gd name="connsiteX0" fmla="*/ 0 w 8159261"/>
              <a:gd name="connsiteY0" fmla="*/ 539472 h 539472"/>
              <a:gd name="connsiteX1" fmla="*/ 4325815 w 8159261"/>
              <a:gd name="connsiteY1" fmla="*/ 210 h 539472"/>
              <a:gd name="connsiteX2" fmla="*/ 8159261 w 8159261"/>
              <a:gd name="connsiteY2" fmla="*/ 492580 h 539472"/>
              <a:gd name="connsiteX0" fmla="*/ 0 w 8159261"/>
              <a:gd name="connsiteY0" fmla="*/ 539472 h 539472"/>
              <a:gd name="connsiteX1" fmla="*/ 4325815 w 8159261"/>
              <a:gd name="connsiteY1" fmla="*/ 210 h 539472"/>
              <a:gd name="connsiteX2" fmla="*/ 8159261 w 8159261"/>
              <a:gd name="connsiteY2" fmla="*/ 492580 h 539472"/>
              <a:gd name="connsiteX0" fmla="*/ 0 w 8159261"/>
              <a:gd name="connsiteY0" fmla="*/ 542054 h 542054"/>
              <a:gd name="connsiteX1" fmla="*/ 4325815 w 8159261"/>
              <a:gd name="connsiteY1" fmla="*/ 2792 h 542054"/>
              <a:gd name="connsiteX2" fmla="*/ 8159261 w 8159261"/>
              <a:gd name="connsiteY2" fmla="*/ 495162 h 542054"/>
              <a:gd name="connsiteX0" fmla="*/ 0 w 8159261"/>
              <a:gd name="connsiteY0" fmla="*/ 530459 h 530459"/>
              <a:gd name="connsiteX1" fmla="*/ 4126523 w 8159261"/>
              <a:gd name="connsiteY1" fmla="*/ 2920 h 530459"/>
              <a:gd name="connsiteX2" fmla="*/ 8159261 w 8159261"/>
              <a:gd name="connsiteY2" fmla="*/ 483567 h 530459"/>
              <a:gd name="connsiteX0" fmla="*/ 0 w 8159261"/>
              <a:gd name="connsiteY0" fmla="*/ 548051 h 548051"/>
              <a:gd name="connsiteX1" fmla="*/ 4126523 w 8159261"/>
              <a:gd name="connsiteY1" fmla="*/ 20512 h 548051"/>
              <a:gd name="connsiteX2" fmla="*/ 8159261 w 8159261"/>
              <a:gd name="connsiteY2" fmla="*/ 501159 h 548051"/>
              <a:gd name="connsiteX0" fmla="*/ 0 w 8159261"/>
              <a:gd name="connsiteY0" fmla="*/ 535182 h 535182"/>
              <a:gd name="connsiteX1" fmla="*/ 4126523 w 8159261"/>
              <a:gd name="connsiteY1" fmla="*/ 7643 h 535182"/>
              <a:gd name="connsiteX2" fmla="*/ 8159261 w 8159261"/>
              <a:gd name="connsiteY2" fmla="*/ 488290 h 535182"/>
              <a:gd name="connsiteX0" fmla="*/ 0 w 8159261"/>
              <a:gd name="connsiteY0" fmla="*/ 535182 h 535182"/>
              <a:gd name="connsiteX1" fmla="*/ 4126523 w 8159261"/>
              <a:gd name="connsiteY1" fmla="*/ 7643 h 535182"/>
              <a:gd name="connsiteX2" fmla="*/ 8159261 w 8159261"/>
              <a:gd name="connsiteY2" fmla="*/ 488290 h 535182"/>
              <a:gd name="connsiteX0" fmla="*/ 0 w 8159261"/>
              <a:gd name="connsiteY0" fmla="*/ 535182 h 535182"/>
              <a:gd name="connsiteX1" fmla="*/ 4126523 w 8159261"/>
              <a:gd name="connsiteY1" fmla="*/ 7643 h 535182"/>
              <a:gd name="connsiteX2" fmla="*/ 8159261 w 8159261"/>
              <a:gd name="connsiteY2" fmla="*/ 488290 h 535182"/>
              <a:gd name="connsiteX0" fmla="*/ 0 w 8159261"/>
              <a:gd name="connsiteY0" fmla="*/ 535182 h 535182"/>
              <a:gd name="connsiteX1" fmla="*/ 4126523 w 8159261"/>
              <a:gd name="connsiteY1" fmla="*/ 7643 h 535182"/>
              <a:gd name="connsiteX2" fmla="*/ 8159261 w 8159261"/>
              <a:gd name="connsiteY2" fmla="*/ 488290 h 535182"/>
              <a:gd name="connsiteX0" fmla="*/ 0 w 8159261"/>
              <a:gd name="connsiteY0" fmla="*/ 535182 h 535182"/>
              <a:gd name="connsiteX1" fmla="*/ 4126523 w 8159261"/>
              <a:gd name="connsiteY1" fmla="*/ 7643 h 535182"/>
              <a:gd name="connsiteX2" fmla="*/ 8159261 w 8159261"/>
              <a:gd name="connsiteY2" fmla="*/ 488290 h 535182"/>
            </a:gdLst>
            <a:ahLst/>
            <a:cxnLst>
              <a:cxn ang="0">
                <a:pos x="connsiteX0" y="connsiteY0"/>
              </a:cxn>
              <a:cxn ang="0">
                <a:pos x="connsiteX1" y="connsiteY1"/>
              </a:cxn>
              <a:cxn ang="0">
                <a:pos x="connsiteX2" y="connsiteY2"/>
              </a:cxn>
            </a:cxnLst>
            <a:rect l="l" t="t" r="r" b="b"/>
            <a:pathLst>
              <a:path w="8159261" h="535182">
                <a:moveTo>
                  <a:pt x="0" y="535182"/>
                </a:moveTo>
                <a:cubicBezTo>
                  <a:pt x="1374530" y="207913"/>
                  <a:pt x="2684585" y="62350"/>
                  <a:pt x="4126523" y="7643"/>
                </a:cubicBezTo>
                <a:cubicBezTo>
                  <a:pt x="5568461" y="-47064"/>
                  <a:pt x="6778869" y="200098"/>
                  <a:pt x="8159261" y="488290"/>
                </a:cubicBezTo>
              </a:path>
            </a:pathLst>
          </a:custGeom>
          <a:noFill/>
          <a:ln w="50800">
            <a:solidFill>
              <a:schemeClr val="accent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350"/>
          </a:p>
        </p:txBody>
      </p:sp>
      <p:sp>
        <p:nvSpPr>
          <p:cNvPr id="243" name="Freeform 242"/>
          <p:cNvSpPr/>
          <p:nvPr/>
        </p:nvSpPr>
        <p:spPr>
          <a:xfrm>
            <a:off x="4712680" y="2611687"/>
            <a:ext cx="2716823" cy="356696"/>
          </a:xfrm>
          <a:custGeom>
            <a:avLst/>
            <a:gdLst>
              <a:gd name="connsiteX0" fmla="*/ 0 w 3622431"/>
              <a:gd name="connsiteY0" fmla="*/ 507017 h 507017"/>
              <a:gd name="connsiteX1" fmla="*/ 1946031 w 3622431"/>
              <a:gd name="connsiteY1" fmla="*/ 38094 h 507017"/>
              <a:gd name="connsiteX2" fmla="*/ 3622431 w 3622431"/>
              <a:gd name="connsiteY2" fmla="*/ 61540 h 507017"/>
              <a:gd name="connsiteX0" fmla="*/ 0 w 3622431"/>
              <a:gd name="connsiteY0" fmla="*/ 499229 h 499229"/>
              <a:gd name="connsiteX1" fmla="*/ 1805354 w 3622431"/>
              <a:gd name="connsiteY1" fmla="*/ 42029 h 499229"/>
              <a:gd name="connsiteX2" fmla="*/ 3622431 w 3622431"/>
              <a:gd name="connsiteY2" fmla="*/ 53752 h 499229"/>
              <a:gd name="connsiteX0" fmla="*/ 0 w 3622431"/>
              <a:gd name="connsiteY0" fmla="*/ 475595 h 475595"/>
              <a:gd name="connsiteX1" fmla="*/ 1664677 w 3622431"/>
              <a:gd name="connsiteY1" fmla="*/ 65287 h 475595"/>
              <a:gd name="connsiteX2" fmla="*/ 3622431 w 3622431"/>
              <a:gd name="connsiteY2" fmla="*/ 30118 h 475595"/>
            </a:gdLst>
            <a:ahLst/>
            <a:cxnLst>
              <a:cxn ang="0">
                <a:pos x="connsiteX0" y="connsiteY0"/>
              </a:cxn>
              <a:cxn ang="0">
                <a:pos x="connsiteX1" y="connsiteY1"/>
              </a:cxn>
              <a:cxn ang="0">
                <a:pos x="connsiteX2" y="connsiteY2"/>
              </a:cxn>
            </a:cxnLst>
            <a:rect l="l" t="t" r="r" b="b"/>
            <a:pathLst>
              <a:path w="3622431" h="475595">
                <a:moveTo>
                  <a:pt x="0" y="475595"/>
                </a:moveTo>
                <a:cubicBezTo>
                  <a:pt x="671146" y="278256"/>
                  <a:pt x="1060938" y="139533"/>
                  <a:pt x="1664677" y="65287"/>
                </a:cubicBezTo>
                <a:cubicBezTo>
                  <a:pt x="2268416" y="-8959"/>
                  <a:pt x="3086100" y="-18728"/>
                  <a:pt x="3622431" y="30118"/>
                </a:cubicBezTo>
              </a:path>
            </a:pathLst>
          </a:custGeom>
          <a:ln w="50800">
            <a:prstDash val="sysDot"/>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nl-BE" sz="1350"/>
          </a:p>
        </p:txBody>
      </p:sp>
      <p:sp>
        <p:nvSpPr>
          <p:cNvPr id="244" name="Freeform 243"/>
          <p:cNvSpPr/>
          <p:nvPr/>
        </p:nvSpPr>
        <p:spPr>
          <a:xfrm>
            <a:off x="5114213" y="3146242"/>
            <a:ext cx="2136531" cy="611884"/>
          </a:xfrm>
          <a:custGeom>
            <a:avLst/>
            <a:gdLst>
              <a:gd name="connsiteX0" fmla="*/ 0 w 3622431"/>
              <a:gd name="connsiteY0" fmla="*/ 507017 h 507017"/>
              <a:gd name="connsiteX1" fmla="*/ 1946031 w 3622431"/>
              <a:gd name="connsiteY1" fmla="*/ 38094 h 507017"/>
              <a:gd name="connsiteX2" fmla="*/ 3622431 w 3622431"/>
              <a:gd name="connsiteY2" fmla="*/ 61540 h 507017"/>
              <a:gd name="connsiteX0" fmla="*/ 0 w 3622431"/>
              <a:gd name="connsiteY0" fmla="*/ 499229 h 499229"/>
              <a:gd name="connsiteX1" fmla="*/ 1805354 w 3622431"/>
              <a:gd name="connsiteY1" fmla="*/ 42029 h 499229"/>
              <a:gd name="connsiteX2" fmla="*/ 3622431 w 3622431"/>
              <a:gd name="connsiteY2" fmla="*/ 53752 h 499229"/>
              <a:gd name="connsiteX0" fmla="*/ 0 w 3622431"/>
              <a:gd name="connsiteY0" fmla="*/ 475595 h 475595"/>
              <a:gd name="connsiteX1" fmla="*/ 1664677 w 3622431"/>
              <a:gd name="connsiteY1" fmla="*/ 65287 h 475595"/>
              <a:gd name="connsiteX2" fmla="*/ 3622431 w 3622431"/>
              <a:gd name="connsiteY2" fmla="*/ 30118 h 475595"/>
              <a:gd name="connsiteX0" fmla="*/ 0 w 2848708"/>
              <a:gd name="connsiteY0" fmla="*/ 756236 h 756236"/>
              <a:gd name="connsiteX1" fmla="*/ 1664677 w 2848708"/>
              <a:gd name="connsiteY1" fmla="*/ 345928 h 756236"/>
              <a:gd name="connsiteX2" fmla="*/ 2848708 w 2848708"/>
              <a:gd name="connsiteY2" fmla="*/ 5959 h 756236"/>
              <a:gd name="connsiteX0" fmla="*/ 0 w 2848708"/>
              <a:gd name="connsiteY0" fmla="*/ 782634 h 782634"/>
              <a:gd name="connsiteX1" fmla="*/ 1242646 w 2848708"/>
              <a:gd name="connsiteY1" fmla="*/ 102695 h 782634"/>
              <a:gd name="connsiteX2" fmla="*/ 2848708 w 2848708"/>
              <a:gd name="connsiteY2" fmla="*/ 32357 h 782634"/>
              <a:gd name="connsiteX0" fmla="*/ 0 w 2848708"/>
              <a:gd name="connsiteY0" fmla="*/ 782634 h 782634"/>
              <a:gd name="connsiteX1" fmla="*/ 1242646 w 2848708"/>
              <a:gd name="connsiteY1" fmla="*/ 102695 h 782634"/>
              <a:gd name="connsiteX2" fmla="*/ 2848708 w 2848708"/>
              <a:gd name="connsiteY2" fmla="*/ 32357 h 782634"/>
              <a:gd name="connsiteX0" fmla="*/ 0 w 2848708"/>
              <a:gd name="connsiteY0" fmla="*/ 826125 h 826125"/>
              <a:gd name="connsiteX1" fmla="*/ 1430215 w 2848708"/>
              <a:gd name="connsiteY1" fmla="*/ 64125 h 826125"/>
              <a:gd name="connsiteX2" fmla="*/ 2848708 w 2848708"/>
              <a:gd name="connsiteY2" fmla="*/ 75848 h 826125"/>
              <a:gd name="connsiteX0" fmla="*/ 0 w 2848708"/>
              <a:gd name="connsiteY0" fmla="*/ 810774 h 810774"/>
              <a:gd name="connsiteX1" fmla="*/ 1430215 w 2848708"/>
              <a:gd name="connsiteY1" fmla="*/ 48774 h 810774"/>
              <a:gd name="connsiteX2" fmla="*/ 2848708 w 2848708"/>
              <a:gd name="connsiteY2" fmla="*/ 60497 h 810774"/>
              <a:gd name="connsiteX0" fmla="*/ 0 w 2848708"/>
              <a:gd name="connsiteY0" fmla="*/ 831273 h 831273"/>
              <a:gd name="connsiteX1" fmla="*/ 1430215 w 2848708"/>
              <a:gd name="connsiteY1" fmla="*/ 69273 h 831273"/>
              <a:gd name="connsiteX2" fmla="*/ 2848708 w 2848708"/>
              <a:gd name="connsiteY2" fmla="*/ 80996 h 831273"/>
              <a:gd name="connsiteX0" fmla="*/ 0 w 2848708"/>
              <a:gd name="connsiteY0" fmla="*/ 857124 h 857124"/>
              <a:gd name="connsiteX1" fmla="*/ 1430215 w 2848708"/>
              <a:gd name="connsiteY1" fmla="*/ 95124 h 857124"/>
              <a:gd name="connsiteX2" fmla="*/ 2848708 w 2848708"/>
              <a:gd name="connsiteY2" fmla="*/ 106847 h 857124"/>
              <a:gd name="connsiteX0" fmla="*/ 0 w 2848708"/>
              <a:gd name="connsiteY0" fmla="*/ 831274 h 831274"/>
              <a:gd name="connsiteX1" fmla="*/ 1430215 w 2848708"/>
              <a:gd name="connsiteY1" fmla="*/ 69274 h 831274"/>
              <a:gd name="connsiteX2" fmla="*/ 2848708 w 2848708"/>
              <a:gd name="connsiteY2" fmla="*/ 80997 h 831274"/>
              <a:gd name="connsiteX0" fmla="*/ 0 w 2848708"/>
              <a:gd name="connsiteY0" fmla="*/ 841597 h 841597"/>
              <a:gd name="connsiteX1" fmla="*/ 1430215 w 2848708"/>
              <a:gd name="connsiteY1" fmla="*/ 79597 h 841597"/>
              <a:gd name="connsiteX2" fmla="*/ 2848708 w 2848708"/>
              <a:gd name="connsiteY2" fmla="*/ 91320 h 841597"/>
              <a:gd name="connsiteX0" fmla="*/ 0 w 2848708"/>
              <a:gd name="connsiteY0" fmla="*/ 858392 h 858392"/>
              <a:gd name="connsiteX1" fmla="*/ 1359877 w 2848708"/>
              <a:gd name="connsiteY1" fmla="*/ 72945 h 858392"/>
              <a:gd name="connsiteX2" fmla="*/ 2848708 w 2848708"/>
              <a:gd name="connsiteY2" fmla="*/ 108115 h 858392"/>
              <a:gd name="connsiteX0" fmla="*/ 0 w 2848708"/>
              <a:gd name="connsiteY0" fmla="*/ 858392 h 858392"/>
              <a:gd name="connsiteX1" fmla="*/ 1359877 w 2848708"/>
              <a:gd name="connsiteY1" fmla="*/ 72945 h 858392"/>
              <a:gd name="connsiteX2" fmla="*/ 2848708 w 2848708"/>
              <a:gd name="connsiteY2" fmla="*/ 108115 h 858392"/>
              <a:gd name="connsiteX0" fmla="*/ 0 w 2848708"/>
              <a:gd name="connsiteY0" fmla="*/ 876147 h 876147"/>
              <a:gd name="connsiteX1" fmla="*/ 1383323 w 2848708"/>
              <a:gd name="connsiteY1" fmla="*/ 67254 h 876147"/>
              <a:gd name="connsiteX2" fmla="*/ 2848708 w 2848708"/>
              <a:gd name="connsiteY2" fmla="*/ 125870 h 876147"/>
              <a:gd name="connsiteX0" fmla="*/ 0 w 2848708"/>
              <a:gd name="connsiteY0" fmla="*/ 876147 h 876147"/>
              <a:gd name="connsiteX1" fmla="*/ 1418492 w 2848708"/>
              <a:gd name="connsiteY1" fmla="*/ 67254 h 876147"/>
              <a:gd name="connsiteX2" fmla="*/ 2848708 w 2848708"/>
              <a:gd name="connsiteY2" fmla="*/ 125870 h 876147"/>
              <a:gd name="connsiteX0" fmla="*/ 0 w 2848708"/>
              <a:gd name="connsiteY0" fmla="*/ 876147 h 876147"/>
              <a:gd name="connsiteX1" fmla="*/ 1383323 w 2848708"/>
              <a:gd name="connsiteY1" fmla="*/ 67254 h 876147"/>
              <a:gd name="connsiteX2" fmla="*/ 2848708 w 2848708"/>
              <a:gd name="connsiteY2" fmla="*/ 125870 h 876147"/>
              <a:gd name="connsiteX0" fmla="*/ 0 w 2848708"/>
              <a:gd name="connsiteY0" fmla="*/ 876147 h 876147"/>
              <a:gd name="connsiteX1" fmla="*/ 1383323 w 2848708"/>
              <a:gd name="connsiteY1" fmla="*/ 67254 h 876147"/>
              <a:gd name="connsiteX2" fmla="*/ 2848708 w 2848708"/>
              <a:gd name="connsiteY2" fmla="*/ 125870 h 876147"/>
              <a:gd name="connsiteX0" fmla="*/ 0 w 2848708"/>
              <a:gd name="connsiteY0" fmla="*/ 867163 h 867163"/>
              <a:gd name="connsiteX1" fmla="*/ 1324708 w 2848708"/>
              <a:gd name="connsiteY1" fmla="*/ 69993 h 867163"/>
              <a:gd name="connsiteX2" fmla="*/ 2848708 w 2848708"/>
              <a:gd name="connsiteY2" fmla="*/ 116886 h 867163"/>
              <a:gd name="connsiteX0" fmla="*/ 0 w 2848708"/>
              <a:gd name="connsiteY0" fmla="*/ 881077 h 881077"/>
              <a:gd name="connsiteX1" fmla="*/ 1324708 w 2848708"/>
              <a:gd name="connsiteY1" fmla="*/ 83907 h 881077"/>
              <a:gd name="connsiteX2" fmla="*/ 2848708 w 2848708"/>
              <a:gd name="connsiteY2" fmla="*/ 130800 h 881077"/>
              <a:gd name="connsiteX0" fmla="*/ 0 w 2848708"/>
              <a:gd name="connsiteY0" fmla="*/ 891023 h 891023"/>
              <a:gd name="connsiteX1" fmla="*/ 1324708 w 2848708"/>
              <a:gd name="connsiteY1" fmla="*/ 93853 h 891023"/>
              <a:gd name="connsiteX2" fmla="*/ 2848708 w 2848708"/>
              <a:gd name="connsiteY2" fmla="*/ 140746 h 891023"/>
              <a:gd name="connsiteX0" fmla="*/ 0 w 2848708"/>
              <a:gd name="connsiteY0" fmla="*/ 898281 h 898281"/>
              <a:gd name="connsiteX1" fmla="*/ 1324708 w 2848708"/>
              <a:gd name="connsiteY1" fmla="*/ 101111 h 898281"/>
              <a:gd name="connsiteX2" fmla="*/ 2848708 w 2848708"/>
              <a:gd name="connsiteY2" fmla="*/ 148004 h 898281"/>
              <a:gd name="connsiteX0" fmla="*/ 0 w 2848708"/>
              <a:gd name="connsiteY0" fmla="*/ 856704 h 856704"/>
              <a:gd name="connsiteX1" fmla="*/ 1289539 w 2848708"/>
              <a:gd name="connsiteY1" fmla="*/ 141596 h 856704"/>
              <a:gd name="connsiteX2" fmla="*/ 2848708 w 2848708"/>
              <a:gd name="connsiteY2" fmla="*/ 106427 h 856704"/>
              <a:gd name="connsiteX0" fmla="*/ 0 w 2848708"/>
              <a:gd name="connsiteY0" fmla="*/ 820007 h 820007"/>
              <a:gd name="connsiteX1" fmla="*/ 1289539 w 2848708"/>
              <a:gd name="connsiteY1" fmla="*/ 104899 h 820007"/>
              <a:gd name="connsiteX2" fmla="*/ 2848708 w 2848708"/>
              <a:gd name="connsiteY2" fmla="*/ 69730 h 820007"/>
              <a:gd name="connsiteX0" fmla="*/ 0 w 2848708"/>
              <a:gd name="connsiteY0" fmla="*/ 815845 h 815845"/>
              <a:gd name="connsiteX1" fmla="*/ 1289539 w 2848708"/>
              <a:gd name="connsiteY1" fmla="*/ 100737 h 815845"/>
              <a:gd name="connsiteX2" fmla="*/ 2848708 w 2848708"/>
              <a:gd name="connsiteY2" fmla="*/ 65568 h 815845"/>
              <a:gd name="connsiteX0" fmla="*/ 0 w 2848708"/>
              <a:gd name="connsiteY0" fmla="*/ 815845 h 815845"/>
              <a:gd name="connsiteX1" fmla="*/ 1289539 w 2848708"/>
              <a:gd name="connsiteY1" fmla="*/ 100737 h 815845"/>
              <a:gd name="connsiteX2" fmla="*/ 2848708 w 2848708"/>
              <a:gd name="connsiteY2" fmla="*/ 65568 h 815845"/>
              <a:gd name="connsiteX0" fmla="*/ 0 w 2848708"/>
              <a:gd name="connsiteY0" fmla="*/ 815845 h 815845"/>
              <a:gd name="connsiteX1" fmla="*/ 1289539 w 2848708"/>
              <a:gd name="connsiteY1" fmla="*/ 100737 h 815845"/>
              <a:gd name="connsiteX2" fmla="*/ 2848708 w 2848708"/>
              <a:gd name="connsiteY2" fmla="*/ 65568 h 815845"/>
              <a:gd name="connsiteX0" fmla="*/ 0 w 2848708"/>
              <a:gd name="connsiteY0" fmla="*/ 815845 h 815845"/>
              <a:gd name="connsiteX1" fmla="*/ 1289539 w 2848708"/>
              <a:gd name="connsiteY1" fmla="*/ 100737 h 815845"/>
              <a:gd name="connsiteX2" fmla="*/ 2848708 w 2848708"/>
              <a:gd name="connsiteY2" fmla="*/ 65568 h 815845"/>
            </a:gdLst>
            <a:ahLst/>
            <a:cxnLst>
              <a:cxn ang="0">
                <a:pos x="connsiteX0" y="connsiteY0"/>
              </a:cxn>
              <a:cxn ang="0">
                <a:pos x="connsiteX1" y="connsiteY1"/>
              </a:cxn>
              <a:cxn ang="0">
                <a:pos x="connsiteX2" y="connsiteY2"/>
              </a:cxn>
            </a:cxnLst>
            <a:rect l="l" t="t" r="r" b="b"/>
            <a:pathLst>
              <a:path w="2848708" h="815845">
                <a:moveTo>
                  <a:pt x="0" y="815845"/>
                </a:moveTo>
                <a:cubicBezTo>
                  <a:pt x="366347" y="512999"/>
                  <a:pt x="674078" y="260953"/>
                  <a:pt x="1289539" y="100737"/>
                </a:cubicBezTo>
                <a:cubicBezTo>
                  <a:pt x="1905000" y="-59479"/>
                  <a:pt x="2382716" y="4998"/>
                  <a:pt x="2848708" y="65568"/>
                </a:cubicBezTo>
              </a:path>
            </a:pathLst>
          </a:custGeom>
          <a:ln w="50800">
            <a:prstDash val="sysDot"/>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nl-BE" sz="1350"/>
          </a:p>
        </p:txBody>
      </p:sp>
      <p:sp>
        <p:nvSpPr>
          <p:cNvPr id="245" name="Freeform 244"/>
          <p:cNvSpPr/>
          <p:nvPr/>
        </p:nvSpPr>
        <p:spPr>
          <a:xfrm>
            <a:off x="4750879" y="4954523"/>
            <a:ext cx="2329961" cy="221858"/>
          </a:xfrm>
          <a:custGeom>
            <a:avLst/>
            <a:gdLst>
              <a:gd name="connsiteX0" fmla="*/ 0 w 3622431"/>
              <a:gd name="connsiteY0" fmla="*/ 507017 h 507017"/>
              <a:gd name="connsiteX1" fmla="*/ 1946031 w 3622431"/>
              <a:gd name="connsiteY1" fmla="*/ 38094 h 507017"/>
              <a:gd name="connsiteX2" fmla="*/ 3622431 w 3622431"/>
              <a:gd name="connsiteY2" fmla="*/ 61540 h 507017"/>
              <a:gd name="connsiteX0" fmla="*/ 0 w 3622431"/>
              <a:gd name="connsiteY0" fmla="*/ 499229 h 499229"/>
              <a:gd name="connsiteX1" fmla="*/ 1805354 w 3622431"/>
              <a:gd name="connsiteY1" fmla="*/ 42029 h 499229"/>
              <a:gd name="connsiteX2" fmla="*/ 3622431 w 3622431"/>
              <a:gd name="connsiteY2" fmla="*/ 53752 h 499229"/>
              <a:gd name="connsiteX0" fmla="*/ 0 w 3622431"/>
              <a:gd name="connsiteY0" fmla="*/ 475595 h 475595"/>
              <a:gd name="connsiteX1" fmla="*/ 1664677 w 3622431"/>
              <a:gd name="connsiteY1" fmla="*/ 65287 h 475595"/>
              <a:gd name="connsiteX2" fmla="*/ 3622431 w 3622431"/>
              <a:gd name="connsiteY2" fmla="*/ 30118 h 475595"/>
              <a:gd name="connsiteX0" fmla="*/ 0 w 3587261"/>
              <a:gd name="connsiteY0" fmla="*/ 487900 h 487900"/>
              <a:gd name="connsiteX1" fmla="*/ 1629507 w 3587261"/>
              <a:gd name="connsiteY1" fmla="*/ 65869 h 487900"/>
              <a:gd name="connsiteX2" fmla="*/ 3587261 w 3587261"/>
              <a:gd name="connsiteY2" fmla="*/ 30700 h 487900"/>
              <a:gd name="connsiteX0" fmla="*/ 0 w 3587261"/>
              <a:gd name="connsiteY0" fmla="*/ 460704 h 519561"/>
              <a:gd name="connsiteX1" fmla="*/ 1688123 w 3587261"/>
              <a:gd name="connsiteY1" fmla="*/ 507596 h 519561"/>
              <a:gd name="connsiteX2" fmla="*/ 3587261 w 3587261"/>
              <a:gd name="connsiteY2" fmla="*/ 3504 h 519561"/>
              <a:gd name="connsiteX0" fmla="*/ 0 w 3106615"/>
              <a:gd name="connsiteY0" fmla="*/ 125111 h 173046"/>
              <a:gd name="connsiteX1" fmla="*/ 1688123 w 3106615"/>
              <a:gd name="connsiteY1" fmla="*/ 172003 h 173046"/>
              <a:gd name="connsiteX2" fmla="*/ 3106615 w 3106615"/>
              <a:gd name="connsiteY2" fmla="*/ 7880 h 173046"/>
              <a:gd name="connsiteX0" fmla="*/ 0 w 3106615"/>
              <a:gd name="connsiteY0" fmla="*/ 117231 h 165166"/>
              <a:gd name="connsiteX1" fmla="*/ 1688123 w 3106615"/>
              <a:gd name="connsiteY1" fmla="*/ 164123 h 165166"/>
              <a:gd name="connsiteX2" fmla="*/ 3106615 w 3106615"/>
              <a:gd name="connsiteY2" fmla="*/ 0 h 165166"/>
              <a:gd name="connsiteX0" fmla="*/ 0 w 3106615"/>
              <a:gd name="connsiteY0" fmla="*/ 117231 h 293785"/>
              <a:gd name="connsiteX1" fmla="*/ 1699846 w 3106615"/>
              <a:gd name="connsiteY1" fmla="*/ 293077 h 293785"/>
              <a:gd name="connsiteX2" fmla="*/ 3106615 w 3106615"/>
              <a:gd name="connsiteY2" fmla="*/ 0 h 293785"/>
              <a:gd name="connsiteX0" fmla="*/ 0 w 3106615"/>
              <a:gd name="connsiteY0" fmla="*/ 117231 h 295811"/>
              <a:gd name="connsiteX1" fmla="*/ 1699846 w 3106615"/>
              <a:gd name="connsiteY1" fmla="*/ 293077 h 295811"/>
              <a:gd name="connsiteX2" fmla="*/ 3106615 w 3106615"/>
              <a:gd name="connsiteY2" fmla="*/ 0 h 295811"/>
            </a:gdLst>
            <a:ahLst/>
            <a:cxnLst>
              <a:cxn ang="0">
                <a:pos x="connsiteX0" y="connsiteY0"/>
              </a:cxn>
              <a:cxn ang="0">
                <a:pos x="connsiteX1" y="connsiteY1"/>
              </a:cxn>
              <a:cxn ang="0">
                <a:pos x="connsiteX2" y="connsiteY2"/>
              </a:cxn>
            </a:cxnLst>
            <a:rect l="l" t="t" r="r" b="b"/>
            <a:pathLst>
              <a:path w="3106615" h="295811">
                <a:moveTo>
                  <a:pt x="0" y="117231"/>
                </a:moveTo>
                <a:cubicBezTo>
                  <a:pt x="612531" y="224692"/>
                  <a:pt x="1182077" y="312616"/>
                  <a:pt x="1699846" y="293077"/>
                </a:cubicBezTo>
                <a:cubicBezTo>
                  <a:pt x="2217615" y="273538"/>
                  <a:pt x="2605453" y="162169"/>
                  <a:pt x="3106615" y="0"/>
                </a:cubicBezTo>
              </a:path>
            </a:pathLst>
          </a:custGeom>
          <a:ln w="50800">
            <a:prstDash val="sysDot"/>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nl-BE" sz="1350" dirty="0"/>
          </a:p>
        </p:txBody>
      </p:sp>
      <p:sp>
        <p:nvSpPr>
          <p:cNvPr id="246" name="Freeform 245"/>
          <p:cNvSpPr/>
          <p:nvPr/>
        </p:nvSpPr>
        <p:spPr>
          <a:xfrm>
            <a:off x="1831987" y="5051319"/>
            <a:ext cx="2620108" cy="158504"/>
          </a:xfrm>
          <a:custGeom>
            <a:avLst/>
            <a:gdLst>
              <a:gd name="connsiteX0" fmla="*/ 0 w 3622431"/>
              <a:gd name="connsiteY0" fmla="*/ 507017 h 507017"/>
              <a:gd name="connsiteX1" fmla="*/ 1946031 w 3622431"/>
              <a:gd name="connsiteY1" fmla="*/ 38094 h 507017"/>
              <a:gd name="connsiteX2" fmla="*/ 3622431 w 3622431"/>
              <a:gd name="connsiteY2" fmla="*/ 61540 h 507017"/>
              <a:gd name="connsiteX0" fmla="*/ 0 w 3622431"/>
              <a:gd name="connsiteY0" fmla="*/ 499229 h 499229"/>
              <a:gd name="connsiteX1" fmla="*/ 1805354 w 3622431"/>
              <a:gd name="connsiteY1" fmla="*/ 42029 h 499229"/>
              <a:gd name="connsiteX2" fmla="*/ 3622431 w 3622431"/>
              <a:gd name="connsiteY2" fmla="*/ 53752 h 499229"/>
              <a:gd name="connsiteX0" fmla="*/ 0 w 3622431"/>
              <a:gd name="connsiteY0" fmla="*/ 475595 h 475595"/>
              <a:gd name="connsiteX1" fmla="*/ 1664677 w 3622431"/>
              <a:gd name="connsiteY1" fmla="*/ 65287 h 475595"/>
              <a:gd name="connsiteX2" fmla="*/ 3622431 w 3622431"/>
              <a:gd name="connsiteY2" fmla="*/ 30118 h 475595"/>
              <a:gd name="connsiteX0" fmla="*/ 0 w 3587261"/>
              <a:gd name="connsiteY0" fmla="*/ 487900 h 487900"/>
              <a:gd name="connsiteX1" fmla="*/ 1629507 w 3587261"/>
              <a:gd name="connsiteY1" fmla="*/ 65869 h 487900"/>
              <a:gd name="connsiteX2" fmla="*/ 3587261 w 3587261"/>
              <a:gd name="connsiteY2" fmla="*/ 30700 h 487900"/>
              <a:gd name="connsiteX0" fmla="*/ 0 w 3587261"/>
              <a:gd name="connsiteY0" fmla="*/ 460704 h 519561"/>
              <a:gd name="connsiteX1" fmla="*/ 1688123 w 3587261"/>
              <a:gd name="connsiteY1" fmla="*/ 507596 h 519561"/>
              <a:gd name="connsiteX2" fmla="*/ 3587261 w 3587261"/>
              <a:gd name="connsiteY2" fmla="*/ 3504 h 519561"/>
              <a:gd name="connsiteX0" fmla="*/ 0 w 3106615"/>
              <a:gd name="connsiteY0" fmla="*/ 125111 h 173046"/>
              <a:gd name="connsiteX1" fmla="*/ 1688123 w 3106615"/>
              <a:gd name="connsiteY1" fmla="*/ 172003 h 173046"/>
              <a:gd name="connsiteX2" fmla="*/ 3106615 w 3106615"/>
              <a:gd name="connsiteY2" fmla="*/ 7880 h 173046"/>
              <a:gd name="connsiteX0" fmla="*/ 0 w 3106615"/>
              <a:gd name="connsiteY0" fmla="*/ 117231 h 165166"/>
              <a:gd name="connsiteX1" fmla="*/ 1688123 w 3106615"/>
              <a:gd name="connsiteY1" fmla="*/ 164123 h 165166"/>
              <a:gd name="connsiteX2" fmla="*/ 3106615 w 3106615"/>
              <a:gd name="connsiteY2" fmla="*/ 0 h 165166"/>
              <a:gd name="connsiteX0" fmla="*/ 0 w 3106615"/>
              <a:gd name="connsiteY0" fmla="*/ 117231 h 293785"/>
              <a:gd name="connsiteX1" fmla="*/ 1699846 w 3106615"/>
              <a:gd name="connsiteY1" fmla="*/ 293077 h 293785"/>
              <a:gd name="connsiteX2" fmla="*/ 3106615 w 3106615"/>
              <a:gd name="connsiteY2" fmla="*/ 0 h 293785"/>
              <a:gd name="connsiteX0" fmla="*/ 0 w 3106615"/>
              <a:gd name="connsiteY0" fmla="*/ 117231 h 295811"/>
              <a:gd name="connsiteX1" fmla="*/ 1699846 w 3106615"/>
              <a:gd name="connsiteY1" fmla="*/ 293077 h 295811"/>
              <a:gd name="connsiteX2" fmla="*/ 3106615 w 3106615"/>
              <a:gd name="connsiteY2" fmla="*/ 0 h 295811"/>
              <a:gd name="connsiteX0" fmla="*/ 0 w 3493477"/>
              <a:gd name="connsiteY0" fmla="*/ 35169 h 211338"/>
              <a:gd name="connsiteX1" fmla="*/ 1699846 w 3493477"/>
              <a:gd name="connsiteY1" fmla="*/ 211015 h 211338"/>
              <a:gd name="connsiteX2" fmla="*/ 3493477 w 3493477"/>
              <a:gd name="connsiteY2" fmla="*/ 0 h 211338"/>
            </a:gdLst>
            <a:ahLst/>
            <a:cxnLst>
              <a:cxn ang="0">
                <a:pos x="connsiteX0" y="connsiteY0"/>
              </a:cxn>
              <a:cxn ang="0">
                <a:pos x="connsiteX1" y="connsiteY1"/>
              </a:cxn>
              <a:cxn ang="0">
                <a:pos x="connsiteX2" y="connsiteY2"/>
              </a:cxn>
            </a:cxnLst>
            <a:rect l="l" t="t" r="r" b="b"/>
            <a:pathLst>
              <a:path w="3493477" h="211338">
                <a:moveTo>
                  <a:pt x="0" y="35169"/>
                </a:moveTo>
                <a:cubicBezTo>
                  <a:pt x="612531" y="142630"/>
                  <a:pt x="1117600" y="216876"/>
                  <a:pt x="1699846" y="211015"/>
                </a:cubicBezTo>
                <a:cubicBezTo>
                  <a:pt x="2282092" y="205154"/>
                  <a:pt x="2992315" y="162169"/>
                  <a:pt x="3493477" y="0"/>
                </a:cubicBezTo>
              </a:path>
            </a:pathLst>
          </a:custGeom>
          <a:ln w="50800">
            <a:prstDash val="sysDot"/>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nl-BE" sz="1350" dirty="0"/>
          </a:p>
        </p:txBody>
      </p:sp>
      <p:sp>
        <p:nvSpPr>
          <p:cNvPr id="247" name="Freeform 246"/>
          <p:cNvSpPr/>
          <p:nvPr/>
        </p:nvSpPr>
        <p:spPr>
          <a:xfrm>
            <a:off x="2319411" y="3919269"/>
            <a:ext cx="1767254" cy="523185"/>
          </a:xfrm>
          <a:custGeom>
            <a:avLst/>
            <a:gdLst>
              <a:gd name="connsiteX0" fmla="*/ 0 w 3622431"/>
              <a:gd name="connsiteY0" fmla="*/ 507017 h 507017"/>
              <a:gd name="connsiteX1" fmla="*/ 1946031 w 3622431"/>
              <a:gd name="connsiteY1" fmla="*/ 38094 h 507017"/>
              <a:gd name="connsiteX2" fmla="*/ 3622431 w 3622431"/>
              <a:gd name="connsiteY2" fmla="*/ 61540 h 507017"/>
              <a:gd name="connsiteX0" fmla="*/ 0 w 3622431"/>
              <a:gd name="connsiteY0" fmla="*/ 499229 h 499229"/>
              <a:gd name="connsiteX1" fmla="*/ 1805354 w 3622431"/>
              <a:gd name="connsiteY1" fmla="*/ 42029 h 499229"/>
              <a:gd name="connsiteX2" fmla="*/ 3622431 w 3622431"/>
              <a:gd name="connsiteY2" fmla="*/ 53752 h 499229"/>
              <a:gd name="connsiteX0" fmla="*/ 0 w 3622431"/>
              <a:gd name="connsiteY0" fmla="*/ 475595 h 475595"/>
              <a:gd name="connsiteX1" fmla="*/ 1664677 w 3622431"/>
              <a:gd name="connsiteY1" fmla="*/ 65287 h 475595"/>
              <a:gd name="connsiteX2" fmla="*/ 3622431 w 3622431"/>
              <a:gd name="connsiteY2" fmla="*/ 30118 h 475595"/>
              <a:gd name="connsiteX0" fmla="*/ 0 w 3587261"/>
              <a:gd name="connsiteY0" fmla="*/ 487900 h 487900"/>
              <a:gd name="connsiteX1" fmla="*/ 1629507 w 3587261"/>
              <a:gd name="connsiteY1" fmla="*/ 65869 h 487900"/>
              <a:gd name="connsiteX2" fmla="*/ 3587261 w 3587261"/>
              <a:gd name="connsiteY2" fmla="*/ 30700 h 487900"/>
              <a:gd name="connsiteX0" fmla="*/ 0 w 3587261"/>
              <a:gd name="connsiteY0" fmla="*/ 460704 h 519561"/>
              <a:gd name="connsiteX1" fmla="*/ 1688123 w 3587261"/>
              <a:gd name="connsiteY1" fmla="*/ 507596 h 519561"/>
              <a:gd name="connsiteX2" fmla="*/ 3587261 w 3587261"/>
              <a:gd name="connsiteY2" fmla="*/ 3504 h 519561"/>
              <a:gd name="connsiteX0" fmla="*/ 0 w 3106615"/>
              <a:gd name="connsiteY0" fmla="*/ 125111 h 173046"/>
              <a:gd name="connsiteX1" fmla="*/ 1688123 w 3106615"/>
              <a:gd name="connsiteY1" fmla="*/ 172003 h 173046"/>
              <a:gd name="connsiteX2" fmla="*/ 3106615 w 3106615"/>
              <a:gd name="connsiteY2" fmla="*/ 7880 h 173046"/>
              <a:gd name="connsiteX0" fmla="*/ 0 w 3106615"/>
              <a:gd name="connsiteY0" fmla="*/ 117231 h 165166"/>
              <a:gd name="connsiteX1" fmla="*/ 1688123 w 3106615"/>
              <a:gd name="connsiteY1" fmla="*/ 164123 h 165166"/>
              <a:gd name="connsiteX2" fmla="*/ 3106615 w 3106615"/>
              <a:gd name="connsiteY2" fmla="*/ 0 h 165166"/>
              <a:gd name="connsiteX0" fmla="*/ 0 w 3106615"/>
              <a:gd name="connsiteY0" fmla="*/ 117231 h 293785"/>
              <a:gd name="connsiteX1" fmla="*/ 1699846 w 3106615"/>
              <a:gd name="connsiteY1" fmla="*/ 293077 h 293785"/>
              <a:gd name="connsiteX2" fmla="*/ 3106615 w 3106615"/>
              <a:gd name="connsiteY2" fmla="*/ 0 h 293785"/>
              <a:gd name="connsiteX0" fmla="*/ 0 w 3106615"/>
              <a:gd name="connsiteY0" fmla="*/ 117231 h 295811"/>
              <a:gd name="connsiteX1" fmla="*/ 1699846 w 3106615"/>
              <a:gd name="connsiteY1" fmla="*/ 293077 h 295811"/>
              <a:gd name="connsiteX2" fmla="*/ 3106615 w 3106615"/>
              <a:gd name="connsiteY2" fmla="*/ 0 h 295811"/>
              <a:gd name="connsiteX0" fmla="*/ 0 w 3493477"/>
              <a:gd name="connsiteY0" fmla="*/ 35169 h 211338"/>
              <a:gd name="connsiteX1" fmla="*/ 1699846 w 3493477"/>
              <a:gd name="connsiteY1" fmla="*/ 211015 h 211338"/>
              <a:gd name="connsiteX2" fmla="*/ 3493477 w 3493477"/>
              <a:gd name="connsiteY2" fmla="*/ 0 h 211338"/>
              <a:gd name="connsiteX0" fmla="*/ 0 w 3012831"/>
              <a:gd name="connsiteY0" fmla="*/ 363415 h 554780"/>
              <a:gd name="connsiteX1" fmla="*/ 1699846 w 3012831"/>
              <a:gd name="connsiteY1" fmla="*/ 539261 h 554780"/>
              <a:gd name="connsiteX2" fmla="*/ 3012831 w 3012831"/>
              <a:gd name="connsiteY2" fmla="*/ 0 h 554780"/>
              <a:gd name="connsiteX0" fmla="*/ 0 w 2414954"/>
              <a:gd name="connsiteY0" fmla="*/ 656492 h 866655"/>
              <a:gd name="connsiteX1" fmla="*/ 1699846 w 2414954"/>
              <a:gd name="connsiteY1" fmla="*/ 832338 h 866655"/>
              <a:gd name="connsiteX2" fmla="*/ 2414954 w 2414954"/>
              <a:gd name="connsiteY2" fmla="*/ 0 h 866655"/>
              <a:gd name="connsiteX0" fmla="*/ 0 w 2414954"/>
              <a:gd name="connsiteY0" fmla="*/ 656492 h 693433"/>
              <a:gd name="connsiteX1" fmla="*/ 1371600 w 2414954"/>
              <a:gd name="connsiteY1" fmla="*/ 504092 h 693433"/>
              <a:gd name="connsiteX2" fmla="*/ 2414954 w 2414954"/>
              <a:gd name="connsiteY2" fmla="*/ 0 h 693433"/>
              <a:gd name="connsiteX0" fmla="*/ 0 w 2356338"/>
              <a:gd name="connsiteY0" fmla="*/ 633046 h 669471"/>
              <a:gd name="connsiteX1" fmla="*/ 1371600 w 2356338"/>
              <a:gd name="connsiteY1" fmla="*/ 480646 h 669471"/>
              <a:gd name="connsiteX2" fmla="*/ 2356338 w 2356338"/>
              <a:gd name="connsiteY2" fmla="*/ 0 h 669471"/>
              <a:gd name="connsiteX0" fmla="*/ 0 w 2356338"/>
              <a:gd name="connsiteY0" fmla="*/ 633046 h 669471"/>
              <a:gd name="connsiteX1" fmla="*/ 1371600 w 2356338"/>
              <a:gd name="connsiteY1" fmla="*/ 480646 h 669471"/>
              <a:gd name="connsiteX2" fmla="*/ 2356338 w 2356338"/>
              <a:gd name="connsiteY2" fmla="*/ 0 h 669471"/>
              <a:gd name="connsiteX0" fmla="*/ 0 w 2356338"/>
              <a:gd name="connsiteY0" fmla="*/ 633046 h 697580"/>
              <a:gd name="connsiteX1" fmla="*/ 1324708 w 2356338"/>
              <a:gd name="connsiteY1" fmla="*/ 597877 h 697580"/>
              <a:gd name="connsiteX2" fmla="*/ 2356338 w 2356338"/>
              <a:gd name="connsiteY2" fmla="*/ 0 h 697580"/>
            </a:gdLst>
            <a:ahLst/>
            <a:cxnLst>
              <a:cxn ang="0">
                <a:pos x="connsiteX0" y="connsiteY0"/>
              </a:cxn>
              <a:cxn ang="0">
                <a:pos x="connsiteX1" y="connsiteY1"/>
              </a:cxn>
              <a:cxn ang="0">
                <a:pos x="connsiteX2" y="connsiteY2"/>
              </a:cxn>
            </a:cxnLst>
            <a:rect l="l" t="t" r="r" b="b"/>
            <a:pathLst>
              <a:path w="2356338" h="697580">
                <a:moveTo>
                  <a:pt x="0" y="633046"/>
                </a:moveTo>
                <a:cubicBezTo>
                  <a:pt x="612531" y="740507"/>
                  <a:pt x="931985" y="703385"/>
                  <a:pt x="1324708" y="597877"/>
                </a:cubicBezTo>
                <a:cubicBezTo>
                  <a:pt x="1717431" y="492369"/>
                  <a:pt x="1995853" y="326292"/>
                  <a:pt x="2356338" y="0"/>
                </a:cubicBezTo>
              </a:path>
            </a:pathLst>
          </a:custGeom>
          <a:ln w="50800">
            <a:prstDash val="sysDot"/>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nl-BE" sz="1350" dirty="0"/>
          </a:p>
        </p:txBody>
      </p:sp>
      <p:sp>
        <p:nvSpPr>
          <p:cNvPr id="248" name="Freeform 247"/>
          <p:cNvSpPr/>
          <p:nvPr/>
        </p:nvSpPr>
        <p:spPr>
          <a:xfrm>
            <a:off x="2802563" y="3865024"/>
            <a:ext cx="1222130" cy="167054"/>
          </a:xfrm>
          <a:custGeom>
            <a:avLst/>
            <a:gdLst>
              <a:gd name="connsiteX0" fmla="*/ 0 w 3622431"/>
              <a:gd name="connsiteY0" fmla="*/ 507017 h 507017"/>
              <a:gd name="connsiteX1" fmla="*/ 1946031 w 3622431"/>
              <a:gd name="connsiteY1" fmla="*/ 38094 h 507017"/>
              <a:gd name="connsiteX2" fmla="*/ 3622431 w 3622431"/>
              <a:gd name="connsiteY2" fmla="*/ 61540 h 507017"/>
              <a:gd name="connsiteX0" fmla="*/ 0 w 3622431"/>
              <a:gd name="connsiteY0" fmla="*/ 499229 h 499229"/>
              <a:gd name="connsiteX1" fmla="*/ 1805354 w 3622431"/>
              <a:gd name="connsiteY1" fmla="*/ 42029 h 499229"/>
              <a:gd name="connsiteX2" fmla="*/ 3622431 w 3622431"/>
              <a:gd name="connsiteY2" fmla="*/ 53752 h 499229"/>
              <a:gd name="connsiteX0" fmla="*/ 0 w 3622431"/>
              <a:gd name="connsiteY0" fmla="*/ 475595 h 475595"/>
              <a:gd name="connsiteX1" fmla="*/ 1664677 w 3622431"/>
              <a:gd name="connsiteY1" fmla="*/ 65287 h 475595"/>
              <a:gd name="connsiteX2" fmla="*/ 3622431 w 3622431"/>
              <a:gd name="connsiteY2" fmla="*/ 30118 h 475595"/>
              <a:gd name="connsiteX0" fmla="*/ 0 w 3587261"/>
              <a:gd name="connsiteY0" fmla="*/ 487900 h 487900"/>
              <a:gd name="connsiteX1" fmla="*/ 1629507 w 3587261"/>
              <a:gd name="connsiteY1" fmla="*/ 65869 h 487900"/>
              <a:gd name="connsiteX2" fmla="*/ 3587261 w 3587261"/>
              <a:gd name="connsiteY2" fmla="*/ 30700 h 487900"/>
              <a:gd name="connsiteX0" fmla="*/ 0 w 3587261"/>
              <a:gd name="connsiteY0" fmla="*/ 460704 h 519561"/>
              <a:gd name="connsiteX1" fmla="*/ 1688123 w 3587261"/>
              <a:gd name="connsiteY1" fmla="*/ 507596 h 519561"/>
              <a:gd name="connsiteX2" fmla="*/ 3587261 w 3587261"/>
              <a:gd name="connsiteY2" fmla="*/ 3504 h 519561"/>
              <a:gd name="connsiteX0" fmla="*/ 0 w 3106615"/>
              <a:gd name="connsiteY0" fmla="*/ 125111 h 173046"/>
              <a:gd name="connsiteX1" fmla="*/ 1688123 w 3106615"/>
              <a:gd name="connsiteY1" fmla="*/ 172003 h 173046"/>
              <a:gd name="connsiteX2" fmla="*/ 3106615 w 3106615"/>
              <a:gd name="connsiteY2" fmla="*/ 7880 h 173046"/>
              <a:gd name="connsiteX0" fmla="*/ 0 w 3106615"/>
              <a:gd name="connsiteY0" fmla="*/ 117231 h 165166"/>
              <a:gd name="connsiteX1" fmla="*/ 1688123 w 3106615"/>
              <a:gd name="connsiteY1" fmla="*/ 164123 h 165166"/>
              <a:gd name="connsiteX2" fmla="*/ 3106615 w 3106615"/>
              <a:gd name="connsiteY2" fmla="*/ 0 h 165166"/>
              <a:gd name="connsiteX0" fmla="*/ 0 w 3106615"/>
              <a:gd name="connsiteY0" fmla="*/ 117231 h 293785"/>
              <a:gd name="connsiteX1" fmla="*/ 1699846 w 3106615"/>
              <a:gd name="connsiteY1" fmla="*/ 293077 h 293785"/>
              <a:gd name="connsiteX2" fmla="*/ 3106615 w 3106615"/>
              <a:gd name="connsiteY2" fmla="*/ 0 h 293785"/>
              <a:gd name="connsiteX0" fmla="*/ 0 w 3106615"/>
              <a:gd name="connsiteY0" fmla="*/ 117231 h 295811"/>
              <a:gd name="connsiteX1" fmla="*/ 1699846 w 3106615"/>
              <a:gd name="connsiteY1" fmla="*/ 293077 h 295811"/>
              <a:gd name="connsiteX2" fmla="*/ 3106615 w 3106615"/>
              <a:gd name="connsiteY2" fmla="*/ 0 h 295811"/>
              <a:gd name="connsiteX0" fmla="*/ 0 w 3493477"/>
              <a:gd name="connsiteY0" fmla="*/ 35169 h 211338"/>
              <a:gd name="connsiteX1" fmla="*/ 1699846 w 3493477"/>
              <a:gd name="connsiteY1" fmla="*/ 211015 h 211338"/>
              <a:gd name="connsiteX2" fmla="*/ 3493477 w 3493477"/>
              <a:gd name="connsiteY2" fmla="*/ 0 h 211338"/>
              <a:gd name="connsiteX0" fmla="*/ 0 w 3012831"/>
              <a:gd name="connsiteY0" fmla="*/ 363415 h 554780"/>
              <a:gd name="connsiteX1" fmla="*/ 1699846 w 3012831"/>
              <a:gd name="connsiteY1" fmla="*/ 539261 h 554780"/>
              <a:gd name="connsiteX2" fmla="*/ 3012831 w 3012831"/>
              <a:gd name="connsiteY2" fmla="*/ 0 h 554780"/>
              <a:gd name="connsiteX0" fmla="*/ 0 w 2414954"/>
              <a:gd name="connsiteY0" fmla="*/ 656492 h 866655"/>
              <a:gd name="connsiteX1" fmla="*/ 1699846 w 2414954"/>
              <a:gd name="connsiteY1" fmla="*/ 832338 h 866655"/>
              <a:gd name="connsiteX2" fmla="*/ 2414954 w 2414954"/>
              <a:gd name="connsiteY2" fmla="*/ 0 h 866655"/>
              <a:gd name="connsiteX0" fmla="*/ 0 w 2414954"/>
              <a:gd name="connsiteY0" fmla="*/ 656492 h 693433"/>
              <a:gd name="connsiteX1" fmla="*/ 1371600 w 2414954"/>
              <a:gd name="connsiteY1" fmla="*/ 504092 h 693433"/>
              <a:gd name="connsiteX2" fmla="*/ 2414954 w 2414954"/>
              <a:gd name="connsiteY2" fmla="*/ 0 h 693433"/>
              <a:gd name="connsiteX0" fmla="*/ 0 w 2356338"/>
              <a:gd name="connsiteY0" fmla="*/ 633046 h 669471"/>
              <a:gd name="connsiteX1" fmla="*/ 1371600 w 2356338"/>
              <a:gd name="connsiteY1" fmla="*/ 480646 h 669471"/>
              <a:gd name="connsiteX2" fmla="*/ 2356338 w 2356338"/>
              <a:gd name="connsiteY2" fmla="*/ 0 h 669471"/>
              <a:gd name="connsiteX0" fmla="*/ 0 w 2356338"/>
              <a:gd name="connsiteY0" fmla="*/ 633046 h 669471"/>
              <a:gd name="connsiteX1" fmla="*/ 1371600 w 2356338"/>
              <a:gd name="connsiteY1" fmla="*/ 480646 h 669471"/>
              <a:gd name="connsiteX2" fmla="*/ 2356338 w 2356338"/>
              <a:gd name="connsiteY2" fmla="*/ 0 h 669471"/>
              <a:gd name="connsiteX0" fmla="*/ 0 w 2356338"/>
              <a:gd name="connsiteY0" fmla="*/ 633046 h 697580"/>
              <a:gd name="connsiteX1" fmla="*/ 1324708 w 2356338"/>
              <a:gd name="connsiteY1" fmla="*/ 597877 h 697580"/>
              <a:gd name="connsiteX2" fmla="*/ 2356338 w 2356338"/>
              <a:gd name="connsiteY2" fmla="*/ 0 h 697580"/>
              <a:gd name="connsiteX0" fmla="*/ 0 w 2356338"/>
              <a:gd name="connsiteY0" fmla="*/ 633046 h 747816"/>
              <a:gd name="connsiteX1" fmla="*/ 1008185 w 2356338"/>
              <a:gd name="connsiteY1" fmla="*/ 691661 h 747816"/>
              <a:gd name="connsiteX2" fmla="*/ 2356338 w 2356338"/>
              <a:gd name="connsiteY2" fmla="*/ 0 h 747816"/>
              <a:gd name="connsiteX0" fmla="*/ 0 w 1629507"/>
              <a:gd name="connsiteY0" fmla="*/ 222738 h 307744"/>
              <a:gd name="connsiteX1" fmla="*/ 1008185 w 1629507"/>
              <a:gd name="connsiteY1" fmla="*/ 281353 h 307744"/>
              <a:gd name="connsiteX2" fmla="*/ 1629507 w 1629507"/>
              <a:gd name="connsiteY2" fmla="*/ 0 h 307744"/>
              <a:gd name="connsiteX0" fmla="*/ 0 w 1629507"/>
              <a:gd name="connsiteY0" fmla="*/ 222738 h 307744"/>
              <a:gd name="connsiteX1" fmla="*/ 1008185 w 1629507"/>
              <a:gd name="connsiteY1" fmla="*/ 281353 h 307744"/>
              <a:gd name="connsiteX2" fmla="*/ 1629507 w 1629507"/>
              <a:gd name="connsiteY2" fmla="*/ 0 h 307744"/>
              <a:gd name="connsiteX0" fmla="*/ 0 w 1629507"/>
              <a:gd name="connsiteY0" fmla="*/ 222738 h 267015"/>
              <a:gd name="connsiteX1" fmla="*/ 820616 w 1629507"/>
              <a:gd name="connsiteY1" fmla="*/ 175846 h 267015"/>
              <a:gd name="connsiteX2" fmla="*/ 1629507 w 1629507"/>
              <a:gd name="connsiteY2" fmla="*/ 0 h 267015"/>
              <a:gd name="connsiteX0" fmla="*/ 0 w 1629507"/>
              <a:gd name="connsiteY0" fmla="*/ 222738 h 267015"/>
              <a:gd name="connsiteX1" fmla="*/ 808892 w 1629507"/>
              <a:gd name="connsiteY1" fmla="*/ 175846 h 267015"/>
              <a:gd name="connsiteX2" fmla="*/ 1629507 w 1629507"/>
              <a:gd name="connsiteY2" fmla="*/ 0 h 267015"/>
              <a:gd name="connsiteX0" fmla="*/ 0 w 1629507"/>
              <a:gd name="connsiteY0" fmla="*/ 222738 h 222738"/>
              <a:gd name="connsiteX1" fmla="*/ 808892 w 1629507"/>
              <a:gd name="connsiteY1" fmla="*/ 175846 h 222738"/>
              <a:gd name="connsiteX2" fmla="*/ 1629507 w 1629507"/>
              <a:gd name="connsiteY2" fmla="*/ 0 h 222738"/>
              <a:gd name="connsiteX0" fmla="*/ 0 w 1629507"/>
              <a:gd name="connsiteY0" fmla="*/ 222738 h 222738"/>
              <a:gd name="connsiteX1" fmla="*/ 808892 w 1629507"/>
              <a:gd name="connsiteY1" fmla="*/ 175846 h 222738"/>
              <a:gd name="connsiteX2" fmla="*/ 1629507 w 1629507"/>
              <a:gd name="connsiteY2" fmla="*/ 0 h 222738"/>
            </a:gdLst>
            <a:ahLst/>
            <a:cxnLst>
              <a:cxn ang="0">
                <a:pos x="connsiteX0" y="connsiteY0"/>
              </a:cxn>
              <a:cxn ang="0">
                <a:pos x="connsiteX1" y="connsiteY1"/>
              </a:cxn>
              <a:cxn ang="0">
                <a:pos x="connsiteX2" y="connsiteY2"/>
              </a:cxn>
            </a:cxnLst>
            <a:rect l="l" t="t" r="r" b="b"/>
            <a:pathLst>
              <a:path w="1629507" h="222738">
                <a:moveTo>
                  <a:pt x="0" y="222738"/>
                </a:moveTo>
                <a:cubicBezTo>
                  <a:pt x="342900" y="201245"/>
                  <a:pt x="537308" y="212969"/>
                  <a:pt x="808892" y="175846"/>
                </a:cubicBezTo>
                <a:cubicBezTo>
                  <a:pt x="1080476" y="138723"/>
                  <a:pt x="1222129" y="115277"/>
                  <a:pt x="1629507" y="0"/>
                </a:cubicBezTo>
              </a:path>
            </a:pathLst>
          </a:custGeom>
          <a:ln w="50800">
            <a:prstDash val="sysDot"/>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nl-BE" sz="1350" dirty="0"/>
          </a:p>
        </p:txBody>
      </p:sp>
      <p:sp>
        <p:nvSpPr>
          <p:cNvPr id="249" name="Freeform 248"/>
          <p:cNvSpPr/>
          <p:nvPr/>
        </p:nvSpPr>
        <p:spPr>
          <a:xfrm>
            <a:off x="2349114" y="3609232"/>
            <a:ext cx="1696915" cy="177272"/>
          </a:xfrm>
          <a:custGeom>
            <a:avLst/>
            <a:gdLst>
              <a:gd name="connsiteX0" fmla="*/ 0 w 3622431"/>
              <a:gd name="connsiteY0" fmla="*/ 507017 h 507017"/>
              <a:gd name="connsiteX1" fmla="*/ 1946031 w 3622431"/>
              <a:gd name="connsiteY1" fmla="*/ 38094 h 507017"/>
              <a:gd name="connsiteX2" fmla="*/ 3622431 w 3622431"/>
              <a:gd name="connsiteY2" fmla="*/ 61540 h 507017"/>
              <a:gd name="connsiteX0" fmla="*/ 0 w 3622431"/>
              <a:gd name="connsiteY0" fmla="*/ 499229 h 499229"/>
              <a:gd name="connsiteX1" fmla="*/ 1805354 w 3622431"/>
              <a:gd name="connsiteY1" fmla="*/ 42029 h 499229"/>
              <a:gd name="connsiteX2" fmla="*/ 3622431 w 3622431"/>
              <a:gd name="connsiteY2" fmla="*/ 53752 h 499229"/>
              <a:gd name="connsiteX0" fmla="*/ 0 w 3622431"/>
              <a:gd name="connsiteY0" fmla="*/ 475595 h 475595"/>
              <a:gd name="connsiteX1" fmla="*/ 1664677 w 3622431"/>
              <a:gd name="connsiteY1" fmla="*/ 65287 h 475595"/>
              <a:gd name="connsiteX2" fmla="*/ 3622431 w 3622431"/>
              <a:gd name="connsiteY2" fmla="*/ 30118 h 475595"/>
              <a:gd name="connsiteX0" fmla="*/ 0 w 3587261"/>
              <a:gd name="connsiteY0" fmla="*/ 487900 h 487900"/>
              <a:gd name="connsiteX1" fmla="*/ 1629507 w 3587261"/>
              <a:gd name="connsiteY1" fmla="*/ 65869 h 487900"/>
              <a:gd name="connsiteX2" fmla="*/ 3587261 w 3587261"/>
              <a:gd name="connsiteY2" fmla="*/ 30700 h 487900"/>
              <a:gd name="connsiteX0" fmla="*/ 0 w 3587261"/>
              <a:gd name="connsiteY0" fmla="*/ 460704 h 519561"/>
              <a:gd name="connsiteX1" fmla="*/ 1688123 w 3587261"/>
              <a:gd name="connsiteY1" fmla="*/ 507596 h 519561"/>
              <a:gd name="connsiteX2" fmla="*/ 3587261 w 3587261"/>
              <a:gd name="connsiteY2" fmla="*/ 3504 h 519561"/>
              <a:gd name="connsiteX0" fmla="*/ 0 w 3106615"/>
              <a:gd name="connsiteY0" fmla="*/ 125111 h 173046"/>
              <a:gd name="connsiteX1" fmla="*/ 1688123 w 3106615"/>
              <a:gd name="connsiteY1" fmla="*/ 172003 h 173046"/>
              <a:gd name="connsiteX2" fmla="*/ 3106615 w 3106615"/>
              <a:gd name="connsiteY2" fmla="*/ 7880 h 173046"/>
              <a:gd name="connsiteX0" fmla="*/ 0 w 3106615"/>
              <a:gd name="connsiteY0" fmla="*/ 117231 h 165166"/>
              <a:gd name="connsiteX1" fmla="*/ 1688123 w 3106615"/>
              <a:gd name="connsiteY1" fmla="*/ 164123 h 165166"/>
              <a:gd name="connsiteX2" fmla="*/ 3106615 w 3106615"/>
              <a:gd name="connsiteY2" fmla="*/ 0 h 165166"/>
              <a:gd name="connsiteX0" fmla="*/ 0 w 3106615"/>
              <a:gd name="connsiteY0" fmla="*/ 117231 h 293785"/>
              <a:gd name="connsiteX1" fmla="*/ 1699846 w 3106615"/>
              <a:gd name="connsiteY1" fmla="*/ 293077 h 293785"/>
              <a:gd name="connsiteX2" fmla="*/ 3106615 w 3106615"/>
              <a:gd name="connsiteY2" fmla="*/ 0 h 293785"/>
              <a:gd name="connsiteX0" fmla="*/ 0 w 3106615"/>
              <a:gd name="connsiteY0" fmla="*/ 117231 h 295811"/>
              <a:gd name="connsiteX1" fmla="*/ 1699846 w 3106615"/>
              <a:gd name="connsiteY1" fmla="*/ 293077 h 295811"/>
              <a:gd name="connsiteX2" fmla="*/ 3106615 w 3106615"/>
              <a:gd name="connsiteY2" fmla="*/ 0 h 295811"/>
              <a:gd name="connsiteX0" fmla="*/ 0 w 3493477"/>
              <a:gd name="connsiteY0" fmla="*/ 35169 h 211338"/>
              <a:gd name="connsiteX1" fmla="*/ 1699846 w 3493477"/>
              <a:gd name="connsiteY1" fmla="*/ 211015 h 211338"/>
              <a:gd name="connsiteX2" fmla="*/ 3493477 w 3493477"/>
              <a:gd name="connsiteY2" fmla="*/ 0 h 211338"/>
              <a:gd name="connsiteX0" fmla="*/ 0 w 3012831"/>
              <a:gd name="connsiteY0" fmla="*/ 363415 h 554780"/>
              <a:gd name="connsiteX1" fmla="*/ 1699846 w 3012831"/>
              <a:gd name="connsiteY1" fmla="*/ 539261 h 554780"/>
              <a:gd name="connsiteX2" fmla="*/ 3012831 w 3012831"/>
              <a:gd name="connsiteY2" fmla="*/ 0 h 554780"/>
              <a:gd name="connsiteX0" fmla="*/ 0 w 2414954"/>
              <a:gd name="connsiteY0" fmla="*/ 656492 h 866655"/>
              <a:gd name="connsiteX1" fmla="*/ 1699846 w 2414954"/>
              <a:gd name="connsiteY1" fmla="*/ 832338 h 866655"/>
              <a:gd name="connsiteX2" fmla="*/ 2414954 w 2414954"/>
              <a:gd name="connsiteY2" fmla="*/ 0 h 866655"/>
              <a:gd name="connsiteX0" fmla="*/ 0 w 2414954"/>
              <a:gd name="connsiteY0" fmla="*/ 656492 h 693433"/>
              <a:gd name="connsiteX1" fmla="*/ 1371600 w 2414954"/>
              <a:gd name="connsiteY1" fmla="*/ 504092 h 693433"/>
              <a:gd name="connsiteX2" fmla="*/ 2414954 w 2414954"/>
              <a:gd name="connsiteY2" fmla="*/ 0 h 693433"/>
              <a:gd name="connsiteX0" fmla="*/ 0 w 2356338"/>
              <a:gd name="connsiteY0" fmla="*/ 633046 h 669471"/>
              <a:gd name="connsiteX1" fmla="*/ 1371600 w 2356338"/>
              <a:gd name="connsiteY1" fmla="*/ 480646 h 669471"/>
              <a:gd name="connsiteX2" fmla="*/ 2356338 w 2356338"/>
              <a:gd name="connsiteY2" fmla="*/ 0 h 669471"/>
              <a:gd name="connsiteX0" fmla="*/ 0 w 2356338"/>
              <a:gd name="connsiteY0" fmla="*/ 633046 h 669471"/>
              <a:gd name="connsiteX1" fmla="*/ 1371600 w 2356338"/>
              <a:gd name="connsiteY1" fmla="*/ 480646 h 669471"/>
              <a:gd name="connsiteX2" fmla="*/ 2356338 w 2356338"/>
              <a:gd name="connsiteY2" fmla="*/ 0 h 669471"/>
              <a:gd name="connsiteX0" fmla="*/ 0 w 2356338"/>
              <a:gd name="connsiteY0" fmla="*/ 633046 h 697580"/>
              <a:gd name="connsiteX1" fmla="*/ 1324708 w 2356338"/>
              <a:gd name="connsiteY1" fmla="*/ 597877 h 697580"/>
              <a:gd name="connsiteX2" fmla="*/ 2356338 w 2356338"/>
              <a:gd name="connsiteY2" fmla="*/ 0 h 697580"/>
              <a:gd name="connsiteX0" fmla="*/ 0 w 2262553"/>
              <a:gd name="connsiteY0" fmla="*/ 35623 h 220054"/>
              <a:gd name="connsiteX1" fmla="*/ 1324708 w 2262553"/>
              <a:gd name="connsiteY1" fmla="*/ 454 h 220054"/>
              <a:gd name="connsiteX2" fmla="*/ 2262553 w 2262553"/>
              <a:gd name="connsiteY2" fmla="*/ 94239 h 220054"/>
              <a:gd name="connsiteX0" fmla="*/ 0 w 2262553"/>
              <a:gd name="connsiteY0" fmla="*/ 51288 h 109904"/>
              <a:gd name="connsiteX1" fmla="*/ 1324708 w 2262553"/>
              <a:gd name="connsiteY1" fmla="*/ 16119 h 109904"/>
              <a:gd name="connsiteX2" fmla="*/ 2262553 w 2262553"/>
              <a:gd name="connsiteY2" fmla="*/ 109904 h 109904"/>
              <a:gd name="connsiteX0" fmla="*/ 0 w 2262553"/>
              <a:gd name="connsiteY0" fmla="*/ 176085 h 234701"/>
              <a:gd name="connsiteX1" fmla="*/ 1207477 w 2262553"/>
              <a:gd name="connsiteY1" fmla="*/ 239 h 234701"/>
              <a:gd name="connsiteX2" fmla="*/ 2262553 w 2262553"/>
              <a:gd name="connsiteY2" fmla="*/ 234701 h 234701"/>
              <a:gd name="connsiteX0" fmla="*/ 0 w 2262553"/>
              <a:gd name="connsiteY0" fmla="*/ 177746 h 236362"/>
              <a:gd name="connsiteX1" fmla="*/ 1207477 w 2262553"/>
              <a:gd name="connsiteY1" fmla="*/ 1900 h 236362"/>
              <a:gd name="connsiteX2" fmla="*/ 2262553 w 2262553"/>
              <a:gd name="connsiteY2" fmla="*/ 236362 h 236362"/>
            </a:gdLst>
            <a:ahLst/>
            <a:cxnLst>
              <a:cxn ang="0">
                <a:pos x="connsiteX0" y="connsiteY0"/>
              </a:cxn>
              <a:cxn ang="0">
                <a:pos x="connsiteX1" y="connsiteY1"/>
              </a:cxn>
              <a:cxn ang="0">
                <a:pos x="connsiteX2" y="connsiteY2"/>
              </a:cxn>
            </a:cxnLst>
            <a:rect l="l" t="t" r="r" b="b"/>
            <a:pathLst>
              <a:path w="2262553" h="236362">
                <a:moveTo>
                  <a:pt x="0" y="177746"/>
                </a:moveTo>
                <a:cubicBezTo>
                  <a:pt x="495300" y="15576"/>
                  <a:pt x="830385" y="-7869"/>
                  <a:pt x="1207477" y="1900"/>
                </a:cubicBezTo>
                <a:cubicBezTo>
                  <a:pt x="1584569" y="11669"/>
                  <a:pt x="1855176" y="58561"/>
                  <a:pt x="2262553" y="236362"/>
                </a:cubicBezTo>
              </a:path>
            </a:pathLst>
          </a:custGeom>
          <a:ln w="50800">
            <a:prstDash val="sysDot"/>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nl-BE" sz="1350" dirty="0"/>
          </a:p>
        </p:txBody>
      </p:sp>
      <p:sp>
        <p:nvSpPr>
          <p:cNvPr id="2" name="Title 1"/>
          <p:cNvSpPr>
            <a:spLocks noGrp="1"/>
          </p:cNvSpPr>
          <p:nvPr>
            <p:ph type="title"/>
          </p:nvPr>
        </p:nvSpPr>
        <p:spPr/>
        <p:txBody>
          <a:bodyPr/>
          <a:lstStyle/>
          <a:p>
            <a:r>
              <a:rPr lang="en-US" dirty="0" smtClean="0"/>
              <a:t>Designer-controlled grammar networks</a:t>
            </a:r>
            <a:endParaRPr lang="nl-BE" dirty="0"/>
          </a:p>
        </p:txBody>
      </p:sp>
      <p:sp>
        <p:nvSpPr>
          <p:cNvPr id="5" name="Text Placeholder 4"/>
          <p:cNvSpPr>
            <a:spLocks noGrp="1"/>
          </p:cNvSpPr>
          <p:nvPr>
            <p:ph type="body" sz="quarter" idx="13"/>
          </p:nvPr>
        </p:nvSpPr>
        <p:spPr/>
        <p:txBody>
          <a:bodyPr/>
          <a:lstStyle/>
          <a:p>
            <a:r>
              <a:rPr lang="en-US" dirty="0" smtClean="0">
                <a:solidFill>
                  <a:schemeClr val="accent4">
                    <a:lumMod val="60000"/>
                    <a:lumOff val="40000"/>
                  </a:schemeClr>
                </a:solidFill>
              </a:rPr>
              <a:t>Generic translation interface</a:t>
            </a:r>
            <a:endParaRPr lang="nl-BE" dirty="0">
              <a:solidFill>
                <a:schemeClr val="accent4">
                  <a:lumMod val="60000"/>
                  <a:lumOff val="40000"/>
                </a:schemeClr>
              </a:solidFill>
            </a:endParaRPr>
          </a:p>
        </p:txBody>
      </p:sp>
      <p:sp>
        <p:nvSpPr>
          <p:cNvPr id="3" name="Slide Number Placeholder 2"/>
          <p:cNvSpPr>
            <a:spLocks noGrp="1"/>
          </p:cNvSpPr>
          <p:nvPr>
            <p:ph type="sldNum" sz="quarter" idx="12"/>
          </p:nvPr>
        </p:nvSpPr>
        <p:spPr/>
        <p:txBody>
          <a:bodyPr/>
          <a:lstStyle/>
          <a:p>
            <a:fld id="{7571D7D1-A6BE-4E3F-858C-0E727F66D866}" type="slidenum">
              <a:rPr lang="en-GB" smtClean="0"/>
              <a:t>36</a:t>
            </a:fld>
            <a:endParaRPr lang="en-GB"/>
          </a:p>
        </p:txBody>
      </p:sp>
    </p:spTree>
    <p:custDataLst>
      <p:tags r:id="rId1"/>
    </p:custDataLst>
    <p:extLst>
      <p:ext uri="{BB962C8B-B14F-4D97-AF65-F5344CB8AC3E}">
        <p14:creationId xmlns:p14="http://schemas.microsoft.com/office/powerpoint/2010/main" val="342967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6"/>
                                        </p:tgtEl>
                                        <p:attrNameLst>
                                          <p:attrName>style.visibility</p:attrName>
                                        </p:attrNameLst>
                                      </p:cBhvr>
                                      <p:to>
                                        <p:strVal val="visible"/>
                                      </p:to>
                                    </p:set>
                                    <p:animEffect transition="in" filter="fade">
                                      <p:cBhvr>
                                        <p:cTn id="7" dur="400"/>
                                        <p:tgtEl>
                                          <p:spTgt spid="246"/>
                                        </p:tgtEl>
                                      </p:cBhvr>
                                    </p:animEffect>
                                  </p:childTnLst>
                                </p:cTn>
                              </p:par>
                            </p:childTnLst>
                          </p:cTn>
                        </p:par>
                        <p:par>
                          <p:cTn id="8" fill="hold">
                            <p:stCondLst>
                              <p:cond delay="400"/>
                            </p:stCondLst>
                            <p:childTnLst>
                              <p:par>
                                <p:cTn id="9" presetID="10" presetClass="entr" presetSubtype="0" fill="hold" grpId="0" nodeType="afterEffect">
                                  <p:stCondLst>
                                    <p:cond delay="250"/>
                                  </p:stCondLst>
                                  <p:childTnLst>
                                    <p:set>
                                      <p:cBhvr>
                                        <p:cTn id="10" dur="1" fill="hold">
                                          <p:stCondLst>
                                            <p:cond delay="0"/>
                                          </p:stCondLst>
                                        </p:cTn>
                                        <p:tgtEl>
                                          <p:spTgt spid="247"/>
                                        </p:tgtEl>
                                        <p:attrNameLst>
                                          <p:attrName>style.visibility</p:attrName>
                                        </p:attrNameLst>
                                      </p:cBhvr>
                                      <p:to>
                                        <p:strVal val="visible"/>
                                      </p:to>
                                    </p:set>
                                    <p:animEffect transition="in" filter="fade">
                                      <p:cBhvr>
                                        <p:cTn id="11" dur="400"/>
                                        <p:tgtEl>
                                          <p:spTgt spid="247"/>
                                        </p:tgtEl>
                                      </p:cBhvr>
                                    </p:animEffect>
                                  </p:childTnLst>
                                </p:cTn>
                              </p:par>
                            </p:childTnLst>
                          </p:cTn>
                        </p:par>
                        <p:par>
                          <p:cTn id="12" fill="hold">
                            <p:stCondLst>
                              <p:cond delay="1050"/>
                            </p:stCondLst>
                            <p:childTnLst>
                              <p:par>
                                <p:cTn id="13" presetID="10" presetClass="entr" presetSubtype="0" fill="hold" grpId="0" nodeType="afterEffect">
                                  <p:stCondLst>
                                    <p:cond delay="250"/>
                                  </p:stCondLst>
                                  <p:childTnLst>
                                    <p:set>
                                      <p:cBhvr>
                                        <p:cTn id="14" dur="1" fill="hold">
                                          <p:stCondLst>
                                            <p:cond delay="0"/>
                                          </p:stCondLst>
                                        </p:cTn>
                                        <p:tgtEl>
                                          <p:spTgt spid="248"/>
                                        </p:tgtEl>
                                        <p:attrNameLst>
                                          <p:attrName>style.visibility</p:attrName>
                                        </p:attrNameLst>
                                      </p:cBhvr>
                                      <p:to>
                                        <p:strVal val="visible"/>
                                      </p:to>
                                    </p:set>
                                    <p:animEffect transition="in" filter="fade">
                                      <p:cBhvr>
                                        <p:cTn id="15" dur="400"/>
                                        <p:tgtEl>
                                          <p:spTgt spid="248"/>
                                        </p:tgtEl>
                                      </p:cBhvr>
                                    </p:animEffect>
                                  </p:childTnLst>
                                </p:cTn>
                              </p:par>
                            </p:childTnLst>
                          </p:cTn>
                        </p:par>
                        <p:par>
                          <p:cTn id="16" fill="hold">
                            <p:stCondLst>
                              <p:cond delay="1700"/>
                            </p:stCondLst>
                            <p:childTnLst>
                              <p:par>
                                <p:cTn id="17" presetID="10" presetClass="entr" presetSubtype="0" fill="hold" grpId="0" nodeType="afterEffect">
                                  <p:stCondLst>
                                    <p:cond delay="250"/>
                                  </p:stCondLst>
                                  <p:childTnLst>
                                    <p:set>
                                      <p:cBhvr>
                                        <p:cTn id="18" dur="1" fill="hold">
                                          <p:stCondLst>
                                            <p:cond delay="0"/>
                                          </p:stCondLst>
                                        </p:cTn>
                                        <p:tgtEl>
                                          <p:spTgt spid="249"/>
                                        </p:tgtEl>
                                        <p:attrNameLst>
                                          <p:attrName>style.visibility</p:attrName>
                                        </p:attrNameLst>
                                      </p:cBhvr>
                                      <p:to>
                                        <p:strVal val="visible"/>
                                      </p:to>
                                    </p:set>
                                    <p:animEffect transition="in" filter="fade">
                                      <p:cBhvr>
                                        <p:cTn id="19" dur="400"/>
                                        <p:tgtEl>
                                          <p:spTgt spid="249"/>
                                        </p:tgtEl>
                                      </p:cBhvr>
                                    </p:animEffect>
                                  </p:childTnLst>
                                </p:cTn>
                              </p:par>
                            </p:childTnLst>
                          </p:cTn>
                        </p:par>
                        <p:par>
                          <p:cTn id="20" fill="hold">
                            <p:stCondLst>
                              <p:cond delay="2350"/>
                            </p:stCondLst>
                            <p:childTnLst>
                              <p:par>
                                <p:cTn id="21" presetID="10" presetClass="entr" presetSubtype="0" fill="hold" grpId="0" nodeType="afterEffect">
                                  <p:stCondLst>
                                    <p:cond delay="250"/>
                                  </p:stCondLst>
                                  <p:childTnLst>
                                    <p:set>
                                      <p:cBhvr>
                                        <p:cTn id="22" dur="1" fill="hold">
                                          <p:stCondLst>
                                            <p:cond delay="0"/>
                                          </p:stCondLst>
                                        </p:cTn>
                                        <p:tgtEl>
                                          <p:spTgt spid="245"/>
                                        </p:tgtEl>
                                        <p:attrNameLst>
                                          <p:attrName>style.visibility</p:attrName>
                                        </p:attrNameLst>
                                      </p:cBhvr>
                                      <p:to>
                                        <p:strVal val="visible"/>
                                      </p:to>
                                    </p:set>
                                    <p:animEffect transition="in" filter="fade">
                                      <p:cBhvr>
                                        <p:cTn id="23" dur="400"/>
                                        <p:tgtEl>
                                          <p:spTgt spid="245"/>
                                        </p:tgtEl>
                                      </p:cBhvr>
                                    </p:animEffect>
                                  </p:childTnLst>
                                </p:cTn>
                              </p:par>
                            </p:childTnLst>
                          </p:cTn>
                        </p:par>
                        <p:par>
                          <p:cTn id="24" fill="hold">
                            <p:stCondLst>
                              <p:cond delay="3000"/>
                            </p:stCondLst>
                            <p:childTnLst>
                              <p:par>
                                <p:cTn id="25" presetID="10" presetClass="entr" presetSubtype="0" fill="hold" grpId="0" nodeType="afterEffect">
                                  <p:stCondLst>
                                    <p:cond delay="250"/>
                                  </p:stCondLst>
                                  <p:childTnLst>
                                    <p:set>
                                      <p:cBhvr>
                                        <p:cTn id="26" dur="1" fill="hold">
                                          <p:stCondLst>
                                            <p:cond delay="0"/>
                                          </p:stCondLst>
                                        </p:cTn>
                                        <p:tgtEl>
                                          <p:spTgt spid="244"/>
                                        </p:tgtEl>
                                        <p:attrNameLst>
                                          <p:attrName>style.visibility</p:attrName>
                                        </p:attrNameLst>
                                      </p:cBhvr>
                                      <p:to>
                                        <p:strVal val="visible"/>
                                      </p:to>
                                    </p:set>
                                    <p:animEffect transition="in" filter="fade">
                                      <p:cBhvr>
                                        <p:cTn id="27" dur="400"/>
                                        <p:tgtEl>
                                          <p:spTgt spid="244"/>
                                        </p:tgtEl>
                                      </p:cBhvr>
                                    </p:animEffect>
                                  </p:childTnLst>
                                </p:cTn>
                              </p:par>
                            </p:childTnLst>
                          </p:cTn>
                        </p:par>
                        <p:par>
                          <p:cTn id="28" fill="hold">
                            <p:stCondLst>
                              <p:cond delay="3650"/>
                            </p:stCondLst>
                            <p:childTnLst>
                              <p:par>
                                <p:cTn id="29" presetID="10" presetClass="entr" presetSubtype="0" fill="hold" grpId="0" nodeType="afterEffect">
                                  <p:stCondLst>
                                    <p:cond delay="250"/>
                                  </p:stCondLst>
                                  <p:childTnLst>
                                    <p:set>
                                      <p:cBhvr>
                                        <p:cTn id="30" dur="1" fill="hold">
                                          <p:stCondLst>
                                            <p:cond delay="0"/>
                                          </p:stCondLst>
                                        </p:cTn>
                                        <p:tgtEl>
                                          <p:spTgt spid="243"/>
                                        </p:tgtEl>
                                        <p:attrNameLst>
                                          <p:attrName>style.visibility</p:attrName>
                                        </p:attrNameLst>
                                      </p:cBhvr>
                                      <p:to>
                                        <p:strVal val="visible"/>
                                      </p:to>
                                    </p:set>
                                    <p:animEffect transition="in" filter="fade">
                                      <p:cBhvr>
                                        <p:cTn id="31" dur="400"/>
                                        <p:tgtEl>
                                          <p:spTgt spid="243"/>
                                        </p:tgtEl>
                                      </p:cBhvr>
                                    </p:animEffect>
                                  </p:childTnLst>
                                </p:cTn>
                              </p:par>
                            </p:childTnLst>
                          </p:cTn>
                        </p:par>
                        <p:par>
                          <p:cTn id="32" fill="hold">
                            <p:stCondLst>
                              <p:cond delay="4300"/>
                            </p:stCondLst>
                            <p:childTnLst>
                              <p:par>
                                <p:cTn id="33" presetID="10" presetClass="entr" presetSubtype="0" fill="hold" grpId="0" nodeType="afterEffect">
                                  <p:stCondLst>
                                    <p:cond delay="250"/>
                                  </p:stCondLst>
                                  <p:childTnLst>
                                    <p:set>
                                      <p:cBhvr>
                                        <p:cTn id="34" dur="1" fill="hold">
                                          <p:stCondLst>
                                            <p:cond delay="0"/>
                                          </p:stCondLst>
                                        </p:cTn>
                                        <p:tgtEl>
                                          <p:spTgt spid="238"/>
                                        </p:tgtEl>
                                        <p:attrNameLst>
                                          <p:attrName>style.visibility</p:attrName>
                                        </p:attrNameLst>
                                      </p:cBhvr>
                                      <p:to>
                                        <p:strVal val="visible"/>
                                      </p:to>
                                    </p:set>
                                    <p:animEffect transition="in" filter="fade">
                                      <p:cBhvr>
                                        <p:cTn id="35" dur="400"/>
                                        <p:tgtEl>
                                          <p:spTgt spid="238"/>
                                        </p:tgtEl>
                                      </p:cBhvr>
                                    </p:animEffect>
                                  </p:childTnLst>
                                </p:cTn>
                              </p:par>
                            </p:childTnLst>
                          </p:cTn>
                        </p:par>
                        <p:par>
                          <p:cTn id="36" fill="hold">
                            <p:stCondLst>
                              <p:cond delay="4950"/>
                            </p:stCondLst>
                            <p:childTnLst>
                              <p:par>
                                <p:cTn id="37" presetID="10" presetClass="entr" presetSubtype="0" fill="hold" grpId="0" nodeType="afterEffect">
                                  <p:stCondLst>
                                    <p:cond delay="250"/>
                                  </p:stCondLst>
                                  <p:childTnLst>
                                    <p:set>
                                      <p:cBhvr>
                                        <p:cTn id="38" dur="1" fill="hold">
                                          <p:stCondLst>
                                            <p:cond delay="0"/>
                                          </p:stCondLst>
                                        </p:cTn>
                                        <p:tgtEl>
                                          <p:spTgt spid="239"/>
                                        </p:tgtEl>
                                        <p:attrNameLst>
                                          <p:attrName>style.visibility</p:attrName>
                                        </p:attrNameLst>
                                      </p:cBhvr>
                                      <p:to>
                                        <p:strVal val="visible"/>
                                      </p:to>
                                    </p:set>
                                    <p:animEffect transition="in" filter="fade">
                                      <p:cBhvr>
                                        <p:cTn id="39" dur="400"/>
                                        <p:tgtEl>
                                          <p:spTgt spid="239"/>
                                        </p:tgtEl>
                                      </p:cBhvr>
                                    </p:animEffect>
                                  </p:childTnLst>
                                </p:cTn>
                              </p:par>
                            </p:childTnLst>
                          </p:cTn>
                        </p:par>
                        <p:par>
                          <p:cTn id="40" fill="hold">
                            <p:stCondLst>
                              <p:cond delay="5600"/>
                            </p:stCondLst>
                            <p:childTnLst>
                              <p:par>
                                <p:cTn id="41" presetID="10" presetClass="entr" presetSubtype="0" fill="hold" grpId="0" nodeType="afterEffect">
                                  <p:stCondLst>
                                    <p:cond delay="250"/>
                                  </p:stCondLst>
                                  <p:childTnLst>
                                    <p:set>
                                      <p:cBhvr>
                                        <p:cTn id="42" dur="1" fill="hold">
                                          <p:stCondLst>
                                            <p:cond delay="0"/>
                                          </p:stCondLst>
                                        </p:cTn>
                                        <p:tgtEl>
                                          <p:spTgt spid="240"/>
                                        </p:tgtEl>
                                        <p:attrNameLst>
                                          <p:attrName>style.visibility</p:attrName>
                                        </p:attrNameLst>
                                      </p:cBhvr>
                                      <p:to>
                                        <p:strVal val="visible"/>
                                      </p:to>
                                    </p:set>
                                    <p:animEffect transition="in" filter="fade">
                                      <p:cBhvr>
                                        <p:cTn id="43" dur="400"/>
                                        <p:tgtEl>
                                          <p:spTgt spid="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 grpId="0" animBg="1"/>
      <p:bldP spid="239" grpId="0" animBg="1"/>
      <p:bldP spid="240" grpId="0" animBg="1"/>
      <p:bldP spid="243" grpId="0" animBg="1"/>
      <p:bldP spid="244" grpId="0" animBg="1"/>
      <p:bldP spid="245" grpId="0" animBg="1"/>
      <p:bldP spid="246" grpId="0" animBg="1"/>
      <p:bldP spid="247" grpId="0" animBg="1"/>
      <p:bldP spid="248" grpId="0" animBg="1"/>
      <p:bldP spid="24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5" name="Oval 44"/>
          <p:cNvSpPr/>
          <p:nvPr/>
        </p:nvSpPr>
        <p:spPr>
          <a:xfrm>
            <a:off x="4571156" y="2408796"/>
            <a:ext cx="1215000" cy="1215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DCG 1</a:t>
            </a:r>
            <a:endParaRPr lang="en-GB" b="1"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46" name="Rounded Rectangle 45"/>
          <p:cNvSpPr/>
          <p:nvPr/>
        </p:nvSpPr>
        <p:spPr>
          <a:xfrm>
            <a:off x="4474284" y="3341870"/>
            <a:ext cx="1408748" cy="538793"/>
          </a:xfrm>
          <a:prstGeom prst="roundRect">
            <a:avLst>
              <a:gd name="adj" fmla="val 50000"/>
            </a:avLst>
          </a:prstGeom>
          <a:solidFill>
            <a:schemeClr val="accent5">
              <a:lumMod val="75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5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Event socket</a:t>
            </a:r>
            <a:endParaRPr lang="en-GB" sz="15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62" name="Oval 61"/>
          <p:cNvSpPr/>
          <p:nvPr/>
        </p:nvSpPr>
        <p:spPr>
          <a:xfrm>
            <a:off x="7194685" y="2417368"/>
            <a:ext cx="1215000" cy="1215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DCG 2</a:t>
            </a:r>
            <a:endParaRPr lang="en-GB" b="1"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70" name="Flowchart: Connector 69"/>
          <p:cNvSpPr/>
          <p:nvPr/>
        </p:nvSpPr>
        <p:spPr>
          <a:xfrm>
            <a:off x="5118650" y="3825719"/>
            <a:ext cx="120015" cy="127031"/>
          </a:xfrm>
          <a:prstGeom prst="flowChartConnector">
            <a:avLst/>
          </a:prstGeom>
          <a:solidFill>
            <a:schemeClr val="accent4">
              <a:lumMod val="60000"/>
              <a:lumOff val="40000"/>
            </a:schemeClr>
          </a:solidFill>
          <a:ln w="349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nl-BE" sz="1350"/>
          </a:p>
        </p:txBody>
      </p:sp>
      <p:cxnSp>
        <p:nvCxnSpPr>
          <p:cNvPr id="80" name="Straight Connector 79"/>
          <p:cNvCxnSpPr>
            <a:stCxn id="70" idx="4"/>
            <a:endCxn id="76" idx="2"/>
          </p:cNvCxnSpPr>
          <p:nvPr/>
        </p:nvCxnSpPr>
        <p:spPr>
          <a:xfrm>
            <a:off x="5178658" y="3952750"/>
            <a:ext cx="524570" cy="673958"/>
          </a:xfrm>
          <a:prstGeom prst="line">
            <a:avLst/>
          </a:prstGeom>
          <a:ln w="381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196039" y="2164392"/>
            <a:ext cx="2292684" cy="2802774"/>
          </a:xfrm>
          <a:prstGeom prst="rect">
            <a:avLst/>
          </a:prstGeom>
          <a:solidFill>
            <a:schemeClr val="tx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nl-BE" sz="1350"/>
          </a:p>
        </p:txBody>
      </p:sp>
      <p:sp>
        <p:nvSpPr>
          <p:cNvPr id="63" name="Rounded Rectangle 62"/>
          <p:cNvSpPr/>
          <p:nvPr/>
        </p:nvSpPr>
        <p:spPr>
          <a:xfrm>
            <a:off x="7097813" y="3350443"/>
            <a:ext cx="1408748" cy="538793"/>
          </a:xfrm>
          <a:prstGeom prst="roundRect">
            <a:avLst>
              <a:gd name="adj" fmla="val 50000"/>
            </a:avLst>
          </a:prstGeom>
          <a:solidFill>
            <a:schemeClr val="accent5">
              <a:lumMod val="75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5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Event socket</a:t>
            </a:r>
            <a:endParaRPr lang="en-GB" sz="15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6" name="Freeform 5"/>
          <p:cNvSpPr/>
          <p:nvPr/>
        </p:nvSpPr>
        <p:spPr>
          <a:xfrm>
            <a:off x="4115077" y="2461782"/>
            <a:ext cx="2400491" cy="2218660"/>
          </a:xfrm>
          <a:custGeom>
            <a:avLst/>
            <a:gdLst>
              <a:gd name="connsiteX0" fmla="*/ 2930769 w 3305967"/>
              <a:gd name="connsiteY0" fmla="*/ 0 h 2975249"/>
              <a:gd name="connsiteX1" fmla="*/ 3305908 w 3305967"/>
              <a:gd name="connsiteY1" fmla="*/ 1336431 h 2975249"/>
              <a:gd name="connsiteX2" fmla="*/ 2907323 w 3305967"/>
              <a:gd name="connsiteY2" fmla="*/ 2778370 h 2975249"/>
              <a:gd name="connsiteX3" fmla="*/ 1008185 w 3305967"/>
              <a:gd name="connsiteY3" fmla="*/ 2872154 h 2975249"/>
              <a:gd name="connsiteX4" fmla="*/ 0 w 3305967"/>
              <a:gd name="connsiteY4" fmla="*/ 1934308 h 2975249"/>
              <a:gd name="connsiteX0" fmla="*/ 2930769 w 3305967"/>
              <a:gd name="connsiteY0" fmla="*/ 0 h 2990344"/>
              <a:gd name="connsiteX1" fmla="*/ 3305908 w 3305967"/>
              <a:gd name="connsiteY1" fmla="*/ 1336431 h 2990344"/>
              <a:gd name="connsiteX2" fmla="*/ 2907323 w 3305967"/>
              <a:gd name="connsiteY2" fmla="*/ 2778370 h 2990344"/>
              <a:gd name="connsiteX3" fmla="*/ 1125415 w 3305967"/>
              <a:gd name="connsiteY3" fmla="*/ 2895600 h 2990344"/>
              <a:gd name="connsiteX4" fmla="*/ 0 w 3305967"/>
              <a:gd name="connsiteY4" fmla="*/ 1934308 h 2990344"/>
              <a:gd name="connsiteX0" fmla="*/ 2930769 w 3307202"/>
              <a:gd name="connsiteY0" fmla="*/ 0 h 2941451"/>
              <a:gd name="connsiteX1" fmla="*/ 3305908 w 3307202"/>
              <a:gd name="connsiteY1" fmla="*/ 1336431 h 2941451"/>
              <a:gd name="connsiteX2" fmla="*/ 2813539 w 3307202"/>
              <a:gd name="connsiteY2" fmla="*/ 2637693 h 2941451"/>
              <a:gd name="connsiteX3" fmla="*/ 1125415 w 3307202"/>
              <a:gd name="connsiteY3" fmla="*/ 2895600 h 2941451"/>
              <a:gd name="connsiteX4" fmla="*/ 0 w 3307202"/>
              <a:gd name="connsiteY4" fmla="*/ 1934308 h 2941451"/>
              <a:gd name="connsiteX0" fmla="*/ 2930769 w 3307202"/>
              <a:gd name="connsiteY0" fmla="*/ 0 h 2999052"/>
              <a:gd name="connsiteX1" fmla="*/ 3305908 w 3307202"/>
              <a:gd name="connsiteY1" fmla="*/ 1336431 h 2999052"/>
              <a:gd name="connsiteX2" fmla="*/ 2813539 w 3307202"/>
              <a:gd name="connsiteY2" fmla="*/ 2637693 h 2999052"/>
              <a:gd name="connsiteX3" fmla="*/ 1125415 w 3307202"/>
              <a:gd name="connsiteY3" fmla="*/ 2895600 h 2999052"/>
              <a:gd name="connsiteX4" fmla="*/ 0 w 3307202"/>
              <a:gd name="connsiteY4" fmla="*/ 1934308 h 2999052"/>
              <a:gd name="connsiteX0" fmla="*/ 2930769 w 3307202"/>
              <a:gd name="connsiteY0" fmla="*/ 0 h 3034221"/>
              <a:gd name="connsiteX1" fmla="*/ 3305908 w 3307202"/>
              <a:gd name="connsiteY1" fmla="*/ 1371600 h 3034221"/>
              <a:gd name="connsiteX2" fmla="*/ 2813539 w 3307202"/>
              <a:gd name="connsiteY2" fmla="*/ 2672862 h 3034221"/>
              <a:gd name="connsiteX3" fmla="*/ 1125415 w 3307202"/>
              <a:gd name="connsiteY3" fmla="*/ 2930769 h 3034221"/>
              <a:gd name="connsiteX4" fmla="*/ 0 w 3307202"/>
              <a:gd name="connsiteY4" fmla="*/ 1969477 h 3034221"/>
              <a:gd name="connsiteX0" fmla="*/ 2930769 w 3309450"/>
              <a:gd name="connsiteY0" fmla="*/ 0 h 3034221"/>
              <a:gd name="connsiteX1" fmla="*/ 3305908 w 3309450"/>
              <a:gd name="connsiteY1" fmla="*/ 1371600 h 3034221"/>
              <a:gd name="connsiteX2" fmla="*/ 2813539 w 3309450"/>
              <a:gd name="connsiteY2" fmla="*/ 2672862 h 3034221"/>
              <a:gd name="connsiteX3" fmla="*/ 1125415 w 3309450"/>
              <a:gd name="connsiteY3" fmla="*/ 2930769 h 3034221"/>
              <a:gd name="connsiteX4" fmla="*/ 0 w 3309450"/>
              <a:gd name="connsiteY4" fmla="*/ 1969477 h 3034221"/>
              <a:gd name="connsiteX0" fmla="*/ 2766646 w 3306839"/>
              <a:gd name="connsiteY0" fmla="*/ 0 h 3045944"/>
              <a:gd name="connsiteX1" fmla="*/ 3305908 w 3306839"/>
              <a:gd name="connsiteY1" fmla="*/ 1383323 h 3045944"/>
              <a:gd name="connsiteX2" fmla="*/ 2813539 w 3306839"/>
              <a:gd name="connsiteY2" fmla="*/ 2684585 h 3045944"/>
              <a:gd name="connsiteX3" fmla="*/ 1125415 w 3306839"/>
              <a:gd name="connsiteY3" fmla="*/ 2942492 h 3045944"/>
              <a:gd name="connsiteX4" fmla="*/ 0 w 3306839"/>
              <a:gd name="connsiteY4" fmla="*/ 1981200 h 3045944"/>
              <a:gd name="connsiteX0" fmla="*/ 2766646 w 3306839"/>
              <a:gd name="connsiteY0" fmla="*/ 0 h 3045944"/>
              <a:gd name="connsiteX1" fmla="*/ 3305908 w 3306839"/>
              <a:gd name="connsiteY1" fmla="*/ 1383323 h 3045944"/>
              <a:gd name="connsiteX2" fmla="*/ 2813539 w 3306839"/>
              <a:gd name="connsiteY2" fmla="*/ 2684585 h 3045944"/>
              <a:gd name="connsiteX3" fmla="*/ 1125415 w 3306839"/>
              <a:gd name="connsiteY3" fmla="*/ 2942492 h 3045944"/>
              <a:gd name="connsiteX4" fmla="*/ 0 w 3306839"/>
              <a:gd name="connsiteY4" fmla="*/ 1981200 h 3045944"/>
              <a:gd name="connsiteX0" fmla="*/ 2661138 w 3201331"/>
              <a:gd name="connsiteY0" fmla="*/ 0 h 3063074"/>
              <a:gd name="connsiteX1" fmla="*/ 3200400 w 3201331"/>
              <a:gd name="connsiteY1" fmla="*/ 1383323 h 3063074"/>
              <a:gd name="connsiteX2" fmla="*/ 2708031 w 3201331"/>
              <a:gd name="connsiteY2" fmla="*/ 2684585 h 3063074"/>
              <a:gd name="connsiteX3" fmla="*/ 1019907 w 3201331"/>
              <a:gd name="connsiteY3" fmla="*/ 2942492 h 3063074"/>
              <a:gd name="connsiteX4" fmla="*/ 0 w 3201331"/>
              <a:gd name="connsiteY4" fmla="*/ 1735015 h 3063074"/>
              <a:gd name="connsiteX0" fmla="*/ 2661138 w 3201331"/>
              <a:gd name="connsiteY0" fmla="*/ 0 h 3063074"/>
              <a:gd name="connsiteX1" fmla="*/ 3200400 w 3201331"/>
              <a:gd name="connsiteY1" fmla="*/ 1383323 h 3063074"/>
              <a:gd name="connsiteX2" fmla="*/ 2708031 w 3201331"/>
              <a:gd name="connsiteY2" fmla="*/ 2684585 h 3063074"/>
              <a:gd name="connsiteX3" fmla="*/ 1019907 w 3201331"/>
              <a:gd name="connsiteY3" fmla="*/ 2942492 h 3063074"/>
              <a:gd name="connsiteX4" fmla="*/ 0 w 3201331"/>
              <a:gd name="connsiteY4" fmla="*/ 1735015 h 3063074"/>
              <a:gd name="connsiteX0" fmla="*/ 2661138 w 3200655"/>
              <a:gd name="connsiteY0" fmla="*/ 0 h 2958213"/>
              <a:gd name="connsiteX1" fmla="*/ 3200400 w 3200655"/>
              <a:gd name="connsiteY1" fmla="*/ 1383323 h 2958213"/>
              <a:gd name="connsiteX2" fmla="*/ 2708031 w 3200655"/>
              <a:gd name="connsiteY2" fmla="*/ 2684585 h 2958213"/>
              <a:gd name="connsiteX3" fmla="*/ 1230922 w 3200655"/>
              <a:gd name="connsiteY3" fmla="*/ 2883877 h 2958213"/>
              <a:gd name="connsiteX4" fmla="*/ 0 w 3200655"/>
              <a:gd name="connsiteY4" fmla="*/ 1735015 h 2958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655" h="2958213">
                <a:moveTo>
                  <a:pt x="2661138" y="0"/>
                </a:moveTo>
                <a:cubicBezTo>
                  <a:pt x="3049953" y="366345"/>
                  <a:pt x="3192585" y="935892"/>
                  <a:pt x="3200400" y="1383323"/>
                </a:cubicBezTo>
                <a:cubicBezTo>
                  <a:pt x="3208215" y="1830754"/>
                  <a:pt x="3036277" y="2434493"/>
                  <a:pt x="2708031" y="2684585"/>
                </a:cubicBezTo>
                <a:cubicBezTo>
                  <a:pt x="2379785" y="2934677"/>
                  <a:pt x="1682260" y="3042139"/>
                  <a:pt x="1230922" y="2883877"/>
                </a:cubicBezTo>
                <a:cubicBezTo>
                  <a:pt x="779584" y="2725615"/>
                  <a:pt x="179754" y="2239107"/>
                  <a:pt x="0" y="1735015"/>
                </a:cubicBezTo>
              </a:path>
            </a:pathLst>
          </a:custGeom>
          <a:noFill/>
          <a:ln w="63500">
            <a:solidFill>
              <a:srgbClr val="3BFF9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nl-BE" sz="1350"/>
          </a:p>
        </p:txBody>
      </p:sp>
      <p:grpSp>
        <p:nvGrpSpPr>
          <p:cNvPr id="64" name="Group 63"/>
          <p:cNvGrpSpPr/>
          <p:nvPr/>
        </p:nvGrpSpPr>
        <p:grpSpPr>
          <a:xfrm>
            <a:off x="5777773" y="3998620"/>
            <a:ext cx="1408748" cy="892086"/>
            <a:chOff x="3204100" y="5331496"/>
            <a:chExt cx="1878330" cy="1189448"/>
          </a:xfrm>
        </p:grpSpPr>
        <p:sp>
          <p:nvSpPr>
            <p:cNvPr id="65" name="Snip Same Side Corner Rectangle 64"/>
            <p:cNvSpPr/>
            <p:nvPr/>
          </p:nvSpPr>
          <p:spPr>
            <a:xfrm>
              <a:off x="3317487" y="5331496"/>
              <a:ext cx="1651557" cy="552909"/>
            </a:xfrm>
            <a:prstGeom prst="snip2SameRect">
              <a:avLst>
                <a:gd name="adj1" fmla="val 29070"/>
                <a:gd name="adj2"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500" b="1" dirty="0">
                  <a:solidFill>
                    <a:schemeClr val="accent4">
                      <a:lumMod val="20000"/>
                      <a:lumOff val="80000"/>
                    </a:schemeClr>
                  </a:solidFill>
                  <a:latin typeface="Roboto" panose="02000000000000000000" pitchFamily="2" charset="0"/>
                  <a:ea typeface="Roboto" panose="02000000000000000000" pitchFamily="2" charset="0"/>
                </a:rPr>
                <a:t>Traverser 1</a:t>
              </a:r>
              <a:endParaRPr lang="nl-BE" sz="1500" b="1" dirty="0">
                <a:solidFill>
                  <a:schemeClr val="accent4">
                    <a:lumMod val="20000"/>
                    <a:lumOff val="80000"/>
                  </a:schemeClr>
                </a:solidFill>
                <a:latin typeface="Roboto" panose="02000000000000000000" pitchFamily="2" charset="0"/>
                <a:ea typeface="Roboto" panose="02000000000000000000" pitchFamily="2" charset="0"/>
              </a:endParaRPr>
            </a:p>
          </p:txBody>
        </p:sp>
        <p:sp>
          <p:nvSpPr>
            <p:cNvPr id="66" name="Rounded Rectangle 65"/>
            <p:cNvSpPr/>
            <p:nvPr/>
          </p:nvSpPr>
          <p:spPr>
            <a:xfrm>
              <a:off x="3204100" y="5802553"/>
              <a:ext cx="1878330" cy="718391"/>
            </a:xfrm>
            <a:prstGeom prst="roundRect">
              <a:avLst>
                <a:gd name="adj" fmla="val 50000"/>
              </a:avLst>
            </a:prstGeom>
            <a:solidFill>
              <a:srgbClr val="005828"/>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5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Event socket</a:t>
              </a:r>
              <a:endParaRPr lang="en-GB" sz="15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grpSp>
      <p:sp>
        <p:nvSpPr>
          <p:cNvPr id="71" name="Flowchart: Connector 70"/>
          <p:cNvSpPr/>
          <p:nvPr/>
        </p:nvSpPr>
        <p:spPr>
          <a:xfrm>
            <a:off x="7742177" y="3813772"/>
            <a:ext cx="120015" cy="127031"/>
          </a:xfrm>
          <a:prstGeom prst="flowChartConnector">
            <a:avLst/>
          </a:prstGeom>
          <a:solidFill>
            <a:schemeClr val="accent4">
              <a:lumMod val="60000"/>
              <a:lumOff val="40000"/>
            </a:schemeClr>
          </a:solidFill>
          <a:ln w="349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nl-BE" sz="1350"/>
          </a:p>
        </p:txBody>
      </p:sp>
      <p:sp>
        <p:nvSpPr>
          <p:cNvPr id="76" name="Flowchart: Connector 75"/>
          <p:cNvSpPr/>
          <p:nvPr/>
        </p:nvSpPr>
        <p:spPr>
          <a:xfrm>
            <a:off x="5703227" y="4563194"/>
            <a:ext cx="120015" cy="127031"/>
          </a:xfrm>
          <a:prstGeom prst="flowChartConnector">
            <a:avLst/>
          </a:prstGeom>
          <a:solidFill>
            <a:schemeClr val="accent4">
              <a:lumMod val="60000"/>
              <a:lumOff val="40000"/>
            </a:schemeClr>
          </a:solidFill>
          <a:ln w="349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nl-BE" sz="1350"/>
          </a:p>
        </p:txBody>
      </p:sp>
      <p:sp>
        <p:nvSpPr>
          <p:cNvPr id="77" name="Flowchart: Connector 76"/>
          <p:cNvSpPr/>
          <p:nvPr/>
        </p:nvSpPr>
        <p:spPr>
          <a:xfrm>
            <a:off x="7134677" y="4557797"/>
            <a:ext cx="120015" cy="127031"/>
          </a:xfrm>
          <a:prstGeom prst="flowChartConnector">
            <a:avLst/>
          </a:prstGeom>
          <a:solidFill>
            <a:schemeClr val="accent4">
              <a:lumMod val="60000"/>
              <a:lumOff val="40000"/>
            </a:schemeClr>
          </a:solidFill>
          <a:ln w="349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nl-BE" sz="1350"/>
          </a:p>
        </p:txBody>
      </p:sp>
      <p:cxnSp>
        <p:nvCxnSpPr>
          <p:cNvPr id="81" name="Straight Connector 80"/>
          <p:cNvCxnSpPr>
            <a:stCxn id="77" idx="6"/>
            <a:endCxn id="71" idx="4"/>
          </p:cNvCxnSpPr>
          <p:nvPr/>
        </p:nvCxnSpPr>
        <p:spPr>
          <a:xfrm flipV="1">
            <a:off x="7254694" y="3940801"/>
            <a:ext cx="547493" cy="680510"/>
          </a:xfrm>
          <a:prstGeom prst="line">
            <a:avLst/>
          </a:prstGeom>
          <a:ln w="381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p:nvPr>
        </p:nvSpPr>
        <p:spPr/>
        <p:txBody>
          <a:bodyPr/>
          <a:lstStyle/>
          <a:p>
            <a:r>
              <a:rPr lang="en-US" dirty="0" smtClean="0"/>
              <a:t>Designer-controlled grammar networks</a:t>
            </a:r>
            <a:endParaRPr lang="nl-BE" dirty="0"/>
          </a:p>
        </p:txBody>
      </p:sp>
      <p:sp>
        <p:nvSpPr>
          <p:cNvPr id="4" name="Slide Number Placeholder 3"/>
          <p:cNvSpPr>
            <a:spLocks noGrp="1"/>
          </p:cNvSpPr>
          <p:nvPr>
            <p:ph type="sldNum" sz="quarter" idx="12"/>
          </p:nvPr>
        </p:nvSpPr>
        <p:spPr/>
        <p:txBody>
          <a:bodyPr/>
          <a:lstStyle/>
          <a:p>
            <a:fld id="{7571D7D1-A6BE-4E3F-858C-0E727F66D866}" type="slidenum">
              <a:rPr lang="en-GB" smtClean="0"/>
              <a:t>37</a:t>
            </a:fld>
            <a:endParaRPr lang="en-GB"/>
          </a:p>
        </p:txBody>
      </p:sp>
      <p:sp>
        <p:nvSpPr>
          <p:cNvPr id="22" name="Content Placeholder 2"/>
          <p:cNvSpPr txBox="1">
            <a:spLocks/>
          </p:cNvSpPr>
          <p:nvPr/>
        </p:nvSpPr>
        <p:spPr>
          <a:xfrm>
            <a:off x="780841" y="2814889"/>
            <a:ext cx="3415748" cy="46160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0266" indent="-270266"/>
            <a:r>
              <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Traversal algorithm</a:t>
            </a:r>
          </a:p>
        </p:txBody>
      </p:sp>
      <p:sp>
        <p:nvSpPr>
          <p:cNvPr id="23" name="Title 1"/>
          <p:cNvSpPr txBox="1">
            <a:spLocks/>
          </p:cNvSpPr>
          <p:nvPr/>
        </p:nvSpPr>
        <p:spPr>
          <a:xfrm>
            <a:off x="606670" y="2177349"/>
            <a:ext cx="3679581" cy="582947"/>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Traverser contains:</a:t>
            </a:r>
          </a:p>
        </p:txBody>
      </p:sp>
      <p:sp>
        <p:nvSpPr>
          <p:cNvPr id="24" name="Content Placeholder 2"/>
          <p:cNvSpPr txBox="1">
            <a:spLocks/>
          </p:cNvSpPr>
          <p:nvPr/>
        </p:nvSpPr>
        <p:spPr>
          <a:xfrm>
            <a:off x="780293" y="5124451"/>
            <a:ext cx="6095293" cy="515219"/>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0266" indent="-270266"/>
            <a:r>
              <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Generic element references (for linking)</a:t>
            </a:r>
          </a:p>
        </p:txBody>
      </p:sp>
      <p:sp>
        <p:nvSpPr>
          <p:cNvPr id="25" name="Content Placeholder 2"/>
          <p:cNvSpPr txBox="1">
            <a:spLocks/>
          </p:cNvSpPr>
          <p:nvPr/>
        </p:nvSpPr>
        <p:spPr>
          <a:xfrm>
            <a:off x="780292" y="4625838"/>
            <a:ext cx="3415748" cy="46160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0266" indent="-270266"/>
            <a:r>
              <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Query names</a:t>
            </a:r>
          </a:p>
        </p:txBody>
      </p:sp>
      <p:sp>
        <p:nvSpPr>
          <p:cNvPr id="26" name="Title 1"/>
          <p:cNvSpPr txBox="1">
            <a:spLocks/>
          </p:cNvSpPr>
          <p:nvPr/>
        </p:nvSpPr>
        <p:spPr>
          <a:xfrm>
            <a:off x="606122" y="3988298"/>
            <a:ext cx="3679581" cy="582947"/>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DCG 2 works with:</a:t>
            </a:r>
          </a:p>
        </p:txBody>
      </p:sp>
      <p:sp>
        <p:nvSpPr>
          <p:cNvPr id="28" name="Content Placeholder 2"/>
          <p:cNvSpPr txBox="1">
            <a:spLocks/>
          </p:cNvSpPr>
          <p:nvPr/>
        </p:nvSpPr>
        <p:spPr>
          <a:xfrm>
            <a:off x="780840" y="3313501"/>
            <a:ext cx="1774288" cy="515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20000"/>
                    <a:lumOff val="8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20000"/>
                    <a:lumOff val="8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20000"/>
                    <a:lumOff val="8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20000"/>
                    <a:lumOff val="8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20000"/>
                    <a:lumOff val="8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0266" indent="-270266"/>
            <a:r>
              <a:rPr lang="en-US" sz="2400" dirty="0" smtClean="0">
                <a:cs typeface="Roboto" panose="02000000000000000000" pitchFamily="2" charset="0"/>
              </a:rPr>
              <a:t>Queries</a:t>
            </a:r>
            <a:endParaRPr lang="en-US" sz="2400" dirty="0">
              <a:cs typeface="Roboto" panose="02000000000000000000" pitchFamily="2" charset="0"/>
            </a:endParaRPr>
          </a:p>
        </p:txBody>
      </p:sp>
      <p:sp>
        <p:nvSpPr>
          <p:cNvPr id="7" name="Text Placeholder 6"/>
          <p:cNvSpPr>
            <a:spLocks noGrp="1"/>
          </p:cNvSpPr>
          <p:nvPr>
            <p:ph type="body" sz="quarter" idx="13"/>
          </p:nvPr>
        </p:nvSpPr>
        <p:spPr/>
        <p:txBody>
          <a:bodyPr/>
          <a:lstStyle/>
          <a:p>
            <a:r>
              <a:rPr lang="en-US" dirty="0" smtClean="0">
                <a:solidFill>
                  <a:schemeClr val="accent4">
                    <a:lumMod val="60000"/>
                    <a:lumOff val="40000"/>
                  </a:schemeClr>
                </a:solidFill>
              </a:rPr>
              <a:t>Generic translation interface</a:t>
            </a:r>
            <a:endParaRPr lang="nl-BE" dirty="0">
              <a:solidFill>
                <a:schemeClr val="accent4">
                  <a:lumMod val="60000"/>
                  <a:lumOff val="40000"/>
                </a:schemeClr>
              </a:solidFill>
            </a:endParaRPr>
          </a:p>
        </p:txBody>
      </p:sp>
    </p:spTree>
    <p:custDataLst>
      <p:tags r:id="rId1"/>
    </p:custDataLst>
    <p:extLst>
      <p:ext uri="{BB962C8B-B14F-4D97-AF65-F5344CB8AC3E}">
        <p14:creationId xmlns:p14="http://schemas.microsoft.com/office/powerpoint/2010/main" val="479419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22" grpId="0" build="p"/>
      <p:bldP spid="23" grpId="0"/>
      <p:bldP spid="24" grpId="0" build="p"/>
      <p:bldP spid="25" grpId="0" build="p"/>
      <p:bldP spid="26" grpId="0"/>
      <p:bldP spid="28"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7" name="Title 1"/>
          <p:cNvSpPr txBox="1">
            <a:spLocks/>
          </p:cNvSpPr>
          <p:nvPr/>
        </p:nvSpPr>
        <p:spPr>
          <a:xfrm>
            <a:off x="832280" y="3001543"/>
            <a:ext cx="7886700" cy="72113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57199" indent="-557199">
              <a:buFont typeface="+mj-lt"/>
              <a:buAutoNum type="arabicPeriod" startAt="2"/>
            </a:pPr>
            <a:r>
              <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Redirect generation order</a:t>
            </a:r>
          </a:p>
        </p:txBody>
      </p:sp>
      <p:sp>
        <p:nvSpPr>
          <p:cNvPr id="4" name="Title 3"/>
          <p:cNvSpPr>
            <a:spLocks noGrp="1"/>
          </p:cNvSpPr>
          <p:nvPr>
            <p:ph type="title"/>
          </p:nvPr>
        </p:nvSpPr>
        <p:spPr/>
        <p:txBody>
          <a:bodyPr/>
          <a:lstStyle/>
          <a:p>
            <a:r>
              <a:rPr lang="en-US" dirty="0" smtClean="0"/>
              <a:t>Designer-controlled grammar networks</a:t>
            </a:r>
            <a:endParaRPr lang="nl-BE" dirty="0"/>
          </a:p>
        </p:txBody>
      </p:sp>
      <p:sp>
        <p:nvSpPr>
          <p:cNvPr id="3" name="Slide Number Placeholder 2"/>
          <p:cNvSpPr>
            <a:spLocks noGrp="1"/>
          </p:cNvSpPr>
          <p:nvPr>
            <p:ph type="sldNum" sz="quarter" idx="12"/>
          </p:nvPr>
        </p:nvSpPr>
        <p:spPr/>
        <p:txBody>
          <a:bodyPr/>
          <a:lstStyle/>
          <a:p>
            <a:fld id="{7571D7D1-A6BE-4E3F-858C-0E727F66D866}" type="slidenum">
              <a:rPr lang="en-GB" smtClean="0"/>
              <a:t>38</a:t>
            </a:fld>
            <a:endParaRPr lang="en-GB"/>
          </a:p>
        </p:txBody>
      </p:sp>
      <p:sp>
        <p:nvSpPr>
          <p:cNvPr id="29" name="Content Placeholder 2"/>
          <p:cNvSpPr txBox="1">
            <a:spLocks/>
          </p:cNvSpPr>
          <p:nvPr/>
        </p:nvSpPr>
        <p:spPr>
          <a:xfrm>
            <a:off x="1298274" y="4588671"/>
            <a:ext cx="7148147" cy="52946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0266" indent="-270266"/>
            <a:r>
              <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Create new element links with a traverser</a:t>
            </a:r>
          </a:p>
        </p:txBody>
      </p:sp>
      <p:sp>
        <p:nvSpPr>
          <p:cNvPr id="30" name="Title 1"/>
          <p:cNvSpPr txBox="1">
            <a:spLocks/>
          </p:cNvSpPr>
          <p:nvPr/>
        </p:nvSpPr>
        <p:spPr>
          <a:xfrm>
            <a:off x="836676" y="2227007"/>
            <a:ext cx="7886700" cy="72113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57199" indent="-557199">
              <a:buFont typeface="+mj-lt"/>
              <a:buAutoNum type="arabicPeriod"/>
            </a:pPr>
            <a:r>
              <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Add stop conditions</a:t>
            </a:r>
          </a:p>
        </p:txBody>
      </p:sp>
      <p:sp>
        <p:nvSpPr>
          <p:cNvPr id="31" name="Title 1"/>
          <p:cNvSpPr txBox="1">
            <a:spLocks/>
          </p:cNvSpPr>
          <p:nvPr/>
        </p:nvSpPr>
        <p:spPr>
          <a:xfrm>
            <a:off x="836677" y="3812854"/>
            <a:ext cx="457199" cy="72113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7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3. </a:t>
            </a:r>
          </a:p>
        </p:txBody>
      </p:sp>
      <p:sp>
        <p:nvSpPr>
          <p:cNvPr id="12" name="Content Placeholder 2"/>
          <p:cNvSpPr txBox="1">
            <a:spLocks/>
          </p:cNvSpPr>
          <p:nvPr/>
        </p:nvSpPr>
        <p:spPr>
          <a:xfrm>
            <a:off x="1298271" y="4004520"/>
            <a:ext cx="4932486" cy="52946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20000"/>
                    <a:lumOff val="8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20000"/>
                    <a:lumOff val="8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20000"/>
                    <a:lumOff val="8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20000"/>
                    <a:lumOff val="8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20000"/>
                    <a:lumOff val="8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0266" indent="-270266"/>
            <a:r>
              <a:rPr lang="en-US" sz="2400" smtClean="0">
                <a:cs typeface="Roboto" panose="02000000000000000000" pitchFamily="2" charset="0"/>
              </a:rPr>
              <a:t>Query existing element links</a:t>
            </a:r>
            <a:endParaRPr lang="en-US" sz="2400" dirty="0">
              <a:cs typeface="Roboto" panose="02000000000000000000" pitchFamily="2" charset="0"/>
            </a:endParaRPr>
          </a:p>
        </p:txBody>
      </p:sp>
      <p:sp>
        <p:nvSpPr>
          <p:cNvPr id="5" name="Text Placeholder 4"/>
          <p:cNvSpPr>
            <a:spLocks noGrp="1"/>
          </p:cNvSpPr>
          <p:nvPr>
            <p:ph type="body" sz="quarter" idx="13"/>
          </p:nvPr>
        </p:nvSpPr>
        <p:spPr/>
        <p:txBody>
          <a:bodyPr/>
          <a:lstStyle/>
          <a:p>
            <a:r>
              <a:rPr lang="en-US" dirty="0" smtClean="0">
                <a:solidFill>
                  <a:schemeClr val="accent4">
                    <a:lumMod val="60000"/>
                    <a:lumOff val="40000"/>
                  </a:schemeClr>
                </a:solidFill>
              </a:rPr>
              <a:t>Feedback loops</a:t>
            </a:r>
            <a:endParaRPr lang="nl-BE" dirty="0">
              <a:solidFill>
                <a:schemeClr val="accent4">
                  <a:lumMod val="60000"/>
                  <a:lumOff val="40000"/>
                </a:schemeClr>
              </a:solidFill>
            </a:endParaRPr>
          </a:p>
        </p:txBody>
      </p:sp>
    </p:spTree>
    <p:custDataLst>
      <p:tags r:id="rId1"/>
    </p:custDataLst>
    <p:extLst>
      <p:ext uri="{BB962C8B-B14F-4D97-AF65-F5344CB8AC3E}">
        <p14:creationId xmlns:p14="http://schemas.microsoft.com/office/powerpoint/2010/main" val="1420708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30" grpId="0"/>
      <p:bldP spid="31" grpId="0"/>
      <p:bldP spid="1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Summary</a:t>
            </a:r>
            <a:endParaRPr lang="nl-BE" dirty="0"/>
          </a:p>
        </p:txBody>
      </p:sp>
      <p:sp>
        <p:nvSpPr>
          <p:cNvPr id="2" name="Slide Number Placeholder 1"/>
          <p:cNvSpPr>
            <a:spLocks noGrp="1"/>
          </p:cNvSpPr>
          <p:nvPr>
            <p:ph type="sldNum" sz="quarter" idx="12"/>
          </p:nvPr>
        </p:nvSpPr>
        <p:spPr/>
        <p:txBody>
          <a:bodyPr/>
          <a:lstStyle/>
          <a:p>
            <a:fld id="{7571D7D1-A6BE-4E3F-858C-0E727F66D866}" type="slidenum">
              <a:rPr lang="en-GB" smtClean="0"/>
              <a:pPr/>
              <a:t>39</a:t>
            </a:fld>
            <a:endParaRPr lang="en-GB" dirty="0"/>
          </a:p>
        </p:txBody>
      </p:sp>
      <p:sp>
        <p:nvSpPr>
          <p:cNvPr id="122" name="Title 1"/>
          <p:cNvSpPr txBox="1">
            <a:spLocks/>
          </p:cNvSpPr>
          <p:nvPr/>
        </p:nvSpPr>
        <p:spPr>
          <a:xfrm>
            <a:off x="3091336" y="3956538"/>
            <a:ext cx="4196136" cy="409297"/>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Controllable generation order</a:t>
            </a:r>
          </a:p>
        </p:txBody>
      </p:sp>
      <p:sp>
        <p:nvSpPr>
          <p:cNvPr id="123" name="Title 1"/>
          <p:cNvSpPr txBox="1">
            <a:spLocks/>
          </p:cNvSpPr>
          <p:nvPr/>
        </p:nvSpPr>
        <p:spPr>
          <a:xfrm>
            <a:off x="3091336" y="4405722"/>
            <a:ext cx="4196136" cy="42439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Generic translation interface</a:t>
            </a:r>
          </a:p>
        </p:txBody>
      </p:sp>
      <p:sp>
        <p:nvSpPr>
          <p:cNvPr id="124" name="Title 1"/>
          <p:cNvSpPr txBox="1">
            <a:spLocks/>
          </p:cNvSpPr>
          <p:nvPr/>
        </p:nvSpPr>
        <p:spPr>
          <a:xfrm>
            <a:off x="3091336" y="4873735"/>
            <a:ext cx="4196134" cy="415602"/>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Feedback loops</a:t>
            </a:r>
          </a:p>
        </p:txBody>
      </p:sp>
      <p:sp>
        <p:nvSpPr>
          <p:cNvPr id="125" name="Title 1"/>
          <p:cNvSpPr txBox="1">
            <a:spLocks/>
          </p:cNvSpPr>
          <p:nvPr/>
        </p:nvSpPr>
        <p:spPr>
          <a:xfrm>
            <a:off x="3091337" y="2408091"/>
            <a:ext cx="4196135" cy="410607"/>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smtClean="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Easy specification</a:t>
            </a:r>
            <a:endPar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26" name="Title 1"/>
          <p:cNvSpPr txBox="1">
            <a:spLocks/>
          </p:cNvSpPr>
          <p:nvPr/>
        </p:nvSpPr>
        <p:spPr>
          <a:xfrm>
            <a:off x="3091340" y="2862390"/>
            <a:ext cx="4196134" cy="418357"/>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smtClean="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Directed convergence</a:t>
            </a:r>
            <a:endPar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27" name="Title 1"/>
          <p:cNvSpPr txBox="1">
            <a:spLocks/>
          </p:cNvSpPr>
          <p:nvPr/>
        </p:nvSpPr>
        <p:spPr>
          <a:xfrm>
            <a:off x="3091337" y="3329554"/>
            <a:ext cx="4196135" cy="409297"/>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Reversible decisions</a:t>
            </a:r>
          </a:p>
        </p:txBody>
      </p:sp>
      <p:sp>
        <p:nvSpPr>
          <p:cNvPr id="128" name="Title 1"/>
          <p:cNvSpPr txBox="1">
            <a:spLocks/>
          </p:cNvSpPr>
          <p:nvPr/>
        </p:nvSpPr>
        <p:spPr>
          <a:xfrm>
            <a:off x="3091337" y="1953792"/>
            <a:ext cx="4196135" cy="410607"/>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smtClean="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Global context</a:t>
            </a:r>
            <a:endPar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pic>
        <p:nvPicPr>
          <p:cNvPr id="132" name="Picture 1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2613" y="1960260"/>
            <a:ext cx="333555" cy="372270"/>
          </a:xfrm>
          <a:prstGeom prst="rect">
            <a:avLst/>
          </a:prstGeom>
        </p:spPr>
      </p:pic>
      <p:pic>
        <p:nvPicPr>
          <p:cNvPr id="133" name="Picture 1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2613" y="2415390"/>
            <a:ext cx="333555" cy="372270"/>
          </a:xfrm>
          <a:prstGeom prst="rect">
            <a:avLst/>
          </a:prstGeom>
        </p:spPr>
      </p:pic>
      <p:pic>
        <p:nvPicPr>
          <p:cNvPr id="134" name="Picture 1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2614" y="2872733"/>
            <a:ext cx="333555" cy="372270"/>
          </a:xfrm>
          <a:prstGeom prst="rect">
            <a:avLst/>
          </a:prstGeom>
        </p:spPr>
      </p:pic>
      <p:pic>
        <p:nvPicPr>
          <p:cNvPr id="135" name="Picture 1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2613" y="3335367"/>
            <a:ext cx="333555" cy="372270"/>
          </a:xfrm>
          <a:prstGeom prst="rect">
            <a:avLst/>
          </a:prstGeom>
        </p:spPr>
      </p:pic>
      <p:pic>
        <p:nvPicPr>
          <p:cNvPr id="136" name="Picture 1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2613" y="3956538"/>
            <a:ext cx="333555" cy="372270"/>
          </a:xfrm>
          <a:prstGeom prst="rect">
            <a:avLst/>
          </a:prstGeom>
        </p:spPr>
      </p:pic>
      <p:pic>
        <p:nvPicPr>
          <p:cNvPr id="137" name="Picture 1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2613" y="4410189"/>
            <a:ext cx="333555" cy="372270"/>
          </a:xfrm>
          <a:prstGeom prst="rect">
            <a:avLst/>
          </a:prstGeom>
        </p:spPr>
      </p:pic>
      <p:pic>
        <p:nvPicPr>
          <p:cNvPr id="138" name="Picture 1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2613" y="4873808"/>
            <a:ext cx="333555" cy="372270"/>
          </a:xfrm>
          <a:prstGeom prst="rect">
            <a:avLst/>
          </a:prstGeom>
        </p:spPr>
      </p:pic>
    </p:spTree>
    <p:extLst>
      <p:ext uri="{BB962C8B-B14F-4D97-AF65-F5344CB8AC3E}">
        <p14:creationId xmlns:p14="http://schemas.microsoft.com/office/powerpoint/2010/main" val="4175224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5" name="Group 24"/>
          <p:cNvGrpSpPr/>
          <p:nvPr/>
        </p:nvGrpSpPr>
        <p:grpSpPr>
          <a:xfrm>
            <a:off x="1249776" y="2251887"/>
            <a:ext cx="2168909" cy="2746169"/>
            <a:chOff x="828850" y="1508151"/>
            <a:chExt cx="2891879" cy="3661558"/>
          </a:xfrm>
        </p:grpSpPr>
        <p:sp>
          <p:nvSpPr>
            <p:cNvPr id="26" name="Rounded Rectangle 25"/>
            <p:cNvSpPr/>
            <p:nvPr/>
          </p:nvSpPr>
          <p:spPr>
            <a:xfrm>
              <a:off x="855609" y="3480606"/>
              <a:ext cx="2865120" cy="1689103"/>
            </a:xfrm>
            <a:prstGeom prst="roundRect">
              <a:avLst/>
            </a:prstGeom>
            <a:solidFill>
              <a:schemeClr val="bg2">
                <a:lumMod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350"/>
            </a:p>
          </p:txBody>
        </p:sp>
        <p:sp>
          <p:nvSpPr>
            <p:cNvPr id="27" name="Rounded Rectangle 26"/>
            <p:cNvSpPr/>
            <p:nvPr/>
          </p:nvSpPr>
          <p:spPr>
            <a:xfrm>
              <a:off x="828850" y="1508151"/>
              <a:ext cx="2865120" cy="1707025"/>
            </a:xfrm>
            <a:prstGeom prst="roundRect">
              <a:avLst/>
            </a:prstGeom>
            <a:solidFill>
              <a:schemeClr val="bg2">
                <a:lumMod val="25000"/>
              </a:schemeClr>
            </a:solidFill>
            <a:ln w="31750">
              <a:noFill/>
              <a:prstDash val="sysDot"/>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350"/>
            </a:p>
          </p:txBody>
        </p:sp>
        <p:cxnSp>
          <p:nvCxnSpPr>
            <p:cNvPr id="32" name="Straight Connector 8"/>
            <p:cNvCxnSpPr/>
            <p:nvPr/>
          </p:nvCxnSpPr>
          <p:spPr>
            <a:xfrm>
              <a:off x="1302360" y="4031013"/>
              <a:ext cx="0" cy="602455"/>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Straight Connector 8"/>
            <p:cNvCxnSpPr/>
            <p:nvPr/>
          </p:nvCxnSpPr>
          <p:spPr>
            <a:xfrm>
              <a:off x="3001585" y="4195641"/>
              <a:ext cx="1" cy="620394"/>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8"/>
            <p:cNvCxnSpPr/>
            <p:nvPr/>
          </p:nvCxnSpPr>
          <p:spPr>
            <a:xfrm flipH="1">
              <a:off x="3001585" y="3743204"/>
              <a:ext cx="419100" cy="488315"/>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8" name="Straight Connector 8"/>
            <p:cNvCxnSpPr/>
            <p:nvPr/>
          </p:nvCxnSpPr>
          <p:spPr>
            <a:xfrm>
              <a:off x="2582486" y="3743204"/>
              <a:ext cx="419098" cy="487363"/>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6" name="Straight Connector 8"/>
            <p:cNvCxnSpPr/>
            <p:nvPr/>
          </p:nvCxnSpPr>
          <p:spPr>
            <a:xfrm>
              <a:off x="1349682" y="2098085"/>
              <a:ext cx="0" cy="602455"/>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8"/>
            <p:cNvCxnSpPr/>
            <p:nvPr/>
          </p:nvCxnSpPr>
          <p:spPr>
            <a:xfrm>
              <a:off x="2980486" y="2375096"/>
              <a:ext cx="3810" cy="615073"/>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8"/>
            <p:cNvCxnSpPr/>
            <p:nvPr/>
          </p:nvCxnSpPr>
          <p:spPr>
            <a:xfrm>
              <a:off x="2980486" y="1772641"/>
              <a:ext cx="0" cy="602455"/>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9" name="Right Arrow 48"/>
            <p:cNvSpPr/>
            <p:nvPr/>
          </p:nvSpPr>
          <p:spPr>
            <a:xfrm>
              <a:off x="1806848" y="2369826"/>
              <a:ext cx="710158" cy="467518"/>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50" name="TextBox 49"/>
            <p:cNvSpPr txBox="1"/>
            <p:nvPr/>
          </p:nvSpPr>
          <p:spPr>
            <a:xfrm>
              <a:off x="1664025" y="1966402"/>
              <a:ext cx="1096107" cy="492443"/>
            </a:xfrm>
            <a:prstGeom prst="rect">
              <a:avLst/>
            </a:prstGeom>
            <a:noFill/>
          </p:spPr>
          <p:txBody>
            <a:bodyPr wrap="square" rtlCol="0">
              <a:spAutoFit/>
            </a:bodyPr>
            <a:lstStyle/>
            <a:p>
              <a:r>
                <a:rPr lang="en-US" dirty="0">
                  <a:solidFill>
                    <a:schemeClr val="bg1"/>
                  </a:solidFill>
                  <a:latin typeface="Roboto" panose="02000000000000000000" pitchFamily="2" charset="0"/>
                  <a:ea typeface="Roboto" panose="02000000000000000000" pitchFamily="2" charset="0"/>
                  <a:cs typeface="Roboto" panose="02000000000000000000" pitchFamily="2" charset="0"/>
                </a:rPr>
                <a:t>p=0.3</a:t>
              </a:r>
            </a:p>
          </p:txBody>
        </p:sp>
        <p:sp>
          <p:nvSpPr>
            <p:cNvPr id="52" name="Right Arrow 51"/>
            <p:cNvSpPr/>
            <p:nvPr/>
          </p:nvSpPr>
          <p:spPr>
            <a:xfrm>
              <a:off x="1798461" y="4275360"/>
              <a:ext cx="710158" cy="467518"/>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53" name="TextBox 52"/>
            <p:cNvSpPr txBox="1"/>
            <p:nvPr/>
          </p:nvSpPr>
          <p:spPr>
            <a:xfrm>
              <a:off x="1627235" y="3877788"/>
              <a:ext cx="1101064" cy="492443"/>
            </a:xfrm>
            <a:prstGeom prst="rect">
              <a:avLst/>
            </a:prstGeom>
            <a:noFill/>
          </p:spPr>
          <p:txBody>
            <a:bodyPr wrap="square" rtlCol="0">
              <a:spAutoFit/>
            </a:bodyPr>
            <a:lstStyle/>
            <a:p>
              <a:r>
                <a:rPr lang="en-US" dirty="0">
                  <a:solidFill>
                    <a:schemeClr val="bg1"/>
                  </a:solidFill>
                  <a:latin typeface="Roboto" panose="02000000000000000000" pitchFamily="2" charset="0"/>
                  <a:ea typeface="Roboto" panose="02000000000000000000" pitchFamily="2" charset="0"/>
                  <a:cs typeface="Roboto" panose="02000000000000000000" pitchFamily="2" charset="0"/>
                </a:rPr>
                <a:t>p=0.7</a:t>
              </a:r>
              <a:endParaRPr lang="en-GB"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grpSp>
      <p:grpSp>
        <p:nvGrpSpPr>
          <p:cNvPr id="18" name="Group 17"/>
          <p:cNvGrpSpPr/>
          <p:nvPr/>
        </p:nvGrpSpPr>
        <p:grpSpPr>
          <a:xfrm>
            <a:off x="6039520" y="3968223"/>
            <a:ext cx="628649" cy="779223"/>
            <a:chOff x="5623357" y="4662767"/>
            <a:chExt cx="838199" cy="1038965"/>
          </a:xfrm>
        </p:grpSpPr>
        <p:cxnSp>
          <p:nvCxnSpPr>
            <p:cNvPr id="20" name="Straight Connector 8"/>
            <p:cNvCxnSpPr/>
            <p:nvPr/>
          </p:nvCxnSpPr>
          <p:spPr>
            <a:xfrm>
              <a:off x="6042456" y="5081338"/>
              <a:ext cx="1" cy="620394"/>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8"/>
            <p:cNvCxnSpPr/>
            <p:nvPr/>
          </p:nvCxnSpPr>
          <p:spPr>
            <a:xfrm flipH="1">
              <a:off x="6042456" y="4662767"/>
              <a:ext cx="419100" cy="488315"/>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 name="Straight Connector 8"/>
            <p:cNvCxnSpPr/>
            <p:nvPr/>
          </p:nvCxnSpPr>
          <p:spPr>
            <a:xfrm>
              <a:off x="5623357" y="4662767"/>
              <a:ext cx="419097" cy="487363"/>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44" name="Rounded Rectangle 43"/>
          <p:cNvSpPr/>
          <p:nvPr/>
        </p:nvSpPr>
        <p:spPr>
          <a:xfrm>
            <a:off x="1256788" y="3731229"/>
            <a:ext cx="2141828" cy="1266827"/>
          </a:xfrm>
          <a:prstGeom prst="roundRect">
            <a:avLst/>
          </a:prstGeom>
          <a:noFill/>
          <a:ln w="50800">
            <a:solidFill>
              <a:schemeClr val="accent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350"/>
          </a:p>
        </p:txBody>
      </p:sp>
      <p:sp>
        <p:nvSpPr>
          <p:cNvPr id="45" name="Oval 44"/>
          <p:cNvSpPr/>
          <p:nvPr/>
        </p:nvSpPr>
        <p:spPr>
          <a:xfrm>
            <a:off x="6152432" y="3724750"/>
            <a:ext cx="764930" cy="772379"/>
          </a:xfrm>
          <a:prstGeom prst="ellipse">
            <a:avLst/>
          </a:prstGeom>
          <a:noFill/>
          <a:ln w="50800">
            <a:solidFill>
              <a:schemeClr val="accent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350"/>
          </a:p>
        </p:txBody>
      </p:sp>
      <p:sp>
        <p:nvSpPr>
          <p:cNvPr id="2" name="Title 1"/>
          <p:cNvSpPr>
            <a:spLocks noGrp="1"/>
          </p:cNvSpPr>
          <p:nvPr>
            <p:ph type="title"/>
          </p:nvPr>
        </p:nvSpPr>
        <p:spPr/>
        <p:txBody>
          <a:bodyPr/>
          <a:lstStyle/>
          <a:p>
            <a:r>
              <a:rPr lang="en-US" smtClean="0"/>
              <a:t>Generative grammars</a:t>
            </a:r>
            <a:endParaRPr lang="nl-BE" dirty="0"/>
          </a:p>
        </p:txBody>
      </p:sp>
      <p:sp>
        <p:nvSpPr>
          <p:cNvPr id="7" name="Slide Number Placeholder 6"/>
          <p:cNvSpPr>
            <a:spLocks noGrp="1"/>
          </p:cNvSpPr>
          <p:nvPr>
            <p:ph type="sldNum" sz="quarter" idx="12"/>
          </p:nvPr>
        </p:nvSpPr>
        <p:spPr/>
        <p:txBody>
          <a:bodyPr/>
          <a:lstStyle/>
          <a:p>
            <a:fld id="{7571D7D1-A6BE-4E3F-858C-0E727F66D866}" type="slidenum">
              <a:rPr lang="en-GB" smtClean="0"/>
              <a:pPr/>
              <a:t>4</a:t>
            </a:fld>
            <a:endParaRPr lang="en-GB" dirty="0"/>
          </a:p>
        </p:txBody>
      </p:sp>
    </p:spTree>
    <p:custDataLst>
      <p:tags r:id="rId1"/>
    </p:custDataLst>
    <p:extLst>
      <p:ext uri="{BB962C8B-B14F-4D97-AF65-F5344CB8AC3E}">
        <p14:creationId xmlns:p14="http://schemas.microsoft.com/office/powerpoint/2010/main" val="3619646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nl-BE" dirty="0"/>
          </a:p>
        </p:txBody>
      </p:sp>
      <p:sp>
        <p:nvSpPr>
          <p:cNvPr id="3" name="Slide Number Placeholder 2"/>
          <p:cNvSpPr>
            <a:spLocks noGrp="1"/>
          </p:cNvSpPr>
          <p:nvPr>
            <p:ph type="sldNum" sz="quarter" idx="12"/>
          </p:nvPr>
        </p:nvSpPr>
        <p:spPr/>
        <p:txBody>
          <a:bodyPr/>
          <a:lstStyle/>
          <a:p>
            <a:fld id="{7571D7D1-A6BE-4E3F-858C-0E727F66D866}" type="slidenum">
              <a:rPr lang="en-GB" smtClean="0"/>
              <a:t>40</a:t>
            </a:fld>
            <a:endParaRPr lang="en-GB"/>
          </a:p>
        </p:txBody>
      </p:sp>
      <p:sp>
        <p:nvSpPr>
          <p:cNvPr id="6" name="Content Placeholder 2"/>
          <p:cNvSpPr>
            <a:spLocks noGrp="1"/>
          </p:cNvSpPr>
          <p:nvPr>
            <p:ph idx="4294967295"/>
          </p:nvPr>
        </p:nvSpPr>
        <p:spPr>
          <a:xfrm>
            <a:off x="836002" y="2405496"/>
            <a:ext cx="7991475" cy="515937"/>
          </a:xfrm>
        </p:spPr>
        <p:txBody>
          <a:bodyPr>
            <a:normAutofit/>
          </a:bodyPr>
          <a:lstStyle/>
          <a:p>
            <a:pPr marL="270266" indent="-270266"/>
            <a:r>
              <a:rPr lang="en-US" sz="2400" dirty="0" smtClean="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Full control over coordination for high-level </a:t>
            </a:r>
            <a:r>
              <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constraints</a:t>
            </a:r>
          </a:p>
        </p:txBody>
      </p:sp>
      <p:sp>
        <p:nvSpPr>
          <p:cNvPr id="7" name="Content Placeholder 2"/>
          <p:cNvSpPr txBox="1">
            <a:spLocks/>
          </p:cNvSpPr>
          <p:nvPr/>
        </p:nvSpPr>
        <p:spPr>
          <a:xfrm>
            <a:off x="835272" y="3588230"/>
            <a:ext cx="8308728" cy="49020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0266" indent="-270266"/>
            <a:r>
              <a:rPr lang="en-US" sz="2400" dirty="0" smtClean="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Many smaller controllability improvements</a:t>
            </a:r>
            <a:endPar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8" name="Content Placeholder 2"/>
          <p:cNvSpPr txBox="1">
            <a:spLocks/>
          </p:cNvSpPr>
          <p:nvPr/>
        </p:nvSpPr>
        <p:spPr>
          <a:xfrm>
            <a:off x="835275" y="2989832"/>
            <a:ext cx="7992206" cy="46160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0266" indent="-270266"/>
            <a:r>
              <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Full control over interaction between grammars</a:t>
            </a:r>
          </a:p>
        </p:txBody>
      </p:sp>
      <p:sp>
        <p:nvSpPr>
          <p:cNvPr id="9" name="Content Placeholder 2"/>
          <p:cNvSpPr txBox="1">
            <a:spLocks/>
          </p:cNvSpPr>
          <p:nvPr/>
        </p:nvSpPr>
        <p:spPr>
          <a:xfrm>
            <a:off x="1090247" y="4676982"/>
            <a:ext cx="7231675" cy="43020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  application on use cases within level generation</a:t>
            </a:r>
          </a:p>
        </p:txBody>
      </p:sp>
    </p:spTree>
    <p:custDataLst>
      <p:tags r:id="rId1"/>
    </p:custDataLst>
    <p:extLst>
      <p:ext uri="{BB962C8B-B14F-4D97-AF65-F5344CB8AC3E}">
        <p14:creationId xmlns:p14="http://schemas.microsoft.com/office/powerpoint/2010/main" val="1841501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8" grpId="0" build="p"/>
      <p:bldP spid="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2898351"/>
            <a:ext cx="7886700" cy="994172"/>
          </a:xfrm>
        </p:spPr>
        <p:txBody>
          <a:bodyPr>
            <a:normAutofit/>
          </a:bodyPr>
          <a:lstStyle/>
          <a:p>
            <a:pPr algn="ctr"/>
            <a:r>
              <a:rPr lang="en-GB" sz="4950" b="1"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Questions?</a:t>
            </a:r>
          </a:p>
        </p:txBody>
      </p:sp>
    </p:spTree>
    <p:extLst>
      <p:ext uri="{BB962C8B-B14F-4D97-AF65-F5344CB8AC3E}">
        <p14:creationId xmlns:p14="http://schemas.microsoft.com/office/powerpoint/2010/main" val="34924652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Evaluation</a:t>
            </a:r>
            <a:endParaRPr lang="nl-BE" dirty="0"/>
          </a:p>
        </p:txBody>
      </p:sp>
      <p:sp>
        <p:nvSpPr>
          <p:cNvPr id="3" name="Slide Number Placeholder 2"/>
          <p:cNvSpPr>
            <a:spLocks noGrp="1"/>
          </p:cNvSpPr>
          <p:nvPr>
            <p:ph type="sldNum" sz="quarter" idx="12"/>
          </p:nvPr>
        </p:nvSpPr>
        <p:spPr/>
        <p:txBody>
          <a:bodyPr/>
          <a:lstStyle/>
          <a:p>
            <a:fld id="{7571D7D1-A6BE-4E3F-858C-0E727F66D866}" type="slidenum">
              <a:rPr lang="en-GB" smtClean="0"/>
              <a:t>42</a:t>
            </a:fld>
            <a:endParaRPr lang="en-GB"/>
          </a:p>
        </p:txBody>
      </p:sp>
      <p:sp>
        <p:nvSpPr>
          <p:cNvPr id="9" name="Content Placeholder 2"/>
          <p:cNvSpPr txBox="1">
            <a:spLocks/>
          </p:cNvSpPr>
          <p:nvPr/>
        </p:nvSpPr>
        <p:spPr>
          <a:xfrm>
            <a:off x="1422400" y="2564975"/>
            <a:ext cx="7010400" cy="49834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20000"/>
                    <a:lumOff val="8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20000"/>
                    <a:lumOff val="8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20000"/>
                    <a:lumOff val="8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20000"/>
                    <a:lumOff val="8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20000"/>
                    <a:lumOff val="8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9075" indent="-269075"/>
            <a:r>
              <a:rPr lang="en-US" sz="2400" dirty="0" smtClean="0">
                <a:cs typeface="Roboto" panose="02000000000000000000" pitchFamily="2" charset="0"/>
              </a:rPr>
              <a:t>Per small control mechanism: 1 small use case</a:t>
            </a:r>
            <a:endParaRPr lang="en-US" sz="2400" dirty="0">
              <a:cs typeface="Roboto" panose="02000000000000000000" pitchFamily="2" charset="0"/>
            </a:endParaRPr>
          </a:p>
        </p:txBody>
      </p:sp>
      <p:sp>
        <p:nvSpPr>
          <p:cNvPr id="10" name="Content Placeholder 2"/>
          <p:cNvSpPr txBox="1">
            <a:spLocks/>
          </p:cNvSpPr>
          <p:nvPr/>
        </p:nvSpPr>
        <p:spPr>
          <a:xfrm>
            <a:off x="1447127" y="3181497"/>
            <a:ext cx="7010399" cy="487309"/>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0266" indent="-270266"/>
            <a:r>
              <a:rPr lang="en-US" sz="2400" dirty="0" smtClean="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Per category: 2 large use cases</a:t>
            </a:r>
            <a:endPar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1" name="Content Placeholder 2"/>
          <p:cNvSpPr txBox="1">
            <a:spLocks/>
          </p:cNvSpPr>
          <p:nvPr/>
        </p:nvSpPr>
        <p:spPr>
          <a:xfrm>
            <a:off x="1422400" y="3786984"/>
            <a:ext cx="7010399" cy="454413"/>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0266" indent="-270266"/>
            <a:r>
              <a:rPr lang="en-US" sz="2400" dirty="0" smtClean="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1 large use case for everything combined</a:t>
            </a:r>
            <a:endPar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8" name="Title 1"/>
          <p:cNvSpPr txBox="1">
            <a:spLocks/>
          </p:cNvSpPr>
          <p:nvPr/>
        </p:nvSpPr>
        <p:spPr>
          <a:xfrm>
            <a:off x="1093177" y="1793674"/>
            <a:ext cx="7886700" cy="72113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Use cases:</a:t>
            </a:r>
            <a:endParaRPr lang="en-US" sz="28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3" name="Title 1"/>
          <p:cNvSpPr txBox="1">
            <a:spLocks/>
          </p:cNvSpPr>
          <p:nvPr/>
        </p:nvSpPr>
        <p:spPr>
          <a:xfrm>
            <a:off x="1093177" y="4479534"/>
            <a:ext cx="7886700" cy="72113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Overhead discussion</a:t>
            </a:r>
            <a:endParaRPr lang="en-US" sz="28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0731111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Future work</a:t>
            </a:r>
            <a:endParaRPr lang="nl-BE" dirty="0"/>
          </a:p>
        </p:txBody>
      </p:sp>
      <p:sp>
        <p:nvSpPr>
          <p:cNvPr id="3" name="Slide Number Placeholder 2"/>
          <p:cNvSpPr>
            <a:spLocks noGrp="1"/>
          </p:cNvSpPr>
          <p:nvPr>
            <p:ph type="sldNum" sz="quarter" idx="12"/>
          </p:nvPr>
        </p:nvSpPr>
        <p:spPr/>
        <p:txBody>
          <a:bodyPr/>
          <a:lstStyle/>
          <a:p>
            <a:fld id="{7571D7D1-A6BE-4E3F-858C-0E727F66D866}" type="slidenum">
              <a:rPr lang="en-GB" smtClean="0"/>
              <a:t>43</a:t>
            </a:fld>
            <a:endParaRPr lang="en-GB"/>
          </a:p>
        </p:txBody>
      </p:sp>
      <p:sp>
        <p:nvSpPr>
          <p:cNvPr id="9" name="Content Placeholder 2"/>
          <p:cNvSpPr txBox="1">
            <a:spLocks/>
          </p:cNvSpPr>
          <p:nvPr/>
        </p:nvSpPr>
        <p:spPr>
          <a:xfrm>
            <a:off x="1270000" y="2276247"/>
            <a:ext cx="5651500" cy="49834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20000"/>
                    <a:lumOff val="8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20000"/>
                    <a:lumOff val="8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20000"/>
                    <a:lumOff val="8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20000"/>
                    <a:lumOff val="8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20000"/>
                    <a:lumOff val="8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9075" indent="-269075"/>
            <a:r>
              <a:rPr lang="en-US" sz="2400" dirty="0" smtClean="0">
                <a:cs typeface="Roboto" panose="02000000000000000000" pitchFamily="2" charset="0"/>
              </a:rPr>
              <a:t>Application on other domains</a:t>
            </a:r>
            <a:endParaRPr lang="en-US" sz="2400" dirty="0">
              <a:cs typeface="Roboto" panose="02000000000000000000" pitchFamily="2" charset="0"/>
            </a:endParaRPr>
          </a:p>
        </p:txBody>
      </p:sp>
      <p:sp>
        <p:nvSpPr>
          <p:cNvPr id="10" name="Content Placeholder 2"/>
          <p:cNvSpPr txBox="1">
            <a:spLocks/>
          </p:cNvSpPr>
          <p:nvPr/>
        </p:nvSpPr>
        <p:spPr>
          <a:xfrm>
            <a:off x="1270001" y="3006293"/>
            <a:ext cx="5651499" cy="487309"/>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0266" indent="-270266"/>
            <a:r>
              <a:rPr lang="en-US" sz="2400" dirty="0" smtClean="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Parallelism</a:t>
            </a:r>
            <a:endPar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1" name="Content Placeholder 2"/>
          <p:cNvSpPr txBox="1">
            <a:spLocks/>
          </p:cNvSpPr>
          <p:nvPr/>
        </p:nvSpPr>
        <p:spPr>
          <a:xfrm>
            <a:off x="1270000" y="3725304"/>
            <a:ext cx="5651499" cy="454413"/>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0266" indent="-270266"/>
            <a:r>
              <a:rPr lang="en-US" sz="2400" dirty="0" smtClean="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Evaluation metrics for PCG systems</a:t>
            </a:r>
            <a:endPar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2" name="Content Placeholder 2"/>
          <p:cNvSpPr txBox="1">
            <a:spLocks/>
          </p:cNvSpPr>
          <p:nvPr/>
        </p:nvSpPr>
        <p:spPr>
          <a:xfrm>
            <a:off x="1270000" y="4411419"/>
            <a:ext cx="5651499" cy="52946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0266" indent="-270266"/>
            <a:r>
              <a:rPr lang="en-US" sz="2400" dirty="0">
                <a:solidFill>
                  <a:schemeClr val="accent4">
                    <a:lumMod val="20000"/>
                    <a:lumOff val="80000"/>
                  </a:schemeClr>
                </a:solidFill>
                <a:latin typeface="Roboto" panose="02000000000000000000" pitchFamily="2" charset="0"/>
                <a:ea typeface="Roboto" panose="02000000000000000000" pitchFamily="2" charset="0"/>
                <a:cs typeface="Roboto" panose="02000000000000000000" pitchFamily="2" charset="0"/>
              </a:rPr>
              <a:t>…</a:t>
            </a:r>
          </a:p>
        </p:txBody>
      </p:sp>
    </p:spTree>
    <p:extLst>
      <p:ext uri="{BB962C8B-B14F-4D97-AF65-F5344CB8AC3E}">
        <p14:creationId xmlns:p14="http://schemas.microsoft.com/office/powerpoint/2010/main" val="13599836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7" name="Group 26"/>
          <p:cNvGrpSpPr/>
          <p:nvPr/>
        </p:nvGrpSpPr>
        <p:grpSpPr>
          <a:xfrm>
            <a:off x="1249776" y="2251887"/>
            <a:ext cx="2168909" cy="2746169"/>
            <a:chOff x="828850" y="1508151"/>
            <a:chExt cx="2891879" cy="3661558"/>
          </a:xfrm>
        </p:grpSpPr>
        <p:sp>
          <p:nvSpPr>
            <p:cNvPr id="32" name="Rounded Rectangle 31"/>
            <p:cNvSpPr/>
            <p:nvPr/>
          </p:nvSpPr>
          <p:spPr>
            <a:xfrm>
              <a:off x="855609" y="3480606"/>
              <a:ext cx="2865120" cy="1689103"/>
            </a:xfrm>
            <a:prstGeom prst="roundRect">
              <a:avLst/>
            </a:prstGeom>
            <a:solidFill>
              <a:schemeClr val="bg2">
                <a:lumMod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350"/>
            </a:p>
          </p:txBody>
        </p:sp>
        <p:sp>
          <p:nvSpPr>
            <p:cNvPr id="33" name="Rounded Rectangle 32"/>
            <p:cNvSpPr/>
            <p:nvPr/>
          </p:nvSpPr>
          <p:spPr>
            <a:xfrm>
              <a:off x="828850" y="1508151"/>
              <a:ext cx="2865120" cy="1707025"/>
            </a:xfrm>
            <a:prstGeom prst="roundRect">
              <a:avLst/>
            </a:prstGeom>
            <a:solidFill>
              <a:schemeClr val="bg2">
                <a:lumMod val="25000"/>
              </a:schemeClr>
            </a:solidFill>
            <a:ln w="31750">
              <a:noFill/>
              <a:prstDash val="sysDot"/>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350"/>
            </a:p>
          </p:txBody>
        </p:sp>
        <p:cxnSp>
          <p:nvCxnSpPr>
            <p:cNvPr id="34" name="Straight Connector 8"/>
            <p:cNvCxnSpPr/>
            <p:nvPr/>
          </p:nvCxnSpPr>
          <p:spPr>
            <a:xfrm>
              <a:off x="1302360" y="4031013"/>
              <a:ext cx="0" cy="602455"/>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2" name="Straight Connector 8"/>
            <p:cNvCxnSpPr/>
            <p:nvPr/>
          </p:nvCxnSpPr>
          <p:spPr>
            <a:xfrm>
              <a:off x="3001585" y="4195641"/>
              <a:ext cx="1" cy="620394"/>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8"/>
            <p:cNvCxnSpPr/>
            <p:nvPr/>
          </p:nvCxnSpPr>
          <p:spPr>
            <a:xfrm flipH="1">
              <a:off x="3001585" y="3743204"/>
              <a:ext cx="419100" cy="488315"/>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4" name="Straight Connector 8"/>
            <p:cNvCxnSpPr/>
            <p:nvPr/>
          </p:nvCxnSpPr>
          <p:spPr>
            <a:xfrm>
              <a:off x="2582486" y="3743204"/>
              <a:ext cx="419098" cy="487363"/>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5" name="Straight Connector 8"/>
            <p:cNvCxnSpPr/>
            <p:nvPr/>
          </p:nvCxnSpPr>
          <p:spPr>
            <a:xfrm>
              <a:off x="1349682" y="2098085"/>
              <a:ext cx="0" cy="602455"/>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8"/>
            <p:cNvCxnSpPr/>
            <p:nvPr/>
          </p:nvCxnSpPr>
          <p:spPr>
            <a:xfrm>
              <a:off x="2980486" y="2375096"/>
              <a:ext cx="3810" cy="615073"/>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8"/>
            <p:cNvCxnSpPr/>
            <p:nvPr/>
          </p:nvCxnSpPr>
          <p:spPr>
            <a:xfrm>
              <a:off x="2980486" y="1772641"/>
              <a:ext cx="0" cy="602455"/>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8" name="Right Arrow 57"/>
            <p:cNvSpPr/>
            <p:nvPr/>
          </p:nvSpPr>
          <p:spPr>
            <a:xfrm>
              <a:off x="1806848" y="2369826"/>
              <a:ext cx="710158" cy="467518"/>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59" name="TextBox 58"/>
            <p:cNvSpPr txBox="1"/>
            <p:nvPr/>
          </p:nvSpPr>
          <p:spPr>
            <a:xfrm>
              <a:off x="1664025" y="1966402"/>
              <a:ext cx="1096107" cy="492443"/>
            </a:xfrm>
            <a:prstGeom prst="rect">
              <a:avLst/>
            </a:prstGeom>
            <a:noFill/>
          </p:spPr>
          <p:txBody>
            <a:bodyPr wrap="square" rtlCol="0">
              <a:spAutoFit/>
            </a:bodyPr>
            <a:lstStyle/>
            <a:p>
              <a:r>
                <a:rPr lang="en-US" dirty="0">
                  <a:solidFill>
                    <a:schemeClr val="bg1"/>
                  </a:solidFill>
                  <a:latin typeface="Roboto" panose="02000000000000000000" pitchFamily="2" charset="0"/>
                  <a:ea typeface="Roboto" panose="02000000000000000000" pitchFamily="2" charset="0"/>
                  <a:cs typeface="Roboto" panose="02000000000000000000" pitchFamily="2" charset="0"/>
                </a:rPr>
                <a:t>p=0.3</a:t>
              </a:r>
            </a:p>
          </p:txBody>
        </p:sp>
        <p:sp>
          <p:nvSpPr>
            <p:cNvPr id="60" name="Right Arrow 59"/>
            <p:cNvSpPr/>
            <p:nvPr/>
          </p:nvSpPr>
          <p:spPr>
            <a:xfrm>
              <a:off x="1798461" y="4275360"/>
              <a:ext cx="710158" cy="467518"/>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1" name="TextBox 60"/>
            <p:cNvSpPr txBox="1"/>
            <p:nvPr/>
          </p:nvSpPr>
          <p:spPr>
            <a:xfrm>
              <a:off x="1627235" y="3877788"/>
              <a:ext cx="1101064" cy="492443"/>
            </a:xfrm>
            <a:prstGeom prst="rect">
              <a:avLst/>
            </a:prstGeom>
            <a:noFill/>
          </p:spPr>
          <p:txBody>
            <a:bodyPr wrap="square" rtlCol="0">
              <a:spAutoFit/>
            </a:bodyPr>
            <a:lstStyle/>
            <a:p>
              <a:r>
                <a:rPr lang="en-US" dirty="0">
                  <a:solidFill>
                    <a:schemeClr val="bg1"/>
                  </a:solidFill>
                  <a:latin typeface="Roboto" panose="02000000000000000000" pitchFamily="2" charset="0"/>
                  <a:ea typeface="Roboto" panose="02000000000000000000" pitchFamily="2" charset="0"/>
                  <a:cs typeface="Roboto" panose="02000000000000000000" pitchFamily="2" charset="0"/>
                </a:rPr>
                <a:t>p=0.7</a:t>
              </a:r>
              <a:endParaRPr lang="en-GB"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grpSp>
      <p:grpSp>
        <p:nvGrpSpPr>
          <p:cNvPr id="23" name="Group 22"/>
          <p:cNvGrpSpPr/>
          <p:nvPr/>
        </p:nvGrpSpPr>
        <p:grpSpPr>
          <a:xfrm>
            <a:off x="6035067" y="3528790"/>
            <a:ext cx="1068885" cy="1209437"/>
            <a:chOff x="7187777" y="3527994"/>
            <a:chExt cx="1425181" cy="1612582"/>
          </a:xfrm>
        </p:grpSpPr>
        <p:cxnSp>
          <p:nvCxnSpPr>
            <p:cNvPr id="24" name="Straight Connector 8"/>
            <p:cNvCxnSpPr/>
            <p:nvPr/>
          </p:nvCxnSpPr>
          <p:spPr>
            <a:xfrm>
              <a:off x="7599661" y="4538122"/>
              <a:ext cx="0" cy="602454"/>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8"/>
            <p:cNvCxnSpPr/>
            <p:nvPr/>
          </p:nvCxnSpPr>
          <p:spPr>
            <a:xfrm>
              <a:off x="7187777" y="4096312"/>
              <a:ext cx="419099" cy="487362"/>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9" name="Straight Connector 8"/>
            <p:cNvCxnSpPr/>
            <p:nvPr/>
          </p:nvCxnSpPr>
          <p:spPr>
            <a:xfrm flipH="1">
              <a:off x="7610684" y="4032930"/>
              <a:ext cx="457192" cy="554514"/>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8"/>
            <p:cNvCxnSpPr/>
            <p:nvPr/>
          </p:nvCxnSpPr>
          <p:spPr>
            <a:xfrm flipH="1" flipV="1">
              <a:off x="8067879" y="4068808"/>
              <a:ext cx="545079" cy="1319"/>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1" name="Straight Connector 8"/>
            <p:cNvCxnSpPr/>
            <p:nvPr/>
          </p:nvCxnSpPr>
          <p:spPr>
            <a:xfrm flipH="1">
              <a:off x="8067877" y="3527994"/>
              <a:ext cx="23092" cy="539862"/>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49" name="Rounded Rectangle 48"/>
          <p:cNvSpPr/>
          <p:nvPr/>
        </p:nvSpPr>
        <p:spPr>
          <a:xfrm>
            <a:off x="1249774" y="2253512"/>
            <a:ext cx="2141828" cy="1266827"/>
          </a:xfrm>
          <a:prstGeom prst="roundRect">
            <a:avLst/>
          </a:prstGeom>
          <a:noFill/>
          <a:ln w="50800">
            <a:solidFill>
              <a:schemeClr val="accent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350"/>
          </a:p>
        </p:txBody>
      </p:sp>
      <p:sp>
        <p:nvSpPr>
          <p:cNvPr id="50" name="Oval 49"/>
          <p:cNvSpPr/>
          <p:nvPr/>
        </p:nvSpPr>
        <p:spPr>
          <a:xfrm>
            <a:off x="6175679" y="3710749"/>
            <a:ext cx="764930" cy="772379"/>
          </a:xfrm>
          <a:prstGeom prst="ellipse">
            <a:avLst/>
          </a:prstGeom>
          <a:noFill/>
          <a:ln w="50800">
            <a:solidFill>
              <a:schemeClr val="accent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350"/>
          </a:p>
        </p:txBody>
      </p:sp>
      <p:sp>
        <p:nvSpPr>
          <p:cNvPr id="2" name="Title 1"/>
          <p:cNvSpPr>
            <a:spLocks noGrp="1"/>
          </p:cNvSpPr>
          <p:nvPr>
            <p:ph type="title"/>
          </p:nvPr>
        </p:nvSpPr>
        <p:spPr/>
        <p:txBody>
          <a:bodyPr/>
          <a:lstStyle/>
          <a:p>
            <a:r>
              <a:rPr lang="en-US" smtClean="0"/>
              <a:t>Generative grammars</a:t>
            </a:r>
            <a:endParaRPr lang="nl-BE" dirty="0"/>
          </a:p>
        </p:txBody>
      </p:sp>
      <p:sp>
        <p:nvSpPr>
          <p:cNvPr id="6" name="Slide Number Placeholder 5"/>
          <p:cNvSpPr>
            <a:spLocks noGrp="1"/>
          </p:cNvSpPr>
          <p:nvPr>
            <p:ph type="sldNum" sz="quarter" idx="12"/>
          </p:nvPr>
        </p:nvSpPr>
        <p:spPr/>
        <p:txBody>
          <a:bodyPr/>
          <a:lstStyle/>
          <a:p>
            <a:fld id="{7571D7D1-A6BE-4E3F-858C-0E727F66D866}" type="slidenum">
              <a:rPr lang="en-GB" smtClean="0"/>
              <a:pPr/>
              <a:t>5</a:t>
            </a:fld>
            <a:endParaRPr lang="en-GB" dirty="0"/>
          </a:p>
        </p:txBody>
      </p:sp>
    </p:spTree>
    <p:custDataLst>
      <p:tags r:id="rId1"/>
    </p:custDataLst>
    <p:extLst>
      <p:ext uri="{BB962C8B-B14F-4D97-AF65-F5344CB8AC3E}">
        <p14:creationId xmlns:p14="http://schemas.microsoft.com/office/powerpoint/2010/main" val="1536997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8" name="Group 27"/>
          <p:cNvGrpSpPr/>
          <p:nvPr/>
        </p:nvGrpSpPr>
        <p:grpSpPr>
          <a:xfrm>
            <a:off x="1249776" y="2251887"/>
            <a:ext cx="2168909" cy="2746169"/>
            <a:chOff x="828850" y="1508151"/>
            <a:chExt cx="2891879" cy="3661558"/>
          </a:xfrm>
        </p:grpSpPr>
        <p:sp>
          <p:nvSpPr>
            <p:cNvPr id="29" name="Rounded Rectangle 28"/>
            <p:cNvSpPr/>
            <p:nvPr/>
          </p:nvSpPr>
          <p:spPr>
            <a:xfrm>
              <a:off x="855609" y="3480606"/>
              <a:ext cx="2865120" cy="1689103"/>
            </a:xfrm>
            <a:prstGeom prst="roundRect">
              <a:avLst/>
            </a:prstGeom>
            <a:solidFill>
              <a:schemeClr val="bg2">
                <a:lumMod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350"/>
            </a:p>
          </p:txBody>
        </p:sp>
        <p:sp>
          <p:nvSpPr>
            <p:cNvPr id="30" name="Rounded Rectangle 29"/>
            <p:cNvSpPr/>
            <p:nvPr/>
          </p:nvSpPr>
          <p:spPr>
            <a:xfrm>
              <a:off x="828850" y="1508151"/>
              <a:ext cx="2865120" cy="1707025"/>
            </a:xfrm>
            <a:prstGeom prst="roundRect">
              <a:avLst/>
            </a:prstGeom>
            <a:solidFill>
              <a:schemeClr val="bg2">
                <a:lumMod val="25000"/>
              </a:schemeClr>
            </a:solidFill>
            <a:ln w="31750">
              <a:noFill/>
              <a:prstDash val="sysDot"/>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350"/>
            </a:p>
          </p:txBody>
        </p:sp>
        <p:cxnSp>
          <p:nvCxnSpPr>
            <p:cNvPr id="31" name="Straight Connector 8"/>
            <p:cNvCxnSpPr/>
            <p:nvPr/>
          </p:nvCxnSpPr>
          <p:spPr>
            <a:xfrm>
              <a:off x="1302360" y="4031013"/>
              <a:ext cx="0" cy="602455"/>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Straight Connector 8"/>
            <p:cNvCxnSpPr/>
            <p:nvPr/>
          </p:nvCxnSpPr>
          <p:spPr>
            <a:xfrm>
              <a:off x="3001585" y="4195641"/>
              <a:ext cx="1" cy="620394"/>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8"/>
            <p:cNvCxnSpPr/>
            <p:nvPr/>
          </p:nvCxnSpPr>
          <p:spPr>
            <a:xfrm flipH="1">
              <a:off x="3001585" y="3743204"/>
              <a:ext cx="419100" cy="488315"/>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4" name="Straight Connector 8"/>
            <p:cNvCxnSpPr/>
            <p:nvPr/>
          </p:nvCxnSpPr>
          <p:spPr>
            <a:xfrm>
              <a:off x="2582486" y="3743204"/>
              <a:ext cx="419098" cy="487363"/>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9" name="Straight Connector 8"/>
            <p:cNvCxnSpPr/>
            <p:nvPr/>
          </p:nvCxnSpPr>
          <p:spPr>
            <a:xfrm>
              <a:off x="1349682" y="2098085"/>
              <a:ext cx="0" cy="602455"/>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8"/>
            <p:cNvCxnSpPr/>
            <p:nvPr/>
          </p:nvCxnSpPr>
          <p:spPr>
            <a:xfrm>
              <a:off x="2980486" y="2375096"/>
              <a:ext cx="3810" cy="615073"/>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8"/>
            <p:cNvCxnSpPr/>
            <p:nvPr/>
          </p:nvCxnSpPr>
          <p:spPr>
            <a:xfrm>
              <a:off x="2980486" y="1772641"/>
              <a:ext cx="0" cy="602455"/>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2" name="Right Arrow 61"/>
            <p:cNvSpPr/>
            <p:nvPr/>
          </p:nvSpPr>
          <p:spPr>
            <a:xfrm>
              <a:off x="1806848" y="2369826"/>
              <a:ext cx="710158" cy="467518"/>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3" name="TextBox 62"/>
            <p:cNvSpPr txBox="1"/>
            <p:nvPr/>
          </p:nvSpPr>
          <p:spPr>
            <a:xfrm>
              <a:off x="1664025" y="1966402"/>
              <a:ext cx="1096107" cy="492443"/>
            </a:xfrm>
            <a:prstGeom prst="rect">
              <a:avLst/>
            </a:prstGeom>
            <a:noFill/>
          </p:spPr>
          <p:txBody>
            <a:bodyPr wrap="square" rtlCol="0">
              <a:spAutoFit/>
            </a:bodyPr>
            <a:lstStyle/>
            <a:p>
              <a:r>
                <a:rPr lang="en-US" dirty="0">
                  <a:solidFill>
                    <a:schemeClr val="bg1"/>
                  </a:solidFill>
                  <a:latin typeface="Roboto" panose="02000000000000000000" pitchFamily="2" charset="0"/>
                  <a:ea typeface="Roboto" panose="02000000000000000000" pitchFamily="2" charset="0"/>
                  <a:cs typeface="Roboto" panose="02000000000000000000" pitchFamily="2" charset="0"/>
                </a:rPr>
                <a:t>p=0.3</a:t>
              </a:r>
            </a:p>
          </p:txBody>
        </p:sp>
        <p:sp>
          <p:nvSpPr>
            <p:cNvPr id="64" name="Right Arrow 63"/>
            <p:cNvSpPr/>
            <p:nvPr/>
          </p:nvSpPr>
          <p:spPr>
            <a:xfrm>
              <a:off x="1798461" y="4275360"/>
              <a:ext cx="710158" cy="467518"/>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5" name="TextBox 64"/>
            <p:cNvSpPr txBox="1"/>
            <p:nvPr/>
          </p:nvSpPr>
          <p:spPr>
            <a:xfrm>
              <a:off x="1627235" y="3877788"/>
              <a:ext cx="1101064" cy="492443"/>
            </a:xfrm>
            <a:prstGeom prst="rect">
              <a:avLst/>
            </a:prstGeom>
            <a:noFill/>
          </p:spPr>
          <p:txBody>
            <a:bodyPr wrap="square" rtlCol="0">
              <a:spAutoFit/>
            </a:bodyPr>
            <a:lstStyle/>
            <a:p>
              <a:r>
                <a:rPr lang="en-US" dirty="0">
                  <a:solidFill>
                    <a:schemeClr val="bg1"/>
                  </a:solidFill>
                  <a:latin typeface="Roboto" panose="02000000000000000000" pitchFamily="2" charset="0"/>
                  <a:ea typeface="Roboto" panose="02000000000000000000" pitchFamily="2" charset="0"/>
                  <a:cs typeface="Roboto" panose="02000000000000000000" pitchFamily="2" charset="0"/>
                </a:rPr>
                <a:t>p=0.7</a:t>
              </a:r>
              <a:endParaRPr lang="en-GB"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grpSp>
      <p:grpSp>
        <p:nvGrpSpPr>
          <p:cNvPr id="35" name="Group 34"/>
          <p:cNvGrpSpPr/>
          <p:nvPr/>
        </p:nvGrpSpPr>
        <p:grpSpPr>
          <a:xfrm>
            <a:off x="6022374" y="3140775"/>
            <a:ext cx="1385177" cy="1594216"/>
            <a:chOff x="8145646" y="2909782"/>
            <a:chExt cx="1846902" cy="2125621"/>
          </a:xfrm>
        </p:grpSpPr>
        <p:cxnSp>
          <p:nvCxnSpPr>
            <p:cNvPr id="36" name="Straight Connector 8"/>
            <p:cNvCxnSpPr/>
            <p:nvPr/>
          </p:nvCxnSpPr>
          <p:spPr>
            <a:xfrm>
              <a:off x="8586014" y="4432948"/>
              <a:ext cx="0" cy="602455"/>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8"/>
            <p:cNvCxnSpPr/>
            <p:nvPr/>
          </p:nvCxnSpPr>
          <p:spPr>
            <a:xfrm flipH="1">
              <a:off x="8978845" y="3436626"/>
              <a:ext cx="457194" cy="554514"/>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8"/>
            <p:cNvCxnSpPr/>
            <p:nvPr/>
          </p:nvCxnSpPr>
          <p:spPr>
            <a:xfrm flipH="1" flipV="1">
              <a:off x="9447469" y="3449644"/>
              <a:ext cx="545079" cy="1318"/>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9" name="Straight Connector 8"/>
            <p:cNvCxnSpPr/>
            <p:nvPr/>
          </p:nvCxnSpPr>
          <p:spPr>
            <a:xfrm flipH="1">
              <a:off x="8583935" y="3969331"/>
              <a:ext cx="416557" cy="516798"/>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8"/>
            <p:cNvCxnSpPr/>
            <p:nvPr/>
          </p:nvCxnSpPr>
          <p:spPr>
            <a:xfrm flipH="1">
              <a:off x="9434722" y="2909782"/>
              <a:ext cx="23092" cy="539862"/>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1" name="Straight Connector 8"/>
            <p:cNvCxnSpPr/>
            <p:nvPr/>
          </p:nvCxnSpPr>
          <p:spPr>
            <a:xfrm>
              <a:off x="8145646" y="3974351"/>
              <a:ext cx="419098" cy="487363"/>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57" name="Rounded Rectangle 56"/>
          <p:cNvSpPr/>
          <p:nvPr/>
        </p:nvSpPr>
        <p:spPr>
          <a:xfrm>
            <a:off x="1256788" y="3731229"/>
            <a:ext cx="2141828" cy="1266827"/>
          </a:xfrm>
          <a:prstGeom prst="roundRect">
            <a:avLst/>
          </a:prstGeom>
          <a:noFill/>
          <a:ln w="50800">
            <a:solidFill>
              <a:schemeClr val="accent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350"/>
          </a:p>
        </p:txBody>
      </p:sp>
      <p:sp>
        <p:nvSpPr>
          <p:cNvPr id="58" name="Oval 57"/>
          <p:cNvSpPr/>
          <p:nvPr/>
        </p:nvSpPr>
        <p:spPr>
          <a:xfrm>
            <a:off x="6613538" y="2941825"/>
            <a:ext cx="764930" cy="772379"/>
          </a:xfrm>
          <a:prstGeom prst="ellipse">
            <a:avLst/>
          </a:prstGeom>
          <a:noFill/>
          <a:ln w="50800">
            <a:solidFill>
              <a:schemeClr val="accent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350"/>
          </a:p>
        </p:txBody>
      </p:sp>
      <p:sp>
        <p:nvSpPr>
          <p:cNvPr id="2" name="Title 1"/>
          <p:cNvSpPr>
            <a:spLocks noGrp="1"/>
          </p:cNvSpPr>
          <p:nvPr>
            <p:ph type="title"/>
          </p:nvPr>
        </p:nvSpPr>
        <p:spPr/>
        <p:txBody>
          <a:bodyPr/>
          <a:lstStyle/>
          <a:p>
            <a:r>
              <a:rPr lang="en-US" smtClean="0"/>
              <a:t>Generative grammars</a:t>
            </a:r>
            <a:endParaRPr lang="nl-BE" dirty="0"/>
          </a:p>
        </p:txBody>
      </p:sp>
      <p:sp>
        <p:nvSpPr>
          <p:cNvPr id="6" name="Slide Number Placeholder 5"/>
          <p:cNvSpPr>
            <a:spLocks noGrp="1"/>
          </p:cNvSpPr>
          <p:nvPr>
            <p:ph type="sldNum" sz="quarter" idx="12"/>
          </p:nvPr>
        </p:nvSpPr>
        <p:spPr/>
        <p:txBody>
          <a:bodyPr/>
          <a:lstStyle/>
          <a:p>
            <a:fld id="{7571D7D1-A6BE-4E3F-858C-0E727F66D866}" type="slidenum">
              <a:rPr lang="en-GB" smtClean="0"/>
              <a:pPr/>
              <a:t>6</a:t>
            </a:fld>
            <a:endParaRPr lang="en-GB" dirty="0"/>
          </a:p>
        </p:txBody>
      </p:sp>
    </p:spTree>
    <p:custDataLst>
      <p:tags r:id="rId1"/>
    </p:custDataLst>
    <p:extLst>
      <p:ext uri="{BB962C8B-B14F-4D97-AF65-F5344CB8AC3E}">
        <p14:creationId xmlns:p14="http://schemas.microsoft.com/office/powerpoint/2010/main" val="2168590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35" name="Group 34"/>
          <p:cNvGrpSpPr/>
          <p:nvPr/>
        </p:nvGrpSpPr>
        <p:grpSpPr>
          <a:xfrm>
            <a:off x="1249776" y="2251887"/>
            <a:ext cx="2168909" cy="2746169"/>
            <a:chOff x="828850" y="1508151"/>
            <a:chExt cx="2891879" cy="3661558"/>
          </a:xfrm>
        </p:grpSpPr>
        <p:sp>
          <p:nvSpPr>
            <p:cNvPr id="36" name="Rounded Rectangle 35"/>
            <p:cNvSpPr/>
            <p:nvPr/>
          </p:nvSpPr>
          <p:spPr>
            <a:xfrm>
              <a:off x="855609" y="3480606"/>
              <a:ext cx="2865120" cy="1689103"/>
            </a:xfrm>
            <a:prstGeom prst="roundRect">
              <a:avLst/>
            </a:prstGeom>
            <a:solidFill>
              <a:schemeClr val="bg2">
                <a:lumMod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350"/>
            </a:p>
          </p:txBody>
        </p:sp>
        <p:sp>
          <p:nvSpPr>
            <p:cNvPr id="37" name="Rounded Rectangle 36"/>
            <p:cNvSpPr/>
            <p:nvPr/>
          </p:nvSpPr>
          <p:spPr>
            <a:xfrm>
              <a:off x="828850" y="1508151"/>
              <a:ext cx="2865120" cy="1707025"/>
            </a:xfrm>
            <a:prstGeom prst="roundRect">
              <a:avLst/>
            </a:prstGeom>
            <a:solidFill>
              <a:schemeClr val="bg2">
                <a:lumMod val="25000"/>
              </a:schemeClr>
            </a:solidFill>
            <a:ln w="31750">
              <a:noFill/>
              <a:prstDash val="sysDot"/>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350"/>
            </a:p>
          </p:txBody>
        </p:sp>
        <p:cxnSp>
          <p:nvCxnSpPr>
            <p:cNvPr id="38" name="Straight Connector 8"/>
            <p:cNvCxnSpPr/>
            <p:nvPr/>
          </p:nvCxnSpPr>
          <p:spPr>
            <a:xfrm>
              <a:off x="1302360" y="4031013"/>
              <a:ext cx="0" cy="602455"/>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9" name="Straight Connector 8"/>
            <p:cNvCxnSpPr/>
            <p:nvPr/>
          </p:nvCxnSpPr>
          <p:spPr>
            <a:xfrm>
              <a:off x="3001585" y="4195641"/>
              <a:ext cx="1" cy="620394"/>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8"/>
            <p:cNvCxnSpPr/>
            <p:nvPr/>
          </p:nvCxnSpPr>
          <p:spPr>
            <a:xfrm flipH="1">
              <a:off x="3001585" y="3743204"/>
              <a:ext cx="419100" cy="488315"/>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1" name="Straight Connector 8"/>
            <p:cNvCxnSpPr/>
            <p:nvPr/>
          </p:nvCxnSpPr>
          <p:spPr>
            <a:xfrm>
              <a:off x="2582486" y="3743204"/>
              <a:ext cx="419098" cy="487363"/>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7" name="Straight Connector 8"/>
            <p:cNvCxnSpPr/>
            <p:nvPr/>
          </p:nvCxnSpPr>
          <p:spPr>
            <a:xfrm>
              <a:off x="1349682" y="2098085"/>
              <a:ext cx="0" cy="602455"/>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8"/>
            <p:cNvCxnSpPr/>
            <p:nvPr/>
          </p:nvCxnSpPr>
          <p:spPr>
            <a:xfrm>
              <a:off x="2980486" y="2375096"/>
              <a:ext cx="3810" cy="615073"/>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8"/>
            <p:cNvCxnSpPr/>
            <p:nvPr/>
          </p:nvCxnSpPr>
          <p:spPr>
            <a:xfrm>
              <a:off x="2980486" y="1772641"/>
              <a:ext cx="0" cy="602455"/>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0" name="Right Arrow 59"/>
            <p:cNvSpPr/>
            <p:nvPr/>
          </p:nvSpPr>
          <p:spPr>
            <a:xfrm>
              <a:off x="1806848" y="2369826"/>
              <a:ext cx="710158" cy="467518"/>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1" name="TextBox 60"/>
            <p:cNvSpPr txBox="1"/>
            <p:nvPr/>
          </p:nvSpPr>
          <p:spPr>
            <a:xfrm>
              <a:off x="1664025" y="1966402"/>
              <a:ext cx="1096107" cy="492443"/>
            </a:xfrm>
            <a:prstGeom prst="rect">
              <a:avLst/>
            </a:prstGeom>
            <a:noFill/>
          </p:spPr>
          <p:txBody>
            <a:bodyPr wrap="square" rtlCol="0">
              <a:spAutoFit/>
            </a:bodyPr>
            <a:lstStyle/>
            <a:p>
              <a:r>
                <a:rPr lang="en-US" dirty="0">
                  <a:solidFill>
                    <a:schemeClr val="bg1"/>
                  </a:solidFill>
                  <a:latin typeface="Roboto" panose="02000000000000000000" pitchFamily="2" charset="0"/>
                  <a:ea typeface="Roboto" panose="02000000000000000000" pitchFamily="2" charset="0"/>
                  <a:cs typeface="Roboto" panose="02000000000000000000" pitchFamily="2" charset="0"/>
                </a:rPr>
                <a:t>p=0.3</a:t>
              </a:r>
            </a:p>
          </p:txBody>
        </p:sp>
        <p:sp>
          <p:nvSpPr>
            <p:cNvPr id="62" name="Right Arrow 61"/>
            <p:cNvSpPr/>
            <p:nvPr/>
          </p:nvSpPr>
          <p:spPr>
            <a:xfrm>
              <a:off x="1798461" y="4275360"/>
              <a:ext cx="710158" cy="467518"/>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3" name="TextBox 62"/>
            <p:cNvSpPr txBox="1"/>
            <p:nvPr/>
          </p:nvSpPr>
          <p:spPr>
            <a:xfrm>
              <a:off x="1627235" y="3877788"/>
              <a:ext cx="1101064" cy="492443"/>
            </a:xfrm>
            <a:prstGeom prst="rect">
              <a:avLst/>
            </a:prstGeom>
            <a:noFill/>
          </p:spPr>
          <p:txBody>
            <a:bodyPr wrap="square" rtlCol="0">
              <a:spAutoFit/>
            </a:bodyPr>
            <a:lstStyle/>
            <a:p>
              <a:r>
                <a:rPr lang="en-US" dirty="0">
                  <a:solidFill>
                    <a:schemeClr val="bg1"/>
                  </a:solidFill>
                  <a:latin typeface="Roboto" panose="02000000000000000000" pitchFamily="2" charset="0"/>
                  <a:ea typeface="Roboto" panose="02000000000000000000" pitchFamily="2" charset="0"/>
                  <a:cs typeface="Roboto" panose="02000000000000000000" pitchFamily="2" charset="0"/>
                </a:rPr>
                <a:t>p=0.7</a:t>
              </a:r>
              <a:endParaRPr lang="en-GB"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grpSp>
      <p:grpSp>
        <p:nvGrpSpPr>
          <p:cNvPr id="24" name="Group 23"/>
          <p:cNvGrpSpPr/>
          <p:nvPr/>
        </p:nvGrpSpPr>
        <p:grpSpPr>
          <a:xfrm>
            <a:off x="6042483" y="2749716"/>
            <a:ext cx="1374290" cy="1980168"/>
            <a:chOff x="10164299" y="2465629"/>
            <a:chExt cx="1832386" cy="2640224"/>
          </a:xfrm>
        </p:grpSpPr>
        <p:cxnSp>
          <p:nvCxnSpPr>
            <p:cNvPr id="25" name="Straight Connector 8"/>
            <p:cNvCxnSpPr/>
            <p:nvPr/>
          </p:nvCxnSpPr>
          <p:spPr>
            <a:xfrm>
              <a:off x="10578721" y="4503398"/>
              <a:ext cx="0" cy="602455"/>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8"/>
            <p:cNvCxnSpPr/>
            <p:nvPr/>
          </p:nvCxnSpPr>
          <p:spPr>
            <a:xfrm flipH="1">
              <a:off x="10994412" y="3507076"/>
              <a:ext cx="457194" cy="554514"/>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8"/>
            <p:cNvCxnSpPr/>
            <p:nvPr/>
          </p:nvCxnSpPr>
          <p:spPr>
            <a:xfrm flipH="1" flipV="1">
              <a:off x="11451606" y="3542954"/>
              <a:ext cx="545079" cy="1318"/>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8"/>
            <p:cNvCxnSpPr/>
            <p:nvPr/>
          </p:nvCxnSpPr>
          <p:spPr>
            <a:xfrm>
              <a:off x="11412298" y="2918066"/>
              <a:ext cx="1" cy="620394"/>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8"/>
            <p:cNvCxnSpPr/>
            <p:nvPr/>
          </p:nvCxnSpPr>
          <p:spPr>
            <a:xfrm flipH="1">
              <a:off x="11412298" y="2465629"/>
              <a:ext cx="419100" cy="488315"/>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Straight Connector 8"/>
            <p:cNvCxnSpPr/>
            <p:nvPr/>
          </p:nvCxnSpPr>
          <p:spPr>
            <a:xfrm>
              <a:off x="10993199" y="2465629"/>
              <a:ext cx="419098" cy="487363"/>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1" name="Straight Connector 8"/>
            <p:cNvCxnSpPr/>
            <p:nvPr/>
          </p:nvCxnSpPr>
          <p:spPr>
            <a:xfrm flipH="1">
              <a:off x="10588072" y="4051211"/>
              <a:ext cx="416557" cy="516798"/>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8"/>
            <p:cNvCxnSpPr/>
            <p:nvPr/>
          </p:nvCxnSpPr>
          <p:spPr>
            <a:xfrm>
              <a:off x="10164299" y="4065439"/>
              <a:ext cx="419098" cy="487363"/>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33" name="Rounded Rectangle 32"/>
          <p:cNvSpPr/>
          <p:nvPr/>
        </p:nvSpPr>
        <p:spPr>
          <a:xfrm>
            <a:off x="1256788" y="3731229"/>
            <a:ext cx="2141828" cy="1266827"/>
          </a:xfrm>
          <a:prstGeom prst="roundRect">
            <a:avLst/>
          </a:prstGeom>
          <a:noFill/>
          <a:ln w="50800">
            <a:solidFill>
              <a:schemeClr val="accent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350"/>
          </a:p>
        </p:txBody>
      </p:sp>
      <p:sp>
        <p:nvSpPr>
          <p:cNvPr id="34" name="Oval 33"/>
          <p:cNvSpPr/>
          <p:nvPr/>
        </p:nvSpPr>
        <p:spPr>
          <a:xfrm>
            <a:off x="5811371" y="3732400"/>
            <a:ext cx="764930" cy="772379"/>
          </a:xfrm>
          <a:prstGeom prst="ellipse">
            <a:avLst/>
          </a:prstGeom>
          <a:noFill/>
          <a:ln w="50800">
            <a:solidFill>
              <a:schemeClr val="accent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350"/>
          </a:p>
        </p:txBody>
      </p:sp>
      <p:sp>
        <p:nvSpPr>
          <p:cNvPr id="4" name="Title 3"/>
          <p:cNvSpPr>
            <a:spLocks noGrp="1"/>
          </p:cNvSpPr>
          <p:nvPr>
            <p:ph type="title"/>
          </p:nvPr>
        </p:nvSpPr>
        <p:spPr/>
        <p:txBody>
          <a:bodyPr/>
          <a:lstStyle/>
          <a:p>
            <a:r>
              <a:rPr lang="en-US" smtClean="0"/>
              <a:t>Generative grammars</a:t>
            </a:r>
            <a:endParaRPr lang="nl-BE" dirty="0"/>
          </a:p>
        </p:txBody>
      </p:sp>
      <p:sp>
        <p:nvSpPr>
          <p:cNvPr id="7" name="Slide Number Placeholder 6"/>
          <p:cNvSpPr>
            <a:spLocks noGrp="1"/>
          </p:cNvSpPr>
          <p:nvPr>
            <p:ph type="sldNum" sz="quarter" idx="12"/>
          </p:nvPr>
        </p:nvSpPr>
        <p:spPr/>
        <p:txBody>
          <a:bodyPr/>
          <a:lstStyle/>
          <a:p>
            <a:fld id="{7571D7D1-A6BE-4E3F-858C-0E727F66D866}" type="slidenum">
              <a:rPr lang="en-GB" smtClean="0"/>
              <a:pPr/>
              <a:t>7</a:t>
            </a:fld>
            <a:endParaRPr lang="en-GB" dirty="0"/>
          </a:p>
        </p:txBody>
      </p:sp>
    </p:spTree>
    <p:custDataLst>
      <p:tags r:id="rId1"/>
    </p:custDataLst>
    <p:extLst>
      <p:ext uri="{BB962C8B-B14F-4D97-AF65-F5344CB8AC3E}">
        <p14:creationId xmlns:p14="http://schemas.microsoft.com/office/powerpoint/2010/main" val="2838714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33" name="Group 32"/>
          <p:cNvGrpSpPr/>
          <p:nvPr/>
        </p:nvGrpSpPr>
        <p:grpSpPr>
          <a:xfrm>
            <a:off x="5525764" y="2746370"/>
            <a:ext cx="1900314" cy="1980168"/>
            <a:chOff x="8872306" y="1328379"/>
            <a:chExt cx="2533752" cy="2640224"/>
          </a:xfrm>
        </p:grpSpPr>
        <p:cxnSp>
          <p:nvCxnSpPr>
            <p:cNvPr id="34" name="Straight Connector 8"/>
            <p:cNvCxnSpPr/>
            <p:nvPr/>
          </p:nvCxnSpPr>
          <p:spPr>
            <a:xfrm>
              <a:off x="9976664" y="3366148"/>
              <a:ext cx="0" cy="602455"/>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8"/>
            <p:cNvCxnSpPr/>
            <p:nvPr/>
          </p:nvCxnSpPr>
          <p:spPr>
            <a:xfrm flipH="1">
              <a:off x="10403785" y="2369826"/>
              <a:ext cx="457194" cy="554514"/>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8"/>
            <p:cNvCxnSpPr/>
            <p:nvPr/>
          </p:nvCxnSpPr>
          <p:spPr>
            <a:xfrm flipH="1" flipV="1">
              <a:off x="10860979" y="2405704"/>
              <a:ext cx="545079" cy="1318"/>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7" name="Straight Connector 8"/>
            <p:cNvCxnSpPr/>
            <p:nvPr/>
          </p:nvCxnSpPr>
          <p:spPr>
            <a:xfrm>
              <a:off x="10821671" y="1780816"/>
              <a:ext cx="1" cy="620394"/>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8"/>
            <p:cNvCxnSpPr/>
            <p:nvPr/>
          </p:nvCxnSpPr>
          <p:spPr>
            <a:xfrm flipH="1">
              <a:off x="10821671" y="1328379"/>
              <a:ext cx="419100" cy="488315"/>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9" name="Straight Connector 8"/>
            <p:cNvCxnSpPr/>
            <p:nvPr/>
          </p:nvCxnSpPr>
          <p:spPr>
            <a:xfrm>
              <a:off x="10402572" y="1328379"/>
              <a:ext cx="419098" cy="487363"/>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0" name="Straight Connector 8"/>
            <p:cNvCxnSpPr/>
            <p:nvPr/>
          </p:nvCxnSpPr>
          <p:spPr>
            <a:xfrm flipH="1">
              <a:off x="9986015" y="2913961"/>
              <a:ext cx="416557" cy="516798"/>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8"/>
            <p:cNvCxnSpPr/>
            <p:nvPr/>
          </p:nvCxnSpPr>
          <p:spPr>
            <a:xfrm>
              <a:off x="9452125" y="2845057"/>
              <a:ext cx="533890" cy="589791"/>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8"/>
            <p:cNvCxnSpPr/>
            <p:nvPr/>
          </p:nvCxnSpPr>
          <p:spPr>
            <a:xfrm>
              <a:off x="9417386" y="2340148"/>
              <a:ext cx="34739" cy="540787"/>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8" name="Straight Connector 8"/>
            <p:cNvCxnSpPr/>
            <p:nvPr/>
          </p:nvCxnSpPr>
          <p:spPr>
            <a:xfrm>
              <a:off x="8872306" y="2876245"/>
              <a:ext cx="579818" cy="3738"/>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mtClean="0"/>
              <a:t>Generative grammars</a:t>
            </a:r>
            <a:endParaRPr lang="nl-BE" dirty="0"/>
          </a:p>
        </p:txBody>
      </p:sp>
      <p:sp>
        <p:nvSpPr>
          <p:cNvPr id="6" name="Slide Number Placeholder 5"/>
          <p:cNvSpPr>
            <a:spLocks noGrp="1"/>
          </p:cNvSpPr>
          <p:nvPr>
            <p:ph type="sldNum" sz="quarter" idx="12"/>
          </p:nvPr>
        </p:nvSpPr>
        <p:spPr/>
        <p:txBody>
          <a:bodyPr/>
          <a:lstStyle/>
          <a:p>
            <a:fld id="{7571D7D1-A6BE-4E3F-858C-0E727F66D866}" type="slidenum">
              <a:rPr lang="en-GB" smtClean="0"/>
              <a:pPr/>
              <a:t>8</a:t>
            </a:fld>
            <a:endParaRPr lang="en-GB" dirty="0"/>
          </a:p>
        </p:txBody>
      </p:sp>
      <p:grpSp>
        <p:nvGrpSpPr>
          <p:cNvPr id="30" name="Group 29"/>
          <p:cNvGrpSpPr/>
          <p:nvPr/>
        </p:nvGrpSpPr>
        <p:grpSpPr>
          <a:xfrm>
            <a:off x="1249776" y="2251887"/>
            <a:ext cx="2168909" cy="2746169"/>
            <a:chOff x="828850" y="1508151"/>
            <a:chExt cx="2891879" cy="3661558"/>
          </a:xfrm>
        </p:grpSpPr>
        <p:sp>
          <p:nvSpPr>
            <p:cNvPr id="31" name="Rounded Rectangle 30"/>
            <p:cNvSpPr/>
            <p:nvPr/>
          </p:nvSpPr>
          <p:spPr>
            <a:xfrm>
              <a:off x="855609" y="3480606"/>
              <a:ext cx="2865120" cy="1689103"/>
            </a:xfrm>
            <a:prstGeom prst="roundRect">
              <a:avLst/>
            </a:prstGeom>
            <a:solidFill>
              <a:schemeClr val="bg2">
                <a:lumMod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350"/>
            </a:p>
          </p:txBody>
        </p:sp>
        <p:sp>
          <p:nvSpPr>
            <p:cNvPr id="32" name="Rounded Rectangle 31"/>
            <p:cNvSpPr/>
            <p:nvPr/>
          </p:nvSpPr>
          <p:spPr>
            <a:xfrm>
              <a:off x="828850" y="1508151"/>
              <a:ext cx="2865120" cy="1707025"/>
            </a:xfrm>
            <a:prstGeom prst="roundRect">
              <a:avLst/>
            </a:prstGeom>
            <a:solidFill>
              <a:schemeClr val="bg2">
                <a:lumMod val="25000"/>
              </a:schemeClr>
            </a:solidFill>
            <a:ln w="31750">
              <a:noFill/>
              <a:prstDash val="sysDot"/>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350"/>
            </a:p>
          </p:txBody>
        </p:sp>
        <p:cxnSp>
          <p:nvCxnSpPr>
            <p:cNvPr id="59" name="Straight Connector 8"/>
            <p:cNvCxnSpPr/>
            <p:nvPr/>
          </p:nvCxnSpPr>
          <p:spPr>
            <a:xfrm>
              <a:off x="1302360" y="4031013"/>
              <a:ext cx="0" cy="602455"/>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0" name="Straight Connector 8"/>
            <p:cNvCxnSpPr/>
            <p:nvPr/>
          </p:nvCxnSpPr>
          <p:spPr>
            <a:xfrm>
              <a:off x="3001585" y="4195641"/>
              <a:ext cx="1" cy="620394"/>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8"/>
            <p:cNvCxnSpPr/>
            <p:nvPr/>
          </p:nvCxnSpPr>
          <p:spPr>
            <a:xfrm flipH="1">
              <a:off x="3001585" y="3743204"/>
              <a:ext cx="419100" cy="488315"/>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2" name="Straight Connector 8"/>
            <p:cNvCxnSpPr/>
            <p:nvPr/>
          </p:nvCxnSpPr>
          <p:spPr>
            <a:xfrm>
              <a:off x="2582486" y="3743204"/>
              <a:ext cx="419098" cy="487363"/>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Straight Connector 8"/>
            <p:cNvCxnSpPr/>
            <p:nvPr/>
          </p:nvCxnSpPr>
          <p:spPr>
            <a:xfrm>
              <a:off x="1349682" y="2098085"/>
              <a:ext cx="0" cy="602455"/>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8"/>
            <p:cNvCxnSpPr/>
            <p:nvPr/>
          </p:nvCxnSpPr>
          <p:spPr>
            <a:xfrm>
              <a:off x="2980486" y="2375096"/>
              <a:ext cx="3810" cy="615073"/>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8"/>
            <p:cNvCxnSpPr/>
            <p:nvPr/>
          </p:nvCxnSpPr>
          <p:spPr>
            <a:xfrm>
              <a:off x="2980486" y="1772641"/>
              <a:ext cx="0" cy="602455"/>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6" name="Right Arrow 65"/>
            <p:cNvSpPr/>
            <p:nvPr/>
          </p:nvSpPr>
          <p:spPr>
            <a:xfrm>
              <a:off x="1806848" y="2369826"/>
              <a:ext cx="710158" cy="467518"/>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7" name="TextBox 66"/>
            <p:cNvSpPr txBox="1"/>
            <p:nvPr/>
          </p:nvSpPr>
          <p:spPr>
            <a:xfrm>
              <a:off x="1664025" y="1966402"/>
              <a:ext cx="1096107" cy="492443"/>
            </a:xfrm>
            <a:prstGeom prst="rect">
              <a:avLst/>
            </a:prstGeom>
            <a:noFill/>
          </p:spPr>
          <p:txBody>
            <a:bodyPr wrap="square" rtlCol="0">
              <a:spAutoFit/>
            </a:bodyPr>
            <a:lstStyle/>
            <a:p>
              <a:r>
                <a:rPr lang="en-US" dirty="0">
                  <a:solidFill>
                    <a:schemeClr val="bg1"/>
                  </a:solidFill>
                  <a:latin typeface="Roboto" panose="02000000000000000000" pitchFamily="2" charset="0"/>
                  <a:ea typeface="Roboto" panose="02000000000000000000" pitchFamily="2" charset="0"/>
                  <a:cs typeface="Roboto" panose="02000000000000000000" pitchFamily="2" charset="0"/>
                </a:rPr>
                <a:t>p=0.3</a:t>
              </a:r>
            </a:p>
          </p:txBody>
        </p:sp>
        <p:sp>
          <p:nvSpPr>
            <p:cNvPr id="68" name="Right Arrow 67"/>
            <p:cNvSpPr/>
            <p:nvPr/>
          </p:nvSpPr>
          <p:spPr>
            <a:xfrm>
              <a:off x="1798461" y="4275360"/>
              <a:ext cx="710158" cy="467518"/>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9" name="TextBox 68"/>
            <p:cNvSpPr txBox="1"/>
            <p:nvPr/>
          </p:nvSpPr>
          <p:spPr>
            <a:xfrm>
              <a:off x="1627235" y="3877788"/>
              <a:ext cx="1101064" cy="492443"/>
            </a:xfrm>
            <a:prstGeom prst="rect">
              <a:avLst/>
            </a:prstGeom>
            <a:noFill/>
          </p:spPr>
          <p:txBody>
            <a:bodyPr wrap="square" rtlCol="0">
              <a:spAutoFit/>
            </a:bodyPr>
            <a:lstStyle/>
            <a:p>
              <a:r>
                <a:rPr lang="en-US" dirty="0">
                  <a:solidFill>
                    <a:schemeClr val="bg1"/>
                  </a:solidFill>
                  <a:latin typeface="Roboto" panose="02000000000000000000" pitchFamily="2" charset="0"/>
                  <a:ea typeface="Roboto" panose="02000000000000000000" pitchFamily="2" charset="0"/>
                  <a:cs typeface="Roboto" panose="02000000000000000000" pitchFamily="2" charset="0"/>
                </a:rPr>
                <a:t>p=0.7</a:t>
              </a:r>
              <a:endParaRPr lang="en-GB"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grpSp>
    </p:spTree>
    <p:custDataLst>
      <p:tags r:id="rId1"/>
    </p:custDataLst>
    <p:extLst>
      <p:ext uri="{BB962C8B-B14F-4D97-AF65-F5344CB8AC3E}">
        <p14:creationId xmlns:p14="http://schemas.microsoft.com/office/powerpoint/2010/main" val="3390619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52" name="Group 51"/>
          <p:cNvGrpSpPr/>
          <p:nvPr/>
        </p:nvGrpSpPr>
        <p:grpSpPr>
          <a:xfrm>
            <a:off x="1249776" y="2251887"/>
            <a:ext cx="2168909" cy="2746169"/>
            <a:chOff x="828850" y="1508151"/>
            <a:chExt cx="2891879" cy="3661558"/>
          </a:xfrm>
        </p:grpSpPr>
        <p:sp>
          <p:nvSpPr>
            <p:cNvPr id="53" name="Rounded Rectangle 52"/>
            <p:cNvSpPr/>
            <p:nvPr/>
          </p:nvSpPr>
          <p:spPr>
            <a:xfrm>
              <a:off x="855609" y="3480606"/>
              <a:ext cx="2865120" cy="1689103"/>
            </a:xfrm>
            <a:prstGeom prst="roundRect">
              <a:avLst/>
            </a:prstGeom>
            <a:solidFill>
              <a:schemeClr val="bg2">
                <a:lumMod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350"/>
            </a:p>
          </p:txBody>
        </p:sp>
        <p:sp>
          <p:nvSpPr>
            <p:cNvPr id="54" name="Rounded Rectangle 53"/>
            <p:cNvSpPr/>
            <p:nvPr/>
          </p:nvSpPr>
          <p:spPr>
            <a:xfrm>
              <a:off x="828850" y="1508151"/>
              <a:ext cx="2865120" cy="1707025"/>
            </a:xfrm>
            <a:prstGeom prst="roundRect">
              <a:avLst/>
            </a:prstGeom>
            <a:solidFill>
              <a:schemeClr val="bg2">
                <a:lumMod val="25000"/>
              </a:schemeClr>
            </a:solidFill>
            <a:ln w="31750">
              <a:noFill/>
              <a:prstDash val="sysDot"/>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350"/>
            </a:p>
          </p:txBody>
        </p:sp>
        <p:cxnSp>
          <p:nvCxnSpPr>
            <p:cNvPr id="55" name="Straight Connector 8"/>
            <p:cNvCxnSpPr/>
            <p:nvPr/>
          </p:nvCxnSpPr>
          <p:spPr>
            <a:xfrm>
              <a:off x="1302360" y="4031013"/>
              <a:ext cx="0" cy="602455"/>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6" name="Straight Connector 8"/>
            <p:cNvCxnSpPr/>
            <p:nvPr/>
          </p:nvCxnSpPr>
          <p:spPr>
            <a:xfrm>
              <a:off x="3001585" y="4195641"/>
              <a:ext cx="1" cy="620394"/>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8"/>
            <p:cNvCxnSpPr/>
            <p:nvPr/>
          </p:nvCxnSpPr>
          <p:spPr>
            <a:xfrm flipH="1">
              <a:off x="3001585" y="3743204"/>
              <a:ext cx="419100" cy="488315"/>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Straight Connector 8"/>
            <p:cNvCxnSpPr/>
            <p:nvPr/>
          </p:nvCxnSpPr>
          <p:spPr>
            <a:xfrm>
              <a:off x="2582486" y="3743204"/>
              <a:ext cx="419098" cy="487363"/>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4" name="Straight Connector 8"/>
            <p:cNvCxnSpPr/>
            <p:nvPr/>
          </p:nvCxnSpPr>
          <p:spPr>
            <a:xfrm>
              <a:off x="1349682" y="2098085"/>
              <a:ext cx="0" cy="602455"/>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8"/>
            <p:cNvCxnSpPr/>
            <p:nvPr/>
          </p:nvCxnSpPr>
          <p:spPr>
            <a:xfrm>
              <a:off x="2980486" y="2375096"/>
              <a:ext cx="3810" cy="615073"/>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8"/>
            <p:cNvCxnSpPr/>
            <p:nvPr/>
          </p:nvCxnSpPr>
          <p:spPr>
            <a:xfrm>
              <a:off x="2980486" y="1772641"/>
              <a:ext cx="0" cy="602455"/>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2" name="Right Arrow 71"/>
            <p:cNvSpPr/>
            <p:nvPr/>
          </p:nvSpPr>
          <p:spPr>
            <a:xfrm>
              <a:off x="1806848" y="2369826"/>
              <a:ext cx="710158" cy="467518"/>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73" name="TextBox 72"/>
            <p:cNvSpPr txBox="1"/>
            <p:nvPr/>
          </p:nvSpPr>
          <p:spPr>
            <a:xfrm>
              <a:off x="1664025" y="1966402"/>
              <a:ext cx="1096107" cy="492443"/>
            </a:xfrm>
            <a:prstGeom prst="rect">
              <a:avLst/>
            </a:prstGeom>
            <a:noFill/>
          </p:spPr>
          <p:txBody>
            <a:bodyPr wrap="square" rtlCol="0">
              <a:spAutoFit/>
            </a:bodyPr>
            <a:lstStyle/>
            <a:p>
              <a:r>
                <a:rPr lang="en-US" dirty="0">
                  <a:solidFill>
                    <a:schemeClr val="bg1"/>
                  </a:solidFill>
                  <a:latin typeface="Roboto" panose="02000000000000000000" pitchFamily="2" charset="0"/>
                  <a:ea typeface="Roboto" panose="02000000000000000000" pitchFamily="2" charset="0"/>
                  <a:cs typeface="Roboto" panose="02000000000000000000" pitchFamily="2" charset="0"/>
                </a:rPr>
                <a:t>p=0.3</a:t>
              </a:r>
            </a:p>
          </p:txBody>
        </p:sp>
        <p:sp>
          <p:nvSpPr>
            <p:cNvPr id="75" name="Right Arrow 74"/>
            <p:cNvSpPr/>
            <p:nvPr/>
          </p:nvSpPr>
          <p:spPr>
            <a:xfrm>
              <a:off x="1798461" y="4275360"/>
              <a:ext cx="710158" cy="467518"/>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76" name="TextBox 75"/>
            <p:cNvSpPr txBox="1"/>
            <p:nvPr/>
          </p:nvSpPr>
          <p:spPr>
            <a:xfrm>
              <a:off x="1627235" y="3877788"/>
              <a:ext cx="1101064" cy="492443"/>
            </a:xfrm>
            <a:prstGeom prst="rect">
              <a:avLst/>
            </a:prstGeom>
            <a:noFill/>
          </p:spPr>
          <p:txBody>
            <a:bodyPr wrap="square" rtlCol="0">
              <a:spAutoFit/>
            </a:bodyPr>
            <a:lstStyle/>
            <a:p>
              <a:r>
                <a:rPr lang="en-US" dirty="0">
                  <a:solidFill>
                    <a:schemeClr val="bg1"/>
                  </a:solidFill>
                  <a:latin typeface="Roboto" panose="02000000000000000000" pitchFamily="2" charset="0"/>
                  <a:ea typeface="Roboto" panose="02000000000000000000" pitchFamily="2" charset="0"/>
                  <a:cs typeface="Roboto" panose="02000000000000000000" pitchFamily="2" charset="0"/>
                </a:rPr>
                <a:t>p=0.7</a:t>
              </a:r>
              <a:endParaRPr lang="en-GB"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grpSp>
      <p:grpSp>
        <p:nvGrpSpPr>
          <p:cNvPr id="4" name="Group 3"/>
          <p:cNvGrpSpPr>
            <a:grpSpLocks noChangeAspect="1"/>
          </p:cNvGrpSpPr>
          <p:nvPr/>
        </p:nvGrpSpPr>
        <p:grpSpPr>
          <a:xfrm>
            <a:off x="5168901" y="2074202"/>
            <a:ext cx="2921000" cy="2954627"/>
            <a:chOff x="4849949" y="2568003"/>
            <a:chExt cx="2151045" cy="2175808"/>
          </a:xfrm>
        </p:grpSpPr>
        <p:cxnSp>
          <p:nvCxnSpPr>
            <p:cNvPr id="69" name="Straight Connector 8"/>
            <p:cNvCxnSpPr/>
            <p:nvPr/>
          </p:nvCxnSpPr>
          <p:spPr>
            <a:xfrm>
              <a:off x="5723123" y="4177856"/>
              <a:ext cx="0" cy="312216"/>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8"/>
            <p:cNvCxnSpPr/>
            <p:nvPr/>
          </p:nvCxnSpPr>
          <p:spPr>
            <a:xfrm flipH="1">
              <a:off x="5957502" y="3661524"/>
              <a:ext cx="250879" cy="287372"/>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8"/>
            <p:cNvCxnSpPr/>
            <p:nvPr/>
          </p:nvCxnSpPr>
          <p:spPr>
            <a:xfrm>
              <a:off x="6186810" y="3356275"/>
              <a:ext cx="1" cy="321513"/>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8"/>
            <p:cNvCxnSpPr/>
            <p:nvPr/>
          </p:nvCxnSpPr>
          <p:spPr>
            <a:xfrm flipH="1">
              <a:off x="5728256" y="3943516"/>
              <a:ext cx="228580" cy="267825"/>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
            <p:cNvCxnSpPr/>
            <p:nvPr/>
          </p:nvCxnSpPr>
          <p:spPr>
            <a:xfrm>
              <a:off x="5435292" y="3907808"/>
              <a:ext cx="292964" cy="305654"/>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8"/>
            <p:cNvCxnSpPr/>
            <p:nvPr/>
          </p:nvCxnSpPr>
          <p:spPr>
            <a:xfrm>
              <a:off x="5723123" y="4431595"/>
              <a:ext cx="0" cy="312216"/>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8"/>
            <p:cNvCxnSpPr/>
            <p:nvPr/>
          </p:nvCxnSpPr>
          <p:spPr>
            <a:xfrm flipH="1" flipV="1">
              <a:off x="5135659" y="3925367"/>
              <a:ext cx="316428" cy="2071"/>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8"/>
            <p:cNvCxnSpPr/>
            <p:nvPr/>
          </p:nvCxnSpPr>
          <p:spPr>
            <a:xfrm>
              <a:off x="4921451" y="3665604"/>
              <a:ext cx="229974" cy="252571"/>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1" name="Straight Connector 8"/>
            <p:cNvCxnSpPr/>
            <p:nvPr/>
          </p:nvCxnSpPr>
          <p:spPr>
            <a:xfrm flipV="1">
              <a:off x="4921450" y="3919153"/>
              <a:ext cx="229278" cy="258707"/>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2" name="Straight Connector 8"/>
            <p:cNvCxnSpPr/>
            <p:nvPr/>
          </p:nvCxnSpPr>
          <p:spPr>
            <a:xfrm>
              <a:off x="5450256" y="3627382"/>
              <a:ext cx="1" cy="321513"/>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8"/>
            <p:cNvCxnSpPr/>
            <p:nvPr/>
          </p:nvCxnSpPr>
          <p:spPr>
            <a:xfrm flipH="1">
              <a:off x="5450256" y="3392913"/>
              <a:ext cx="229975" cy="253064"/>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8" name="Straight Connector 8"/>
            <p:cNvCxnSpPr/>
            <p:nvPr/>
          </p:nvCxnSpPr>
          <p:spPr>
            <a:xfrm flipH="1" flipV="1">
              <a:off x="6186983" y="3670824"/>
              <a:ext cx="316428" cy="2071"/>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8"/>
            <p:cNvCxnSpPr/>
            <p:nvPr/>
          </p:nvCxnSpPr>
          <p:spPr>
            <a:xfrm flipV="1">
              <a:off x="6483768" y="3419083"/>
              <a:ext cx="229278" cy="258707"/>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8" name="Straight Connector 8"/>
            <p:cNvCxnSpPr/>
            <p:nvPr/>
          </p:nvCxnSpPr>
          <p:spPr>
            <a:xfrm>
              <a:off x="5147393" y="3355146"/>
              <a:ext cx="292964" cy="305654"/>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8"/>
            <p:cNvCxnSpPr/>
            <p:nvPr/>
          </p:nvCxnSpPr>
          <p:spPr>
            <a:xfrm flipH="1">
              <a:off x="5146909" y="3067638"/>
              <a:ext cx="311" cy="306739"/>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0" name="Straight Connector 8"/>
            <p:cNvCxnSpPr/>
            <p:nvPr/>
          </p:nvCxnSpPr>
          <p:spPr>
            <a:xfrm>
              <a:off x="4849949" y="3374376"/>
              <a:ext cx="283406" cy="1"/>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6" name="Straight Connector 8"/>
            <p:cNvCxnSpPr/>
            <p:nvPr/>
          </p:nvCxnSpPr>
          <p:spPr>
            <a:xfrm>
              <a:off x="5915416" y="3091680"/>
              <a:ext cx="292964" cy="305654"/>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
            <p:cNvCxnSpPr/>
            <p:nvPr/>
          </p:nvCxnSpPr>
          <p:spPr>
            <a:xfrm flipH="1">
              <a:off x="5914932" y="2804172"/>
              <a:ext cx="311" cy="306739"/>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5" name="Straight Connector 8"/>
            <p:cNvCxnSpPr/>
            <p:nvPr/>
          </p:nvCxnSpPr>
          <p:spPr>
            <a:xfrm>
              <a:off x="5617972" y="3110910"/>
              <a:ext cx="283406" cy="1"/>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6" name="Straight Connector 8"/>
            <p:cNvCxnSpPr/>
            <p:nvPr/>
          </p:nvCxnSpPr>
          <p:spPr>
            <a:xfrm flipH="1">
              <a:off x="6168516" y="3105654"/>
              <a:ext cx="250879" cy="287372"/>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8"/>
            <p:cNvCxnSpPr/>
            <p:nvPr/>
          </p:nvCxnSpPr>
          <p:spPr>
            <a:xfrm flipH="1" flipV="1">
              <a:off x="6397997" y="3114954"/>
              <a:ext cx="316428" cy="2071"/>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8"/>
            <p:cNvCxnSpPr/>
            <p:nvPr/>
          </p:nvCxnSpPr>
          <p:spPr>
            <a:xfrm flipV="1">
              <a:off x="6694782" y="2863213"/>
              <a:ext cx="229278" cy="258707"/>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9" name="Straight Connector 8"/>
            <p:cNvCxnSpPr/>
            <p:nvPr/>
          </p:nvCxnSpPr>
          <p:spPr>
            <a:xfrm>
              <a:off x="6675822" y="3118836"/>
              <a:ext cx="229974" cy="252571"/>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1" name="Straight Connector 8"/>
            <p:cNvCxnSpPr/>
            <p:nvPr/>
          </p:nvCxnSpPr>
          <p:spPr>
            <a:xfrm>
              <a:off x="6414444" y="2802449"/>
              <a:ext cx="1" cy="321513"/>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8"/>
            <p:cNvCxnSpPr/>
            <p:nvPr/>
          </p:nvCxnSpPr>
          <p:spPr>
            <a:xfrm flipH="1">
              <a:off x="6398000" y="2575691"/>
              <a:ext cx="229975" cy="253064"/>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3" name="Straight Connector 8"/>
            <p:cNvCxnSpPr/>
            <p:nvPr/>
          </p:nvCxnSpPr>
          <p:spPr>
            <a:xfrm>
              <a:off x="6159800" y="2568003"/>
              <a:ext cx="229974" cy="252571"/>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4" name="Straight Connector 8"/>
            <p:cNvCxnSpPr/>
            <p:nvPr/>
          </p:nvCxnSpPr>
          <p:spPr>
            <a:xfrm>
              <a:off x="6458205" y="3663846"/>
              <a:ext cx="292964" cy="305654"/>
            </a:xfrm>
            <a:prstGeom prst="straightConnector1">
              <a:avLst/>
            </a:prstGeom>
            <a:ln w="635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8"/>
            <p:cNvCxnSpPr/>
            <p:nvPr/>
          </p:nvCxnSpPr>
          <p:spPr>
            <a:xfrm>
              <a:off x="6717588" y="3965013"/>
              <a:ext cx="283406" cy="1"/>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6" name="Straight Connector 8"/>
            <p:cNvCxnSpPr/>
            <p:nvPr/>
          </p:nvCxnSpPr>
          <p:spPr>
            <a:xfrm flipH="1">
              <a:off x="6713049" y="3955259"/>
              <a:ext cx="311" cy="306739"/>
            </a:xfrm>
            <a:prstGeom prst="straightConnector1">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mtClean="0"/>
              <a:t>Generative grammars</a:t>
            </a:r>
            <a:endParaRPr lang="nl-BE" dirty="0"/>
          </a:p>
        </p:txBody>
      </p:sp>
      <p:sp>
        <p:nvSpPr>
          <p:cNvPr id="11" name="Slide Number Placeholder 10"/>
          <p:cNvSpPr>
            <a:spLocks noGrp="1"/>
          </p:cNvSpPr>
          <p:nvPr>
            <p:ph type="sldNum" sz="quarter" idx="12"/>
          </p:nvPr>
        </p:nvSpPr>
        <p:spPr/>
        <p:txBody>
          <a:bodyPr/>
          <a:lstStyle/>
          <a:p>
            <a:fld id="{7571D7D1-A6BE-4E3F-858C-0E727F66D866}" type="slidenum">
              <a:rPr lang="en-GB" smtClean="0"/>
              <a:pPr/>
              <a:t>9</a:t>
            </a:fld>
            <a:endParaRPr lang="en-GB" dirty="0"/>
          </a:p>
        </p:txBody>
      </p:sp>
    </p:spTree>
    <p:custDataLst>
      <p:tags r:id="rId1"/>
    </p:custDataLst>
    <p:extLst>
      <p:ext uri="{BB962C8B-B14F-4D97-AF65-F5344CB8AC3E}">
        <p14:creationId xmlns:p14="http://schemas.microsoft.com/office/powerpoint/2010/main" val="2714930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3.4"/>
</p:tagLst>
</file>

<file path=ppt/tags/tag10.xml><?xml version="1.0" encoding="utf-8"?>
<p:tagLst xmlns:a="http://schemas.openxmlformats.org/drawingml/2006/main" xmlns:r="http://schemas.openxmlformats.org/officeDocument/2006/relationships" xmlns:p="http://schemas.openxmlformats.org/presentationml/2006/main">
  <p:tag name="TIMING" val="|3.3|11.3|3.8|1.9|0.8|0.7|0.8|0.5|0.6|28.2"/>
</p:tagLst>
</file>

<file path=ppt/tags/tag11.xml><?xml version="1.0" encoding="utf-8"?>
<p:tagLst xmlns:a="http://schemas.openxmlformats.org/drawingml/2006/main" xmlns:r="http://schemas.openxmlformats.org/officeDocument/2006/relationships" xmlns:p="http://schemas.openxmlformats.org/presentationml/2006/main">
  <p:tag name="TIMING" val="|3.3|11.3|3.8|1.9|0.8|0.7|0.8|0.5|0.6|28.2"/>
</p:tagLst>
</file>

<file path=ppt/tags/tag12.xml><?xml version="1.0" encoding="utf-8"?>
<p:tagLst xmlns:a="http://schemas.openxmlformats.org/drawingml/2006/main" xmlns:r="http://schemas.openxmlformats.org/officeDocument/2006/relationships" xmlns:p="http://schemas.openxmlformats.org/presentationml/2006/main">
  <p:tag name="TIMING" val="|2|11|0.6|2.1|1|0.6"/>
</p:tagLst>
</file>

<file path=ppt/tags/tag13.xml><?xml version="1.0" encoding="utf-8"?>
<p:tagLst xmlns:a="http://schemas.openxmlformats.org/drawingml/2006/main" xmlns:r="http://schemas.openxmlformats.org/officeDocument/2006/relationships" xmlns:p="http://schemas.openxmlformats.org/presentationml/2006/main">
  <p:tag name="TIMING" val="|3.3|14.6|7.5"/>
</p:tagLst>
</file>

<file path=ppt/tags/tag14.xml><?xml version="1.0" encoding="utf-8"?>
<p:tagLst xmlns:a="http://schemas.openxmlformats.org/drawingml/2006/main" xmlns:r="http://schemas.openxmlformats.org/officeDocument/2006/relationships" xmlns:p="http://schemas.openxmlformats.org/presentationml/2006/main">
  <p:tag name="TIMING" val="|8.4|12.3|3|2.4|8.8|3.2"/>
</p:tagLst>
</file>

<file path=ppt/tags/tag15.xml><?xml version="1.0" encoding="utf-8"?>
<p:tagLst xmlns:a="http://schemas.openxmlformats.org/drawingml/2006/main" xmlns:r="http://schemas.openxmlformats.org/officeDocument/2006/relationships" xmlns:p="http://schemas.openxmlformats.org/presentationml/2006/main">
  <p:tag name="TIMING" val="|16.5|17"/>
</p:tagLst>
</file>

<file path=ppt/tags/tag16.xml><?xml version="1.0" encoding="utf-8"?>
<p:tagLst xmlns:a="http://schemas.openxmlformats.org/drawingml/2006/main" xmlns:r="http://schemas.openxmlformats.org/officeDocument/2006/relationships" xmlns:p="http://schemas.openxmlformats.org/presentationml/2006/main">
  <p:tag name="TIMING" val="|13.7|8.2"/>
</p:tagLst>
</file>

<file path=ppt/tags/tag17.xml><?xml version="1.0" encoding="utf-8"?>
<p:tagLst xmlns:a="http://schemas.openxmlformats.org/drawingml/2006/main" xmlns:r="http://schemas.openxmlformats.org/officeDocument/2006/relationships" xmlns:p="http://schemas.openxmlformats.org/presentationml/2006/main">
  <p:tag name="TIMING" val="|1.4|1|4.4|21.7|16.9"/>
</p:tagLst>
</file>

<file path=ppt/tags/tag18.xml><?xml version="1.0" encoding="utf-8"?>
<p:tagLst xmlns:a="http://schemas.openxmlformats.org/drawingml/2006/main" xmlns:r="http://schemas.openxmlformats.org/officeDocument/2006/relationships" xmlns:p="http://schemas.openxmlformats.org/presentationml/2006/main">
  <p:tag name="TIMING" val="|8.4|12.3|3|2.4|8.8|3.2"/>
</p:tagLst>
</file>

<file path=ppt/tags/tag19.xml><?xml version="1.0" encoding="utf-8"?>
<p:tagLst xmlns:a="http://schemas.openxmlformats.org/drawingml/2006/main" xmlns:r="http://schemas.openxmlformats.org/officeDocument/2006/relationships" xmlns:p="http://schemas.openxmlformats.org/presentationml/2006/main">
  <p:tag name="TIMING" val="|3.3|11.3|3.8|1.9|0.8|0.7|0.8|0.5|0.6|28.2"/>
</p:tagLst>
</file>

<file path=ppt/tags/tag2.xml><?xml version="1.0" encoding="utf-8"?>
<p:tagLst xmlns:a="http://schemas.openxmlformats.org/drawingml/2006/main" xmlns:r="http://schemas.openxmlformats.org/officeDocument/2006/relationships" xmlns:p="http://schemas.openxmlformats.org/presentationml/2006/main">
  <p:tag name="TIMING" val="|13.2|20.3|6.7|3.9|9.2"/>
</p:tagLst>
</file>

<file path=ppt/tags/tag20.xml><?xml version="1.0" encoding="utf-8"?>
<p:tagLst xmlns:a="http://schemas.openxmlformats.org/drawingml/2006/main" xmlns:r="http://schemas.openxmlformats.org/officeDocument/2006/relationships" xmlns:p="http://schemas.openxmlformats.org/presentationml/2006/main">
  <p:tag name="TIMING" val="|3.3|11.3|3.8|1.9|0.8|0.7|0.8|0.5|0.6|28.2"/>
</p:tagLst>
</file>

<file path=ppt/tags/tag21.xml><?xml version="1.0" encoding="utf-8"?>
<p:tagLst xmlns:a="http://schemas.openxmlformats.org/drawingml/2006/main" xmlns:r="http://schemas.openxmlformats.org/officeDocument/2006/relationships" xmlns:p="http://schemas.openxmlformats.org/presentationml/2006/main">
  <p:tag name="TIMING" val="|3.3|11.3|3.8|1.9|0.8|0.7|0.8|0.5|0.6|28.2"/>
</p:tagLst>
</file>

<file path=ppt/tags/tag22.xml><?xml version="1.0" encoding="utf-8"?>
<p:tagLst xmlns:a="http://schemas.openxmlformats.org/drawingml/2006/main" xmlns:r="http://schemas.openxmlformats.org/officeDocument/2006/relationships" xmlns:p="http://schemas.openxmlformats.org/presentationml/2006/main">
  <p:tag name="TIMING" val="|3.3|11.3|3.8|1.9|0.8|0.7|0.8|0.5|0.6|28.2"/>
</p:tagLst>
</file>

<file path=ppt/tags/tag23.xml><?xml version="1.0" encoding="utf-8"?>
<p:tagLst xmlns:a="http://schemas.openxmlformats.org/drawingml/2006/main" xmlns:r="http://schemas.openxmlformats.org/officeDocument/2006/relationships" xmlns:p="http://schemas.openxmlformats.org/presentationml/2006/main">
  <p:tag name="TIMING" val="|3.3|11.3|3.8|1.9|0.8|0.7|0.8|0.5|0.6|28.2"/>
</p:tagLst>
</file>

<file path=ppt/tags/tag24.xml><?xml version="1.0" encoding="utf-8"?>
<p:tagLst xmlns:a="http://schemas.openxmlformats.org/drawingml/2006/main" xmlns:r="http://schemas.openxmlformats.org/officeDocument/2006/relationships" xmlns:p="http://schemas.openxmlformats.org/presentationml/2006/main">
  <p:tag name="TIMING" val="|13|13.5|18.8|7.6"/>
</p:tagLst>
</file>

<file path=ppt/tags/tag25.xml><?xml version="1.0" encoding="utf-8"?>
<p:tagLst xmlns:a="http://schemas.openxmlformats.org/drawingml/2006/main" xmlns:r="http://schemas.openxmlformats.org/officeDocument/2006/relationships" xmlns:p="http://schemas.openxmlformats.org/presentationml/2006/main">
  <p:tag name="TIMING" val="|13|13.5|18.8|7.6"/>
</p:tagLst>
</file>

<file path=ppt/tags/tag26.xml><?xml version="1.0" encoding="utf-8"?>
<p:tagLst xmlns:a="http://schemas.openxmlformats.org/drawingml/2006/main" xmlns:r="http://schemas.openxmlformats.org/officeDocument/2006/relationships" xmlns:p="http://schemas.openxmlformats.org/presentationml/2006/main">
  <p:tag name="TIMING" val="|13|13.5|18.8|7.6"/>
</p:tagLst>
</file>

<file path=ppt/tags/tag27.xml><?xml version="1.0" encoding="utf-8"?>
<p:tagLst xmlns:a="http://schemas.openxmlformats.org/drawingml/2006/main" xmlns:r="http://schemas.openxmlformats.org/officeDocument/2006/relationships" xmlns:p="http://schemas.openxmlformats.org/presentationml/2006/main">
  <p:tag name="TIMING" val="|13|13.5|18.8|7.6"/>
</p:tagLst>
</file>

<file path=ppt/tags/tag28.xml><?xml version="1.0" encoding="utf-8"?>
<p:tagLst xmlns:a="http://schemas.openxmlformats.org/drawingml/2006/main" xmlns:r="http://schemas.openxmlformats.org/officeDocument/2006/relationships" xmlns:p="http://schemas.openxmlformats.org/presentationml/2006/main">
  <p:tag name="TIMING" val="|13|13.5|18.8|7.6"/>
</p:tagLst>
</file>

<file path=ppt/tags/tag29.xml><?xml version="1.0" encoding="utf-8"?>
<p:tagLst xmlns:a="http://schemas.openxmlformats.org/drawingml/2006/main" xmlns:r="http://schemas.openxmlformats.org/officeDocument/2006/relationships" xmlns:p="http://schemas.openxmlformats.org/presentationml/2006/main">
  <p:tag name="TIMING" val="|2.7|1|0.6|0.6"/>
</p:tagLst>
</file>

<file path=ppt/tags/tag3.xml><?xml version="1.0" encoding="utf-8"?>
<p:tagLst xmlns:a="http://schemas.openxmlformats.org/drawingml/2006/main" xmlns:r="http://schemas.openxmlformats.org/officeDocument/2006/relationships" xmlns:p="http://schemas.openxmlformats.org/presentationml/2006/main">
  <p:tag name="TIMING" val="|13.2|20.3|6.7|3.9|9.2"/>
</p:tagLst>
</file>

<file path=ppt/tags/tag4.xml><?xml version="1.0" encoding="utf-8"?>
<p:tagLst xmlns:a="http://schemas.openxmlformats.org/drawingml/2006/main" xmlns:r="http://schemas.openxmlformats.org/officeDocument/2006/relationships" xmlns:p="http://schemas.openxmlformats.org/presentationml/2006/main">
  <p:tag name="TIMING" val="|13.2|20.3|6.7|3.9|9.2"/>
</p:tagLst>
</file>

<file path=ppt/tags/tag5.xml><?xml version="1.0" encoding="utf-8"?>
<p:tagLst xmlns:a="http://schemas.openxmlformats.org/drawingml/2006/main" xmlns:r="http://schemas.openxmlformats.org/officeDocument/2006/relationships" xmlns:p="http://schemas.openxmlformats.org/presentationml/2006/main">
  <p:tag name="TIMING" val="|13.2|20.3|6.7|3.9|9.2"/>
</p:tagLst>
</file>

<file path=ppt/tags/tag6.xml><?xml version="1.0" encoding="utf-8"?>
<p:tagLst xmlns:a="http://schemas.openxmlformats.org/drawingml/2006/main" xmlns:r="http://schemas.openxmlformats.org/officeDocument/2006/relationships" xmlns:p="http://schemas.openxmlformats.org/presentationml/2006/main">
  <p:tag name="TIMING" val="|13.2|20.3|6.7|3.9|9.2"/>
</p:tagLst>
</file>

<file path=ppt/tags/tag7.xml><?xml version="1.0" encoding="utf-8"?>
<p:tagLst xmlns:a="http://schemas.openxmlformats.org/drawingml/2006/main" xmlns:r="http://schemas.openxmlformats.org/officeDocument/2006/relationships" xmlns:p="http://schemas.openxmlformats.org/presentationml/2006/main">
  <p:tag name="TIMING" val="|13.2|20.3|6.7|3.9|9.2"/>
</p:tagLst>
</file>

<file path=ppt/tags/tag8.xml><?xml version="1.0" encoding="utf-8"?>
<p:tagLst xmlns:a="http://schemas.openxmlformats.org/drawingml/2006/main" xmlns:r="http://schemas.openxmlformats.org/officeDocument/2006/relationships" xmlns:p="http://schemas.openxmlformats.org/presentationml/2006/main">
  <p:tag name="TIMING" val="|13.2|20.3|6.7|3.9|9.2"/>
</p:tagLst>
</file>

<file path=ppt/tags/tag9.xml><?xml version="1.0" encoding="utf-8"?>
<p:tagLst xmlns:a="http://schemas.openxmlformats.org/drawingml/2006/main" xmlns:r="http://schemas.openxmlformats.org/officeDocument/2006/relationships" xmlns:p="http://schemas.openxmlformats.org/presentationml/2006/main">
  <p:tag name="TIMING" val="|26.4|16.6|3|4"/>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9895</TotalTime>
  <Words>1071</Words>
  <Application>Microsoft Office PowerPoint</Application>
  <PresentationFormat>On-screen Show (4:3)</PresentationFormat>
  <Paragraphs>471</Paragraphs>
  <Slides>43</Slides>
  <Notes>43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Calibri</vt:lpstr>
      <vt:lpstr>Consolas</vt:lpstr>
      <vt:lpstr>Roboto</vt:lpstr>
      <vt:lpstr>Roboto Condensed</vt:lpstr>
      <vt:lpstr>Roboto Condensed Light</vt:lpstr>
      <vt:lpstr>Roboto Light</vt:lpstr>
      <vt:lpstr>Roboto Medium</vt:lpstr>
      <vt:lpstr>Office Theme</vt:lpstr>
      <vt:lpstr>Controllable generative grammars for multifaceted generation of game levels</vt:lpstr>
      <vt:lpstr>Source: The Legend of Zelda: A Link to the Past (Nintendo, 1991)</vt:lpstr>
      <vt:lpstr>Generative grammars</vt:lpstr>
      <vt:lpstr>Generative grammars</vt:lpstr>
      <vt:lpstr>Generative grammars</vt:lpstr>
      <vt:lpstr>Generative grammars</vt:lpstr>
      <vt:lpstr>Generative grammars</vt:lpstr>
      <vt:lpstr>Generative grammars</vt:lpstr>
      <vt:lpstr>Generative grammars</vt:lpstr>
      <vt:lpstr>Contents</vt:lpstr>
      <vt:lpstr>High-level constraints on grammars</vt:lpstr>
      <vt:lpstr>High-level constraints on grammars</vt:lpstr>
      <vt:lpstr>High-level constraints on grammars</vt:lpstr>
      <vt:lpstr>High-level constraints on grammars</vt:lpstr>
      <vt:lpstr>High-level constraints on grammars</vt:lpstr>
      <vt:lpstr>High-level constraints on grammars</vt:lpstr>
      <vt:lpstr>High-level constraints on grammars</vt:lpstr>
      <vt:lpstr>Interaction between grammars</vt:lpstr>
      <vt:lpstr>Interaction between grammars</vt:lpstr>
      <vt:lpstr>Interaction between grammars</vt:lpstr>
      <vt:lpstr>Interaction between grammars</vt:lpstr>
      <vt:lpstr>Interaction between grammars</vt:lpstr>
      <vt:lpstr>Interaction between grammars</vt:lpstr>
      <vt:lpstr>Interaction between grammars</vt:lpstr>
      <vt:lpstr>Requirements</vt:lpstr>
      <vt:lpstr>Designer-controlled grammar networks</vt:lpstr>
      <vt:lpstr>Designer-controlled grammars</vt:lpstr>
      <vt:lpstr>Designer-controlled grammars</vt:lpstr>
      <vt:lpstr>Designer-controlled grammars</vt:lpstr>
      <vt:lpstr>Designer-controlled grammars</vt:lpstr>
      <vt:lpstr>Designer-controlled grammars</vt:lpstr>
      <vt:lpstr>Designer-controlled grammars</vt:lpstr>
      <vt:lpstr>Summary</vt:lpstr>
      <vt:lpstr>Designer-controlled grammar networks</vt:lpstr>
      <vt:lpstr>Designer-controlled grammar networks</vt:lpstr>
      <vt:lpstr>Designer-controlled grammar networks</vt:lpstr>
      <vt:lpstr>Designer-controlled grammar networks</vt:lpstr>
      <vt:lpstr>Designer-controlled grammar networks</vt:lpstr>
      <vt:lpstr>Summary</vt:lpstr>
      <vt:lpstr>Contributions</vt:lpstr>
      <vt:lpstr>Questions?</vt:lpstr>
      <vt:lpstr>Evaluation</vt:lpstr>
      <vt:lpstr>Future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the controllability of L-systems for procedural level generation</dc:title>
  <dc:creator>Bart Middag</dc:creator>
  <cp:lastModifiedBy>Bart Middag</cp:lastModifiedBy>
  <cp:revision>571</cp:revision>
  <dcterms:created xsi:type="dcterms:W3CDTF">2015-11-27T15:58:16Z</dcterms:created>
  <dcterms:modified xsi:type="dcterms:W3CDTF">2016-09-06T10:31:29Z</dcterms:modified>
</cp:coreProperties>
</file>