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58" r:id="rId2"/>
    <p:sldMasterId id="2147483991" r:id="rId3"/>
    <p:sldMasterId id="2147484024" r:id="rId4"/>
  </p:sldMasterIdLst>
  <p:notesMasterIdLst>
    <p:notesMasterId r:id="rId23"/>
  </p:notesMasterIdLst>
  <p:handoutMasterIdLst>
    <p:handoutMasterId r:id="rId24"/>
  </p:handoutMasterIdLst>
  <p:sldIdLst>
    <p:sldId id="269" r:id="rId5"/>
    <p:sldId id="274" r:id="rId6"/>
    <p:sldId id="9787" r:id="rId7"/>
    <p:sldId id="326" r:id="rId8"/>
    <p:sldId id="327" r:id="rId9"/>
    <p:sldId id="328" r:id="rId10"/>
    <p:sldId id="260" r:id="rId11"/>
    <p:sldId id="329" r:id="rId12"/>
    <p:sldId id="271" r:id="rId13"/>
    <p:sldId id="281" r:id="rId14"/>
    <p:sldId id="330" r:id="rId15"/>
    <p:sldId id="382" r:id="rId16"/>
    <p:sldId id="393" r:id="rId17"/>
    <p:sldId id="394" r:id="rId18"/>
    <p:sldId id="395" r:id="rId19"/>
    <p:sldId id="397" r:id="rId20"/>
    <p:sldId id="396" r:id="rId21"/>
    <p:sldId id="141168497" r:id="rId22"/>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F9A818-4D97-ED4A-9289-C14312126849}">
          <p14:sldIdLst>
            <p14:sldId id="269"/>
            <p14:sldId id="274"/>
            <p14:sldId id="9787"/>
            <p14:sldId id="326"/>
            <p14:sldId id="327"/>
            <p14:sldId id="328"/>
            <p14:sldId id="260"/>
            <p14:sldId id="329"/>
            <p14:sldId id="271"/>
            <p14:sldId id="281"/>
            <p14:sldId id="330"/>
            <p14:sldId id="382"/>
            <p14:sldId id="393"/>
            <p14:sldId id="394"/>
            <p14:sldId id="395"/>
            <p14:sldId id="397"/>
            <p14:sldId id="396"/>
            <p14:sldId id="14116849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Rydekul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2"/>
    <p:restoredTop sz="84422"/>
  </p:normalViewPr>
  <p:slideViewPr>
    <p:cSldViewPr snapToGrid="0" snapToObjects="1">
      <p:cViewPr varScale="1">
        <p:scale>
          <a:sx n="143" d="100"/>
          <a:sy n="143" d="100"/>
        </p:scale>
        <p:origin x="1520" y="184"/>
      </p:cViewPr>
      <p:guideLst/>
    </p:cSldViewPr>
  </p:slideViewPr>
  <p:outlineViewPr>
    <p:cViewPr>
      <p:scale>
        <a:sx n="33" d="100"/>
        <a:sy n="33" d="100"/>
      </p:scale>
      <p:origin x="0" y="-8384"/>
    </p:cViewPr>
  </p:outlineViewPr>
  <p:notesTextViewPr>
    <p:cViewPr>
      <p:scale>
        <a:sx n="1" d="1"/>
        <a:sy n="1" d="1"/>
      </p:scale>
      <p:origin x="0" y="0"/>
    </p:cViewPr>
  </p:notesTextViewPr>
  <p:sorterViewPr>
    <p:cViewPr>
      <p:scale>
        <a:sx n="96" d="100"/>
        <a:sy n="96" d="100"/>
      </p:scale>
      <p:origin x="0" y="0"/>
    </p:cViewPr>
  </p:sorterViewPr>
  <p:notesViewPr>
    <p:cSldViewPr snapToGrid="0" snapToObjects="1">
      <p:cViewPr varScale="1">
        <p:scale>
          <a:sx n="87" d="100"/>
          <a:sy n="87" d="100"/>
        </p:scale>
        <p:origin x="37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D41EB-D3D3-6044-A7B2-6CD4A3F63263}" type="datetimeFigureOut">
              <a:rPr lang="en-US" smtClean="0">
                <a:solidFill>
                  <a:schemeClr val="bg1"/>
                </a:solidFill>
                <a:latin typeface="IBM Plex Sans" charset="0"/>
                <a:ea typeface="IBM Plex Sans" charset="0"/>
                <a:cs typeface="IBM Plex Sans" charset="0"/>
              </a:rPr>
              <a:t>7/23/20</a:t>
            </a:fld>
            <a:endParaRPr lang="en-US" dirty="0">
              <a:solidFill>
                <a:schemeClr val="bg1"/>
              </a:solidFill>
              <a:latin typeface="IBM Plex Sans" charset="0"/>
              <a:ea typeface="IBM Plex Sans" charset="0"/>
              <a:cs typeface="IBM Plex Sans"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solidFill>
                <a:schemeClr val="bg1"/>
              </a:solidFill>
              <a:latin typeface="IBM Plex Sans" charset="0"/>
              <a:ea typeface="IBM Plex Sans" charset="0"/>
              <a:cs typeface="IBM Plex Sans"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4B4878-71CB-8F40-B9DD-F26F1F6CA014}" type="slidenum">
              <a:rPr lang="en-US" smtClean="0">
                <a:solidFill>
                  <a:schemeClr val="bg1"/>
                </a:solidFill>
                <a:latin typeface="IBM Plex Sans" charset="0"/>
                <a:ea typeface="IBM Plex Sans" charset="0"/>
                <a:cs typeface="IBM Plex Sans" charset="0"/>
              </a:rPr>
              <a:t>‹#›</a:t>
            </a:fld>
            <a:endParaRPr lang="en-US"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solidFill>
                  <a:schemeClr val="bg1"/>
                </a:solidFill>
                <a:latin typeface="IBM Plex Sans" charset="0"/>
                <a:ea typeface="IBM Plex Sans" charset="0"/>
                <a:cs typeface="IBM Plex Sans" charset="0"/>
              </a:defRPr>
            </a:lvl1pPr>
          </a:lstStyle>
          <a:p>
            <a:fld id="{D96A0541-C2EF-9848-827E-46BECFB549F3}" type="datetimeFigureOut">
              <a:rPr lang="en-US" smtClean="0"/>
              <a:pPr/>
              <a:t>7/23/20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solidFill>
                  <a:schemeClr val="bg1"/>
                </a:solidFill>
                <a:latin typeface="IBM Plex Sans" charset="0"/>
                <a:ea typeface="IBM Plex Sans" charset="0"/>
                <a:cs typeface="IBM Plex Sans"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solidFill>
                  <a:schemeClr val="bg1"/>
                </a:solidFill>
                <a:latin typeface="IBM Plex Sans" charset="0"/>
                <a:ea typeface="IBM Plex Sans" charset="0"/>
                <a:cs typeface="IBM Plex Sans"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200" kern="1200">
        <a:solidFill>
          <a:schemeClr val="bg1"/>
        </a:solidFill>
        <a:latin typeface="+mn-lt"/>
        <a:ea typeface="+mn-ea"/>
        <a:cs typeface="+mn-cs"/>
      </a:defRPr>
    </a:lvl2pPr>
    <a:lvl3pPr marL="914400" algn="l" defTabSz="914400" rtl="0" eaLnBrk="1" latinLnBrk="0" hangingPunct="1">
      <a:defRPr sz="1200" kern="1200">
        <a:solidFill>
          <a:schemeClr val="bg1"/>
        </a:solidFill>
        <a:latin typeface="+mn-lt"/>
        <a:ea typeface="+mn-ea"/>
        <a:cs typeface="+mn-cs"/>
      </a:defRPr>
    </a:lvl3pPr>
    <a:lvl4pPr marL="1371600" algn="l" defTabSz="914400" rtl="0" eaLnBrk="1" latinLnBrk="0" hangingPunct="1">
      <a:defRPr sz="1200" kern="1200">
        <a:solidFill>
          <a:schemeClr val="bg1"/>
        </a:solidFill>
        <a:latin typeface="+mn-lt"/>
        <a:ea typeface="+mn-ea"/>
        <a:cs typeface="+mn-cs"/>
      </a:defRPr>
    </a:lvl4pPr>
    <a:lvl5pPr marL="1828800" algn="l" defTabSz="914400" rtl="0" eaLnBrk="1" latinLnBrk="0" hangingPunct="1">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cess.redhat.com/articles/217628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Tree>
    <p:extLst>
      <p:ext uri="{BB962C8B-B14F-4D97-AF65-F5344CB8AC3E}">
        <p14:creationId xmlns:p14="http://schemas.microsoft.com/office/powerpoint/2010/main" val="290638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ec295bb3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ec295bb3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Red Hat helps organizations develop, deploy, and manage existing and container-based applications seamlessly across physical, virtual, and public cloud infrastructures. </a:t>
            </a:r>
            <a:endParaRPr dirty="0"/>
          </a:p>
          <a:p>
            <a:pPr marL="457200" lvl="0" indent="-317500" algn="l" rtl="0">
              <a:spcBef>
                <a:spcPts val="0"/>
              </a:spcBef>
              <a:spcAft>
                <a:spcPts val="0"/>
              </a:spcAft>
              <a:buSzPts val="1400"/>
              <a:buChar char="●"/>
            </a:pPr>
            <a:r>
              <a:rPr lang="en" dirty="0"/>
              <a:t>Built on proven open source technologies, OpenShift helps application development and IT operations teams modernize applications, deliver new services, and accelerate development processes.</a:t>
            </a:r>
            <a:endParaRPr dirty="0"/>
          </a:p>
          <a:p>
            <a:pPr marL="457200" lvl="0" indent="-317500" algn="l" rtl="0">
              <a:spcBef>
                <a:spcPts val="0"/>
              </a:spcBef>
              <a:spcAft>
                <a:spcPts val="0"/>
              </a:spcAft>
              <a:buSzPts val="1400"/>
              <a:buChar char="●"/>
            </a:pPr>
            <a:r>
              <a:rPr lang="en" dirty="0"/>
              <a:t>OpenShift Container Platform provides developers with an optimal platform for provisioning, building, and deploying applications and their components in a self-service fashion. With automated workflows like our source-to-image (S2I) process, it is easy to get source code from version control systems into ready-to-run, docker-formatted container images. </a:t>
            </a:r>
            <a:endParaRPr dirty="0"/>
          </a:p>
          <a:p>
            <a:pPr marL="457200" lvl="0" indent="-317500" algn="l" rtl="0">
              <a:spcBef>
                <a:spcPts val="0"/>
              </a:spcBef>
              <a:spcAft>
                <a:spcPts val="0"/>
              </a:spcAft>
              <a:buSzPts val="1400"/>
              <a:buChar char="●"/>
            </a:pPr>
            <a:r>
              <a:rPr lang="en" dirty="0"/>
              <a:t>OpenShift IT operations a secure, enterprise-grade Kubernetes that provides policy-based control and automation for applications. Cluster services, scheduling, and orchestration provide load-balancing and auto-scaling capabilities. Security features prevent tenants from compromising other applications or the underlying host. And because OpenShift can attach persistent storage directly to containers, IT organizations can run both stateful and stateless applications on one platform.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326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e995368ec_3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e995368ec_3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Running containers and Kubernetes in production</a:t>
            </a:r>
            <a:r>
              <a:rPr lang="en" dirty="0">
                <a:solidFill>
                  <a:schemeClr val="dk1"/>
                </a:solidFill>
              </a:rPr>
              <a:t> takes more than just a hardened distribution of Kubernetes. It also requires:</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A secure, enterprise-grade Linux container host.</a:t>
            </a:r>
            <a:r>
              <a:rPr lang="en" dirty="0">
                <a:solidFill>
                  <a:schemeClr val="dk1"/>
                </a:solidFill>
              </a:rPr>
              <a:t> Red Hat Enterprise Linux is the most trusted Linux OS in the Fortune 500, while Red Hat CoreOS is an immutable, minimal OS with a tiny, tiny attack surface. Depending on your needs, both offer a scalable, trusted base for your container stack.</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Once you have Kubernetes, you also need to manage everything that hooks into it</a:t>
            </a:r>
            <a:r>
              <a:rPr lang="en" dirty="0">
                <a:solidFill>
                  <a:schemeClr val="dk1"/>
                </a:solidFill>
              </a:rPr>
              <a:t>. Kubernetes provides Container Networking and Storage Interfaces (CNI, CSI), but OpenShift comes with networking and (for an add-on), an integrated storage solution, along with support for validated networking and storage plugins. </a:t>
            </a:r>
            <a:r>
              <a:rPr lang="en" dirty="0" err="1">
                <a:solidFill>
                  <a:schemeClr val="dk1"/>
                </a:solidFill>
              </a:rPr>
              <a:t>Openshift</a:t>
            </a:r>
            <a:r>
              <a:rPr lang="en" dirty="0">
                <a:solidFill>
                  <a:schemeClr val="dk1"/>
                </a:solidFill>
              </a:rPr>
              <a:t> also provides lifecycle management for these components, consoles for operators and developers, and considers security throughout the entire lifecycle. And with CoreOS, we’re bringing in automated operations, updating these components can happen in the background, while your team focuses on other tasks.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Validated integrations: </a:t>
            </a:r>
            <a:r>
              <a:rPr lang="en" u="sng" dirty="0">
                <a:solidFill>
                  <a:srgbClr val="0097A7"/>
                </a:solidFill>
                <a:hlinkClick r:id="rId3"/>
              </a:rPr>
              <a:t>https://access.redhat.com/articles/2176281</a:t>
            </a: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OpenShift offers </a:t>
            </a:r>
            <a:r>
              <a:rPr lang="en" b="1" dirty="0">
                <a:solidFill>
                  <a:schemeClr val="dk1"/>
                </a:solidFill>
              </a:rPr>
              <a:t>Cluster Services</a:t>
            </a:r>
            <a:r>
              <a:rPr lang="en" dirty="0">
                <a:solidFill>
                  <a:schemeClr val="dk1"/>
                </a:solidFill>
              </a:rPr>
              <a:t> that are essential to enterprise operation: a private container registry, built-in logging and metrics, and metering and chargeback capabilities so you can manage multiple teams.</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For a Container-as-a-service experience</a:t>
            </a:r>
            <a:r>
              <a:rPr lang="en" dirty="0">
                <a:solidFill>
                  <a:schemeClr val="dk1"/>
                </a:solidFill>
              </a:rPr>
              <a:t>, the OpenShift Service Catalog and Kubernetes operators allow teams to easily provision and consume a variety of services, whether they’re private to your organization, from a public cloud like AWS, or an ISV like MongoDB. And with the forthcoming addition of operators, these can make real-time decisions automatically for your application and cluster as well.</a:t>
            </a:r>
            <a:endParaRPr dirty="0">
              <a:solidFill>
                <a:schemeClr val="dk1"/>
              </a:solidFill>
            </a:endParaRPr>
          </a:p>
          <a:p>
            <a:pPr marL="457200" lvl="0" indent="-317500" algn="l" rtl="0">
              <a:spcBef>
                <a:spcPts val="0"/>
              </a:spcBef>
              <a:spcAft>
                <a:spcPts val="0"/>
              </a:spcAft>
              <a:buClr>
                <a:schemeClr val="dk1"/>
              </a:buClr>
              <a:buSzPts val="1400"/>
              <a:buChar char="-"/>
            </a:pPr>
            <a:r>
              <a:rPr lang="en" b="1" dirty="0">
                <a:solidFill>
                  <a:schemeClr val="dk1"/>
                </a:solidFill>
              </a:rPr>
              <a:t>For a more Platform-as-a-service experience</a:t>
            </a:r>
            <a:r>
              <a:rPr lang="en" dirty="0">
                <a:solidFill>
                  <a:schemeClr val="dk1"/>
                </a:solidFill>
              </a:rPr>
              <a:t>, OpenShift also wraps in a rich developer experience. Our Source-to-image (S2I) capability automatically builds container images based on the changes to application logic your developers commit, while Image Streams can perform a new action (including deployment) once a new version of a container is created.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Altogether, </a:t>
            </a:r>
            <a:r>
              <a:rPr lang="en" b="1" dirty="0" err="1">
                <a:solidFill>
                  <a:schemeClr val="dk1"/>
                </a:solidFill>
              </a:rPr>
              <a:t>Openshift</a:t>
            </a:r>
            <a:r>
              <a:rPr lang="en" b="1" dirty="0">
                <a:solidFill>
                  <a:schemeClr val="dk1"/>
                </a:solidFill>
              </a:rPr>
              <a:t> is a complete platform for building, deploying, and intelligently managing Kubernetes applications in production</a:t>
            </a:r>
            <a:r>
              <a:rPr lang="en" dirty="0">
                <a:solidFill>
                  <a:schemeClr val="dk1"/>
                </a:solidFill>
              </a:rPr>
              <a:t>. </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224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9eb094e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9eb094e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dirty="0">
                <a:solidFill>
                  <a:schemeClr val="dk1"/>
                </a:solidFill>
              </a:rPr>
              <a:t>Speaker:</a:t>
            </a:r>
            <a:endParaRPr sz="1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dirty="0">
                <a:solidFill>
                  <a:schemeClr val="dk1"/>
                </a:solidFill>
              </a:rPr>
              <a:t>* This is a high level architecture diagram of the OpenShift 3 platform. On the subsequent slides we will dive down and investigate how these components interact within an OpenShift infrastructure.</a:t>
            </a:r>
            <a:endParaRPr sz="1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dirty="0">
                <a:solidFill>
                  <a:schemeClr val="dk1"/>
                </a:solidFill>
              </a:rPr>
              <a:t>Discussion:</a:t>
            </a:r>
            <a:endParaRPr sz="1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dirty="0">
                <a:solidFill>
                  <a:schemeClr val="dk1"/>
                </a:solidFill>
              </a:rPr>
              <a:t>* Set the stage for describing the OpenShift architecture.</a:t>
            </a:r>
            <a:endParaRPr sz="1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dirty="0">
                <a:solidFill>
                  <a:schemeClr val="dk1"/>
                </a:solidFill>
              </a:rPr>
              <a:t>Transcript:</a:t>
            </a:r>
            <a:endParaRPr sz="10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dirty="0">
                <a:solidFill>
                  <a:schemeClr val="dk1"/>
                </a:solidFill>
              </a:rPr>
              <a:t>OpenShift has a complex multi-component architecture. This presentation is usable to help prospects understand how the components work together.</a:t>
            </a:r>
            <a:endParaRPr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8246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274aa4007e_54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274aa4007e_54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Kubernetes introduced Container Runtime Interface (CRI), a plugin interface that gives </a:t>
            </a:r>
            <a:r>
              <a:rPr lang="en" dirty="0">
                <a:solidFill>
                  <a:schemeClr val="dk1"/>
                </a:solidFill>
              </a:rPr>
              <a:t>Kubernetes</a:t>
            </a:r>
            <a:r>
              <a:rPr lang="en" dirty="0"/>
              <a:t> the ability to use different OCI-compliant container runtimes. Building on that work, the CRI-O provides a lightweight runtime for Kubernetes. Prior to the introduction of CRI, Kubernetes was tied to specific container runtimes while with CRI, Kubernetes can be container runtime-agnostic.</a:t>
            </a:r>
            <a:endParaRPr/>
          </a:p>
          <a:p>
            <a:pPr marL="457200" lvl="0" indent="-317500" algn="l" rtl="0">
              <a:spcBef>
                <a:spcPts val="0"/>
              </a:spcBef>
              <a:spcAft>
                <a:spcPts val="0"/>
              </a:spcAft>
              <a:buSzPts val="1400"/>
              <a:buChar char="●"/>
            </a:pPr>
            <a:r>
              <a:rPr lang="en" dirty="0"/>
              <a:t>CRI-O currently supports the </a:t>
            </a:r>
            <a:r>
              <a:rPr lang="en" dirty="0" err="1"/>
              <a:t>runc</a:t>
            </a:r>
            <a:r>
              <a:rPr lang="en" dirty="0"/>
              <a:t> and Clear Container runtimes which are the more mature OCI-complaint runtimes</a:t>
            </a:r>
            <a:endParaRPr/>
          </a:p>
          <a:p>
            <a:pPr marL="457200" lvl="0" indent="-317500" algn="l" rtl="0">
              <a:spcBef>
                <a:spcPts val="0"/>
              </a:spcBef>
              <a:spcAft>
                <a:spcPts val="0"/>
              </a:spcAft>
              <a:buSzPts val="1400"/>
              <a:buChar char="●"/>
            </a:pPr>
            <a:r>
              <a:rPr lang="en" dirty="0"/>
              <a:t>CRI-O is developed by maintainers and contributors from Red Hat, Intel, IBM, Suse, Hyper and others</a:t>
            </a:r>
            <a:endParaRPr dirty="0"/>
          </a:p>
        </p:txBody>
      </p:sp>
    </p:spTree>
    <p:extLst>
      <p:ext uri="{BB962C8B-B14F-4D97-AF65-F5344CB8AC3E}">
        <p14:creationId xmlns:p14="http://schemas.microsoft.com/office/powerpoint/2010/main" val="34924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326dccada9_75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326dccada9_75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dirty="0">
                <a:solidFill>
                  <a:schemeClr val="dk1"/>
                </a:solidFill>
              </a:rPr>
              <a:t>A router uses the service selector to find the service and the endpoints backing the service. When both router and service provide load balancing, OpenShift Container Platform uses the router load balancing. A router detects relevant changes in the IP addresses of its services and adapts its configuration accordingly</a:t>
            </a: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A built-in router comes with OpenShift however it can be replaced by external load-balancers like F5</a:t>
            </a:r>
            <a:endParaRPr dirty="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7306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326dccada9_75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326dccada9_75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dirty="0">
                <a:solidFill>
                  <a:schemeClr val="dk1"/>
                </a:solidFill>
              </a:rPr>
              <a:t>A user can only access projects that they have created or explicitly given access to</a:t>
            </a:r>
            <a:endParaRPr dirty="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0146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8"/>
        <p:cNvGrpSpPr/>
        <p:nvPr/>
      </p:nvGrpSpPr>
      <p:grpSpPr>
        <a:xfrm>
          <a:off x="0" y="0"/>
          <a:ext cx="0" cy="0"/>
          <a:chOff x="0" y="0"/>
          <a:chExt cx="0" cy="0"/>
        </a:xfrm>
      </p:grpSpPr>
      <p:sp>
        <p:nvSpPr>
          <p:cNvPr id="5339" name="Google Shape;5339;g24497b1490_5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0" name="Google Shape;5340;g24497b1490_5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Blue: OpenShift does   Green: User does</a:t>
            </a:r>
            <a:endParaRPr dirty="0"/>
          </a:p>
          <a:p>
            <a:pPr marL="457200" lvl="0" indent="-317500" algn="l" rtl="0">
              <a:spcBef>
                <a:spcPts val="0"/>
              </a:spcBef>
              <a:spcAft>
                <a:spcPts val="0"/>
              </a:spcAft>
              <a:buSzPts val="1400"/>
              <a:buChar char="●"/>
            </a:pPr>
            <a:r>
              <a:rPr lang="en" dirty="0"/>
              <a:t>Developers write code using existing development tools such as Maven, NPM, Bower, PIP, </a:t>
            </a:r>
            <a:r>
              <a:rPr lang="en" dirty="0" err="1"/>
              <a:t>Dockerfile</a:t>
            </a:r>
            <a:r>
              <a:rPr lang="en" dirty="0"/>
              <a:t> and Git and then access the OpenShift Web, CLI or IDE to create an app from the code</a:t>
            </a:r>
            <a:endParaRPr dirty="0"/>
          </a:p>
          <a:p>
            <a:pPr marL="457200" lvl="0" indent="-317500" algn="l" rtl="0">
              <a:spcBef>
                <a:spcPts val="0"/>
              </a:spcBef>
              <a:spcAft>
                <a:spcPts val="0"/>
              </a:spcAft>
              <a:buSzPts val="1400"/>
              <a:buChar char="●"/>
            </a:pPr>
            <a:r>
              <a:rPr lang="en" dirty="0"/>
              <a:t>S2I combines source code with a builder image (language and application runtimes) and stores the resulting application image in the image registry  </a:t>
            </a:r>
            <a:endParaRPr dirty="0"/>
          </a:p>
          <a:p>
            <a:pPr marL="457200" lvl="0" indent="-317500" algn="l" rtl="0">
              <a:spcBef>
                <a:spcPts val="0"/>
              </a:spcBef>
              <a:spcAft>
                <a:spcPts val="0"/>
              </a:spcAft>
              <a:buSzPts val="1400"/>
              <a:buChar char="●"/>
            </a:pPr>
            <a:r>
              <a:rPr lang="en" dirty="0"/>
              <a:t>This image registry by default is the OpenShift integrated docker registry however users can configure S2I to push the built images to third-party registries such as Docker Hub, Nexus, Artifactory, Amazon ECR, Quay, etc. </a:t>
            </a:r>
            <a:endParaRPr dirty="0"/>
          </a:p>
          <a:p>
            <a:pPr marL="457200" lvl="0" indent="-317500" algn="l" rtl="0">
              <a:spcBef>
                <a:spcPts val="0"/>
              </a:spcBef>
              <a:spcAft>
                <a:spcPts val="0"/>
              </a:spcAft>
              <a:buSzPts val="1400"/>
              <a:buChar char="●"/>
            </a:pPr>
            <a:r>
              <a:rPr lang="en" dirty="0"/>
              <a:t>OpenShift monitors the builder images in the image registry and can automatically rebuild the application images if the language (e.g. Java, Ruby, </a:t>
            </a:r>
            <a:r>
              <a:rPr lang="en" dirty="0" err="1"/>
              <a:t>etc</a:t>
            </a:r>
            <a:r>
              <a:rPr lang="en" dirty="0"/>
              <a:t>) or application runtime (JBoss EAP, JBoss Web Server, Tomcat, </a:t>
            </a:r>
            <a:r>
              <a:rPr lang="en" dirty="0" err="1"/>
              <a:t>etc</a:t>
            </a:r>
            <a:r>
              <a:rPr lang="en" dirty="0"/>
              <a:t>) image is updated for example due to security patches.</a:t>
            </a:r>
            <a:endParaRPr dirty="0"/>
          </a:p>
          <a:p>
            <a:pPr marL="457200" lvl="0" indent="-317500" algn="l" rtl="0">
              <a:spcBef>
                <a:spcPts val="0"/>
              </a:spcBef>
              <a:spcAft>
                <a:spcPts val="0"/>
              </a:spcAft>
              <a:buSzPts val="1400"/>
              <a:buChar char="●"/>
            </a:pPr>
            <a:r>
              <a:rPr lang="en" dirty="0"/>
              <a:t>OpenShift automates the deployment of application containers across multiple hosts via the Kubernetes. Users can trigger deployments, rollback, configure A/B or other custom deployments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043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3"/>
        <p:cNvGrpSpPr/>
        <p:nvPr/>
      </p:nvGrpSpPr>
      <p:grpSpPr>
        <a:xfrm>
          <a:off x="0" y="0"/>
          <a:ext cx="0" cy="0"/>
          <a:chOff x="0" y="0"/>
          <a:chExt cx="0" cy="0"/>
        </a:xfrm>
      </p:grpSpPr>
      <p:sp>
        <p:nvSpPr>
          <p:cNvPr id="5644" name="Google Shape;5644;g1b37accb95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5" name="Google Shape;5645;g1b37accb95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654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186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21233572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68703090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87873182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16147105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321497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103230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337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89841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90496009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27769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2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6084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46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29419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92511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940168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404562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77278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62733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tx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974900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92424"/>
            <a:ext cx="9144000" cy="3851076"/>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1"/>
            <a:ext cx="9144000" cy="1292425"/>
          </a:xfrm>
          <a:solidFill>
            <a:schemeClr val="tx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3031600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14046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6511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81318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227368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95608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23375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979559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14169982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117788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50628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6422146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411810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588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270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1883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348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94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500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bg1"/>
          </a:solidFill>
        </p:spPr>
        <p:txBody>
          <a:bodyPr lIns="210312" tIns="173736" rIns="228600" bIns="228600"/>
          <a:lstStyle>
            <a:lvl1pPr>
              <a:lnSpc>
                <a:spcPts val="2800"/>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9817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07771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754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hit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0"/>
            <a:ext cx="9144000" cy="1289050"/>
          </a:xfrm>
          <a:solidFill>
            <a:schemeClr val="bg1"/>
          </a:solidFill>
        </p:spPr>
        <p:txBody>
          <a:bodyPr lIns="210312" tIns="173736" rIns="228600" bIns="228600"/>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73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hit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bg1"/>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14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6487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661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36266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20735263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48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7651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623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9775826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863216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only">
  <p:cSld name="text only">
    <p:spTree>
      <p:nvGrpSpPr>
        <p:cNvPr id="1" name="Shape 138"/>
        <p:cNvGrpSpPr/>
        <p:nvPr/>
      </p:nvGrpSpPr>
      <p:grpSpPr>
        <a:xfrm>
          <a:off x="0" y="0"/>
          <a:ext cx="0" cy="0"/>
          <a:chOff x="0" y="0"/>
          <a:chExt cx="0" cy="0"/>
        </a:xfrm>
      </p:grpSpPr>
      <p:sp>
        <p:nvSpPr>
          <p:cNvPr id="139" name="Google Shape;139;p32"/>
          <p:cNvSpPr txBox="1">
            <a:spLocks noGrp="1"/>
          </p:cNvSpPr>
          <p:nvPr>
            <p:ph type="sldNum" idx="12"/>
          </p:nvPr>
        </p:nvSpPr>
        <p:spPr>
          <a:xfrm>
            <a:off x="103328" y="4733944"/>
            <a:ext cx="3606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32"/>
          <p:cNvSpPr txBox="1">
            <a:spLocks noGrp="1"/>
          </p:cNvSpPr>
          <p:nvPr>
            <p:ph type="body" idx="1"/>
          </p:nvPr>
        </p:nvSpPr>
        <p:spPr>
          <a:xfrm>
            <a:off x="826700" y="1233775"/>
            <a:ext cx="7490700" cy="3290100"/>
          </a:xfrm>
          <a:prstGeom prst="rect">
            <a:avLst/>
          </a:prstGeom>
        </p:spPr>
        <p:txBody>
          <a:bodyPr spcFirstLastPara="1" wrap="square" lIns="91425" tIns="91425" rIns="91425" bIns="91425" anchor="t" anchorCtr="0"/>
          <a:lstStyle>
            <a:lvl1pPr marL="457200" lvl="0" indent="-292100" rtl="0">
              <a:spcBef>
                <a:spcPts val="600"/>
              </a:spcBef>
              <a:spcAft>
                <a:spcPts val="0"/>
              </a:spcAft>
              <a:buSzPts val="1000"/>
              <a:buFont typeface="Overpass"/>
              <a:buChar char="●"/>
              <a:defRPr>
                <a:latin typeface="Overpass"/>
                <a:ea typeface="Overpass"/>
                <a:cs typeface="Overpass"/>
                <a:sym typeface="Overpass"/>
              </a:defRPr>
            </a:lvl1pPr>
            <a:lvl2pPr marL="914400" lvl="1" indent="-292100" rtl="0">
              <a:spcBef>
                <a:spcPts val="0"/>
              </a:spcBef>
              <a:spcAft>
                <a:spcPts val="0"/>
              </a:spcAft>
              <a:buSzPts val="1000"/>
              <a:buFont typeface="Overpass"/>
              <a:buChar char="○"/>
              <a:defRPr>
                <a:latin typeface="Overpass"/>
                <a:ea typeface="Overpass"/>
                <a:cs typeface="Overpass"/>
                <a:sym typeface="Overpass"/>
              </a:defRPr>
            </a:lvl2pPr>
            <a:lvl3pPr marL="1371600" lvl="2" indent="-292100" rtl="0">
              <a:spcBef>
                <a:spcPts val="0"/>
              </a:spcBef>
              <a:spcAft>
                <a:spcPts val="0"/>
              </a:spcAft>
              <a:buSzPts val="1000"/>
              <a:buFont typeface="Overpass"/>
              <a:buChar char="■"/>
              <a:defRPr>
                <a:latin typeface="Overpass"/>
                <a:ea typeface="Overpass"/>
                <a:cs typeface="Overpass"/>
                <a:sym typeface="Overpass"/>
              </a:defRPr>
            </a:lvl3pPr>
            <a:lvl4pPr marL="1828800" lvl="3" indent="-292100" rtl="0">
              <a:spcBef>
                <a:spcPts val="0"/>
              </a:spcBef>
              <a:spcAft>
                <a:spcPts val="0"/>
              </a:spcAft>
              <a:buSzPts val="1000"/>
              <a:buFont typeface="Overpass"/>
              <a:buChar char="●"/>
              <a:defRPr>
                <a:latin typeface="Overpass"/>
                <a:ea typeface="Overpass"/>
                <a:cs typeface="Overpass"/>
                <a:sym typeface="Overpass"/>
              </a:defRPr>
            </a:lvl4pPr>
            <a:lvl5pPr marL="2286000" lvl="4" indent="-292100" rtl="0">
              <a:spcBef>
                <a:spcPts val="0"/>
              </a:spcBef>
              <a:spcAft>
                <a:spcPts val="0"/>
              </a:spcAft>
              <a:buSzPts val="1000"/>
              <a:buFont typeface="Overpass"/>
              <a:buChar char="○"/>
              <a:defRPr>
                <a:latin typeface="Overpass"/>
                <a:ea typeface="Overpass"/>
                <a:cs typeface="Overpass"/>
                <a:sym typeface="Overpass"/>
              </a:defRPr>
            </a:lvl5pPr>
            <a:lvl6pPr marL="2743200" lvl="5" indent="-292100" rtl="0">
              <a:spcBef>
                <a:spcPts val="0"/>
              </a:spcBef>
              <a:spcAft>
                <a:spcPts val="0"/>
              </a:spcAft>
              <a:buSzPts val="1000"/>
              <a:buFont typeface="Overpass"/>
              <a:buChar char="■"/>
              <a:defRPr>
                <a:latin typeface="Overpass"/>
                <a:ea typeface="Overpass"/>
                <a:cs typeface="Overpass"/>
                <a:sym typeface="Overpass"/>
              </a:defRPr>
            </a:lvl6pPr>
            <a:lvl7pPr marL="3200400" lvl="6" indent="-292100" rtl="0">
              <a:spcBef>
                <a:spcPts val="0"/>
              </a:spcBef>
              <a:spcAft>
                <a:spcPts val="0"/>
              </a:spcAft>
              <a:buSzPts val="1000"/>
              <a:buFont typeface="Overpass"/>
              <a:buChar char="●"/>
              <a:defRPr>
                <a:latin typeface="Overpass"/>
                <a:ea typeface="Overpass"/>
                <a:cs typeface="Overpass"/>
                <a:sym typeface="Overpass"/>
              </a:defRPr>
            </a:lvl7pPr>
            <a:lvl8pPr marL="3657600" lvl="7" indent="-292100" rtl="0">
              <a:spcBef>
                <a:spcPts val="0"/>
              </a:spcBef>
              <a:spcAft>
                <a:spcPts val="0"/>
              </a:spcAft>
              <a:buSzPts val="1000"/>
              <a:buFont typeface="Overpass"/>
              <a:buChar char="○"/>
              <a:defRPr>
                <a:latin typeface="Overpass"/>
                <a:ea typeface="Overpass"/>
                <a:cs typeface="Overpass"/>
                <a:sym typeface="Overpass"/>
              </a:defRPr>
            </a:lvl8pPr>
            <a:lvl9pPr marL="4114800" lvl="8" indent="-292100" rtl="0">
              <a:spcBef>
                <a:spcPts val="0"/>
              </a:spcBef>
              <a:spcAft>
                <a:spcPts val="0"/>
              </a:spcAft>
              <a:buSzPts val="1000"/>
              <a:buFont typeface="Overpass"/>
              <a:buChar char="■"/>
              <a:defRPr>
                <a:latin typeface="Overpass"/>
                <a:ea typeface="Overpass"/>
                <a:cs typeface="Overpass"/>
                <a:sym typeface="Overpass"/>
              </a:defRPr>
            </a:lvl9pPr>
          </a:lstStyle>
          <a:p>
            <a:endParaRPr/>
          </a:p>
        </p:txBody>
      </p:sp>
      <p:sp>
        <p:nvSpPr>
          <p:cNvPr id="141" name="Google Shape;141;p32"/>
          <p:cNvSpPr txBox="1">
            <a:spLocks noGrp="1"/>
          </p:cNvSpPr>
          <p:nvPr>
            <p:ph type="title"/>
          </p:nvPr>
        </p:nvSpPr>
        <p:spPr>
          <a:xfrm>
            <a:off x="826650" y="0"/>
            <a:ext cx="7490700" cy="1063200"/>
          </a:xfrm>
          <a:prstGeom prst="rect">
            <a:avLst/>
          </a:prstGeom>
        </p:spPr>
        <p:txBody>
          <a:bodyPr spcFirstLastPara="1" wrap="square" lIns="91425" tIns="91425" rIns="91425" bIns="91425" anchor="b" anchorCtr="0"/>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95528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tx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8" y="4694108"/>
            <a:ext cx="513793" cy="204998"/>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spTree>
    <p:extLst>
      <p:ext uri="{BB962C8B-B14F-4D97-AF65-F5344CB8AC3E}">
        <p14:creationId xmlns:p14="http://schemas.microsoft.com/office/powerpoint/2010/main" val="1662883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7618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08468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203166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9232577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553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902426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54073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1736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1086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0863283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1431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3310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62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82549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34336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054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2860512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53267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64307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tx2"/>
          </a:solidFill>
        </p:spPr>
        <p:txBody>
          <a:bodyPr lIns="210312" tIns="173736" rIns="228600" bIns="228600"/>
          <a:lstStyle>
            <a:lvl1pPr>
              <a:lnSpc>
                <a:spcPts val="2800"/>
              </a:lnSpc>
              <a:defRPr>
                <a:solidFill>
                  <a:schemeClr val="tx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tx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31216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tx2"/>
          </a:solidFill>
        </p:spPr>
        <p:txBody>
          <a:bodyPr lIns="182880" tIns="137160" rIns="228600" bIns="228600"/>
          <a:lstStyle>
            <a:lvl1pPr>
              <a:lnSpc>
                <a:spcPts val="5400"/>
              </a:lnSpc>
              <a:defRPr sz="4800"/>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3954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lt gray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tx2"/>
          </a:solidFill>
        </p:spPr>
        <p:txBody>
          <a:bodyPr lIns="210312" tIns="173736" rIns="228600" bIns="228600"/>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189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t gray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tx2"/>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82577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2"/>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98691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3735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45432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36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98680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8761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4825174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13762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5147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857095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2259301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3125158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70711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9041049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146201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45652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6490424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333817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808047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1043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7736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dirty="0"/>
              <a:t>Click to edit Master text styles</a:t>
            </a:r>
          </a:p>
        </p:txBody>
      </p:sp>
    </p:spTree>
    <p:extLst>
      <p:ext uri="{BB962C8B-B14F-4D97-AF65-F5344CB8AC3E}">
        <p14:creationId xmlns:p14="http://schemas.microsoft.com/office/powerpoint/2010/main" val="35707773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5584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573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1522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155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9461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829673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50220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3895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10312" y="175530"/>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3062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4572000" cy="2571751"/>
          </a:xfrm>
          <a:solidFill>
            <a:schemeClr val="accent1"/>
          </a:solidFill>
        </p:spPr>
        <p:txBody>
          <a:bodyPr lIns="210312" tIns="173736" rIns="228600" bIns="228600"/>
          <a:lstStyle>
            <a:lvl1pPr>
              <a:lnSpc>
                <a:spcPts val="2800"/>
              </a:lnSpc>
              <a:defRPr>
                <a:solidFill>
                  <a:schemeClr val="bg1"/>
                </a:solidFill>
              </a:defRPr>
            </a:lvl1pPr>
          </a:lstStyle>
          <a:p>
            <a:r>
              <a:rPr lang="en-US" dirty="0"/>
              <a:t>Click to edit Master title style</a:t>
            </a:r>
          </a:p>
        </p:txBody>
      </p:sp>
      <p:sp>
        <p:nvSpPr>
          <p:cNvPr id="11" name="Content Placeholder 10"/>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p:nvPr>
        </p:nvSpPr>
        <p:spPr>
          <a:xfrm>
            <a:off x="0" y="2570162"/>
            <a:ext cx="4572000" cy="2573337"/>
          </a:xfrm>
          <a:solidFill>
            <a:schemeClr val="accent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08888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1"/>
            <a:ext cx="9144000" cy="2569463"/>
          </a:xfrm>
          <a:solidFill>
            <a:schemeClr val="accent1"/>
          </a:solidFill>
        </p:spPr>
        <p:txBody>
          <a:bodyPr lIns="182880" tIns="137160" rIns="228600" bIns="228600"/>
          <a:lstStyle>
            <a:lvl1pPr>
              <a:lnSpc>
                <a:spcPts val="5400"/>
              </a:lnSpc>
              <a:defRPr sz="4800">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46359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9144000" cy="1289050"/>
          </a:xfrm>
          <a:solidFill>
            <a:schemeClr val="accent1"/>
          </a:solidFill>
        </p:spPr>
        <p:txBody>
          <a:bodyPr lIns="210312" tIns="173736"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215980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p:nvPr>
        </p:nvSpPr>
        <p:spPr>
          <a:xfrm>
            <a:off x="-2" y="3848100"/>
            <a:ext cx="4343402" cy="647700"/>
          </a:xfrm>
          <a:solidFill>
            <a:schemeClr val="accent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8581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a:t>Group Name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4753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1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51553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08865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9274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58625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771499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92369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80647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dirty="0"/>
              <a:t>Click to edit Master text styles</a:t>
            </a:r>
          </a:p>
        </p:txBody>
      </p:sp>
    </p:spTree>
    <p:extLst>
      <p:ext uri="{BB962C8B-B14F-4D97-AF65-F5344CB8AC3E}">
        <p14:creationId xmlns:p14="http://schemas.microsoft.com/office/powerpoint/2010/main" val="20937382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308347588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25005088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Group Name / DOC ID / Month XX, 2018 / © 2018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42329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theme" Target="../theme/theme3.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8"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 Type="http://schemas.openxmlformats.org/officeDocument/2006/relationships/slideLayout" Target="../slideLayouts/slideLayout100.xml"/><Relationship Id="rId21" Type="http://schemas.openxmlformats.org/officeDocument/2006/relationships/slideLayout" Target="../slideLayouts/slideLayout118.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theme" Target="../theme/theme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8"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tx1"/>
                </a:solidFill>
                <a:latin typeface="IBM Plex Sans Light" panose="020B0403050000000000" pitchFamily="34" charset="77"/>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b="0" i="0">
                <a:solidFill>
                  <a:schemeClr val="tx1"/>
                </a:solidFill>
                <a:latin typeface="IBM Plex Sans Light" panose="020B0403050000000000" pitchFamily="34" charset="77"/>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57"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956" r:id="rId32"/>
    <p:sldLayoutId id="2147484057" r:id="rId33"/>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tx1"/>
                </a:solidFill>
              </a:defRPr>
            </a:lvl1pPr>
          </a:lstStyle>
          <a:p>
            <a:r>
              <a:rPr lang="en-US" dirty="0"/>
              <a:t>Group Name / DOC ID / Month XX, 2018 / © 2018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tx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398244318"/>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 id="2147483977" r:id="rId19"/>
    <p:sldLayoutId id="2147483978" r:id="rId20"/>
    <p:sldLayoutId id="2147483979" r:id="rId21"/>
    <p:sldLayoutId id="2147483980" r:id="rId22"/>
    <p:sldLayoutId id="2147483981" r:id="rId23"/>
    <p:sldLayoutId id="2147483982" r:id="rId24"/>
    <p:sldLayoutId id="2147483983" r:id="rId25"/>
    <p:sldLayoutId id="2147483984" r:id="rId26"/>
    <p:sldLayoutId id="2147483985" r:id="rId27"/>
    <p:sldLayoutId id="2147483986" r:id="rId28"/>
    <p:sldLayoutId id="2147483987" r:id="rId29"/>
    <p:sldLayoutId id="2147483988" r:id="rId30"/>
    <p:sldLayoutId id="2147483989" r:id="rId31"/>
    <p:sldLayoutId id="2147483990" r:id="rId32"/>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206233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 id="2147484012" r:id="rId21"/>
    <p:sldLayoutId id="2147484013" r:id="rId22"/>
    <p:sldLayoutId id="2147484014" r:id="rId23"/>
    <p:sldLayoutId id="2147484015" r:id="rId24"/>
    <p:sldLayoutId id="2147484016" r:id="rId25"/>
    <p:sldLayoutId id="2147484017" r:id="rId26"/>
    <p:sldLayoutId id="2147484018" r:id="rId27"/>
    <p:sldLayoutId id="2147484019" r:id="rId28"/>
    <p:sldLayoutId id="2147484020" r:id="rId29"/>
    <p:sldLayoutId id="2147484021" r:id="rId30"/>
    <p:sldLayoutId id="2147484022" r:id="rId31"/>
    <p:sldLayoutId id="2147484023"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Group Name / DOC ID / Month XX, 2018 / © 2018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39719678"/>
      </p:ext>
    </p:extLst>
  </p:cSld>
  <p:clrMap bg1="dk1" tx1="lt1" bg2="dk2" tx2="lt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 id="2147484039" r:id="rId15"/>
    <p:sldLayoutId id="2147484040" r:id="rId16"/>
    <p:sldLayoutId id="2147484041" r:id="rId17"/>
    <p:sldLayoutId id="2147484042" r:id="rId18"/>
    <p:sldLayoutId id="2147484043" r:id="rId19"/>
    <p:sldLayoutId id="2147484044" r:id="rId20"/>
    <p:sldLayoutId id="2147484045" r:id="rId21"/>
    <p:sldLayoutId id="2147484046" r:id="rId22"/>
    <p:sldLayoutId id="2147484047" r:id="rId23"/>
    <p:sldLayoutId id="2147484048" r:id="rId24"/>
    <p:sldLayoutId id="2147484049" r:id="rId25"/>
    <p:sldLayoutId id="2147484050" r:id="rId26"/>
    <p:sldLayoutId id="2147484051" r:id="rId27"/>
    <p:sldLayoutId id="2147484052" r:id="rId28"/>
    <p:sldLayoutId id="2147484053" r:id="rId29"/>
    <p:sldLayoutId id="2147484054" r:id="rId30"/>
    <p:sldLayoutId id="2147484055" r:id="rId31"/>
    <p:sldLayoutId id="2147484056"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40.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tiff"/><Relationship Id="rId1" Type="http://schemas.openxmlformats.org/officeDocument/2006/relationships/slideLayout" Target="../slideLayouts/slideLayout17.x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image" Target="../media/image46.tif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49.png"/><Relationship Id="rId21" Type="http://schemas.openxmlformats.org/officeDocument/2006/relationships/image" Target="../media/image67.jpe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image" Target="../media/image48.png"/><Relationship Id="rId16" Type="http://schemas.openxmlformats.org/officeDocument/2006/relationships/image" Target="../media/image62.png"/><Relationship Id="rId20" Type="http://schemas.openxmlformats.org/officeDocument/2006/relationships/image" Target="../media/image66.png"/><Relationship Id="rId1" Type="http://schemas.openxmlformats.org/officeDocument/2006/relationships/slideLayout" Target="../slideLayouts/slideLayout17.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23" Type="http://schemas.openxmlformats.org/officeDocument/2006/relationships/image" Target="../media/image69.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 Id="rId22" Type="http://schemas.openxmlformats.org/officeDocument/2006/relationships/image" Target="../media/image6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9.tiff"/></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7BBA-DDF0-5840-9DE1-FD6AB9A59AF3}"/>
              </a:ext>
            </a:extLst>
          </p:cNvPr>
          <p:cNvSpPr>
            <a:spLocks noGrp="1"/>
          </p:cNvSpPr>
          <p:nvPr>
            <p:ph type="title"/>
          </p:nvPr>
        </p:nvSpPr>
        <p:spPr/>
        <p:txBody>
          <a:bodyPr/>
          <a:lstStyle/>
          <a:p>
            <a:r>
              <a:rPr lang="en-US" dirty="0"/>
              <a:t>Cloud Pak for Data Introduction</a:t>
            </a:r>
            <a:br>
              <a:rPr lang="en-US" dirty="0"/>
            </a:br>
            <a:br>
              <a:rPr lang="en-US" dirty="0"/>
            </a:br>
            <a:r>
              <a:rPr lang="en-US" dirty="0">
                <a:solidFill>
                  <a:schemeClr val="bg1"/>
                </a:solidFill>
              </a:rPr>
              <a:t>—</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78429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2" name="Title 1">
            <a:extLst>
              <a:ext uri="{FF2B5EF4-FFF2-40B4-BE49-F238E27FC236}">
                <a16:creationId xmlns:a16="http://schemas.microsoft.com/office/drawing/2014/main" id="{D3292661-2155-AF42-A796-D206801E100A}"/>
              </a:ext>
            </a:extLst>
          </p:cNvPr>
          <p:cNvSpPr>
            <a:spLocks noGrp="1"/>
          </p:cNvSpPr>
          <p:nvPr>
            <p:ph type="title"/>
          </p:nvPr>
        </p:nvSpPr>
        <p:spPr/>
        <p:txBody>
          <a:bodyPr/>
          <a:lstStyle/>
          <a:p>
            <a:r>
              <a:rPr lang="en-US" dirty="0"/>
              <a:t>Routes</a:t>
            </a:r>
          </a:p>
        </p:txBody>
      </p:sp>
      <p:sp>
        <p:nvSpPr>
          <p:cNvPr id="989" name="Google Shape;989;p71"/>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990" name="Google Shape;990;p71"/>
          <p:cNvSpPr/>
          <p:nvPr/>
        </p:nvSpPr>
        <p:spPr>
          <a:xfrm>
            <a:off x="4888900" y="3313100"/>
            <a:ext cx="962700" cy="7440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verpass"/>
                <a:ea typeface="Overpass"/>
                <a:cs typeface="Overpass"/>
                <a:sym typeface="Overpass"/>
              </a:rPr>
              <a:t>POD</a:t>
            </a:r>
            <a:endParaRPr sz="800" dirty="0">
              <a:latin typeface="Overpass"/>
              <a:ea typeface="Overpass"/>
              <a:cs typeface="Overpass"/>
              <a:sym typeface="Overpass"/>
            </a:endParaRPr>
          </a:p>
        </p:txBody>
      </p:sp>
      <p:sp>
        <p:nvSpPr>
          <p:cNvPr id="991" name="Google Shape;991;p71"/>
          <p:cNvSpPr txBox="1"/>
          <p:nvPr/>
        </p:nvSpPr>
        <p:spPr>
          <a:xfrm>
            <a:off x="339150" y="934412"/>
            <a:ext cx="8465700"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Proxima Nova"/>
                <a:ea typeface="Proxima Nova"/>
                <a:cs typeface="Proxima Nova"/>
                <a:sym typeface="Proxima Nova"/>
              </a:rPr>
              <a:t>routes add services to the external load-balancer and provide readable </a:t>
            </a:r>
            <a:r>
              <a:rPr lang="en" sz="2800" dirty="0" err="1">
                <a:latin typeface="Proxima Nova"/>
                <a:ea typeface="Proxima Nova"/>
                <a:cs typeface="Proxima Nova"/>
                <a:sym typeface="Proxima Nova"/>
              </a:rPr>
              <a:t>urls</a:t>
            </a:r>
            <a:r>
              <a:rPr lang="en" sz="2800" dirty="0">
                <a:latin typeface="Proxima Nova"/>
                <a:ea typeface="Proxima Nova"/>
                <a:cs typeface="Proxima Nova"/>
                <a:sym typeface="Proxima Nova"/>
              </a:rPr>
              <a:t> for the app</a:t>
            </a:r>
            <a:endParaRPr sz="2800" dirty="0">
              <a:latin typeface="Proxima Nova"/>
              <a:ea typeface="Proxima Nova"/>
              <a:cs typeface="Proxima Nova"/>
              <a:sym typeface="Proxima Nova"/>
            </a:endParaRPr>
          </a:p>
        </p:txBody>
      </p:sp>
      <p:sp>
        <p:nvSpPr>
          <p:cNvPr id="992" name="Google Shape;992;p71"/>
          <p:cNvSpPr/>
          <p:nvPr/>
        </p:nvSpPr>
        <p:spPr>
          <a:xfrm>
            <a:off x="5029410" y="3584156"/>
            <a:ext cx="692700" cy="400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solidFill>
                  <a:srgbClr val="FFFFFF"/>
                </a:solidFill>
                <a:latin typeface="Overpass"/>
                <a:ea typeface="Overpass"/>
                <a:cs typeface="Overpass"/>
                <a:sym typeface="Overpass"/>
              </a:rPr>
              <a:t>CONTAINER</a:t>
            </a:r>
            <a:endParaRPr sz="700" dirty="0">
              <a:solidFill>
                <a:srgbClr val="FFFFFF"/>
              </a:solidFill>
              <a:latin typeface="Overpass"/>
              <a:ea typeface="Overpass"/>
              <a:cs typeface="Overpass"/>
              <a:sym typeface="Overpass"/>
            </a:endParaRPr>
          </a:p>
        </p:txBody>
      </p:sp>
      <p:sp>
        <p:nvSpPr>
          <p:cNvPr id="993" name="Google Shape;993;p71"/>
          <p:cNvSpPr/>
          <p:nvPr/>
        </p:nvSpPr>
        <p:spPr>
          <a:xfrm>
            <a:off x="5927925" y="3313100"/>
            <a:ext cx="962700" cy="7440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verpass"/>
                <a:ea typeface="Overpass"/>
                <a:cs typeface="Overpass"/>
                <a:sym typeface="Overpass"/>
              </a:rPr>
              <a:t>POD</a:t>
            </a:r>
            <a:endParaRPr sz="800" dirty="0">
              <a:latin typeface="Overpass"/>
              <a:ea typeface="Overpass"/>
              <a:cs typeface="Overpass"/>
              <a:sym typeface="Overpass"/>
            </a:endParaRPr>
          </a:p>
        </p:txBody>
      </p:sp>
      <p:sp>
        <p:nvSpPr>
          <p:cNvPr id="994" name="Google Shape;994;p71"/>
          <p:cNvSpPr/>
          <p:nvPr/>
        </p:nvSpPr>
        <p:spPr>
          <a:xfrm>
            <a:off x="6068436" y="3584156"/>
            <a:ext cx="692700" cy="400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solidFill>
                  <a:srgbClr val="FFFFFF"/>
                </a:solidFill>
                <a:latin typeface="Overpass"/>
                <a:ea typeface="Overpass"/>
                <a:cs typeface="Overpass"/>
                <a:sym typeface="Overpass"/>
              </a:rPr>
              <a:t>CONTAINER</a:t>
            </a:r>
            <a:endParaRPr sz="700" dirty="0">
              <a:solidFill>
                <a:srgbClr val="FFFFFF"/>
              </a:solidFill>
              <a:latin typeface="Overpass"/>
              <a:ea typeface="Overpass"/>
              <a:cs typeface="Overpass"/>
              <a:sym typeface="Overpass"/>
            </a:endParaRPr>
          </a:p>
        </p:txBody>
      </p:sp>
      <p:sp>
        <p:nvSpPr>
          <p:cNvPr id="995" name="Google Shape;995;p71"/>
          <p:cNvSpPr/>
          <p:nvPr/>
        </p:nvSpPr>
        <p:spPr>
          <a:xfrm>
            <a:off x="6966951" y="3313100"/>
            <a:ext cx="962700" cy="7440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dirty="0">
                <a:latin typeface="Overpass"/>
                <a:ea typeface="Overpass"/>
                <a:cs typeface="Overpass"/>
                <a:sym typeface="Overpass"/>
              </a:rPr>
              <a:t>POD</a:t>
            </a:r>
            <a:endParaRPr sz="800" dirty="0">
              <a:latin typeface="Overpass"/>
              <a:ea typeface="Overpass"/>
              <a:cs typeface="Overpass"/>
              <a:sym typeface="Overpass"/>
            </a:endParaRPr>
          </a:p>
        </p:txBody>
      </p:sp>
      <p:sp>
        <p:nvSpPr>
          <p:cNvPr id="996" name="Google Shape;996;p71"/>
          <p:cNvSpPr/>
          <p:nvPr/>
        </p:nvSpPr>
        <p:spPr>
          <a:xfrm>
            <a:off x="7107463" y="3584156"/>
            <a:ext cx="692700" cy="400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solidFill>
                  <a:srgbClr val="FFFFFF"/>
                </a:solidFill>
                <a:latin typeface="Overpass"/>
                <a:ea typeface="Overpass"/>
                <a:cs typeface="Overpass"/>
                <a:sym typeface="Overpass"/>
              </a:rPr>
              <a:t>CONTAINER</a:t>
            </a:r>
            <a:endParaRPr sz="700" dirty="0">
              <a:solidFill>
                <a:srgbClr val="FFFFFF"/>
              </a:solidFill>
              <a:latin typeface="Overpass"/>
              <a:ea typeface="Overpass"/>
              <a:cs typeface="Overpass"/>
              <a:sym typeface="Overpass"/>
            </a:endParaRPr>
          </a:p>
        </p:txBody>
      </p:sp>
      <p:sp>
        <p:nvSpPr>
          <p:cNvPr id="997" name="Google Shape;997;p71"/>
          <p:cNvSpPr/>
          <p:nvPr/>
        </p:nvSpPr>
        <p:spPr>
          <a:xfrm>
            <a:off x="5339775" y="2762675"/>
            <a:ext cx="2139300" cy="2718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Overpass"/>
                <a:ea typeface="Overpass"/>
                <a:cs typeface="Overpass"/>
                <a:sym typeface="Overpass"/>
              </a:rPr>
              <a:t>BACKEND SERVICE</a:t>
            </a:r>
            <a:endParaRPr sz="1100" dirty="0">
              <a:solidFill>
                <a:srgbClr val="FFFFFF"/>
              </a:solidFill>
              <a:latin typeface="Overpass"/>
              <a:ea typeface="Overpass"/>
              <a:cs typeface="Overpass"/>
              <a:sym typeface="Overpass"/>
            </a:endParaRPr>
          </a:p>
        </p:txBody>
      </p:sp>
      <p:cxnSp>
        <p:nvCxnSpPr>
          <p:cNvPr id="998" name="Google Shape;998;p71"/>
          <p:cNvCxnSpPr>
            <a:stCxn id="997" idx="2"/>
            <a:endCxn id="993" idx="0"/>
          </p:cNvCxnSpPr>
          <p:nvPr/>
        </p:nvCxnSpPr>
        <p:spPr>
          <a:xfrm>
            <a:off x="6409425" y="3034475"/>
            <a:ext cx="0" cy="278700"/>
          </a:xfrm>
          <a:prstGeom prst="straightConnector1">
            <a:avLst/>
          </a:prstGeom>
          <a:noFill/>
          <a:ln w="9525" cap="flat" cmpd="sng">
            <a:solidFill>
              <a:srgbClr val="666666"/>
            </a:solidFill>
            <a:prstDash val="solid"/>
            <a:round/>
            <a:headEnd type="none" w="med" len="med"/>
            <a:tailEnd type="triangle" w="med" len="med"/>
          </a:ln>
        </p:spPr>
      </p:cxnSp>
      <p:cxnSp>
        <p:nvCxnSpPr>
          <p:cNvPr id="999" name="Google Shape;999;p71"/>
          <p:cNvCxnSpPr>
            <a:stCxn id="997" idx="2"/>
            <a:endCxn id="995" idx="0"/>
          </p:cNvCxnSpPr>
          <p:nvPr/>
        </p:nvCxnSpPr>
        <p:spPr>
          <a:xfrm rot="-5400000" flipH="1">
            <a:off x="6789525" y="2654375"/>
            <a:ext cx="278700" cy="1038900"/>
          </a:xfrm>
          <a:prstGeom prst="bentConnector3">
            <a:avLst>
              <a:gd name="adj1" fmla="val 49986"/>
            </a:avLst>
          </a:prstGeom>
          <a:noFill/>
          <a:ln w="9525" cap="flat" cmpd="sng">
            <a:solidFill>
              <a:srgbClr val="666666"/>
            </a:solidFill>
            <a:prstDash val="solid"/>
            <a:round/>
            <a:headEnd type="none" w="med" len="med"/>
            <a:tailEnd type="triangle" w="med" len="med"/>
          </a:ln>
        </p:spPr>
      </p:cxnSp>
      <p:cxnSp>
        <p:nvCxnSpPr>
          <p:cNvPr id="1000" name="Google Shape;1000;p71"/>
          <p:cNvCxnSpPr>
            <a:stCxn id="997" idx="2"/>
            <a:endCxn id="990" idx="0"/>
          </p:cNvCxnSpPr>
          <p:nvPr/>
        </p:nvCxnSpPr>
        <p:spPr>
          <a:xfrm rot="5400000">
            <a:off x="5750475" y="2654225"/>
            <a:ext cx="278700" cy="1039200"/>
          </a:xfrm>
          <a:prstGeom prst="bentConnector3">
            <a:avLst>
              <a:gd name="adj1" fmla="val 49986"/>
            </a:avLst>
          </a:prstGeom>
          <a:noFill/>
          <a:ln w="9525" cap="flat" cmpd="sng">
            <a:solidFill>
              <a:srgbClr val="666666"/>
            </a:solidFill>
            <a:prstDash val="solid"/>
            <a:round/>
            <a:headEnd type="none" w="med" len="med"/>
            <a:tailEnd type="triangle" w="med" len="med"/>
          </a:ln>
        </p:spPr>
      </p:cxnSp>
      <p:sp>
        <p:nvSpPr>
          <p:cNvPr id="1001" name="Google Shape;1001;p71"/>
          <p:cNvSpPr/>
          <p:nvPr/>
        </p:nvSpPr>
        <p:spPr>
          <a:xfrm>
            <a:off x="5339775" y="2271750"/>
            <a:ext cx="2139300" cy="445200"/>
          </a:xfrm>
          <a:prstGeom prst="rect">
            <a:avLst/>
          </a:prstGeom>
          <a:solidFill>
            <a:srgbClr val="3B008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FFFFFF"/>
                </a:solidFill>
                <a:latin typeface="Overpass"/>
                <a:ea typeface="Overpass"/>
                <a:cs typeface="Overpass"/>
                <a:sym typeface="Overpass"/>
              </a:rPr>
              <a:t>ROUTE</a:t>
            </a:r>
            <a:br>
              <a:rPr lang="en" sz="1100">
                <a:solidFill>
                  <a:srgbClr val="FFFFFF"/>
                </a:solidFill>
                <a:latin typeface="Overpass"/>
                <a:ea typeface="Overpass"/>
                <a:cs typeface="Overpass"/>
                <a:sym typeface="Overpass"/>
              </a:rPr>
            </a:br>
            <a:r>
              <a:rPr lang="en" sz="800" dirty="0">
                <a:solidFill>
                  <a:srgbClr val="D9D2E9"/>
                </a:solidFill>
                <a:latin typeface="Roboto Mono"/>
                <a:ea typeface="Roboto Mono"/>
                <a:cs typeface="Roboto Mono"/>
                <a:sym typeface="Roboto Mono"/>
              </a:rPr>
              <a:t>app-prod.mycompany.com</a:t>
            </a:r>
            <a:endParaRPr sz="1100" dirty="0">
              <a:solidFill>
                <a:srgbClr val="FFFFFF"/>
              </a:solidFill>
              <a:latin typeface="Overpass"/>
              <a:ea typeface="Overpass"/>
              <a:cs typeface="Overpass"/>
              <a:sym typeface="Overpass"/>
            </a:endParaRPr>
          </a:p>
        </p:txBody>
      </p:sp>
      <p:grpSp>
        <p:nvGrpSpPr>
          <p:cNvPr id="1002" name="Google Shape;1002;p71"/>
          <p:cNvGrpSpPr/>
          <p:nvPr/>
        </p:nvGrpSpPr>
        <p:grpSpPr>
          <a:xfrm>
            <a:off x="1021750" y="2278875"/>
            <a:ext cx="2688165" cy="1778400"/>
            <a:chOff x="1021750" y="2278875"/>
            <a:chExt cx="2688165" cy="1778400"/>
          </a:xfrm>
        </p:grpSpPr>
        <p:sp>
          <p:nvSpPr>
            <p:cNvPr id="1003" name="Google Shape;1003;p71"/>
            <p:cNvSpPr/>
            <p:nvPr/>
          </p:nvSpPr>
          <p:spPr>
            <a:xfrm>
              <a:off x="1021750" y="2278875"/>
              <a:ext cx="2611800" cy="1778400"/>
            </a:xfrm>
            <a:prstGeom prst="rect">
              <a:avLst/>
            </a:pr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1"/>
            <p:cNvSpPr/>
            <p:nvPr/>
          </p:nvSpPr>
          <p:spPr>
            <a:xfrm>
              <a:off x="1090451" y="2530002"/>
              <a:ext cx="2475000" cy="14499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1"/>
            <p:cNvSpPr txBox="1"/>
            <p:nvPr/>
          </p:nvSpPr>
          <p:spPr>
            <a:xfrm>
              <a:off x="1098115" y="2583950"/>
              <a:ext cx="26118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Roboto Mono"/>
                  <a:ea typeface="Roboto Mono"/>
                  <a:cs typeface="Roboto Mono"/>
                  <a:sym typeface="Roboto Mono"/>
                </a:rPr>
                <a:t>&gt; curl http://app-prod.mycompany.com</a:t>
              </a:r>
              <a:endParaRPr sz="800">
                <a:latin typeface="Roboto Mono"/>
                <a:ea typeface="Roboto Mono"/>
                <a:cs typeface="Roboto Mono"/>
                <a:sym typeface="Roboto Mono"/>
              </a:endParaRPr>
            </a:p>
          </p:txBody>
        </p:sp>
        <p:sp>
          <p:nvSpPr>
            <p:cNvPr id="1006" name="Google Shape;1006;p71"/>
            <p:cNvSpPr/>
            <p:nvPr/>
          </p:nvSpPr>
          <p:spPr>
            <a:xfrm>
              <a:off x="1093690" y="2347412"/>
              <a:ext cx="88200" cy="8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1"/>
            <p:cNvSpPr/>
            <p:nvPr/>
          </p:nvSpPr>
          <p:spPr>
            <a:xfrm>
              <a:off x="1222055" y="2347412"/>
              <a:ext cx="88200" cy="88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8" name="Google Shape;1008;p71"/>
          <p:cNvCxnSpPr/>
          <p:nvPr/>
        </p:nvCxnSpPr>
        <p:spPr>
          <a:xfrm>
            <a:off x="3869650" y="2527950"/>
            <a:ext cx="1257900" cy="0"/>
          </a:xfrm>
          <a:prstGeom prst="straightConnector1">
            <a:avLst/>
          </a:prstGeom>
          <a:noFill/>
          <a:ln w="9525" cap="flat" cmpd="sng">
            <a:solidFill>
              <a:srgbClr val="666666"/>
            </a:solidFill>
            <a:prstDash val="dot"/>
            <a:round/>
            <a:headEnd type="none" w="med" len="med"/>
            <a:tailEnd type="triangle" w="med" len="med"/>
          </a:ln>
        </p:spPr>
      </p:cxnSp>
      <p:sp>
        <p:nvSpPr>
          <p:cNvPr id="23" name="Footer Placeholder 2">
            <a:extLst>
              <a:ext uri="{FF2B5EF4-FFF2-40B4-BE49-F238E27FC236}">
                <a16:creationId xmlns:a16="http://schemas.microsoft.com/office/drawing/2014/main" id="{96C8FDE9-2891-CD4F-897B-43315176C25C}"/>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353756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2" name="Title 1">
            <a:extLst>
              <a:ext uri="{FF2B5EF4-FFF2-40B4-BE49-F238E27FC236}">
                <a16:creationId xmlns:a16="http://schemas.microsoft.com/office/drawing/2014/main" id="{222EFDBE-733B-1743-B18E-7CD477976A19}"/>
              </a:ext>
            </a:extLst>
          </p:cNvPr>
          <p:cNvSpPr>
            <a:spLocks noGrp="1"/>
          </p:cNvSpPr>
          <p:nvPr>
            <p:ph type="title"/>
          </p:nvPr>
        </p:nvSpPr>
        <p:spPr>
          <a:xfrm>
            <a:off x="210311" y="175530"/>
            <a:ext cx="6077791" cy="804672"/>
          </a:xfrm>
        </p:spPr>
        <p:txBody>
          <a:bodyPr/>
          <a:lstStyle/>
          <a:p>
            <a:r>
              <a:rPr lang="en-US" dirty="0"/>
              <a:t>Projects – extends k8s namespaces</a:t>
            </a:r>
          </a:p>
        </p:txBody>
      </p:sp>
      <p:sp>
        <p:nvSpPr>
          <p:cNvPr id="1013" name="Google Shape;1013;p72"/>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014" name="Google Shape;1014;p72"/>
          <p:cNvSpPr txBox="1"/>
          <p:nvPr/>
        </p:nvSpPr>
        <p:spPr>
          <a:xfrm>
            <a:off x="931950" y="820131"/>
            <a:ext cx="7280100"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Proxima Nova"/>
                <a:ea typeface="Proxima Nova"/>
                <a:cs typeface="Proxima Nova"/>
                <a:sym typeface="Proxima Nova"/>
              </a:rPr>
              <a:t>projects isolate apps across environments, teams, groups and departments</a:t>
            </a:r>
            <a:endParaRPr sz="2800" dirty="0">
              <a:latin typeface="Proxima Nova"/>
              <a:ea typeface="Proxima Nova"/>
              <a:cs typeface="Proxima Nova"/>
              <a:sym typeface="Proxima Nova"/>
            </a:endParaRPr>
          </a:p>
        </p:txBody>
      </p:sp>
      <p:grpSp>
        <p:nvGrpSpPr>
          <p:cNvPr id="1015" name="Google Shape;1015;p72"/>
          <p:cNvGrpSpPr/>
          <p:nvPr/>
        </p:nvGrpSpPr>
        <p:grpSpPr>
          <a:xfrm>
            <a:off x="4114913" y="2886315"/>
            <a:ext cx="721800" cy="721800"/>
            <a:chOff x="4199125" y="2910350"/>
            <a:chExt cx="721800" cy="721800"/>
          </a:xfrm>
        </p:grpSpPr>
        <p:sp>
          <p:nvSpPr>
            <p:cNvPr id="1016" name="Google Shape;1016;p72"/>
            <p:cNvSpPr/>
            <p:nvPr/>
          </p:nvSpPr>
          <p:spPr>
            <a:xfrm>
              <a:off x="4199125" y="2910350"/>
              <a:ext cx="721800" cy="721800"/>
            </a:xfrm>
            <a:prstGeom prst="ellipse">
              <a:avLst/>
            </a:prstGeom>
            <a:solidFill>
              <a:srgbClr val="114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7" name="Google Shape;1017;p72"/>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4398815" y="3022088"/>
              <a:ext cx="322488" cy="498391"/>
            </a:xfrm>
            <a:prstGeom prst="rect">
              <a:avLst/>
            </a:prstGeom>
            <a:noFill/>
            <a:ln>
              <a:noFill/>
            </a:ln>
          </p:spPr>
        </p:pic>
      </p:grpSp>
      <p:grpSp>
        <p:nvGrpSpPr>
          <p:cNvPr id="1018" name="Google Shape;1018;p72"/>
          <p:cNvGrpSpPr/>
          <p:nvPr/>
        </p:nvGrpSpPr>
        <p:grpSpPr>
          <a:xfrm>
            <a:off x="1295575" y="1894238"/>
            <a:ext cx="2058900" cy="1248012"/>
            <a:chOff x="1066975" y="1894238"/>
            <a:chExt cx="2058900" cy="1248012"/>
          </a:xfrm>
        </p:grpSpPr>
        <p:sp>
          <p:nvSpPr>
            <p:cNvPr id="1019" name="Google Shape;1019;p72"/>
            <p:cNvSpPr/>
            <p:nvPr/>
          </p:nvSpPr>
          <p:spPr>
            <a:xfrm>
              <a:off x="1066975" y="19119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20" name="Google Shape;1020;p72"/>
            <p:cNvSpPr/>
            <p:nvPr/>
          </p:nvSpPr>
          <p:spPr>
            <a:xfrm>
              <a:off x="1180550"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21" name="Google Shape;1021;p72"/>
            <p:cNvSpPr/>
            <p:nvPr/>
          </p:nvSpPr>
          <p:spPr>
            <a:xfrm>
              <a:off x="1264761"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22" name="Google Shape;1022;p72"/>
            <p:cNvSpPr/>
            <p:nvPr/>
          </p:nvSpPr>
          <p:spPr>
            <a:xfrm>
              <a:off x="1803263"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23" name="Google Shape;1023;p72"/>
            <p:cNvSpPr/>
            <p:nvPr/>
          </p:nvSpPr>
          <p:spPr>
            <a:xfrm>
              <a:off x="1887474"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24" name="Google Shape;1024;p72"/>
            <p:cNvSpPr/>
            <p:nvPr/>
          </p:nvSpPr>
          <p:spPr>
            <a:xfrm>
              <a:off x="2425976"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25" name="Google Shape;1025;p72"/>
            <p:cNvSpPr/>
            <p:nvPr/>
          </p:nvSpPr>
          <p:spPr>
            <a:xfrm>
              <a:off x="2510187"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26" name="Google Shape;1026;p72"/>
            <p:cNvSpPr/>
            <p:nvPr/>
          </p:nvSpPr>
          <p:spPr>
            <a:xfrm>
              <a:off x="1066975" y="1894238"/>
              <a:ext cx="2058900" cy="1932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PAYMENT DEV</a:t>
              </a:r>
              <a:endParaRPr sz="900">
                <a:solidFill>
                  <a:srgbClr val="FFFFFF"/>
                </a:solidFill>
                <a:latin typeface="Overpass"/>
                <a:ea typeface="Overpass"/>
                <a:cs typeface="Overpass"/>
                <a:sym typeface="Overpass"/>
              </a:endParaRPr>
            </a:p>
          </p:txBody>
        </p:sp>
      </p:grpSp>
      <p:grpSp>
        <p:nvGrpSpPr>
          <p:cNvPr id="1027" name="Google Shape;1027;p72"/>
          <p:cNvGrpSpPr/>
          <p:nvPr/>
        </p:nvGrpSpPr>
        <p:grpSpPr>
          <a:xfrm>
            <a:off x="1295575" y="3342038"/>
            <a:ext cx="2058900" cy="1248012"/>
            <a:chOff x="1066975" y="3342038"/>
            <a:chExt cx="2058900" cy="1248012"/>
          </a:xfrm>
        </p:grpSpPr>
        <p:sp>
          <p:nvSpPr>
            <p:cNvPr id="1028" name="Google Shape;1028;p72"/>
            <p:cNvSpPr/>
            <p:nvPr/>
          </p:nvSpPr>
          <p:spPr>
            <a:xfrm>
              <a:off x="1066975" y="33597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29" name="Google Shape;1029;p72"/>
            <p:cNvSpPr/>
            <p:nvPr/>
          </p:nvSpPr>
          <p:spPr>
            <a:xfrm>
              <a:off x="1180550"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0" name="Google Shape;1030;p72"/>
            <p:cNvSpPr/>
            <p:nvPr/>
          </p:nvSpPr>
          <p:spPr>
            <a:xfrm>
              <a:off x="1264761"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31" name="Google Shape;1031;p72"/>
            <p:cNvSpPr/>
            <p:nvPr/>
          </p:nvSpPr>
          <p:spPr>
            <a:xfrm>
              <a:off x="1803263"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2" name="Google Shape;1032;p72"/>
            <p:cNvSpPr/>
            <p:nvPr/>
          </p:nvSpPr>
          <p:spPr>
            <a:xfrm>
              <a:off x="1887474"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33" name="Google Shape;1033;p72"/>
            <p:cNvSpPr/>
            <p:nvPr/>
          </p:nvSpPr>
          <p:spPr>
            <a:xfrm>
              <a:off x="2425976"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4" name="Google Shape;1034;p72"/>
            <p:cNvSpPr/>
            <p:nvPr/>
          </p:nvSpPr>
          <p:spPr>
            <a:xfrm>
              <a:off x="2510187"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35" name="Google Shape;1035;p72"/>
            <p:cNvSpPr/>
            <p:nvPr/>
          </p:nvSpPr>
          <p:spPr>
            <a:xfrm>
              <a:off x="1066975" y="3342038"/>
              <a:ext cx="2058900" cy="1932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PAYMENT PROD</a:t>
              </a:r>
              <a:endParaRPr sz="900">
                <a:solidFill>
                  <a:srgbClr val="FFFFFF"/>
                </a:solidFill>
                <a:latin typeface="Overpass"/>
                <a:ea typeface="Overpass"/>
                <a:cs typeface="Overpass"/>
                <a:sym typeface="Overpass"/>
              </a:endParaRPr>
            </a:p>
          </p:txBody>
        </p:sp>
      </p:grpSp>
      <p:grpSp>
        <p:nvGrpSpPr>
          <p:cNvPr id="1036" name="Google Shape;1036;p72"/>
          <p:cNvGrpSpPr/>
          <p:nvPr/>
        </p:nvGrpSpPr>
        <p:grpSpPr>
          <a:xfrm>
            <a:off x="5675117" y="1894238"/>
            <a:ext cx="2058900" cy="1248012"/>
            <a:chOff x="5715175" y="1894238"/>
            <a:chExt cx="2058900" cy="1248012"/>
          </a:xfrm>
        </p:grpSpPr>
        <p:sp>
          <p:nvSpPr>
            <p:cNvPr id="1037" name="Google Shape;1037;p72"/>
            <p:cNvSpPr/>
            <p:nvPr/>
          </p:nvSpPr>
          <p:spPr>
            <a:xfrm>
              <a:off x="5715175" y="19119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38" name="Google Shape;1038;p72"/>
            <p:cNvSpPr/>
            <p:nvPr/>
          </p:nvSpPr>
          <p:spPr>
            <a:xfrm>
              <a:off x="5828750"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39" name="Google Shape;1039;p72"/>
            <p:cNvSpPr/>
            <p:nvPr/>
          </p:nvSpPr>
          <p:spPr>
            <a:xfrm>
              <a:off x="5912961"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0" name="Google Shape;1040;p72"/>
            <p:cNvSpPr/>
            <p:nvPr/>
          </p:nvSpPr>
          <p:spPr>
            <a:xfrm>
              <a:off x="6451463"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41" name="Google Shape;1041;p72"/>
            <p:cNvSpPr/>
            <p:nvPr/>
          </p:nvSpPr>
          <p:spPr>
            <a:xfrm>
              <a:off x="6535674"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2" name="Google Shape;1042;p72"/>
            <p:cNvSpPr/>
            <p:nvPr/>
          </p:nvSpPr>
          <p:spPr>
            <a:xfrm>
              <a:off x="7074176" y="22993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43" name="Google Shape;1043;p72"/>
            <p:cNvSpPr/>
            <p:nvPr/>
          </p:nvSpPr>
          <p:spPr>
            <a:xfrm>
              <a:off x="7158387" y="25374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4" name="Google Shape;1044;p72"/>
            <p:cNvSpPr/>
            <p:nvPr/>
          </p:nvSpPr>
          <p:spPr>
            <a:xfrm>
              <a:off x="5715175" y="1894238"/>
              <a:ext cx="2058900" cy="193200"/>
            </a:xfrm>
            <a:prstGeom prst="rect">
              <a:avLst/>
            </a:prstGeom>
            <a:solidFill>
              <a:srgbClr val="A64D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CATALOG</a:t>
              </a:r>
              <a:endParaRPr sz="900">
                <a:solidFill>
                  <a:srgbClr val="FFFFFF"/>
                </a:solidFill>
                <a:latin typeface="Overpass"/>
                <a:ea typeface="Overpass"/>
                <a:cs typeface="Overpass"/>
                <a:sym typeface="Overpass"/>
              </a:endParaRPr>
            </a:p>
          </p:txBody>
        </p:sp>
      </p:grpSp>
      <p:grpSp>
        <p:nvGrpSpPr>
          <p:cNvPr id="1045" name="Google Shape;1045;p72"/>
          <p:cNvGrpSpPr/>
          <p:nvPr/>
        </p:nvGrpSpPr>
        <p:grpSpPr>
          <a:xfrm>
            <a:off x="5675117" y="3342038"/>
            <a:ext cx="2058900" cy="1248012"/>
            <a:chOff x="5715175" y="3342038"/>
            <a:chExt cx="2058900" cy="1248012"/>
          </a:xfrm>
        </p:grpSpPr>
        <p:sp>
          <p:nvSpPr>
            <p:cNvPr id="1046" name="Google Shape;1046;p72"/>
            <p:cNvSpPr/>
            <p:nvPr/>
          </p:nvSpPr>
          <p:spPr>
            <a:xfrm>
              <a:off x="5715175" y="3359750"/>
              <a:ext cx="2058900" cy="12303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Overpass"/>
                <a:ea typeface="Overpass"/>
                <a:cs typeface="Overpass"/>
                <a:sym typeface="Overpass"/>
              </a:endParaRPr>
            </a:p>
          </p:txBody>
        </p:sp>
        <p:sp>
          <p:nvSpPr>
            <p:cNvPr id="1047" name="Google Shape;1047;p72"/>
            <p:cNvSpPr/>
            <p:nvPr/>
          </p:nvSpPr>
          <p:spPr>
            <a:xfrm>
              <a:off x="5828750"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48" name="Google Shape;1048;p72"/>
            <p:cNvSpPr/>
            <p:nvPr/>
          </p:nvSpPr>
          <p:spPr>
            <a:xfrm>
              <a:off x="5912961"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49" name="Google Shape;1049;p72"/>
            <p:cNvSpPr/>
            <p:nvPr/>
          </p:nvSpPr>
          <p:spPr>
            <a:xfrm>
              <a:off x="6451463"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50" name="Google Shape;1050;p72"/>
            <p:cNvSpPr/>
            <p:nvPr/>
          </p:nvSpPr>
          <p:spPr>
            <a:xfrm>
              <a:off x="6535674"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51" name="Google Shape;1051;p72"/>
            <p:cNvSpPr/>
            <p:nvPr/>
          </p:nvSpPr>
          <p:spPr>
            <a:xfrm>
              <a:off x="7074176" y="3747150"/>
              <a:ext cx="577200" cy="728700"/>
            </a:xfrm>
            <a:prstGeom prst="rect">
              <a:avLst/>
            </a:prstGeom>
            <a:solidFill>
              <a:srgbClr val="BFDDE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latin typeface="Overpass"/>
                  <a:ea typeface="Overpass"/>
                  <a:cs typeface="Overpass"/>
                  <a:sym typeface="Overpass"/>
                </a:rPr>
                <a:t>POD</a:t>
              </a:r>
              <a:endParaRPr sz="700">
                <a:latin typeface="Overpass"/>
                <a:ea typeface="Overpass"/>
                <a:cs typeface="Overpass"/>
                <a:sym typeface="Overpass"/>
              </a:endParaRPr>
            </a:p>
          </p:txBody>
        </p:sp>
        <p:sp>
          <p:nvSpPr>
            <p:cNvPr id="1052" name="Google Shape;1052;p72"/>
            <p:cNvSpPr/>
            <p:nvPr/>
          </p:nvSpPr>
          <p:spPr>
            <a:xfrm>
              <a:off x="7158387" y="3985298"/>
              <a:ext cx="415200" cy="415200"/>
            </a:xfrm>
            <a:prstGeom prst="rect">
              <a:avLst/>
            </a:prstGeom>
            <a:solidFill>
              <a:srgbClr val="03717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FFFFFF"/>
                  </a:solidFill>
                  <a:latin typeface="Overpass"/>
                  <a:ea typeface="Overpass"/>
                  <a:cs typeface="Overpass"/>
                  <a:sym typeface="Overpass"/>
                </a:rPr>
                <a:t>C</a:t>
              </a:r>
              <a:endParaRPr sz="800">
                <a:solidFill>
                  <a:srgbClr val="FFFFFF"/>
                </a:solidFill>
                <a:latin typeface="Overpass"/>
                <a:ea typeface="Overpass"/>
                <a:cs typeface="Overpass"/>
                <a:sym typeface="Overpass"/>
              </a:endParaRPr>
            </a:p>
          </p:txBody>
        </p:sp>
        <p:sp>
          <p:nvSpPr>
            <p:cNvPr id="1053" name="Google Shape;1053;p72"/>
            <p:cNvSpPr/>
            <p:nvPr/>
          </p:nvSpPr>
          <p:spPr>
            <a:xfrm>
              <a:off x="5715175" y="3342038"/>
              <a:ext cx="2058900" cy="1932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Overpass"/>
                  <a:ea typeface="Overpass"/>
                  <a:cs typeface="Overpass"/>
                  <a:sym typeface="Overpass"/>
                </a:rPr>
                <a:t>INVENTORY</a:t>
              </a:r>
              <a:endParaRPr sz="900">
                <a:solidFill>
                  <a:srgbClr val="FFFFFF"/>
                </a:solidFill>
                <a:latin typeface="Overpass"/>
                <a:ea typeface="Overpass"/>
                <a:cs typeface="Overpass"/>
                <a:sym typeface="Overpass"/>
              </a:endParaRPr>
            </a:p>
          </p:txBody>
        </p:sp>
      </p:grpSp>
      <p:cxnSp>
        <p:nvCxnSpPr>
          <p:cNvPr id="1054" name="Google Shape;1054;p72"/>
          <p:cNvCxnSpPr>
            <a:stCxn id="1016" idx="7"/>
            <a:endCxn id="1037" idx="1"/>
          </p:cNvCxnSpPr>
          <p:nvPr/>
        </p:nvCxnSpPr>
        <p:spPr>
          <a:xfrm rot="-5400000">
            <a:off x="4970558" y="2287471"/>
            <a:ext cx="465000" cy="944100"/>
          </a:xfrm>
          <a:prstGeom prst="bentConnector2">
            <a:avLst/>
          </a:prstGeom>
          <a:noFill/>
          <a:ln w="9525" cap="flat" cmpd="sng">
            <a:solidFill>
              <a:srgbClr val="666666"/>
            </a:solidFill>
            <a:prstDash val="solid"/>
            <a:round/>
            <a:headEnd type="none" w="med" len="med"/>
            <a:tailEnd type="none" w="med" len="med"/>
          </a:ln>
        </p:spPr>
      </p:cxnSp>
      <p:cxnSp>
        <p:nvCxnSpPr>
          <p:cNvPr id="1055" name="Google Shape;1055;p72"/>
          <p:cNvCxnSpPr>
            <a:stCxn id="1016" idx="1"/>
            <a:endCxn id="1019" idx="3"/>
          </p:cNvCxnSpPr>
          <p:nvPr/>
        </p:nvCxnSpPr>
        <p:spPr>
          <a:xfrm rot="5400000" flipH="1">
            <a:off x="3555068" y="2326471"/>
            <a:ext cx="465000" cy="866100"/>
          </a:xfrm>
          <a:prstGeom prst="bentConnector2">
            <a:avLst/>
          </a:prstGeom>
          <a:noFill/>
          <a:ln w="9525" cap="flat" cmpd="sng">
            <a:solidFill>
              <a:srgbClr val="666666"/>
            </a:solidFill>
            <a:prstDash val="solid"/>
            <a:round/>
            <a:headEnd type="none" w="med" len="med"/>
            <a:tailEnd type="none" w="med" len="med"/>
          </a:ln>
        </p:spPr>
      </p:cxnSp>
      <p:cxnSp>
        <p:nvCxnSpPr>
          <p:cNvPr id="1056" name="Google Shape;1056;p72"/>
          <p:cNvCxnSpPr>
            <a:stCxn id="1016" idx="3"/>
            <a:endCxn id="1028" idx="3"/>
          </p:cNvCxnSpPr>
          <p:nvPr/>
        </p:nvCxnSpPr>
        <p:spPr>
          <a:xfrm rot="5400000">
            <a:off x="3551318" y="3305610"/>
            <a:ext cx="472500" cy="866100"/>
          </a:xfrm>
          <a:prstGeom prst="bentConnector2">
            <a:avLst/>
          </a:prstGeom>
          <a:noFill/>
          <a:ln w="9525" cap="flat" cmpd="sng">
            <a:solidFill>
              <a:srgbClr val="666666"/>
            </a:solidFill>
            <a:prstDash val="solid"/>
            <a:round/>
            <a:headEnd type="none" w="med" len="med"/>
            <a:tailEnd type="none" w="med" len="med"/>
          </a:ln>
        </p:spPr>
      </p:cxnSp>
      <p:cxnSp>
        <p:nvCxnSpPr>
          <p:cNvPr id="1057" name="Google Shape;1057;p72"/>
          <p:cNvCxnSpPr>
            <a:stCxn id="1016" idx="5"/>
            <a:endCxn id="1046" idx="1"/>
          </p:cNvCxnSpPr>
          <p:nvPr/>
        </p:nvCxnSpPr>
        <p:spPr>
          <a:xfrm rot="-5400000" flipH="1">
            <a:off x="4966808" y="3266610"/>
            <a:ext cx="472500" cy="944100"/>
          </a:xfrm>
          <a:prstGeom prst="bentConnector2">
            <a:avLst/>
          </a:prstGeom>
          <a:noFill/>
          <a:ln w="9525" cap="flat" cmpd="sng">
            <a:solidFill>
              <a:srgbClr val="666666"/>
            </a:solidFill>
            <a:prstDash val="solid"/>
            <a:round/>
            <a:headEnd type="none" w="med" len="med"/>
            <a:tailEnd type="none" w="med" len="med"/>
          </a:ln>
        </p:spPr>
      </p:cxnSp>
      <p:sp>
        <p:nvSpPr>
          <p:cNvPr id="1058" name="Google Shape;1058;p72"/>
          <p:cNvSpPr txBox="1"/>
          <p:nvPr/>
        </p:nvSpPr>
        <p:spPr>
          <a:xfrm>
            <a:off x="4923800" y="23112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1059" name="Google Shape;1059;p72"/>
          <p:cNvSpPr txBox="1"/>
          <p:nvPr/>
        </p:nvSpPr>
        <p:spPr>
          <a:xfrm>
            <a:off x="4923800" y="37590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1060" name="Google Shape;1060;p72"/>
          <p:cNvSpPr txBox="1"/>
          <p:nvPr/>
        </p:nvSpPr>
        <p:spPr>
          <a:xfrm>
            <a:off x="3628400" y="3759085"/>
            <a:ext cx="488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t>
            </a:r>
            <a:endParaRPr sz="1800" dirty="0"/>
          </a:p>
        </p:txBody>
      </p:sp>
      <p:sp>
        <p:nvSpPr>
          <p:cNvPr id="51" name="Footer Placeholder 2">
            <a:extLst>
              <a:ext uri="{FF2B5EF4-FFF2-40B4-BE49-F238E27FC236}">
                <a16:creationId xmlns:a16="http://schemas.microsoft.com/office/drawing/2014/main" id="{78649885-1AED-2247-8C84-06674DE2BCF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59717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41"/>
        <p:cNvGrpSpPr/>
        <p:nvPr/>
      </p:nvGrpSpPr>
      <p:grpSpPr>
        <a:xfrm>
          <a:off x="0" y="0"/>
          <a:ext cx="0" cy="0"/>
          <a:chOff x="0" y="0"/>
          <a:chExt cx="0" cy="0"/>
        </a:xfrm>
      </p:grpSpPr>
      <p:sp>
        <p:nvSpPr>
          <p:cNvPr id="5342" name="Google Shape;5342;p172"/>
          <p:cNvSpPr/>
          <p:nvPr/>
        </p:nvSpPr>
        <p:spPr>
          <a:xfrm>
            <a:off x="933050" y="1099930"/>
            <a:ext cx="7302900" cy="1079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5C7CDCD8-138A-3046-A7D1-A99C3F8309CB}"/>
              </a:ext>
            </a:extLst>
          </p:cNvPr>
          <p:cNvSpPr>
            <a:spLocks noGrp="1"/>
          </p:cNvSpPr>
          <p:nvPr>
            <p:ph type="title"/>
          </p:nvPr>
        </p:nvSpPr>
        <p:spPr/>
        <p:txBody>
          <a:bodyPr/>
          <a:lstStyle/>
          <a:p>
            <a:r>
              <a:rPr lang="en-US" dirty="0"/>
              <a:t>Source-to-Image</a:t>
            </a:r>
          </a:p>
        </p:txBody>
      </p:sp>
      <p:sp>
        <p:nvSpPr>
          <p:cNvPr id="5343" name="Google Shape;5343;p172"/>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345" name="Google Shape;5345;p172"/>
          <p:cNvSpPr txBox="1"/>
          <p:nvPr/>
        </p:nvSpPr>
        <p:spPr>
          <a:xfrm>
            <a:off x="3652118" y="1403721"/>
            <a:ext cx="9273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Git</a:t>
            </a:r>
            <a:br>
              <a:rPr lang="en" sz="1000" dirty="0">
                <a:latin typeface="Proxima Nova"/>
                <a:ea typeface="Proxima Nova"/>
                <a:cs typeface="Proxima Nova"/>
                <a:sym typeface="Proxima Nova"/>
              </a:rPr>
            </a:br>
            <a:r>
              <a:rPr lang="en" sz="1000" dirty="0">
                <a:latin typeface="Proxima Nova"/>
                <a:ea typeface="Proxima Nova"/>
                <a:cs typeface="Proxima Nova"/>
                <a:sym typeface="Proxima Nova"/>
              </a:rPr>
              <a:t>Repository</a:t>
            </a:r>
            <a:endParaRPr sz="1000" dirty="0">
              <a:latin typeface="Proxima Nova"/>
              <a:ea typeface="Proxima Nova"/>
              <a:cs typeface="Proxima Nova"/>
              <a:sym typeface="Proxima Nova"/>
            </a:endParaRPr>
          </a:p>
        </p:txBody>
      </p:sp>
      <p:sp>
        <p:nvSpPr>
          <p:cNvPr id="5346" name="Google Shape;5346;p172"/>
          <p:cNvSpPr txBox="1"/>
          <p:nvPr/>
        </p:nvSpPr>
        <p:spPr>
          <a:xfrm>
            <a:off x="1016950" y="1379680"/>
            <a:ext cx="19563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Proxima Nova"/>
                <a:ea typeface="Proxima Nova"/>
                <a:cs typeface="Proxima Nova"/>
                <a:sym typeface="Proxima Nova"/>
              </a:rPr>
              <a:t>COMMIT APP</a:t>
            </a:r>
            <a:endParaRPr sz="2400" b="1" dirty="0">
              <a:latin typeface="Proxima Nova"/>
              <a:ea typeface="Proxima Nova"/>
              <a:cs typeface="Proxima Nova"/>
              <a:sym typeface="Proxima Nova"/>
            </a:endParaRPr>
          </a:p>
          <a:p>
            <a:pPr marL="0" lvl="0" indent="0" algn="l" rtl="0">
              <a:spcBef>
                <a:spcPts val="0"/>
              </a:spcBef>
              <a:spcAft>
                <a:spcPts val="0"/>
              </a:spcAft>
              <a:buNone/>
            </a:pPr>
            <a:r>
              <a:rPr lang="en" sz="1200" dirty="0">
                <a:latin typeface="Proxima Nova"/>
                <a:ea typeface="Proxima Nova"/>
                <a:cs typeface="Proxima Nova"/>
                <a:sym typeface="Proxima Nova"/>
              </a:rPr>
              <a:t>(User)</a:t>
            </a:r>
            <a:endParaRPr sz="1200" dirty="0">
              <a:latin typeface="Proxima Nova"/>
              <a:ea typeface="Proxima Nova"/>
              <a:cs typeface="Proxima Nova"/>
              <a:sym typeface="Proxima Nova"/>
            </a:endParaRPr>
          </a:p>
        </p:txBody>
      </p:sp>
      <p:sp>
        <p:nvSpPr>
          <p:cNvPr id="5347" name="Google Shape;5347;p172"/>
          <p:cNvSpPr txBox="1"/>
          <p:nvPr/>
        </p:nvSpPr>
        <p:spPr>
          <a:xfrm>
            <a:off x="6868524" y="1891030"/>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Developer</a:t>
            </a:r>
            <a:endParaRPr sz="1000" dirty="0">
              <a:latin typeface="Proxima Nova"/>
              <a:ea typeface="Proxima Nova"/>
              <a:cs typeface="Proxima Nova"/>
              <a:sym typeface="Proxima Nova"/>
            </a:endParaRPr>
          </a:p>
        </p:txBody>
      </p:sp>
      <p:cxnSp>
        <p:nvCxnSpPr>
          <p:cNvPr id="5348" name="Google Shape;5348;p172"/>
          <p:cNvCxnSpPr/>
          <p:nvPr/>
        </p:nvCxnSpPr>
        <p:spPr>
          <a:xfrm rot="10800000">
            <a:off x="5266825" y="1509021"/>
            <a:ext cx="1860300" cy="0"/>
          </a:xfrm>
          <a:prstGeom prst="straightConnector1">
            <a:avLst/>
          </a:prstGeom>
          <a:noFill/>
          <a:ln w="9525" cap="flat" cmpd="sng">
            <a:solidFill>
              <a:srgbClr val="666666"/>
            </a:solidFill>
            <a:prstDash val="solid"/>
            <a:round/>
            <a:headEnd type="none" w="med" len="med"/>
            <a:tailEnd type="triangle" w="med" len="med"/>
          </a:ln>
        </p:spPr>
      </p:cxnSp>
      <p:sp>
        <p:nvSpPr>
          <p:cNvPr id="5349" name="Google Shape;5349;p172"/>
          <p:cNvSpPr txBox="1"/>
          <p:nvPr/>
        </p:nvSpPr>
        <p:spPr>
          <a:xfrm>
            <a:off x="5666185" y="1289325"/>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code </a:t>
            </a:r>
            <a:endParaRPr sz="1000" dirty="0">
              <a:latin typeface="Proxima Nova"/>
              <a:ea typeface="Proxima Nova"/>
              <a:cs typeface="Proxima Nova"/>
              <a:sym typeface="Proxima Nova"/>
            </a:endParaRPr>
          </a:p>
        </p:txBody>
      </p:sp>
      <p:grpSp>
        <p:nvGrpSpPr>
          <p:cNvPr id="5350" name="Google Shape;5350;p172"/>
          <p:cNvGrpSpPr/>
          <p:nvPr/>
        </p:nvGrpSpPr>
        <p:grpSpPr>
          <a:xfrm>
            <a:off x="933050" y="1741942"/>
            <a:ext cx="7302900" cy="1542777"/>
            <a:chOff x="780650" y="1861212"/>
            <a:chExt cx="7302900" cy="1542777"/>
          </a:xfrm>
        </p:grpSpPr>
        <p:sp>
          <p:nvSpPr>
            <p:cNvPr id="5351" name="Google Shape;5351;p172"/>
            <p:cNvSpPr/>
            <p:nvPr/>
          </p:nvSpPr>
          <p:spPr>
            <a:xfrm>
              <a:off x="780650" y="2324889"/>
              <a:ext cx="7302900" cy="1079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52" name="Google Shape;5352;p172" descr="Icon_RH_Object_Gear-Group_RGB_Flat.png"/>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4494425" y="2507112"/>
              <a:ext cx="548700" cy="592048"/>
            </a:xfrm>
            <a:prstGeom prst="rect">
              <a:avLst/>
            </a:prstGeom>
            <a:noFill/>
            <a:ln>
              <a:noFill/>
            </a:ln>
          </p:spPr>
        </p:pic>
        <p:pic>
          <p:nvPicPr>
            <p:cNvPr id="5353" name="Google Shape;5353;p172"/>
            <p:cNvPicPr preferRelativeResize="0"/>
            <p:nvPr/>
          </p:nvPicPr>
          <p:blipFill>
            <a:blip r:embed="rId4" cstate="hqprint">
              <a:alphaModFix/>
              <a:extLst>
                <a:ext uri="{28A0092B-C50C-407E-A947-70E740481C1C}">
                  <a14:useLocalDpi xmlns:a14="http://schemas.microsoft.com/office/drawing/2010/main"/>
                </a:ext>
              </a:extLst>
            </a:blip>
            <a:stretch>
              <a:fillRect/>
            </a:stretch>
          </p:blipFill>
          <p:spPr>
            <a:xfrm>
              <a:off x="6946513" y="2535821"/>
              <a:ext cx="582075" cy="461644"/>
            </a:xfrm>
            <a:prstGeom prst="rect">
              <a:avLst/>
            </a:prstGeom>
            <a:noFill/>
            <a:ln>
              <a:noFill/>
            </a:ln>
          </p:spPr>
        </p:pic>
        <p:cxnSp>
          <p:nvCxnSpPr>
            <p:cNvPr id="5354" name="Google Shape;5354;p172"/>
            <p:cNvCxnSpPr>
              <a:stCxn id="5355" idx="2"/>
              <a:endCxn id="5352" idx="0"/>
            </p:cNvCxnSpPr>
            <p:nvPr/>
          </p:nvCxnSpPr>
          <p:spPr>
            <a:xfrm flipH="1">
              <a:off x="4768775" y="1861212"/>
              <a:ext cx="9900" cy="645900"/>
            </a:xfrm>
            <a:prstGeom prst="straightConnector1">
              <a:avLst/>
            </a:prstGeom>
            <a:noFill/>
            <a:ln w="9525" cap="flat" cmpd="sng">
              <a:solidFill>
                <a:srgbClr val="666666"/>
              </a:solidFill>
              <a:prstDash val="solid"/>
              <a:round/>
              <a:headEnd type="none" w="med" len="med"/>
              <a:tailEnd type="triangle" w="med" len="med"/>
            </a:ln>
          </p:spPr>
        </p:cxnSp>
        <p:sp>
          <p:nvSpPr>
            <p:cNvPr id="5356" name="Google Shape;5356;p172"/>
            <p:cNvSpPr txBox="1"/>
            <p:nvPr/>
          </p:nvSpPr>
          <p:spPr>
            <a:xfrm>
              <a:off x="3337924" y="264942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Source-to-Image</a:t>
              </a:r>
              <a:br>
                <a:rPr lang="en" sz="1000">
                  <a:latin typeface="Proxima Nova"/>
                  <a:ea typeface="Proxima Nova"/>
                  <a:cs typeface="Proxima Nova"/>
                  <a:sym typeface="Proxima Nova"/>
                </a:rPr>
              </a:br>
              <a:r>
                <a:rPr lang="en" sz="1000">
                  <a:latin typeface="Proxima Nova"/>
                  <a:ea typeface="Proxima Nova"/>
                  <a:cs typeface="Proxima Nova"/>
                  <a:sym typeface="Proxima Nova"/>
                </a:rPr>
                <a:t>(S2I)</a:t>
              </a:r>
              <a:endParaRPr sz="1000">
                <a:latin typeface="Proxima Nova"/>
                <a:ea typeface="Proxima Nova"/>
                <a:cs typeface="Proxima Nova"/>
                <a:sym typeface="Proxima Nova"/>
              </a:endParaRPr>
            </a:p>
          </p:txBody>
        </p:sp>
        <p:sp>
          <p:nvSpPr>
            <p:cNvPr id="5357" name="Google Shape;5357;p172"/>
            <p:cNvSpPr txBox="1"/>
            <p:nvPr/>
          </p:nvSpPr>
          <p:spPr>
            <a:xfrm>
              <a:off x="5571378" y="3116828"/>
              <a:ext cx="9186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Builder Image</a:t>
              </a:r>
              <a:endParaRPr sz="1000" dirty="0">
                <a:latin typeface="Proxima Nova"/>
                <a:ea typeface="Proxima Nova"/>
                <a:cs typeface="Proxima Nova"/>
                <a:sym typeface="Proxima Nova"/>
              </a:endParaRPr>
            </a:p>
          </p:txBody>
        </p:sp>
        <p:sp>
          <p:nvSpPr>
            <p:cNvPr id="5358" name="Google Shape;5358;p172"/>
            <p:cNvSpPr txBox="1"/>
            <p:nvPr/>
          </p:nvSpPr>
          <p:spPr>
            <a:xfrm>
              <a:off x="6790578" y="3116828"/>
              <a:ext cx="9186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Image</a:t>
              </a:r>
              <a:br>
                <a:rPr lang="en" sz="1000">
                  <a:latin typeface="Proxima Nova"/>
                  <a:ea typeface="Proxima Nova"/>
                  <a:cs typeface="Proxima Nova"/>
                  <a:sym typeface="Proxima Nova"/>
                </a:rPr>
              </a:br>
              <a:r>
                <a:rPr lang="en" sz="1000">
                  <a:latin typeface="Proxima Nova"/>
                  <a:ea typeface="Proxima Nova"/>
                  <a:cs typeface="Proxima Nova"/>
                  <a:sym typeface="Proxima Nova"/>
                </a:rPr>
                <a:t>Registry</a:t>
              </a:r>
              <a:endParaRPr sz="1000">
                <a:latin typeface="Proxima Nova"/>
                <a:ea typeface="Proxima Nova"/>
                <a:cs typeface="Proxima Nova"/>
                <a:sym typeface="Proxima Nova"/>
              </a:endParaRPr>
            </a:p>
          </p:txBody>
        </p:sp>
        <p:sp>
          <p:nvSpPr>
            <p:cNvPr id="5359" name="Google Shape;5359;p172"/>
            <p:cNvSpPr txBox="1"/>
            <p:nvPr/>
          </p:nvSpPr>
          <p:spPr>
            <a:xfrm>
              <a:off x="864550" y="2604639"/>
              <a:ext cx="22455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roxima Nova"/>
                  <a:ea typeface="Proxima Nova"/>
                  <a:cs typeface="Proxima Nova"/>
                  <a:sym typeface="Proxima Nova"/>
                </a:rPr>
                <a:t>BUILD IMAGE</a:t>
              </a:r>
              <a:endParaRPr sz="24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200" dirty="0">
                  <a:latin typeface="Proxima Nova"/>
                  <a:ea typeface="Proxima Nova"/>
                  <a:cs typeface="Proxima Nova"/>
                  <a:sym typeface="Proxima Nova"/>
                </a:rPr>
                <a:t>(OpenShift)</a:t>
              </a:r>
              <a:endParaRPr sz="2400" b="1" dirty="0">
                <a:latin typeface="Proxima Nova"/>
                <a:ea typeface="Proxima Nova"/>
                <a:cs typeface="Proxima Nova"/>
                <a:sym typeface="Proxima Nova"/>
              </a:endParaRPr>
            </a:p>
          </p:txBody>
        </p:sp>
        <p:cxnSp>
          <p:nvCxnSpPr>
            <p:cNvPr id="5360" name="Google Shape;5360;p172"/>
            <p:cNvCxnSpPr/>
            <p:nvPr/>
          </p:nvCxnSpPr>
          <p:spPr>
            <a:xfrm flipH="1">
              <a:off x="5043124" y="2802236"/>
              <a:ext cx="655500" cy="900"/>
            </a:xfrm>
            <a:prstGeom prst="straightConnector1">
              <a:avLst/>
            </a:prstGeom>
            <a:noFill/>
            <a:ln w="9525" cap="flat" cmpd="sng">
              <a:solidFill>
                <a:srgbClr val="666666"/>
              </a:solidFill>
              <a:prstDash val="solid"/>
              <a:round/>
              <a:headEnd type="none" w="med" len="med"/>
              <a:tailEnd type="triangle" w="med" len="med"/>
            </a:ln>
          </p:spPr>
        </p:cxnSp>
        <p:grpSp>
          <p:nvGrpSpPr>
            <p:cNvPr id="5361" name="Google Shape;5361;p172"/>
            <p:cNvGrpSpPr/>
            <p:nvPr/>
          </p:nvGrpSpPr>
          <p:grpSpPr>
            <a:xfrm>
              <a:off x="5756869" y="2520488"/>
              <a:ext cx="536892" cy="532712"/>
              <a:chOff x="2142075" y="3159950"/>
              <a:chExt cx="501300" cy="497350"/>
            </a:xfrm>
          </p:grpSpPr>
          <p:pic>
            <p:nvPicPr>
              <p:cNvPr id="5362" name="Google Shape;5362;p172"/>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2142075" y="3159950"/>
                <a:ext cx="501300" cy="497350"/>
              </a:xfrm>
              <a:prstGeom prst="rect">
                <a:avLst/>
              </a:prstGeom>
              <a:noFill/>
              <a:ln>
                <a:noFill/>
              </a:ln>
            </p:spPr>
          </p:pic>
          <p:pic>
            <p:nvPicPr>
              <p:cNvPr id="5363" name="Google Shape;5363;p172"/>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2212425" y="3232484"/>
                <a:ext cx="360600" cy="352298"/>
              </a:xfrm>
              <a:prstGeom prst="rect">
                <a:avLst/>
              </a:prstGeom>
              <a:noFill/>
              <a:ln>
                <a:noFill/>
              </a:ln>
            </p:spPr>
          </p:pic>
        </p:grpSp>
        <p:cxnSp>
          <p:nvCxnSpPr>
            <p:cNvPr id="5364" name="Google Shape;5364;p172"/>
            <p:cNvCxnSpPr/>
            <p:nvPr/>
          </p:nvCxnSpPr>
          <p:spPr>
            <a:xfrm rot="10800000">
              <a:off x="6293713" y="2803122"/>
              <a:ext cx="652800" cy="0"/>
            </a:xfrm>
            <a:prstGeom prst="straightConnector1">
              <a:avLst/>
            </a:prstGeom>
            <a:noFill/>
            <a:ln w="9525" cap="flat" cmpd="sng">
              <a:solidFill>
                <a:srgbClr val="666666"/>
              </a:solidFill>
              <a:prstDash val="solid"/>
              <a:round/>
              <a:headEnd type="none" w="med" len="med"/>
              <a:tailEnd type="triangle" w="med" len="med"/>
            </a:ln>
          </p:spPr>
        </p:cxnSp>
      </p:grpSp>
      <p:grpSp>
        <p:nvGrpSpPr>
          <p:cNvPr id="5365" name="Google Shape;5365;p172"/>
          <p:cNvGrpSpPr/>
          <p:nvPr/>
        </p:nvGrpSpPr>
        <p:grpSpPr>
          <a:xfrm>
            <a:off x="933050" y="3032480"/>
            <a:ext cx="7302900" cy="1353578"/>
            <a:chOff x="780650" y="3151750"/>
            <a:chExt cx="7302900" cy="1353578"/>
          </a:xfrm>
        </p:grpSpPr>
        <p:sp>
          <p:nvSpPr>
            <p:cNvPr id="5366" name="Google Shape;5366;p172"/>
            <p:cNvSpPr/>
            <p:nvPr/>
          </p:nvSpPr>
          <p:spPr>
            <a:xfrm>
              <a:off x="780650" y="3426228"/>
              <a:ext cx="7302900" cy="10791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72"/>
            <p:cNvSpPr txBox="1"/>
            <p:nvPr/>
          </p:nvSpPr>
          <p:spPr>
            <a:xfrm>
              <a:off x="864550" y="3705978"/>
              <a:ext cx="1433100" cy="5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Proxima Nova"/>
                  <a:ea typeface="Proxima Nova"/>
                  <a:cs typeface="Proxima Nova"/>
                  <a:sym typeface="Proxima Nova"/>
                </a:rPr>
                <a:t>DEPLOY</a:t>
              </a:r>
              <a:endParaRPr sz="24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200" dirty="0">
                  <a:latin typeface="Proxima Nova"/>
                  <a:ea typeface="Proxima Nova"/>
                  <a:cs typeface="Proxima Nova"/>
                  <a:sym typeface="Proxima Nova"/>
                </a:rPr>
                <a:t>(OpenShift)</a:t>
              </a:r>
              <a:endParaRPr sz="2400" b="1" dirty="0">
                <a:latin typeface="Proxima Nova"/>
                <a:ea typeface="Proxima Nova"/>
                <a:cs typeface="Proxima Nova"/>
                <a:sym typeface="Proxima Nova"/>
              </a:endParaRPr>
            </a:p>
          </p:txBody>
        </p:sp>
        <p:pic>
          <p:nvPicPr>
            <p:cNvPr id="5368" name="Google Shape;5368;p172" descr="Icon_RH_People_Adult-VNeck_RGB_Flat.png"/>
            <p:cNvPicPr preferRelativeResize="0"/>
            <p:nvPr/>
          </p:nvPicPr>
          <p:blipFill>
            <a:blip r:embed="rId7">
              <a:alphaModFix/>
            </a:blip>
            <a:stretch>
              <a:fillRect/>
            </a:stretch>
          </p:blipFill>
          <p:spPr>
            <a:xfrm>
              <a:off x="7050719" y="3737877"/>
              <a:ext cx="373661" cy="577505"/>
            </a:xfrm>
            <a:prstGeom prst="rect">
              <a:avLst/>
            </a:prstGeom>
            <a:noFill/>
            <a:ln>
              <a:noFill/>
            </a:ln>
          </p:spPr>
        </p:pic>
        <p:cxnSp>
          <p:nvCxnSpPr>
            <p:cNvPr id="5369" name="Google Shape;5369;p172"/>
            <p:cNvCxnSpPr/>
            <p:nvPr/>
          </p:nvCxnSpPr>
          <p:spPr>
            <a:xfrm>
              <a:off x="4768775" y="3151750"/>
              <a:ext cx="0" cy="615300"/>
            </a:xfrm>
            <a:prstGeom prst="straightConnector1">
              <a:avLst/>
            </a:prstGeom>
            <a:noFill/>
            <a:ln w="9525" cap="flat" cmpd="sng">
              <a:solidFill>
                <a:srgbClr val="666666"/>
              </a:solidFill>
              <a:prstDash val="solid"/>
              <a:round/>
              <a:headEnd type="none" w="med" len="med"/>
              <a:tailEnd type="triangle" w="med" len="med"/>
            </a:ln>
          </p:spPr>
        </p:cxnSp>
        <p:cxnSp>
          <p:nvCxnSpPr>
            <p:cNvPr id="5370" name="Google Shape;5370;p172"/>
            <p:cNvCxnSpPr>
              <a:stCxn id="5368" idx="1"/>
              <a:endCxn id="5371" idx="3"/>
            </p:cNvCxnSpPr>
            <p:nvPr/>
          </p:nvCxnSpPr>
          <p:spPr>
            <a:xfrm rot="10800000">
              <a:off x="5030519" y="4026630"/>
              <a:ext cx="2020200" cy="0"/>
            </a:xfrm>
            <a:prstGeom prst="straightConnector1">
              <a:avLst/>
            </a:prstGeom>
            <a:noFill/>
            <a:ln w="9525" cap="flat" cmpd="sng">
              <a:solidFill>
                <a:srgbClr val="666666"/>
              </a:solidFill>
              <a:prstDash val="solid"/>
              <a:round/>
              <a:headEnd type="none" w="med" len="med"/>
              <a:tailEnd type="triangle" w="med" len="med"/>
            </a:ln>
          </p:spPr>
        </p:cxnSp>
        <p:sp>
          <p:nvSpPr>
            <p:cNvPr id="5372" name="Google Shape;5372;p172"/>
            <p:cNvSpPr txBox="1"/>
            <p:nvPr/>
          </p:nvSpPr>
          <p:spPr>
            <a:xfrm>
              <a:off x="5727554" y="3809614"/>
              <a:ext cx="608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deploy</a:t>
              </a:r>
              <a:endParaRPr sz="1000">
                <a:latin typeface="Proxima Nova"/>
                <a:ea typeface="Proxima Nova"/>
                <a:cs typeface="Proxima Nova"/>
                <a:sym typeface="Proxima Nova"/>
              </a:endParaRPr>
            </a:p>
          </p:txBody>
        </p:sp>
        <p:sp>
          <p:nvSpPr>
            <p:cNvPr id="5373" name="Google Shape;5373;p172"/>
            <p:cNvSpPr txBox="1"/>
            <p:nvPr/>
          </p:nvSpPr>
          <p:spPr>
            <a:xfrm>
              <a:off x="3499718" y="3884200"/>
              <a:ext cx="9768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Application Container</a:t>
              </a:r>
              <a:endParaRPr sz="1000" dirty="0">
                <a:latin typeface="Proxima Nova"/>
                <a:ea typeface="Proxima Nova"/>
                <a:cs typeface="Proxima Nova"/>
                <a:sym typeface="Proxima Nova"/>
              </a:endParaRPr>
            </a:p>
          </p:txBody>
        </p:sp>
        <p:pic>
          <p:nvPicPr>
            <p:cNvPr id="5374" name="Google Shape;5374;p172"/>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4512340" y="3766848"/>
              <a:ext cx="523675" cy="519521"/>
            </a:xfrm>
            <a:prstGeom prst="rect">
              <a:avLst/>
            </a:prstGeom>
            <a:noFill/>
            <a:ln>
              <a:noFill/>
            </a:ln>
          </p:spPr>
        </p:pic>
      </p:grpSp>
      <p:pic>
        <p:nvPicPr>
          <p:cNvPr id="5375" name="Google Shape;5375;p172" descr="Icon_RH_People_Adult-VNeck_RGB_Flat.png"/>
          <p:cNvPicPr preferRelativeResize="0"/>
          <p:nvPr/>
        </p:nvPicPr>
        <p:blipFill>
          <a:blip r:embed="rId7">
            <a:alphaModFix/>
          </a:blip>
          <a:stretch>
            <a:fillRect/>
          </a:stretch>
        </p:blipFill>
        <p:spPr>
          <a:xfrm>
            <a:off x="7203125" y="1225593"/>
            <a:ext cx="373650" cy="577477"/>
          </a:xfrm>
          <a:prstGeom prst="rect">
            <a:avLst/>
          </a:prstGeom>
          <a:noFill/>
          <a:ln>
            <a:noFill/>
          </a:ln>
        </p:spPr>
      </p:pic>
      <p:pic>
        <p:nvPicPr>
          <p:cNvPr id="5376" name="Google Shape;5376;p172" descr="Icon_RH_Hardware_Storage-A-Single_RGB_Flat.png"/>
          <p:cNvPicPr preferRelativeResize="0"/>
          <p:nvPr/>
        </p:nvPicPr>
        <p:blipFill>
          <a:blip r:embed="rId9" cstate="hqprint">
            <a:alphaModFix/>
            <a:extLst>
              <a:ext uri="{28A0092B-C50C-407E-A947-70E740481C1C}">
                <a14:useLocalDpi xmlns:a14="http://schemas.microsoft.com/office/drawing/2010/main"/>
              </a:ext>
            </a:extLst>
          </a:blip>
          <a:stretch>
            <a:fillRect/>
          </a:stretch>
        </p:blipFill>
        <p:spPr>
          <a:xfrm>
            <a:off x="4595477" y="1336520"/>
            <a:ext cx="651375" cy="344978"/>
          </a:xfrm>
          <a:prstGeom prst="rect">
            <a:avLst/>
          </a:prstGeom>
          <a:noFill/>
          <a:ln>
            <a:noFill/>
          </a:ln>
        </p:spPr>
      </p:pic>
      <p:sp>
        <p:nvSpPr>
          <p:cNvPr id="5377" name="Google Shape;5377;p172"/>
          <p:cNvSpPr/>
          <p:nvPr/>
        </p:nvSpPr>
        <p:spPr>
          <a:xfrm>
            <a:off x="4554211" y="4519634"/>
            <a:ext cx="147300" cy="1473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72"/>
          <p:cNvSpPr txBox="1"/>
          <p:nvPr/>
        </p:nvSpPr>
        <p:spPr>
          <a:xfrm>
            <a:off x="4676614" y="4420779"/>
            <a:ext cx="11544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Overpass"/>
                <a:ea typeface="Overpass"/>
                <a:cs typeface="Overpass"/>
                <a:sym typeface="Overpass"/>
              </a:rPr>
              <a:t>OpenShift Does</a:t>
            </a:r>
            <a:endParaRPr sz="900">
              <a:latin typeface="Overpass"/>
              <a:ea typeface="Overpass"/>
              <a:cs typeface="Overpass"/>
              <a:sym typeface="Overpass"/>
            </a:endParaRPr>
          </a:p>
        </p:txBody>
      </p:sp>
      <p:sp>
        <p:nvSpPr>
          <p:cNvPr id="5379" name="Google Shape;5379;p172"/>
          <p:cNvSpPr/>
          <p:nvPr/>
        </p:nvSpPr>
        <p:spPr>
          <a:xfrm>
            <a:off x="3312986" y="4519634"/>
            <a:ext cx="147300" cy="14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72"/>
          <p:cNvSpPr txBox="1"/>
          <p:nvPr/>
        </p:nvSpPr>
        <p:spPr>
          <a:xfrm>
            <a:off x="3425841" y="4420779"/>
            <a:ext cx="998400" cy="34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Overpass"/>
                <a:ea typeface="Overpass"/>
                <a:cs typeface="Overpass"/>
                <a:sym typeface="Overpass"/>
              </a:rPr>
              <a:t>User/Tool Does</a:t>
            </a:r>
            <a:endParaRPr sz="900" dirty="0">
              <a:latin typeface="Overpass"/>
              <a:ea typeface="Overpass"/>
              <a:cs typeface="Overpass"/>
              <a:sym typeface="Overpass"/>
            </a:endParaRPr>
          </a:p>
        </p:txBody>
      </p:sp>
      <p:sp>
        <p:nvSpPr>
          <p:cNvPr id="42" name="Footer Placeholder 2">
            <a:extLst>
              <a:ext uri="{FF2B5EF4-FFF2-40B4-BE49-F238E27FC236}">
                <a16:creationId xmlns:a16="http://schemas.microsoft.com/office/drawing/2014/main" id="{3D22852F-3EA0-7245-87C5-81ABAFC2AF7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4198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6"/>
        <p:cNvGrpSpPr/>
        <p:nvPr/>
      </p:nvGrpSpPr>
      <p:grpSpPr>
        <a:xfrm>
          <a:off x="0" y="0"/>
          <a:ext cx="0" cy="0"/>
          <a:chOff x="0" y="0"/>
          <a:chExt cx="0" cy="0"/>
        </a:xfrm>
      </p:grpSpPr>
      <p:sp>
        <p:nvSpPr>
          <p:cNvPr id="5648" name="Google Shape;5648;p183"/>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Jenkins-as-a-Service</a:t>
            </a:r>
            <a:endParaRPr dirty="0"/>
          </a:p>
        </p:txBody>
      </p:sp>
      <p:sp>
        <p:nvSpPr>
          <p:cNvPr id="5647" name="Google Shape;5647;p183"/>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5649" name="Google Shape;5649;p183"/>
          <p:cNvSpPr txBox="1">
            <a:spLocks noGrp="1"/>
          </p:cNvSpPr>
          <p:nvPr>
            <p:ph type="body" idx="4294967295"/>
          </p:nvPr>
        </p:nvSpPr>
        <p:spPr>
          <a:xfrm>
            <a:off x="0" y="1233488"/>
            <a:ext cx="5062538" cy="3290887"/>
          </a:xfrm>
          <a:prstGeom prst="rect">
            <a:avLst/>
          </a:prstGeom>
        </p:spPr>
        <p:txBody>
          <a:bodyPr spcFirstLastPara="1" wrap="square" lIns="91425" tIns="91425" rIns="91425" bIns="91425" anchor="t" anchorCtr="0">
            <a:noAutofit/>
          </a:bodyPr>
          <a:lstStyle/>
          <a:p>
            <a:pPr marL="457200" lvl="0" indent="-292100" algn="l" rtl="0">
              <a:spcBef>
                <a:spcPts val="600"/>
              </a:spcBef>
              <a:spcAft>
                <a:spcPts val="0"/>
              </a:spcAft>
              <a:buSzPts val="1000"/>
              <a:buChar char="●"/>
            </a:pPr>
            <a:r>
              <a:rPr lang="en" dirty="0"/>
              <a:t>Certified Jenkins images with pre-configured plugins</a:t>
            </a:r>
            <a:endParaRPr/>
          </a:p>
          <a:p>
            <a:pPr marL="914400" lvl="1" indent="-292100" algn="l" rtl="0">
              <a:spcBef>
                <a:spcPts val="0"/>
              </a:spcBef>
              <a:spcAft>
                <a:spcPts val="0"/>
              </a:spcAft>
              <a:buSzPts val="1000"/>
              <a:buChar char="○"/>
            </a:pPr>
            <a:r>
              <a:rPr lang="en" dirty="0"/>
              <a:t>Provided out-of-the-box</a:t>
            </a:r>
            <a:endParaRPr/>
          </a:p>
          <a:p>
            <a:pPr marL="914400" lvl="1" indent="-292100" algn="l" rtl="0">
              <a:spcBef>
                <a:spcPts val="0"/>
              </a:spcBef>
              <a:spcAft>
                <a:spcPts val="0"/>
              </a:spcAft>
              <a:buSzPts val="1000"/>
              <a:buChar char="○"/>
            </a:pPr>
            <a:r>
              <a:rPr lang="en" dirty="0"/>
              <a:t>Follows Jenkins 1.x and 2.x LTS versions</a:t>
            </a:r>
            <a:endParaRPr/>
          </a:p>
          <a:p>
            <a:pPr marL="457200" lvl="0" indent="-292100" algn="l" rtl="0">
              <a:spcBef>
                <a:spcPts val="1000"/>
              </a:spcBef>
              <a:spcAft>
                <a:spcPts val="0"/>
              </a:spcAft>
              <a:buSzPts val="1000"/>
              <a:buChar char="●"/>
            </a:pPr>
            <a:r>
              <a:rPr lang="en" dirty="0"/>
              <a:t>Jenkins S2I Builder for customizing the image</a:t>
            </a:r>
            <a:endParaRPr dirty="0"/>
          </a:p>
          <a:p>
            <a:pPr marL="914400" lvl="1" indent="-292100" algn="l" rtl="0">
              <a:spcBef>
                <a:spcPts val="0"/>
              </a:spcBef>
              <a:spcAft>
                <a:spcPts val="0"/>
              </a:spcAft>
              <a:buSzPts val="1000"/>
              <a:buChar char="○"/>
            </a:pPr>
            <a:r>
              <a:rPr lang="en" dirty="0"/>
              <a:t>Install Plugins</a:t>
            </a:r>
            <a:endParaRPr/>
          </a:p>
          <a:p>
            <a:pPr marL="914400" lvl="1" indent="-292100" algn="l" rtl="0">
              <a:spcBef>
                <a:spcPts val="0"/>
              </a:spcBef>
              <a:spcAft>
                <a:spcPts val="0"/>
              </a:spcAft>
              <a:buSzPts val="1000"/>
              <a:buChar char="○"/>
            </a:pPr>
            <a:r>
              <a:rPr lang="en" dirty="0"/>
              <a:t>Configure Jenkins</a:t>
            </a:r>
            <a:endParaRPr/>
          </a:p>
          <a:p>
            <a:pPr marL="914400" lvl="1" indent="-292100" algn="l" rtl="0">
              <a:spcBef>
                <a:spcPts val="0"/>
              </a:spcBef>
              <a:spcAft>
                <a:spcPts val="0"/>
              </a:spcAft>
              <a:buSzPts val="1000"/>
              <a:buChar char="○"/>
            </a:pPr>
            <a:r>
              <a:rPr lang="en" dirty="0"/>
              <a:t>Configure Build Jobs</a:t>
            </a:r>
            <a:endParaRPr/>
          </a:p>
          <a:p>
            <a:pPr marL="457200" lvl="0" indent="-292100" algn="l" rtl="0">
              <a:spcBef>
                <a:spcPts val="1000"/>
              </a:spcBef>
              <a:spcAft>
                <a:spcPts val="0"/>
              </a:spcAft>
              <a:buSzPts val="1000"/>
              <a:buChar char="●"/>
            </a:pPr>
            <a:r>
              <a:rPr lang="en" dirty="0"/>
              <a:t>OpenShift plugins to integrate authentication with OpenShift and also CI/CD pipelines</a:t>
            </a:r>
            <a:endParaRPr/>
          </a:p>
          <a:p>
            <a:pPr marL="457200" lvl="0" indent="-292100" algn="l" rtl="0">
              <a:spcBef>
                <a:spcPts val="1000"/>
              </a:spcBef>
              <a:spcAft>
                <a:spcPts val="0"/>
              </a:spcAft>
              <a:buSzPts val="1000"/>
              <a:buChar char="●"/>
            </a:pPr>
            <a:r>
              <a:rPr lang="en" dirty="0"/>
              <a:t>Dynamically deploys Jenkins slave containers</a:t>
            </a:r>
            <a:endParaRPr dirty="0"/>
          </a:p>
        </p:txBody>
      </p:sp>
      <p:pic>
        <p:nvPicPr>
          <p:cNvPr id="5650" name="Google Shape;5650;p183" descr="Icon_RH_Hardware_Storage-A-Single_RGB_Flat.png"/>
          <p:cNvPicPr preferRelativeResize="0"/>
          <p:nvPr/>
        </p:nvPicPr>
        <p:blipFill>
          <a:blip r:embed="rId3" cstate="hqprint">
            <a:alphaModFix/>
            <a:extLst>
              <a:ext uri="{28A0092B-C50C-407E-A947-70E740481C1C}">
                <a14:useLocalDpi xmlns:a14="http://schemas.microsoft.com/office/drawing/2010/main"/>
              </a:ext>
            </a:extLst>
          </a:blip>
          <a:stretch>
            <a:fillRect/>
          </a:stretch>
        </p:blipFill>
        <p:spPr>
          <a:xfrm>
            <a:off x="6486552" y="1420175"/>
            <a:ext cx="651375" cy="344978"/>
          </a:xfrm>
          <a:prstGeom prst="rect">
            <a:avLst/>
          </a:prstGeom>
          <a:noFill/>
          <a:ln>
            <a:noFill/>
          </a:ln>
        </p:spPr>
      </p:pic>
      <p:pic>
        <p:nvPicPr>
          <p:cNvPr id="5651" name="Google Shape;5651;p183" descr="Icon_RH_Object_Gear-Group_RGB_Flat.png"/>
          <p:cNvPicPr preferRelativeResize="0"/>
          <p:nvPr/>
        </p:nvPicPr>
        <p:blipFill>
          <a:blip r:embed="rId4" cstate="hqprint">
            <a:alphaModFix/>
            <a:extLst>
              <a:ext uri="{28A0092B-C50C-407E-A947-70E740481C1C}">
                <a14:useLocalDpi xmlns:a14="http://schemas.microsoft.com/office/drawing/2010/main"/>
              </a:ext>
            </a:extLst>
          </a:blip>
          <a:stretch>
            <a:fillRect/>
          </a:stretch>
        </p:blipFill>
        <p:spPr>
          <a:xfrm>
            <a:off x="6537900" y="2488062"/>
            <a:ext cx="548700" cy="592048"/>
          </a:xfrm>
          <a:prstGeom prst="rect">
            <a:avLst/>
          </a:prstGeom>
          <a:noFill/>
          <a:ln>
            <a:noFill/>
          </a:ln>
        </p:spPr>
      </p:pic>
      <p:cxnSp>
        <p:nvCxnSpPr>
          <p:cNvPr id="5652" name="Google Shape;5652;p183"/>
          <p:cNvCxnSpPr>
            <a:stCxn id="5650" idx="2"/>
            <a:endCxn id="5651" idx="0"/>
          </p:cNvCxnSpPr>
          <p:nvPr/>
        </p:nvCxnSpPr>
        <p:spPr>
          <a:xfrm>
            <a:off x="6812240" y="1765152"/>
            <a:ext cx="0" cy="723000"/>
          </a:xfrm>
          <a:prstGeom prst="straightConnector1">
            <a:avLst/>
          </a:prstGeom>
          <a:noFill/>
          <a:ln w="9525" cap="flat" cmpd="sng">
            <a:solidFill>
              <a:srgbClr val="666666"/>
            </a:solidFill>
            <a:prstDash val="solid"/>
            <a:round/>
            <a:headEnd type="none" w="med" len="med"/>
            <a:tailEnd type="triangle" w="med" len="med"/>
          </a:ln>
        </p:spPr>
      </p:cxnSp>
      <p:cxnSp>
        <p:nvCxnSpPr>
          <p:cNvPr id="5653" name="Google Shape;5653;p183"/>
          <p:cNvCxnSpPr>
            <a:stCxn id="5651" idx="2"/>
          </p:cNvCxnSpPr>
          <p:nvPr/>
        </p:nvCxnSpPr>
        <p:spPr>
          <a:xfrm>
            <a:off x="6812250" y="3080110"/>
            <a:ext cx="0" cy="590400"/>
          </a:xfrm>
          <a:prstGeom prst="straightConnector1">
            <a:avLst/>
          </a:prstGeom>
          <a:noFill/>
          <a:ln w="9525" cap="flat" cmpd="sng">
            <a:solidFill>
              <a:srgbClr val="666666"/>
            </a:solidFill>
            <a:prstDash val="solid"/>
            <a:round/>
            <a:headEnd type="none" w="med" len="med"/>
            <a:tailEnd type="triangle" w="med" len="med"/>
          </a:ln>
        </p:spPr>
      </p:cxnSp>
      <p:cxnSp>
        <p:nvCxnSpPr>
          <p:cNvPr id="5654" name="Google Shape;5654;p183"/>
          <p:cNvCxnSpPr>
            <a:endCxn id="5651" idx="3"/>
          </p:cNvCxnSpPr>
          <p:nvPr/>
        </p:nvCxnSpPr>
        <p:spPr>
          <a:xfrm rot="10800000">
            <a:off x="7086599" y="2784086"/>
            <a:ext cx="648000" cy="0"/>
          </a:xfrm>
          <a:prstGeom prst="straightConnector1">
            <a:avLst/>
          </a:prstGeom>
          <a:noFill/>
          <a:ln w="9525" cap="flat" cmpd="sng">
            <a:solidFill>
              <a:srgbClr val="666666"/>
            </a:solidFill>
            <a:prstDash val="solid"/>
            <a:round/>
            <a:headEnd type="none" w="med" len="med"/>
            <a:tailEnd type="triangle" w="med" len="med"/>
          </a:ln>
        </p:spPr>
      </p:cxnSp>
      <p:sp>
        <p:nvSpPr>
          <p:cNvPr id="5655" name="Google Shape;5655;p183"/>
          <p:cNvSpPr txBox="1"/>
          <p:nvPr/>
        </p:nvSpPr>
        <p:spPr>
          <a:xfrm>
            <a:off x="5493946" y="1487375"/>
            <a:ext cx="10425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Plugins</a:t>
            </a:r>
            <a:br>
              <a:rPr lang="en" sz="1000">
                <a:latin typeface="Proxima Nova"/>
                <a:ea typeface="Proxima Nova"/>
                <a:cs typeface="Proxima Nova"/>
                <a:sym typeface="Proxima Nova"/>
              </a:rPr>
            </a:br>
            <a:r>
              <a:rPr lang="en" sz="1000" dirty="0">
                <a:latin typeface="Proxima Nova"/>
                <a:ea typeface="Proxima Nova"/>
                <a:cs typeface="Proxima Nova"/>
                <a:sym typeface="Proxima Nova"/>
              </a:rPr>
              <a:t>Jobs</a:t>
            </a:r>
            <a:endParaRPr sz="1000" dirty="0">
              <a:latin typeface="Proxima Nova"/>
              <a:ea typeface="Proxima Nova"/>
              <a:cs typeface="Proxima Nova"/>
              <a:sym typeface="Proxima Nova"/>
            </a:endParaRPr>
          </a:p>
          <a:p>
            <a:pPr marL="0" lvl="0" indent="0" algn="ctr" rtl="0">
              <a:spcBef>
                <a:spcPts val="0"/>
              </a:spcBef>
              <a:spcAft>
                <a:spcPts val="0"/>
              </a:spcAft>
              <a:buNone/>
            </a:pPr>
            <a:r>
              <a:rPr lang="en" sz="1000" dirty="0">
                <a:latin typeface="Proxima Nova"/>
                <a:ea typeface="Proxima Nova"/>
                <a:cs typeface="Proxima Nova"/>
                <a:sym typeface="Proxima Nova"/>
              </a:rPr>
              <a:t>Configuration</a:t>
            </a:r>
            <a:endParaRPr sz="1000" dirty="0">
              <a:latin typeface="Proxima Nova"/>
              <a:ea typeface="Proxima Nova"/>
              <a:cs typeface="Proxima Nova"/>
              <a:sym typeface="Proxima Nova"/>
            </a:endParaRPr>
          </a:p>
        </p:txBody>
      </p:sp>
      <p:sp>
        <p:nvSpPr>
          <p:cNvPr id="5656" name="Google Shape;5656;p183"/>
          <p:cNvSpPr txBox="1"/>
          <p:nvPr/>
        </p:nvSpPr>
        <p:spPr>
          <a:xfrm>
            <a:off x="5433496" y="263037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Jenkins</a:t>
            </a:r>
            <a:br>
              <a:rPr lang="en" sz="1000">
                <a:latin typeface="Proxima Nova"/>
                <a:ea typeface="Proxima Nova"/>
                <a:cs typeface="Proxima Nova"/>
                <a:sym typeface="Proxima Nova"/>
              </a:rPr>
            </a:br>
            <a:r>
              <a:rPr lang="en" sz="1000" dirty="0">
                <a:latin typeface="Proxima Nova"/>
                <a:ea typeface="Proxima Nova"/>
                <a:cs typeface="Proxima Nova"/>
                <a:sym typeface="Proxima Nova"/>
              </a:rPr>
              <a:t>(S2I)</a:t>
            </a:r>
            <a:endParaRPr sz="1000" dirty="0">
              <a:latin typeface="Proxima Nova"/>
              <a:ea typeface="Proxima Nova"/>
              <a:cs typeface="Proxima Nova"/>
              <a:sym typeface="Proxima Nova"/>
            </a:endParaRPr>
          </a:p>
        </p:txBody>
      </p:sp>
      <p:sp>
        <p:nvSpPr>
          <p:cNvPr id="5657" name="Google Shape;5657;p183"/>
          <p:cNvSpPr txBox="1"/>
          <p:nvPr/>
        </p:nvSpPr>
        <p:spPr>
          <a:xfrm>
            <a:off x="5433496" y="3865150"/>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Custom</a:t>
            </a:r>
            <a:br>
              <a:rPr lang="en" sz="1000">
                <a:latin typeface="Proxima Nova"/>
                <a:ea typeface="Proxima Nova"/>
                <a:cs typeface="Proxima Nova"/>
                <a:sym typeface="Proxima Nova"/>
              </a:rPr>
            </a:br>
            <a:r>
              <a:rPr lang="en" sz="1000" dirty="0">
                <a:latin typeface="Proxima Nova"/>
                <a:ea typeface="Proxima Nova"/>
                <a:cs typeface="Proxima Nova"/>
                <a:sym typeface="Proxima Nova"/>
              </a:rPr>
              <a:t>Jenkins</a:t>
            </a:r>
            <a:br>
              <a:rPr lang="en" sz="1000">
                <a:latin typeface="Proxima Nova"/>
                <a:ea typeface="Proxima Nova"/>
                <a:cs typeface="Proxima Nova"/>
                <a:sym typeface="Proxima Nova"/>
              </a:rPr>
            </a:br>
            <a:r>
              <a:rPr lang="en" sz="1000" dirty="0">
                <a:latin typeface="Proxima Nova"/>
                <a:ea typeface="Proxima Nova"/>
                <a:cs typeface="Proxima Nova"/>
                <a:sym typeface="Proxima Nova"/>
              </a:rPr>
              <a:t>Image</a:t>
            </a:r>
            <a:endParaRPr sz="1000" dirty="0">
              <a:latin typeface="Proxima Nova"/>
              <a:ea typeface="Proxima Nova"/>
              <a:cs typeface="Proxima Nova"/>
              <a:sym typeface="Proxima Nova"/>
            </a:endParaRPr>
          </a:p>
        </p:txBody>
      </p:sp>
      <p:sp>
        <p:nvSpPr>
          <p:cNvPr id="5658" name="Google Shape;5658;p183"/>
          <p:cNvSpPr txBox="1"/>
          <p:nvPr/>
        </p:nvSpPr>
        <p:spPr>
          <a:xfrm>
            <a:off x="7514999" y="3163775"/>
            <a:ext cx="1163400" cy="22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Proxima Nova"/>
                <a:ea typeface="Proxima Nova"/>
                <a:cs typeface="Proxima Nova"/>
                <a:sym typeface="Proxima Nova"/>
              </a:rPr>
              <a:t>Jenkins</a:t>
            </a:r>
            <a:br>
              <a:rPr lang="en" sz="1000">
                <a:latin typeface="Proxima Nova"/>
                <a:ea typeface="Proxima Nova"/>
                <a:cs typeface="Proxima Nova"/>
                <a:sym typeface="Proxima Nova"/>
              </a:rPr>
            </a:br>
            <a:r>
              <a:rPr lang="en" sz="1000" dirty="0">
                <a:latin typeface="Proxima Nova"/>
                <a:ea typeface="Proxima Nova"/>
                <a:cs typeface="Proxima Nova"/>
                <a:sym typeface="Proxima Nova"/>
              </a:rPr>
              <a:t>Image</a:t>
            </a:r>
            <a:endParaRPr sz="1000" dirty="0">
              <a:latin typeface="Proxima Nova"/>
              <a:ea typeface="Proxima Nova"/>
              <a:cs typeface="Proxima Nova"/>
              <a:sym typeface="Proxima Nova"/>
            </a:endParaRPr>
          </a:p>
        </p:txBody>
      </p:sp>
      <p:pic>
        <p:nvPicPr>
          <p:cNvPr id="5659" name="Google Shape;5659;p183" descr="Icon_RH_Software_Container-App_RGB_Flat.png"/>
          <p:cNvPicPr preferRelativeResize="0"/>
          <p:nvPr/>
        </p:nvPicPr>
        <p:blipFill rotWithShape="1">
          <a:blip r:embed="rId5" cstate="hqprint">
            <a:alphaModFix/>
            <a:extLst>
              <a:ext uri="{28A0092B-C50C-407E-A947-70E740481C1C}">
                <a14:useLocalDpi xmlns:a14="http://schemas.microsoft.com/office/drawing/2010/main"/>
              </a:ext>
            </a:extLst>
          </a:blip>
          <a:srcRect l="8944" t="11191" r="10837" b="8584"/>
          <a:stretch/>
        </p:blipFill>
        <p:spPr>
          <a:xfrm>
            <a:off x="6505492" y="3709198"/>
            <a:ext cx="596699" cy="592050"/>
          </a:xfrm>
          <a:prstGeom prst="rect">
            <a:avLst/>
          </a:prstGeom>
          <a:noFill/>
          <a:ln>
            <a:noFill/>
          </a:ln>
        </p:spPr>
      </p:pic>
      <p:pic>
        <p:nvPicPr>
          <p:cNvPr id="5660" name="Google Shape;5660;p183" descr="Icon_RH_Software_Container-App_RGB_Flat.png"/>
          <p:cNvPicPr preferRelativeResize="0"/>
          <p:nvPr/>
        </p:nvPicPr>
        <p:blipFill rotWithShape="1">
          <a:blip r:embed="rId5" cstate="hqprint">
            <a:alphaModFix/>
            <a:extLst>
              <a:ext uri="{28A0092B-C50C-407E-A947-70E740481C1C}">
                <a14:useLocalDpi xmlns:a14="http://schemas.microsoft.com/office/drawing/2010/main"/>
              </a:ext>
            </a:extLst>
          </a:blip>
          <a:srcRect l="8944" t="11191" r="10837" b="8584"/>
          <a:stretch/>
        </p:blipFill>
        <p:spPr>
          <a:xfrm>
            <a:off x="7782708" y="2495874"/>
            <a:ext cx="596699" cy="592050"/>
          </a:xfrm>
          <a:prstGeom prst="rect">
            <a:avLst/>
          </a:prstGeom>
          <a:noFill/>
          <a:ln>
            <a:noFill/>
          </a:ln>
        </p:spPr>
      </p:pic>
      <p:sp>
        <p:nvSpPr>
          <p:cNvPr id="16" name="Footer Placeholder 2">
            <a:extLst>
              <a:ext uri="{FF2B5EF4-FFF2-40B4-BE49-F238E27FC236}">
                <a16:creationId xmlns:a16="http://schemas.microsoft.com/office/drawing/2014/main" id="{5B6D0F76-059C-A949-96A7-DB83B85E8FB6}"/>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67054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0637-5A23-D541-BC16-CA59AA1687A3}"/>
              </a:ext>
            </a:extLst>
          </p:cNvPr>
          <p:cNvSpPr>
            <a:spLocks noGrp="1"/>
          </p:cNvSpPr>
          <p:nvPr>
            <p:ph type="title"/>
          </p:nvPr>
        </p:nvSpPr>
        <p:spPr/>
        <p:txBody>
          <a:bodyPr/>
          <a:lstStyle/>
          <a:p>
            <a:r>
              <a:rPr lang="en-US" dirty="0"/>
              <a:t>Web Console</a:t>
            </a:r>
          </a:p>
        </p:txBody>
      </p:sp>
      <p:sp>
        <p:nvSpPr>
          <p:cNvPr id="4" name="Slide Number Placeholder 3">
            <a:extLst>
              <a:ext uri="{FF2B5EF4-FFF2-40B4-BE49-F238E27FC236}">
                <a16:creationId xmlns:a16="http://schemas.microsoft.com/office/drawing/2014/main" id="{8151948C-5309-E842-B430-9C7EF1ED394F}"/>
              </a:ext>
            </a:extLst>
          </p:cNvPr>
          <p:cNvSpPr>
            <a:spLocks noGrp="1"/>
          </p:cNvSpPr>
          <p:nvPr>
            <p:ph type="sldNum" sz="quarter" idx="11"/>
          </p:nvPr>
        </p:nvSpPr>
        <p:spPr/>
        <p:txBody>
          <a:bodyPr/>
          <a:lstStyle/>
          <a:p>
            <a:fld id="{59395FB3-9C97-154F-86B2-7E381B951268}" type="slidenum">
              <a:rPr lang="en-US" smtClean="0"/>
              <a:pPr/>
              <a:t>14</a:t>
            </a:fld>
            <a:endParaRPr lang="en-US" dirty="0"/>
          </a:p>
        </p:txBody>
      </p:sp>
      <p:pic>
        <p:nvPicPr>
          <p:cNvPr id="9" name="Picture 8">
            <a:extLst>
              <a:ext uri="{FF2B5EF4-FFF2-40B4-BE49-F238E27FC236}">
                <a16:creationId xmlns:a16="http://schemas.microsoft.com/office/drawing/2014/main" id="{68165D05-D1EA-7342-9EFC-57E9CBDB671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791456" y="1243584"/>
            <a:ext cx="4144943" cy="2359824"/>
          </a:xfrm>
          <a:prstGeom prst="rect">
            <a:avLst/>
          </a:prstGeom>
        </p:spPr>
      </p:pic>
      <p:sp>
        <p:nvSpPr>
          <p:cNvPr id="5" name="Text Placeholder 4">
            <a:extLst>
              <a:ext uri="{FF2B5EF4-FFF2-40B4-BE49-F238E27FC236}">
                <a16:creationId xmlns:a16="http://schemas.microsoft.com/office/drawing/2014/main" id="{4AAB176E-7E34-C148-A668-7A0235A29D92}"/>
              </a:ext>
            </a:extLst>
          </p:cNvPr>
          <p:cNvSpPr>
            <a:spLocks noGrp="1"/>
          </p:cNvSpPr>
          <p:nvPr>
            <p:ph type="body" sz="quarter" idx="12"/>
          </p:nvPr>
        </p:nvSpPr>
        <p:spPr>
          <a:xfrm>
            <a:off x="248031" y="3866790"/>
            <a:ext cx="4123944" cy="562707"/>
          </a:xfrm>
        </p:spPr>
        <p:txBody>
          <a:bodyPr/>
          <a:lstStyle/>
          <a:p>
            <a:r>
              <a:rPr lang="en-US" dirty="0"/>
              <a:t>Application dashboard</a:t>
            </a:r>
          </a:p>
        </p:txBody>
      </p:sp>
      <p:pic>
        <p:nvPicPr>
          <p:cNvPr id="8" name="Content Placeholder 7">
            <a:extLst>
              <a:ext uri="{FF2B5EF4-FFF2-40B4-BE49-F238E27FC236}">
                <a16:creationId xmlns:a16="http://schemas.microsoft.com/office/drawing/2014/main" id="{6BEBD0C1-1FF1-2E47-BB23-4327051E4FC1}"/>
              </a:ext>
            </a:extLst>
          </p:cNvPr>
          <p:cNvPicPr>
            <a:picLocks noGrp="1" noChangeAspect="1"/>
          </p:cNvPicPr>
          <p:nvPr>
            <p:ph sz="quarter" idx="13"/>
          </p:nvPr>
        </p:nvPicPr>
        <p:blipFill>
          <a:blip r:embed="rId3" cstate="hqprint">
            <a:extLst>
              <a:ext uri="{28A0092B-C50C-407E-A947-70E740481C1C}">
                <a14:useLocalDpi xmlns:a14="http://schemas.microsoft.com/office/drawing/2010/main"/>
              </a:ext>
            </a:extLst>
          </a:blip>
          <a:stretch>
            <a:fillRect/>
          </a:stretch>
        </p:blipFill>
        <p:spPr>
          <a:xfrm>
            <a:off x="228600" y="1243584"/>
            <a:ext cx="4143375" cy="2359824"/>
          </a:xfrm>
          <a:prstGeom prst="rect">
            <a:avLst/>
          </a:prstGeom>
        </p:spPr>
      </p:pic>
      <p:sp>
        <p:nvSpPr>
          <p:cNvPr id="7" name="Footer Placeholder 2">
            <a:extLst>
              <a:ext uri="{FF2B5EF4-FFF2-40B4-BE49-F238E27FC236}">
                <a16:creationId xmlns:a16="http://schemas.microsoft.com/office/drawing/2014/main" id="{C2643073-66A4-854E-9144-1873C0E3FC83}"/>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10" name="Text Placeholder 4">
            <a:extLst>
              <a:ext uri="{FF2B5EF4-FFF2-40B4-BE49-F238E27FC236}">
                <a16:creationId xmlns:a16="http://schemas.microsoft.com/office/drawing/2014/main" id="{E6368E4C-B64D-FD49-AB29-46EC1328C937}"/>
              </a:ext>
            </a:extLst>
          </p:cNvPr>
          <p:cNvSpPr txBox="1">
            <a:spLocks/>
          </p:cNvSpPr>
          <p:nvPr/>
        </p:nvSpPr>
        <p:spPr>
          <a:xfrm>
            <a:off x="4812455" y="3866789"/>
            <a:ext cx="4123944" cy="562707"/>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kern="0" dirty="0"/>
              <a:t>Service Catalog</a:t>
            </a:r>
          </a:p>
        </p:txBody>
      </p:sp>
    </p:spTree>
    <p:extLst>
      <p:ext uri="{BB962C8B-B14F-4D97-AF65-F5344CB8AC3E}">
        <p14:creationId xmlns:p14="http://schemas.microsoft.com/office/powerpoint/2010/main" val="35904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73AD-68E6-0644-8BDE-C0835D2B7345}"/>
              </a:ext>
            </a:extLst>
          </p:cNvPr>
          <p:cNvSpPr>
            <a:spLocks noGrp="1"/>
          </p:cNvSpPr>
          <p:nvPr>
            <p:ph type="title"/>
          </p:nvPr>
        </p:nvSpPr>
        <p:spPr/>
        <p:txBody>
          <a:bodyPr/>
          <a:lstStyle/>
          <a:p>
            <a:r>
              <a:rPr lang="en-US" dirty="0"/>
              <a:t>IBM Cloud Paks</a:t>
            </a:r>
          </a:p>
        </p:txBody>
      </p:sp>
      <p:sp>
        <p:nvSpPr>
          <p:cNvPr id="4" name="Slide Number Placeholder 3">
            <a:extLst>
              <a:ext uri="{FF2B5EF4-FFF2-40B4-BE49-F238E27FC236}">
                <a16:creationId xmlns:a16="http://schemas.microsoft.com/office/drawing/2014/main" id="{1AE1E9BB-7F9E-7E41-AAE5-C4273BD36D75}"/>
              </a:ext>
            </a:extLst>
          </p:cNvPr>
          <p:cNvSpPr>
            <a:spLocks noGrp="1"/>
          </p:cNvSpPr>
          <p:nvPr>
            <p:ph type="sldNum" sz="quarter" idx="11"/>
          </p:nvPr>
        </p:nvSpPr>
        <p:spPr/>
        <p:txBody>
          <a:bodyPr/>
          <a:lstStyle/>
          <a:p>
            <a:fld id="{59395FB3-9C97-154F-86B2-7E381B951268}" type="slidenum">
              <a:rPr lang="en-US" smtClean="0"/>
              <a:pPr/>
              <a:t>15</a:t>
            </a:fld>
            <a:endParaRPr lang="en-US" dirty="0"/>
          </a:p>
        </p:txBody>
      </p:sp>
      <p:sp>
        <p:nvSpPr>
          <p:cNvPr id="5" name="Footer Placeholder 2">
            <a:extLst>
              <a:ext uri="{FF2B5EF4-FFF2-40B4-BE49-F238E27FC236}">
                <a16:creationId xmlns:a16="http://schemas.microsoft.com/office/drawing/2014/main" id="{DBCB6C11-88CD-3F49-96A2-3BA1EF1F0444}"/>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6" name="Rectangle 5">
            <a:extLst>
              <a:ext uri="{FF2B5EF4-FFF2-40B4-BE49-F238E27FC236}">
                <a16:creationId xmlns:a16="http://schemas.microsoft.com/office/drawing/2014/main" id="{45FFBCF0-5F67-044A-BF18-C4CC762718C8}"/>
              </a:ext>
            </a:extLst>
          </p:cNvPr>
          <p:cNvSpPr/>
          <p:nvPr/>
        </p:nvSpPr>
        <p:spPr>
          <a:xfrm>
            <a:off x="0" y="1286190"/>
            <a:ext cx="9144000" cy="3301365"/>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8" name="Rectangle 7">
            <a:extLst>
              <a:ext uri="{FF2B5EF4-FFF2-40B4-BE49-F238E27FC236}">
                <a16:creationId xmlns:a16="http://schemas.microsoft.com/office/drawing/2014/main" id="{469C4391-E6B1-214E-B2D8-C3730AB9D716}"/>
              </a:ext>
            </a:extLst>
          </p:cNvPr>
          <p:cNvSpPr/>
          <p:nvPr/>
        </p:nvSpPr>
        <p:spPr>
          <a:xfrm>
            <a:off x="0" y="639859"/>
            <a:ext cx="9144000" cy="646331"/>
          </a:xfrm>
          <a:prstGeom prst="rect">
            <a:avLst/>
          </a:prstGeom>
        </p:spPr>
        <p:txBody>
          <a:bodyPr wrap="square">
            <a:spAutoFit/>
          </a:bodyPr>
          <a:lstStyle/>
          <a:p>
            <a:pPr algn="ctr"/>
            <a:r>
              <a:rPr lang="en-US" sz="1800" i="1" dirty="0">
                <a:latin typeface="IBM Plex Sans" panose="020B0503050203000203" pitchFamily="34" charset="77"/>
              </a:rPr>
              <a:t>A faster, more secure way to move your core business applications to any cloud</a:t>
            </a:r>
          </a:p>
          <a:p>
            <a:pPr algn="ctr"/>
            <a:r>
              <a:rPr lang="en-US" sz="1800" i="1" dirty="0">
                <a:latin typeface="IBM Plex Sans" panose="020B0503050203000203" pitchFamily="34" charset="77"/>
              </a:rPr>
              <a:t>through enterprise-ready containerized software solutions</a:t>
            </a:r>
            <a:endParaRPr lang="en-US" sz="1800" i="1" dirty="0">
              <a:latin typeface="IBM Plex Sans" panose="020B0503050203000203" pitchFamily="34" charset="77"/>
              <a:ea typeface="Calibri" panose="020F0502020204030204" pitchFamily="34" charset="0"/>
              <a:cs typeface="Times New Roman" panose="02020603050405020304" pitchFamily="18" charset="0"/>
            </a:endParaRPr>
          </a:p>
        </p:txBody>
      </p:sp>
      <p:sp>
        <p:nvSpPr>
          <p:cNvPr id="20" name="Trapezoid 19">
            <a:extLst>
              <a:ext uri="{FF2B5EF4-FFF2-40B4-BE49-F238E27FC236}">
                <a16:creationId xmlns:a16="http://schemas.microsoft.com/office/drawing/2014/main" id="{B198D082-2E6E-844D-9C2C-3D5320E8CBF4}"/>
              </a:ext>
            </a:extLst>
          </p:cNvPr>
          <p:cNvSpPr/>
          <p:nvPr/>
        </p:nvSpPr>
        <p:spPr>
          <a:xfrm rot="5400000" flipH="1">
            <a:off x="3835200" y="2624691"/>
            <a:ext cx="2505795" cy="161650"/>
          </a:xfrm>
          <a:prstGeom prst="trapezoid">
            <a:avLst>
              <a:gd name="adj" fmla="val 180662"/>
            </a:avLst>
          </a:prstGeom>
          <a:gradFill>
            <a:gsLst>
              <a:gs pos="0">
                <a:srgbClr val="000000"/>
              </a:gs>
              <a:gs pos="10000">
                <a:srgbClr val="000000"/>
              </a:gs>
              <a:gs pos="91000">
                <a:schemeClr val="accent1"/>
              </a:gs>
              <a:gs pos="100000">
                <a:srgbClr val="00B0F0"/>
              </a:gs>
            </a:gsLst>
            <a:lin ang="5400000" scaled="1"/>
          </a:gradFill>
          <a:ln w="25400" cap="flat">
            <a:noFill/>
            <a:prstDash val="solid"/>
            <a:round/>
          </a:ln>
          <a:effectLst/>
          <a:sp3d/>
        </p:spPr>
        <p:txBody>
          <a:bodyPr rot="0" spcFirstLastPara="1" vertOverflow="overflow" horzOverflow="overflow" vert="horz" wrap="square" lIns="0" tIns="0" rIns="0" bIns="0" numCol="1" spcCol="38100" rtlCol="0" anchor="t">
            <a:spAutoFit/>
          </a:bodyPr>
          <a:lstStyle/>
          <a:p>
            <a:pPr hangingPunct="0">
              <a:defRPr/>
            </a:pPr>
            <a:endParaRPr lang="en-US" sz="975" kern="0">
              <a:solidFill>
                <a:srgbClr val="000000"/>
              </a:solidFill>
              <a:latin typeface="Calibri"/>
              <a:cs typeface="Calibri"/>
              <a:sym typeface="Calibri"/>
            </a:endParaRPr>
          </a:p>
        </p:txBody>
      </p:sp>
      <p:sp>
        <p:nvSpPr>
          <p:cNvPr id="21" name="Rectangle 20">
            <a:extLst>
              <a:ext uri="{FF2B5EF4-FFF2-40B4-BE49-F238E27FC236}">
                <a16:creationId xmlns:a16="http://schemas.microsoft.com/office/drawing/2014/main" id="{96E85BBF-F84D-EB44-ADAB-2643C77DDB6C}"/>
              </a:ext>
            </a:extLst>
          </p:cNvPr>
          <p:cNvSpPr/>
          <p:nvPr/>
        </p:nvSpPr>
        <p:spPr>
          <a:xfrm>
            <a:off x="543393" y="1486536"/>
            <a:ext cx="4443824" cy="1246965"/>
          </a:xfrm>
          <a:prstGeom prst="rect">
            <a:avLst/>
          </a:prstGeom>
          <a:solidFill>
            <a:schemeClr val="accent6"/>
          </a:solidFill>
          <a:ln>
            <a:solidFill>
              <a:schemeClr val="accent6"/>
            </a:solidFill>
          </a:ln>
        </p:spPr>
        <p:txBody>
          <a:bodyPr wrap="square" lIns="0" tIns="0" rIns="0" bIns="0" rtlCol="0" anchor="ctr">
            <a:noAutofit/>
          </a:bodyPr>
          <a:lstStyle/>
          <a:p>
            <a:pPr marL="7938" algn="ctr">
              <a:tabLst>
                <a:tab pos="282561" algn="l"/>
              </a:tabLst>
            </a:pPr>
            <a:endParaRPr lang="en-US" sz="1000"/>
          </a:p>
        </p:txBody>
      </p:sp>
      <p:pic>
        <p:nvPicPr>
          <p:cNvPr id="22" name="Picture 21">
            <a:extLst>
              <a:ext uri="{FF2B5EF4-FFF2-40B4-BE49-F238E27FC236}">
                <a16:creationId xmlns:a16="http://schemas.microsoft.com/office/drawing/2014/main" id="{774F7D03-84AD-5949-8252-87CCC1CC06A2}"/>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118661" y="1932110"/>
            <a:ext cx="397005" cy="395107"/>
          </a:xfrm>
          <a:prstGeom prst="rect">
            <a:avLst/>
          </a:prstGeom>
        </p:spPr>
      </p:pic>
      <p:sp>
        <p:nvSpPr>
          <p:cNvPr id="23" name="Rectangle 22">
            <a:extLst>
              <a:ext uri="{FF2B5EF4-FFF2-40B4-BE49-F238E27FC236}">
                <a16:creationId xmlns:a16="http://schemas.microsoft.com/office/drawing/2014/main" id="{6D3D9879-44C5-354F-9DE0-0AD9B3A14712}"/>
              </a:ext>
            </a:extLst>
          </p:cNvPr>
          <p:cNvSpPr/>
          <p:nvPr/>
        </p:nvSpPr>
        <p:spPr>
          <a:xfrm>
            <a:off x="543369" y="1486535"/>
            <a:ext cx="4438292" cy="2437964"/>
          </a:xfrm>
          <a:prstGeom prst="rect">
            <a:avLst/>
          </a:prstGeom>
          <a:ln w="76200">
            <a:solidFill>
              <a:schemeClr val="accent1"/>
            </a:solidFill>
          </a:ln>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4" name="Rectangle 23">
            <a:extLst>
              <a:ext uri="{FF2B5EF4-FFF2-40B4-BE49-F238E27FC236}">
                <a16:creationId xmlns:a16="http://schemas.microsoft.com/office/drawing/2014/main" id="{C0414750-7383-F544-AC27-9A1E99A0D09D}"/>
              </a:ext>
            </a:extLst>
          </p:cNvPr>
          <p:cNvSpPr/>
          <p:nvPr/>
        </p:nvSpPr>
        <p:spPr>
          <a:xfrm>
            <a:off x="5312203" y="1560413"/>
            <a:ext cx="3603129" cy="2303195"/>
          </a:xfrm>
          <a:prstGeom prst="rect">
            <a:avLst/>
          </a:prstGeom>
        </p:spPr>
        <p:txBody>
          <a:bodyPr wrap="square">
            <a:spAutoFit/>
          </a:bodyPr>
          <a:lstStyle/>
          <a:p>
            <a:pPr>
              <a:spcBef>
                <a:spcPts val="600"/>
              </a:spcBef>
              <a:spcAft>
                <a:spcPts val="1000"/>
              </a:spcAft>
            </a:pPr>
            <a:r>
              <a:rPr lang="en-US" sz="1300" b="1" dirty="0">
                <a:solidFill>
                  <a:schemeClr val="bg1"/>
                </a:solidFill>
                <a:latin typeface="IBM Plex Sans" panose="020B0503050203000203" pitchFamily="34" charset="77"/>
              </a:rPr>
              <a:t>Complete yet simple</a:t>
            </a:r>
            <a:br>
              <a:rPr lang="en-US" sz="1300" b="1" dirty="0">
                <a:solidFill>
                  <a:schemeClr val="bg1"/>
                </a:solidFill>
                <a:latin typeface="IBM Plex Sans" panose="020B0503050203000203" pitchFamily="34" charset="77"/>
              </a:rPr>
            </a:br>
            <a:r>
              <a:rPr lang="en-US" sz="1300" i="1" dirty="0">
                <a:solidFill>
                  <a:schemeClr val="bg1"/>
                </a:solidFill>
                <a:latin typeface="IBM Plex Sans" panose="020B0503050203000203" pitchFamily="34" charset="77"/>
              </a:rPr>
              <a:t>Application, data and AI services,</a:t>
            </a:r>
            <a:br>
              <a:rPr lang="en-US" sz="1300" i="1" dirty="0">
                <a:solidFill>
                  <a:schemeClr val="bg1"/>
                </a:solidFill>
                <a:latin typeface="IBM Plex Sans" panose="020B0503050203000203" pitchFamily="34" charset="77"/>
              </a:rPr>
            </a:br>
            <a:r>
              <a:rPr lang="en-US" sz="1300" i="1" dirty="0">
                <a:solidFill>
                  <a:schemeClr val="bg1"/>
                </a:solidFill>
                <a:latin typeface="IBM Plex Sans" panose="020B0503050203000203" pitchFamily="34" charset="77"/>
              </a:rPr>
              <a:t>fully modular and easy to consume</a:t>
            </a:r>
            <a:endParaRPr lang="en-US" sz="1300" b="1" i="1" dirty="0">
              <a:solidFill>
                <a:schemeClr val="bg1"/>
              </a:solidFill>
              <a:latin typeface="IBM Plex Sans" panose="020B0503050203000203" pitchFamily="34" charset="77"/>
            </a:endParaRPr>
          </a:p>
          <a:p>
            <a:pPr>
              <a:spcBef>
                <a:spcPts val="600"/>
              </a:spcBef>
              <a:spcAft>
                <a:spcPts val="1000"/>
              </a:spcAft>
            </a:pPr>
            <a:r>
              <a:rPr lang="en-US" sz="1300" b="1" dirty="0">
                <a:solidFill>
                  <a:schemeClr val="bg1"/>
                </a:solidFill>
                <a:latin typeface="IBM Plex Sans" panose="020B0503050203000203" pitchFamily="34" charset="77"/>
              </a:rPr>
              <a:t>IBM certified</a:t>
            </a:r>
            <a:br>
              <a:rPr lang="en-US" sz="1300" b="1" dirty="0">
                <a:solidFill>
                  <a:schemeClr val="bg1"/>
                </a:solidFill>
                <a:latin typeface="IBM Plex Sans" panose="020B0503050203000203" pitchFamily="34" charset="77"/>
              </a:rPr>
            </a:br>
            <a:r>
              <a:rPr lang="en-US" sz="1300" i="1" dirty="0">
                <a:solidFill>
                  <a:schemeClr val="bg1"/>
                </a:solidFill>
                <a:latin typeface="IBM Plex Sans" panose="020B0503050203000203" pitchFamily="34" charset="77"/>
              </a:rPr>
              <a:t>Full software stack support, and ongoing security, compliance and version compatibility </a:t>
            </a:r>
          </a:p>
          <a:p>
            <a:pPr>
              <a:spcBef>
                <a:spcPts val="600"/>
              </a:spcBef>
              <a:spcAft>
                <a:spcPts val="1000"/>
              </a:spcAft>
            </a:pPr>
            <a:r>
              <a:rPr lang="en-US" sz="1300" b="1" dirty="0">
                <a:solidFill>
                  <a:schemeClr val="bg1"/>
                </a:solidFill>
                <a:latin typeface="IBM Plex Sans" panose="020B0503050203000203" pitchFamily="34" charset="77"/>
              </a:rPr>
              <a:t>Run anywhere</a:t>
            </a:r>
            <a:br>
              <a:rPr lang="en-US" sz="1300" b="1" dirty="0">
                <a:solidFill>
                  <a:schemeClr val="bg1"/>
                </a:solidFill>
                <a:latin typeface="IBM Plex Sans" panose="020B0503050203000203" pitchFamily="34" charset="77"/>
              </a:rPr>
            </a:br>
            <a:r>
              <a:rPr lang="en-US" sz="1300" i="1" dirty="0">
                <a:solidFill>
                  <a:schemeClr val="bg1"/>
                </a:solidFill>
                <a:latin typeface="IBM Plex Sans" panose="020B0503050203000203" pitchFamily="34" charset="77"/>
              </a:rPr>
              <a:t>On-premises, on private and public clouds,</a:t>
            </a:r>
            <a:br>
              <a:rPr lang="en-US" sz="1300" i="1" dirty="0">
                <a:solidFill>
                  <a:schemeClr val="bg1"/>
                </a:solidFill>
                <a:latin typeface="IBM Plex Sans" panose="020B0503050203000203" pitchFamily="34" charset="77"/>
              </a:rPr>
            </a:br>
            <a:r>
              <a:rPr lang="en-US" sz="1300" i="1" dirty="0">
                <a:solidFill>
                  <a:schemeClr val="bg1"/>
                </a:solidFill>
                <a:latin typeface="IBM Plex Sans" panose="020B0503050203000203" pitchFamily="34" charset="77"/>
              </a:rPr>
              <a:t>and in pre-integrated systems</a:t>
            </a:r>
          </a:p>
        </p:txBody>
      </p:sp>
      <p:pic>
        <p:nvPicPr>
          <p:cNvPr id="25" name="Picture 24">
            <a:extLst>
              <a:ext uri="{FF2B5EF4-FFF2-40B4-BE49-F238E27FC236}">
                <a16:creationId xmlns:a16="http://schemas.microsoft.com/office/drawing/2014/main" id="{10CA3C24-D65E-C141-9CE4-339D567D0352}"/>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32474" y="2035353"/>
            <a:ext cx="397005" cy="395107"/>
          </a:xfrm>
          <a:prstGeom prst="rect">
            <a:avLst/>
          </a:prstGeom>
        </p:spPr>
      </p:pic>
      <p:pic>
        <p:nvPicPr>
          <p:cNvPr id="26" name="Picture 25">
            <a:extLst>
              <a:ext uri="{FF2B5EF4-FFF2-40B4-BE49-F238E27FC236}">
                <a16:creationId xmlns:a16="http://schemas.microsoft.com/office/drawing/2014/main" id="{9D8FCBD8-8493-F942-924C-27B6A60070B8}"/>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331535" y="1748651"/>
            <a:ext cx="397005" cy="395107"/>
          </a:xfrm>
          <a:prstGeom prst="rect">
            <a:avLst/>
          </a:prstGeom>
        </p:spPr>
      </p:pic>
      <p:sp>
        <p:nvSpPr>
          <p:cNvPr id="27" name="Rectangle 26">
            <a:extLst>
              <a:ext uri="{FF2B5EF4-FFF2-40B4-BE49-F238E27FC236}">
                <a16:creationId xmlns:a16="http://schemas.microsoft.com/office/drawing/2014/main" id="{60FD49A7-322A-1242-AAE9-59AF12C91F00}"/>
              </a:ext>
            </a:extLst>
          </p:cNvPr>
          <p:cNvSpPr/>
          <p:nvPr/>
        </p:nvSpPr>
        <p:spPr>
          <a:xfrm>
            <a:off x="535134" y="1742298"/>
            <a:ext cx="3885044" cy="784830"/>
          </a:xfrm>
          <a:prstGeom prst="rect">
            <a:avLst/>
          </a:prstGeom>
        </p:spPr>
        <p:txBody>
          <a:bodyPr wrap="square">
            <a:spAutoFit/>
          </a:bodyPr>
          <a:lstStyle/>
          <a:p>
            <a:pPr marL="7938" algn="ctr">
              <a:tabLst>
                <a:tab pos="282561" algn="l"/>
              </a:tabLst>
            </a:pPr>
            <a:r>
              <a:rPr lang="en-US" sz="1500" b="1" dirty="0"/>
              <a:t>IBM containerized software</a:t>
            </a:r>
          </a:p>
          <a:p>
            <a:pPr marL="7938" algn="ctr">
              <a:tabLst>
                <a:tab pos="282561" algn="l"/>
              </a:tabLst>
            </a:pPr>
            <a:r>
              <a:rPr lang="en-US" sz="1000" dirty="0"/>
              <a:t>Packaged with Open Source components,</a:t>
            </a:r>
            <a:br>
              <a:rPr lang="en-US" sz="1000" dirty="0"/>
            </a:br>
            <a:r>
              <a:rPr lang="en-US" sz="1000" dirty="0"/>
              <a:t>pre-integrated with the common operational services,</a:t>
            </a:r>
            <a:br>
              <a:rPr lang="en-US" sz="1000" dirty="0"/>
            </a:br>
            <a:r>
              <a:rPr lang="en-US" sz="1000" dirty="0"/>
              <a:t>and secure by design</a:t>
            </a:r>
          </a:p>
        </p:txBody>
      </p:sp>
      <p:sp>
        <p:nvSpPr>
          <p:cNvPr id="28" name="Rectangle 27">
            <a:extLst>
              <a:ext uri="{FF2B5EF4-FFF2-40B4-BE49-F238E27FC236}">
                <a16:creationId xmlns:a16="http://schemas.microsoft.com/office/drawing/2014/main" id="{1D8D5AFF-2A43-E949-88CB-EE0BD2D10F2A}"/>
              </a:ext>
            </a:extLst>
          </p:cNvPr>
          <p:cNvSpPr/>
          <p:nvPr/>
        </p:nvSpPr>
        <p:spPr>
          <a:xfrm>
            <a:off x="524792" y="2882730"/>
            <a:ext cx="3885043" cy="861774"/>
          </a:xfrm>
          <a:prstGeom prst="rect">
            <a:avLst/>
          </a:prstGeom>
        </p:spPr>
        <p:txBody>
          <a:bodyPr wrap="square">
            <a:spAutoFit/>
          </a:bodyPr>
          <a:lstStyle/>
          <a:p>
            <a:pPr algn="ctr" defTabSz="685766">
              <a:defRPr/>
            </a:pPr>
            <a:r>
              <a:rPr lang="en-US" sz="1500" b="1" dirty="0">
                <a:solidFill>
                  <a:srgbClr val="FFFFFF"/>
                </a:solidFill>
              </a:rPr>
              <a:t>Container platform</a:t>
            </a:r>
            <a:br>
              <a:rPr lang="en-US" sz="1500" b="1">
                <a:solidFill>
                  <a:srgbClr val="FFFFFF"/>
                </a:solidFill>
              </a:rPr>
            </a:br>
            <a:r>
              <a:rPr lang="en-US" sz="1500" b="1" dirty="0">
                <a:solidFill>
                  <a:srgbClr val="FFFFFF"/>
                </a:solidFill>
              </a:rPr>
              <a:t>and operational services</a:t>
            </a:r>
            <a:br>
              <a:rPr lang="en-US" sz="3200" b="1">
                <a:solidFill>
                  <a:srgbClr val="FFFFFF"/>
                </a:solidFill>
              </a:rPr>
            </a:br>
            <a:r>
              <a:rPr lang="en-US" sz="1000" dirty="0">
                <a:solidFill>
                  <a:srgbClr val="FFFFFF"/>
                </a:solidFill>
              </a:rPr>
              <a:t>Logging, monitoring, security,</a:t>
            </a:r>
            <a:br>
              <a:rPr lang="en-US" sz="1000">
                <a:solidFill>
                  <a:srgbClr val="FFFFFF"/>
                </a:solidFill>
              </a:rPr>
            </a:br>
            <a:r>
              <a:rPr lang="en-US" sz="1000" dirty="0">
                <a:solidFill>
                  <a:srgbClr val="FFFFFF"/>
                </a:solidFill>
              </a:rPr>
              <a:t>identity access management</a:t>
            </a:r>
          </a:p>
        </p:txBody>
      </p:sp>
      <p:pic>
        <p:nvPicPr>
          <p:cNvPr id="29" name="Picture 28">
            <a:extLst>
              <a:ext uri="{FF2B5EF4-FFF2-40B4-BE49-F238E27FC236}">
                <a16:creationId xmlns:a16="http://schemas.microsoft.com/office/drawing/2014/main" id="{E7D53047-3E3F-A34B-BA08-5F5B2BF4681F}"/>
              </a:ext>
            </a:extLst>
          </p:cNvPr>
          <p:cNvPicPr>
            <a:picLocks noChangeAspect="1"/>
          </p:cNvPicPr>
          <p:nvPr/>
        </p:nvPicPr>
        <p:blipFill>
          <a:blip r:embed="rId3"/>
          <a:stretch>
            <a:fillRect/>
          </a:stretch>
        </p:blipFill>
        <p:spPr>
          <a:xfrm>
            <a:off x="3728018" y="3105805"/>
            <a:ext cx="1090507" cy="407345"/>
          </a:xfrm>
          <a:prstGeom prst="rect">
            <a:avLst/>
          </a:prstGeom>
        </p:spPr>
      </p:pic>
      <p:pic>
        <p:nvPicPr>
          <p:cNvPr id="30" name="Picture 29">
            <a:extLst>
              <a:ext uri="{FF2B5EF4-FFF2-40B4-BE49-F238E27FC236}">
                <a16:creationId xmlns:a16="http://schemas.microsoft.com/office/drawing/2014/main" id="{F38324A9-8F6E-AE47-B168-3561D16FFF3D}"/>
              </a:ext>
            </a:extLst>
          </p:cNvPr>
          <p:cNvPicPr>
            <a:picLocks noChangeAspect="1"/>
          </p:cNvPicPr>
          <p:nvPr/>
        </p:nvPicPr>
        <p:blipFill>
          <a:blip r:embed="rId4"/>
          <a:stretch>
            <a:fillRect/>
          </a:stretch>
        </p:blipFill>
        <p:spPr>
          <a:xfrm>
            <a:off x="551607" y="3980240"/>
            <a:ext cx="4438292" cy="619923"/>
          </a:xfrm>
          <a:prstGeom prst="rect">
            <a:avLst/>
          </a:prstGeom>
        </p:spPr>
      </p:pic>
    </p:spTree>
    <p:extLst>
      <p:ext uri="{BB962C8B-B14F-4D97-AF65-F5344CB8AC3E}">
        <p14:creationId xmlns:p14="http://schemas.microsoft.com/office/powerpoint/2010/main" val="254092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8845-C6CB-B64E-8FE3-FB10C4567BC8}"/>
              </a:ext>
            </a:extLst>
          </p:cNvPr>
          <p:cNvSpPr>
            <a:spLocks noGrp="1"/>
          </p:cNvSpPr>
          <p:nvPr>
            <p:ph type="title"/>
          </p:nvPr>
        </p:nvSpPr>
        <p:spPr>
          <a:xfrm>
            <a:off x="210312" y="175530"/>
            <a:ext cx="4142232" cy="4320270"/>
          </a:xfrm>
        </p:spPr>
        <p:txBody>
          <a:bodyPr/>
          <a:lstStyle/>
          <a:p>
            <a:r>
              <a:rPr lang="en-US" dirty="0"/>
              <a:t>IBM Certified and production ready</a:t>
            </a:r>
          </a:p>
        </p:txBody>
      </p:sp>
      <p:sp>
        <p:nvSpPr>
          <p:cNvPr id="4" name="Slide Number Placeholder 3">
            <a:extLst>
              <a:ext uri="{FF2B5EF4-FFF2-40B4-BE49-F238E27FC236}">
                <a16:creationId xmlns:a16="http://schemas.microsoft.com/office/drawing/2014/main" id="{815AFA46-CC4D-FC4E-9775-56C324720E3F}"/>
              </a:ext>
            </a:extLst>
          </p:cNvPr>
          <p:cNvSpPr>
            <a:spLocks noGrp="1"/>
          </p:cNvSpPr>
          <p:nvPr>
            <p:ph type="sldNum" sz="quarter" idx="11"/>
          </p:nvPr>
        </p:nvSpPr>
        <p:spPr/>
        <p:txBody>
          <a:bodyPr/>
          <a:lstStyle/>
          <a:p>
            <a:fld id="{59395FB3-9C97-154F-86B2-7E381B951268}" type="slidenum">
              <a:rPr lang="en-US" smtClean="0"/>
              <a:pPr/>
              <a:t>16</a:t>
            </a:fld>
            <a:endParaRPr lang="en-US" dirty="0"/>
          </a:p>
        </p:txBody>
      </p:sp>
      <p:graphicFrame>
        <p:nvGraphicFramePr>
          <p:cNvPr id="21" name="Table 20">
            <a:extLst>
              <a:ext uri="{FF2B5EF4-FFF2-40B4-BE49-F238E27FC236}">
                <a16:creationId xmlns:a16="http://schemas.microsoft.com/office/drawing/2014/main" id="{4361E160-8A30-F74F-98A8-A1F09A3D55A0}"/>
              </a:ext>
            </a:extLst>
          </p:cNvPr>
          <p:cNvGraphicFramePr>
            <a:graphicFrameLocks noGrp="1"/>
          </p:cNvGraphicFramePr>
          <p:nvPr>
            <p:extLst>
              <p:ext uri="{D42A27DB-BD31-4B8C-83A1-F6EECF244321}">
                <p14:modId xmlns:p14="http://schemas.microsoft.com/office/powerpoint/2010/main" val="655119795"/>
              </p:ext>
            </p:extLst>
          </p:nvPr>
        </p:nvGraphicFramePr>
        <p:xfrm>
          <a:off x="3715264" y="1257030"/>
          <a:ext cx="5428736" cy="3710940"/>
        </p:xfrm>
        <a:graphic>
          <a:graphicData uri="http://schemas.openxmlformats.org/drawingml/2006/table">
            <a:tbl>
              <a:tblPr firstRow="1" bandRow="1">
                <a:tableStyleId>{5940675A-B579-460E-94D1-54222C63F5DA}</a:tableStyleId>
              </a:tblPr>
              <a:tblGrid>
                <a:gridCol w="2742814">
                  <a:extLst>
                    <a:ext uri="{9D8B030D-6E8A-4147-A177-3AD203B41FA5}">
                      <a16:colId xmlns:a16="http://schemas.microsoft.com/office/drawing/2014/main" val="2007805261"/>
                    </a:ext>
                  </a:extLst>
                </a:gridCol>
                <a:gridCol w="1384343">
                  <a:extLst>
                    <a:ext uri="{9D8B030D-6E8A-4147-A177-3AD203B41FA5}">
                      <a16:colId xmlns:a16="http://schemas.microsoft.com/office/drawing/2014/main" val="2022915907"/>
                    </a:ext>
                  </a:extLst>
                </a:gridCol>
                <a:gridCol w="1301579">
                  <a:extLst>
                    <a:ext uri="{9D8B030D-6E8A-4147-A177-3AD203B41FA5}">
                      <a16:colId xmlns:a16="http://schemas.microsoft.com/office/drawing/2014/main" val="1353711182"/>
                    </a:ext>
                  </a:extLst>
                </a:gridCol>
              </a:tblGrid>
              <a:tr h="205740">
                <a:tc>
                  <a:txBody>
                    <a:bodyPr/>
                    <a:lstStyle/>
                    <a:p>
                      <a:endParaRPr lang="en-US" sz="900" b="1" dirty="0">
                        <a:solidFill>
                          <a:schemeClr val="bg2"/>
                        </a:solidFill>
                      </a:endParaRPr>
                    </a:p>
                  </a:txBody>
                  <a:tcPr marL="68580" marR="68580" marT="34290" marB="3429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Containers Alone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0" i="0" u="none" strike="noStrike" kern="0" cap="none" spc="-23" normalizeH="0" baseline="0" noProof="0" dirty="0">
                          <a:ln>
                            <a:noFill/>
                          </a:ln>
                          <a:solidFill>
                            <a:schemeClr val="bg1"/>
                          </a:solidFill>
                          <a:effectLst/>
                          <a:uLnTx/>
                          <a:uFillTx/>
                          <a:latin typeface="Arial"/>
                          <a:ea typeface="+mn-ea"/>
                          <a:cs typeface="Arial"/>
                        </a:rPr>
                        <a:t>Client creates containers</a:t>
                      </a:r>
                      <a:br>
                        <a:rPr kumimoji="0" lang="en-US" sz="800" b="0" i="0" u="none" strike="noStrike" kern="0" cap="none" spc="-23" normalizeH="0" baseline="0" noProof="0" dirty="0">
                          <a:ln>
                            <a:noFill/>
                          </a:ln>
                          <a:solidFill>
                            <a:schemeClr val="bg1"/>
                          </a:solidFill>
                          <a:effectLst/>
                          <a:uLnTx/>
                          <a:uFillTx/>
                          <a:latin typeface="Arial"/>
                          <a:ea typeface="+mn-ea"/>
                          <a:cs typeface="Arial"/>
                        </a:rPr>
                      </a:br>
                      <a:r>
                        <a:rPr kumimoji="0" lang="en-US" sz="800" b="0" i="0" u="none" strike="noStrike" kern="0" cap="none" spc="-23" normalizeH="0" baseline="0" noProof="0" dirty="0">
                          <a:ln>
                            <a:noFill/>
                          </a:ln>
                          <a:solidFill>
                            <a:schemeClr val="bg1"/>
                          </a:solidFill>
                          <a:effectLst/>
                          <a:uLnTx/>
                          <a:uFillTx/>
                          <a:latin typeface="Arial"/>
                          <a:ea typeface="+mn-ea"/>
                          <a:cs typeface="Arial"/>
                        </a:rPr>
                        <a:t>or receives software as standalone container(s)</a:t>
                      </a:r>
                    </a:p>
                  </a:txBody>
                  <a:tcPr marL="68580" marR="68580" marT="34290" marB="3429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IBM Plex Sans" panose="020B0503050203000203" pitchFamily="34" charset="77"/>
                        </a:rPr>
                        <a:t>IBM Cloud Paks</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800" kern="0" spc="-23" dirty="0">
                          <a:solidFill>
                            <a:schemeClr val="bg1"/>
                          </a:solidFill>
                          <a:latin typeface="IBM Plex Sans" panose="020B0503050203000203" pitchFamily="34" charset="77"/>
                          <a:cs typeface="Arial"/>
                        </a:rPr>
                        <a:t>Complete solutions certified for</a:t>
                      </a:r>
                      <a:br>
                        <a:rPr lang="en-US" sz="800" kern="0" spc="-23" dirty="0">
                          <a:solidFill>
                            <a:schemeClr val="bg1"/>
                          </a:solidFill>
                          <a:latin typeface="IBM Plex Sans" panose="020B0503050203000203" pitchFamily="34" charset="77"/>
                          <a:cs typeface="Arial"/>
                        </a:rPr>
                      </a:br>
                      <a:r>
                        <a:rPr lang="en-US" sz="800" kern="0" spc="-23" dirty="0">
                          <a:solidFill>
                            <a:schemeClr val="bg1"/>
                          </a:solidFill>
                          <a:latin typeface="IBM Plex Sans" panose="020B0503050203000203" pitchFamily="34" charset="77"/>
                          <a:cs typeface="Arial"/>
                        </a:rPr>
                        <a:t>enterprise use cases</a:t>
                      </a:r>
                    </a:p>
                  </a:txBody>
                  <a:tcPr marL="68580" marR="68580" marT="34290" marB="3429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245184996"/>
                  </a:ext>
                </a:extLst>
              </a:tr>
              <a:tr h="205740">
                <a:tc>
                  <a:txBody>
                    <a:bodyPr/>
                    <a:lstStyle/>
                    <a:p>
                      <a:r>
                        <a:rPr lang="en-US" sz="900" b="1" dirty="0">
                          <a:solidFill>
                            <a:schemeClr val="bg1"/>
                          </a:solidFill>
                        </a:rPr>
                        <a:t>Runs anywhere</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1271690886"/>
                  </a:ext>
                </a:extLst>
              </a:tr>
              <a:tr h="2057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1"/>
                          </a:solidFill>
                          <a:effectLst/>
                          <a:uLnTx/>
                          <a:uFillTx/>
                          <a:latin typeface="+mn-lt"/>
                          <a:ea typeface="+mn-ea"/>
                          <a:cs typeface="+mn-cs"/>
                        </a:rPr>
                        <a:t>Vulnerability scanned</a:t>
                      </a:r>
                      <a:endParaRPr kumimoji="0" lang="en-US" sz="600" b="0" i="0" u="none" strike="noStrike" kern="1200" cap="none" spc="0" normalizeH="0" baseline="0" noProof="0" dirty="0">
                        <a:ln>
                          <a:noFill/>
                        </a:ln>
                        <a:solidFill>
                          <a:schemeClr val="bg1"/>
                        </a:solidFill>
                        <a:effectLst/>
                        <a:uLnTx/>
                        <a:uFillTx/>
                        <a:latin typeface="+mn-lt"/>
                        <a:ea typeface="+mn-ea"/>
                        <a:cs typeface="+mn-cs"/>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mn-lt"/>
                          <a:ea typeface="+mn-ea"/>
                          <a:cs typeface="+mn-cs"/>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18447749"/>
                  </a:ext>
                </a:extLst>
              </a:tr>
              <a:tr h="205740">
                <a:tc>
                  <a:txBody>
                    <a:bodyPr/>
                    <a:lstStyle/>
                    <a:p>
                      <a:r>
                        <a:rPr lang="en-US" sz="900" b="1" dirty="0">
                          <a:solidFill>
                            <a:schemeClr val="bg1"/>
                          </a:solidFill>
                        </a:rPr>
                        <a:t>Red Hat container certification</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Depends on product</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2434205152"/>
                  </a:ext>
                </a:extLst>
              </a:tr>
              <a:tr h="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mn-lt"/>
                          <a:ea typeface="+mn-ea"/>
                          <a:cs typeface="+mn-cs"/>
                        </a:rPr>
                        <a:t>Complete solution w/ container platform</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1161681745"/>
                  </a:ext>
                </a:extLst>
              </a:tr>
              <a:tr h="2057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mn-lt"/>
                          <a:ea typeface="+mn-ea"/>
                          <a:cs typeface="+mn-cs"/>
                        </a:rPr>
                        <a:t>Flexible &amp; modular: Pay for what you use</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2833814432"/>
                  </a:ext>
                </a:extLst>
              </a:tr>
              <a:tr h="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mn-ea"/>
                          <a:cs typeface="+mn-cs"/>
                        </a:rPr>
                        <a:t>IBM certified/orchestrated for production</a:t>
                      </a:r>
                    </a:p>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mn-lt"/>
                          <a:ea typeface="+mn-ea"/>
                          <a:cs typeface="+mn-cs"/>
                        </a:rPr>
                        <a:t>(Built for Kubernetes by experts; certified against 250+ criteria)</a:t>
                      </a:r>
                      <a:endParaRPr kumimoji="0" lang="en-US" sz="900" b="1" i="0" u="none" strike="noStrike" kern="1200" cap="none" spc="0" normalizeH="0" baseline="0" noProof="0" dirty="0">
                        <a:ln>
                          <a:noFill/>
                        </a:ln>
                        <a:solidFill>
                          <a:srgbClr val="FFFFFF"/>
                        </a:solidFill>
                        <a:effectLst/>
                        <a:uLnTx/>
                        <a:uFillTx/>
                        <a:latin typeface="+mn-lt"/>
                        <a:ea typeface="+mn-ea"/>
                        <a:cs typeface="+mn-cs"/>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189602609"/>
                  </a:ext>
                </a:extLst>
              </a:tr>
              <a:tr h="2057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mn-lt"/>
                          <a:ea typeface="+mn-ea"/>
                          <a:cs typeface="+mn-cs"/>
                        </a:rPr>
                        <a:t>Multicloud validation</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2277243378"/>
                  </a:ext>
                </a:extLst>
              </a:tr>
              <a:tr h="2057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FFFF"/>
                          </a:solidFill>
                          <a:effectLst/>
                          <a:uLnTx/>
                          <a:uFillTx/>
                          <a:latin typeface="+mn-lt"/>
                          <a:ea typeface="+mn-ea"/>
                          <a:cs typeface="+mn-cs"/>
                        </a:rPr>
                        <a:t>Integrated deployment experience</a:t>
                      </a:r>
                      <a:endParaRPr kumimoji="0" lang="en-US" sz="600" b="0" i="0" u="none" strike="noStrike" kern="1200" cap="none" spc="0" normalizeH="0" baseline="0" noProof="0" dirty="0">
                        <a:ln>
                          <a:noFill/>
                        </a:ln>
                        <a:solidFill>
                          <a:srgbClr val="FFFFFF"/>
                        </a:solidFill>
                        <a:effectLst/>
                        <a:uLnTx/>
                        <a:uFillTx/>
                        <a:latin typeface="+mn-lt"/>
                        <a:ea typeface="+mn-ea"/>
                        <a:cs typeface="+mn-cs"/>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102646290"/>
                  </a:ext>
                </a:extLst>
              </a:tr>
              <a:tr h="297180">
                <a:tc>
                  <a:txBody>
                    <a:bodyPr/>
                    <a:lstStyle/>
                    <a:p>
                      <a:r>
                        <a:rPr lang="en-US" sz="900" b="1" dirty="0">
                          <a:solidFill>
                            <a:schemeClr val="bg1"/>
                          </a:solidFill>
                        </a:rPr>
                        <a:t>Full stack support by IBM</a:t>
                      </a:r>
                    </a:p>
                    <a:p>
                      <a:r>
                        <a:rPr lang="en-US" sz="600" b="0" dirty="0">
                          <a:solidFill>
                            <a:schemeClr val="bg1"/>
                          </a:solidFill>
                        </a:rPr>
                        <a:t>(Base OS, software, and container platform)</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112118236"/>
                  </a:ext>
                </a:extLst>
              </a:tr>
              <a:tr h="205740">
                <a:tc>
                  <a:txBody>
                    <a:bodyPr/>
                    <a:lstStyle/>
                    <a:p>
                      <a:r>
                        <a:rPr lang="en-US" sz="900" b="1" dirty="0">
                          <a:solidFill>
                            <a:schemeClr val="bg1"/>
                          </a:solidFill>
                        </a:rPr>
                        <a:t>License metering integration</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2977706070"/>
                  </a:ext>
                </a:extLst>
              </a:tr>
              <a:tr h="205740">
                <a:tc>
                  <a:txBody>
                    <a:bodyPr/>
                    <a:lstStyle/>
                    <a:p>
                      <a:r>
                        <a:rPr lang="en-US" sz="900" b="1" dirty="0">
                          <a:solidFill>
                            <a:schemeClr val="bg1"/>
                          </a:solidFill>
                        </a:rPr>
                        <a:t>Scalable and resilient</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No</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2450232964"/>
                  </a:ext>
                </a:extLst>
              </a:tr>
              <a:tr h="205740">
                <a:tc>
                  <a:txBody>
                    <a:bodyPr/>
                    <a:lstStyle/>
                    <a:p>
                      <a:r>
                        <a:rPr lang="en-US" sz="900" b="1" dirty="0">
                          <a:solidFill>
                            <a:schemeClr val="bg1"/>
                          </a:solidFill>
                        </a:rPr>
                        <a:t>Encrypted secrets / limited privileges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Do it yourself</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3766401467"/>
                  </a:ext>
                </a:extLst>
              </a:tr>
              <a:tr h="205740">
                <a:tc>
                  <a:txBody>
                    <a:bodyPr/>
                    <a:lstStyle/>
                    <a:p>
                      <a:r>
                        <a:rPr lang="en-US" sz="900" b="1" dirty="0">
                          <a:solidFill>
                            <a:schemeClr val="bg1"/>
                          </a:solidFill>
                        </a:rPr>
                        <a:t>Management and operations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Build your own</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3806730926"/>
                  </a:ext>
                </a:extLst>
              </a:tr>
              <a:tr h="205740">
                <a:tc>
                  <a:txBody>
                    <a:bodyPr/>
                    <a:lstStyle/>
                    <a:p>
                      <a:r>
                        <a:rPr lang="en-US" sz="900" b="1" dirty="0">
                          <a:solidFill>
                            <a:schemeClr val="bg1"/>
                          </a:solidFill>
                        </a:rPr>
                        <a:t>Lifecycle Management</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sz="900" dirty="0">
                          <a:solidFill>
                            <a:schemeClr val="bg1"/>
                          </a:solidFill>
                        </a:rPr>
                        <a:t>Manage it yourself</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a:txBody>
                    <a:bodyPr/>
                    <a:lstStyle/>
                    <a:p>
                      <a:pPr algn="ctr"/>
                      <a:r>
                        <a:rPr lang="en-US" sz="900" dirty="0">
                          <a:solidFill>
                            <a:schemeClr val="bg1"/>
                          </a:solidFill>
                        </a:rPr>
                        <a:t>Yes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1863542359"/>
                  </a:ext>
                </a:extLst>
              </a:tr>
            </a:tbl>
          </a:graphicData>
        </a:graphic>
      </p:graphicFrame>
      <p:sp>
        <p:nvSpPr>
          <p:cNvPr id="22" name="Trapezoid 21">
            <a:extLst>
              <a:ext uri="{FF2B5EF4-FFF2-40B4-BE49-F238E27FC236}">
                <a16:creationId xmlns:a16="http://schemas.microsoft.com/office/drawing/2014/main" id="{6C3A3E55-7199-1742-B199-FFCA185B0AAE}"/>
              </a:ext>
            </a:extLst>
          </p:cNvPr>
          <p:cNvSpPr/>
          <p:nvPr/>
        </p:nvSpPr>
        <p:spPr>
          <a:xfrm rot="16200000">
            <a:off x="1587424" y="2846267"/>
            <a:ext cx="3710931" cy="524653"/>
          </a:xfrm>
          <a:prstGeom prst="trapezoid">
            <a:avLst>
              <a:gd name="adj" fmla="val 180662"/>
            </a:avLst>
          </a:prstGeom>
          <a:gradFill>
            <a:gsLst>
              <a:gs pos="0">
                <a:schemeClr val="bg1"/>
              </a:gs>
              <a:gs pos="10000">
                <a:schemeClr val="accent6"/>
              </a:gs>
              <a:gs pos="91000">
                <a:schemeClr val="accent1"/>
              </a:gs>
              <a:gs pos="100000">
                <a:schemeClr val="accent1"/>
              </a:gs>
            </a:gsLst>
            <a:lin ang="5400000" scaled="1"/>
          </a:gradFill>
          <a:ln w="25400" cap="flat">
            <a:noFill/>
            <a:prstDash val="solid"/>
            <a:round/>
          </a:ln>
          <a:effectLst/>
          <a:sp3d/>
        </p:spPr>
        <p:txBody>
          <a:bodyPr rot="0" spcFirstLastPara="1" vertOverflow="overflow" horzOverflow="overflow" vert="horz" wrap="square" lIns="0" tIns="0" rIns="0" bIns="0" numCol="1" spcCol="38100" rtlCol="0" anchor="t">
            <a:spAutoFit/>
          </a:bodyPr>
          <a:lstStyle/>
          <a:p>
            <a:pPr marL="0" marR="0" lvl="0" indent="0" defTabSz="914400" eaLnBrk="1" fontAlgn="auto" latinLnBrk="0" hangingPunct="0">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Calibri"/>
              <a:cs typeface="Calibri"/>
              <a:sym typeface="Calibri"/>
            </a:endParaRPr>
          </a:p>
        </p:txBody>
      </p:sp>
      <p:cxnSp>
        <p:nvCxnSpPr>
          <p:cNvPr id="23" name="Straight Arrow Connector 22">
            <a:extLst>
              <a:ext uri="{FF2B5EF4-FFF2-40B4-BE49-F238E27FC236}">
                <a16:creationId xmlns:a16="http://schemas.microsoft.com/office/drawing/2014/main" id="{2FEF190A-B27D-E84D-95DB-E9C6728E9BDF}"/>
              </a:ext>
            </a:extLst>
          </p:cNvPr>
          <p:cNvCxnSpPr>
            <a:cxnSpLocks/>
          </p:cNvCxnSpPr>
          <p:nvPr/>
        </p:nvCxnSpPr>
        <p:spPr>
          <a:xfrm flipV="1">
            <a:off x="656764" y="1459078"/>
            <a:ext cx="1342" cy="3328822"/>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FAC8477-4567-FC44-B9D9-C682AD238D85}"/>
              </a:ext>
            </a:extLst>
          </p:cNvPr>
          <p:cNvCxnSpPr>
            <a:cxnSpLocks/>
          </p:cNvCxnSpPr>
          <p:nvPr/>
        </p:nvCxnSpPr>
        <p:spPr>
          <a:xfrm>
            <a:off x="658106" y="4779661"/>
            <a:ext cx="2918053"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898E110C-1096-944C-ABD2-F1953F0A9359}"/>
              </a:ext>
            </a:extLst>
          </p:cNvPr>
          <p:cNvSpPr/>
          <p:nvPr/>
        </p:nvSpPr>
        <p:spPr>
          <a:xfrm rot="16200000">
            <a:off x="-56592" y="2833753"/>
            <a:ext cx="1117614" cy="246221"/>
          </a:xfrm>
          <a:prstGeom prst="rect">
            <a:avLst/>
          </a:prstGeom>
        </p:spPr>
        <p:txBody>
          <a:bodyPr wrap="none">
            <a:spAutoFit/>
          </a:bodyPr>
          <a:lstStyle/>
          <a:p>
            <a:r>
              <a:rPr lang="en-US" sz="1000" i="1" dirty="0">
                <a:latin typeface="IBM Plex Sans" panose="020B0503050203000203" pitchFamily="34" charset="77"/>
                <a:ea typeface="Calibri" panose="020F0502020204030204" pitchFamily="34" charset="0"/>
                <a:cs typeface="AppleSystemUIFontItalic"/>
              </a:rPr>
              <a:t>Speed to market</a:t>
            </a:r>
            <a:endParaRPr lang="en-US" sz="1050" dirty="0"/>
          </a:p>
        </p:txBody>
      </p:sp>
      <p:sp>
        <p:nvSpPr>
          <p:cNvPr id="26" name="Rectangle 25">
            <a:extLst>
              <a:ext uri="{FF2B5EF4-FFF2-40B4-BE49-F238E27FC236}">
                <a16:creationId xmlns:a16="http://schemas.microsoft.com/office/drawing/2014/main" id="{BC51C7D7-C641-474E-A07D-F96E1A429685}"/>
              </a:ext>
            </a:extLst>
          </p:cNvPr>
          <p:cNvSpPr/>
          <p:nvPr/>
        </p:nvSpPr>
        <p:spPr>
          <a:xfrm>
            <a:off x="1583811" y="4808984"/>
            <a:ext cx="1170513" cy="230832"/>
          </a:xfrm>
          <a:prstGeom prst="rect">
            <a:avLst/>
          </a:prstGeom>
        </p:spPr>
        <p:txBody>
          <a:bodyPr wrap="none">
            <a:spAutoFit/>
          </a:bodyPr>
          <a:lstStyle/>
          <a:p>
            <a:r>
              <a:rPr lang="en-US" sz="900" i="1" dirty="0">
                <a:latin typeface="IBM Plex Sans" panose="020B0503050203000203" pitchFamily="34" charset="77"/>
                <a:ea typeface="Calibri" panose="020F0502020204030204" pitchFamily="34" charset="0"/>
                <a:cs typeface="AppleSystemUIFontItalic"/>
              </a:rPr>
              <a:t>Enterprise security</a:t>
            </a:r>
            <a:endParaRPr lang="en-US" sz="1000" dirty="0"/>
          </a:p>
        </p:txBody>
      </p:sp>
      <p:grpSp>
        <p:nvGrpSpPr>
          <p:cNvPr id="27" name="Group 26">
            <a:extLst>
              <a:ext uri="{FF2B5EF4-FFF2-40B4-BE49-F238E27FC236}">
                <a16:creationId xmlns:a16="http://schemas.microsoft.com/office/drawing/2014/main" id="{4A18EE7D-D574-0042-81CB-E53D4E2ABE41}"/>
              </a:ext>
            </a:extLst>
          </p:cNvPr>
          <p:cNvGrpSpPr/>
          <p:nvPr/>
        </p:nvGrpSpPr>
        <p:grpSpPr>
          <a:xfrm>
            <a:off x="747430" y="3837993"/>
            <a:ext cx="873405" cy="783842"/>
            <a:chOff x="730335" y="3312466"/>
            <a:chExt cx="873405" cy="783842"/>
          </a:xfrm>
        </p:grpSpPr>
        <p:sp>
          <p:nvSpPr>
            <p:cNvPr id="28" name="TextBox 27">
              <a:extLst>
                <a:ext uri="{FF2B5EF4-FFF2-40B4-BE49-F238E27FC236}">
                  <a16:creationId xmlns:a16="http://schemas.microsoft.com/office/drawing/2014/main" id="{B6986272-9498-5340-9466-9B4A34215A5A}"/>
                </a:ext>
              </a:extLst>
            </p:cNvPr>
            <p:cNvSpPr txBox="1"/>
            <p:nvPr/>
          </p:nvSpPr>
          <p:spPr>
            <a:xfrm>
              <a:off x="730335" y="3773143"/>
              <a:ext cx="873405" cy="323165"/>
            </a:xfrm>
            <a:prstGeom prst="rect">
              <a:avLst/>
            </a:prstGeom>
            <a:noFill/>
          </p:spPr>
          <p:txBody>
            <a:bodyPr wrap="square" rtlCol="0">
              <a:spAutoFit/>
            </a:bodyPr>
            <a:lstStyle/>
            <a:p>
              <a:pPr algn="ctr"/>
              <a:r>
                <a:rPr lang="en-US" sz="750" dirty="0"/>
                <a:t>Containerized</a:t>
              </a:r>
            </a:p>
            <a:p>
              <a:pPr algn="ctr"/>
              <a:r>
                <a:rPr lang="en-US" sz="750" dirty="0"/>
                <a:t>software alone</a:t>
              </a:r>
            </a:p>
          </p:txBody>
        </p:sp>
        <p:pic>
          <p:nvPicPr>
            <p:cNvPr id="29" name="Picture 28">
              <a:extLst>
                <a:ext uri="{FF2B5EF4-FFF2-40B4-BE49-F238E27FC236}">
                  <a16:creationId xmlns:a16="http://schemas.microsoft.com/office/drawing/2014/main" id="{890F6FFD-0B36-0D4F-8E2C-EE9D787AE042}"/>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930112" y="3315112"/>
              <a:ext cx="285219" cy="284309"/>
            </a:xfrm>
            <a:prstGeom prst="rect">
              <a:avLst/>
            </a:prstGeom>
          </p:spPr>
        </p:pic>
        <p:pic>
          <p:nvPicPr>
            <p:cNvPr id="30" name="Picture 29">
              <a:extLst>
                <a:ext uri="{FF2B5EF4-FFF2-40B4-BE49-F238E27FC236}">
                  <a16:creationId xmlns:a16="http://schemas.microsoft.com/office/drawing/2014/main" id="{ED8F094B-9564-1247-A88E-2BA0602B4211}"/>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015103" y="3434720"/>
              <a:ext cx="285219" cy="284309"/>
            </a:xfrm>
            <a:prstGeom prst="rect">
              <a:avLst/>
            </a:prstGeom>
          </p:spPr>
        </p:pic>
        <p:pic>
          <p:nvPicPr>
            <p:cNvPr id="31" name="Picture 30">
              <a:extLst>
                <a:ext uri="{FF2B5EF4-FFF2-40B4-BE49-F238E27FC236}">
                  <a16:creationId xmlns:a16="http://schemas.microsoft.com/office/drawing/2014/main" id="{9699BBBE-67C2-8A4A-906F-C5DAE7F8CA09}"/>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157712" y="3312466"/>
              <a:ext cx="285219" cy="284309"/>
            </a:xfrm>
            <a:prstGeom prst="rect">
              <a:avLst/>
            </a:prstGeom>
          </p:spPr>
        </p:pic>
        <p:pic>
          <p:nvPicPr>
            <p:cNvPr id="32" name="Picture 31">
              <a:extLst>
                <a:ext uri="{FF2B5EF4-FFF2-40B4-BE49-F238E27FC236}">
                  <a16:creationId xmlns:a16="http://schemas.microsoft.com/office/drawing/2014/main" id="{FE7F8943-161E-494D-AFB6-446E8ECF5EE5}"/>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188183" y="3519463"/>
              <a:ext cx="285219" cy="284309"/>
            </a:xfrm>
            <a:prstGeom prst="rect">
              <a:avLst/>
            </a:prstGeom>
          </p:spPr>
        </p:pic>
        <p:pic>
          <p:nvPicPr>
            <p:cNvPr id="33" name="Picture 32">
              <a:extLst>
                <a:ext uri="{FF2B5EF4-FFF2-40B4-BE49-F238E27FC236}">
                  <a16:creationId xmlns:a16="http://schemas.microsoft.com/office/drawing/2014/main" id="{7AA77C06-4FA9-914D-A682-9109999DE59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21670" y="3496082"/>
              <a:ext cx="285219" cy="284309"/>
            </a:xfrm>
            <a:prstGeom prst="rect">
              <a:avLst/>
            </a:prstGeom>
          </p:spPr>
        </p:pic>
      </p:grpSp>
      <p:grpSp>
        <p:nvGrpSpPr>
          <p:cNvPr id="34" name="Group 33">
            <a:extLst>
              <a:ext uri="{FF2B5EF4-FFF2-40B4-BE49-F238E27FC236}">
                <a16:creationId xmlns:a16="http://schemas.microsoft.com/office/drawing/2014/main" id="{C45E6B7D-E2B8-0548-85F7-50A2AF188B58}"/>
              </a:ext>
            </a:extLst>
          </p:cNvPr>
          <p:cNvGrpSpPr/>
          <p:nvPr/>
        </p:nvGrpSpPr>
        <p:grpSpPr>
          <a:xfrm>
            <a:off x="2226322" y="1473995"/>
            <a:ext cx="1150507" cy="921967"/>
            <a:chOff x="2399894" y="1785369"/>
            <a:chExt cx="1150507" cy="921967"/>
          </a:xfrm>
        </p:grpSpPr>
        <p:sp>
          <p:nvSpPr>
            <p:cNvPr id="35" name="TextBox 34">
              <a:extLst>
                <a:ext uri="{FF2B5EF4-FFF2-40B4-BE49-F238E27FC236}">
                  <a16:creationId xmlns:a16="http://schemas.microsoft.com/office/drawing/2014/main" id="{A59966C1-AD00-844F-BA36-D00B1790FD2C}"/>
                </a:ext>
              </a:extLst>
            </p:cNvPr>
            <p:cNvSpPr txBox="1"/>
            <p:nvPr/>
          </p:nvSpPr>
          <p:spPr>
            <a:xfrm>
              <a:off x="2399894" y="2476504"/>
              <a:ext cx="1150507" cy="230832"/>
            </a:xfrm>
            <a:prstGeom prst="rect">
              <a:avLst/>
            </a:prstGeom>
            <a:noFill/>
          </p:spPr>
          <p:txBody>
            <a:bodyPr wrap="square" rtlCol="0">
              <a:spAutoFit/>
            </a:bodyPr>
            <a:lstStyle/>
            <a:p>
              <a:pPr algn="ctr"/>
              <a:r>
                <a:rPr lang="en-US" sz="900" b="1" dirty="0"/>
                <a:t>Cloud Paks</a:t>
              </a:r>
            </a:p>
          </p:txBody>
        </p:sp>
        <p:pic>
          <p:nvPicPr>
            <p:cNvPr id="36" name="Picture 35">
              <a:extLst>
                <a:ext uri="{FF2B5EF4-FFF2-40B4-BE49-F238E27FC236}">
                  <a16:creationId xmlns:a16="http://schemas.microsoft.com/office/drawing/2014/main" id="{2EAE8F95-B7C6-854C-9909-8195716F5F2A}"/>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611602" y="1785369"/>
              <a:ext cx="727090" cy="724771"/>
            </a:xfrm>
            <a:prstGeom prst="rect">
              <a:avLst/>
            </a:prstGeom>
          </p:spPr>
        </p:pic>
      </p:grpSp>
    </p:spTree>
    <p:extLst>
      <p:ext uri="{BB962C8B-B14F-4D97-AF65-F5344CB8AC3E}">
        <p14:creationId xmlns:p14="http://schemas.microsoft.com/office/powerpoint/2010/main" val="61178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8E586FC3-281C-C142-B970-4D3211B72D47}"/>
              </a:ext>
            </a:extLst>
          </p:cNvPr>
          <p:cNvSpPr/>
          <p:nvPr/>
        </p:nvSpPr>
        <p:spPr>
          <a:xfrm>
            <a:off x="0" y="1269000"/>
            <a:ext cx="9144000" cy="3301365"/>
          </a:xfrm>
          <a:prstGeom prst="rect">
            <a:avLst/>
          </a:prstGeom>
          <a:solidFill>
            <a:schemeClr val="tx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a:extLst>
              <a:ext uri="{FF2B5EF4-FFF2-40B4-BE49-F238E27FC236}">
                <a16:creationId xmlns:a16="http://schemas.microsoft.com/office/drawing/2014/main" id="{EB9273AD-68E6-0644-8BDE-C0835D2B7345}"/>
              </a:ext>
            </a:extLst>
          </p:cNvPr>
          <p:cNvSpPr>
            <a:spLocks noGrp="1"/>
          </p:cNvSpPr>
          <p:nvPr>
            <p:ph type="title"/>
          </p:nvPr>
        </p:nvSpPr>
        <p:spPr>
          <a:xfrm>
            <a:off x="210312" y="175530"/>
            <a:ext cx="4532706" cy="804672"/>
          </a:xfrm>
        </p:spPr>
        <p:txBody>
          <a:bodyPr/>
          <a:lstStyle/>
          <a:p>
            <a:r>
              <a:rPr lang="en-US" dirty="0"/>
              <a:t>Organized by Capability</a:t>
            </a:r>
          </a:p>
        </p:txBody>
      </p:sp>
      <p:sp>
        <p:nvSpPr>
          <p:cNvPr id="4" name="Slide Number Placeholder 3">
            <a:extLst>
              <a:ext uri="{FF2B5EF4-FFF2-40B4-BE49-F238E27FC236}">
                <a16:creationId xmlns:a16="http://schemas.microsoft.com/office/drawing/2014/main" id="{1AE1E9BB-7F9E-7E41-AAE5-C4273BD36D75}"/>
              </a:ext>
            </a:extLst>
          </p:cNvPr>
          <p:cNvSpPr>
            <a:spLocks noGrp="1"/>
          </p:cNvSpPr>
          <p:nvPr>
            <p:ph type="sldNum" sz="quarter" idx="11"/>
          </p:nvPr>
        </p:nvSpPr>
        <p:spPr/>
        <p:txBody>
          <a:bodyPr/>
          <a:lstStyle/>
          <a:p>
            <a:fld id="{59395FB3-9C97-154F-86B2-7E381B951268}" type="slidenum">
              <a:rPr lang="en-US" smtClean="0"/>
              <a:pPr/>
              <a:t>17</a:t>
            </a:fld>
            <a:endParaRPr lang="en-US" dirty="0"/>
          </a:p>
        </p:txBody>
      </p:sp>
      <p:sp>
        <p:nvSpPr>
          <p:cNvPr id="5" name="Footer Placeholder 2">
            <a:extLst>
              <a:ext uri="{FF2B5EF4-FFF2-40B4-BE49-F238E27FC236}">
                <a16:creationId xmlns:a16="http://schemas.microsoft.com/office/drawing/2014/main" id="{DBCB6C11-88CD-3F49-96A2-3BA1EF1F0444}"/>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18" name="Rectangle 17">
            <a:extLst>
              <a:ext uri="{FF2B5EF4-FFF2-40B4-BE49-F238E27FC236}">
                <a16:creationId xmlns:a16="http://schemas.microsoft.com/office/drawing/2014/main" id="{68776CE6-F15C-5246-A6CD-BAEFF1D09203}"/>
              </a:ext>
            </a:extLst>
          </p:cNvPr>
          <p:cNvSpPr/>
          <p:nvPr/>
        </p:nvSpPr>
        <p:spPr>
          <a:xfrm>
            <a:off x="1922010" y="1415109"/>
            <a:ext cx="1655310" cy="2695816"/>
          </a:xfrm>
          <a:prstGeom prst="rect">
            <a:avLst/>
          </a:prstGeom>
          <a:solidFill>
            <a:schemeClr val="accent3">
              <a:lumMod val="50000"/>
            </a:schemeClr>
          </a:solidFill>
        </p:spPr>
        <p:txBody>
          <a:bodyPr wrap="square" lIns="0" tIns="0" rIns="0" bIns="0" rtlCol="0" anchor="t">
            <a:noAutofit/>
          </a:bodyPr>
          <a:lstStyle/>
          <a:p>
            <a:pPr algn="ctr" defTabSz="685766">
              <a:defRPr/>
            </a:pPr>
            <a:br>
              <a:rPr lang="en-US" sz="1100" b="1" dirty="0">
                <a:solidFill>
                  <a:srgbClr val="FFFFFF"/>
                </a:solidFill>
                <a:latin typeface="IBM Plex Sans" panose="020B0503050203000203" pitchFamily="34" charset="77"/>
                <a:cs typeface="Arial"/>
              </a:rPr>
            </a:br>
            <a:r>
              <a:rPr lang="en-US" sz="1100" b="1" dirty="0">
                <a:solidFill>
                  <a:srgbClr val="FFFFFF"/>
                </a:solidFill>
                <a:latin typeface="IBM Plex Sans" panose="020B0503050203000203" pitchFamily="34" charset="77"/>
                <a:cs typeface="Arial"/>
              </a:rPr>
              <a:t>Cloud Pak for</a:t>
            </a:r>
          </a:p>
          <a:p>
            <a:pPr algn="ctr" defTabSz="685766">
              <a:defRPr/>
            </a:pPr>
            <a:r>
              <a:rPr lang="en-US" sz="1100" b="1" dirty="0">
                <a:solidFill>
                  <a:srgbClr val="FFFFFF"/>
                </a:solidFill>
                <a:latin typeface="IBM Plex Sans" panose="020B0503050203000203" pitchFamily="34" charset="77"/>
                <a:cs typeface="Arial"/>
              </a:rPr>
              <a:t>Data</a:t>
            </a:r>
          </a:p>
        </p:txBody>
      </p:sp>
      <p:sp>
        <p:nvSpPr>
          <p:cNvPr id="19" name="Rectangle 18">
            <a:extLst>
              <a:ext uri="{FF2B5EF4-FFF2-40B4-BE49-F238E27FC236}">
                <a16:creationId xmlns:a16="http://schemas.microsoft.com/office/drawing/2014/main" id="{CF6AAD4A-C75C-904D-B13E-CD0294F0707A}"/>
              </a:ext>
            </a:extLst>
          </p:cNvPr>
          <p:cNvSpPr/>
          <p:nvPr/>
        </p:nvSpPr>
        <p:spPr>
          <a:xfrm>
            <a:off x="3683756" y="1408154"/>
            <a:ext cx="1655310" cy="2695816"/>
          </a:xfrm>
          <a:prstGeom prst="rect">
            <a:avLst/>
          </a:prstGeom>
          <a:solidFill>
            <a:srgbClr val="00325D"/>
          </a:solidFill>
        </p:spPr>
        <p:txBody>
          <a:bodyPr wrap="square" lIns="0" tIns="0" rIns="0" bIns="0" rtlCol="0" anchor="t">
            <a:noAutofit/>
          </a:bodyPr>
          <a:lstStyle/>
          <a:p>
            <a:pPr algn="ctr" defTabSz="685766">
              <a:defRPr/>
            </a:pPr>
            <a:br>
              <a:rPr lang="en-US" sz="1100" b="1" dirty="0">
                <a:solidFill>
                  <a:srgbClr val="FFFFFF"/>
                </a:solidFill>
                <a:latin typeface="IBM Plex Sans" panose="020B0503050203000203" pitchFamily="34" charset="77"/>
                <a:cs typeface="Arial"/>
              </a:rPr>
            </a:br>
            <a:r>
              <a:rPr lang="en-US" sz="1100" b="1" dirty="0">
                <a:solidFill>
                  <a:srgbClr val="FFFFFF"/>
                </a:solidFill>
                <a:latin typeface="IBM Plex Sans" panose="020B0503050203000203" pitchFamily="34" charset="77"/>
                <a:cs typeface="Arial"/>
              </a:rPr>
              <a:t>Cloud Pak for Integration</a:t>
            </a:r>
          </a:p>
        </p:txBody>
      </p:sp>
      <p:sp>
        <p:nvSpPr>
          <p:cNvPr id="31" name="Rectangle 30">
            <a:extLst>
              <a:ext uri="{FF2B5EF4-FFF2-40B4-BE49-F238E27FC236}">
                <a16:creationId xmlns:a16="http://schemas.microsoft.com/office/drawing/2014/main" id="{5F291597-F19B-7F43-9C9E-36E00593C51B}"/>
              </a:ext>
            </a:extLst>
          </p:cNvPr>
          <p:cNvSpPr/>
          <p:nvPr/>
        </p:nvSpPr>
        <p:spPr>
          <a:xfrm>
            <a:off x="5447828" y="1408154"/>
            <a:ext cx="1655310" cy="2695816"/>
          </a:xfrm>
          <a:prstGeom prst="rect">
            <a:avLst/>
          </a:prstGeom>
          <a:solidFill>
            <a:schemeClr val="tx2">
              <a:lumMod val="25000"/>
            </a:schemeClr>
          </a:solidFill>
        </p:spPr>
        <p:txBody>
          <a:bodyPr wrap="square" lIns="0" tIns="0" rIns="0" bIns="0" rtlCol="0" anchor="t">
            <a:noAutofit/>
          </a:bodyPr>
          <a:lstStyle/>
          <a:p>
            <a:pPr algn="ctr" defTabSz="685766">
              <a:defRPr/>
            </a:pPr>
            <a:br>
              <a:rPr lang="en-US" sz="1100" b="1" dirty="0">
                <a:solidFill>
                  <a:srgbClr val="FFFFFF"/>
                </a:solidFill>
                <a:latin typeface="IBM Plex Sans" panose="020B0503050203000203" pitchFamily="34" charset="77"/>
                <a:cs typeface="Arial"/>
              </a:rPr>
            </a:br>
            <a:r>
              <a:rPr lang="en-US" sz="1100" b="1" dirty="0">
                <a:solidFill>
                  <a:srgbClr val="FFFFFF"/>
                </a:solidFill>
                <a:latin typeface="IBM Plex Sans" panose="020B0503050203000203" pitchFamily="34" charset="77"/>
                <a:cs typeface="Arial"/>
              </a:rPr>
              <a:t>Cloud Pak for</a:t>
            </a:r>
          </a:p>
          <a:p>
            <a:pPr algn="ctr" defTabSz="685766">
              <a:defRPr/>
            </a:pPr>
            <a:r>
              <a:rPr lang="en-US" sz="1100" b="1" dirty="0">
                <a:solidFill>
                  <a:srgbClr val="FFFFFF"/>
                </a:solidFill>
                <a:latin typeface="IBM Plex Sans" panose="020B0503050203000203" pitchFamily="34" charset="77"/>
                <a:cs typeface="Arial"/>
              </a:rPr>
              <a:t>Automation</a:t>
            </a:r>
          </a:p>
        </p:txBody>
      </p:sp>
      <p:sp>
        <p:nvSpPr>
          <p:cNvPr id="32" name="Rectangle 31">
            <a:extLst>
              <a:ext uri="{FF2B5EF4-FFF2-40B4-BE49-F238E27FC236}">
                <a16:creationId xmlns:a16="http://schemas.microsoft.com/office/drawing/2014/main" id="{7041B284-A721-964D-AC21-DC5CACB2571B}"/>
              </a:ext>
            </a:extLst>
          </p:cNvPr>
          <p:cNvSpPr/>
          <p:nvPr/>
        </p:nvSpPr>
        <p:spPr>
          <a:xfrm>
            <a:off x="7205330" y="1408154"/>
            <a:ext cx="1655310" cy="2695816"/>
          </a:xfrm>
          <a:prstGeom prst="rect">
            <a:avLst/>
          </a:prstGeom>
          <a:solidFill>
            <a:srgbClr val="5B0F28"/>
          </a:solidFill>
        </p:spPr>
        <p:txBody>
          <a:bodyPr wrap="square" lIns="0" tIns="0" rIns="0" bIns="0" rtlCol="0" anchor="t">
            <a:noAutofit/>
          </a:bodyPr>
          <a:lstStyle/>
          <a:p>
            <a:pPr algn="ctr" defTabSz="685766">
              <a:defRPr/>
            </a:pPr>
            <a:br>
              <a:rPr lang="en-US" sz="1100" b="1" dirty="0">
                <a:solidFill>
                  <a:srgbClr val="FFFFFF"/>
                </a:solidFill>
                <a:latin typeface="IBM Plex Sans" panose="020B0503050203000203" pitchFamily="34" charset="77"/>
                <a:cs typeface="Arial"/>
              </a:rPr>
            </a:br>
            <a:r>
              <a:rPr lang="en-US" sz="1100" b="1" dirty="0">
                <a:solidFill>
                  <a:srgbClr val="FFFFFF"/>
                </a:solidFill>
                <a:latin typeface="IBM Plex Sans" panose="020B0503050203000203" pitchFamily="34" charset="77"/>
                <a:cs typeface="Arial"/>
              </a:rPr>
              <a:t>Cloud Pak for</a:t>
            </a:r>
          </a:p>
          <a:p>
            <a:pPr algn="ctr" defTabSz="685766">
              <a:defRPr/>
            </a:pPr>
            <a:r>
              <a:rPr lang="en-US" sz="1100" b="1" dirty="0">
                <a:solidFill>
                  <a:srgbClr val="FFFFFF"/>
                </a:solidFill>
                <a:latin typeface="IBM Plex Sans" panose="020B0503050203000203" pitchFamily="34" charset="77"/>
                <a:cs typeface="Arial"/>
              </a:rPr>
              <a:t>Multicloud Management</a:t>
            </a:r>
          </a:p>
        </p:txBody>
      </p:sp>
      <p:sp>
        <p:nvSpPr>
          <p:cNvPr id="33" name="Rectangle 32">
            <a:extLst>
              <a:ext uri="{FF2B5EF4-FFF2-40B4-BE49-F238E27FC236}">
                <a16:creationId xmlns:a16="http://schemas.microsoft.com/office/drawing/2014/main" id="{B8F21344-95A4-F146-B917-A6241952C649}"/>
              </a:ext>
            </a:extLst>
          </p:cNvPr>
          <p:cNvSpPr/>
          <p:nvPr/>
        </p:nvSpPr>
        <p:spPr>
          <a:xfrm>
            <a:off x="157938" y="1415109"/>
            <a:ext cx="1655310" cy="2695816"/>
          </a:xfrm>
          <a:prstGeom prst="rect">
            <a:avLst/>
          </a:prstGeom>
          <a:solidFill>
            <a:srgbClr val="36146A"/>
          </a:solidFill>
        </p:spPr>
        <p:txBody>
          <a:bodyPr wrap="square" lIns="0" tIns="0" rIns="0" bIns="0" rtlCol="0" anchor="t">
            <a:noAutofit/>
          </a:bodyPr>
          <a:lstStyle/>
          <a:p>
            <a:pPr algn="ctr" defTabSz="685766">
              <a:defRPr/>
            </a:pPr>
            <a:br>
              <a:rPr lang="en-US" sz="1100" b="1" dirty="0">
                <a:solidFill>
                  <a:srgbClr val="FFFFFF"/>
                </a:solidFill>
                <a:latin typeface="IBM Plex Sans" panose="020B0503050203000203" pitchFamily="34" charset="77"/>
                <a:cs typeface="Arial"/>
              </a:rPr>
            </a:br>
            <a:r>
              <a:rPr lang="en-US" sz="1100" b="1" dirty="0">
                <a:solidFill>
                  <a:srgbClr val="FFFFFF"/>
                </a:solidFill>
                <a:latin typeface="IBM Plex Sans" panose="020B0503050203000203" pitchFamily="34" charset="77"/>
                <a:cs typeface="Arial"/>
              </a:rPr>
              <a:t>Cloud Pak for Applications</a:t>
            </a:r>
          </a:p>
        </p:txBody>
      </p:sp>
      <p:sp>
        <p:nvSpPr>
          <p:cNvPr id="34" name="Rectangle 33">
            <a:extLst>
              <a:ext uri="{FF2B5EF4-FFF2-40B4-BE49-F238E27FC236}">
                <a16:creationId xmlns:a16="http://schemas.microsoft.com/office/drawing/2014/main" id="{411BDFD7-A26A-1043-9CE2-747D8F80FE83}"/>
              </a:ext>
            </a:extLst>
          </p:cNvPr>
          <p:cNvSpPr/>
          <p:nvPr/>
        </p:nvSpPr>
        <p:spPr>
          <a:xfrm>
            <a:off x="202167" y="2062479"/>
            <a:ext cx="1568968" cy="1371722"/>
          </a:xfrm>
          <a:prstGeom prst="rect">
            <a:avLst/>
          </a:prstGeom>
          <a:solidFill>
            <a:schemeClr val="accent6"/>
          </a:solidFill>
        </p:spPr>
        <p:txBody>
          <a:bodyPr wrap="square" lIns="0" tIns="0" rIns="0" bIns="0" rtlCol="0" anchor="ctr">
            <a:noAutofit/>
          </a:bodyPr>
          <a:lstStyle/>
          <a:p>
            <a:endParaRPr lang="en-US" sz="900" dirty="0">
              <a:solidFill>
                <a:srgbClr val="000000"/>
              </a:solidFill>
            </a:endParaRPr>
          </a:p>
        </p:txBody>
      </p:sp>
      <p:sp>
        <p:nvSpPr>
          <p:cNvPr id="35" name="Rectangle 34">
            <a:extLst>
              <a:ext uri="{FF2B5EF4-FFF2-40B4-BE49-F238E27FC236}">
                <a16:creationId xmlns:a16="http://schemas.microsoft.com/office/drawing/2014/main" id="{F38D1461-F12A-FF48-B04D-65690EBBBB77}"/>
              </a:ext>
            </a:extLst>
          </p:cNvPr>
          <p:cNvSpPr/>
          <p:nvPr/>
        </p:nvSpPr>
        <p:spPr>
          <a:xfrm>
            <a:off x="1971888" y="2074130"/>
            <a:ext cx="1554596" cy="1371722"/>
          </a:xfrm>
          <a:prstGeom prst="rect">
            <a:avLst/>
          </a:prstGeom>
          <a:solidFill>
            <a:schemeClr val="accent6"/>
          </a:solidFill>
        </p:spPr>
        <p:txBody>
          <a:bodyPr wrap="square" lIns="0" tIns="0" rIns="0" bIns="0" rtlCol="0" anchor="ctr">
            <a:noAutofit/>
          </a:bodyPr>
          <a:lstStyle/>
          <a:p>
            <a:endParaRPr lang="en-US" sz="900" dirty="0">
              <a:solidFill>
                <a:srgbClr val="000000"/>
              </a:solidFill>
            </a:endParaRPr>
          </a:p>
        </p:txBody>
      </p:sp>
      <p:sp>
        <p:nvSpPr>
          <p:cNvPr id="36" name="Rectangle 35">
            <a:extLst>
              <a:ext uri="{FF2B5EF4-FFF2-40B4-BE49-F238E27FC236}">
                <a16:creationId xmlns:a16="http://schemas.microsoft.com/office/drawing/2014/main" id="{25909D48-90CC-714D-8F95-EDF9C814F506}"/>
              </a:ext>
            </a:extLst>
          </p:cNvPr>
          <p:cNvSpPr/>
          <p:nvPr/>
        </p:nvSpPr>
        <p:spPr>
          <a:xfrm>
            <a:off x="3733080" y="2075967"/>
            <a:ext cx="1556890" cy="1371722"/>
          </a:xfrm>
          <a:prstGeom prst="rect">
            <a:avLst/>
          </a:prstGeom>
          <a:solidFill>
            <a:schemeClr val="accent6"/>
          </a:solidFill>
          <a:ln>
            <a:noFill/>
          </a:ln>
        </p:spPr>
        <p:txBody>
          <a:bodyPr wrap="square" lIns="0" tIns="0" rIns="0" bIns="0" rtlCol="0" anchor="ctr">
            <a:noAutofit/>
          </a:bodyPr>
          <a:lstStyle/>
          <a:p>
            <a:endParaRPr lang="en-US" sz="900" dirty="0">
              <a:solidFill>
                <a:srgbClr val="000000"/>
              </a:solidFill>
            </a:endParaRPr>
          </a:p>
        </p:txBody>
      </p:sp>
      <p:sp>
        <p:nvSpPr>
          <p:cNvPr id="37" name="Rectangle 36">
            <a:extLst>
              <a:ext uri="{FF2B5EF4-FFF2-40B4-BE49-F238E27FC236}">
                <a16:creationId xmlns:a16="http://schemas.microsoft.com/office/drawing/2014/main" id="{4F158C21-029D-6B4A-9E38-C274036FF444}"/>
              </a:ext>
            </a:extLst>
          </p:cNvPr>
          <p:cNvSpPr/>
          <p:nvPr/>
        </p:nvSpPr>
        <p:spPr>
          <a:xfrm>
            <a:off x="5497705" y="2084205"/>
            <a:ext cx="1554596" cy="1371722"/>
          </a:xfrm>
          <a:prstGeom prst="rect">
            <a:avLst/>
          </a:prstGeom>
          <a:solidFill>
            <a:schemeClr val="accent6"/>
          </a:solidFill>
        </p:spPr>
        <p:txBody>
          <a:bodyPr wrap="square" lIns="0" tIns="0" rIns="0" bIns="0" rtlCol="0" anchor="ctr">
            <a:noAutofit/>
          </a:bodyPr>
          <a:lstStyle/>
          <a:p>
            <a:endParaRPr lang="en-US" sz="900" dirty="0">
              <a:solidFill>
                <a:srgbClr val="000000"/>
              </a:solidFill>
            </a:endParaRPr>
          </a:p>
        </p:txBody>
      </p:sp>
      <p:sp>
        <p:nvSpPr>
          <p:cNvPr id="38" name="Rectangle 37">
            <a:extLst>
              <a:ext uri="{FF2B5EF4-FFF2-40B4-BE49-F238E27FC236}">
                <a16:creationId xmlns:a16="http://schemas.microsoft.com/office/drawing/2014/main" id="{3B82272B-394C-D84D-9836-CE1565DB2DB5}"/>
              </a:ext>
            </a:extLst>
          </p:cNvPr>
          <p:cNvSpPr/>
          <p:nvPr/>
        </p:nvSpPr>
        <p:spPr>
          <a:xfrm>
            <a:off x="7263445" y="2092443"/>
            <a:ext cx="1554596" cy="1371722"/>
          </a:xfrm>
          <a:prstGeom prst="rect">
            <a:avLst/>
          </a:prstGeom>
          <a:solidFill>
            <a:schemeClr val="accent6"/>
          </a:solidFill>
        </p:spPr>
        <p:txBody>
          <a:bodyPr wrap="square" lIns="0" tIns="0" rIns="0" bIns="0" rtlCol="0" anchor="ctr">
            <a:noAutofit/>
          </a:bodyPr>
          <a:lstStyle/>
          <a:p>
            <a:endParaRPr lang="en-US" sz="900" dirty="0">
              <a:solidFill>
                <a:srgbClr val="000000"/>
              </a:solidFill>
            </a:endParaRPr>
          </a:p>
        </p:txBody>
      </p:sp>
      <p:sp>
        <p:nvSpPr>
          <p:cNvPr id="39" name="TextBox 38">
            <a:extLst>
              <a:ext uri="{FF2B5EF4-FFF2-40B4-BE49-F238E27FC236}">
                <a16:creationId xmlns:a16="http://schemas.microsoft.com/office/drawing/2014/main" id="{29FBC7D1-039A-E442-8D10-955D1A4AE5D1}"/>
              </a:ext>
            </a:extLst>
          </p:cNvPr>
          <p:cNvSpPr txBox="1"/>
          <p:nvPr/>
        </p:nvSpPr>
        <p:spPr>
          <a:xfrm>
            <a:off x="300377" y="2528094"/>
            <a:ext cx="641159" cy="215444"/>
          </a:xfrm>
          <a:prstGeom prst="rect">
            <a:avLst/>
          </a:prstGeom>
          <a:noFill/>
        </p:spPr>
        <p:txBody>
          <a:bodyPr wrap="square" lIns="0" tIns="0" rIns="0" bIns="0" rtlCol="0">
            <a:spAutoFit/>
          </a:bodyPr>
          <a:lstStyle/>
          <a:p>
            <a:pPr algn="ctr" defTabSz="685783">
              <a:defRPr/>
            </a:pPr>
            <a:r>
              <a:rPr lang="en-US" sz="700" dirty="0">
                <a:latin typeface="IBM Plex Sans" panose="020B0503050203000203" pitchFamily="34" charset="77"/>
              </a:rPr>
              <a:t>Developer &amp; DevOps Tools</a:t>
            </a:r>
          </a:p>
        </p:txBody>
      </p:sp>
      <p:sp>
        <p:nvSpPr>
          <p:cNvPr id="40" name="TextBox 39">
            <a:extLst>
              <a:ext uri="{FF2B5EF4-FFF2-40B4-BE49-F238E27FC236}">
                <a16:creationId xmlns:a16="http://schemas.microsoft.com/office/drawing/2014/main" id="{A9FE92A6-6E91-2047-B8AB-20F696798D47}"/>
              </a:ext>
            </a:extLst>
          </p:cNvPr>
          <p:cNvSpPr txBox="1"/>
          <p:nvPr/>
        </p:nvSpPr>
        <p:spPr>
          <a:xfrm>
            <a:off x="951024" y="2537195"/>
            <a:ext cx="641159" cy="215444"/>
          </a:xfrm>
          <a:prstGeom prst="rect">
            <a:avLst/>
          </a:prstGeom>
          <a:noFill/>
        </p:spPr>
        <p:txBody>
          <a:bodyPr wrap="square" lIns="0" tIns="0" rIns="0" bIns="0" rtlCol="0">
            <a:spAutoFit/>
          </a:bodyPr>
          <a:lstStyle/>
          <a:p>
            <a:pPr algn="ctr" defTabSz="685783">
              <a:defRPr/>
            </a:pPr>
            <a:r>
              <a:rPr lang="en-US" sz="700" dirty="0">
                <a:latin typeface="IBM Plex Sans" panose="020B0503050203000203" pitchFamily="34" charset="77"/>
              </a:rPr>
              <a:t>Modernization</a:t>
            </a:r>
          </a:p>
          <a:p>
            <a:pPr algn="ctr" defTabSz="685783">
              <a:defRPr/>
            </a:pPr>
            <a:r>
              <a:rPr lang="en-US" sz="700" dirty="0">
                <a:latin typeface="IBM Plex Sans" panose="020B0503050203000203" pitchFamily="34" charset="77"/>
              </a:rPr>
              <a:t>Toolkit</a:t>
            </a:r>
          </a:p>
        </p:txBody>
      </p:sp>
      <p:sp>
        <p:nvSpPr>
          <p:cNvPr id="41" name="TextBox 40">
            <a:extLst>
              <a:ext uri="{FF2B5EF4-FFF2-40B4-BE49-F238E27FC236}">
                <a16:creationId xmlns:a16="http://schemas.microsoft.com/office/drawing/2014/main" id="{0FBE2F11-EBCA-434D-A871-B6E106EB2BB7}"/>
              </a:ext>
            </a:extLst>
          </p:cNvPr>
          <p:cNvSpPr txBox="1"/>
          <p:nvPr/>
        </p:nvSpPr>
        <p:spPr>
          <a:xfrm>
            <a:off x="384601" y="3132960"/>
            <a:ext cx="1158596" cy="107722"/>
          </a:xfrm>
          <a:prstGeom prst="rect">
            <a:avLst/>
          </a:prstGeom>
          <a:noFill/>
        </p:spPr>
        <p:txBody>
          <a:bodyPr wrap="square" lIns="0" tIns="0" rIns="0" bIns="0" rtlCol="0">
            <a:spAutoFit/>
          </a:bodyPr>
          <a:lstStyle/>
          <a:p>
            <a:pPr algn="ctr" defTabSz="685783">
              <a:defRPr/>
            </a:pPr>
            <a:r>
              <a:rPr lang="en-US" sz="700" dirty="0">
                <a:latin typeface="IBM Plex Sans" panose="020B0503050203000203" pitchFamily="34" charset="77"/>
              </a:rPr>
              <a:t>Frameworks and Runtimes</a:t>
            </a:r>
          </a:p>
        </p:txBody>
      </p:sp>
      <p:sp>
        <p:nvSpPr>
          <p:cNvPr id="42" name="TextBox 41">
            <a:extLst>
              <a:ext uri="{FF2B5EF4-FFF2-40B4-BE49-F238E27FC236}">
                <a16:creationId xmlns:a16="http://schemas.microsoft.com/office/drawing/2014/main" id="{7264730C-9029-6945-8743-713E717FBA5E}"/>
              </a:ext>
            </a:extLst>
          </p:cNvPr>
          <p:cNvSpPr txBox="1"/>
          <p:nvPr/>
        </p:nvSpPr>
        <p:spPr>
          <a:xfrm>
            <a:off x="2116524" y="2592184"/>
            <a:ext cx="641159" cy="107722"/>
          </a:xfrm>
          <a:prstGeom prst="rect">
            <a:avLst/>
          </a:prstGeom>
          <a:noFill/>
          <a:ln>
            <a:noFill/>
          </a:ln>
        </p:spPr>
        <p:txBody>
          <a:bodyPr wrap="square" lIns="0" tIns="0" rIns="0" bIns="0" rtlCol="0">
            <a:spAutoFit/>
          </a:bodyPr>
          <a:lstStyle/>
          <a:p>
            <a:pPr algn="ctr" defTabSz="685783">
              <a:defRPr/>
            </a:pPr>
            <a:r>
              <a:rPr lang="en-US" sz="700" dirty="0">
                <a:latin typeface="IBM Plex Sans" panose="020B0503050203000203" pitchFamily="34" charset="77"/>
              </a:rPr>
              <a:t>Organize</a:t>
            </a:r>
          </a:p>
        </p:txBody>
      </p:sp>
      <p:sp>
        <p:nvSpPr>
          <p:cNvPr id="43" name="TextBox 42">
            <a:extLst>
              <a:ext uri="{FF2B5EF4-FFF2-40B4-BE49-F238E27FC236}">
                <a16:creationId xmlns:a16="http://schemas.microsoft.com/office/drawing/2014/main" id="{5F06090E-95C3-C34F-8DBB-F52BA4FE91A2}"/>
              </a:ext>
            </a:extLst>
          </p:cNvPr>
          <p:cNvSpPr txBox="1"/>
          <p:nvPr/>
        </p:nvSpPr>
        <p:spPr>
          <a:xfrm>
            <a:off x="2767171" y="2601284"/>
            <a:ext cx="641159" cy="107722"/>
          </a:xfrm>
          <a:prstGeom prst="rect">
            <a:avLst/>
          </a:prstGeom>
          <a:noFill/>
          <a:ln>
            <a:noFill/>
          </a:ln>
        </p:spPr>
        <p:txBody>
          <a:bodyPr wrap="square" lIns="0" tIns="0" rIns="0" bIns="0" rtlCol="0">
            <a:spAutoFit/>
          </a:bodyPr>
          <a:lstStyle/>
          <a:p>
            <a:pPr algn="ctr" defTabSz="685783">
              <a:defRPr/>
            </a:pPr>
            <a:r>
              <a:rPr lang="en-US" sz="700" dirty="0">
                <a:latin typeface="IBM Plex Sans" panose="020B0503050203000203" pitchFamily="34" charset="77"/>
              </a:rPr>
              <a:t>Analyze</a:t>
            </a:r>
          </a:p>
        </p:txBody>
      </p:sp>
      <p:sp>
        <p:nvSpPr>
          <p:cNvPr id="44" name="TextBox 43">
            <a:extLst>
              <a:ext uri="{FF2B5EF4-FFF2-40B4-BE49-F238E27FC236}">
                <a16:creationId xmlns:a16="http://schemas.microsoft.com/office/drawing/2014/main" id="{A630B413-74B2-954C-B2BC-71680FA393A7}"/>
              </a:ext>
            </a:extLst>
          </p:cNvPr>
          <p:cNvSpPr txBox="1"/>
          <p:nvPr/>
        </p:nvSpPr>
        <p:spPr>
          <a:xfrm>
            <a:off x="2187561" y="3150727"/>
            <a:ext cx="1070868" cy="107722"/>
          </a:xfrm>
          <a:prstGeom prst="rect">
            <a:avLst/>
          </a:prstGeom>
          <a:noFill/>
          <a:ln>
            <a:noFill/>
          </a:ln>
        </p:spPr>
        <p:txBody>
          <a:bodyPr wrap="square" lIns="0" tIns="0" rIns="0" bIns="0" rtlCol="0">
            <a:spAutoFit/>
          </a:bodyPr>
          <a:lstStyle/>
          <a:p>
            <a:pPr algn="ctr" defTabSz="685783">
              <a:defRPr/>
            </a:pPr>
            <a:r>
              <a:rPr lang="en-US" sz="700" dirty="0">
                <a:latin typeface="IBM Plex Sans" panose="020B0503050203000203" pitchFamily="34" charset="77"/>
              </a:rPr>
              <a:t>Collect</a:t>
            </a:r>
          </a:p>
        </p:txBody>
      </p:sp>
      <p:sp>
        <p:nvSpPr>
          <p:cNvPr id="45" name="TextBox 44">
            <a:extLst>
              <a:ext uri="{FF2B5EF4-FFF2-40B4-BE49-F238E27FC236}">
                <a16:creationId xmlns:a16="http://schemas.microsoft.com/office/drawing/2014/main" id="{8EEC1747-BA50-EE48-B109-544D65DD3035}"/>
              </a:ext>
            </a:extLst>
          </p:cNvPr>
          <p:cNvSpPr txBox="1"/>
          <p:nvPr/>
        </p:nvSpPr>
        <p:spPr>
          <a:xfrm>
            <a:off x="3883156" y="2545552"/>
            <a:ext cx="510482" cy="215444"/>
          </a:xfrm>
          <a:prstGeom prst="rect">
            <a:avLst/>
          </a:prstGeom>
          <a:noFill/>
        </p:spPr>
        <p:txBody>
          <a:bodyPr wrap="square" lIns="0" tIns="0" rIns="0" bIns="0" rtlCol="0">
            <a:spAutoFit/>
          </a:bodyPr>
          <a:lstStyle/>
          <a:p>
            <a:pPr algn="ctr" defTabSz="914354">
              <a:defRPr/>
            </a:pPr>
            <a:r>
              <a:rPr lang="en-US" sz="700" dirty="0">
                <a:latin typeface="IBM Plex Sans" panose="020B0503050203000203" pitchFamily="34" charset="77"/>
              </a:rPr>
              <a:t>API Lifecycle</a:t>
            </a:r>
          </a:p>
        </p:txBody>
      </p:sp>
      <p:sp>
        <p:nvSpPr>
          <p:cNvPr id="46" name="TextBox 45">
            <a:extLst>
              <a:ext uri="{FF2B5EF4-FFF2-40B4-BE49-F238E27FC236}">
                <a16:creationId xmlns:a16="http://schemas.microsoft.com/office/drawing/2014/main" id="{CF647A5B-DD70-5842-87CC-445CB96DA0D3}"/>
              </a:ext>
            </a:extLst>
          </p:cNvPr>
          <p:cNvSpPr txBox="1"/>
          <p:nvPr/>
        </p:nvSpPr>
        <p:spPr>
          <a:xfrm>
            <a:off x="4646691" y="2561264"/>
            <a:ext cx="447238" cy="215444"/>
          </a:xfrm>
          <a:prstGeom prst="rect">
            <a:avLst/>
          </a:prstGeom>
          <a:noFill/>
        </p:spPr>
        <p:txBody>
          <a:bodyPr wrap="none" lIns="0" tIns="0" rIns="0" bIns="0" rtlCol="0">
            <a:spAutoFit/>
          </a:bodyPr>
          <a:lstStyle/>
          <a:p>
            <a:pPr algn="ctr" defTabSz="914354">
              <a:defRPr/>
            </a:pPr>
            <a:r>
              <a:rPr lang="en-US" sz="700" dirty="0">
                <a:latin typeface="IBM Plex Sans" panose="020B0503050203000203" pitchFamily="34" charset="77"/>
              </a:rPr>
              <a:t>Messaging </a:t>
            </a:r>
          </a:p>
          <a:p>
            <a:pPr algn="ctr" defTabSz="914354">
              <a:defRPr/>
            </a:pPr>
            <a:r>
              <a:rPr lang="en-US" sz="700" dirty="0">
                <a:latin typeface="IBM Plex Sans" panose="020B0503050203000203" pitchFamily="34" charset="77"/>
              </a:rPr>
              <a:t>and Events</a:t>
            </a:r>
          </a:p>
        </p:txBody>
      </p:sp>
      <p:sp>
        <p:nvSpPr>
          <p:cNvPr id="47" name="TextBox 46">
            <a:extLst>
              <a:ext uri="{FF2B5EF4-FFF2-40B4-BE49-F238E27FC236}">
                <a16:creationId xmlns:a16="http://schemas.microsoft.com/office/drawing/2014/main" id="{77638905-A6C0-4748-BBAC-9DBF79543530}"/>
              </a:ext>
            </a:extLst>
          </p:cNvPr>
          <p:cNvSpPr txBox="1"/>
          <p:nvPr/>
        </p:nvSpPr>
        <p:spPr>
          <a:xfrm>
            <a:off x="3987945" y="3149853"/>
            <a:ext cx="1082506" cy="107722"/>
          </a:xfrm>
          <a:prstGeom prst="rect">
            <a:avLst/>
          </a:prstGeom>
          <a:noFill/>
        </p:spPr>
        <p:txBody>
          <a:bodyPr wrap="square" lIns="0" tIns="0" rIns="0" bIns="0" rtlCol="0">
            <a:spAutoFit/>
          </a:bodyPr>
          <a:lstStyle/>
          <a:p>
            <a:pPr algn="ctr" defTabSz="914354">
              <a:defRPr/>
            </a:pPr>
            <a:r>
              <a:rPr lang="en-US" sz="700" dirty="0">
                <a:latin typeface="IBM Plex Sans" panose="020B0503050203000203" pitchFamily="34" charset="77"/>
              </a:rPr>
              <a:t>App and Data Integration </a:t>
            </a:r>
          </a:p>
        </p:txBody>
      </p:sp>
      <p:sp>
        <p:nvSpPr>
          <p:cNvPr id="48" name="TextBox 47">
            <a:extLst>
              <a:ext uri="{FF2B5EF4-FFF2-40B4-BE49-F238E27FC236}">
                <a16:creationId xmlns:a16="http://schemas.microsoft.com/office/drawing/2014/main" id="{7F1F0AB3-94D3-BF45-9AE9-77CA894C1913}"/>
              </a:ext>
            </a:extLst>
          </p:cNvPr>
          <p:cNvSpPr txBox="1"/>
          <p:nvPr/>
        </p:nvSpPr>
        <p:spPr>
          <a:xfrm>
            <a:off x="5812865" y="3140687"/>
            <a:ext cx="963405" cy="107722"/>
          </a:xfrm>
          <a:prstGeom prst="rect">
            <a:avLst/>
          </a:prstGeom>
          <a:noFill/>
        </p:spPr>
        <p:txBody>
          <a:bodyPr wrap="none" lIns="0" tIns="0" rIns="0" bIns="0" rtlCol="0">
            <a:spAutoFit/>
          </a:bodyPr>
          <a:lstStyle/>
          <a:p>
            <a:pPr algn="ctr" defTabSz="914331">
              <a:defRPr/>
            </a:pPr>
            <a:r>
              <a:rPr lang="en-US" sz="700" dirty="0">
                <a:latin typeface="IBM Plex Sans" panose="020B0503050203000203" pitchFamily="34" charset="77"/>
              </a:rPr>
              <a:t>Workflow and Decisions</a:t>
            </a:r>
          </a:p>
        </p:txBody>
      </p:sp>
      <p:sp>
        <p:nvSpPr>
          <p:cNvPr id="49" name="TextBox 48">
            <a:extLst>
              <a:ext uri="{FF2B5EF4-FFF2-40B4-BE49-F238E27FC236}">
                <a16:creationId xmlns:a16="http://schemas.microsoft.com/office/drawing/2014/main" id="{340F847B-74D9-D241-9FEE-EB817542CBC2}"/>
              </a:ext>
            </a:extLst>
          </p:cNvPr>
          <p:cNvSpPr txBox="1"/>
          <p:nvPr/>
        </p:nvSpPr>
        <p:spPr>
          <a:xfrm>
            <a:off x="6288383" y="2575993"/>
            <a:ext cx="590595" cy="215444"/>
          </a:xfrm>
          <a:prstGeom prst="rect">
            <a:avLst/>
          </a:prstGeom>
          <a:noFill/>
        </p:spPr>
        <p:txBody>
          <a:bodyPr wrap="square" lIns="0" tIns="0" rIns="0" bIns="0" rtlCol="0">
            <a:spAutoFit/>
          </a:bodyPr>
          <a:lstStyle/>
          <a:p>
            <a:pPr algn="ctr" defTabSz="914331">
              <a:defRPr/>
            </a:pPr>
            <a:r>
              <a:rPr lang="en-US" sz="700" dirty="0">
                <a:latin typeface="IBM Plex Sans" panose="020B0503050203000203" pitchFamily="34" charset="77"/>
                <a:cs typeface="Arial" pitchFamily="34" charset="0"/>
              </a:rPr>
              <a:t>Operational </a:t>
            </a:r>
          </a:p>
          <a:p>
            <a:pPr algn="ctr" defTabSz="914331">
              <a:defRPr/>
            </a:pPr>
            <a:r>
              <a:rPr lang="en-US" sz="700" dirty="0">
                <a:latin typeface="IBM Plex Sans" panose="020B0503050203000203" pitchFamily="34" charset="77"/>
                <a:cs typeface="Arial" pitchFamily="34" charset="0"/>
              </a:rPr>
              <a:t>Intelligence</a:t>
            </a:r>
          </a:p>
        </p:txBody>
      </p:sp>
      <p:sp>
        <p:nvSpPr>
          <p:cNvPr id="50" name="TextBox 49">
            <a:extLst>
              <a:ext uri="{FF2B5EF4-FFF2-40B4-BE49-F238E27FC236}">
                <a16:creationId xmlns:a16="http://schemas.microsoft.com/office/drawing/2014/main" id="{811E20B4-E437-D34D-8322-0BB2426F98A5}"/>
              </a:ext>
            </a:extLst>
          </p:cNvPr>
          <p:cNvSpPr txBox="1"/>
          <p:nvPr/>
        </p:nvSpPr>
        <p:spPr>
          <a:xfrm>
            <a:off x="8020741" y="2567539"/>
            <a:ext cx="726795" cy="215444"/>
          </a:xfrm>
          <a:prstGeom prst="rect">
            <a:avLst/>
          </a:prstGeom>
          <a:noFill/>
        </p:spPr>
        <p:txBody>
          <a:bodyPr wrap="square" lIns="0" tIns="0" rIns="0" bIns="0" rtlCol="0">
            <a:spAutoFit/>
          </a:bodyPr>
          <a:lstStyle/>
          <a:p>
            <a:pPr algn="ctr" defTabSz="914331">
              <a:defRPr/>
            </a:pPr>
            <a:r>
              <a:rPr lang="en-US" sz="700" dirty="0">
                <a:latin typeface="IBM Plex Sans" panose="020B0503050203000203" pitchFamily="34" charset="77"/>
              </a:rPr>
              <a:t>App and Infrastructure</a:t>
            </a:r>
          </a:p>
        </p:txBody>
      </p:sp>
      <p:sp>
        <p:nvSpPr>
          <p:cNvPr id="51" name="TextBox 50">
            <a:extLst>
              <a:ext uri="{FF2B5EF4-FFF2-40B4-BE49-F238E27FC236}">
                <a16:creationId xmlns:a16="http://schemas.microsoft.com/office/drawing/2014/main" id="{1469C86B-CA19-2642-A9DB-CB8A711766AE}"/>
              </a:ext>
            </a:extLst>
          </p:cNvPr>
          <p:cNvSpPr txBox="1"/>
          <p:nvPr/>
        </p:nvSpPr>
        <p:spPr>
          <a:xfrm>
            <a:off x="7399112" y="2606744"/>
            <a:ext cx="501740" cy="107722"/>
          </a:xfrm>
          <a:prstGeom prst="rect">
            <a:avLst/>
          </a:prstGeom>
          <a:noFill/>
        </p:spPr>
        <p:txBody>
          <a:bodyPr wrap="none" lIns="0" tIns="0" rIns="0" bIns="0" rtlCol="0">
            <a:spAutoFit/>
          </a:bodyPr>
          <a:lstStyle/>
          <a:p>
            <a:pPr algn="ctr" defTabSz="914331">
              <a:defRPr/>
            </a:pPr>
            <a:r>
              <a:rPr lang="en-US" sz="700" dirty="0" err="1">
                <a:latin typeface="IBM Plex Sans" panose="020B0503050203000203" pitchFamily="34" charset="77"/>
              </a:rPr>
              <a:t>Multicluster</a:t>
            </a:r>
            <a:r>
              <a:rPr lang="en-US" sz="700" dirty="0">
                <a:latin typeface="IBM Plex Sans" panose="020B0503050203000203" pitchFamily="34" charset="77"/>
              </a:rPr>
              <a:t> </a:t>
            </a:r>
          </a:p>
        </p:txBody>
      </p:sp>
      <p:sp>
        <p:nvSpPr>
          <p:cNvPr id="52" name="TextBox 51">
            <a:extLst>
              <a:ext uri="{FF2B5EF4-FFF2-40B4-BE49-F238E27FC236}">
                <a16:creationId xmlns:a16="http://schemas.microsoft.com/office/drawing/2014/main" id="{E216E57D-883E-6347-AC42-022D1AF74F31}"/>
              </a:ext>
            </a:extLst>
          </p:cNvPr>
          <p:cNvSpPr txBox="1"/>
          <p:nvPr/>
        </p:nvSpPr>
        <p:spPr>
          <a:xfrm>
            <a:off x="7283706" y="3101790"/>
            <a:ext cx="1517710" cy="215444"/>
          </a:xfrm>
          <a:prstGeom prst="rect">
            <a:avLst/>
          </a:prstGeom>
          <a:noFill/>
        </p:spPr>
        <p:txBody>
          <a:bodyPr wrap="square" lIns="0" tIns="0" rIns="0" bIns="0" rtlCol="0">
            <a:spAutoFit/>
          </a:bodyPr>
          <a:lstStyle/>
          <a:p>
            <a:pPr algn="ctr" defTabSz="914286">
              <a:defRPr/>
            </a:pPr>
            <a:r>
              <a:rPr lang="en-US" sz="700" dirty="0">
                <a:latin typeface="IBM Plex Sans" panose="020B0503050203000203" pitchFamily="34" charset="77"/>
              </a:rPr>
              <a:t>Security and Compliance</a:t>
            </a:r>
            <a:br>
              <a:rPr lang="en-US" sz="700" dirty="0">
                <a:latin typeface="IBM Plex Sans" panose="020B0503050203000203" pitchFamily="34" charset="77"/>
              </a:rPr>
            </a:br>
            <a:r>
              <a:rPr lang="en-US" sz="700" dirty="0">
                <a:latin typeface="IBM Plex Sans" panose="020B0503050203000203" pitchFamily="34" charset="77"/>
              </a:rPr>
              <a:t>Management</a:t>
            </a:r>
          </a:p>
        </p:txBody>
      </p:sp>
      <p:pic>
        <p:nvPicPr>
          <p:cNvPr id="53" name="Picture 52">
            <a:extLst>
              <a:ext uri="{FF2B5EF4-FFF2-40B4-BE49-F238E27FC236}">
                <a16:creationId xmlns:a16="http://schemas.microsoft.com/office/drawing/2014/main" id="{0B98DD14-75BF-8146-B058-5E6A6A98C4F1}"/>
              </a:ext>
            </a:extLst>
          </p:cNvPr>
          <p:cNvPicPr>
            <a:picLocks/>
          </p:cNvPicPr>
          <p:nvPr/>
        </p:nvPicPr>
        <p:blipFill>
          <a:blip r:embed="rId2" cstate="hqprint">
            <a:extLst>
              <a:ext uri="{28A0092B-C50C-407E-A947-70E740481C1C}">
                <a14:useLocalDpi xmlns:a14="http://schemas.microsoft.com/office/drawing/2010/main"/>
              </a:ext>
            </a:extLst>
          </a:blip>
          <a:stretch>
            <a:fillRect/>
          </a:stretch>
        </p:blipFill>
        <p:spPr>
          <a:xfrm flipH="1">
            <a:off x="494701" y="2230111"/>
            <a:ext cx="281324" cy="283387"/>
          </a:xfrm>
          <a:prstGeom prst="rect">
            <a:avLst/>
          </a:prstGeom>
        </p:spPr>
      </p:pic>
      <p:pic>
        <p:nvPicPr>
          <p:cNvPr id="54" name="Picture 53">
            <a:extLst>
              <a:ext uri="{FF2B5EF4-FFF2-40B4-BE49-F238E27FC236}">
                <a16:creationId xmlns:a16="http://schemas.microsoft.com/office/drawing/2014/main" id="{7BA37C5B-E693-4041-AFAD-E4F71FDB3B77}"/>
              </a:ext>
            </a:extLst>
          </p:cNvPr>
          <p:cNvPicPr>
            <a:picLocks/>
          </p:cNvPicPr>
          <p:nvPr/>
        </p:nvPicPr>
        <p:blipFill>
          <a:blip r:embed="rId3" cstate="hqprint">
            <a:extLst>
              <a:ext uri="{28A0092B-C50C-407E-A947-70E740481C1C}">
                <a14:useLocalDpi xmlns:a14="http://schemas.microsoft.com/office/drawing/2010/main"/>
              </a:ext>
            </a:extLst>
          </a:blip>
          <a:stretch>
            <a:fillRect/>
          </a:stretch>
        </p:blipFill>
        <p:spPr>
          <a:xfrm>
            <a:off x="1127754" y="2227127"/>
            <a:ext cx="288826" cy="290944"/>
          </a:xfrm>
          <a:prstGeom prst="rect">
            <a:avLst/>
          </a:prstGeom>
        </p:spPr>
      </p:pic>
      <p:pic>
        <p:nvPicPr>
          <p:cNvPr id="55" name="Picture 54">
            <a:extLst>
              <a:ext uri="{FF2B5EF4-FFF2-40B4-BE49-F238E27FC236}">
                <a16:creationId xmlns:a16="http://schemas.microsoft.com/office/drawing/2014/main" id="{24597079-6754-A04C-8C15-C6E553BB908C}"/>
              </a:ext>
            </a:extLst>
          </p:cNvPr>
          <p:cNvPicPr>
            <a:picLocks/>
          </p:cNvPicPr>
          <p:nvPr/>
        </p:nvPicPr>
        <p:blipFill>
          <a:blip r:embed="rId4" cstate="hqprint">
            <a:extLst>
              <a:ext uri="{28A0092B-C50C-407E-A947-70E740481C1C}">
                <a14:useLocalDpi xmlns:a14="http://schemas.microsoft.com/office/drawing/2010/main"/>
              </a:ext>
            </a:extLst>
          </a:blip>
          <a:stretch>
            <a:fillRect/>
          </a:stretch>
        </p:blipFill>
        <p:spPr>
          <a:xfrm>
            <a:off x="2262684" y="2235365"/>
            <a:ext cx="383166" cy="357335"/>
          </a:xfrm>
          <a:prstGeom prst="rect">
            <a:avLst/>
          </a:prstGeom>
        </p:spPr>
      </p:pic>
      <p:pic>
        <p:nvPicPr>
          <p:cNvPr id="56" name="Picture 55">
            <a:extLst>
              <a:ext uri="{FF2B5EF4-FFF2-40B4-BE49-F238E27FC236}">
                <a16:creationId xmlns:a16="http://schemas.microsoft.com/office/drawing/2014/main" id="{A5828F9D-F034-3C42-B54A-ED2873FB288C}"/>
              </a:ext>
            </a:extLst>
          </p:cNvPr>
          <p:cNvPicPr>
            <a:picLocks/>
          </p:cNvPicPr>
          <p:nvPr/>
        </p:nvPicPr>
        <p:blipFill>
          <a:blip r:embed="rId5" cstate="hqprint">
            <a:extLst>
              <a:ext uri="{28A0092B-C50C-407E-A947-70E740481C1C}">
                <a14:useLocalDpi xmlns:a14="http://schemas.microsoft.com/office/drawing/2010/main"/>
              </a:ext>
            </a:extLst>
          </a:blip>
          <a:stretch>
            <a:fillRect/>
          </a:stretch>
        </p:blipFill>
        <p:spPr>
          <a:xfrm>
            <a:off x="2942221" y="2235366"/>
            <a:ext cx="280207" cy="307258"/>
          </a:xfrm>
          <a:prstGeom prst="rect">
            <a:avLst/>
          </a:prstGeom>
        </p:spPr>
      </p:pic>
      <p:pic>
        <p:nvPicPr>
          <p:cNvPr id="57" name="Picture 56">
            <a:extLst>
              <a:ext uri="{FF2B5EF4-FFF2-40B4-BE49-F238E27FC236}">
                <a16:creationId xmlns:a16="http://schemas.microsoft.com/office/drawing/2014/main" id="{C10FCA04-DE80-F147-AC7B-4403E7C19AEB}"/>
              </a:ext>
            </a:extLst>
          </p:cNvPr>
          <p:cNvPicPr>
            <a:picLocks/>
          </p:cNvPicPr>
          <p:nvPr/>
        </p:nvPicPr>
        <p:blipFill>
          <a:blip r:embed="rId6" cstate="hqprint">
            <a:extLst>
              <a:ext uri="{28A0092B-C50C-407E-A947-70E740481C1C}">
                <a14:useLocalDpi xmlns:a14="http://schemas.microsoft.com/office/drawing/2010/main"/>
              </a:ext>
            </a:extLst>
          </a:blip>
          <a:stretch>
            <a:fillRect/>
          </a:stretch>
        </p:blipFill>
        <p:spPr>
          <a:xfrm>
            <a:off x="2534789" y="2809623"/>
            <a:ext cx="388620" cy="388620"/>
          </a:xfrm>
          <a:prstGeom prst="rect">
            <a:avLst/>
          </a:prstGeom>
        </p:spPr>
      </p:pic>
      <p:pic>
        <p:nvPicPr>
          <p:cNvPr id="58" name="Picture 57">
            <a:extLst>
              <a:ext uri="{FF2B5EF4-FFF2-40B4-BE49-F238E27FC236}">
                <a16:creationId xmlns:a16="http://schemas.microsoft.com/office/drawing/2014/main" id="{3318339C-B5D0-5640-A97E-636B55A5EB29}"/>
              </a:ext>
            </a:extLst>
          </p:cNvPr>
          <p:cNvPicPr>
            <a:picLocks/>
          </p:cNvPicPr>
          <p:nvPr/>
        </p:nvPicPr>
        <p:blipFill>
          <a:blip r:embed="rId7" cstate="hqprint">
            <a:extLst>
              <a:ext uri="{28A0092B-C50C-407E-A947-70E740481C1C}">
                <a14:useLocalDpi xmlns:a14="http://schemas.microsoft.com/office/drawing/2010/main"/>
              </a:ext>
            </a:extLst>
          </a:blip>
          <a:stretch>
            <a:fillRect/>
          </a:stretch>
        </p:blipFill>
        <p:spPr>
          <a:xfrm>
            <a:off x="4743018" y="2188398"/>
            <a:ext cx="273743" cy="396758"/>
          </a:xfrm>
          <a:prstGeom prst="rect">
            <a:avLst/>
          </a:prstGeom>
        </p:spPr>
      </p:pic>
      <p:pic>
        <p:nvPicPr>
          <p:cNvPr id="59" name="Picture 58">
            <a:extLst>
              <a:ext uri="{FF2B5EF4-FFF2-40B4-BE49-F238E27FC236}">
                <a16:creationId xmlns:a16="http://schemas.microsoft.com/office/drawing/2014/main" id="{404DDBF7-E18A-D449-8642-005FDC59C618}"/>
              </a:ext>
            </a:extLst>
          </p:cNvPr>
          <p:cNvPicPr>
            <a:picLocks/>
          </p:cNvPicPr>
          <p:nvPr/>
        </p:nvPicPr>
        <p:blipFill>
          <a:blip r:embed="rId8" cstate="hqprint">
            <a:extLst>
              <a:ext uri="{28A0092B-C50C-407E-A947-70E740481C1C}">
                <a14:useLocalDpi xmlns:a14="http://schemas.microsoft.com/office/drawing/2010/main"/>
              </a:ext>
            </a:extLst>
          </a:blip>
          <a:stretch>
            <a:fillRect/>
          </a:stretch>
        </p:blipFill>
        <p:spPr>
          <a:xfrm>
            <a:off x="3951862" y="2192951"/>
            <a:ext cx="364999" cy="368313"/>
          </a:xfrm>
          <a:prstGeom prst="rect">
            <a:avLst/>
          </a:prstGeom>
        </p:spPr>
      </p:pic>
      <p:pic>
        <p:nvPicPr>
          <p:cNvPr id="60" name="Picture 59">
            <a:extLst>
              <a:ext uri="{FF2B5EF4-FFF2-40B4-BE49-F238E27FC236}">
                <a16:creationId xmlns:a16="http://schemas.microsoft.com/office/drawing/2014/main" id="{E91CB4DD-795E-2C4E-9D68-334CF68528BB}"/>
              </a:ext>
            </a:extLst>
          </p:cNvPr>
          <p:cNvPicPr>
            <a:picLocks/>
          </p:cNvPicPr>
          <p:nvPr/>
        </p:nvPicPr>
        <p:blipFill>
          <a:blip r:embed="rId9" cstate="hqprint">
            <a:extLst>
              <a:ext uri="{28A0092B-C50C-407E-A947-70E740481C1C}">
                <a14:useLocalDpi xmlns:a14="http://schemas.microsoft.com/office/drawing/2010/main"/>
              </a:ext>
            </a:extLst>
          </a:blip>
          <a:stretch>
            <a:fillRect/>
          </a:stretch>
        </p:blipFill>
        <p:spPr>
          <a:xfrm>
            <a:off x="8255964" y="2265435"/>
            <a:ext cx="333014" cy="310073"/>
          </a:xfrm>
          <a:prstGeom prst="rect">
            <a:avLst/>
          </a:prstGeom>
        </p:spPr>
      </p:pic>
      <p:pic>
        <p:nvPicPr>
          <p:cNvPr id="61" name="Picture 60">
            <a:extLst>
              <a:ext uri="{FF2B5EF4-FFF2-40B4-BE49-F238E27FC236}">
                <a16:creationId xmlns:a16="http://schemas.microsoft.com/office/drawing/2014/main" id="{74EE3A0F-E8C8-4048-BEBA-5907F6195B73}"/>
              </a:ext>
            </a:extLst>
          </p:cNvPr>
          <p:cNvPicPr>
            <a:picLocks/>
          </p:cNvPicPr>
          <p:nvPr/>
        </p:nvPicPr>
        <p:blipFill>
          <a:blip r:embed="rId10" cstate="hqprint">
            <a:extLst>
              <a:ext uri="{28A0092B-C50C-407E-A947-70E740481C1C}">
                <a14:useLocalDpi xmlns:a14="http://schemas.microsoft.com/office/drawing/2010/main"/>
              </a:ext>
            </a:extLst>
          </a:blip>
          <a:stretch>
            <a:fillRect/>
          </a:stretch>
        </p:blipFill>
        <p:spPr>
          <a:xfrm>
            <a:off x="7812144" y="2738208"/>
            <a:ext cx="382354" cy="356014"/>
          </a:xfrm>
          <a:prstGeom prst="rect">
            <a:avLst/>
          </a:prstGeom>
        </p:spPr>
      </p:pic>
      <p:pic>
        <p:nvPicPr>
          <p:cNvPr id="62" name="Picture 61">
            <a:extLst>
              <a:ext uri="{FF2B5EF4-FFF2-40B4-BE49-F238E27FC236}">
                <a16:creationId xmlns:a16="http://schemas.microsoft.com/office/drawing/2014/main" id="{C524BBAF-5026-3D41-AC66-6B875C842582}"/>
              </a:ext>
            </a:extLst>
          </p:cNvPr>
          <p:cNvPicPr>
            <a:picLocks/>
          </p:cNvPicPr>
          <p:nvPr/>
        </p:nvPicPr>
        <p:blipFill>
          <a:blip r:embed="rId11" cstate="hqprint">
            <a:extLst>
              <a:ext uri="{28A0092B-C50C-407E-A947-70E740481C1C}">
                <a14:useLocalDpi xmlns:a14="http://schemas.microsoft.com/office/drawing/2010/main"/>
              </a:ext>
            </a:extLst>
          </a:blip>
          <a:stretch>
            <a:fillRect/>
          </a:stretch>
        </p:blipFill>
        <p:spPr>
          <a:xfrm>
            <a:off x="7497359" y="2267444"/>
            <a:ext cx="336330" cy="313161"/>
          </a:xfrm>
          <a:prstGeom prst="rect">
            <a:avLst/>
          </a:prstGeom>
        </p:spPr>
      </p:pic>
      <p:pic>
        <p:nvPicPr>
          <p:cNvPr id="63" name="Picture 62">
            <a:extLst>
              <a:ext uri="{FF2B5EF4-FFF2-40B4-BE49-F238E27FC236}">
                <a16:creationId xmlns:a16="http://schemas.microsoft.com/office/drawing/2014/main" id="{0189ED80-C165-7040-A6BE-BD43F2F3D4EA}"/>
              </a:ext>
            </a:extLst>
          </p:cNvPr>
          <p:cNvPicPr>
            <a:picLocks/>
          </p:cNvPicPr>
          <p:nvPr/>
        </p:nvPicPr>
        <p:blipFill>
          <a:blip r:embed="rId12" cstate="hqprint">
            <a:extLst>
              <a:ext uri="{28A0092B-C50C-407E-A947-70E740481C1C}">
                <a14:useLocalDpi xmlns:a14="http://schemas.microsoft.com/office/drawing/2010/main"/>
              </a:ext>
            </a:extLst>
          </a:blip>
          <a:stretch>
            <a:fillRect/>
          </a:stretch>
        </p:blipFill>
        <p:spPr>
          <a:xfrm>
            <a:off x="6011439" y="2741122"/>
            <a:ext cx="421184" cy="438614"/>
          </a:xfrm>
          <a:prstGeom prst="rect">
            <a:avLst/>
          </a:prstGeom>
        </p:spPr>
      </p:pic>
      <p:pic>
        <p:nvPicPr>
          <p:cNvPr id="64" name="Picture 63">
            <a:extLst>
              <a:ext uri="{FF2B5EF4-FFF2-40B4-BE49-F238E27FC236}">
                <a16:creationId xmlns:a16="http://schemas.microsoft.com/office/drawing/2014/main" id="{27C0EE0C-871A-F14A-BBD5-7AF6886C3AAD}"/>
              </a:ext>
            </a:extLst>
          </p:cNvPr>
          <p:cNvPicPr>
            <a:picLocks/>
          </p:cNvPicPr>
          <p:nvPr/>
        </p:nvPicPr>
        <p:blipFill>
          <a:blip r:embed="rId13" cstate="hqprint">
            <a:extLst>
              <a:ext uri="{28A0092B-C50C-407E-A947-70E740481C1C}">
                <a14:useLocalDpi xmlns:a14="http://schemas.microsoft.com/office/drawing/2010/main"/>
              </a:ext>
            </a:extLst>
          </a:blip>
          <a:stretch>
            <a:fillRect/>
          </a:stretch>
        </p:blipFill>
        <p:spPr>
          <a:xfrm>
            <a:off x="6424271" y="2253212"/>
            <a:ext cx="284801" cy="296586"/>
          </a:xfrm>
          <a:prstGeom prst="rect">
            <a:avLst/>
          </a:prstGeom>
        </p:spPr>
      </p:pic>
      <p:pic>
        <p:nvPicPr>
          <p:cNvPr id="65" name="Picture 64">
            <a:extLst>
              <a:ext uri="{FF2B5EF4-FFF2-40B4-BE49-F238E27FC236}">
                <a16:creationId xmlns:a16="http://schemas.microsoft.com/office/drawing/2014/main" id="{179975FB-D14D-194E-9BEE-92FA211A9044}"/>
              </a:ext>
            </a:extLst>
          </p:cNvPr>
          <p:cNvPicPr>
            <a:picLocks/>
          </p:cNvPicPr>
          <p:nvPr/>
        </p:nvPicPr>
        <p:blipFill>
          <a:blip r:embed="rId14" cstate="hqprint">
            <a:extLst>
              <a:ext uri="{28A0092B-C50C-407E-A947-70E740481C1C}">
                <a14:useLocalDpi xmlns:a14="http://schemas.microsoft.com/office/drawing/2010/main"/>
              </a:ext>
            </a:extLst>
          </a:blip>
          <a:stretch>
            <a:fillRect/>
          </a:stretch>
        </p:blipFill>
        <p:spPr>
          <a:xfrm>
            <a:off x="815166" y="2838082"/>
            <a:ext cx="252738" cy="254591"/>
          </a:xfrm>
          <a:prstGeom prst="rect">
            <a:avLst/>
          </a:prstGeom>
        </p:spPr>
      </p:pic>
      <p:pic>
        <p:nvPicPr>
          <p:cNvPr id="66" name="Picture 65">
            <a:extLst>
              <a:ext uri="{FF2B5EF4-FFF2-40B4-BE49-F238E27FC236}">
                <a16:creationId xmlns:a16="http://schemas.microsoft.com/office/drawing/2014/main" id="{EA90244D-E2DD-B14A-948C-8A53F73A078E}"/>
              </a:ext>
            </a:extLst>
          </p:cNvPr>
          <p:cNvPicPr>
            <a:picLocks/>
          </p:cNvPicPr>
          <p:nvPr/>
        </p:nvPicPr>
        <p:blipFill>
          <a:blip r:embed="rId15" cstate="hqprint">
            <a:extLst>
              <a:ext uri="{28A0092B-C50C-407E-A947-70E740481C1C}">
                <a14:useLocalDpi xmlns:a14="http://schemas.microsoft.com/office/drawing/2010/main"/>
              </a:ext>
            </a:extLst>
          </a:blip>
          <a:stretch>
            <a:fillRect/>
          </a:stretch>
        </p:blipFill>
        <p:spPr>
          <a:xfrm>
            <a:off x="4337052" y="2775601"/>
            <a:ext cx="295141" cy="348482"/>
          </a:xfrm>
          <a:prstGeom prst="rect">
            <a:avLst/>
          </a:prstGeom>
        </p:spPr>
      </p:pic>
      <p:pic>
        <p:nvPicPr>
          <p:cNvPr id="67" name="Picture 66">
            <a:extLst>
              <a:ext uri="{FF2B5EF4-FFF2-40B4-BE49-F238E27FC236}">
                <a16:creationId xmlns:a16="http://schemas.microsoft.com/office/drawing/2014/main" id="{BF68668E-A57B-F849-8E05-6A2009BA39A5}"/>
              </a:ext>
            </a:extLst>
          </p:cNvPr>
          <p:cNvPicPr>
            <a:picLocks/>
          </p:cNvPicPr>
          <p:nvPr/>
        </p:nvPicPr>
        <p:blipFill>
          <a:blip r:embed="rId16" cstate="hqprint">
            <a:extLst>
              <a:ext uri="{28A0092B-C50C-407E-A947-70E740481C1C}">
                <a14:useLocalDpi xmlns:a14="http://schemas.microsoft.com/office/drawing/2010/main"/>
              </a:ext>
            </a:extLst>
          </a:blip>
          <a:stretch>
            <a:fillRect/>
          </a:stretch>
        </p:blipFill>
        <p:spPr>
          <a:xfrm>
            <a:off x="5725996" y="2217479"/>
            <a:ext cx="335891" cy="349791"/>
          </a:xfrm>
          <a:prstGeom prst="rect">
            <a:avLst/>
          </a:prstGeom>
        </p:spPr>
      </p:pic>
      <p:sp>
        <p:nvSpPr>
          <p:cNvPr id="68" name="TextBox 67">
            <a:extLst>
              <a:ext uri="{FF2B5EF4-FFF2-40B4-BE49-F238E27FC236}">
                <a16:creationId xmlns:a16="http://schemas.microsoft.com/office/drawing/2014/main" id="{6990E0F3-1780-A64F-9AFB-4AE7FD391815}"/>
              </a:ext>
            </a:extLst>
          </p:cNvPr>
          <p:cNvSpPr txBox="1"/>
          <p:nvPr/>
        </p:nvSpPr>
        <p:spPr>
          <a:xfrm>
            <a:off x="5595596" y="2597867"/>
            <a:ext cx="590595" cy="107722"/>
          </a:xfrm>
          <a:prstGeom prst="rect">
            <a:avLst/>
          </a:prstGeom>
          <a:noFill/>
        </p:spPr>
        <p:txBody>
          <a:bodyPr wrap="square" lIns="0" tIns="0" rIns="0" bIns="0" rtlCol="0">
            <a:spAutoFit/>
          </a:bodyPr>
          <a:lstStyle/>
          <a:p>
            <a:pPr algn="ctr" defTabSz="914331">
              <a:defRPr/>
            </a:pPr>
            <a:r>
              <a:rPr lang="en-US" sz="700" dirty="0">
                <a:latin typeface="IBM Plex Sans" panose="020B0503050203000203" pitchFamily="34" charset="77"/>
                <a:cs typeface="Arial" pitchFamily="34" charset="0"/>
              </a:rPr>
              <a:t>Content</a:t>
            </a:r>
          </a:p>
        </p:txBody>
      </p:sp>
      <p:grpSp>
        <p:nvGrpSpPr>
          <p:cNvPr id="69" name="Group 68">
            <a:extLst>
              <a:ext uri="{FF2B5EF4-FFF2-40B4-BE49-F238E27FC236}">
                <a16:creationId xmlns:a16="http://schemas.microsoft.com/office/drawing/2014/main" id="{4726CC6C-22BD-024B-9B18-080A99CFC045}"/>
              </a:ext>
            </a:extLst>
          </p:cNvPr>
          <p:cNvGrpSpPr/>
          <p:nvPr/>
        </p:nvGrpSpPr>
        <p:grpSpPr>
          <a:xfrm>
            <a:off x="205521" y="3526080"/>
            <a:ext cx="1556891" cy="492966"/>
            <a:chOff x="205521" y="3526080"/>
            <a:chExt cx="1556891" cy="492966"/>
          </a:xfrm>
        </p:grpSpPr>
        <p:sp>
          <p:nvSpPr>
            <p:cNvPr id="70" name="Rectangle 69">
              <a:extLst>
                <a:ext uri="{FF2B5EF4-FFF2-40B4-BE49-F238E27FC236}">
                  <a16:creationId xmlns:a16="http://schemas.microsoft.com/office/drawing/2014/main" id="{B3F57192-D0E9-7342-B95F-7B58EA93BB3C}"/>
                </a:ext>
              </a:extLst>
            </p:cNvPr>
            <p:cNvSpPr/>
            <p:nvPr/>
          </p:nvSpPr>
          <p:spPr>
            <a:xfrm>
              <a:off x="205521" y="3526080"/>
              <a:ext cx="1556891" cy="492966"/>
            </a:xfrm>
            <a:prstGeom prst="rect">
              <a:avLst/>
            </a:prstGeom>
            <a:solidFill>
              <a:schemeClr val="tx1"/>
            </a:solidFill>
          </p:spPr>
          <p:txBody>
            <a:bodyPr wrap="square" lIns="0" tIns="0" rIns="0" bIns="0" rtlCol="0" anchor="ctr">
              <a:noAutofit/>
            </a:bodyPr>
            <a:lstStyle/>
            <a:p>
              <a:pPr marL="7938">
                <a:tabLst>
                  <a:tab pos="282568" algn="l"/>
                </a:tabLst>
              </a:pPr>
              <a:r>
                <a:rPr lang="en-US" sz="900" dirty="0">
                  <a:solidFill>
                    <a:schemeClr val="bg1"/>
                  </a:solidFill>
                </a:rPr>
                <a:t>   Container</a:t>
              </a:r>
              <a:br>
                <a:rPr lang="en-US" sz="900" dirty="0">
                  <a:solidFill>
                    <a:schemeClr val="bg1"/>
                  </a:solidFill>
                </a:rPr>
              </a:br>
              <a:r>
                <a:rPr lang="en-US" sz="900" dirty="0">
                  <a:solidFill>
                    <a:schemeClr val="bg1"/>
                  </a:solidFill>
                </a:rPr>
                <a:t>   platform and</a:t>
              </a:r>
              <a:br>
                <a:rPr lang="en-US" sz="900" dirty="0">
                  <a:solidFill>
                    <a:schemeClr val="bg1"/>
                  </a:solidFill>
                </a:rPr>
              </a:br>
              <a:r>
                <a:rPr lang="en-US" sz="900" dirty="0">
                  <a:solidFill>
                    <a:schemeClr val="bg1"/>
                  </a:solidFill>
                </a:rPr>
                <a:t>   operational services</a:t>
              </a:r>
            </a:p>
          </p:txBody>
        </p:sp>
        <p:pic>
          <p:nvPicPr>
            <p:cNvPr id="71" name="Picture 70">
              <a:extLst>
                <a:ext uri="{FF2B5EF4-FFF2-40B4-BE49-F238E27FC236}">
                  <a16:creationId xmlns:a16="http://schemas.microsoft.com/office/drawing/2014/main" id="{070AE896-90B3-F144-97DD-BA46761725A7}"/>
                </a:ext>
              </a:extLst>
            </p:cNvPr>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1003436" y="3573792"/>
              <a:ext cx="747434" cy="279194"/>
            </a:xfrm>
            <a:prstGeom prst="rect">
              <a:avLst/>
            </a:prstGeom>
          </p:spPr>
        </p:pic>
      </p:grpSp>
      <p:grpSp>
        <p:nvGrpSpPr>
          <p:cNvPr id="72" name="Group 71">
            <a:extLst>
              <a:ext uri="{FF2B5EF4-FFF2-40B4-BE49-F238E27FC236}">
                <a16:creationId xmlns:a16="http://schemas.microsoft.com/office/drawing/2014/main" id="{BD2D816C-381A-854F-8C70-FFF860E8C660}"/>
              </a:ext>
            </a:extLst>
          </p:cNvPr>
          <p:cNvGrpSpPr/>
          <p:nvPr/>
        </p:nvGrpSpPr>
        <p:grpSpPr>
          <a:xfrm>
            <a:off x="1966616" y="3532888"/>
            <a:ext cx="1556891" cy="492966"/>
            <a:chOff x="205521" y="3526080"/>
            <a:chExt cx="1556891" cy="492966"/>
          </a:xfrm>
        </p:grpSpPr>
        <p:sp>
          <p:nvSpPr>
            <p:cNvPr id="73" name="Rectangle 72">
              <a:extLst>
                <a:ext uri="{FF2B5EF4-FFF2-40B4-BE49-F238E27FC236}">
                  <a16:creationId xmlns:a16="http://schemas.microsoft.com/office/drawing/2014/main" id="{EE0E07E6-D6C9-7841-8F74-6CB58F92F60D}"/>
                </a:ext>
              </a:extLst>
            </p:cNvPr>
            <p:cNvSpPr/>
            <p:nvPr/>
          </p:nvSpPr>
          <p:spPr>
            <a:xfrm>
              <a:off x="205521" y="3526080"/>
              <a:ext cx="1556891" cy="492966"/>
            </a:xfrm>
            <a:prstGeom prst="rect">
              <a:avLst/>
            </a:prstGeom>
            <a:solidFill>
              <a:schemeClr val="tx1"/>
            </a:solidFill>
          </p:spPr>
          <p:txBody>
            <a:bodyPr wrap="square" lIns="0" tIns="0" rIns="0" bIns="0" rtlCol="0" anchor="ctr">
              <a:noAutofit/>
            </a:bodyPr>
            <a:lstStyle/>
            <a:p>
              <a:pPr marL="7938">
                <a:tabLst>
                  <a:tab pos="282568" algn="l"/>
                </a:tabLst>
              </a:pPr>
              <a:r>
                <a:rPr lang="en-US" sz="900" dirty="0">
                  <a:solidFill>
                    <a:schemeClr val="bg1"/>
                  </a:solidFill>
                </a:rPr>
                <a:t>   Container</a:t>
              </a:r>
              <a:br>
                <a:rPr lang="en-US" sz="900" dirty="0">
                  <a:solidFill>
                    <a:schemeClr val="bg1"/>
                  </a:solidFill>
                </a:rPr>
              </a:br>
              <a:r>
                <a:rPr lang="en-US" sz="900" dirty="0">
                  <a:solidFill>
                    <a:schemeClr val="bg1"/>
                  </a:solidFill>
                </a:rPr>
                <a:t>   platform and</a:t>
              </a:r>
              <a:br>
                <a:rPr lang="en-US" sz="900" dirty="0">
                  <a:solidFill>
                    <a:schemeClr val="bg1"/>
                  </a:solidFill>
                </a:rPr>
              </a:br>
              <a:r>
                <a:rPr lang="en-US" sz="900" dirty="0">
                  <a:solidFill>
                    <a:schemeClr val="bg1"/>
                  </a:solidFill>
                </a:rPr>
                <a:t>   operational services</a:t>
              </a:r>
            </a:p>
          </p:txBody>
        </p:sp>
        <p:pic>
          <p:nvPicPr>
            <p:cNvPr id="74" name="Picture 73">
              <a:extLst>
                <a:ext uri="{FF2B5EF4-FFF2-40B4-BE49-F238E27FC236}">
                  <a16:creationId xmlns:a16="http://schemas.microsoft.com/office/drawing/2014/main" id="{E2E89FD0-3BD1-7E45-B995-B138DD830EE3}"/>
                </a:ext>
              </a:extLst>
            </p:cNvPr>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1003436" y="3573792"/>
              <a:ext cx="747434" cy="279194"/>
            </a:xfrm>
            <a:prstGeom prst="rect">
              <a:avLst/>
            </a:prstGeom>
          </p:spPr>
        </p:pic>
      </p:grpSp>
      <p:grpSp>
        <p:nvGrpSpPr>
          <p:cNvPr id="75" name="Group 74">
            <a:extLst>
              <a:ext uri="{FF2B5EF4-FFF2-40B4-BE49-F238E27FC236}">
                <a16:creationId xmlns:a16="http://schemas.microsoft.com/office/drawing/2014/main" id="{B468ADE5-5F6F-6B4A-95CE-B390E77C7E8A}"/>
              </a:ext>
            </a:extLst>
          </p:cNvPr>
          <p:cNvGrpSpPr/>
          <p:nvPr/>
        </p:nvGrpSpPr>
        <p:grpSpPr>
          <a:xfrm>
            <a:off x="3726848" y="3544249"/>
            <a:ext cx="1556891" cy="492966"/>
            <a:chOff x="205521" y="3526080"/>
            <a:chExt cx="1556891" cy="492966"/>
          </a:xfrm>
        </p:grpSpPr>
        <p:sp>
          <p:nvSpPr>
            <p:cNvPr id="76" name="Rectangle 75">
              <a:extLst>
                <a:ext uri="{FF2B5EF4-FFF2-40B4-BE49-F238E27FC236}">
                  <a16:creationId xmlns:a16="http://schemas.microsoft.com/office/drawing/2014/main" id="{E9D805A0-3254-C349-BEC1-C382177F7E29}"/>
                </a:ext>
              </a:extLst>
            </p:cNvPr>
            <p:cNvSpPr/>
            <p:nvPr/>
          </p:nvSpPr>
          <p:spPr>
            <a:xfrm>
              <a:off x="205521" y="3526080"/>
              <a:ext cx="1556891" cy="492966"/>
            </a:xfrm>
            <a:prstGeom prst="rect">
              <a:avLst/>
            </a:prstGeom>
            <a:solidFill>
              <a:schemeClr val="tx1"/>
            </a:solidFill>
          </p:spPr>
          <p:txBody>
            <a:bodyPr wrap="square" lIns="0" tIns="0" rIns="0" bIns="0" rtlCol="0" anchor="ctr">
              <a:noAutofit/>
            </a:bodyPr>
            <a:lstStyle/>
            <a:p>
              <a:pPr marL="7938">
                <a:tabLst>
                  <a:tab pos="282568" algn="l"/>
                </a:tabLst>
              </a:pPr>
              <a:r>
                <a:rPr lang="en-US" sz="900" dirty="0">
                  <a:solidFill>
                    <a:schemeClr val="bg2"/>
                  </a:solidFill>
                </a:rPr>
                <a:t>   </a:t>
              </a:r>
              <a:r>
                <a:rPr lang="en-US" sz="900" dirty="0">
                  <a:solidFill>
                    <a:schemeClr val="bg1"/>
                  </a:solidFill>
                </a:rPr>
                <a:t>Container</a:t>
              </a:r>
              <a:br>
                <a:rPr lang="en-US" sz="900" dirty="0">
                  <a:solidFill>
                    <a:schemeClr val="bg1"/>
                  </a:solidFill>
                </a:rPr>
              </a:br>
              <a:r>
                <a:rPr lang="en-US" sz="900" dirty="0">
                  <a:solidFill>
                    <a:schemeClr val="bg1"/>
                  </a:solidFill>
                </a:rPr>
                <a:t>   platform and</a:t>
              </a:r>
              <a:br>
                <a:rPr lang="en-US" sz="900" dirty="0">
                  <a:solidFill>
                    <a:schemeClr val="bg1"/>
                  </a:solidFill>
                </a:rPr>
              </a:br>
              <a:r>
                <a:rPr lang="en-US" sz="900" dirty="0">
                  <a:solidFill>
                    <a:schemeClr val="bg1"/>
                  </a:solidFill>
                </a:rPr>
                <a:t>   operational services</a:t>
              </a:r>
            </a:p>
          </p:txBody>
        </p:sp>
        <p:pic>
          <p:nvPicPr>
            <p:cNvPr id="77" name="Picture 76">
              <a:extLst>
                <a:ext uri="{FF2B5EF4-FFF2-40B4-BE49-F238E27FC236}">
                  <a16:creationId xmlns:a16="http://schemas.microsoft.com/office/drawing/2014/main" id="{54E49E45-65AF-BE40-95CC-49F18C48D203}"/>
                </a:ext>
              </a:extLst>
            </p:cNvPr>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1003436" y="3573792"/>
              <a:ext cx="747434" cy="279194"/>
            </a:xfrm>
            <a:prstGeom prst="rect">
              <a:avLst/>
            </a:prstGeom>
          </p:spPr>
        </p:pic>
      </p:grpSp>
      <p:grpSp>
        <p:nvGrpSpPr>
          <p:cNvPr id="78" name="Group 77">
            <a:extLst>
              <a:ext uri="{FF2B5EF4-FFF2-40B4-BE49-F238E27FC236}">
                <a16:creationId xmlns:a16="http://schemas.microsoft.com/office/drawing/2014/main" id="{416A1EC9-FF67-0D4C-A891-4D097D0239E2}"/>
              </a:ext>
            </a:extLst>
          </p:cNvPr>
          <p:cNvGrpSpPr/>
          <p:nvPr/>
        </p:nvGrpSpPr>
        <p:grpSpPr>
          <a:xfrm>
            <a:off x="5496181" y="3551057"/>
            <a:ext cx="1556891" cy="492966"/>
            <a:chOff x="205521" y="3526080"/>
            <a:chExt cx="1556891" cy="492966"/>
          </a:xfrm>
        </p:grpSpPr>
        <p:sp>
          <p:nvSpPr>
            <p:cNvPr id="79" name="Rectangle 78">
              <a:extLst>
                <a:ext uri="{FF2B5EF4-FFF2-40B4-BE49-F238E27FC236}">
                  <a16:creationId xmlns:a16="http://schemas.microsoft.com/office/drawing/2014/main" id="{2EE5AF2B-65CF-8B4F-99D8-1F358CCA6D5A}"/>
                </a:ext>
              </a:extLst>
            </p:cNvPr>
            <p:cNvSpPr/>
            <p:nvPr/>
          </p:nvSpPr>
          <p:spPr>
            <a:xfrm>
              <a:off x="205521" y="3526080"/>
              <a:ext cx="1556891" cy="492966"/>
            </a:xfrm>
            <a:prstGeom prst="rect">
              <a:avLst/>
            </a:prstGeom>
            <a:solidFill>
              <a:schemeClr val="tx1"/>
            </a:solidFill>
          </p:spPr>
          <p:txBody>
            <a:bodyPr wrap="square" lIns="0" tIns="0" rIns="0" bIns="0" rtlCol="0" anchor="ctr">
              <a:noAutofit/>
            </a:bodyPr>
            <a:lstStyle/>
            <a:p>
              <a:pPr marL="7938">
                <a:tabLst>
                  <a:tab pos="282568" algn="l"/>
                </a:tabLst>
              </a:pPr>
              <a:r>
                <a:rPr lang="en-US" sz="900" dirty="0">
                  <a:solidFill>
                    <a:schemeClr val="bg2"/>
                  </a:solidFill>
                </a:rPr>
                <a:t>   </a:t>
              </a:r>
              <a:r>
                <a:rPr lang="en-US" sz="900" dirty="0">
                  <a:solidFill>
                    <a:schemeClr val="bg1"/>
                  </a:solidFill>
                </a:rPr>
                <a:t>Container</a:t>
              </a:r>
              <a:br>
                <a:rPr lang="en-US" sz="900" dirty="0">
                  <a:solidFill>
                    <a:schemeClr val="bg1"/>
                  </a:solidFill>
                </a:rPr>
              </a:br>
              <a:r>
                <a:rPr lang="en-US" sz="900" dirty="0">
                  <a:solidFill>
                    <a:schemeClr val="bg1"/>
                  </a:solidFill>
                </a:rPr>
                <a:t>   platform and</a:t>
              </a:r>
              <a:br>
                <a:rPr lang="en-US" sz="900" dirty="0">
                  <a:solidFill>
                    <a:schemeClr val="bg1"/>
                  </a:solidFill>
                </a:rPr>
              </a:br>
              <a:r>
                <a:rPr lang="en-US" sz="900" dirty="0">
                  <a:solidFill>
                    <a:schemeClr val="bg1"/>
                  </a:solidFill>
                </a:rPr>
                <a:t>   operational services</a:t>
              </a:r>
            </a:p>
          </p:txBody>
        </p:sp>
        <p:pic>
          <p:nvPicPr>
            <p:cNvPr id="80" name="Picture 79">
              <a:extLst>
                <a:ext uri="{FF2B5EF4-FFF2-40B4-BE49-F238E27FC236}">
                  <a16:creationId xmlns:a16="http://schemas.microsoft.com/office/drawing/2014/main" id="{548A6775-37EC-7542-BE85-968AF050D4B7}"/>
                </a:ext>
              </a:extLst>
            </p:cNvPr>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1003436" y="3573792"/>
              <a:ext cx="747434" cy="279194"/>
            </a:xfrm>
            <a:prstGeom prst="rect">
              <a:avLst/>
            </a:prstGeom>
          </p:spPr>
        </p:pic>
      </p:grpSp>
      <p:grpSp>
        <p:nvGrpSpPr>
          <p:cNvPr id="81" name="Group 80">
            <a:extLst>
              <a:ext uri="{FF2B5EF4-FFF2-40B4-BE49-F238E27FC236}">
                <a16:creationId xmlns:a16="http://schemas.microsoft.com/office/drawing/2014/main" id="{3E73DED3-1BE7-324D-9510-2E5561FB6BC2}"/>
              </a:ext>
            </a:extLst>
          </p:cNvPr>
          <p:cNvGrpSpPr/>
          <p:nvPr/>
        </p:nvGrpSpPr>
        <p:grpSpPr>
          <a:xfrm>
            <a:off x="7259996" y="3563107"/>
            <a:ext cx="1556891" cy="492966"/>
            <a:chOff x="205521" y="3526080"/>
            <a:chExt cx="1556891" cy="492966"/>
          </a:xfrm>
        </p:grpSpPr>
        <p:sp>
          <p:nvSpPr>
            <p:cNvPr id="82" name="Rectangle 81">
              <a:extLst>
                <a:ext uri="{FF2B5EF4-FFF2-40B4-BE49-F238E27FC236}">
                  <a16:creationId xmlns:a16="http://schemas.microsoft.com/office/drawing/2014/main" id="{61728BB7-54EF-7A4D-A289-A0EF1089328C}"/>
                </a:ext>
              </a:extLst>
            </p:cNvPr>
            <p:cNvSpPr/>
            <p:nvPr/>
          </p:nvSpPr>
          <p:spPr>
            <a:xfrm>
              <a:off x="205521" y="3526080"/>
              <a:ext cx="1556891" cy="492966"/>
            </a:xfrm>
            <a:prstGeom prst="rect">
              <a:avLst/>
            </a:prstGeom>
            <a:solidFill>
              <a:schemeClr val="tx1"/>
            </a:solidFill>
          </p:spPr>
          <p:txBody>
            <a:bodyPr wrap="square" lIns="0" tIns="0" rIns="0" bIns="0" rtlCol="0" anchor="ctr">
              <a:noAutofit/>
            </a:bodyPr>
            <a:lstStyle/>
            <a:p>
              <a:pPr marL="7938">
                <a:tabLst>
                  <a:tab pos="282568" algn="l"/>
                </a:tabLst>
              </a:pPr>
              <a:r>
                <a:rPr lang="en-US" sz="900" dirty="0">
                  <a:solidFill>
                    <a:schemeClr val="bg1"/>
                  </a:solidFill>
                </a:rPr>
                <a:t>   Container</a:t>
              </a:r>
              <a:br>
                <a:rPr lang="en-US" sz="900" dirty="0">
                  <a:solidFill>
                    <a:schemeClr val="bg1"/>
                  </a:solidFill>
                </a:rPr>
              </a:br>
              <a:r>
                <a:rPr lang="en-US" sz="900" dirty="0">
                  <a:solidFill>
                    <a:schemeClr val="bg1"/>
                  </a:solidFill>
                </a:rPr>
                <a:t>   platform and</a:t>
              </a:r>
              <a:br>
                <a:rPr lang="en-US" sz="900" dirty="0">
                  <a:solidFill>
                    <a:schemeClr val="bg1"/>
                  </a:solidFill>
                </a:rPr>
              </a:br>
              <a:r>
                <a:rPr lang="en-US" sz="900" dirty="0">
                  <a:solidFill>
                    <a:schemeClr val="bg1"/>
                  </a:solidFill>
                </a:rPr>
                <a:t>   operational services</a:t>
              </a:r>
            </a:p>
          </p:txBody>
        </p:sp>
        <p:pic>
          <p:nvPicPr>
            <p:cNvPr id="83" name="Picture 82">
              <a:extLst>
                <a:ext uri="{FF2B5EF4-FFF2-40B4-BE49-F238E27FC236}">
                  <a16:creationId xmlns:a16="http://schemas.microsoft.com/office/drawing/2014/main" id="{8563A5B6-6170-824D-BADF-4206805CCBAB}"/>
                </a:ext>
              </a:extLst>
            </p:cNvPr>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1003436" y="3573792"/>
              <a:ext cx="747434" cy="279194"/>
            </a:xfrm>
            <a:prstGeom prst="rect">
              <a:avLst/>
            </a:prstGeom>
          </p:spPr>
        </p:pic>
      </p:grpSp>
      <p:grpSp>
        <p:nvGrpSpPr>
          <p:cNvPr id="86" name="Group 85">
            <a:extLst>
              <a:ext uri="{FF2B5EF4-FFF2-40B4-BE49-F238E27FC236}">
                <a16:creationId xmlns:a16="http://schemas.microsoft.com/office/drawing/2014/main" id="{A90D1C30-245C-6944-B0D3-D38BC29EFFF6}"/>
              </a:ext>
            </a:extLst>
          </p:cNvPr>
          <p:cNvGrpSpPr/>
          <p:nvPr/>
        </p:nvGrpSpPr>
        <p:grpSpPr>
          <a:xfrm>
            <a:off x="1711743" y="4135980"/>
            <a:ext cx="5666195" cy="495891"/>
            <a:chOff x="1539135" y="4199397"/>
            <a:chExt cx="6066967" cy="568883"/>
          </a:xfrm>
        </p:grpSpPr>
        <p:pic>
          <p:nvPicPr>
            <p:cNvPr id="87" name="Picture 86">
              <a:extLst>
                <a:ext uri="{FF2B5EF4-FFF2-40B4-BE49-F238E27FC236}">
                  <a16:creationId xmlns:a16="http://schemas.microsoft.com/office/drawing/2014/main" id="{96215E56-B088-2844-BAF7-8ED7EACF19B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4565370" y="4247252"/>
              <a:ext cx="416536" cy="427715"/>
            </a:xfrm>
            <a:prstGeom prst="rect">
              <a:avLst/>
            </a:prstGeom>
          </p:spPr>
        </p:pic>
        <p:pic>
          <p:nvPicPr>
            <p:cNvPr id="88" name="Picture 87">
              <a:extLst>
                <a:ext uri="{FF2B5EF4-FFF2-40B4-BE49-F238E27FC236}">
                  <a16:creationId xmlns:a16="http://schemas.microsoft.com/office/drawing/2014/main" id="{4C80E8E3-8A4F-734E-8F68-54CB04AA8CA7}"/>
                </a:ext>
              </a:extLst>
            </p:cNvPr>
            <p:cNvPicPr>
              <a:picLocks noChangeAspect="1"/>
            </p:cNvPicPr>
            <p:nvPr/>
          </p:nvPicPr>
          <p:blipFill>
            <a:blip r:embed="rId19" cstate="hqprint">
              <a:extLst>
                <a:ext uri="{28A0092B-C50C-407E-A947-70E740481C1C}">
                  <a14:useLocalDpi xmlns:a14="http://schemas.microsoft.com/office/drawing/2010/main"/>
                </a:ext>
              </a:extLst>
            </a:blip>
            <a:stretch>
              <a:fillRect/>
            </a:stretch>
          </p:blipFill>
          <p:spPr>
            <a:xfrm>
              <a:off x="3597480" y="4274487"/>
              <a:ext cx="494609" cy="274756"/>
            </a:xfrm>
            <a:prstGeom prst="rect">
              <a:avLst/>
            </a:prstGeom>
          </p:spPr>
        </p:pic>
        <p:grpSp>
          <p:nvGrpSpPr>
            <p:cNvPr id="89" name="Group 88">
              <a:extLst>
                <a:ext uri="{FF2B5EF4-FFF2-40B4-BE49-F238E27FC236}">
                  <a16:creationId xmlns:a16="http://schemas.microsoft.com/office/drawing/2014/main" id="{2927C4A9-0A7D-EE48-955E-959D7A97CDFD}"/>
                </a:ext>
              </a:extLst>
            </p:cNvPr>
            <p:cNvGrpSpPr/>
            <p:nvPr/>
          </p:nvGrpSpPr>
          <p:grpSpPr>
            <a:xfrm>
              <a:off x="1539135" y="4231752"/>
              <a:ext cx="889534" cy="496387"/>
              <a:chOff x="2206106" y="4187414"/>
              <a:chExt cx="908484" cy="512803"/>
            </a:xfrm>
          </p:grpSpPr>
          <p:pic>
            <p:nvPicPr>
              <p:cNvPr id="100" name="Picture 99">
                <a:extLst>
                  <a:ext uri="{FF2B5EF4-FFF2-40B4-BE49-F238E27FC236}">
                    <a16:creationId xmlns:a16="http://schemas.microsoft.com/office/drawing/2014/main" id="{5F122D78-D534-EB42-A8B0-CDDCA2DC5B6C}"/>
                  </a:ext>
                </a:extLst>
              </p:cNvPr>
              <p:cNvPicPr>
                <a:picLocks noChangeAspect="1"/>
              </p:cNvPicPr>
              <p:nvPr/>
            </p:nvPicPr>
            <p:blipFill rotWithShape="1">
              <a:blip r:embed="rId20" cstate="hqprint">
                <a:extLst>
                  <a:ext uri="{28A0092B-C50C-407E-A947-70E740481C1C}">
                    <a14:useLocalDpi xmlns:a14="http://schemas.microsoft.com/office/drawing/2010/main"/>
                  </a:ext>
                </a:extLst>
              </a:blip>
              <a:srcRect t="-1" b="-11523"/>
              <a:stretch/>
            </p:blipFill>
            <p:spPr>
              <a:xfrm>
                <a:off x="2495574" y="4187414"/>
                <a:ext cx="341371" cy="315623"/>
              </a:xfrm>
              <a:prstGeom prst="rect">
                <a:avLst/>
              </a:prstGeom>
            </p:spPr>
          </p:pic>
          <p:sp>
            <p:nvSpPr>
              <p:cNvPr id="101" name="TextBox 100">
                <a:extLst>
                  <a:ext uri="{FF2B5EF4-FFF2-40B4-BE49-F238E27FC236}">
                    <a16:creationId xmlns:a16="http://schemas.microsoft.com/office/drawing/2014/main" id="{4685D611-A3FF-9D40-8B02-80750631BDE3}"/>
                  </a:ext>
                </a:extLst>
              </p:cNvPr>
              <p:cNvSpPr txBox="1"/>
              <p:nvPr/>
            </p:nvSpPr>
            <p:spPr>
              <a:xfrm>
                <a:off x="2206106" y="4463125"/>
                <a:ext cx="908484" cy="237092"/>
              </a:xfrm>
              <a:prstGeom prst="rect">
                <a:avLst/>
              </a:prstGeom>
              <a:noFill/>
            </p:spPr>
            <p:txBody>
              <a:bodyPr wrap="square" rtlCol="0">
                <a:spAutoFit/>
              </a:bodyPr>
              <a:lstStyle/>
              <a:p>
                <a:pPr algn="ctr"/>
                <a:r>
                  <a:rPr lang="en-US" sz="700" dirty="0">
                    <a:solidFill>
                      <a:schemeClr val="bg1"/>
                    </a:solidFill>
                  </a:rPr>
                  <a:t>IBM </a:t>
                </a:r>
                <a:r>
                  <a:rPr lang="en-US" sz="700" b="1" dirty="0">
                    <a:solidFill>
                      <a:schemeClr val="bg1"/>
                    </a:solidFill>
                  </a:rPr>
                  <a:t>Cloud</a:t>
                </a:r>
              </a:p>
            </p:txBody>
          </p:sp>
        </p:grpSp>
        <p:grpSp>
          <p:nvGrpSpPr>
            <p:cNvPr id="90" name="Group 89">
              <a:extLst>
                <a:ext uri="{FF2B5EF4-FFF2-40B4-BE49-F238E27FC236}">
                  <a16:creationId xmlns:a16="http://schemas.microsoft.com/office/drawing/2014/main" id="{F9126571-104D-5846-8951-A2CDB1504F56}"/>
                </a:ext>
              </a:extLst>
            </p:cNvPr>
            <p:cNvGrpSpPr/>
            <p:nvPr/>
          </p:nvGrpSpPr>
          <p:grpSpPr>
            <a:xfrm>
              <a:off x="6716568" y="4238626"/>
              <a:ext cx="889534" cy="498565"/>
              <a:chOff x="7354070" y="4209615"/>
              <a:chExt cx="908484" cy="515053"/>
            </a:xfrm>
          </p:grpSpPr>
          <p:pic>
            <p:nvPicPr>
              <p:cNvPr id="98" name="Picture 2" descr="Image result for ibm z icon">
                <a:extLst>
                  <a:ext uri="{FF2B5EF4-FFF2-40B4-BE49-F238E27FC236}">
                    <a16:creationId xmlns:a16="http://schemas.microsoft.com/office/drawing/2014/main" id="{A8CDAAE8-7950-7547-999E-48A113762204}"/>
                  </a:ext>
                </a:extLst>
              </p:cNvPr>
              <p:cNvPicPr>
                <a:picLocks noChangeAspect="1" noChangeArrowheads="1"/>
              </p:cNvPicPr>
              <p:nvPr/>
            </p:nvPicPr>
            <p:blipFill>
              <a:blip r:embed="rId21" cstate="hq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59527" y="4209615"/>
                <a:ext cx="295991" cy="295991"/>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B2CF01AA-1DD2-374A-B7BC-F7A01812AD9D}"/>
                  </a:ext>
                </a:extLst>
              </p:cNvPr>
              <p:cNvSpPr txBox="1"/>
              <p:nvPr/>
            </p:nvSpPr>
            <p:spPr>
              <a:xfrm>
                <a:off x="7354070" y="4517997"/>
                <a:ext cx="908484" cy="206671"/>
              </a:xfrm>
              <a:prstGeom prst="rect">
                <a:avLst/>
              </a:prstGeom>
              <a:noFill/>
            </p:spPr>
            <p:txBody>
              <a:bodyPr wrap="square" rtlCol="0">
                <a:spAutoFit/>
              </a:bodyPr>
              <a:lstStyle/>
              <a:p>
                <a:pPr algn="ctr"/>
                <a:r>
                  <a:rPr lang="en-US" sz="700" dirty="0">
                    <a:solidFill>
                      <a:schemeClr val="tx2"/>
                    </a:solidFill>
                  </a:rPr>
                  <a:t>Systems</a:t>
                </a:r>
              </a:p>
            </p:txBody>
          </p:sp>
        </p:grpSp>
        <p:grpSp>
          <p:nvGrpSpPr>
            <p:cNvPr id="91" name="Group 90">
              <a:extLst>
                <a:ext uri="{FF2B5EF4-FFF2-40B4-BE49-F238E27FC236}">
                  <a16:creationId xmlns:a16="http://schemas.microsoft.com/office/drawing/2014/main" id="{121E1B26-F90B-3940-A478-7482039036BF}"/>
                </a:ext>
              </a:extLst>
            </p:cNvPr>
            <p:cNvGrpSpPr/>
            <p:nvPr/>
          </p:nvGrpSpPr>
          <p:grpSpPr>
            <a:xfrm>
              <a:off x="5160631" y="4199397"/>
              <a:ext cx="889534" cy="568883"/>
              <a:chOff x="5803662" y="4125915"/>
              <a:chExt cx="908484" cy="587696"/>
            </a:xfrm>
          </p:grpSpPr>
          <p:pic>
            <p:nvPicPr>
              <p:cNvPr id="96" name="Picture 95">
                <a:extLst>
                  <a:ext uri="{FF2B5EF4-FFF2-40B4-BE49-F238E27FC236}">
                    <a16:creationId xmlns:a16="http://schemas.microsoft.com/office/drawing/2014/main" id="{0CA6731E-00AF-154D-9FBB-3D31E4F0234B}"/>
                  </a:ext>
                </a:extLst>
              </p:cNvPr>
              <p:cNvPicPr>
                <a:picLocks noChangeAspect="1"/>
              </p:cNvPicPr>
              <p:nvPr/>
            </p:nvPicPr>
            <p:blipFill>
              <a:blip r:embed="rId22" cstate="hq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flipH="1">
                <a:off x="6021558" y="4125915"/>
                <a:ext cx="459815" cy="459815"/>
              </a:xfrm>
              <a:prstGeom prst="rect">
                <a:avLst/>
              </a:prstGeom>
            </p:spPr>
          </p:pic>
          <p:sp>
            <p:nvSpPr>
              <p:cNvPr id="97" name="TextBox 96">
                <a:extLst>
                  <a:ext uri="{FF2B5EF4-FFF2-40B4-BE49-F238E27FC236}">
                    <a16:creationId xmlns:a16="http://schemas.microsoft.com/office/drawing/2014/main" id="{7C1B358A-818A-C74E-AFE7-16BA35886230}"/>
                  </a:ext>
                </a:extLst>
              </p:cNvPr>
              <p:cNvSpPr txBox="1"/>
              <p:nvPr/>
            </p:nvSpPr>
            <p:spPr>
              <a:xfrm>
                <a:off x="5803662" y="4506940"/>
                <a:ext cx="908484" cy="206671"/>
              </a:xfrm>
              <a:prstGeom prst="rect">
                <a:avLst/>
              </a:prstGeom>
              <a:noFill/>
            </p:spPr>
            <p:txBody>
              <a:bodyPr wrap="square" rtlCol="0">
                <a:spAutoFit/>
              </a:bodyPr>
              <a:lstStyle/>
              <a:p>
                <a:pPr algn="ctr"/>
                <a:r>
                  <a:rPr lang="en-US" sz="700" dirty="0">
                    <a:solidFill>
                      <a:schemeClr val="tx2"/>
                    </a:solidFill>
                  </a:rPr>
                  <a:t>Edge</a:t>
                </a:r>
              </a:p>
            </p:txBody>
          </p:sp>
        </p:grpSp>
        <p:grpSp>
          <p:nvGrpSpPr>
            <p:cNvPr id="92" name="Group 91">
              <a:extLst>
                <a:ext uri="{FF2B5EF4-FFF2-40B4-BE49-F238E27FC236}">
                  <a16:creationId xmlns:a16="http://schemas.microsoft.com/office/drawing/2014/main" id="{2F3988C7-F200-F949-9827-BBB26A0655FA}"/>
                </a:ext>
              </a:extLst>
            </p:cNvPr>
            <p:cNvGrpSpPr/>
            <p:nvPr/>
          </p:nvGrpSpPr>
          <p:grpSpPr>
            <a:xfrm>
              <a:off x="5929513" y="4238627"/>
              <a:ext cx="889534" cy="484252"/>
              <a:chOff x="6592300" y="4221424"/>
              <a:chExt cx="908484" cy="500267"/>
            </a:xfrm>
          </p:grpSpPr>
          <p:sp>
            <p:nvSpPr>
              <p:cNvPr id="94" name="TextBox 93">
                <a:extLst>
                  <a:ext uri="{FF2B5EF4-FFF2-40B4-BE49-F238E27FC236}">
                    <a16:creationId xmlns:a16="http://schemas.microsoft.com/office/drawing/2014/main" id="{8358CC65-D9FD-3B44-ACE7-9154EF23FA32}"/>
                  </a:ext>
                </a:extLst>
              </p:cNvPr>
              <p:cNvSpPr txBox="1"/>
              <p:nvPr/>
            </p:nvSpPr>
            <p:spPr>
              <a:xfrm>
                <a:off x="6592300" y="4515020"/>
                <a:ext cx="908484" cy="206671"/>
              </a:xfrm>
              <a:prstGeom prst="rect">
                <a:avLst/>
              </a:prstGeom>
              <a:noFill/>
            </p:spPr>
            <p:txBody>
              <a:bodyPr wrap="square" rtlCol="0">
                <a:spAutoFit/>
              </a:bodyPr>
              <a:lstStyle/>
              <a:p>
                <a:pPr algn="ctr"/>
                <a:r>
                  <a:rPr lang="en-US" sz="700" dirty="0">
                    <a:solidFill>
                      <a:schemeClr val="tx2"/>
                    </a:solidFill>
                  </a:rPr>
                  <a:t>Private</a:t>
                </a:r>
                <a:endParaRPr lang="en-US" sz="800" dirty="0">
                  <a:solidFill>
                    <a:schemeClr val="tx2"/>
                  </a:solidFill>
                </a:endParaRPr>
              </a:p>
            </p:txBody>
          </p:sp>
          <p:pic>
            <p:nvPicPr>
              <p:cNvPr id="95" name="Picture 94">
                <a:extLst>
                  <a:ext uri="{FF2B5EF4-FFF2-40B4-BE49-F238E27FC236}">
                    <a16:creationId xmlns:a16="http://schemas.microsoft.com/office/drawing/2014/main" id="{4F92CAA0-DB48-1246-B6B3-E6EFD161FD16}"/>
                  </a:ext>
                </a:extLst>
              </p:cNvPr>
              <p:cNvPicPr>
                <a:picLocks noChangeAspect="1"/>
              </p:cNvPicPr>
              <p:nvPr/>
            </p:nvPicPr>
            <p:blipFill rotWithShape="1">
              <a:blip r:embed="rId20" cstate="hqprint">
                <a:extLst>
                  <a:ext uri="{28A0092B-C50C-407E-A947-70E740481C1C}">
                    <a14:useLocalDpi xmlns:a14="http://schemas.microsoft.com/office/drawing/2010/main"/>
                  </a:ext>
                </a:extLst>
              </a:blip>
              <a:srcRect t="-1" b="-11523"/>
              <a:stretch/>
            </p:blipFill>
            <p:spPr>
              <a:xfrm>
                <a:off x="6876811" y="4221424"/>
                <a:ext cx="341371" cy="315623"/>
              </a:xfrm>
              <a:prstGeom prst="rect">
                <a:avLst/>
              </a:prstGeom>
            </p:spPr>
          </p:pic>
        </p:grpSp>
        <p:pic>
          <p:nvPicPr>
            <p:cNvPr id="93" name="Picture 92">
              <a:extLst>
                <a:ext uri="{FF2B5EF4-FFF2-40B4-BE49-F238E27FC236}">
                  <a16:creationId xmlns:a16="http://schemas.microsoft.com/office/drawing/2014/main" id="{C0822CE3-2982-9440-B206-4EB299B5CCCE}"/>
                </a:ext>
              </a:extLst>
            </p:cNvPr>
            <p:cNvPicPr>
              <a:picLocks noChangeAspect="1"/>
            </p:cNvPicPr>
            <p:nvPr/>
          </p:nvPicPr>
          <p:blipFill>
            <a:blip r:embed="rId23" cstate="hqprint">
              <a:extLst>
                <a:ext uri="{28A0092B-C50C-407E-A947-70E740481C1C}">
                  <a14:useLocalDpi xmlns:a14="http://schemas.microsoft.com/office/drawing/2010/main"/>
                </a:ext>
              </a:extLst>
            </a:blip>
            <a:stretch>
              <a:fillRect/>
            </a:stretch>
          </p:blipFill>
          <p:spPr>
            <a:xfrm>
              <a:off x="2705377" y="4277527"/>
              <a:ext cx="440777" cy="350287"/>
            </a:xfrm>
            <a:prstGeom prst="rect">
              <a:avLst/>
            </a:prstGeom>
          </p:spPr>
        </p:pic>
      </p:grpSp>
      <p:sp>
        <p:nvSpPr>
          <p:cNvPr id="3" name="Rectangle 2">
            <a:extLst>
              <a:ext uri="{FF2B5EF4-FFF2-40B4-BE49-F238E27FC236}">
                <a16:creationId xmlns:a16="http://schemas.microsoft.com/office/drawing/2014/main" id="{D3AC70AA-E040-8141-A47C-7DA1FED86FFF}"/>
              </a:ext>
            </a:extLst>
          </p:cNvPr>
          <p:cNvSpPr/>
          <p:nvPr/>
        </p:nvSpPr>
        <p:spPr bwMode="auto">
          <a:xfrm>
            <a:off x="1864024" y="1295870"/>
            <a:ext cx="1746475" cy="2850894"/>
          </a:xfrm>
          <a:prstGeom prst="rect">
            <a:avLst/>
          </a:prstGeom>
          <a:noFill/>
          <a:ln w="571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indent="0" algn="l" defTabSz="914400" rtl="0" eaLnBrk="1" fontAlgn="base" latinLnBrk="0" hangingPunct="1">
              <a:lnSpc>
                <a:spcPts val="1600"/>
              </a:lnSpc>
              <a:spcBef>
                <a:spcPct val="0"/>
              </a:spcBef>
              <a:spcAft>
                <a:spcPts val="600"/>
              </a:spcAft>
              <a:buClrTx/>
              <a:buSzTx/>
              <a:buFontTx/>
              <a:buNone/>
              <a:tabLst/>
            </a:pPr>
            <a:endParaRPr kumimoji="0" lang="en-US" sz="1200" b="0" i="0" u="none" strike="noStrike" cap="none" normalizeH="0" baseline="0" dirty="0">
              <a:ln>
                <a:noFill/>
              </a:ln>
              <a:solidFill>
                <a:schemeClr val="bg1"/>
              </a:solidFill>
              <a:effectLst/>
              <a:latin typeface="IBM Plex Sans" panose="020B0503050000000000" pitchFamily="34" charset="77"/>
            </a:endParaRPr>
          </a:p>
        </p:txBody>
      </p:sp>
    </p:spTree>
    <p:extLst>
      <p:ext uri="{BB962C8B-B14F-4D97-AF65-F5344CB8AC3E}">
        <p14:creationId xmlns:p14="http://schemas.microsoft.com/office/powerpoint/2010/main" val="106421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1E666C-D57F-644B-BFC0-DDA1E8EAB9EB}"/>
              </a:ext>
            </a:extLst>
          </p:cNvPr>
          <p:cNvSpPr>
            <a:spLocks noGrp="1"/>
          </p:cNvSpPr>
          <p:nvPr>
            <p:ph type="sldNum" sz="quarter" idx="11"/>
          </p:nvPr>
        </p:nvSpPr>
        <p:spPr/>
        <p:txBody>
          <a:bodyPr/>
          <a:lstStyle/>
          <a:p>
            <a:fld id="{59395FB3-9C97-154F-86B2-7E381B951268}" type="slidenum">
              <a:rPr lang="en-US" smtClean="0"/>
              <a:pPr/>
              <a:t>18</a:t>
            </a:fld>
            <a:endParaRPr lang="en-US" dirty="0"/>
          </a:p>
        </p:txBody>
      </p:sp>
      <p:sp>
        <p:nvSpPr>
          <p:cNvPr id="4" name="Footer Placeholder 2">
            <a:extLst>
              <a:ext uri="{FF2B5EF4-FFF2-40B4-BE49-F238E27FC236}">
                <a16:creationId xmlns:a16="http://schemas.microsoft.com/office/drawing/2014/main" id="{9D6AAB9F-1493-6D47-B991-1D1925399C6C}"/>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13165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4A84-EB76-5E43-8FB8-8761E6FD24F3}"/>
              </a:ext>
            </a:extLst>
          </p:cNvPr>
          <p:cNvSpPr>
            <a:spLocks noGrp="1"/>
          </p:cNvSpPr>
          <p:nvPr>
            <p:ph type="title"/>
          </p:nvPr>
        </p:nvSpPr>
        <p:spPr/>
        <p:txBody>
          <a:bodyPr/>
          <a:lstStyle/>
          <a:p>
            <a:r>
              <a:rPr lang="en-US" dirty="0"/>
              <a:t>Contents</a:t>
            </a:r>
          </a:p>
        </p:txBody>
      </p:sp>
      <p:sp>
        <p:nvSpPr>
          <p:cNvPr id="3" name="Footer Placeholder 2">
            <a:extLst>
              <a:ext uri="{FF2B5EF4-FFF2-40B4-BE49-F238E27FC236}">
                <a16:creationId xmlns:a16="http://schemas.microsoft.com/office/drawing/2014/main" id="{8A5B46AE-98CA-E049-B974-294BC2E28E7D}"/>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4" name="Slide Number Placeholder 3">
            <a:extLst>
              <a:ext uri="{FF2B5EF4-FFF2-40B4-BE49-F238E27FC236}">
                <a16:creationId xmlns:a16="http://schemas.microsoft.com/office/drawing/2014/main" id="{C3E72E08-E5CA-BE41-8004-7BCC43C77DE5}"/>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7" name="Text Placeholder 6">
            <a:extLst>
              <a:ext uri="{FF2B5EF4-FFF2-40B4-BE49-F238E27FC236}">
                <a16:creationId xmlns:a16="http://schemas.microsoft.com/office/drawing/2014/main" id="{6D52892D-9B07-3A43-9157-B7A158EEB3EE}"/>
              </a:ext>
            </a:extLst>
          </p:cNvPr>
          <p:cNvSpPr>
            <a:spLocks noGrp="1"/>
          </p:cNvSpPr>
          <p:nvPr>
            <p:ph type="body" sz="quarter" idx="13"/>
          </p:nvPr>
        </p:nvSpPr>
        <p:spPr/>
        <p:txBody>
          <a:bodyPr/>
          <a:lstStyle/>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Projects vs Products 	3</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OpenShift Overview	5</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OpenShift Features	7</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IBM Cloud Paks	15</a:t>
            </a:r>
          </a:p>
          <a:p>
            <a:pPr lvl="0" defTabSz="457200" fontAlgn="auto">
              <a:spcAft>
                <a:spcPts val="0"/>
              </a:spcAft>
              <a:buClrTx/>
              <a:buSzTx/>
              <a:tabLst>
                <a:tab pos="3940175" algn="dec"/>
              </a:tabLst>
            </a:pPr>
            <a:r>
              <a:rPr lang="en-US" kern="1200" dirty="0">
                <a:solidFill>
                  <a:srgbClr val="000000"/>
                </a:solidFill>
                <a:latin typeface="IBM Plex Sans"/>
                <a:ea typeface="Arial" charset="0"/>
                <a:cs typeface="Arial" charset="0"/>
              </a:rPr>
              <a:t>	</a:t>
            </a:r>
          </a:p>
          <a:p>
            <a:endParaRPr lang="en-US" dirty="0"/>
          </a:p>
        </p:txBody>
      </p:sp>
      <p:pic>
        <p:nvPicPr>
          <p:cNvPr id="12" name="Picture Placeholder 5">
            <a:extLst>
              <a:ext uri="{FF2B5EF4-FFF2-40B4-BE49-F238E27FC236}">
                <a16:creationId xmlns:a16="http://schemas.microsoft.com/office/drawing/2014/main" id="{1CF8491E-9FD4-394C-934F-FADF3B097CE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2568576"/>
            <a:ext cx="9144000" cy="2574924"/>
          </a:xfrm>
          <a:prstGeom prst="rect">
            <a:avLst/>
          </a:prstGeom>
        </p:spPr>
      </p:pic>
    </p:spTree>
    <p:extLst>
      <p:ext uri="{BB962C8B-B14F-4D97-AF65-F5344CB8AC3E}">
        <p14:creationId xmlns:p14="http://schemas.microsoft.com/office/powerpoint/2010/main" val="156001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A43F-BEF0-9F45-A115-F4F816976FE6}"/>
              </a:ext>
            </a:extLst>
          </p:cNvPr>
          <p:cNvSpPr>
            <a:spLocks noGrp="1"/>
          </p:cNvSpPr>
          <p:nvPr>
            <p:ph type="title"/>
          </p:nvPr>
        </p:nvSpPr>
        <p:spPr/>
        <p:txBody>
          <a:bodyPr/>
          <a:lstStyle/>
          <a:p>
            <a:pPr>
              <a:lnSpc>
                <a:spcPct val="100000"/>
              </a:lnSpc>
            </a:pPr>
            <a:br>
              <a:rPr lang="en-US" sz="4400" dirty="0"/>
            </a:br>
            <a:r>
              <a:rPr lang="en-US" sz="4400" dirty="0">
                <a:solidFill>
                  <a:schemeClr val="accent3"/>
                </a:solidFill>
              </a:rPr>
              <a:t>Cloud Pak for Data </a:t>
            </a:r>
            <a:r>
              <a:rPr lang="en-US" sz="4400" dirty="0"/>
              <a:t>uses </a:t>
            </a:r>
            <a:r>
              <a:rPr lang="en-US" sz="4400" dirty="0">
                <a:solidFill>
                  <a:schemeClr val="accent3"/>
                </a:solidFill>
              </a:rPr>
              <a:t>some thing </a:t>
            </a:r>
            <a:r>
              <a:rPr lang="en-US" sz="4400" dirty="0"/>
              <a:t>with the best of </a:t>
            </a:r>
            <a:r>
              <a:rPr lang="en-US" sz="4400" dirty="0">
                <a:solidFill>
                  <a:schemeClr val="accent3"/>
                </a:solidFill>
              </a:rPr>
              <a:t>IBM Data/AI </a:t>
            </a:r>
            <a:r>
              <a:rPr lang="en-US" sz="4400" dirty="0"/>
              <a:t>and </a:t>
            </a:r>
            <a:r>
              <a:rPr lang="en-US" sz="4400" dirty="0">
                <a:solidFill>
                  <a:schemeClr val="accent3"/>
                </a:solidFill>
              </a:rPr>
              <a:t>open source </a:t>
            </a:r>
            <a:r>
              <a:rPr lang="en-US" sz="4400" dirty="0"/>
              <a:t>tools</a:t>
            </a:r>
          </a:p>
        </p:txBody>
      </p:sp>
      <p:sp>
        <p:nvSpPr>
          <p:cNvPr id="3" name="Footer Placeholder 2">
            <a:extLst>
              <a:ext uri="{FF2B5EF4-FFF2-40B4-BE49-F238E27FC236}">
                <a16:creationId xmlns:a16="http://schemas.microsoft.com/office/drawing/2014/main" id="{3792E0D0-5BF2-BB45-8FB0-2A4DC9A7F4B0}"/>
              </a:ext>
            </a:extLst>
          </p:cNvPr>
          <p:cNvSpPr>
            <a:spLocks noGrp="1"/>
          </p:cNvSpPr>
          <p:nvPr>
            <p:ph type="ftr" sz="quarter" idx="10"/>
          </p:nvPr>
        </p:nvSpPr>
        <p:spPr/>
        <p:txBody>
          <a:bodyPr/>
          <a:lstStyle/>
          <a:p>
            <a:r>
              <a:rPr lang="en-US" sz="800" dirty="0">
                <a:latin typeface="+mn-lt"/>
              </a:rPr>
              <a:t>IBM </a:t>
            </a:r>
            <a:r>
              <a:rPr lang="en-US" sz="800" dirty="0">
                <a:latin typeface="+mj-lt"/>
              </a:rPr>
              <a:t>Developer</a:t>
            </a:r>
          </a:p>
        </p:txBody>
      </p:sp>
      <p:sp>
        <p:nvSpPr>
          <p:cNvPr id="4" name="Slide Number Placeholder 3">
            <a:extLst>
              <a:ext uri="{FF2B5EF4-FFF2-40B4-BE49-F238E27FC236}">
                <a16:creationId xmlns:a16="http://schemas.microsoft.com/office/drawing/2014/main" id="{18C65B46-FF5A-4249-BE6F-A3E17E7ED143}"/>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Tree>
    <p:extLst>
      <p:ext uri="{BB962C8B-B14F-4D97-AF65-F5344CB8AC3E}">
        <p14:creationId xmlns:p14="http://schemas.microsoft.com/office/powerpoint/2010/main" val="251846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94C9-5959-4C42-93B9-FAFD25C2F7C0}"/>
              </a:ext>
            </a:extLst>
          </p:cNvPr>
          <p:cNvSpPr>
            <a:spLocks noGrp="1"/>
          </p:cNvSpPr>
          <p:nvPr>
            <p:ph type="title"/>
          </p:nvPr>
        </p:nvSpPr>
        <p:spPr/>
        <p:txBody>
          <a:bodyPr/>
          <a:lstStyle/>
          <a:p>
            <a:r>
              <a:rPr lang="en-US" dirty="0"/>
              <a:t>Projects vs. Products</a:t>
            </a:r>
          </a:p>
        </p:txBody>
      </p:sp>
      <p:sp>
        <p:nvSpPr>
          <p:cNvPr id="4" name="Slide Number Placeholder 3">
            <a:extLst>
              <a:ext uri="{FF2B5EF4-FFF2-40B4-BE49-F238E27FC236}">
                <a16:creationId xmlns:a16="http://schemas.microsoft.com/office/drawing/2014/main" id="{1EDE6C3D-589E-BF4B-A7C5-A626CBCA1162}"/>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5" name="Text Placeholder 4">
            <a:extLst>
              <a:ext uri="{FF2B5EF4-FFF2-40B4-BE49-F238E27FC236}">
                <a16:creationId xmlns:a16="http://schemas.microsoft.com/office/drawing/2014/main" id="{1A381CC6-6AA6-424B-86CE-AB2049CFF399}"/>
              </a:ext>
            </a:extLst>
          </p:cNvPr>
          <p:cNvSpPr>
            <a:spLocks noGrp="1"/>
          </p:cNvSpPr>
          <p:nvPr>
            <p:ph type="body" sz="quarter" idx="12"/>
          </p:nvPr>
        </p:nvSpPr>
        <p:spPr>
          <a:xfrm>
            <a:off x="4791456" y="2571750"/>
            <a:ext cx="4123876" cy="1924050"/>
          </a:xfrm>
        </p:spPr>
        <p:txBody>
          <a:bodyPr/>
          <a:lstStyle/>
          <a:p>
            <a:endParaRPr lang="en-US" dirty="0"/>
          </a:p>
        </p:txBody>
      </p:sp>
      <p:sp>
        <p:nvSpPr>
          <p:cNvPr id="6" name="Text Placeholder 5">
            <a:extLst>
              <a:ext uri="{FF2B5EF4-FFF2-40B4-BE49-F238E27FC236}">
                <a16:creationId xmlns:a16="http://schemas.microsoft.com/office/drawing/2014/main" id="{28D87EAA-3C50-E24E-8E43-DD1846659CBE}"/>
              </a:ext>
            </a:extLst>
          </p:cNvPr>
          <p:cNvSpPr>
            <a:spLocks noGrp="1"/>
          </p:cNvSpPr>
          <p:nvPr>
            <p:ph type="body" sz="quarter" idx="13"/>
          </p:nvPr>
        </p:nvSpPr>
        <p:spPr>
          <a:xfrm>
            <a:off x="219456" y="2571750"/>
            <a:ext cx="4123944" cy="1924050"/>
          </a:xfrm>
        </p:spPr>
        <p:txBody>
          <a:bodyPr/>
          <a:lstStyle/>
          <a:p>
            <a:endParaRPr lang="en-US" dirty="0"/>
          </a:p>
        </p:txBody>
      </p:sp>
      <p:pic>
        <p:nvPicPr>
          <p:cNvPr id="7" name="Picture 6">
            <a:extLst>
              <a:ext uri="{FF2B5EF4-FFF2-40B4-BE49-F238E27FC236}">
                <a16:creationId xmlns:a16="http://schemas.microsoft.com/office/drawing/2014/main" id="{CF180A49-7DE7-3F41-B559-512A9B2AAAE1}"/>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9210"/>
          <a:stretch/>
        </p:blipFill>
        <p:spPr>
          <a:xfrm>
            <a:off x="1255177" y="880378"/>
            <a:ext cx="2052502" cy="1545321"/>
          </a:xfrm>
          <a:prstGeom prst="rect">
            <a:avLst/>
          </a:prstGeom>
        </p:spPr>
      </p:pic>
      <p:pic>
        <p:nvPicPr>
          <p:cNvPr id="8" name="Picture 7">
            <a:extLst>
              <a:ext uri="{FF2B5EF4-FFF2-40B4-BE49-F238E27FC236}">
                <a16:creationId xmlns:a16="http://schemas.microsoft.com/office/drawing/2014/main" id="{3ADADDB0-9A2A-E64C-9102-92A79EEB0D0D}"/>
              </a:ext>
            </a:extLst>
          </p:cNvPr>
          <p:cNvPicPr>
            <a:picLocks noChangeAspect="1"/>
          </p:cNvPicPr>
          <p:nvPr/>
        </p:nvPicPr>
        <p:blipFill>
          <a:blip r:embed="rId4"/>
          <a:stretch>
            <a:fillRect/>
          </a:stretch>
        </p:blipFill>
        <p:spPr>
          <a:xfrm>
            <a:off x="6167594" y="916439"/>
            <a:ext cx="1371600" cy="1473200"/>
          </a:xfrm>
          <a:prstGeom prst="rect">
            <a:avLst/>
          </a:prstGeom>
        </p:spPr>
      </p:pic>
      <p:graphicFrame>
        <p:nvGraphicFramePr>
          <p:cNvPr id="9" name="Table 8">
            <a:extLst>
              <a:ext uri="{FF2B5EF4-FFF2-40B4-BE49-F238E27FC236}">
                <a16:creationId xmlns:a16="http://schemas.microsoft.com/office/drawing/2014/main" id="{DA35C653-A121-734F-8F40-DD05DA9AB3AC}"/>
              </a:ext>
            </a:extLst>
          </p:cNvPr>
          <p:cNvGraphicFramePr>
            <a:graphicFrameLocks noGrp="1"/>
          </p:cNvGraphicFramePr>
          <p:nvPr>
            <p:extLst>
              <p:ext uri="{D42A27DB-BD31-4B8C-83A1-F6EECF244321}">
                <p14:modId xmlns:p14="http://schemas.microsoft.com/office/powerpoint/2010/main" val="3279402358"/>
              </p:ext>
            </p:extLst>
          </p:nvPr>
        </p:nvGraphicFramePr>
        <p:xfrm>
          <a:off x="210312" y="2571750"/>
          <a:ext cx="4142232" cy="2151252"/>
        </p:xfrm>
        <a:graphic>
          <a:graphicData uri="http://schemas.openxmlformats.org/drawingml/2006/table">
            <a:tbl>
              <a:tblPr firstRow="1" bandRow="1">
                <a:tableStyleId>{00A15C55-8517-42AA-B614-E9B94910E393}</a:tableStyleId>
              </a:tblPr>
              <a:tblGrid>
                <a:gridCol w="4142232">
                  <a:extLst>
                    <a:ext uri="{9D8B030D-6E8A-4147-A177-3AD203B41FA5}">
                      <a16:colId xmlns:a16="http://schemas.microsoft.com/office/drawing/2014/main" val="21149093"/>
                    </a:ext>
                  </a:extLst>
                </a:gridCol>
              </a:tblGrid>
              <a:tr h="358542">
                <a:tc>
                  <a:txBody>
                    <a:bodyPr/>
                    <a:lstStyle/>
                    <a:p>
                      <a:r>
                        <a:rPr lang="en-US" dirty="0"/>
                        <a:t>Production-Grade Open Source Project</a:t>
                      </a:r>
                    </a:p>
                  </a:txBody>
                  <a:tcPr/>
                </a:tc>
                <a:extLst>
                  <a:ext uri="{0D108BD9-81ED-4DB2-BD59-A6C34878D82A}">
                    <a16:rowId xmlns:a16="http://schemas.microsoft.com/office/drawing/2014/main" val="790705099"/>
                  </a:ext>
                </a:extLst>
              </a:tr>
              <a:tr h="358542">
                <a:tc>
                  <a:txBody>
                    <a:bodyPr/>
                    <a:lstStyle/>
                    <a:p>
                      <a:r>
                        <a:rPr lang="en-US" sz="1200" dirty="0">
                          <a:solidFill>
                            <a:schemeClr val="tx1"/>
                          </a:solidFill>
                        </a:rPr>
                        <a:t>quarterly minor releases, no Long Term Support</a:t>
                      </a:r>
                    </a:p>
                  </a:txBody>
                  <a:tcPr anchor="ctr"/>
                </a:tc>
                <a:extLst>
                  <a:ext uri="{0D108BD9-81ED-4DB2-BD59-A6C34878D82A}">
                    <a16:rowId xmlns:a16="http://schemas.microsoft.com/office/drawing/2014/main" val="3550933542"/>
                  </a:ext>
                </a:extLst>
              </a:tr>
              <a:tr h="358542">
                <a:tc>
                  <a:txBody>
                    <a:bodyPr/>
                    <a:lstStyle/>
                    <a:p>
                      <a:r>
                        <a:rPr lang="en-US" sz="1200" dirty="0">
                          <a:solidFill>
                            <a:schemeClr val="tx1"/>
                          </a:solidFill>
                        </a:rPr>
                        <a:t>community support</a:t>
                      </a:r>
                    </a:p>
                  </a:txBody>
                  <a:tcPr anchor="ctr"/>
                </a:tc>
                <a:extLst>
                  <a:ext uri="{0D108BD9-81ED-4DB2-BD59-A6C34878D82A}">
                    <a16:rowId xmlns:a16="http://schemas.microsoft.com/office/drawing/2014/main" val="2970952602"/>
                  </a:ext>
                </a:extLst>
              </a:tr>
              <a:tr h="358542">
                <a:tc>
                  <a:txBody>
                    <a:bodyPr/>
                    <a:lstStyle/>
                    <a:p>
                      <a:r>
                        <a:rPr lang="en-US" sz="1200" dirty="0">
                          <a:solidFill>
                            <a:schemeClr val="tx1"/>
                          </a:solidFill>
                        </a:rPr>
                        <a:t>platform certification: (AKS, EKS, GKE, IKS)</a:t>
                      </a:r>
                    </a:p>
                  </a:txBody>
                  <a:tcPr anchor="ctr"/>
                </a:tc>
                <a:extLst>
                  <a:ext uri="{0D108BD9-81ED-4DB2-BD59-A6C34878D82A}">
                    <a16:rowId xmlns:a16="http://schemas.microsoft.com/office/drawing/2014/main" val="2104957329"/>
                  </a:ext>
                </a:extLst>
              </a:tr>
              <a:tr h="358542">
                <a:tc>
                  <a:txBody>
                    <a:bodyPr/>
                    <a:lstStyle/>
                    <a:p>
                      <a:r>
                        <a:rPr lang="en-US" sz="1200" dirty="0">
                          <a:solidFill>
                            <a:schemeClr val="tx1"/>
                          </a:solidFill>
                        </a:rPr>
                        <a:t>core framework / limited security</a:t>
                      </a:r>
                    </a:p>
                  </a:txBody>
                  <a:tcPr/>
                </a:tc>
                <a:extLst>
                  <a:ext uri="{0D108BD9-81ED-4DB2-BD59-A6C34878D82A}">
                    <a16:rowId xmlns:a16="http://schemas.microsoft.com/office/drawing/2014/main" val="2525906199"/>
                  </a:ext>
                </a:extLst>
              </a:tr>
              <a:tr h="358542">
                <a:tc>
                  <a:txBody>
                    <a:bodyPr/>
                    <a:lstStyle/>
                    <a:p>
                      <a:r>
                        <a:rPr lang="en-US" sz="1200" dirty="0">
                          <a:solidFill>
                            <a:schemeClr val="tx1"/>
                          </a:solidFill>
                        </a:rPr>
                        <a:t>platform or user responsible to integrate beyond core</a:t>
                      </a:r>
                    </a:p>
                  </a:txBody>
                  <a:tcPr/>
                </a:tc>
                <a:extLst>
                  <a:ext uri="{0D108BD9-81ED-4DB2-BD59-A6C34878D82A}">
                    <a16:rowId xmlns:a16="http://schemas.microsoft.com/office/drawing/2014/main" val="1886389732"/>
                  </a:ext>
                </a:extLst>
              </a:tr>
            </a:tbl>
          </a:graphicData>
        </a:graphic>
      </p:graphicFrame>
      <p:graphicFrame>
        <p:nvGraphicFramePr>
          <p:cNvPr id="10" name="Table 9">
            <a:extLst>
              <a:ext uri="{FF2B5EF4-FFF2-40B4-BE49-F238E27FC236}">
                <a16:creationId xmlns:a16="http://schemas.microsoft.com/office/drawing/2014/main" id="{3009EF7D-C55A-0542-AAFF-A6460A696503}"/>
              </a:ext>
            </a:extLst>
          </p:cNvPr>
          <p:cNvGraphicFramePr>
            <a:graphicFrameLocks noGrp="1"/>
          </p:cNvGraphicFramePr>
          <p:nvPr>
            <p:extLst>
              <p:ext uri="{D42A27DB-BD31-4B8C-83A1-F6EECF244321}">
                <p14:modId xmlns:p14="http://schemas.microsoft.com/office/powerpoint/2010/main" val="1325604038"/>
              </p:ext>
            </p:extLst>
          </p:nvPr>
        </p:nvGraphicFramePr>
        <p:xfrm>
          <a:off x="4781408" y="2571750"/>
          <a:ext cx="4142232" cy="2151252"/>
        </p:xfrm>
        <a:graphic>
          <a:graphicData uri="http://schemas.openxmlformats.org/drawingml/2006/table">
            <a:tbl>
              <a:tblPr firstRow="1" bandRow="1">
                <a:tableStyleId>{00A15C55-8517-42AA-B614-E9B94910E393}</a:tableStyleId>
              </a:tblPr>
              <a:tblGrid>
                <a:gridCol w="4142232">
                  <a:extLst>
                    <a:ext uri="{9D8B030D-6E8A-4147-A177-3AD203B41FA5}">
                      <a16:colId xmlns:a16="http://schemas.microsoft.com/office/drawing/2014/main" val="21149093"/>
                    </a:ext>
                  </a:extLst>
                </a:gridCol>
              </a:tblGrid>
              <a:tr h="358542">
                <a:tc>
                  <a:txBody>
                    <a:bodyPr/>
                    <a:lstStyle/>
                    <a:p>
                      <a:r>
                        <a:rPr lang="en-US" dirty="0"/>
                        <a:t>Production-Grade Open Source based Product</a:t>
                      </a:r>
                    </a:p>
                  </a:txBody>
                  <a:tcPr/>
                </a:tc>
                <a:extLst>
                  <a:ext uri="{0D108BD9-81ED-4DB2-BD59-A6C34878D82A}">
                    <a16:rowId xmlns:a16="http://schemas.microsoft.com/office/drawing/2014/main" val="790705099"/>
                  </a:ext>
                </a:extLst>
              </a:tr>
              <a:tr h="358542">
                <a:tc>
                  <a:txBody>
                    <a:bodyPr/>
                    <a:lstStyle/>
                    <a:p>
                      <a:r>
                        <a:rPr lang="en-US" sz="1200" dirty="0">
                          <a:solidFill>
                            <a:schemeClr val="tx1"/>
                          </a:solidFill>
                        </a:rPr>
                        <a:t>quarterly releases, support for major release 3+ years</a:t>
                      </a:r>
                    </a:p>
                  </a:txBody>
                  <a:tcPr anchor="ctr"/>
                </a:tc>
                <a:extLst>
                  <a:ext uri="{0D108BD9-81ED-4DB2-BD59-A6C34878D82A}">
                    <a16:rowId xmlns:a16="http://schemas.microsoft.com/office/drawing/2014/main" val="3550933542"/>
                  </a:ext>
                </a:extLst>
              </a:tr>
              <a:tr h="358542">
                <a:tc>
                  <a:txBody>
                    <a:bodyPr/>
                    <a:lstStyle/>
                    <a:p>
                      <a:r>
                        <a:rPr lang="en-US" sz="1200" dirty="0">
                          <a:solidFill>
                            <a:schemeClr val="tx1"/>
                          </a:solidFill>
                        </a:rPr>
                        <a:t>enterprise support</a:t>
                      </a:r>
                    </a:p>
                  </a:txBody>
                  <a:tcPr anchor="ctr"/>
                </a:tc>
                <a:extLst>
                  <a:ext uri="{0D108BD9-81ED-4DB2-BD59-A6C34878D82A}">
                    <a16:rowId xmlns:a16="http://schemas.microsoft.com/office/drawing/2014/main" val="2970952602"/>
                  </a:ext>
                </a:extLst>
              </a:tr>
              <a:tr h="358542">
                <a:tc>
                  <a:txBody>
                    <a:bodyPr/>
                    <a:lstStyle/>
                    <a:p>
                      <a:r>
                        <a:rPr lang="en-US" sz="1200" dirty="0">
                          <a:solidFill>
                            <a:schemeClr val="tx1"/>
                          </a:solidFill>
                        </a:rPr>
                        <a:t>ecosystem certification: platform and app containers </a:t>
                      </a:r>
                    </a:p>
                  </a:txBody>
                  <a:tcPr anchor="ctr"/>
                </a:tc>
                <a:extLst>
                  <a:ext uri="{0D108BD9-81ED-4DB2-BD59-A6C34878D82A}">
                    <a16:rowId xmlns:a16="http://schemas.microsoft.com/office/drawing/2014/main" val="2104957329"/>
                  </a:ext>
                </a:extLst>
              </a:tr>
              <a:tr h="358542">
                <a:tc>
                  <a:txBody>
                    <a:bodyPr/>
                    <a:lstStyle/>
                    <a:p>
                      <a:r>
                        <a:rPr lang="en-US" sz="1200" dirty="0">
                          <a:solidFill>
                            <a:schemeClr val="tx1"/>
                          </a:solidFill>
                        </a:rPr>
                        <a:t>k8s core plus abstractions / dashboard / security</a:t>
                      </a:r>
                    </a:p>
                  </a:txBody>
                  <a:tcPr/>
                </a:tc>
                <a:extLst>
                  <a:ext uri="{0D108BD9-81ED-4DB2-BD59-A6C34878D82A}">
                    <a16:rowId xmlns:a16="http://schemas.microsoft.com/office/drawing/2014/main" val="2525906199"/>
                  </a:ext>
                </a:extLst>
              </a:tr>
              <a:tr h="358542">
                <a:tc>
                  <a:txBody>
                    <a:bodyPr/>
                    <a:lstStyle/>
                    <a:p>
                      <a:r>
                        <a:rPr lang="en-US" sz="1200" dirty="0">
                          <a:solidFill>
                            <a:schemeClr val="tx1"/>
                          </a:solidFill>
                        </a:rPr>
                        <a:t>opinions and integration of common features</a:t>
                      </a:r>
                    </a:p>
                  </a:txBody>
                  <a:tcPr/>
                </a:tc>
                <a:extLst>
                  <a:ext uri="{0D108BD9-81ED-4DB2-BD59-A6C34878D82A}">
                    <a16:rowId xmlns:a16="http://schemas.microsoft.com/office/drawing/2014/main" val="1886389732"/>
                  </a:ext>
                </a:extLst>
              </a:tr>
            </a:tbl>
          </a:graphicData>
        </a:graphic>
      </p:graphicFrame>
      <p:sp>
        <p:nvSpPr>
          <p:cNvPr id="12" name="Footer Placeholder 2">
            <a:extLst>
              <a:ext uri="{FF2B5EF4-FFF2-40B4-BE49-F238E27FC236}">
                <a16:creationId xmlns:a16="http://schemas.microsoft.com/office/drawing/2014/main" id="{4AD23727-7763-A644-B6F1-D839588CC6E0}"/>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129740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D23919-912A-5548-A771-A3A3AAA740B3}"/>
              </a:ext>
            </a:extLst>
          </p:cNvPr>
          <p:cNvSpPr>
            <a:spLocks noGrp="1"/>
          </p:cNvSpPr>
          <p:nvPr>
            <p:ph type="title"/>
          </p:nvPr>
        </p:nvSpPr>
        <p:spPr/>
        <p:txBody>
          <a:bodyPr/>
          <a:lstStyle/>
          <a:p>
            <a:r>
              <a:rPr lang="en-US" dirty="0"/>
              <a:t>OpenShift is trusted enterprise Kubernetes</a:t>
            </a:r>
          </a:p>
        </p:txBody>
      </p:sp>
      <p:sp>
        <p:nvSpPr>
          <p:cNvPr id="4" name="Footer Placeholder 2">
            <a:extLst>
              <a:ext uri="{FF2B5EF4-FFF2-40B4-BE49-F238E27FC236}">
                <a16:creationId xmlns:a16="http://schemas.microsoft.com/office/drawing/2014/main" id="{2C17884F-00BD-DB45-8E6B-F41ACD409AC3}"/>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3" name="Slide Number Placeholder 2">
            <a:extLst>
              <a:ext uri="{FF2B5EF4-FFF2-40B4-BE49-F238E27FC236}">
                <a16:creationId xmlns:a16="http://schemas.microsoft.com/office/drawing/2014/main" id="{C9C1BD74-2ACD-5E41-978A-0F3C0DDE36D0}"/>
              </a:ext>
            </a:extLst>
          </p:cNvP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5" name="Picture 4">
            <a:extLst>
              <a:ext uri="{FF2B5EF4-FFF2-40B4-BE49-F238E27FC236}">
                <a16:creationId xmlns:a16="http://schemas.microsoft.com/office/drawing/2014/main" id="{79DC8AB8-4287-D948-8F78-EE0E1052A058}"/>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0" y="974690"/>
            <a:ext cx="9144000" cy="3697978"/>
          </a:xfrm>
          <a:prstGeom prst="rect">
            <a:avLst/>
          </a:prstGeom>
        </p:spPr>
      </p:pic>
    </p:spTree>
    <p:extLst>
      <p:ext uri="{BB962C8B-B14F-4D97-AF65-F5344CB8AC3E}">
        <p14:creationId xmlns:p14="http://schemas.microsoft.com/office/powerpoint/2010/main" val="244536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8"/>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43" name="Google Shape;243;p48"/>
          <p:cNvSpPr txBox="1"/>
          <p:nvPr/>
        </p:nvSpPr>
        <p:spPr>
          <a:xfrm>
            <a:off x="1044024" y="724650"/>
            <a:ext cx="1683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434343"/>
                </a:solidFill>
                <a:ea typeface="Overpass"/>
                <a:cs typeface="Overpass"/>
                <a:sym typeface="Overpass"/>
              </a:rPr>
              <a:t>Self-Service</a:t>
            </a:r>
            <a:endParaRPr sz="1800" dirty="0">
              <a:solidFill>
                <a:srgbClr val="434343"/>
              </a:solidFill>
              <a:ea typeface="Overpass"/>
              <a:cs typeface="Overpass"/>
              <a:sym typeface="Overpass"/>
            </a:endParaRPr>
          </a:p>
        </p:txBody>
      </p:sp>
      <p:sp>
        <p:nvSpPr>
          <p:cNvPr id="244" name="Google Shape;244;p48"/>
          <p:cNvSpPr txBox="1"/>
          <p:nvPr/>
        </p:nvSpPr>
        <p:spPr>
          <a:xfrm>
            <a:off x="307700" y="1480925"/>
            <a:ext cx="18120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Multi-language</a:t>
            </a:r>
            <a:endParaRPr sz="1800">
              <a:solidFill>
                <a:srgbClr val="434343"/>
              </a:solidFill>
              <a:ea typeface="Overpass"/>
              <a:cs typeface="Overpass"/>
              <a:sym typeface="Overpass"/>
            </a:endParaRPr>
          </a:p>
        </p:txBody>
      </p:sp>
      <p:sp>
        <p:nvSpPr>
          <p:cNvPr id="245" name="Google Shape;245;p48"/>
          <p:cNvSpPr txBox="1"/>
          <p:nvPr/>
        </p:nvSpPr>
        <p:spPr>
          <a:xfrm>
            <a:off x="573125" y="2254125"/>
            <a:ext cx="15465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Automation</a:t>
            </a:r>
            <a:endParaRPr sz="1800">
              <a:solidFill>
                <a:srgbClr val="434343"/>
              </a:solidFill>
              <a:ea typeface="Overpass"/>
              <a:cs typeface="Overpass"/>
              <a:sym typeface="Overpass"/>
            </a:endParaRPr>
          </a:p>
        </p:txBody>
      </p:sp>
      <p:sp>
        <p:nvSpPr>
          <p:cNvPr id="246" name="Google Shape;246;p48"/>
          <p:cNvSpPr txBox="1"/>
          <p:nvPr/>
        </p:nvSpPr>
        <p:spPr>
          <a:xfrm>
            <a:off x="248825" y="3163994"/>
            <a:ext cx="15915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Collaboration</a:t>
            </a:r>
            <a:endParaRPr sz="1800">
              <a:solidFill>
                <a:srgbClr val="434343"/>
              </a:solidFill>
              <a:ea typeface="Overpass"/>
              <a:cs typeface="Overpass"/>
              <a:sym typeface="Overpass"/>
            </a:endParaRPr>
          </a:p>
        </p:txBody>
      </p:sp>
      <p:sp>
        <p:nvSpPr>
          <p:cNvPr id="247" name="Google Shape;247;p48"/>
          <p:cNvSpPr txBox="1"/>
          <p:nvPr/>
        </p:nvSpPr>
        <p:spPr>
          <a:xfrm>
            <a:off x="1044025" y="3845475"/>
            <a:ext cx="15363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Multi-tenant</a:t>
            </a:r>
            <a:endParaRPr sz="1800">
              <a:solidFill>
                <a:srgbClr val="434343"/>
              </a:solidFill>
              <a:ea typeface="Overpass"/>
              <a:cs typeface="Overpass"/>
              <a:sym typeface="Overpass"/>
            </a:endParaRPr>
          </a:p>
        </p:txBody>
      </p:sp>
      <p:sp>
        <p:nvSpPr>
          <p:cNvPr id="248" name="Google Shape;248;p48"/>
          <p:cNvSpPr txBox="1"/>
          <p:nvPr/>
        </p:nvSpPr>
        <p:spPr>
          <a:xfrm>
            <a:off x="6744675" y="717225"/>
            <a:ext cx="19794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Standards-based</a:t>
            </a:r>
            <a:endParaRPr sz="1800">
              <a:solidFill>
                <a:srgbClr val="434343"/>
              </a:solidFill>
              <a:ea typeface="Overpass"/>
              <a:cs typeface="Overpass"/>
              <a:sym typeface="Overpass"/>
            </a:endParaRPr>
          </a:p>
        </p:txBody>
      </p:sp>
      <p:sp>
        <p:nvSpPr>
          <p:cNvPr id="249" name="Google Shape;249;p48"/>
          <p:cNvSpPr txBox="1"/>
          <p:nvPr/>
        </p:nvSpPr>
        <p:spPr>
          <a:xfrm>
            <a:off x="7227065" y="1509669"/>
            <a:ext cx="12807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Web-scale</a:t>
            </a:r>
            <a:endParaRPr sz="1800">
              <a:solidFill>
                <a:srgbClr val="434343"/>
              </a:solidFill>
              <a:ea typeface="Overpass"/>
              <a:cs typeface="Overpass"/>
              <a:sym typeface="Overpass"/>
            </a:endParaRPr>
          </a:p>
        </p:txBody>
      </p:sp>
      <p:sp>
        <p:nvSpPr>
          <p:cNvPr id="250" name="Google Shape;250;p48"/>
          <p:cNvSpPr txBox="1"/>
          <p:nvPr/>
        </p:nvSpPr>
        <p:spPr>
          <a:xfrm>
            <a:off x="7119052" y="2219590"/>
            <a:ext cx="15465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Open Source</a:t>
            </a:r>
            <a:endParaRPr sz="1800">
              <a:solidFill>
                <a:srgbClr val="434343"/>
              </a:solidFill>
              <a:ea typeface="Overpass"/>
              <a:cs typeface="Overpass"/>
              <a:sym typeface="Overpass"/>
            </a:endParaRPr>
          </a:p>
        </p:txBody>
      </p:sp>
      <p:sp>
        <p:nvSpPr>
          <p:cNvPr id="251" name="Google Shape;251;p48"/>
          <p:cNvSpPr txBox="1"/>
          <p:nvPr/>
        </p:nvSpPr>
        <p:spPr>
          <a:xfrm>
            <a:off x="7008976" y="3076900"/>
            <a:ext cx="20589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Enterprise Grade</a:t>
            </a:r>
            <a:endParaRPr sz="1800">
              <a:solidFill>
                <a:srgbClr val="434343"/>
              </a:solidFill>
              <a:ea typeface="Overpass"/>
              <a:cs typeface="Overpass"/>
              <a:sym typeface="Overpass"/>
            </a:endParaRPr>
          </a:p>
        </p:txBody>
      </p:sp>
      <p:sp>
        <p:nvSpPr>
          <p:cNvPr id="252" name="Google Shape;252;p48"/>
          <p:cNvSpPr txBox="1"/>
          <p:nvPr/>
        </p:nvSpPr>
        <p:spPr>
          <a:xfrm>
            <a:off x="6490960" y="3883138"/>
            <a:ext cx="9594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34343"/>
                </a:solidFill>
                <a:ea typeface="Overpass"/>
                <a:cs typeface="Overpass"/>
                <a:sym typeface="Overpass"/>
              </a:rPr>
              <a:t>Secure</a:t>
            </a:r>
            <a:endParaRPr sz="1800">
              <a:solidFill>
                <a:srgbClr val="434343"/>
              </a:solidFill>
              <a:ea typeface="Overpass"/>
              <a:cs typeface="Overpass"/>
              <a:sym typeface="Overpass"/>
            </a:endParaRPr>
          </a:p>
        </p:txBody>
      </p:sp>
      <p:pic>
        <p:nvPicPr>
          <p:cNvPr id="253" name="Google Shape;253;p48"/>
          <p:cNvPicPr preferRelativeResize="0"/>
          <p:nvPr/>
        </p:nvPicPr>
        <p:blipFill>
          <a:blip r:embed="rId3">
            <a:alphaModFix/>
          </a:blip>
          <a:stretch>
            <a:fillRect/>
          </a:stretch>
        </p:blipFill>
        <p:spPr>
          <a:xfrm>
            <a:off x="1943503" y="679153"/>
            <a:ext cx="5154699" cy="3703801"/>
          </a:xfrm>
          <a:prstGeom prst="rect">
            <a:avLst/>
          </a:prstGeom>
          <a:noFill/>
          <a:ln>
            <a:noFill/>
          </a:ln>
        </p:spPr>
      </p:pic>
      <p:sp>
        <p:nvSpPr>
          <p:cNvPr id="14" name="Footer Placeholder 2">
            <a:extLst>
              <a:ext uri="{FF2B5EF4-FFF2-40B4-BE49-F238E27FC236}">
                <a16:creationId xmlns:a16="http://schemas.microsoft.com/office/drawing/2014/main" id="{71C571A6-B71D-034C-9DB3-FA772CE19382}"/>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Tree>
    <p:extLst>
      <p:ext uri="{BB962C8B-B14F-4D97-AF65-F5344CB8AC3E}">
        <p14:creationId xmlns:p14="http://schemas.microsoft.com/office/powerpoint/2010/main" val="269528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Title 1">
            <a:extLst>
              <a:ext uri="{FF2B5EF4-FFF2-40B4-BE49-F238E27FC236}">
                <a16:creationId xmlns:a16="http://schemas.microsoft.com/office/drawing/2014/main" id="{258EE143-71EC-1C4D-ABA2-953E6578FBD4}"/>
              </a:ext>
            </a:extLst>
          </p:cNvPr>
          <p:cNvSpPr>
            <a:spLocks noGrp="1"/>
          </p:cNvSpPr>
          <p:nvPr>
            <p:ph type="title"/>
          </p:nvPr>
        </p:nvSpPr>
        <p:spPr>
          <a:xfrm>
            <a:off x="210311" y="175530"/>
            <a:ext cx="5209413" cy="804672"/>
          </a:xfrm>
        </p:spPr>
        <p:txBody>
          <a:bodyPr/>
          <a:lstStyle/>
          <a:p>
            <a:r>
              <a:rPr lang="en-US" dirty="0"/>
              <a:t>OpenShift Container Platform</a:t>
            </a:r>
          </a:p>
        </p:txBody>
      </p:sp>
      <p:sp>
        <p:nvSpPr>
          <p:cNvPr id="19" name="Footer Placeholder 2">
            <a:extLst>
              <a:ext uri="{FF2B5EF4-FFF2-40B4-BE49-F238E27FC236}">
                <a16:creationId xmlns:a16="http://schemas.microsoft.com/office/drawing/2014/main" id="{5B4E45B0-D7F1-2644-A936-C1CF0AC56D1E}"/>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331" name="Google Shape;331;p50"/>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33" name="Google Shape;333;p50"/>
          <p:cNvSpPr/>
          <p:nvPr/>
        </p:nvSpPr>
        <p:spPr>
          <a:xfrm>
            <a:off x="969675" y="2412850"/>
            <a:ext cx="7221300" cy="3165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Overpass"/>
                <a:ea typeface="Overpass"/>
                <a:cs typeface="Overpass"/>
                <a:sym typeface="Overpass"/>
              </a:rPr>
              <a:t>Automated Operations*</a:t>
            </a:r>
            <a:endParaRPr sz="1200" dirty="0">
              <a:latin typeface="Overpass"/>
              <a:ea typeface="Overpass"/>
              <a:cs typeface="Overpass"/>
              <a:sym typeface="Overpass"/>
            </a:endParaRPr>
          </a:p>
        </p:txBody>
      </p:sp>
      <p:sp>
        <p:nvSpPr>
          <p:cNvPr id="334" name="Google Shape;334;p50"/>
          <p:cNvSpPr/>
          <p:nvPr/>
        </p:nvSpPr>
        <p:spPr>
          <a:xfrm>
            <a:off x="969711" y="2770218"/>
            <a:ext cx="7221300" cy="316500"/>
          </a:xfrm>
          <a:prstGeom prst="rect">
            <a:avLst/>
          </a:prstGeom>
          <a:solidFill>
            <a:srgbClr val="326C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Overpass"/>
                <a:ea typeface="Overpass"/>
                <a:cs typeface="Overpass"/>
                <a:sym typeface="Overpass"/>
              </a:rPr>
              <a:t>Kubernetes</a:t>
            </a:r>
            <a:endParaRPr sz="1200">
              <a:latin typeface="Overpass"/>
              <a:ea typeface="Overpass"/>
              <a:cs typeface="Overpass"/>
              <a:sym typeface="Overpass"/>
            </a:endParaRPr>
          </a:p>
        </p:txBody>
      </p:sp>
      <p:sp>
        <p:nvSpPr>
          <p:cNvPr id="335" name="Google Shape;335;p50"/>
          <p:cNvSpPr/>
          <p:nvPr/>
        </p:nvSpPr>
        <p:spPr>
          <a:xfrm>
            <a:off x="967500" y="3128519"/>
            <a:ext cx="7221300" cy="316500"/>
          </a:xfrm>
          <a:prstGeom prst="rect">
            <a:avLst/>
          </a:prstGeom>
          <a:solidFill>
            <a:srgbClr val="CC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Overpass"/>
                <a:ea typeface="Overpass"/>
                <a:cs typeface="Overpass"/>
                <a:sym typeface="Overpass"/>
              </a:rPr>
              <a:t>Red Hat Enterprise Linux  or  Red Hat CoreOS</a:t>
            </a:r>
            <a:endParaRPr sz="1200">
              <a:latin typeface="Overpass"/>
              <a:ea typeface="Overpass"/>
              <a:cs typeface="Overpass"/>
              <a:sym typeface="Overpass"/>
            </a:endParaRPr>
          </a:p>
        </p:txBody>
      </p:sp>
      <p:sp>
        <p:nvSpPr>
          <p:cNvPr id="336" name="Google Shape;336;p50"/>
          <p:cNvSpPr/>
          <p:nvPr/>
        </p:nvSpPr>
        <p:spPr>
          <a:xfrm>
            <a:off x="969675" y="1548000"/>
            <a:ext cx="2383800" cy="824700"/>
          </a:xfrm>
          <a:prstGeom prst="rect">
            <a:avLst/>
          </a:prstGeom>
          <a:solidFill>
            <a:srgbClr val="45818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Overpass"/>
                <a:ea typeface="Overpass"/>
                <a:cs typeface="Overpass"/>
                <a:sym typeface="Overpass"/>
              </a:rPr>
              <a:t>Application </a:t>
            </a:r>
            <a:br>
              <a:rPr lang="en" sz="1200">
                <a:solidFill>
                  <a:srgbClr val="FFFFFF"/>
                </a:solidFill>
                <a:latin typeface="Overpass"/>
                <a:ea typeface="Overpass"/>
                <a:cs typeface="Overpass"/>
                <a:sym typeface="Overpass"/>
              </a:rPr>
            </a:br>
            <a:r>
              <a:rPr lang="en" sz="1200">
                <a:solidFill>
                  <a:srgbClr val="FFFFFF"/>
                </a:solidFill>
                <a:latin typeface="Overpass"/>
                <a:ea typeface="Overpass"/>
                <a:cs typeface="Overpass"/>
                <a:sym typeface="Overpass"/>
              </a:rPr>
              <a:t>Services</a:t>
            </a:r>
            <a:endParaRPr sz="1200">
              <a:solidFill>
                <a:srgbClr val="FFFFFF"/>
              </a:solidFill>
              <a:latin typeface="Overpass"/>
              <a:ea typeface="Overpass"/>
              <a:cs typeface="Overpass"/>
              <a:sym typeface="Overpass"/>
            </a:endParaRPr>
          </a:p>
          <a:p>
            <a:pPr marL="0" lvl="0" indent="0" algn="ctr" rtl="0">
              <a:spcBef>
                <a:spcPts val="0"/>
              </a:spcBef>
              <a:spcAft>
                <a:spcPts val="0"/>
              </a:spcAft>
              <a:buNone/>
            </a:pPr>
            <a:endParaRPr sz="1200">
              <a:solidFill>
                <a:srgbClr val="FFFFFF"/>
              </a:solidFill>
              <a:latin typeface="Overpass"/>
              <a:ea typeface="Overpass"/>
              <a:cs typeface="Overpass"/>
              <a:sym typeface="Overpass"/>
            </a:endParaRPr>
          </a:p>
        </p:txBody>
      </p:sp>
      <p:sp>
        <p:nvSpPr>
          <p:cNvPr id="337" name="Google Shape;337;p50"/>
          <p:cNvSpPr txBox="1"/>
          <p:nvPr/>
        </p:nvSpPr>
        <p:spPr>
          <a:xfrm>
            <a:off x="3656805" y="3404541"/>
            <a:ext cx="6969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verpass"/>
                <a:ea typeface="Overpass"/>
                <a:cs typeface="Overpass"/>
                <a:sym typeface="Overpass"/>
              </a:rPr>
              <a:t>CaaS</a:t>
            </a:r>
            <a:endParaRPr sz="1200">
              <a:latin typeface="Overpass"/>
              <a:ea typeface="Overpass"/>
              <a:cs typeface="Overpass"/>
              <a:sym typeface="Overpass"/>
            </a:endParaRPr>
          </a:p>
        </p:txBody>
      </p:sp>
      <p:cxnSp>
        <p:nvCxnSpPr>
          <p:cNvPr id="338" name="Google Shape;338;p50"/>
          <p:cNvCxnSpPr/>
          <p:nvPr/>
        </p:nvCxnSpPr>
        <p:spPr>
          <a:xfrm flipH="1">
            <a:off x="4338596" y="3603738"/>
            <a:ext cx="511800" cy="8400"/>
          </a:xfrm>
          <a:prstGeom prst="straightConnector1">
            <a:avLst/>
          </a:prstGeom>
          <a:noFill/>
          <a:ln w="19050" cap="flat" cmpd="sng">
            <a:solidFill>
              <a:srgbClr val="000000"/>
            </a:solidFill>
            <a:prstDash val="solid"/>
            <a:round/>
            <a:headEnd type="triangle" w="med" len="med"/>
            <a:tailEnd type="triangle" w="med" len="med"/>
          </a:ln>
        </p:spPr>
      </p:cxnSp>
      <p:sp>
        <p:nvSpPr>
          <p:cNvPr id="339" name="Google Shape;339;p50"/>
          <p:cNvSpPr txBox="1"/>
          <p:nvPr/>
        </p:nvSpPr>
        <p:spPr>
          <a:xfrm>
            <a:off x="4948780" y="3402941"/>
            <a:ext cx="6345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verpass"/>
                <a:ea typeface="Overpass"/>
                <a:cs typeface="Overpass"/>
                <a:sym typeface="Overpass"/>
              </a:rPr>
              <a:t>PaaS</a:t>
            </a:r>
            <a:endParaRPr sz="1200">
              <a:latin typeface="Overpass"/>
              <a:ea typeface="Overpass"/>
              <a:cs typeface="Overpass"/>
              <a:sym typeface="Overpass"/>
            </a:endParaRPr>
          </a:p>
        </p:txBody>
      </p:sp>
      <p:sp>
        <p:nvSpPr>
          <p:cNvPr id="340" name="Google Shape;340;p50"/>
          <p:cNvSpPr txBox="1"/>
          <p:nvPr/>
        </p:nvSpPr>
        <p:spPr>
          <a:xfrm>
            <a:off x="915672" y="3402950"/>
            <a:ext cx="17886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verpass"/>
                <a:ea typeface="Overpass"/>
                <a:cs typeface="Overpass"/>
                <a:sym typeface="Overpass"/>
              </a:rPr>
              <a:t>Best IT Ops Experience</a:t>
            </a:r>
            <a:endParaRPr sz="1200">
              <a:latin typeface="Overpass"/>
              <a:ea typeface="Overpass"/>
              <a:cs typeface="Overpass"/>
              <a:sym typeface="Overpass"/>
            </a:endParaRPr>
          </a:p>
        </p:txBody>
      </p:sp>
      <p:sp>
        <p:nvSpPr>
          <p:cNvPr id="341" name="Google Shape;341;p50"/>
          <p:cNvSpPr txBox="1"/>
          <p:nvPr/>
        </p:nvSpPr>
        <p:spPr>
          <a:xfrm>
            <a:off x="6161814" y="3402950"/>
            <a:ext cx="2070300" cy="39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latin typeface="Overpass"/>
                <a:ea typeface="Overpass"/>
                <a:cs typeface="Overpass"/>
                <a:sym typeface="Overpass"/>
              </a:rPr>
              <a:t>Best Developer Experience</a:t>
            </a:r>
            <a:endParaRPr sz="1200">
              <a:latin typeface="Overpass"/>
              <a:ea typeface="Overpass"/>
              <a:cs typeface="Overpass"/>
              <a:sym typeface="Overpass"/>
            </a:endParaRPr>
          </a:p>
        </p:txBody>
      </p:sp>
      <p:sp>
        <p:nvSpPr>
          <p:cNvPr id="342" name="Google Shape;342;p50"/>
          <p:cNvSpPr txBox="1"/>
          <p:nvPr/>
        </p:nvSpPr>
        <p:spPr>
          <a:xfrm>
            <a:off x="810800" y="3919925"/>
            <a:ext cx="9732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000000"/>
                </a:solidFill>
                <a:latin typeface="Overpass"/>
                <a:ea typeface="Overpass"/>
                <a:cs typeface="Overpass"/>
                <a:sym typeface="Overpass"/>
              </a:rPr>
              <a:t>*coming soon </a:t>
            </a:r>
            <a:endParaRPr sz="800">
              <a:latin typeface="Overpass"/>
              <a:ea typeface="Overpass"/>
              <a:cs typeface="Overpass"/>
              <a:sym typeface="Overpass"/>
            </a:endParaRPr>
          </a:p>
        </p:txBody>
      </p:sp>
      <p:sp>
        <p:nvSpPr>
          <p:cNvPr id="343" name="Google Shape;343;p50"/>
          <p:cNvSpPr/>
          <p:nvPr/>
        </p:nvSpPr>
        <p:spPr>
          <a:xfrm>
            <a:off x="3390438" y="1548000"/>
            <a:ext cx="2383800" cy="824700"/>
          </a:xfrm>
          <a:prstGeom prst="rect">
            <a:avLst/>
          </a:prstGeom>
          <a:solidFill>
            <a:srgbClr val="3D85C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Overpass"/>
                <a:ea typeface="Overpass"/>
                <a:cs typeface="Overpass"/>
                <a:sym typeface="Overpass"/>
              </a:rPr>
              <a:t>Cluster </a:t>
            </a:r>
            <a:br>
              <a:rPr lang="en" sz="1200">
                <a:solidFill>
                  <a:srgbClr val="FFFFFF"/>
                </a:solidFill>
                <a:latin typeface="Overpass"/>
                <a:ea typeface="Overpass"/>
                <a:cs typeface="Overpass"/>
                <a:sym typeface="Overpass"/>
              </a:rPr>
            </a:br>
            <a:r>
              <a:rPr lang="en" sz="1200">
                <a:solidFill>
                  <a:srgbClr val="FFFFFF"/>
                </a:solidFill>
                <a:latin typeface="Overpass"/>
                <a:ea typeface="Overpass"/>
                <a:cs typeface="Overpass"/>
                <a:sym typeface="Overpass"/>
              </a:rPr>
              <a:t>Services</a:t>
            </a:r>
            <a:endParaRPr sz="1200">
              <a:solidFill>
                <a:srgbClr val="FFFFFF"/>
              </a:solidFill>
              <a:latin typeface="Overpass"/>
              <a:ea typeface="Overpass"/>
              <a:cs typeface="Overpass"/>
              <a:sym typeface="Overpass"/>
            </a:endParaRPr>
          </a:p>
          <a:p>
            <a:pPr marL="0" lvl="0" indent="0" algn="ctr" rtl="0">
              <a:spcBef>
                <a:spcPts val="0"/>
              </a:spcBef>
              <a:spcAft>
                <a:spcPts val="0"/>
              </a:spcAft>
              <a:buNone/>
            </a:pPr>
            <a:endParaRPr sz="1200">
              <a:solidFill>
                <a:srgbClr val="FFFFFF"/>
              </a:solidFill>
              <a:latin typeface="Overpass"/>
              <a:ea typeface="Overpass"/>
              <a:cs typeface="Overpass"/>
              <a:sym typeface="Overpass"/>
            </a:endParaRPr>
          </a:p>
        </p:txBody>
      </p:sp>
      <p:sp>
        <p:nvSpPr>
          <p:cNvPr id="344" name="Google Shape;344;p50"/>
          <p:cNvSpPr/>
          <p:nvPr/>
        </p:nvSpPr>
        <p:spPr>
          <a:xfrm>
            <a:off x="5811201" y="1548000"/>
            <a:ext cx="2383800" cy="8247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Overpass"/>
                <a:ea typeface="Overpass"/>
                <a:cs typeface="Overpass"/>
                <a:sym typeface="Overpass"/>
              </a:rPr>
              <a:t>Developer </a:t>
            </a:r>
            <a:br>
              <a:rPr lang="en" sz="1200">
                <a:solidFill>
                  <a:srgbClr val="FFFFFF"/>
                </a:solidFill>
                <a:latin typeface="Overpass"/>
                <a:ea typeface="Overpass"/>
                <a:cs typeface="Overpass"/>
                <a:sym typeface="Overpass"/>
              </a:rPr>
            </a:br>
            <a:r>
              <a:rPr lang="en" sz="1200">
                <a:solidFill>
                  <a:srgbClr val="FFFFFF"/>
                </a:solidFill>
                <a:latin typeface="Overpass"/>
                <a:ea typeface="Overpass"/>
                <a:cs typeface="Overpass"/>
                <a:sym typeface="Overpass"/>
              </a:rPr>
              <a:t>Services</a:t>
            </a:r>
            <a:endParaRPr sz="1200">
              <a:solidFill>
                <a:srgbClr val="FFFFFF"/>
              </a:solidFill>
              <a:latin typeface="Overpass"/>
              <a:ea typeface="Overpass"/>
              <a:cs typeface="Overpass"/>
              <a:sym typeface="Overpass"/>
            </a:endParaRPr>
          </a:p>
          <a:p>
            <a:pPr marL="0" lvl="0" indent="0" algn="ctr" rtl="0">
              <a:spcBef>
                <a:spcPts val="0"/>
              </a:spcBef>
              <a:spcAft>
                <a:spcPts val="0"/>
              </a:spcAft>
              <a:buNone/>
            </a:pPr>
            <a:endParaRPr sz="1200">
              <a:solidFill>
                <a:srgbClr val="FFFFFF"/>
              </a:solidFill>
              <a:latin typeface="Overpass"/>
              <a:ea typeface="Overpass"/>
              <a:cs typeface="Overpass"/>
              <a:sym typeface="Overpass"/>
            </a:endParaRPr>
          </a:p>
        </p:txBody>
      </p:sp>
      <p:sp>
        <p:nvSpPr>
          <p:cNvPr id="345" name="Google Shape;345;p50"/>
          <p:cNvSpPr txBox="1"/>
          <p:nvPr/>
        </p:nvSpPr>
        <p:spPr>
          <a:xfrm>
            <a:off x="1132892" y="2053121"/>
            <a:ext cx="2070300" cy="2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rgbClr val="D0E0E3"/>
                </a:solidFill>
                <a:latin typeface="Overpass"/>
                <a:ea typeface="Overpass"/>
                <a:cs typeface="Overpass"/>
                <a:sym typeface="Overpass"/>
              </a:rPr>
              <a:t>Middleware, Service Mesh, Functions, ISV</a:t>
            </a:r>
            <a:endParaRPr sz="800">
              <a:solidFill>
                <a:srgbClr val="D0E0E3"/>
              </a:solidFill>
              <a:latin typeface="Overpass"/>
              <a:ea typeface="Overpass"/>
              <a:cs typeface="Overpass"/>
              <a:sym typeface="Overpass"/>
            </a:endParaRPr>
          </a:p>
        </p:txBody>
      </p:sp>
      <p:sp>
        <p:nvSpPr>
          <p:cNvPr id="346" name="Google Shape;346;p50"/>
          <p:cNvSpPr txBox="1"/>
          <p:nvPr/>
        </p:nvSpPr>
        <p:spPr>
          <a:xfrm>
            <a:off x="3384046" y="2053125"/>
            <a:ext cx="2383800" cy="2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rgbClr val="C9DAF8"/>
                </a:solidFill>
                <a:latin typeface="Overpass"/>
                <a:ea typeface="Overpass"/>
                <a:cs typeface="Overpass"/>
                <a:sym typeface="Overpass"/>
              </a:rPr>
              <a:t>Metrics, Chargeback, Registry, Logging</a:t>
            </a:r>
            <a:endParaRPr sz="800">
              <a:solidFill>
                <a:srgbClr val="C9DAF8"/>
              </a:solidFill>
              <a:latin typeface="Overpass"/>
              <a:ea typeface="Overpass"/>
              <a:cs typeface="Overpass"/>
              <a:sym typeface="Overpass"/>
            </a:endParaRPr>
          </a:p>
        </p:txBody>
      </p:sp>
      <p:sp>
        <p:nvSpPr>
          <p:cNvPr id="347" name="Google Shape;347;p50"/>
          <p:cNvSpPr txBox="1"/>
          <p:nvPr/>
        </p:nvSpPr>
        <p:spPr>
          <a:xfrm>
            <a:off x="5822446" y="2053125"/>
            <a:ext cx="2383800" cy="2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rgbClr val="D9EAD3"/>
                </a:solidFill>
                <a:latin typeface="Overpass"/>
                <a:ea typeface="Overpass"/>
                <a:cs typeface="Overpass"/>
                <a:sym typeface="Overpass"/>
              </a:rPr>
              <a:t>Dev Tools, Automated Builds, CI/CD, IDE</a:t>
            </a:r>
            <a:endParaRPr sz="800">
              <a:solidFill>
                <a:srgbClr val="D9EAD3"/>
              </a:solidFill>
              <a:latin typeface="Overpass"/>
              <a:ea typeface="Overpass"/>
              <a:cs typeface="Overpass"/>
              <a:sym typeface="Overpass"/>
            </a:endParaRPr>
          </a:p>
        </p:txBody>
      </p:sp>
    </p:spTree>
    <p:extLst>
      <p:ext uri="{BB962C8B-B14F-4D97-AF65-F5344CB8AC3E}">
        <p14:creationId xmlns:p14="http://schemas.microsoft.com/office/powerpoint/2010/main" val="22561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54" name="Google Shape;354;p51"/>
          <p:cNvPicPr preferRelativeResize="0"/>
          <p:nvPr/>
        </p:nvPicPr>
        <p:blipFill>
          <a:blip r:embed="rId3">
            <a:alphaModFix/>
          </a:blip>
          <a:stretch>
            <a:fillRect/>
          </a:stretch>
        </p:blipFill>
        <p:spPr>
          <a:xfrm>
            <a:off x="297259" y="3058915"/>
            <a:ext cx="594465" cy="699123"/>
          </a:xfrm>
          <a:prstGeom prst="rect">
            <a:avLst/>
          </a:prstGeom>
          <a:noFill/>
          <a:ln>
            <a:noFill/>
          </a:ln>
        </p:spPr>
      </p:pic>
      <p:sp>
        <p:nvSpPr>
          <p:cNvPr id="355" name="Google Shape;355;p51"/>
          <p:cNvSpPr/>
          <p:nvPr/>
        </p:nvSpPr>
        <p:spPr>
          <a:xfrm>
            <a:off x="1145684" y="3226724"/>
            <a:ext cx="852000" cy="3636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EXISTING AUTOMATION TOOLSETS</a:t>
            </a:r>
            <a:endParaRPr sz="600" b="1" dirty="0">
              <a:solidFill>
                <a:srgbClr val="666666"/>
              </a:solidFill>
              <a:latin typeface="Proxima Nova"/>
              <a:ea typeface="Proxima Nova"/>
              <a:cs typeface="Proxima Nova"/>
              <a:sym typeface="Proxima Nova"/>
            </a:endParaRPr>
          </a:p>
        </p:txBody>
      </p:sp>
      <p:cxnSp>
        <p:nvCxnSpPr>
          <p:cNvPr id="356" name="Google Shape;356;p51"/>
          <p:cNvCxnSpPr>
            <a:stCxn id="354" idx="3"/>
            <a:endCxn id="355" idx="1"/>
          </p:cNvCxnSpPr>
          <p:nvPr/>
        </p:nvCxnSpPr>
        <p:spPr>
          <a:xfrm>
            <a:off x="891724" y="3408476"/>
            <a:ext cx="254100" cy="0"/>
          </a:xfrm>
          <a:prstGeom prst="straightConnector1">
            <a:avLst/>
          </a:prstGeom>
          <a:noFill/>
          <a:ln w="9525" cap="flat" cmpd="sng">
            <a:solidFill>
              <a:srgbClr val="666666"/>
            </a:solidFill>
            <a:prstDash val="solid"/>
            <a:round/>
            <a:headEnd type="oval" w="med" len="med"/>
            <a:tailEnd type="none" w="med" len="med"/>
          </a:ln>
        </p:spPr>
      </p:cxnSp>
      <p:cxnSp>
        <p:nvCxnSpPr>
          <p:cNvPr id="357" name="Google Shape;357;p51"/>
          <p:cNvCxnSpPr/>
          <p:nvPr/>
        </p:nvCxnSpPr>
        <p:spPr>
          <a:xfrm>
            <a:off x="1996454" y="3408439"/>
            <a:ext cx="229200" cy="0"/>
          </a:xfrm>
          <a:prstGeom prst="straightConnector1">
            <a:avLst/>
          </a:prstGeom>
          <a:noFill/>
          <a:ln w="9525" cap="flat" cmpd="sng">
            <a:solidFill>
              <a:srgbClr val="666666"/>
            </a:solidFill>
            <a:prstDash val="solid"/>
            <a:round/>
            <a:headEnd type="none" w="med" len="med"/>
            <a:tailEnd type="none" w="med" len="med"/>
          </a:ln>
        </p:spPr>
      </p:cxnSp>
      <p:pic>
        <p:nvPicPr>
          <p:cNvPr id="358" name="Google Shape;358;p51"/>
          <p:cNvPicPr preferRelativeResize="0"/>
          <p:nvPr/>
        </p:nvPicPr>
        <p:blipFill>
          <a:blip r:embed="rId4">
            <a:alphaModFix/>
          </a:blip>
          <a:stretch>
            <a:fillRect/>
          </a:stretch>
        </p:blipFill>
        <p:spPr>
          <a:xfrm>
            <a:off x="332306" y="2083851"/>
            <a:ext cx="524371" cy="719992"/>
          </a:xfrm>
          <a:prstGeom prst="rect">
            <a:avLst/>
          </a:prstGeom>
          <a:noFill/>
          <a:ln>
            <a:noFill/>
          </a:ln>
        </p:spPr>
      </p:pic>
      <p:sp>
        <p:nvSpPr>
          <p:cNvPr id="359" name="Google Shape;359;p51"/>
          <p:cNvSpPr/>
          <p:nvPr/>
        </p:nvSpPr>
        <p:spPr>
          <a:xfrm>
            <a:off x="1145686" y="2021374"/>
            <a:ext cx="852000" cy="3201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SCM</a:t>
            </a:r>
            <a:endParaRPr sz="600" b="1">
              <a:solidFill>
                <a:srgbClr val="666666"/>
              </a:solidFill>
              <a:latin typeface="Proxima Nova"/>
              <a:ea typeface="Proxima Nova"/>
              <a:cs typeface="Proxima Nova"/>
              <a:sym typeface="Proxima Nova"/>
            </a:endParaRPr>
          </a:p>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(GIT)</a:t>
            </a:r>
            <a:endParaRPr sz="600" b="1" dirty="0">
              <a:solidFill>
                <a:srgbClr val="666666"/>
              </a:solidFill>
              <a:latin typeface="Proxima Nova"/>
              <a:ea typeface="Proxima Nova"/>
              <a:cs typeface="Proxima Nova"/>
              <a:sym typeface="Proxima Nova"/>
            </a:endParaRPr>
          </a:p>
        </p:txBody>
      </p:sp>
      <p:sp>
        <p:nvSpPr>
          <p:cNvPr id="360" name="Google Shape;360;p51"/>
          <p:cNvSpPr/>
          <p:nvPr/>
        </p:nvSpPr>
        <p:spPr>
          <a:xfrm>
            <a:off x="1145686" y="2550847"/>
            <a:ext cx="852000" cy="320100"/>
          </a:xfrm>
          <a:prstGeom prst="roundRect">
            <a:avLst>
              <a:gd name="adj" fmla="val 16667"/>
            </a:avLst>
          </a:prstGeom>
          <a:noFill/>
          <a:ln w="9525" cap="flat" cmpd="sng">
            <a:solidFill>
              <a:srgbClr val="666666"/>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dirty="0">
                <a:solidFill>
                  <a:srgbClr val="666666"/>
                </a:solidFill>
                <a:latin typeface="Proxima Nova"/>
                <a:ea typeface="Proxima Nova"/>
                <a:cs typeface="Proxima Nova"/>
                <a:sym typeface="Proxima Nova"/>
              </a:rPr>
              <a:t>CI/CD</a:t>
            </a:r>
            <a:endParaRPr sz="600" b="1" dirty="0">
              <a:solidFill>
                <a:srgbClr val="666666"/>
              </a:solidFill>
              <a:latin typeface="Proxima Nova"/>
              <a:ea typeface="Proxima Nova"/>
              <a:cs typeface="Proxima Nova"/>
              <a:sym typeface="Proxima Nova"/>
            </a:endParaRPr>
          </a:p>
        </p:txBody>
      </p:sp>
      <p:cxnSp>
        <p:nvCxnSpPr>
          <p:cNvPr id="361" name="Google Shape;361;p51"/>
          <p:cNvCxnSpPr>
            <a:stCxn id="359" idx="2"/>
            <a:endCxn id="360" idx="0"/>
          </p:cNvCxnSpPr>
          <p:nvPr/>
        </p:nvCxnSpPr>
        <p:spPr>
          <a:xfrm>
            <a:off x="1571686" y="2341474"/>
            <a:ext cx="0" cy="209400"/>
          </a:xfrm>
          <a:prstGeom prst="straightConnector1">
            <a:avLst/>
          </a:prstGeom>
          <a:noFill/>
          <a:ln w="9525" cap="flat" cmpd="sng">
            <a:solidFill>
              <a:srgbClr val="666666"/>
            </a:solidFill>
            <a:prstDash val="solid"/>
            <a:round/>
            <a:headEnd type="none" w="med" len="med"/>
            <a:tailEnd type="triangle" w="med" len="med"/>
          </a:ln>
        </p:spPr>
      </p:cxnSp>
      <p:cxnSp>
        <p:nvCxnSpPr>
          <p:cNvPr id="362" name="Google Shape;362;p51"/>
          <p:cNvCxnSpPr>
            <a:stCxn id="358" idx="3"/>
            <a:endCxn id="359" idx="1"/>
          </p:cNvCxnSpPr>
          <p:nvPr/>
        </p:nvCxnSpPr>
        <p:spPr>
          <a:xfrm rot="10800000" flipH="1">
            <a:off x="856677" y="2181347"/>
            <a:ext cx="288900" cy="2625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363" name="Google Shape;363;p51"/>
          <p:cNvCxnSpPr>
            <a:stCxn id="358" idx="3"/>
            <a:endCxn id="360" idx="1"/>
          </p:cNvCxnSpPr>
          <p:nvPr/>
        </p:nvCxnSpPr>
        <p:spPr>
          <a:xfrm>
            <a:off x="856677" y="2443847"/>
            <a:ext cx="288900" cy="267000"/>
          </a:xfrm>
          <a:prstGeom prst="bentConnector3">
            <a:avLst>
              <a:gd name="adj1" fmla="val 50019"/>
            </a:avLst>
          </a:prstGeom>
          <a:noFill/>
          <a:ln w="9525" cap="flat" cmpd="sng">
            <a:solidFill>
              <a:srgbClr val="666666"/>
            </a:solidFill>
            <a:prstDash val="solid"/>
            <a:round/>
            <a:headEnd type="oval" w="med" len="med"/>
            <a:tailEnd type="none" w="med" len="med"/>
          </a:ln>
        </p:spPr>
      </p:cxnSp>
      <p:cxnSp>
        <p:nvCxnSpPr>
          <p:cNvPr id="364" name="Google Shape;364;p51"/>
          <p:cNvCxnSpPr/>
          <p:nvPr/>
        </p:nvCxnSpPr>
        <p:spPr>
          <a:xfrm>
            <a:off x="1996455" y="2181400"/>
            <a:ext cx="229200" cy="600"/>
          </a:xfrm>
          <a:prstGeom prst="bentConnector3">
            <a:avLst>
              <a:gd name="adj1" fmla="val 50000"/>
            </a:avLst>
          </a:prstGeom>
          <a:noFill/>
          <a:ln w="9525" cap="flat" cmpd="sng">
            <a:solidFill>
              <a:srgbClr val="666666"/>
            </a:solidFill>
            <a:prstDash val="solid"/>
            <a:round/>
            <a:headEnd type="none" w="med" len="med"/>
            <a:tailEnd type="none" w="med" len="med"/>
          </a:ln>
        </p:spPr>
      </p:cxnSp>
      <p:cxnSp>
        <p:nvCxnSpPr>
          <p:cNvPr id="365" name="Google Shape;365;p51"/>
          <p:cNvCxnSpPr/>
          <p:nvPr/>
        </p:nvCxnSpPr>
        <p:spPr>
          <a:xfrm>
            <a:off x="1996455" y="2710873"/>
            <a:ext cx="229200" cy="600"/>
          </a:xfrm>
          <a:prstGeom prst="straightConnector1">
            <a:avLst/>
          </a:prstGeom>
          <a:noFill/>
          <a:ln w="9525" cap="flat" cmpd="sng">
            <a:solidFill>
              <a:srgbClr val="666666"/>
            </a:solidFill>
            <a:prstDash val="solid"/>
            <a:round/>
            <a:headEnd type="none" w="med" len="med"/>
            <a:tailEnd type="none" w="med" len="med"/>
          </a:ln>
        </p:spPr>
      </p:cxnSp>
      <p:sp>
        <p:nvSpPr>
          <p:cNvPr id="366" name="Google Shape;366;p51"/>
          <p:cNvSpPr/>
          <p:nvPr/>
        </p:nvSpPr>
        <p:spPr>
          <a:xfrm>
            <a:off x="2224513" y="1838800"/>
            <a:ext cx="3977400" cy="21927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Proxima Nova"/>
              <a:ea typeface="Proxima Nova"/>
              <a:cs typeface="Proxima Nova"/>
              <a:sym typeface="Proxima Nova"/>
            </a:endParaRPr>
          </a:p>
        </p:txBody>
      </p:sp>
      <p:sp>
        <p:nvSpPr>
          <p:cNvPr id="367" name="Google Shape;367;p51"/>
          <p:cNvSpPr/>
          <p:nvPr/>
        </p:nvSpPr>
        <p:spPr>
          <a:xfrm>
            <a:off x="2223000" y="1482351"/>
            <a:ext cx="4668000" cy="320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dirty="0">
                <a:solidFill>
                  <a:srgbClr val="FFFFFF"/>
                </a:solidFill>
                <a:latin typeface="Proxima Nova"/>
                <a:ea typeface="Proxima Nova"/>
                <a:cs typeface="Proxima Nova"/>
                <a:sym typeface="Proxima Nova"/>
              </a:rPr>
              <a:t>SERVICE LAYER</a:t>
            </a:r>
            <a:endParaRPr sz="700" b="1" dirty="0">
              <a:solidFill>
                <a:srgbClr val="FFFFFF"/>
              </a:solidFill>
              <a:latin typeface="Proxima Nova"/>
              <a:ea typeface="Proxima Nova"/>
              <a:cs typeface="Proxima Nova"/>
              <a:sym typeface="Proxima Nova"/>
            </a:endParaRPr>
          </a:p>
        </p:txBody>
      </p:sp>
      <p:grpSp>
        <p:nvGrpSpPr>
          <p:cNvPr id="368" name="Google Shape;368;p51"/>
          <p:cNvGrpSpPr/>
          <p:nvPr/>
        </p:nvGrpSpPr>
        <p:grpSpPr>
          <a:xfrm>
            <a:off x="2224573" y="1050261"/>
            <a:ext cx="4668000" cy="400200"/>
            <a:chOff x="2547285" y="905655"/>
            <a:chExt cx="4668000" cy="400200"/>
          </a:xfrm>
        </p:grpSpPr>
        <p:sp>
          <p:nvSpPr>
            <p:cNvPr id="369" name="Google Shape;369;p51"/>
            <p:cNvSpPr/>
            <p:nvPr/>
          </p:nvSpPr>
          <p:spPr>
            <a:xfrm>
              <a:off x="2547285" y="905655"/>
              <a:ext cx="4668000" cy="400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ROUTING LAYER</a:t>
              </a:r>
              <a:endParaRPr sz="700" b="1">
                <a:solidFill>
                  <a:srgbClr val="FFFFFF"/>
                </a:solidFill>
                <a:latin typeface="Proxima Nova"/>
                <a:ea typeface="Proxima Nova"/>
                <a:cs typeface="Proxima Nova"/>
                <a:sym typeface="Proxima Nova"/>
              </a:endParaRPr>
            </a:p>
          </p:txBody>
        </p:sp>
        <p:pic>
          <p:nvPicPr>
            <p:cNvPr id="370" name="Google Shape;370;p5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3305545" y="1003648"/>
              <a:ext cx="313014" cy="229803"/>
            </a:xfrm>
            <a:prstGeom prst="rect">
              <a:avLst/>
            </a:prstGeom>
            <a:noFill/>
            <a:ln>
              <a:noFill/>
            </a:ln>
          </p:spPr>
        </p:pic>
        <p:pic>
          <p:nvPicPr>
            <p:cNvPr id="371" name="Google Shape;371;p51"/>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2823382" y="1005502"/>
              <a:ext cx="298020" cy="226094"/>
            </a:xfrm>
            <a:prstGeom prst="rect">
              <a:avLst/>
            </a:prstGeom>
            <a:noFill/>
            <a:ln>
              <a:noFill/>
            </a:ln>
          </p:spPr>
        </p:pic>
        <p:pic>
          <p:nvPicPr>
            <p:cNvPr id="372" name="Google Shape;372;p51"/>
            <p:cNvPicPr preferRelativeResize="0"/>
            <p:nvPr/>
          </p:nvPicPr>
          <p:blipFill>
            <a:blip r:embed="rId7" cstate="hqprint">
              <a:alphaModFix/>
              <a:extLst>
                <a:ext uri="{28A0092B-C50C-407E-A947-70E740481C1C}">
                  <a14:useLocalDpi xmlns:a14="http://schemas.microsoft.com/office/drawing/2010/main"/>
                </a:ext>
              </a:extLst>
            </a:blip>
            <a:stretch>
              <a:fillRect/>
            </a:stretch>
          </p:blipFill>
          <p:spPr>
            <a:xfrm>
              <a:off x="4190054" y="1000213"/>
              <a:ext cx="134816" cy="236672"/>
            </a:xfrm>
            <a:prstGeom prst="rect">
              <a:avLst/>
            </a:prstGeom>
            <a:noFill/>
            <a:ln>
              <a:noFill/>
            </a:ln>
          </p:spPr>
        </p:pic>
        <p:pic>
          <p:nvPicPr>
            <p:cNvPr id="373" name="Google Shape;373;p51"/>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3802703" y="982224"/>
              <a:ext cx="203208" cy="272650"/>
            </a:xfrm>
            <a:prstGeom prst="rect">
              <a:avLst/>
            </a:prstGeom>
            <a:noFill/>
            <a:ln>
              <a:noFill/>
            </a:ln>
          </p:spPr>
        </p:pic>
        <p:pic>
          <p:nvPicPr>
            <p:cNvPr id="374" name="Google Shape;374;p51"/>
            <p:cNvPicPr preferRelativeResize="0"/>
            <p:nvPr/>
          </p:nvPicPr>
          <p:blipFill>
            <a:blip r:embed="rId5" cstate="hqprint">
              <a:alphaModFix/>
              <a:extLst>
                <a:ext uri="{28A0092B-C50C-407E-A947-70E740481C1C}">
                  <a14:useLocalDpi xmlns:a14="http://schemas.microsoft.com/office/drawing/2010/main"/>
                </a:ext>
              </a:extLst>
            </a:blip>
            <a:stretch>
              <a:fillRect/>
            </a:stretch>
          </p:blipFill>
          <p:spPr>
            <a:xfrm>
              <a:off x="6173870" y="1003648"/>
              <a:ext cx="313014" cy="229803"/>
            </a:xfrm>
            <a:prstGeom prst="rect">
              <a:avLst/>
            </a:prstGeom>
            <a:noFill/>
            <a:ln>
              <a:noFill/>
            </a:ln>
          </p:spPr>
        </p:pic>
        <p:pic>
          <p:nvPicPr>
            <p:cNvPr id="375" name="Google Shape;375;p51"/>
            <p:cNvPicPr preferRelativeResize="0"/>
            <p:nvPr/>
          </p:nvPicPr>
          <p:blipFill>
            <a:blip r:embed="rId6" cstate="hqprint">
              <a:alphaModFix/>
              <a:extLst>
                <a:ext uri="{28A0092B-C50C-407E-A947-70E740481C1C}">
                  <a14:useLocalDpi xmlns:a14="http://schemas.microsoft.com/office/drawing/2010/main"/>
                </a:ext>
              </a:extLst>
            </a:blip>
            <a:stretch>
              <a:fillRect/>
            </a:stretch>
          </p:blipFill>
          <p:spPr>
            <a:xfrm>
              <a:off x="6654219" y="1005502"/>
              <a:ext cx="298020" cy="226094"/>
            </a:xfrm>
            <a:prstGeom prst="rect">
              <a:avLst/>
            </a:prstGeom>
            <a:noFill/>
            <a:ln>
              <a:noFill/>
            </a:ln>
          </p:spPr>
        </p:pic>
        <p:pic>
          <p:nvPicPr>
            <p:cNvPr id="376" name="Google Shape;376;p51"/>
            <p:cNvPicPr preferRelativeResize="0"/>
            <p:nvPr/>
          </p:nvPicPr>
          <p:blipFill>
            <a:blip r:embed="rId7" cstate="hqprint">
              <a:alphaModFix/>
              <a:extLst>
                <a:ext uri="{28A0092B-C50C-407E-A947-70E740481C1C}">
                  <a14:useLocalDpi xmlns:a14="http://schemas.microsoft.com/office/drawing/2010/main"/>
                </a:ext>
              </a:extLst>
            </a:blip>
            <a:stretch>
              <a:fillRect/>
            </a:stretch>
          </p:blipFill>
          <p:spPr>
            <a:xfrm>
              <a:off x="5501177" y="1000213"/>
              <a:ext cx="134816" cy="236672"/>
            </a:xfrm>
            <a:prstGeom prst="rect">
              <a:avLst/>
            </a:prstGeom>
            <a:noFill/>
            <a:ln>
              <a:noFill/>
            </a:ln>
          </p:spPr>
        </p:pic>
        <p:pic>
          <p:nvPicPr>
            <p:cNvPr id="377" name="Google Shape;377;p51"/>
            <p:cNvPicPr preferRelativeResize="0"/>
            <p:nvPr/>
          </p:nvPicPr>
          <p:blipFill>
            <a:blip r:embed="rId8" cstate="hqprint">
              <a:alphaModFix/>
              <a:extLst>
                <a:ext uri="{28A0092B-C50C-407E-A947-70E740481C1C}">
                  <a14:useLocalDpi xmlns:a14="http://schemas.microsoft.com/office/drawing/2010/main"/>
                </a:ext>
              </a:extLst>
            </a:blip>
            <a:stretch>
              <a:fillRect/>
            </a:stretch>
          </p:blipFill>
          <p:spPr>
            <a:xfrm>
              <a:off x="5803328" y="982224"/>
              <a:ext cx="203208" cy="272650"/>
            </a:xfrm>
            <a:prstGeom prst="rect">
              <a:avLst/>
            </a:prstGeom>
            <a:noFill/>
            <a:ln>
              <a:noFill/>
            </a:ln>
          </p:spPr>
        </p:pic>
      </p:grpSp>
      <p:grpSp>
        <p:nvGrpSpPr>
          <p:cNvPr id="378" name="Google Shape;378;p51"/>
          <p:cNvGrpSpPr/>
          <p:nvPr/>
        </p:nvGrpSpPr>
        <p:grpSpPr>
          <a:xfrm>
            <a:off x="6201912" y="1838875"/>
            <a:ext cx="719100" cy="1083694"/>
            <a:chOff x="6524617" y="1838800"/>
            <a:chExt cx="719100" cy="1075200"/>
          </a:xfrm>
        </p:grpSpPr>
        <p:sp>
          <p:nvSpPr>
            <p:cNvPr id="379" name="Google Shape;379;p51"/>
            <p:cNvSpPr/>
            <p:nvPr/>
          </p:nvSpPr>
          <p:spPr>
            <a:xfrm>
              <a:off x="6557675" y="1838800"/>
              <a:ext cx="657600" cy="10752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Proxima Nova"/>
                <a:ea typeface="Proxima Nova"/>
                <a:cs typeface="Proxima Nova"/>
                <a:sym typeface="Proxima Nova"/>
              </a:endParaRPr>
            </a:p>
          </p:txBody>
        </p:sp>
        <p:sp>
          <p:nvSpPr>
            <p:cNvPr id="380" name="Google Shape;380;p51"/>
            <p:cNvSpPr txBox="1"/>
            <p:nvPr/>
          </p:nvSpPr>
          <p:spPr>
            <a:xfrm>
              <a:off x="6524617" y="1854245"/>
              <a:ext cx="719100" cy="5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PERSISTENT</a:t>
              </a:r>
              <a:endParaRPr sz="7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STORAGE</a:t>
              </a:r>
              <a:endParaRPr sz="700" b="1">
                <a:solidFill>
                  <a:srgbClr val="FFFFFF"/>
                </a:solidFill>
                <a:latin typeface="Proxima Nova"/>
                <a:ea typeface="Proxima Nova"/>
                <a:cs typeface="Proxima Nova"/>
                <a:sym typeface="Proxima Nova"/>
              </a:endParaRPr>
            </a:p>
          </p:txBody>
        </p:sp>
        <p:pic>
          <p:nvPicPr>
            <p:cNvPr id="381" name="Google Shape;381;p51"/>
            <p:cNvPicPr preferRelativeResize="0"/>
            <p:nvPr/>
          </p:nvPicPr>
          <p:blipFill>
            <a:blip r:embed="rId9" cstate="hqprint">
              <a:alphaModFix/>
              <a:extLst>
                <a:ext uri="{28A0092B-C50C-407E-A947-70E740481C1C}">
                  <a14:useLocalDpi xmlns:a14="http://schemas.microsoft.com/office/drawing/2010/main"/>
                </a:ext>
              </a:extLst>
            </a:blip>
            <a:stretch>
              <a:fillRect/>
            </a:stretch>
          </p:blipFill>
          <p:spPr>
            <a:xfrm>
              <a:off x="6731860" y="2329500"/>
              <a:ext cx="288900" cy="381378"/>
            </a:xfrm>
            <a:prstGeom prst="rect">
              <a:avLst/>
            </a:prstGeom>
            <a:noFill/>
            <a:ln>
              <a:noFill/>
            </a:ln>
          </p:spPr>
        </p:pic>
      </p:grpSp>
      <p:grpSp>
        <p:nvGrpSpPr>
          <p:cNvPr id="382" name="Google Shape;382;p51"/>
          <p:cNvGrpSpPr/>
          <p:nvPr/>
        </p:nvGrpSpPr>
        <p:grpSpPr>
          <a:xfrm>
            <a:off x="6232713" y="2956375"/>
            <a:ext cx="657600" cy="1075200"/>
            <a:chOff x="6555425" y="2956375"/>
            <a:chExt cx="657600" cy="1075200"/>
          </a:xfrm>
        </p:grpSpPr>
        <p:sp>
          <p:nvSpPr>
            <p:cNvPr id="383" name="Google Shape;383;p51"/>
            <p:cNvSpPr/>
            <p:nvPr/>
          </p:nvSpPr>
          <p:spPr>
            <a:xfrm>
              <a:off x="6555425" y="2956375"/>
              <a:ext cx="657600" cy="1075200"/>
            </a:xfrm>
            <a:prstGeom prst="rect">
              <a:avLst/>
            </a:prstGeom>
            <a:solidFill>
              <a:srgbClr val="6E6F7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REGISTRY</a:t>
              </a:r>
              <a:endParaRPr sz="700" b="1">
                <a:solidFill>
                  <a:srgbClr val="FFFFFF"/>
                </a:solidFill>
                <a:latin typeface="Proxima Nova"/>
                <a:ea typeface="Proxima Nova"/>
                <a:cs typeface="Proxima Nova"/>
                <a:sym typeface="Proxima Nova"/>
              </a:endParaRPr>
            </a:p>
          </p:txBody>
        </p:sp>
        <p:pic>
          <p:nvPicPr>
            <p:cNvPr id="384" name="Google Shape;384;p51"/>
            <p:cNvPicPr preferRelativeResize="0"/>
            <p:nvPr/>
          </p:nvPicPr>
          <p:blipFill>
            <a:blip r:embed="rId10" cstate="hqprint">
              <a:alphaModFix/>
              <a:extLst>
                <a:ext uri="{28A0092B-C50C-407E-A947-70E740481C1C}">
                  <a14:useLocalDpi xmlns:a14="http://schemas.microsoft.com/office/drawing/2010/main"/>
                </a:ext>
              </a:extLst>
            </a:blip>
            <a:stretch>
              <a:fillRect/>
            </a:stretch>
          </p:blipFill>
          <p:spPr>
            <a:xfrm>
              <a:off x="6704648" y="3365971"/>
              <a:ext cx="343325" cy="410380"/>
            </a:xfrm>
            <a:prstGeom prst="rect">
              <a:avLst/>
            </a:prstGeom>
            <a:noFill/>
            <a:ln>
              <a:noFill/>
            </a:ln>
          </p:spPr>
        </p:pic>
      </p:grpSp>
      <p:grpSp>
        <p:nvGrpSpPr>
          <p:cNvPr id="385" name="Google Shape;385;p51"/>
          <p:cNvGrpSpPr/>
          <p:nvPr/>
        </p:nvGrpSpPr>
        <p:grpSpPr>
          <a:xfrm>
            <a:off x="5332590" y="1864953"/>
            <a:ext cx="788020" cy="1048694"/>
            <a:chOff x="5592955" y="2047406"/>
            <a:chExt cx="788020" cy="1048694"/>
          </a:xfrm>
        </p:grpSpPr>
        <p:sp>
          <p:nvSpPr>
            <p:cNvPr id="386" name="Google Shape;38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387" name="Google Shape;38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388" name="Google Shape;38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389" name="Google Shape;38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390" name="Google Shape;39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391" name="Google Shape;39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392" name="Google Shape;39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393" name="Google Shape;393;p51"/>
            <p:cNvGrpSpPr/>
            <p:nvPr/>
          </p:nvGrpSpPr>
          <p:grpSpPr>
            <a:xfrm>
              <a:off x="5592955" y="2047406"/>
              <a:ext cx="712986" cy="218400"/>
              <a:chOff x="4577530" y="2938752"/>
              <a:chExt cx="712986" cy="218400"/>
            </a:xfrm>
          </p:grpSpPr>
          <p:sp>
            <p:nvSpPr>
              <p:cNvPr id="394" name="Google Shape;39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397" name="Google Shape;39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398" name="Google Shape;39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399" name="Google Shape;39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rgbClr val="FFFFFF"/>
                  </a:solidFill>
                </a:rPr>
                <a:t>c</a:t>
              </a:r>
              <a:endParaRPr sz="600">
                <a:solidFill>
                  <a:srgbClr val="FFFFFF"/>
                </a:solidFill>
              </a:endParaRPr>
            </a:p>
          </p:txBody>
        </p:sp>
        <p:pic>
          <p:nvPicPr>
            <p:cNvPr id="400" name="Google Shape;40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01" name="Google Shape;40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02" name="Google Shape;40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03" name="Google Shape;40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04" name="Google Shape;40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05" name="Google Shape;405;p51"/>
          <p:cNvGrpSpPr/>
          <p:nvPr/>
        </p:nvGrpSpPr>
        <p:grpSpPr>
          <a:xfrm>
            <a:off x="5332590" y="2926337"/>
            <a:ext cx="788020" cy="1048694"/>
            <a:chOff x="5592955" y="2047406"/>
            <a:chExt cx="788020" cy="1048694"/>
          </a:xfrm>
        </p:grpSpPr>
        <p:sp>
          <p:nvSpPr>
            <p:cNvPr id="406" name="Google Shape;40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407" name="Google Shape;40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408" name="Google Shape;40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09" name="Google Shape;40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10" name="Google Shape;41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11" name="Google Shape;41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12" name="Google Shape;41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413" name="Google Shape;413;p51"/>
            <p:cNvGrpSpPr/>
            <p:nvPr/>
          </p:nvGrpSpPr>
          <p:grpSpPr>
            <a:xfrm>
              <a:off x="5592955" y="2047406"/>
              <a:ext cx="712986" cy="218400"/>
              <a:chOff x="4577530" y="2938752"/>
              <a:chExt cx="712986" cy="218400"/>
            </a:xfrm>
          </p:grpSpPr>
          <p:sp>
            <p:nvSpPr>
              <p:cNvPr id="414" name="Google Shape;41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417" name="Google Shape;41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18" name="Google Shape;41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19" name="Google Shape;41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20" name="Google Shape;42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21" name="Google Shape;42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22" name="Google Shape;42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23" name="Google Shape;42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24" name="Google Shape;42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25" name="Google Shape;425;p51"/>
          <p:cNvGrpSpPr/>
          <p:nvPr/>
        </p:nvGrpSpPr>
        <p:grpSpPr>
          <a:xfrm>
            <a:off x="4494390" y="1864953"/>
            <a:ext cx="788020" cy="1048694"/>
            <a:chOff x="5592955" y="2047406"/>
            <a:chExt cx="788020" cy="1048694"/>
          </a:xfrm>
        </p:grpSpPr>
        <p:sp>
          <p:nvSpPr>
            <p:cNvPr id="426" name="Google Shape;42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427" name="Google Shape;42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428" name="Google Shape;42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29" name="Google Shape;42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30" name="Google Shape;43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31" name="Google Shape;43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32" name="Google Shape;43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433" name="Google Shape;433;p51"/>
            <p:cNvGrpSpPr/>
            <p:nvPr/>
          </p:nvGrpSpPr>
          <p:grpSpPr>
            <a:xfrm>
              <a:off x="5592955" y="2047406"/>
              <a:ext cx="712986" cy="218400"/>
              <a:chOff x="4577530" y="2938752"/>
              <a:chExt cx="712986" cy="218400"/>
            </a:xfrm>
          </p:grpSpPr>
          <p:sp>
            <p:nvSpPr>
              <p:cNvPr id="434" name="Google Shape;43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437" name="Google Shape;43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38" name="Google Shape;43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39" name="Google Shape;43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40" name="Google Shape;44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41" name="Google Shape;44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42" name="Google Shape;44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43" name="Google Shape;44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44" name="Google Shape;44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45" name="Google Shape;445;p51"/>
          <p:cNvGrpSpPr/>
          <p:nvPr/>
        </p:nvGrpSpPr>
        <p:grpSpPr>
          <a:xfrm>
            <a:off x="4494390" y="2926337"/>
            <a:ext cx="788020" cy="1048694"/>
            <a:chOff x="5592955" y="2047406"/>
            <a:chExt cx="788020" cy="1048694"/>
          </a:xfrm>
        </p:grpSpPr>
        <p:sp>
          <p:nvSpPr>
            <p:cNvPr id="446" name="Google Shape;44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447" name="Google Shape;44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448" name="Google Shape;44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49" name="Google Shape;44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50" name="Google Shape;45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51" name="Google Shape;45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52" name="Google Shape;45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453" name="Google Shape;453;p51"/>
            <p:cNvGrpSpPr/>
            <p:nvPr/>
          </p:nvGrpSpPr>
          <p:grpSpPr>
            <a:xfrm>
              <a:off x="5592955" y="2047406"/>
              <a:ext cx="712986" cy="218400"/>
              <a:chOff x="4577530" y="2938752"/>
              <a:chExt cx="712986" cy="218400"/>
            </a:xfrm>
          </p:grpSpPr>
          <p:sp>
            <p:nvSpPr>
              <p:cNvPr id="454" name="Google Shape;45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457" name="Google Shape;45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58" name="Google Shape;45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59" name="Google Shape;45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60" name="Google Shape;46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61" name="Google Shape;46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62" name="Google Shape;46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63" name="Google Shape;46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64" name="Google Shape;46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65" name="Google Shape;465;p51"/>
          <p:cNvGrpSpPr/>
          <p:nvPr/>
        </p:nvGrpSpPr>
        <p:grpSpPr>
          <a:xfrm>
            <a:off x="3656190" y="1864953"/>
            <a:ext cx="788020" cy="1048694"/>
            <a:chOff x="5592955" y="2047406"/>
            <a:chExt cx="788020" cy="1048694"/>
          </a:xfrm>
        </p:grpSpPr>
        <p:sp>
          <p:nvSpPr>
            <p:cNvPr id="466" name="Google Shape;46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467" name="Google Shape;46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468" name="Google Shape;46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69" name="Google Shape;46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70" name="Google Shape;47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71" name="Google Shape;47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72" name="Google Shape;47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473" name="Google Shape;473;p51"/>
            <p:cNvGrpSpPr/>
            <p:nvPr/>
          </p:nvGrpSpPr>
          <p:grpSpPr>
            <a:xfrm>
              <a:off x="5592955" y="2047406"/>
              <a:ext cx="712986" cy="218400"/>
              <a:chOff x="4577530" y="2938752"/>
              <a:chExt cx="712986" cy="218400"/>
            </a:xfrm>
          </p:grpSpPr>
          <p:sp>
            <p:nvSpPr>
              <p:cNvPr id="474" name="Google Shape;47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477" name="Google Shape;47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78" name="Google Shape;47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79" name="Google Shape;47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80" name="Google Shape;48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481" name="Google Shape;48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82" name="Google Shape;48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483" name="Google Shape;48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84" name="Google Shape;48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grpSp>
        <p:nvGrpSpPr>
          <p:cNvPr id="485" name="Google Shape;485;p51"/>
          <p:cNvGrpSpPr/>
          <p:nvPr/>
        </p:nvGrpSpPr>
        <p:grpSpPr>
          <a:xfrm>
            <a:off x="3656190" y="2926337"/>
            <a:ext cx="788020" cy="1048694"/>
            <a:chOff x="5592955" y="2047406"/>
            <a:chExt cx="788020" cy="1048694"/>
          </a:xfrm>
        </p:grpSpPr>
        <p:sp>
          <p:nvSpPr>
            <p:cNvPr id="486" name="Google Shape;486;p51"/>
            <p:cNvSpPr/>
            <p:nvPr/>
          </p:nvSpPr>
          <p:spPr>
            <a:xfrm>
              <a:off x="5608475" y="2095600"/>
              <a:ext cx="772500" cy="10005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000" b="1">
                <a:solidFill>
                  <a:srgbClr val="FFFFFF"/>
                </a:solidFill>
              </a:endParaRPr>
            </a:p>
          </p:txBody>
        </p:sp>
        <p:sp>
          <p:nvSpPr>
            <p:cNvPr id="487" name="Google Shape;487;p51"/>
            <p:cNvSpPr/>
            <p:nvPr/>
          </p:nvSpPr>
          <p:spPr>
            <a:xfrm>
              <a:off x="5630331" y="2116986"/>
              <a:ext cx="731100" cy="8454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488" name="Google Shape;488;p51"/>
            <p:cNvSpPr/>
            <p:nvPr/>
          </p:nvSpPr>
          <p:spPr>
            <a:xfrm>
              <a:off x="567645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89" name="Google Shape;489;p51"/>
            <p:cNvSpPr/>
            <p:nvPr/>
          </p:nvSpPr>
          <p:spPr>
            <a:xfrm>
              <a:off x="6020073" y="2616412"/>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90" name="Google Shape;490;p51"/>
            <p:cNvSpPr/>
            <p:nvPr/>
          </p:nvSpPr>
          <p:spPr>
            <a:xfrm>
              <a:off x="6020073"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91" name="Google Shape;491;p51"/>
            <p:cNvSpPr/>
            <p:nvPr/>
          </p:nvSpPr>
          <p:spPr>
            <a:xfrm>
              <a:off x="5675395" y="2277977"/>
              <a:ext cx="298200" cy="2982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sp>
          <p:nvSpPr>
            <p:cNvPr id="492" name="Google Shape;492;p51"/>
            <p:cNvSpPr txBox="1"/>
            <p:nvPr/>
          </p:nvSpPr>
          <p:spPr>
            <a:xfrm>
              <a:off x="5608475" y="2875635"/>
              <a:ext cx="772500" cy="2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493" name="Google Shape;493;p51"/>
            <p:cNvGrpSpPr/>
            <p:nvPr/>
          </p:nvGrpSpPr>
          <p:grpSpPr>
            <a:xfrm>
              <a:off x="5592955" y="2047406"/>
              <a:ext cx="712986" cy="218400"/>
              <a:chOff x="4577530" y="2938752"/>
              <a:chExt cx="712986" cy="218400"/>
            </a:xfrm>
          </p:grpSpPr>
          <p:sp>
            <p:nvSpPr>
              <p:cNvPr id="494" name="Google Shape;494;p51"/>
              <p:cNvSpPr/>
              <p:nvPr/>
            </p:nvSpPr>
            <p:spPr>
              <a:xfrm>
                <a:off x="5149179"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5242815" y="3068805"/>
                <a:ext cx="47700" cy="47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txBox="1"/>
              <p:nvPr/>
            </p:nvSpPr>
            <p:spPr>
              <a:xfrm>
                <a:off x="4577530" y="2938752"/>
                <a:ext cx="509400" cy="2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497" name="Google Shape;497;p51"/>
            <p:cNvSpPr/>
            <p:nvPr/>
          </p:nvSpPr>
          <p:spPr>
            <a:xfrm>
              <a:off x="5730932"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498" name="Google Shape;498;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273917"/>
              <a:ext cx="144291" cy="77700"/>
            </a:xfrm>
            <a:prstGeom prst="rect">
              <a:avLst/>
            </a:prstGeom>
            <a:noFill/>
            <a:ln>
              <a:noFill/>
            </a:ln>
          </p:spPr>
        </p:pic>
        <p:sp>
          <p:nvSpPr>
            <p:cNvPr id="499" name="Google Shape;499;p51"/>
            <p:cNvSpPr/>
            <p:nvPr/>
          </p:nvSpPr>
          <p:spPr>
            <a:xfrm>
              <a:off x="6077728" y="2359296"/>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500" name="Google Shape;500;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273917"/>
              <a:ext cx="144291" cy="77700"/>
            </a:xfrm>
            <a:prstGeom prst="rect">
              <a:avLst/>
            </a:prstGeom>
            <a:noFill/>
            <a:ln>
              <a:noFill/>
            </a:ln>
          </p:spPr>
        </p:pic>
        <p:sp>
          <p:nvSpPr>
            <p:cNvPr id="501" name="Google Shape;501;p51"/>
            <p:cNvSpPr/>
            <p:nvPr/>
          </p:nvSpPr>
          <p:spPr>
            <a:xfrm>
              <a:off x="6077728"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502" name="Google Shape;502;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6100233" y="2611838"/>
              <a:ext cx="144291" cy="77700"/>
            </a:xfrm>
            <a:prstGeom prst="rect">
              <a:avLst/>
            </a:prstGeom>
            <a:noFill/>
            <a:ln>
              <a:noFill/>
            </a:ln>
          </p:spPr>
        </p:pic>
        <p:sp>
          <p:nvSpPr>
            <p:cNvPr id="503" name="Google Shape;503;p51"/>
            <p:cNvSpPr/>
            <p:nvPr/>
          </p:nvSpPr>
          <p:spPr>
            <a:xfrm>
              <a:off x="5730932" y="2697217"/>
              <a:ext cx="189300" cy="189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a:solidFill>
                  <a:srgbClr val="FFFFFF"/>
                </a:solidFill>
              </a:endParaRPr>
            </a:p>
          </p:txBody>
        </p:sp>
        <p:pic>
          <p:nvPicPr>
            <p:cNvPr id="504" name="Google Shape;504;p51"/>
            <p:cNvPicPr preferRelativeResize="0"/>
            <p:nvPr/>
          </p:nvPicPr>
          <p:blipFill>
            <a:blip r:embed="rId11" cstate="hqprint">
              <a:alphaModFix/>
              <a:extLst>
                <a:ext uri="{28A0092B-C50C-407E-A947-70E740481C1C}">
                  <a14:useLocalDpi xmlns:a14="http://schemas.microsoft.com/office/drawing/2010/main"/>
                </a:ext>
              </a:extLst>
            </a:blip>
            <a:stretch>
              <a:fillRect/>
            </a:stretch>
          </p:blipFill>
          <p:spPr>
            <a:xfrm>
              <a:off x="5753436" y="2611838"/>
              <a:ext cx="144291" cy="77700"/>
            </a:xfrm>
            <a:prstGeom prst="rect">
              <a:avLst/>
            </a:prstGeom>
            <a:noFill/>
            <a:ln>
              <a:noFill/>
            </a:ln>
          </p:spPr>
        </p:pic>
      </p:grpSp>
      <p:sp>
        <p:nvSpPr>
          <p:cNvPr id="505" name="Google Shape;505;p51"/>
          <p:cNvSpPr txBox="1"/>
          <p:nvPr/>
        </p:nvSpPr>
        <p:spPr>
          <a:xfrm>
            <a:off x="3761569" y="246130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6" name="Google Shape;506;p51"/>
          <p:cNvSpPr txBox="1"/>
          <p:nvPr/>
        </p:nvSpPr>
        <p:spPr>
          <a:xfrm>
            <a:off x="4113128" y="213312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7" name="Google Shape;507;p51"/>
          <p:cNvSpPr txBox="1"/>
          <p:nvPr/>
        </p:nvSpPr>
        <p:spPr>
          <a:xfrm>
            <a:off x="4951522" y="246130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8" name="Google Shape;508;p51"/>
          <p:cNvSpPr txBox="1"/>
          <p:nvPr/>
        </p:nvSpPr>
        <p:spPr>
          <a:xfrm>
            <a:off x="5437969" y="246130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09" name="Google Shape;509;p51"/>
          <p:cNvSpPr txBox="1"/>
          <p:nvPr/>
        </p:nvSpPr>
        <p:spPr>
          <a:xfrm>
            <a:off x="5781735" y="2133128"/>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0" name="Google Shape;510;p51"/>
          <p:cNvSpPr txBox="1"/>
          <p:nvPr/>
        </p:nvSpPr>
        <p:spPr>
          <a:xfrm>
            <a:off x="3761569" y="352031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1" name="Google Shape;511;p51"/>
          <p:cNvSpPr txBox="1"/>
          <p:nvPr/>
        </p:nvSpPr>
        <p:spPr>
          <a:xfrm>
            <a:off x="5437969"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2" name="Google Shape;512;p51"/>
          <p:cNvSpPr txBox="1"/>
          <p:nvPr/>
        </p:nvSpPr>
        <p:spPr>
          <a:xfrm>
            <a:off x="5789528"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3" name="Google Shape;513;p51"/>
          <p:cNvSpPr txBox="1"/>
          <p:nvPr/>
        </p:nvSpPr>
        <p:spPr>
          <a:xfrm>
            <a:off x="4599769"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sp>
        <p:nvSpPr>
          <p:cNvPr id="514" name="Google Shape;514;p51"/>
          <p:cNvSpPr txBox="1"/>
          <p:nvPr/>
        </p:nvSpPr>
        <p:spPr>
          <a:xfrm>
            <a:off x="4951328" y="3192135"/>
            <a:ext cx="2487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solidFill>
                  <a:srgbClr val="434343"/>
                </a:solidFill>
                <a:latin typeface="Proxima Nova"/>
                <a:ea typeface="Proxima Nova"/>
                <a:cs typeface="Proxima Nova"/>
                <a:sym typeface="Proxima Nova"/>
              </a:rPr>
              <a:t>C</a:t>
            </a:r>
            <a:endParaRPr sz="700" b="1" dirty="0">
              <a:solidFill>
                <a:srgbClr val="434343"/>
              </a:solidFill>
              <a:latin typeface="Proxima Nova"/>
              <a:ea typeface="Proxima Nova"/>
              <a:cs typeface="Proxima Nova"/>
              <a:sym typeface="Proxima Nova"/>
            </a:endParaRPr>
          </a:p>
        </p:txBody>
      </p:sp>
      <p:pic>
        <p:nvPicPr>
          <p:cNvPr id="515" name="Google Shape;515;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3816262" y="2221055"/>
            <a:ext cx="147500" cy="98225"/>
          </a:xfrm>
          <a:prstGeom prst="rect">
            <a:avLst/>
          </a:prstGeom>
          <a:noFill/>
          <a:ln>
            <a:noFill/>
          </a:ln>
        </p:spPr>
      </p:pic>
      <p:pic>
        <p:nvPicPr>
          <p:cNvPr id="516" name="Google Shape;516;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4654462" y="2221055"/>
            <a:ext cx="147500" cy="98225"/>
          </a:xfrm>
          <a:prstGeom prst="rect">
            <a:avLst/>
          </a:prstGeom>
          <a:noFill/>
          <a:ln>
            <a:noFill/>
          </a:ln>
        </p:spPr>
      </p:pic>
      <p:pic>
        <p:nvPicPr>
          <p:cNvPr id="517" name="Google Shape;517;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4161443" y="3621745"/>
            <a:ext cx="147500" cy="98225"/>
          </a:xfrm>
          <a:prstGeom prst="rect">
            <a:avLst/>
          </a:prstGeom>
          <a:noFill/>
          <a:ln>
            <a:noFill/>
          </a:ln>
        </p:spPr>
      </p:pic>
      <p:pic>
        <p:nvPicPr>
          <p:cNvPr id="518" name="Google Shape;518;p51"/>
          <p:cNvPicPr preferRelativeResize="0"/>
          <p:nvPr/>
        </p:nvPicPr>
        <p:blipFill>
          <a:blip r:embed="rId12" cstate="hqprint">
            <a:alphaModFix/>
            <a:extLst>
              <a:ext uri="{28A0092B-C50C-407E-A947-70E740481C1C}">
                <a14:useLocalDpi xmlns:a14="http://schemas.microsoft.com/office/drawing/2010/main"/>
              </a:ext>
            </a:extLst>
          </a:blip>
          <a:stretch>
            <a:fillRect/>
          </a:stretch>
        </p:blipFill>
        <p:spPr>
          <a:xfrm>
            <a:off x="4647732" y="3621745"/>
            <a:ext cx="147500" cy="98225"/>
          </a:xfrm>
          <a:prstGeom prst="rect">
            <a:avLst/>
          </a:prstGeom>
          <a:noFill/>
          <a:ln>
            <a:noFill/>
          </a:ln>
        </p:spPr>
      </p:pic>
      <p:pic>
        <p:nvPicPr>
          <p:cNvPr id="519" name="Google Shape;519;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4656973" y="2547375"/>
            <a:ext cx="128250" cy="128250"/>
          </a:xfrm>
          <a:prstGeom prst="rect">
            <a:avLst/>
          </a:prstGeom>
          <a:noFill/>
          <a:ln>
            <a:noFill/>
          </a:ln>
        </p:spPr>
      </p:pic>
      <p:pic>
        <p:nvPicPr>
          <p:cNvPr id="520" name="Google Shape;520;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4172852" y="2547375"/>
            <a:ext cx="128250" cy="128250"/>
          </a:xfrm>
          <a:prstGeom prst="rect">
            <a:avLst/>
          </a:prstGeom>
          <a:noFill/>
          <a:ln>
            <a:noFill/>
          </a:ln>
        </p:spPr>
      </p:pic>
      <p:pic>
        <p:nvPicPr>
          <p:cNvPr id="521" name="Google Shape;521;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3822138" y="3273555"/>
            <a:ext cx="128250" cy="128250"/>
          </a:xfrm>
          <a:prstGeom prst="rect">
            <a:avLst/>
          </a:prstGeom>
          <a:noFill/>
          <a:ln>
            <a:noFill/>
          </a:ln>
        </p:spPr>
      </p:pic>
      <p:pic>
        <p:nvPicPr>
          <p:cNvPr id="522" name="Google Shape;522;p51"/>
          <p:cNvPicPr preferRelativeResize="0"/>
          <p:nvPr/>
        </p:nvPicPr>
        <p:blipFill>
          <a:blip r:embed="rId13" cstate="hqprint">
            <a:alphaModFix/>
            <a:extLst>
              <a:ext uri="{28A0092B-C50C-407E-A947-70E740481C1C}">
                <a14:useLocalDpi xmlns:a14="http://schemas.microsoft.com/office/drawing/2010/main"/>
              </a:ext>
            </a:extLst>
          </a:blip>
          <a:stretch>
            <a:fillRect/>
          </a:stretch>
        </p:blipFill>
        <p:spPr>
          <a:xfrm>
            <a:off x="5008883" y="3608641"/>
            <a:ext cx="128250" cy="128250"/>
          </a:xfrm>
          <a:prstGeom prst="rect">
            <a:avLst/>
          </a:prstGeom>
          <a:noFill/>
          <a:ln>
            <a:noFill/>
          </a:ln>
        </p:spPr>
      </p:pic>
      <p:pic>
        <p:nvPicPr>
          <p:cNvPr id="523" name="Google Shape;523;p51"/>
          <p:cNvPicPr preferRelativeResize="0"/>
          <p:nvPr/>
        </p:nvPicPr>
        <p:blipFill>
          <a:blip r:embed="rId14" cstate="hqprint">
            <a:alphaModFix/>
            <a:extLst>
              <a:ext uri="{28A0092B-C50C-407E-A947-70E740481C1C}">
                <a14:useLocalDpi xmlns:a14="http://schemas.microsoft.com/office/drawing/2010/main"/>
              </a:ext>
            </a:extLst>
          </a:blip>
          <a:stretch>
            <a:fillRect/>
          </a:stretch>
        </p:blipFill>
        <p:spPr>
          <a:xfrm>
            <a:off x="5520286" y="2223902"/>
            <a:ext cx="89205" cy="98225"/>
          </a:xfrm>
          <a:prstGeom prst="rect">
            <a:avLst/>
          </a:prstGeom>
          <a:noFill/>
          <a:ln>
            <a:noFill/>
          </a:ln>
        </p:spPr>
      </p:pic>
      <p:pic>
        <p:nvPicPr>
          <p:cNvPr id="524" name="Google Shape;524;p51"/>
          <p:cNvPicPr preferRelativeResize="0"/>
          <p:nvPr/>
        </p:nvPicPr>
        <p:blipFill>
          <a:blip r:embed="rId14" cstate="hqprint">
            <a:alphaModFix/>
            <a:extLst>
              <a:ext uri="{28A0092B-C50C-407E-A947-70E740481C1C}">
                <a14:useLocalDpi xmlns:a14="http://schemas.microsoft.com/office/drawing/2010/main"/>
              </a:ext>
            </a:extLst>
          </a:blip>
          <a:stretch>
            <a:fillRect/>
          </a:stretch>
        </p:blipFill>
        <p:spPr>
          <a:xfrm>
            <a:off x="5520286" y="3624591"/>
            <a:ext cx="89205" cy="98225"/>
          </a:xfrm>
          <a:prstGeom prst="rect">
            <a:avLst/>
          </a:prstGeom>
          <a:noFill/>
          <a:ln>
            <a:noFill/>
          </a:ln>
        </p:spPr>
      </p:pic>
      <p:pic>
        <p:nvPicPr>
          <p:cNvPr id="525" name="Google Shape;525;p51"/>
          <p:cNvPicPr preferRelativeResize="0"/>
          <p:nvPr/>
        </p:nvPicPr>
        <p:blipFill>
          <a:blip r:embed="rId15" cstate="hqprint">
            <a:alphaModFix/>
            <a:extLst>
              <a:ext uri="{28A0092B-C50C-407E-A947-70E740481C1C}">
                <a14:useLocalDpi xmlns:a14="http://schemas.microsoft.com/office/drawing/2010/main"/>
              </a:ext>
            </a:extLst>
          </a:blip>
          <a:stretch>
            <a:fillRect/>
          </a:stretch>
        </p:blipFill>
        <p:spPr>
          <a:xfrm>
            <a:off x="5830428" y="2570588"/>
            <a:ext cx="158026" cy="81825"/>
          </a:xfrm>
          <a:prstGeom prst="rect">
            <a:avLst/>
          </a:prstGeom>
          <a:noFill/>
          <a:ln>
            <a:noFill/>
          </a:ln>
        </p:spPr>
      </p:pic>
      <p:pic>
        <p:nvPicPr>
          <p:cNvPr id="526" name="Google Shape;526;p51"/>
          <p:cNvPicPr preferRelativeResize="0"/>
          <p:nvPr/>
        </p:nvPicPr>
        <p:blipFill>
          <a:blip r:embed="rId15" cstate="hqprint">
            <a:alphaModFix/>
            <a:extLst>
              <a:ext uri="{28A0092B-C50C-407E-A947-70E740481C1C}">
                <a14:useLocalDpi xmlns:a14="http://schemas.microsoft.com/office/drawing/2010/main"/>
              </a:ext>
            </a:extLst>
          </a:blip>
          <a:stretch>
            <a:fillRect/>
          </a:stretch>
        </p:blipFill>
        <p:spPr>
          <a:xfrm>
            <a:off x="5830428" y="3623927"/>
            <a:ext cx="158026" cy="81825"/>
          </a:xfrm>
          <a:prstGeom prst="rect">
            <a:avLst/>
          </a:prstGeom>
          <a:noFill/>
          <a:ln>
            <a:noFill/>
          </a:ln>
        </p:spPr>
      </p:pic>
      <p:pic>
        <p:nvPicPr>
          <p:cNvPr id="527" name="Google Shape;527;p51"/>
          <p:cNvPicPr preferRelativeResize="0"/>
          <p:nvPr/>
        </p:nvPicPr>
        <p:blipFill>
          <a:blip r:embed="rId16" cstate="hqprint">
            <a:alphaModFix/>
            <a:extLst>
              <a:ext uri="{28A0092B-C50C-407E-A947-70E740481C1C}">
                <a14:useLocalDpi xmlns:a14="http://schemas.microsoft.com/office/drawing/2010/main"/>
              </a:ext>
            </a:extLst>
          </a:blip>
          <a:stretch>
            <a:fillRect/>
          </a:stretch>
        </p:blipFill>
        <p:spPr>
          <a:xfrm>
            <a:off x="5027731" y="2230103"/>
            <a:ext cx="92550" cy="92550"/>
          </a:xfrm>
          <a:prstGeom prst="rect">
            <a:avLst/>
          </a:prstGeom>
          <a:noFill/>
          <a:ln>
            <a:noFill/>
          </a:ln>
        </p:spPr>
      </p:pic>
      <p:pic>
        <p:nvPicPr>
          <p:cNvPr id="528" name="Google Shape;528;p51"/>
          <p:cNvPicPr preferRelativeResize="0"/>
          <p:nvPr/>
        </p:nvPicPr>
        <p:blipFill>
          <a:blip r:embed="rId16" cstate="hqprint">
            <a:alphaModFix/>
            <a:extLst>
              <a:ext uri="{28A0092B-C50C-407E-A947-70E740481C1C}">
                <a14:useLocalDpi xmlns:a14="http://schemas.microsoft.com/office/drawing/2010/main"/>
              </a:ext>
            </a:extLst>
          </a:blip>
          <a:stretch>
            <a:fillRect/>
          </a:stretch>
        </p:blipFill>
        <p:spPr>
          <a:xfrm>
            <a:off x="4182837" y="3291403"/>
            <a:ext cx="92550" cy="92550"/>
          </a:xfrm>
          <a:prstGeom prst="rect">
            <a:avLst/>
          </a:prstGeom>
          <a:noFill/>
          <a:ln>
            <a:noFill/>
          </a:ln>
        </p:spPr>
      </p:pic>
      <p:grpSp>
        <p:nvGrpSpPr>
          <p:cNvPr id="529" name="Google Shape;529;p51"/>
          <p:cNvGrpSpPr/>
          <p:nvPr/>
        </p:nvGrpSpPr>
        <p:grpSpPr>
          <a:xfrm>
            <a:off x="2284400" y="1913225"/>
            <a:ext cx="1326900" cy="2061900"/>
            <a:chOff x="2607113" y="1913225"/>
            <a:chExt cx="1326900" cy="2061900"/>
          </a:xfrm>
        </p:grpSpPr>
        <p:sp>
          <p:nvSpPr>
            <p:cNvPr id="530" name="Google Shape;530;p51"/>
            <p:cNvSpPr/>
            <p:nvPr/>
          </p:nvSpPr>
          <p:spPr>
            <a:xfrm>
              <a:off x="2607113" y="1913225"/>
              <a:ext cx="1326900" cy="2061900"/>
            </a:xfrm>
            <a:prstGeom prst="rect">
              <a:avLst/>
            </a:prstGeom>
            <a:solidFill>
              <a:srgbClr val="CC0000"/>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b="1">
                  <a:solidFill>
                    <a:srgbClr val="FFFFFF"/>
                  </a:solidFill>
                  <a:latin typeface="Proxima Nova"/>
                  <a:ea typeface="Proxima Nova"/>
                  <a:cs typeface="Proxima Nova"/>
                  <a:sym typeface="Proxima Nova"/>
                </a:rPr>
                <a:t>RED HAT</a:t>
              </a:r>
              <a:endParaRPr sz="800" b="1">
                <a:solidFill>
                  <a:srgbClr val="FFFFFF"/>
                </a:solidFill>
                <a:latin typeface="Proxima Nova"/>
                <a:ea typeface="Proxima Nova"/>
                <a:cs typeface="Proxima Nova"/>
                <a:sym typeface="Proxima Nova"/>
              </a:endParaRPr>
            </a:p>
            <a:p>
              <a:pPr marL="0" lvl="0" indent="0" algn="l" rtl="0">
                <a:spcBef>
                  <a:spcPts val="0"/>
                </a:spcBef>
                <a:spcAft>
                  <a:spcPts val="0"/>
                </a:spcAft>
                <a:buNone/>
              </a:pPr>
              <a:r>
                <a:rPr lang="en" sz="800" b="1">
                  <a:solidFill>
                    <a:srgbClr val="FFFFFF"/>
                  </a:solidFill>
                  <a:latin typeface="Proxima Nova"/>
                  <a:ea typeface="Proxima Nova"/>
                  <a:cs typeface="Proxima Nova"/>
                  <a:sym typeface="Proxima Nova"/>
                </a:rPr>
                <a:t>ENTERPRISE LINUX</a:t>
              </a:r>
              <a:endParaRPr sz="800" b="1">
                <a:solidFill>
                  <a:srgbClr val="FFFFFF"/>
                </a:solidFill>
                <a:latin typeface="Proxima Nova"/>
                <a:ea typeface="Proxima Nova"/>
                <a:cs typeface="Proxima Nova"/>
                <a:sym typeface="Proxima Nova"/>
              </a:endParaRPr>
            </a:p>
          </p:txBody>
        </p:sp>
        <p:sp>
          <p:nvSpPr>
            <p:cNvPr id="531" name="Google Shape;531;p51"/>
            <p:cNvSpPr/>
            <p:nvPr/>
          </p:nvSpPr>
          <p:spPr>
            <a:xfrm>
              <a:off x="2629698" y="1933600"/>
              <a:ext cx="1280100" cy="1626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latin typeface="Proxima Nova"/>
                  <a:ea typeface="Proxima Nova"/>
                  <a:cs typeface="Proxima Nova"/>
                  <a:sym typeface="Proxima Nova"/>
                </a:rPr>
                <a:t>MASTER</a:t>
              </a:r>
              <a:endParaRPr sz="800" b="1">
                <a:latin typeface="Proxima Nova"/>
                <a:ea typeface="Proxima Nova"/>
                <a:cs typeface="Proxima Nova"/>
                <a:sym typeface="Proxima Nova"/>
              </a:endParaRPr>
            </a:p>
          </p:txBody>
        </p:sp>
        <p:sp>
          <p:nvSpPr>
            <p:cNvPr id="532" name="Google Shape;532;p51"/>
            <p:cNvSpPr/>
            <p:nvPr/>
          </p:nvSpPr>
          <p:spPr>
            <a:xfrm>
              <a:off x="2669900" y="2248764"/>
              <a:ext cx="1195500" cy="272700"/>
            </a:xfrm>
            <a:prstGeom prst="rect">
              <a:avLst/>
            </a:prstGeom>
            <a:solidFill>
              <a:srgbClr val="92D4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API/AUTHENTICATION</a:t>
              </a:r>
              <a:endParaRPr sz="700" b="1">
                <a:solidFill>
                  <a:srgbClr val="FFFFFF"/>
                </a:solidFill>
                <a:latin typeface="Proxima Nova"/>
                <a:ea typeface="Proxima Nova"/>
                <a:cs typeface="Proxima Nova"/>
                <a:sym typeface="Proxima Nova"/>
              </a:endParaRPr>
            </a:p>
          </p:txBody>
        </p:sp>
        <p:sp>
          <p:nvSpPr>
            <p:cNvPr id="533" name="Google Shape;533;p51"/>
            <p:cNvSpPr/>
            <p:nvPr/>
          </p:nvSpPr>
          <p:spPr>
            <a:xfrm>
              <a:off x="2669900" y="2569150"/>
              <a:ext cx="1195500" cy="272700"/>
            </a:xfrm>
            <a:prstGeom prst="rect">
              <a:avLst/>
            </a:prstGeom>
            <a:solidFill>
              <a:srgbClr val="F0AB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DATA STORE</a:t>
              </a:r>
              <a:endParaRPr sz="700" b="1">
                <a:solidFill>
                  <a:srgbClr val="FFFFFF"/>
                </a:solidFill>
                <a:latin typeface="Proxima Nova"/>
                <a:ea typeface="Proxima Nova"/>
                <a:cs typeface="Proxima Nova"/>
                <a:sym typeface="Proxima Nova"/>
              </a:endParaRPr>
            </a:p>
          </p:txBody>
        </p:sp>
        <p:sp>
          <p:nvSpPr>
            <p:cNvPr id="534" name="Google Shape;534;p51"/>
            <p:cNvSpPr/>
            <p:nvPr/>
          </p:nvSpPr>
          <p:spPr>
            <a:xfrm>
              <a:off x="2669900" y="2889536"/>
              <a:ext cx="1195500" cy="272700"/>
            </a:xfrm>
            <a:prstGeom prst="rect">
              <a:avLst/>
            </a:prstGeom>
            <a:solidFill>
              <a:srgbClr val="3B00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SCHEDULER</a:t>
              </a:r>
              <a:endParaRPr sz="700" b="1">
                <a:solidFill>
                  <a:srgbClr val="FFFFFF"/>
                </a:solidFill>
                <a:latin typeface="Proxima Nova"/>
                <a:ea typeface="Proxima Nova"/>
                <a:cs typeface="Proxima Nova"/>
                <a:sym typeface="Proxima Nova"/>
              </a:endParaRPr>
            </a:p>
          </p:txBody>
        </p:sp>
        <p:sp>
          <p:nvSpPr>
            <p:cNvPr id="535" name="Google Shape;535;p51"/>
            <p:cNvSpPr/>
            <p:nvPr/>
          </p:nvSpPr>
          <p:spPr>
            <a:xfrm>
              <a:off x="2669900" y="3209923"/>
              <a:ext cx="1195500" cy="272700"/>
            </a:xfrm>
            <a:prstGeom prst="rect">
              <a:avLst/>
            </a:prstGeom>
            <a:solidFill>
              <a:srgbClr val="00B9E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HEALTH/SCALING</a:t>
              </a:r>
              <a:endParaRPr sz="700" b="1">
                <a:solidFill>
                  <a:srgbClr val="FFFFFF"/>
                </a:solidFill>
                <a:latin typeface="Proxima Nova"/>
                <a:ea typeface="Proxima Nova"/>
                <a:cs typeface="Proxima Nova"/>
                <a:sym typeface="Proxima Nova"/>
              </a:endParaRPr>
            </a:p>
          </p:txBody>
        </p:sp>
      </p:grpSp>
      <p:grpSp>
        <p:nvGrpSpPr>
          <p:cNvPr id="536" name="Google Shape;536;p51"/>
          <p:cNvGrpSpPr/>
          <p:nvPr/>
        </p:nvGrpSpPr>
        <p:grpSpPr>
          <a:xfrm>
            <a:off x="2222988" y="4065375"/>
            <a:ext cx="4668000" cy="509100"/>
            <a:chOff x="2545700" y="4065375"/>
            <a:chExt cx="4668000" cy="509100"/>
          </a:xfrm>
        </p:grpSpPr>
        <p:sp>
          <p:nvSpPr>
            <p:cNvPr id="537" name="Google Shape;537;p51"/>
            <p:cNvSpPr/>
            <p:nvPr/>
          </p:nvSpPr>
          <p:spPr>
            <a:xfrm>
              <a:off x="2545700" y="4065375"/>
              <a:ext cx="4668000" cy="509100"/>
            </a:xfrm>
            <a:prstGeom prst="rect">
              <a:avLst/>
            </a:prstGeom>
            <a:solidFill>
              <a:srgbClr val="6E6F7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700" b="1">
                <a:solidFill>
                  <a:srgbClr val="FFFFFF"/>
                </a:solidFill>
                <a:latin typeface="Proxima Nova"/>
                <a:ea typeface="Proxima Nova"/>
                <a:cs typeface="Proxima Nova"/>
                <a:sym typeface="Proxima Nova"/>
              </a:endParaRPr>
            </a:p>
          </p:txBody>
        </p:sp>
        <p:pic>
          <p:nvPicPr>
            <p:cNvPr id="538" name="Google Shape;538;p51"/>
            <p:cNvPicPr preferRelativeResize="0"/>
            <p:nvPr/>
          </p:nvPicPr>
          <p:blipFill>
            <a:blip r:embed="rId17" cstate="hqprint">
              <a:alphaModFix/>
              <a:extLst>
                <a:ext uri="{28A0092B-C50C-407E-A947-70E740481C1C}">
                  <a14:useLocalDpi xmlns:a14="http://schemas.microsoft.com/office/drawing/2010/main"/>
                </a:ext>
              </a:extLst>
            </a:blip>
            <a:stretch>
              <a:fillRect/>
            </a:stretch>
          </p:blipFill>
          <p:spPr>
            <a:xfrm>
              <a:off x="3438750" y="4201990"/>
              <a:ext cx="278300" cy="111096"/>
            </a:xfrm>
            <a:prstGeom prst="rect">
              <a:avLst/>
            </a:prstGeom>
            <a:noFill/>
            <a:ln>
              <a:noFill/>
            </a:ln>
          </p:spPr>
        </p:pic>
        <p:pic>
          <p:nvPicPr>
            <p:cNvPr id="539" name="Google Shape;539;p51"/>
            <p:cNvPicPr preferRelativeResize="0"/>
            <p:nvPr/>
          </p:nvPicPr>
          <p:blipFill>
            <a:blip r:embed="rId18" cstate="hqprint">
              <a:alphaModFix/>
              <a:extLst>
                <a:ext uri="{28A0092B-C50C-407E-A947-70E740481C1C}">
                  <a14:useLocalDpi xmlns:a14="http://schemas.microsoft.com/office/drawing/2010/main"/>
                </a:ext>
              </a:extLst>
            </a:blip>
            <a:stretch>
              <a:fillRect/>
            </a:stretch>
          </p:blipFill>
          <p:spPr>
            <a:xfrm>
              <a:off x="4720805" y="4153188"/>
              <a:ext cx="301271" cy="208700"/>
            </a:xfrm>
            <a:prstGeom prst="rect">
              <a:avLst/>
            </a:prstGeom>
            <a:noFill/>
            <a:ln>
              <a:noFill/>
            </a:ln>
          </p:spPr>
        </p:pic>
        <p:pic>
          <p:nvPicPr>
            <p:cNvPr id="540" name="Google Shape;540;p51"/>
            <p:cNvPicPr preferRelativeResize="0"/>
            <p:nvPr/>
          </p:nvPicPr>
          <p:blipFill>
            <a:blip r:embed="rId19" cstate="hqprint">
              <a:alphaModFix/>
              <a:extLst>
                <a:ext uri="{28A0092B-C50C-407E-A947-70E740481C1C}">
                  <a14:useLocalDpi xmlns:a14="http://schemas.microsoft.com/office/drawing/2010/main"/>
                </a:ext>
              </a:extLst>
            </a:blip>
            <a:stretch>
              <a:fillRect/>
            </a:stretch>
          </p:blipFill>
          <p:spPr>
            <a:xfrm>
              <a:off x="5364605" y="4153188"/>
              <a:ext cx="301271" cy="208700"/>
            </a:xfrm>
            <a:prstGeom prst="rect">
              <a:avLst/>
            </a:prstGeom>
            <a:noFill/>
            <a:ln>
              <a:noFill/>
            </a:ln>
          </p:spPr>
        </p:pic>
        <p:pic>
          <p:nvPicPr>
            <p:cNvPr id="541" name="Google Shape;541;p51"/>
            <p:cNvPicPr preferRelativeResize="0"/>
            <p:nvPr/>
          </p:nvPicPr>
          <p:blipFill>
            <a:blip r:embed="rId20" cstate="hqprint">
              <a:alphaModFix/>
              <a:extLst>
                <a:ext uri="{28A0092B-C50C-407E-A947-70E740481C1C}">
                  <a14:useLocalDpi xmlns:a14="http://schemas.microsoft.com/office/drawing/2010/main"/>
                </a:ext>
              </a:extLst>
            </a:blip>
            <a:stretch>
              <a:fillRect/>
            </a:stretch>
          </p:blipFill>
          <p:spPr>
            <a:xfrm>
              <a:off x="6008404" y="4153188"/>
              <a:ext cx="301271" cy="208700"/>
            </a:xfrm>
            <a:prstGeom prst="rect">
              <a:avLst/>
            </a:prstGeom>
            <a:noFill/>
            <a:ln>
              <a:noFill/>
            </a:ln>
          </p:spPr>
        </p:pic>
        <p:pic>
          <p:nvPicPr>
            <p:cNvPr id="542" name="Google Shape;542;p51"/>
            <p:cNvPicPr preferRelativeResize="0"/>
            <p:nvPr/>
          </p:nvPicPr>
          <p:blipFill>
            <a:blip r:embed="rId21" cstate="hqprint">
              <a:alphaModFix/>
              <a:extLst>
                <a:ext uri="{28A0092B-C50C-407E-A947-70E740481C1C}">
                  <a14:useLocalDpi xmlns:a14="http://schemas.microsoft.com/office/drawing/2010/main"/>
                </a:ext>
              </a:extLst>
            </a:blip>
            <a:stretch>
              <a:fillRect/>
            </a:stretch>
          </p:blipFill>
          <p:spPr>
            <a:xfrm>
              <a:off x="4059578" y="4181790"/>
              <a:ext cx="318698" cy="151495"/>
            </a:xfrm>
            <a:prstGeom prst="rect">
              <a:avLst/>
            </a:prstGeom>
            <a:noFill/>
            <a:ln>
              <a:noFill/>
            </a:ln>
          </p:spPr>
        </p:pic>
        <p:sp>
          <p:nvSpPr>
            <p:cNvPr id="543" name="Google Shape;543;p51"/>
            <p:cNvSpPr txBox="1"/>
            <p:nvPr/>
          </p:nvSpPr>
          <p:spPr>
            <a:xfrm>
              <a:off x="3161427"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PHYSICAL</a:t>
              </a:r>
              <a:endParaRPr sz="700" b="1">
                <a:solidFill>
                  <a:srgbClr val="FFFFFF"/>
                </a:solidFill>
                <a:latin typeface="Proxima Nova"/>
                <a:ea typeface="Proxima Nova"/>
                <a:cs typeface="Proxima Nova"/>
                <a:sym typeface="Proxima Nova"/>
              </a:endParaRPr>
            </a:p>
          </p:txBody>
        </p:sp>
        <p:sp>
          <p:nvSpPr>
            <p:cNvPr id="544" name="Google Shape;544;p51"/>
            <p:cNvSpPr txBox="1"/>
            <p:nvPr/>
          </p:nvSpPr>
          <p:spPr>
            <a:xfrm>
              <a:off x="38004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VIRTUAL</a:t>
              </a:r>
              <a:endParaRPr sz="700" b="1">
                <a:solidFill>
                  <a:srgbClr val="FFFFFF"/>
                </a:solidFill>
                <a:latin typeface="Proxima Nova"/>
                <a:ea typeface="Proxima Nova"/>
                <a:cs typeface="Proxima Nova"/>
                <a:sym typeface="Proxima Nova"/>
              </a:endParaRPr>
            </a:p>
          </p:txBody>
        </p:sp>
        <p:sp>
          <p:nvSpPr>
            <p:cNvPr id="545" name="Google Shape;545;p51"/>
            <p:cNvSpPr txBox="1"/>
            <p:nvPr/>
          </p:nvSpPr>
          <p:spPr>
            <a:xfrm>
              <a:off x="44473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PRIVATE</a:t>
              </a:r>
              <a:endParaRPr sz="700" b="1">
                <a:solidFill>
                  <a:srgbClr val="FFFFFF"/>
                </a:solidFill>
                <a:latin typeface="Proxima Nova"/>
                <a:ea typeface="Proxima Nova"/>
                <a:cs typeface="Proxima Nova"/>
                <a:sym typeface="Proxima Nova"/>
              </a:endParaRPr>
            </a:p>
          </p:txBody>
        </p:sp>
        <p:sp>
          <p:nvSpPr>
            <p:cNvPr id="546" name="Google Shape;546;p51"/>
            <p:cNvSpPr txBox="1"/>
            <p:nvPr/>
          </p:nvSpPr>
          <p:spPr>
            <a:xfrm>
              <a:off x="5095868"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PUBLIC</a:t>
              </a:r>
              <a:endParaRPr sz="700" b="1">
                <a:solidFill>
                  <a:srgbClr val="FFFFFF"/>
                </a:solidFill>
                <a:latin typeface="Proxima Nova"/>
                <a:ea typeface="Proxima Nova"/>
                <a:cs typeface="Proxima Nova"/>
                <a:sym typeface="Proxima Nova"/>
              </a:endParaRPr>
            </a:p>
          </p:txBody>
        </p:sp>
        <p:sp>
          <p:nvSpPr>
            <p:cNvPr id="547" name="Google Shape;547;p51"/>
            <p:cNvSpPr txBox="1"/>
            <p:nvPr/>
          </p:nvSpPr>
          <p:spPr>
            <a:xfrm>
              <a:off x="5742702" y="4305293"/>
              <a:ext cx="852000" cy="26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FFFF"/>
                  </a:solidFill>
                  <a:latin typeface="Proxima Nova"/>
                  <a:ea typeface="Proxima Nova"/>
                  <a:cs typeface="Proxima Nova"/>
                  <a:sym typeface="Proxima Nova"/>
                </a:rPr>
                <a:t>HYBRID</a:t>
              </a:r>
              <a:endParaRPr sz="700" b="1">
                <a:solidFill>
                  <a:srgbClr val="FFFFFF"/>
                </a:solidFill>
                <a:latin typeface="Proxima Nova"/>
                <a:ea typeface="Proxima Nova"/>
                <a:cs typeface="Proxima Nova"/>
                <a:sym typeface="Proxima Nova"/>
              </a:endParaRPr>
            </a:p>
          </p:txBody>
        </p:sp>
        <p:cxnSp>
          <p:nvCxnSpPr>
            <p:cNvPr id="548" name="Google Shape;548;p51"/>
            <p:cNvCxnSpPr/>
            <p:nvPr/>
          </p:nvCxnSpPr>
          <p:spPr>
            <a:xfrm rot="10800000">
              <a:off x="5738593"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549" name="Google Shape;549;p51"/>
            <p:cNvCxnSpPr/>
            <p:nvPr/>
          </p:nvCxnSpPr>
          <p:spPr>
            <a:xfrm rot="10800000">
              <a:off x="5105614"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550" name="Google Shape;550;p51"/>
            <p:cNvCxnSpPr/>
            <p:nvPr/>
          </p:nvCxnSpPr>
          <p:spPr>
            <a:xfrm rot="10800000">
              <a:off x="4449255" y="4262868"/>
              <a:ext cx="199800" cy="0"/>
            </a:xfrm>
            <a:prstGeom prst="straightConnector1">
              <a:avLst/>
            </a:prstGeom>
            <a:noFill/>
            <a:ln w="9525" cap="flat" cmpd="sng">
              <a:solidFill>
                <a:srgbClr val="FFFFFF"/>
              </a:solidFill>
              <a:prstDash val="dot"/>
              <a:round/>
              <a:headEnd type="none" w="med" len="med"/>
              <a:tailEnd type="none" w="med" len="med"/>
            </a:ln>
          </p:spPr>
        </p:cxnSp>
        <p:cxnSp>
          <p:nvCxnSpPr>
            <p:cNvPr id="551" name="Google Shape;551;p51"/>
            <p:cNvCxnSpPr/>
            <p:nvPr/>
          </p:nvCxnSpPr>
          <p:spPr>
            <a:xfrm rot="10800000">
              <a:off x="3792895" y="4262868"/>
              <a:ext cx="199800" cy="0"/>
            </a:xfrm>
            <a:prstGeom prst="straightConnector1">
              <a:avLst/>
            </a:prstGeom>
            <a:noFill/>
            <a:ln w="9525" cap="flat" cmpd="sng">
              <a:solidFill>
                <a:srgbClr val="FFFFFF"/>
              </a:solidFill>
              <a:prstDash val="dot"/>
              <a:round/>
              <a:headEnd type="none" w="med" len="med"/>
              <a:tailEnd type="none" w="med" len="med"/>
            </a:ln>
          </p:spPr>
        </p:cxnSp>
      </p:grpSp>
      <p:sp>
        <p:nvSpPr>
          <p:cNvPr id="202" name="Footer Placeholder 2">
            <a:extLst>
              <a:ext uri="{FF2B5EF4-FFF2-40B4-BE49-F238E27FC236}">
                <a16:creationId xmlns:a16="http://schemas.microsoft.com/office/drawing/2014/main" id="{D393B4DD-E734-9745-AB67-623DC3DD27C8}"/>
              </a:ext>
            </a:extLst>
          </p:cNvPr>
          <p:cNvSpPr>
            <a:spLocks noGrp="1"/>
          </p:cNvSpPr>
          <p:nvPr>
            <p:ph type="ftr" sz="quarter" idx="10"/>
          </p:nvPr>
        </p:nvSpPr>
        <p:spPr>
          <a:xfrm>
            <a:off x="228666" y="4787900"/>
            <a:ext cx="4114734" cy="166687"/>
          </a:xfrm>
        </p:spPr>
        <p:txBody>
          <a:bodyPr/>
          <a:lstStyle/>
          <a:p>
            <a:r>
              <a:rPr lang="en-US" sz="800" dirty="0"/>
              <a:t>IBM </a:t>
            </a:r>
            <a:r>
              <a:rPr lang="en-US" sz="800" dirty="0">
                <a:latin typeface="+mj-lt"/>
              </a:rPr>
              <a:t>Developer</a:t>
            </a:r>
          </a:p>
        </p:txBody>
      </p:sp>
      <p:sp>
        <p:nvSpPr>
          <p:cNvPr id="203" name="Title 1">
            <a:extLst>
              <a:ext uri="{FF2B5EF4-FFF2-40B4-BE49-F238E27FC236}">
                <a16:creationId xmlns:a16="http://schemas.microsoft.com/office/drawing/2014/main" id="{4AE16ABF-70AB-2545-AD8D-BFB137359A81}"/>
              </a:ext>
            </a:extLst>
          </p:cNvPr>
          <p:cNvSpPr txBox="1">
            <a:spLocks/>
          </p:cNvSpPr>
          <p:nvPr/>
        </p:nvSpPr>
        <p:spPr>
          <a:xfrm>
            <a:off x="210312" y="175530"/>
            <a:ext cx="4361688" cy="804672"/>
          </a:xfrm>
          <a:prstGeom prst="rect">
            <a:avLst/>
          </a:prstGeom>
        </p:spPr>
        <p:txBody>
          <a:bodyPr lIns="0" tIns="0" rIns="0" bIns="0"/>
          <a:lst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kern="0" dirty="0"/>
              <a:t>OpenShift Architecture</a:t>
            </a:r>
          </a:p>
        </p:txBody>
      </p:sp>
    </p:spTree>
    <p:extLst>
      <p:ext uri="{BB962C8B-B14F-4D97-AF65-F5344CB8AC3E}">
        <p14:creationId xmlns:p14="http://schemas.microsoft.com/office/powerpoint/2010/main" val="109763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3" name="Title 2">
            <a:extLst>
              <a:ext uri="{FF2B5EF4-FFF2-40B4-BE49-F238E27FC236}">
                <a16:creationId xmlns:a16="http://schemas.microsoft.com/office/drawing/2014/main" id="{EF366DCD-FB76-6D4F-A213-6FB18EAA8D58}"/>
              </a:ext>
            </a:extLst>
          </p:cNvPr>
          <p:cNvSpPr>
            <a:spLocks noGrp="1"/>
          </p:cNvSpPr>
          <p:nvPr>
            <p:ph type="title"/>
          </p:nvPr>
        </p:nvSpPr>
        <p:spPr/>
        <p:txBody>
          <a:bodyPr/>
          <a:lstStyle/>
          <a:p>
            <a:r>
              <a:rPr lang="en-US" dirty="0"/>
              <a:t>Container runtime</a:t>
            </a:r>
          </a:p>
        </p:txBody>
      </p:sp>
      <p:sp>
        <p:nvSpPr>
          <p:cNvPr id="10" name="Footer Placeholder 2">
            <a:extLst>
              <a:ext uri="{FF2B5EF4-FFF2-40B4-BE49-F238E27FC236}">
                <a16:creationId xmlns:a16="http://schemas.microsoft.com/office/drawing/2014/main" id="{BA8008C0-6245-0F44-85C6-ACB9B809D8EB}"/>
              </a:ext>
            </a:extLst>
          </p:cNvPr>
          <p:cNvSpPr>
            <a:spLocks noGrp="1"/>
          </p:cNvSpPr>
          <p:nvPr>
            <p:ph type="ftr" sz="quarter" idx="10"/>
          </p:nvPr>
        </p:nvSpPr>
        <p:spPr/>
        <p:txBody>
          <a:bodyPr/>
          <a:lstStyle/>
          <a:p>
            <a:r>
              <a:rPr lang="en-US" sz="800" dirty="0"/>
              <a:t>IBM </a:t>
            </a:r>
            <a:r>
              <a:rPr lang="en-US" sz="800" dirty="0">
                <a:latin typeface="+mj-lt"/>
              </a:rPr>
              <a:t>Developer</a:t>
            </a:r>
          </a:p>
        </p:txBody>
      </p:sp>
      <p:sp>
        <p:nvSpPr>
          <p:cNvPr id="831" name="Google Shape;831;p61"/>
          <p:cNvSpPr txBox="1">
            <a:spLocks noGrp="1"/>
          </p:cNvSpPr>
          <p:nvPr>
            <p:ph type="sldNum" sz="quarter" idx="11"/>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830" name="Google Shape;830;p61"/>
          <p:cNvSpPr txBox="1">
            <a:spLocks noGrp="1"/>
          </p:cNvSpPr>
          <p:nvPr>
            <p:ph type="body" idx="4294967295"/>
          </p:nvPr>
        </p:nvSpPr>
        <p:spPr>
          <a:xfrm>
            <a:off x="0" y="2290763"/>
            <a:ext cx="7489825" cy="5095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A lightweight, OCI-compliant container runtime</a:t>
            </a:r>
            <a:endParaRPr sz="1800" dirty="0"/>
          </a:p>
        </p:txBody>
      </p:sp>
      <p:pic>
        <p:nvPicPr>
          <p:cNvPr id="832" name="Google Shape;832;p61"/>
          <p:cNvPicPr preferRelativeResize="0"/>
          <p:nvPr/>
        </p:nvPicPr>
        <p:blipFill rotWithShape="1">
          <a:blip r:embed="rId3">
            <a:alphaModFix/>
          </a:blip>
          <a:srcRect/>
          <a:stretch/>
        </p:blipFill>
        <p:spPr>
          <a:xfrm>
            <a:off x="2705025" y="992775"/>
            <a:ext cx="3325550" cy="1264950"/>
          </a:xfrm>
          <a:prstGeom prst="rect">
            <a:avLst/>
          </a:prstGeom>
          <a:noFill/>
          <a:ln>
            <a:noFill/>
          </a:ln>
        </p:spPr>
      </p:pic>
      <p:sp>
        <p:nvSpPr>
          <p:cNvPr id="833" name="Google Shape;833;p61"/>
          <p:cNvSpPr/>
          <p:nvPr/>
        </p:nvSpPr>
        <p:spPr>
          <a:xfrm>
            <a:off x="1112750" y="3131975"/>
            <a:ext cx="2230200" cy="1385100"/>
          </a:xfrm>
          <a:prstGeom prst="rect">
            <a:avLst/>
          </a:prstGeom>
          <a:solidFill>
            <a:srgbClr val="165D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Overpass"/>
                <a:ea typeface="Overpass"/>
                <a:cs typeface="Overpass"/>
                <a:sym typeface="Overpass"/>
              </a:rPr>
              <a:t>Minimal and Secure Architecture</a:t>
            </a:r>
            <a:endParaRPr sz="1600" dirty="0">
              <a:solidFill>
                <a:srgbClr val="FFFFFF"/>
              </a:solidFill>
              <a:latin typeface="Overpass"/>
              <a:ea typeface="Overpass"/>
              <a:cs typeface="Overpass"/>
              <a:sym typeface="Overpass"/>
            </a:endParaRPr>
          </a:p>
        </p:txBody>
      </p:sp>
      <p:sp>
        <p:nvSpPr>
          <p:cNvPr id="834" name="Google Shape;834;p61"/>
          <p:cNvSpPr/>
          <p:nvPr/>
        </p:nvSpPr>
        <p:spPr>
          <a:xfrm>
            <a:off x="3520438" y="3131975"/>
            <a:ext cx="2230200" cy="1385100"/>
          </a:xfrm>
          <a:prstGeom prst="rect">
            <a:avLst/>
          </a:prstGeom>
          <a:solidFill>
            <a:srgbClr val="165D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Overpass"/>
                <a:ea typeface="Overpass"/>
                <a:cs typeface="Overpass"/>
                <a:sym typeface="Overpass"/>
              </a:rPr>
              <a:t>Optimized for Kubernetes</a:t>
            </a:r>
            <a:endParaRPr sz="1600" dirty="0">
              <a:solidFill>
                <a:srgbClr val="FFFFFF"/>
              </a:solidFill>
              <a:latin typeface="Overpass"/>
              <a:ea typeface="Overpass"/>
              <a:cs typeface="Overpass"/>
              <a:sym typeface="Overpass"/>
            </a:endParaRPr>
          </a:p>
        </p:txBody>
      </p:sp>
      <p:sp>
        <p:nvSpPr>
          <p:cNvPr id="835" name="Google Shape;835;p61"/>
          <p:cNvSpPr/>
          <p:nvPr/>
        </p:nvSpPr>
        <p:spPr>
          <a:xfrm>
            <a:off x="5870123" y="3131975"/>
            <a:ext cx="2230200" cy="1385100"/>
          </a:xfrm>
          <a:prstGeom prst="rect">
            <a:avLst/>
          </a:prstGeom>
          <a:solidFill>
            <a:srgbClr val="165D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Overpass"/>
                <a:ea typeface="Overpass"/>
                <a:cs typeface="Overpass"/>
                <a:sym typeface="Overpass"/>
              </a:rPr>
              <a:t>Runs any OCI-compliant image (including docker)</a:t>
            </a:r>
            <a:endParaRPr sz="1600" dirty="0">
              <a:solidFill>
                <a:srgbClr val="FFFFFF"/>
              </a:solidFill>
              <a:latin typeface="Overpass"/>
              <a:ea typeface="Overpass"/>
              <a:cs typeface="Overpass"/>
              <a:sym typeface="Overpass"/>
            </a:endParaRPr>
          </a:p>
        </p:txBody>
      </p:sp>
    </p:spTree>
    <p:extLst>
      <p:ext uri="{BB962C8B-B14F-4D97-AF65-F5344CB8AC3E}">
        <p14:creationId xmlns:p14="http://schemas.microsoft.com/office/powerpoint/2010/main" val="2896442216"/>
      </p:ext>
    </p:extLst>
  </p:cSld>
  <p:clrMapOvr>
    <a:masterClrMapping/>
  </p:clrMapOvr>
</p:sld>
</file>

<file path=ppt/theme/theme1.xml><?xml version="1.0" encoding="utf-8"?>
<a:theme xmlns:a="http://schemas.openxmlformats.org/drawingml/2006/main" name="IBM Developer 2018 white background">
  <a:themeElements>
    <a:clrScheme name="Custom 63">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6FCDE794-2374-AB42-93C0-E11E58860122}"/>
    </a:ext>
  </a:extLst>
</a:theme>
</file>

<file path=ppt/theme/theme2.xml><?xml version="1.0" encoding="utf-8"?>
<a:theme xmlns:a="http://schemas.openxmlformats.org/drawingml/2006/main" name="IBM Developer 2018 cool gray background">
  <a:themeElements>
    <a:clrScheme name="Custom 66">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59164631-9403-914C-8D3F-EFD7606B5118}"/>
    </a:ext>
  </a:extLst>
</a:theme>
</file>

<file path=ppt/theme/theme3.xml><?xml version="1.0" encoding="utf-8"?>
<a:theme xmlns:a="http://schemas.openxmlformats.org/drawingml/2006/main" name="IBM Developer 2018 blue background">
  <a:themeElements>
    <a:clrScheme name="Custom 68">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3C264AD4-A652-764E-9288-179AC72FE8F1}"/>
    </a:ext>
  </a:extLst>
</a:theme>
</file>

<file path=ppt/theme/theme4.xml><?xml version="1.0" encoding="utf-8"?>
<a:theme xmlns:a="http://schemas.openxmlformats.org/drawingml/2006/main" name="IBM Developer 2018 black background">
  <a:themeElements>
    <a:clrScheme name="Custom 72">
      <a:dk1>
        <a:srgbClr val="FFFFFF"/>
      </a:dk1>
      <a:lt1>
        <a:srgbClr val="000000"/>
      </a:lt1>
      <a:dk2>
        <a:srgbClr val="565656"/>
      </a:dk2>
      <a:lt2>
        <a:srgbClr val="F1F4F7"/>
      </a:lt2>
      <a:accent1>
        <a:srgbClr val="0062FF"/>
      </a:accent1>
      <a:accent2>
        <a:srgbClr val="FA75A6"/>
      </a:accent2>
      <a:accent3>
        <a:srgbClr val="20D5D2"/>
      </a:accent3>
      <a:accent4>
        <a:srgbClr val="B9BFC7"/>
      </a:accent4>
      <a:accent5>
        <a:srgbClr val="BB8EFF"/>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NewIBMTemplate" id="{5F4B1446-128C-B74E-B69A-9D2E37A2357F}" vid="{F7DCD73F-1B52-BE41-86E5-48E3F72D3C47}"/>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6.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Developer 2018 white background</Template>
  <TotalTime>3019</TotalTime>
  <Words>1921</Words>
  <Application>Microsoft Macintosh PowerPoint</Application>
  <PresentationFormat>On-screen Show (16:9)</PresentationFormat>
  <Paragraphs>340</Paragraphs>
  <Slides>18</Slides>
  <Notes>9</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18</vt:i4>
      </vt:variant>
    </vt:vector>
  </HeadingPairs>
  <TitlesOfParts>
    <vt:vector size="34" baseType="lpstr">
      <vt:lpstr>.AppleSystemUIFont</vt:lpstr>
      <vt:lpstr>Arial</vt:lpstr>
      <vt:lpstr>Calibri</vt:lpstr>
      <vt:lpstr>HelvNeue Light for IBM</vt:lpstr>
      <vt:lpstr>IBM Plex Mono Light</vt:lpstr>
      <vt:lpstr>IBM Plex Sans</vt:lpstr>
      <vt:lpstr>IBM Plex Sans Bold</vt:lpstr>
      <vt:lpstr>IBM Plex Sans Light</vt:lpstr>
      <vt:lpstr>Overpass</vt:lpstr>
      <vt:lpstr>Proxima Nova</vt:lpstr>
      <vt:lpstr>Roboto Mono</vt:lpstr>
      <vt:lpstr>Wingdings</vt:lpstr>
      <vt:lpstr>IBM Developer 2018 white background</vt:lpstr>
      <vt:lpstr>IBM Developer 2018 cool gray background</vt:lpstr>
      <vt:lpstr>IBM Developer 2018 blue background</vt:lpstr>
      <vt:lpstr>IBM Developer 2018 black background</vt:lpstr>
      <vt:lpstr>Cloud Pak for Data Introduction  — </vt:lpstr>
      <vt:lpstr>Contents</vt:lpstr>
      <vt:lpstr> Cloud Pak for Data uses some thing with the best of IBM Data/AI and open source tools</vt:lpstr>
      <vt:lpstr>Projects vs. Products</vt:lpstr>
      <vt:lpstr>OpenShift is trusted enterprise Kubernetes</vt:lpstr>
      <vt:lpstr>PowerPoint Presentation</vt:lpstr>
      <vt:lpstr>OpenShift Container Platform</vt:lpstr>
      <vt:lpstr>PowerPoint Presentation</vt:lpstr>
      <vt:lpstr>Container runtime</vt:lpstr>
      <vt:lpstr>Routes</vt:lpstr>
      <vt:lpstr>Projects – extends k8s namespaces</vt:lpstr>
      <vt:lpstr>Source-to-Image</vt:lpstr>
      <vt:lpstr>Jenkins-as-a-Service</vt:lpstr>
      <vt:lpstr>Web Console</vt:lpstr>
      <vt:lpstr>IBM Cloud Paks</vt:lpstr>
      <vt:lpstr>IBM Certified and production ready</vt:lpstr>
      <vt:lpstr>Organized by Capability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Developer Presentation Template — IBM Plex Variant</dc:title>
  <dc:creator>Tim Robinson</dc:creator>
  <cp:lastModifiedBy>NARI Olladapu</cp:lastModifiedBy>
  <cp:revision>51</cp:revision>
  <cp:lastPrinted>2018-10-05T17:04:41Z</cp:lastPrinted>
  <dcterms:created xsi:type="dcterms:W3CDTF">2019-08-22T22:21:58Z</dcterms:created>
  <dcterms:modified xsi:type="dcterms:W3CDTF">2020-07-23T08:56:33Z</dcterms:modified>
</cp:coreProperties>
</file>