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26"/>
  </p:notesMasterIdLst>
  <p:sldIdLst>
    <p:sldId id="256" r:id="rId2"/>
    <p:sldId id="264" r:id="rId3"/>
    <p:sldId id="266" r:id="rId4"/>
    <p:sldId id="267" r:id="rId5"/>
    <p:sldId id="268" r:id="rId6"/>
    <p:sldId id="257" r:id="rId7"/>
    <p:sldId id="258" r:id="rId8"/>
    <p:sldId id="259" r:id="rId9"/>
    <p:sldId id="260" r:id="rId10"/>
    <p:sldId id="271" r:id="rId11"/>
    <p:sldId id="272" r:id="rId12"/>
    <p:sldId id="273" r:id="rId13"/>
    <p:sldId id="274" r:id="rId14"/>
    <p:sldId id="275" r:id="rId15"/>
    <p:sldId id="276" r:id="rId16"/>
    <p:sldId id="269" r:id="rId17"/>
    <p:sldId id="270" r:id="rId18"/>
    <p:sldId id="261" r:id="rId19"/>
    <p:sldId id="277" r:id="rId20"/>
    <p:sldId id="278" r:id="rId21"/>
    <p:sldId id="279" r:id="rId22"/>
    <p:sldId id="262" r:id="rId23"/>
    <p:sldId id="280"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00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64C4F-324A-4982-94AC-AE9956557606}" type="datetimeFigureOut">
              <a:rPr lang="pt-PT" smtClean="0"/>
              <a:t>18/07/2018</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6277E-5F40-4A85-8708-2D4643FF7332}" type="slidenum">
              <a:rPr lang="pt-PT" smtClean="0"/>
              <a:t>‹nº›</a:t>
            </a:fld>
            <a:endParaRPr lang="pt-PT"/>
          </a:p>
        </p:txBody>
      </p:sp>
    </p:spTree>
    <p:extLst>
      <p:ext uri="{BB962C8B-B14F-4D97-AF65-F5344CB8AC3E}">
        <p14:creationId xmlns:p14="http://schemas.microsoft.com/office/powerpoint/2010/main" val="3971413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99DC0CBE-9660-45E0-9AC8-94D9D5004E70}" type="datetime1">
              <a:rPr lang="pt-PT" smtClean="0"/>
              <a:t>18/07/2018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290226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CE106AF8-8308-488D-841E-77D2D6DE1AB3}" type="datetime1">
              <a:rPr lang="pt-PT" smtClean="0"/>
              <a:t>18/07/2018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317310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t-PT"/>
              <a:t>Clique para editar o estilo de título do Modelo Global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6FA79DA2-4F16-448E-B24F-F88BCB80D202}" type="datetime1">
              <a:rPr lang="pt-PT" smtClean="0"/>
              <a:t>18/07/2018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248594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827E142-971D-4D2D-99F0-1DE707857DD0}" type="datetime1">
              <a:rPr lang="pt-PT" smtClean="0"/>
              <a:t>18/07/2018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149756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B4FC198C-FF38-4CAB-A87F-857D864E4022}" type="datetime1">
              <a:rPr lang="pt-PT" smtClean="0"/>
              <a:t>18/07/2018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385396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139CC831-A206-4156-ABBA-4D7D4D1EB4A9}" type="datetime1">
              <a:rPr lang="pt-PT" smtClean="0"/>
              <a:t>18/07/2018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68015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845127" y="2507550"/>
            <a:ext cx="5156200" cy="36805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172200" y="2507550"/>
            <a:ext cx="5181601" cy="36805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Date Placeholder 6"/>
          <p:cNvSpPr>
            <a:spLocks noGrp="1"/>
          </p:cNvSpPr>
          <p:nvPr>
            <p:ph type="dt" sz="half" idx="10"/>
          </p:nvPr>
        </p:nvSpPr>
        <p:spPr/>
        <p:txBody>
          <a:bodyPr/>
          <a:lstStyle/>
          <a:p>
            <a:fld id="{D7CD316C-02BA-4B2B-AE1C-BFE2F87B650E}" type="datetime1">
              <a:rPr lang="pt-PT" smtClean="0"/>
              <a:t>18/07/2018</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0A841FAE-D82D-4024-9798-6BF498F22684}" type="slidenum">
              <a:rPr lang="pt-PT" smtClean="0"/>
              <a:t>‹nº›</a:t>
            </a:fld>
            <a:endParaRPr lang="pt-PT"/>
          </a:p>
        </p:txBody>
      </p:sp>
      <p:sp>
        <p:nvSpPr>
          <p:cNvPr id="10" name="Title 9"/>
          <p:cNvSpPr>
            <a:spLocks noGrp="1"/>
          </p:cNvSpPr>
          <p:nvPr>
            <p:ph type="title"/>
          </p:nvPr>
        </p:nvSpPr>
        <p:spPr/>
        <p:txBody>
          <a:bodyPr/>
          <a:lstStyle/>
          <a:p>
            <a:r>
              <a:rPr lang="pt-PT"/>
              <a:t>Clique para editar o estilo de título do Modelo Global</a:t>
            </a:r>
            <a:endParaRPr lang="en-US" dirty="0"/>
          </a:p>
        </p:txBody>
      </p:sp>
    </p:spTree>
    <p:extLst>
      <p:ext uri="{BB962C8B-B14F-4D97-AF65-F5344CB8AC3E}">
        <p14:creationId xmlns:p14="http://schemas.microsoft.com/office/powerpoint/2010/main" val="219990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ó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FDD42CA-CE0A-4347-B6AE-870C0DC611E7}" type="datetime1">
              <a:rPr lang="pt-PT" smtClean="0"/>
              <a:t>18/07/2018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0A841FAE-D82D-4024-9798-6BF498F22684}" type="slidenum">
              <a:rPr lang="pt-PT" smtClean="0"/>
              <a:t>‹nº›</a:t>
            </a:fld>
            <a:endParaRPr lang="pt-PT"/>
          </a:p>
        </p:txBody>
      </p:sp>
      <p:sp>
        <p:nvSpPr>
          <p:cNvPr id="6" name="Title 5"/>
          <p:cNvSpPr>
            <a:spLocks noGrp="1"/>
          </p:cNvSpPr>
          <p:nvPr>
            <p:ph type="title"/>
          </p:nvPr>
        </p:nvSpPr>
        <p:spPr/>
        <p:txBody>
          <a:bodyPr/>
          <a:lstStyle/>
          <a:p>
            <a:r>
              <a:rPr lang="pt-PT"/>
              <a:t>Clique para editar o estilo de título do Modelo Global</a:t>
            </a:r>
            <a:endParaRPr lang="en-US"/>
          </a:p>
        </p:txBody>
      </p:sp>
    </p:spTree>
    <p:extLst>
      <p:ext uri="{BB962C8B-B14F-4D97-AF65-F5344CB8AC3E}">
        <p14:creationId xmlns:p14="http://schemas.microsoft.com/office/powerpoint/2010/main" val="358160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A9DF7-D7B3-45E3-A219-C79C1A0767F3}" type="datetime1">
              <a:rPr lang="pt-PT" smtClean="0"/>
              <a:t>18/07/2018</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66067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A7C4C64E-965F-4B1C-A4E1-6E1896C3B1BE}" type="datetime1">
              <a:rPr lang="pt-PT" smtClean="0"/>
              <a:t>18/07/2018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364874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t-PT"/>
              <a:t>Clique para editar o estilo de título do Modelo Global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062F934F-9B5B-46B2-BB65-8A64F7272566}" type="datetime1">
              <a:rPr lang="pt-PT" smtClean="0"/>
              <a:t>18/07/2018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306383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2E8085C-71E8-4D38-9CF6-AEBDB4F1CDC0}" type="datetime1">
              <a:rPr lang="pt-PT" smtClean="0"/>
              <a:t>18/07/2018</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A841FAE-D82D-4024-9798-6BF498F22684}" type="slidenum">
              <a:rPr lang="pt-PT" smtClean="0"/>
              <a:t>‹nº›</a:t>
            </a:fld>
            <a:endParaRPr lang="pt-PT"/>
          </a:p>
        </p:txBody>
      </p:sp>
    </p:spTree>
    <p:extLst>
      <p:ext uri="{BB962C8B-B14F-4D97-AF65-F5344CB8AC3E}">
        <p14:creationId xmlns:p14="http://schemas.microsoft.com/office/powerpoint/2010/main" val="28380604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7" name="CaixaDeTexto 6">
            <a:extLst>
              <a:ext uri="{FF2B5EF4-FFF2-40B4-BE49-F238E27FC236}">
                <a16:creationId xmlns:a16="http://schemas.microsoft.com/office/drawing/2014/main" id="{8ED0A782-13C3-4B4B-B3A8-69DA23F1F64E}"/>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10" name="Imagem 9">
            <a:extLst>
              <a:ext uri="{FF2B5EF4-FFF2-40B4-BE49-F238E27FC236}">
                <a16:creationId xmlns:a16="http://schemas.microsoft.com/office/drawing/2014/main" id="{BC33B3E9-B9A0-4E7C-9D79-0ECA94E2684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043694" y="1935948"/>
            <a:ext cx="4104611" cy="2986104"/>
          </a:xfrm>
          <a:prstGeom prst="rect">
            <a:avLst/>
          </a:prstGeom>
        </p:spPr>
      </p:pic>
    </p:spTree>
    <p:extLst>
      <p:ext uri="{BB962C8B-B14F-4D97-AF65-F5344CB8AC3E}">
        <p14:creationId xmlns:p14="http://schemas.microsoft.com/office/powerpoint/2010/main" val="282732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Dicionário de Dados - </a:t>
            </a:r>
            <a:r>
              <a:rPr lang="en-US" sz="2400" dirty="0" err="1">
                <a:solidFill>
                  <a:schemeClr val="accent1">
                    <a:lumMod val="50000"/>
                  </a:schemeClr>
                </a:solidFill>
              </a:rPr>
              <a:t>Jogos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8262269A-F309-4F9F-AB1D-7DA7AEBC5D96}"/>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2972" y="994299"/>
            <a:ext cx="4350772" cy="5426950"/>
          </a:xfrm>
          <a:prstGeom prst="rect">
            <a:avLst/>
          </a:prstGeom>
        </p:spPr>
      </p:pic>
    </p:spTree>
    <p:extLst>
      <p:ext uri="{BB962C8B-B14F-4D97-AF65-F5344CB8AC3E}">
        <p14:creationId xmlns:p14="http://schemas.microsoft.com/office/powerpoint/2010/main" val="1284294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Dicionário de Dados - </a:t>
            </a:r>
            <a:r>
              <a:rPr lang="en-US" sz="2400" dirty="0" err="1">
                <a:solidFill>
                  <a:schemeClr val="accent1">
                    <a:lumMod val="50000"/>
                  </a:schemeClr>
                </a:solidFill>
              </a:rPr>
              <a:t>Competições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8262269A-F309-4F9F-AB1D-7DA7AEBC5D96}"/>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47" y="1448719"/>
            <a:ext cx="9910006" cy="4097406"/>
          </a:xfrm>
          <a:prstGeom prst="rect">
            <a:avLst/>
          </a:prstGeom>
        </p:spPr>
      </p:pic>
    </p:spTree>
    <p:extLst>
      <p:ext uri="{BB962C8B-B14F-4D97-AF65-F5344CB8AC3E}">
        <p14:creationId xmlns:p14="http://schemas.microsoft.com/office/powerpoint/2010/main" val="3431713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Dicionário de Dados - </a:t>
            </a:r>
            <a:r>
              <a:rPr lang="en-US" sz="2400" dirty="0" err="1">
                <a:solidFill>
                  <a:schemeClr val="accent1">
                    <a:lumMod val="50000"/>
                  </a:schemeClr>
                </a:solidFill>
              </a:rPr>
              <a:t>Equipas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8262269A-F309-4F9F-AB1D-7DA7AEBC5D96}"/>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678" y="994299"/>
            <a:ext cx="6839370" cy="5211574"/>
          </a:xfrm>
          <a:prstGeom prst="rect">
            <a:avLst/>
          </a:prstGeom>
        </p:spPr>
      </p:pic>
    </p:spTree>
    <p:extLst>
      <p:ext uri="{BB962C8B-B14F-4D97-AF65-F5344CB8AC3E}">
        <p14:creationId xmlns:p14="http://schemas.microsoft.com/office/powerpoint/2010/main" val="1479546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err="1">
                <a:solidFill>
                  <a:schemeClr val="accent1">
                    <a:lumMod val="50000"/>
                  </a:schemeClr>
                </a:solidFill>
              </a:rPr>
              <a:t>Diagrama</a:t>
            </a:r>
            <a:r>
              <a:rPr lang="en-US" sz="2400" dirty="0">
                <a:solidFill>
                  <a:schemeClr val="accent1">
                    <a:lumMod val="50000"/>
                  </a:schemeClr>
                </a:solidFill>
              </a:rPr>
              <a:t> de Classes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8262269A-F309-4F9F-AB1D-7DA7AEBC5D96}"/>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1385292"/>
            <a:ext cx="12192000" cy="4087416"/>
          </a:xfrm>
          <a:prstGeom prst="rect">
            <a:avLst/>
          </a:prstGeom>
        </p:spPr>
      </p:pic>
    </p:spTree>
    <p:extLst>
      <p:ext uri="{BB962C8B-B14F-4D97-AF65-F5344CB8AC3E}">
        <p14:creationId xmlns:p14="http://schemas.microsoft.com/office/powerpoint/2010/main" val="1293972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err="1">
                <a:solidFill>
                  <a:schemeClr val="accent1">
                    <a:lumMod val="50000"/>
                  </a:schemeClr>
                </a:solidFill>
              </a:rPr>
              <a:t>Diagrama</a:t>
            </a:r>
            <a:r>
              <a:rPr lang="en-US" sz="2400" dirty="0">
                <a:solidFill>
                  <a:schemeClr val="accent1">
                    <a:lumMod val="50000"/>
                  </a:schemeClr>
                </a:solidFill>
              </a:rPr>
              <a:t> de Classes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8262269A-F309-4F9F-AB1D-7DA7AEBC5D96}"/>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819" y="1365392"/>
            <a:ext cx="7995169" cy="4684763"/>
          </a:xfrm>
          <a:prstGeom prst="rect">
            <a:avLst/>
          </a:prstGeom>
        </p:spPr>
      </p:pic>
    </p:spTree>
    <p:extLst>
      <p:ext uri="{BB962C8B-B14F-4D97-AF65-F5344CB8AC3E}">
        <p14:creationId xmlns:p14="http://schemas.microsoft.com/office/powerpoint/2010/main" val="193039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err="1">
                <a:solidFill>
                  <a:schemeClr val="accent1">
                    <a:lumMod val="50000"/>
                  </a:schemeClr>
                </a:solidFill>
              </a:rPr>
              <a:t>Diagrama</a:t>
            </a:r>
            <a:r>
              <a:rPr lang="en-US" sz="2400" dirty="0">
                <a:solidFill>
                  <a:schemeClr val="accent1">
                    <a:lumMod val="50000"/>
                  </a:schemeClr>
                </a:solidFill>
              </a:rPr>
              <a:t> de Classes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8262269A-F309-4F9F-AB1D-7DA7AEBC5D96}"/>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944" y="994299"/>
            <a:ext cx="8261291" cy="5169346"/>
          </a:xfrm>
          <a:prstGeom prst="rect">
            <a:avLst/>
          </a:prstGeom>
        </p:spPr>
      </p:pic>
    </p:spTree>
    <p:extLst>
      <p:ext uri="{BB962C8B-B14F-4D97-AF65-F5344CB8AC3E}">
        <p14:creationId xmlns:p14="http://schemas.microsoft.com/office/powerpoint/2010/main" val="3709680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070771" y="2297539"/>
            <a:ext cx="10289220" cy="3139321"/>
          </a:xfrm>
          <a:prstGeom prst="rect">
            <a:avLst/>
          </a:prstGeom>
          <a:noFill/>
        </p:spPr>
        <p:txBody>
          <a:bodyPr wrap="square" rtlCol="0">
            <a:spAutoFit/>
          </a:bodyPr>
          <a:lstStyle/>
          <a:p>
            <a:r>
              <a:rPr lang="pt-PT" sz="2400" b="1" dirty="0">
                <a:solidFill>
                  <a:schemeClr val="accent1">
                    <a:lumMod val="50000"/>
                  </a:schemeClr>
                </a:solidFill>
              </a:rPr>
              <a:t>Pré-Condição:</a:t>
            </a:r>
          </a:p>
          <a:p>
            <a:pPr lvl="1"/>
            <a:r>
              <a:rPr lang="pt-PT" dirty="0">
                <a:solidFill>
                  <a:schemeClr val="accent1">
                    <a:lumMod val="50000"/>
                  </a:schemeClr>
                </a:solidFill>
              </a:rPr>
              <a:t>O dispositivo deve ter conexão à internet.</a:t>
            </a:r>
          </a:p>
          <a:p>
            <a:r>
              <a:rPr lang="pt-PT" sz="2400" b="1" dirty="0">
                <a:solidFill>
                  <a:schemeClr val="accent1">
                    <a:lumMod val="50000"/>
                  </a:schemeClr>
                </a:solidFill>
              </a:rPr>
              <a:t>Descrição:</a:t>
            </a:r>
          </a:p>
          <a:p>
            <a:pPr marL="800100" lvl="1" indent="-342900">
              <a:buFont typeface="+mj-lt"/>
              <a:buAutoNum type="arabicPeriod"/>
            </a:pPr>
            <a:r>
              <a:rPr lang="pt-PT" dirty="0">
                <a:solidFill>
                  <a:schemeClr val="accent1">
                    <a:lumMod val="50000"/>
                  </a:schemeClr>
                </a:solidFill>
              </a:rPr>
              <a:t>O Utilizador seleciona uma Liga.</a:t>
            </a:r>
          </a:p>
          <a:p>
            <a:pPr marL="800100" lvl="1" indent="-342900">
              <a:buFont typeface="+mj-lt"/>
              <a:buAutoNum type="arabicPeriod"/>
            </a:pPr>
            <a:r>
              <a:rPr lang="pt-PT" dirty="0">
                <a:solidFill>
                  <a:schemeClr val="accent1">
                    <a:lumMod val="50000"/>
                  </a:schemeClr>
                </a:solidFill>
              </a:rPr>
              <a:t>Apenas o botão da liga selecionada é que fica destacado.</a:t>
            </a:r>
          </a:p>
          <a:p>
            <a:pPr marL="800100" lvl="1" indent="-342900">
              <a:buFont typeface="+mj-lt"/>
              <a:buAutoNum type="arabicPeriod"/>
            </a:pPr>
            <a:r>
              <a:rPr lang="pt-PT" dirty="0">
                <a:solidFill>
                  <a:schemeClr val="accent1">
                    <a:lumMod val="50000"/>
                  </a:schemeClr>
                </a:solidFill>
              </a:rPr>
              <a:t>O sistema procura a próxima partida de cada equipa distinta dessa liga.</a:t>
            </a:r>
          </a:p>
          <a:p>
            <a:pPr marL="800100" lvl="1" indent="-342900">
              <a:buFont typeface="+mj-lt"/>
              <a:buAutoNum type="arabicPeriod"/>
            </a:pPr>
            <a:r>
              <a:rPr lang="pt-PT" dirty="0">
                <a:solidFill>
                  <a:schemeClr val="accent1">
                    <a:lumMod val="50000"/>
                  </a:schemeClr>
                </a:solidFill>
              </a:rPr>
              <a:t>O sistema vai obter os prognósticos correspondentes às partidas obtidas.</a:t>
            </a:r>
          </a:p>
          <a:p>
            <a:r>
              <a:rPr lang="pt-PT" sz="2400" b="1" dirty="0">
                <a:solidFill>
                  <a:schemeClr val="accent1">
                    <a:lumMod val="50000"/>
                  </a:schemeClr>
                </a:solidFill>
              </a:rPr>
              <a:t>Pós-Condição:</a:t>
            </a:r>
          </a:p>
          <a:p>
            <a:pPr lvl="1"/>
            <a:r>
              <a:rPr lang="pt-PT" dirty="0">
                <a:solidFill>
                  <a:schemeClr val="accent1">
                    <a:lumMod val="50000"/>
                  </a:schemeClr>
                </a:solidFill>
              </a:rPr>
              <a:t>Os jogos são apresentados com os respetivos prognósticos, com indicação de “</a:t>
            </a:r>
            <a:r>
              <a:rPr lang="pt-PT" i="1" dirty="0" err="1">
                <a:solidFill>
                  <a:schemeClr val="accent1">
                    <a:lumMod val="50000"/>
                  </a:schemeClr>
                </a:solidFill>
              </a:rPr>
              <a:t>Bet</a:t>
            </a:r>
            <a:r>
              <a:rPr lang="pt-PT" i="1" dirty="0">
                <a:solidFill>
                  <a:schemeClr val="accent1">
                    <a:lumMod val="50000"/>
                  </a:schemeClr>
                </a:solidFill>
              </a:rPr>
              <a:t>/No </a:t>
            </a:r>
            <a:r>
              <a:rPr lang="pt-PT" i="1" dirty="0" err="1">
                <a:solidFill>
                  <a:schemeClr val="accent1">
                    <a:lumMod val="50000"/>
                  </a:schemeClr>
                </a:solidFill>
              </a:rPr>
              <a:t>Bet</a:t>
            </a:r>
            <a:r>
              <a:rPr lang="pt-PT" dirty="0">
                <a:solidFill>
                  <a:schemeClr val="accent1">
                    <a:lumMod val="50000"/>
                  </a:schemeClr>
                </a:solidFill>
              </a:rPr>
              <a:t>” no mercado 2,5.</a:t>
            </a:r>
          </a:p>
        </p:txBody>
      </p:sp>
      <p:sp>
        <p:nvSpPr>
          <p:cNvPr id="8" name="CaixaDeTexto 7">
            <a:extLst>
              <a:ext uri="{FF2B5EF4-FFF2-40B4-BE49-F238E27FC236}">
                <a16:creationId xmlns:a16="http://schemas.microsoft.com/office/drawing/2014/main" id="{18BE4D7A-EDB0-4F0E-8A3F-3FBE1E77B25F}"/>
              </a:ext>
            </a:extLst>
          </p:cNvPr>
          <p:cNvSpPr txBox="1"/>
          <p:nvPr/>
        </p:nvSpPr>
        <p:spPr>
          <a:xfrm>
            <a:off x="3025193" y="117141"/>
            <a:ext cx="8974969"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a:solidFill>
                  <a:schemeClr val="accent1">
                    <a:lumMod val="50000"/>
                  </a:schemeClr>
                </a:solidFill>
              </a:rPr>
              <a:t>Descrição estruturada </a:t>
            </a:r>
            <a:r>
              <a:rPr lang="en-US" sz="2800" dirty="0">
                <a:solidFill>
                  <a:schemeClr val="accent1">
                    <a:lumMod val="50000"/>
                  </a:schemeClr>
                </a:solidFill>
              </a:rPr>
              <a:t>(</a:t>
            </a:r>
            <a:r>
              <a:rPr lang="en-US" sz="2400" dirty="0" err="1">
                <a:solidFill>
                  <a:schemeClr val="accent1">
                    <a:lumMod val="50000"/>
                  </a:schemeClr>
                </a:solidFill>
              </a:rPr>
              <a:t>Listar</a:t>
            </a:r>
            <a:r>
              <a:rPr lang="en-US" sz="2400" dirty="0">
                <a:solidFill>
                  <a:schemeClr val="accent1">
                    <a:lumMod val="50000"/>
                  </a:schemeClr>
                </a:solidFill>
              </a:rPr>
              <a:t> </a:t>
            </a:r>
            <a:r>
              <a:rPr lang="en-US" sz="2400" dirty="0" err="1">
                <a:solidFill>
                  <a:schemeClr val="accent1">
                    <a:lumMod val="50000"/>
                  </a:schemeClr>
                </a:solidFill>
              </a:rPr>
              <a:t>Próximos</a:t>
            </a:r>
            <a:r>
              <a:rPr lang="en-US" sz="2400" dirty="0">
                <a:solidFill>
                  <a:schemeClr val="accent1">
                    <a:lumMod val="50000"/>
                  </a:schemeClr>
                </a:solidFill>
              </a:rPr>
              <a:t> </a:t>
            </a:r>
            <a:r>
              <a:rPr lang="en-US" sz="2400" dirty="0" err="1">
                <a:solidFill>
                  <a:schemeClr val="accent1">
                    <a:lumMod val="50000"/>
                  </a:schemeClr>
                </a:solidFill>
              </a:rPr>
              <a:t>Jogos</a:t>
            </a:r>
            <a:r>
              <a:rPr lang="en-US" sz="2800" dirty="0">
                <a:solidFill>
                  <a:schemeClr val="accent1">
                    <a:lumMod val="50000"/>
                  </a:schemeClr>
                </a:solidFill>
              </a:rPr>
              <a:t>)</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405835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114314" y="2733518"/>
            <a:ext cx="10289220" cy="1569660"/>
          </a:xfrm>
          <a:prstGeom prst="rect">
            <a:avLst/>
          </a:prstGeom>
          <a:noFill/>
        </p:spPr>
        <p:txBody>
          <a:bodyPr wrap="square" rtlCol="0">
            <a:spAutoFit/>
          </a:bodyPr>
          <a:lstStyle/>
          <a:p>
            <a:r>
              <a:rPr lang="pt-PT" sz="2400" b="1" dirty="0">
                <a:solidFill>
                  <a:schemeClr val="accent1">
                    <a:lumMod val="50000"/>
                  </a:schemeClr>
                </a:solidFill>
              </a:rPr>
              <a:t>Cenário Secundário:</a:t>
            </a:r>
          </a:p>
          <a:p>
            <a:pPr lvl="1"/>
            <a:r>
              <a:rPr lang="pt-PT" dirty="0">
                <a:solidFill>
                  <a:schemeClr val="accent1">
                    <a:lumMod val="50000"/>
                  </a:schemeClr>
                </a:solidFill>
              </a:rPr>
              <a:t>1.1. O utilizador pode selecionar várias ligas ao mesmo tempo.</a:t>
            </a:r>
          </a:p>
          <a:p>
            <a:pPr lvl="1"/>
            <a:r>
              <a:rPr lang="pt-PT" dirty="0">
                <a:solidFill>
                  <a:schemeClr val="accent1">
                    <a:lumMod val="50000"/>
                  </a:schemeClr>
                </a:solidFill>
              </a:rPr>
              <a:t>2.1. No caso de o utilizador ter selecionado várias ligas os botões das mesmas permanecerão destacados.</a:t>
            </a:r>
          </a:p>
          <a:p>
            <a:pPr lvl="1"/>
            <a:r>
              <a:rPr lang="pt-PT" dirty="0">
                <a:solidFill>
                  <a:schemeClr val="accent1">
                    <a:lumMod val="50000"/>
                  </a:schemeClr>
                </a:solidFill>
              </a:rPr>
              <a:t>3.1. Se não houver encontros a aplicação mostra uma mensagem de erro e volta ao ponto 1.</a:t>
            </a:r>
          </a:p>
        </p:txBody>
      </p:sp>
      <p:sp>
        <p:nvSpPr>
          <p:cNvPr id="8" name="CaixaDeTexto 7">
            <a:extLst>
              <a:ext uri="{FF2B5EF4-FFF2-40B4-BE49-F238E27FC236}">
                <a16:creationId xmlns:a16="http://schemas.microsoft.com/office/drawing/2014/main" id="{18BE4D7A-EDB0-4F0E-8A3F-3FBE1E77B25F}"/>
              </a:ext>
            </a:extLst>
          </p:cNvPr>
          <p:cNvSpPr txBox="1"/>
          <p:nvPr/>
        </p:nvSpPr>
        <p:spPr>
          <a:xfrm>
            <a:off x="3025193" y="117141"/>
            <a:ext cx="8974969"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a:solidFill>
                  <a:schemeClr val="accent1">
                    <a:lumMod val="50000"/>
                  </a:schemeClr>
                </a:solidFill>
              </a:rPr>
              <a:t>Descrição estruturada </a:t>
            </a:r>
            <a:r>
              <a:rPr lang="en-US" sz="2800" dirty="0">
                <a:solidFill>
                  <a:schemeClr val="accent1">
                    <a:lumMod val="50000"/>
                  </a:schemeClr>
                </a:solidFill>
              </a:rPr>
              <a:t>(</a:t>
            </a:r>
            <a:r>
              <a:rPr lang="en-US" sz="2400" dirty="0" err="1">
                <a:solidFill>
                  <a:schemeClr val="accent1">
                    <a:lumMod val="50000"/>
                  </a:schemeClr>
                </a:solidFill>
              </a:rPr>
              <a:t>Listar</a:t>
            </a:r>
            <a:r>
              <a:rPr lang="en-US" sz="2400" dirty="0">
                <a:solidFill>
                  <a:schemeClr val="accent1">
                    <a:lumMod val="50000"/>
                  </a:schemeClr>
                </a:solidFill>
              </a:rPr>
              <a:t> </a:t>
            </a:r>
            <a:r>
              <a:rPr lang="en-US" sz="2400" dirty="0" err="1">
                <a:solidFill>
                  <a:schemeClr val="accent1">
                    <a:lumMod val="50000"/>
                  </a:schemeClr>
                </a:solidFill>
              </a:rPr>
              <a:t>Próximos</a:t>
            </a:r>
            <a:r>
              <a:rPr lang="en-US" sz="2400" dirty="0">
                <a:solidFill>
                  <a:schemeClr val="accent1">
                    <a:lumMod val="50000"/>
                  </a:schemeClr>
                </a:solidFill>
              </a:rPr>
              <a:t> </a:t>
            </a:r>
            <a:r>
              <a:rPr lang="en-US" sz="2400" dirty="0" err="1">
                <a:solidFill>
                  <a:schemeClr val="accent1">
                    <a:lumMod val="50000"/>
                  </a:schemeClr>
                </a:solidFill>
              </a:rPr>
              <a:t>Jogos</a:t>
            </a:r>
            <a:r>
              <a:rPr lang="en-US" sz="2800" dirty="0">
                <a:solidFill>
                  <a:schemeClr val="accent1">
                    <a:lumMod val="50000"/>
                  </a:schemeClr>
                </a:solidFill>
              </a:rPr>
              <a:t>)</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3919523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Diagrama de Sequência (</a:t>
            </a:r>
            <a:r>
              <a:rPr lang="en-US" sz="2000" dirty="0">
                <a:solidFill>
                  <a:schemeClr val="accent1">
                    <a:lumMod val="50000"/>
                  </a:schemeClr>
                </a:solidFill>
              </a:rPr>
              <a:t>Listar Próximos Jogos</a:t>
            </a:r>
            <a:r>
              <a:rPr lang="en-US" sz="2400" dirty="0">
                <a:solidFill>
                  <a:schemeClr val="accent1">
                    <a:lumMod val="50000"/>
                  </a:schemeClr>
                </a:solidFill>
              </a:rPr>
              <a:t>)</a:t>
            </a:r>
            <a:endParaRPr lang="pt-PT" sz="2400" dirty="0">
              <a:solidFill>
                <a:schemeClr val="accent1">
                  <a:lumMod val="50000"/>
                </a:schemeClr>
              </a:solidFill>
            </a:endParaRPr>
          </a:p>
        </p:txBody>
      </p:sp>
      <p:pic>
        <p:nvPicPr>
          <p:cNvPr id="4" name="Imagem 3">
            <a:extLst>
              <a:ext uri="{FF2B5EF4-FFF2-40B4-BE49-F238E27FC236}">
                <a16:creationId xmlns:a16="http://schemas.microsoft.com/office/drawing/2014/main" id="{6986F030-6789-4E26-A2B6-5E0A118AD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1509147"/>
            <a:ext cx="8838363" cy="4624954"/>
          </a:xfrm>
          <a:prstGeom prst="rect">
            <a:avLst/>
          </a:prstGeom>
        </p:spPr>
      </p:pic>
      <p:sp>
        <p:nvSpPr>
          <p:cNvPr id="8" name="CaixaDeTexto 7">
            <a:extLst>
              <a:ext uri="{FF2B5EF4-FFF2-40B4-BE49-F238E27FC236}">
                <a16:creationId xmlns:a16="http://schemas.microsoft.com/office/drawing/2014/main" id="{2A5A36C4-47E9-4F0E-B209-F41870743278}"/>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34913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err="1">
                <a:solidFill>
                  <a:schemeClr val="accent1">
                    <a:lumMod val="50000"/>
                  </a:schemeClr>
                </a:solidFill>
              </a:rPr>
              <a:t>Processo</a:t>
            </a:r>
            <a:r>
              <a:rPr lang="en-US" sz="2400" dirty="0">
                <a:solidFill>
                  <a:schemeClr val="accent1">
                    <a:lumMod val="50000"/>
                  </a:schemeClr>
                </a:solidFill>
              </a:rPr>
              <a:t> (</a:t>
            </a:r>
            <a:r>
              <a:rPr lang="en-US" sz="2000" dirty="0" err="1">
                <a:solidFill>
                  <a:schemeClr val="accent1">
                    <a:lumMod val="50000"/>
                  </a:schemeClr>
                </a:solidFill>
              </a:rPr>
              <a:t>Listar</a:t>
            </a:r>
            <a:r>
              <a:rPr lang="en-US" sz="2000" dirty="0">
                <a:solidFill>
                  <a:schemeClr val="accent1">
                    <a:lumMod val="50000"/>
                  </a:schemeClr>
                </a:solidFill>
              </a:rPr>
              <a:t> Próximos Jogos</a:t>
            </a:r>
            <a:r>
              <a:rPr lang="en-US" sz="2400" dirty="0">
                <a:solidFill>
                  <a:schemeClr val="accent1">
                    <a:lumMod val="50000"/>
                  </a:schemeClr>
                </a:solidFill>
              </a:rPr>
              <a:t>)</a:t>
            </a:r>
            <a:endParaRPr lang="pt-PT" sz="2400" dirty="0">
              <a:solidFill>
                <a:schemeClr val="accent1">
                  <a:lumMod val="50000"/>
                </a:schemeClr>
              </a:solidFill>
            </a:endParaRPr>
          </a:p>
        </p:txBody>
      </p:sp>
      <p:sp>
        <p:nvSpPr>
          <p:cNvPr id="8" name="CaixaDeTexto 7">
            <a:extLst>
              <a:ext uri="{FF2B5EF4-FFF2-40B4-BE49-F238E27FC236}">
                <a16:creationId xmlns:a16="http://schemas.microsoft.com/office/drawing/2014/main" id="{2A5A36C4-47E9-4F0E-B209-F41870743278}"/>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604" y="2513193"/>
            <a:ext cx="7959172" cy="2005099"/>
          </a:xfrm>
          <a:prstGeom prst="rect">
            <a:avLst/>
          </a:prstGeom>
        </p:spPr>
      </p:pic>
    </p:spTree>
    <p:extLst>
      <p:ext uri="{BB962C8B-B14F-4D97-AF65-F5344CB8AC3E}">
        <p14:creationId xmlns:p14="http://schemas.microsoft.com/office/powerpoint/2010/main" val="58166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038687" y="1615736"/>
            <a:ext cx="10289220" cy="4462760"/>
          </a:xfrm>
          <a:prstGeom prst="rect">
            <a:avLst/>
          </a:prstGeom>
          <a:noFill/>
        </p:spPr>
        <p:txBody>
          <a:bodyPr wrap="square" rtlCol="0">
            <a:spAutoFit/>
          </a:bodyPr>
          <a:lstStyle/>
          <a:p>
            <a:pPr algn="just"/>
            <a:r>
              <a:rPr lang="pt-PT" dirty="0">
                <a:solidFill>
                  <a:schemeClr val="accent1">
                    <a:lumMod val="50000"/>
                  </a:schemeClr>
                </a:solidFill>
              </a:rPr>
              <a:t>Este projeto nasce de uma necessidade real, que o nosso cliente Ricardo Baptista, gostava de ver solucionada. </a:t>
            </a:r>
          </a:p>
          <a:p>
            <a:pPr algn="just"/>
            <a:endParaRPr lang="pt-PT" dirty="0">
              <a:solidFill>
                <a:schemeClr val="accent1">
                  <a:lumMod val="50000"/>
                </a:schemeClr>
              </a:solidFill>
            </a:endParaRPr>
          </a:p>
          <a:p>
            <a:pPr algn="just"/>
            <a:r>
              <a:rPr lang="pt-PT" dirty="0">
                <a:solidFill>
                  <a:schemeClr val="accent1">
                    <a:lumMod val="50000"/>
                  </a:schemeClr>
                </a:solidFill>
              </a:rPr>
              <a:t>Basicamente, ele guarda em folhas de Excel registos detalhados de jogos de futebol, para posteriormente os poder analisar de forma estatística, e consequentemente, segundo a execução de vários algoritmos, tentar prever de forma eficaz vários prognósticos para vários mercados de apostas de futebol.</a:t>
            </a:r>
          </a:p>
          <a:p>
            <a:pPr algn="just"/>
            <a:endParaRPr lang="en-US" dirty="0">
              <a:solidFill>
                <a:schemeClr val="accent1">
                  <a:lumMod val="50000"/>
                </a:schemeClr>
              </a:solidFill>
            </a:endParaRPr>
          </a:p>
          <a:p>
            <a:pPr algn="just"/>
            <a:r>
              <a:rPr lang="pt-PT" dirty="0">
                <a:solidFill>
                  <a:schemeClr val="accent1">
                    <a:lumMod val="50000"/>
                  </a:schemeClr>
                </a:solidFill>
              </a:rPr>
              <a:t>Esta abordagem é bastante ineficiente, trabalhosa e propensa a erros. </a:t>
            </a:r>
          </a:p>
          <a:p>
            <a:pPr algn="just"/>
            <a:endParaRPr lang="pt-PT" dirty="0">
              <a:solidFill>
                <a:schemeClr val="accent1">
                  <a:lumMod val="50000"/>
                </a:schemeClr>
              </a:solidFill>
            </a:endParaRPr>
          </a:p>
          <a:p>
            <a:pPr algn="just"/>
            <a:r>
              <a:rPr lang="pt-PT" dirty="0">
                <a:solidFill>
                  <a:schemeClr val="accent1">
                    <a:lumMod val="50000"/>
                  </a:schemeClr>
                </a:solidFill>
              </a:rPr>
              <a:t>Portanto o desejo do Ricardo Baptista, é poder automatizar todo este processo. </a:t>
            </a:r>
          </a:p>
          <a:p>
            <a:pPr algn="just"/>
            <a:endParaRPr lang="en-US" dirty="0">
              <a:solidFill>
                <a:schemeClr val="accent1">
                  <a:lumMod val="50000"/>
                </a:schemeClr>
              </a:solidFill>
            </a:endParaRPr>
          </a:p>
          <a:p>
            <a:pPr algn="just"/>
            <a:r>
              <a:rPr lang="en-US" dirty="0">
                <a:solidFill>
                  <a:schemeClr val="accent1">
                    <a:lumMod val="50000"/>
                  </a:schemeClr>
                </a:solidFill>
              </a:rPr>
              <a:t>Para a</a:t>
            </a:r>
            <a:r>
              <a:rPr lang="pt-PT" dirty="0">
                <a:solidFill>
                  <a:schemeClr val="accent1">
                    <a:lumMod val="50000"/>
                  </a:schemeClr>
                </a:solidFill>
              </a:rPr>
              <a:t>lém do que ele tem já implementado em Excel, pediu-nos para o sistema guardar um histórico de todos os prognósticos que forem gerados ao longo do tempo. Desta forma será possível, após uma base sólida de prognósticos acumulados, determinar alguma alteração ou novas soluções para implementar no sistema.</a:t>
            </a:r>
          </a:p>
          <a:p>
            <a:endParaRPr lang="pt-PT" sz="1400" dirty="0"/>
          </a:p>
        </p:txBody>
      </p:sp>
      <p:sp>
        <p:nvSpPr>
          <p:cNvPr id="8" name="CaixaDeTexto 7">
            <a:extLst>
              <a:ext uri="{FF2B5EF4-FFF2-40B4-BE49-F238E27FC236}">
                <a16:creationId xmlns:a16="http://schemas.microsoft.com/office/drawing/2014/main" id="{18BE4D7A-EDB0-4F0E-8A3F-3FBE1E77B25F}"/>
              </a:ext>
            </a:extLst>
          </p:cNvPr>
          <p:cNvSpPr txBox="1"/>
          <p:nvPr/>
        </p:nvSpPr>
        <p:spPr>
          <a:xfrm>
            <a:off x="3073319" y="91449"/>
            <a:ext cx="8974969"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a:solidFill>
                  <a:schemeClr val="accent1">
                    <a:lumMod val="50000"/>
                  </a:schemeClr>
                </a:solidFill>
              </a:rPr>
              <a:t>Contextualização</a:t>
            </a: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316655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070771" y="2159039"/>
            <a:ext cx="10289220" cy="3139321"/>
          </a:xfrm>
          <a:prstGeom prst="rect">
            <a:avLst/>
          </a:prstGeom>
          <a:noFill/>
        </p:spPr>
        <p:txBody>
          <a:bodyPr wrap="square" rtlCol="0">
            <a:spAutoFit/>
          </a:bodyPr>
          <a:lstStyle/>
          <a:p>
            <a:r>
              <a:rPr lang="pt-PT" sz="2400" b="1" dirty="0">
                <a:solidFill>
                  <a:schemeClr val="accent1">
                    <a:lumMod val="50000"/>
                  </a:schemeClr>
                </a:solidFill>
              </a:rPr>
              <a:t>Pré-Condição:</a:t>
            </a:r>
          </a:p>
          <a:p>
            <a:pPr lvl="0"/>
            <a:r>
              <a:rPr lang="pt-PT" dirty="0">
                <a:solidFill>
                  <a:schemeClr val="accent1">
                    <a:lumMod val="50000"/>
                  </a:schemeClr>
                </a:solidFill>
              </a:rPr>
              <a:t>	O utilizador tem de estar autenticado.</a:t>
            </a:r>
            <a:endParaRPr lang="pt-PT" sz="2400" b="1" dirty="0">
              <a:solidFill>
                <a:schemeClr val="accent1">
                  <a:lumMod val="50000"/>
                </a:schemeClr>
              </a:solidFill>
            </a:endParaRPr>
          </a:p>
          <a:p>
            <a:r>
              <a:rPr lang="pt-PT" sz="2400" b="1" dirty="0">
                <a:solidFill>
                  <a:schemeClr val="accent1">
                    <a:lumMod val="50000"/>
                  </a:schemeClr>
                </a:solidFill>
              </a:rPr>
              <a:t>Descrição:</a:t>
            </a:r>
          </a:p>
          <a:p>
            <a:pPr marL="1257300" lvl="2" indent="-342900">
              <a:buFont typeface="+mj-lt"/>
              <a:buAutoNum type="arabicPeriod"/>
            </a:pPr>
            <a:r>
              <a:rPr lang="pt-PT" dirty="0">
                <a:solidFill>
                  <a:schemeClr val="accent1">
                    <a:lumMod val="50000"/>
                  </a:schemeClr>
                </a:solidFill>
              </a:rPr>
              <a:t>O utilizador seleciona a opção de visualizar o seu perfil.</a:t>
            </a:r>
          </a:p>
          <a:p>
            <a:pPr marL="1257300" lvl="2" indent="-342900">
              <a:buFont typeface="+mj-lt"/>
              <a:buAutoNum type="arabicPeriod"/>
            </a:pPr>
            <a:r>
              <a:rPr lang="pt-PT" dirty="0">
                <a:solidFill>
                  <a:schemeClr val="accent1">
                    <a:lumMod val="50000"/>
                  </a:schemeClr>
                </a:solidFill>
              </a:rPr>
              <a:t>A página do perfil do utilizador é mostrada.</a:t>
            </a:r>
          </a:p>
          <a:p>
            <a:pPr marL="1257300" lvl="2" indent="-342900">
              <a:buFont typeface="+mj-lt"/>
              <a:buAutoNum type="arabicPeriod"/>
            </a:pPr>
            <a:r>
              <a:rPr lang="pt-PT" dirty="0">
                <a:solidFill>
                  <a:schemeClr val="accent1">
                    <a:lumMod val="50000"/>
                  </a:schemeClr>
                </a:solidFill>
              </a:rPr>
              <a:t>O utilizador seleciona o botão “Newsletter”.</a:t>
            </a:r>
          </a:p>
          <a:p>
            <a:pPr marL="1257300" lvl="2" indent="-342900">
              <a:buFont typeface="+mj-lt"/>
              <a:buAutoNum type="arabicPeriod"/>
            </a:pPr>
            <a:r>
              <a:rPr lang="pt-PT" dirty="0">
                <a:solidFill>
                  <a:schemeClr val="accent1">
                    <a:lumMod val="50000"/>
                  </a:schemeClr>
                </a:solidFill>
              </a:rPr>
              <a:t>O sistema valida a ação do utilizador e atualiza-o na base de dados.</a:t>
            </a:r>
          </a:p>
          <a:p>
            <a:pPr marL="1257300" lvl="2" indent="-342900">
              <a:buFont typeface="+mj-lt"/>
              <a:buAutoNum type="arabicPeriod"/>
            </a:pPr>
            <a:r>
              <a:rPr lang="pt-PT" dirty="0">
                <a:solidFill>
                  <a:schemeClr val="accent1">
                    <a:lumMod val="50000"/>
                  </a:schemeClr>
                </a:solidFill>
              </a:rPr>
              <a:t>Uma mensagem de sucesso é mostrada.</a:t>
            </a:r>
            <a:endParaRPr lang="pt-PT" sz="2400" b="1" dirty="0">
              <a:solidFill>
                <a:schemeClr val="accent1">
                  <a:lumMod val="50000"/>
                </a:schemeClr>
              </a:solidFill>
            </a:endParaRPr>
          </a:p>
          <a:p>
            <a:r>
              <a:rPr lang="pt-PT" sz="2400" b="1" dirty="0">
                <a:solidFill>
                  <a:schemeClr val="accent1">
                    <a:lumMod val="50000"/>
                  </a:schemeClr>
                </a:solidFill>
              </a:rPr>
              <a:t>Pós-Condição:</a:t>
            </a:r>
          </a:p>
          <a:p>
            <a:pPr lvl="0"/>
            <a:r>
              <a:rPr lang="pt-PT" dirty="0">
                <a:solidFill>
                  <a:schemeClr val="accent1">
                    <a:lumMod val="50000"/>
                  </a:schemeClr>
                </a:solidFill>
              </a:rPr>
              <a:t>	Em períodos regulares, o Utilizador receberá um e-mail com a Newsletter.</a:t>
            </a:r>
          </a:p>
        </p:txBody>
      </p:sp>
      <p:sp>
        <p:nvSpPr>
          <p:cNvPr id="8" name="CaixaDeTexto 7">
            <a:extLst>
              <a:ext uri="{FF2B5EF4-FFF2-40B4-BE49-F238E27FC236}">
                <a16:creationId xmlns:a16="http://schemas.microsoft.com/office/drawing/2014/main" id="{18BE4D7A-EDB0-4F0E-8A3F-3FBE1E77B25F}"/>
              </a:ext>
            </a:extLst>
          </p:cNvPr>
          <p:cNvSpPr txBox="1"/>
          <p:nvPr/>
        </p:nvSpPr>
        <p:spPr>
          <a:xfrm>
            <a:off x="3025193" y="117141"/>
            <a:ext cx="8974969"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a:solidFill>
                  <a:schemeClr val="accent1">
                    <a:lumMod val="50000"/>
                  </a:schemeClr>
                </a:solidFill>
              </a:rPr>
              <a:t>Descrição estruturada </a:t>
            </a:r>
            <a:r>
              <a:rPr lang="en-US" sz="2800" dirty="0">
                <a:solidFill>
                  <a:schemeClr val="accent1">
                    <a:lumMod val="50000"/>
                  </a:schemeClr>
                </a:solidFill>
              </a:rPr>
              <a:t>(</a:t>
            </a:r>
            <a:r>
              <a:rPr lang="en-US" sz="2400" dirty="0" err="1">
                <a:solidFill>
                  <a:schemeClr val="accent1">
                    <a:lumMod val="50000"/>
                  </a:schemeClr>
                </a:solidFill>
              </a:rPr>
              <a:t>Subscrever</a:t>
            </a:r>
            <a:r>
              <a:rPr lang="en-US" sz="2400" dirty="0">
                <a:solidFill>
                  <a:schemeClr val="accent1">
                    <a:lumMod val="50000"/>
                  </a:schemeClr>
                </a:solidFill>
              </a:rPr>
              <a:t> Newsletter</a:t>
            </a:r>
            <a:r>
              <a:rPr lang="en-US" sz="2800" dirty="0">
                <a:solidFill>
                  <a:schemeClr val="accent1">
                    <a:lumMod val="50000"/>
                  </a:schemeClr>
                </a:solidFill>
              </a:rPr>
              <a:t>)</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1713125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114314" y="3179793"/>
            <a:ext cx="10289220" cy="1015663"/>
          </a:xfrm>
          <a:prstGeom prst="rect">
            <a:avLst/>
          </a:prstGeom>
          <a:noFill/>
        </p:spPr>
        <p:txBody>
          <a:bodyPr wrap="square" rtlCol="0">
            <a:spAutoFit/>
          </a:bodyPr>
          <a:lstStyle/>
          <a:p>
            <a:r>
              <a:rPr lang="pt-PT" sz="2400" b="1" dirty="0">
                <a:solidFill>
                  <a:schemeClr val="accent1">
                    <a:lumMod val="50000"/>
                  </a:schemeClr>
                </a:solidFill>
              </a:rPr>
              <a:t>Cenário Secundário:</a:t>
            </a:r>
          </a:p>
          <a:p>
            <a:r>
              <a:rPr lang="pt-PT" dirty="0">
                <a:solidFill>
                  <a:schemeClr val="accent1">
                    <a:lumMod val="50000"/>
                  </a:schemeClr>
                </a:solidFill>
              </a:rPr>
              <a:t>	3.1. Se algo inesperado acontecer, uma mensagem de erro será mostrada ao utilizador e volta para o ponto 2.</a:t>
            </a:r>
          </a:p>
        </p:txBody>
      </p:sp>
      <p:sp>
        <p:nvSpPr>
          <p:cNvPr id="8" name="CaixaDeTexto 7">
            <a:extLst>
              <a:ext uri="{FF2B5EF4-FFF2-40B4-BE49-F238E27FC236}">
                <a16:creationId xmlns:a16="http://schemas.microsoft.com/office/drawing/2014/main" id="{18BE4D7A-EDB0-4F0E-8A3F-3FBE1E77B25F}"/>
              </a:ext>
            </a:extLst>
          </p:cNvPr>
          <p:cNvSpPr txBox="1"/>
          <p:nvPr/>
        </p:nvSpPr>
        <p:spPr>
          <a:xfrm>
            <a:off x="3025193" y="117141"/>
            <a:ext cx="8974969"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a:solidFill>
                  <a:schemeClr val="accent1">
                    <a:lumMod val="50000"/>
                  </a:schemeClr>
                </a:solidFill>
              </a:rPr>
              <a:t>Descrição estruturada </a:t>
            </a:r>
            <a:r>
              <a:rPr lang="en-US" sz="2800" dirty="0">
                <a:solidFill>
                  <a:schemeClr val="accent1">
                    <a:lumMod val="50000"/>
                  </a:schemeClr>
                </a:solidFill>
              </a:rPr>
              <a:t>(</a:t>
            </a:r>
            <a:r>
              <a:rPr lang="en-US" sz="2400" dirty="0" err="1">
                <a:solidFill>
                  <a:schemeClr val="accent1">
                    <a:lumMod val="50000"/>
                  </a:schemeClr>
                </a:solidFill>
              </a:rPr>
              <a:t>Subscrever</a:t>
            </a:r>
            <a:r>
              <a:rPr lang="en-US" sz="2400" dirty="0">
                <a:solidFill>
                  <a:schemeClr val="accent1">
                    <a:lumMod val="50000"/>
                  </a:schemeClr>
                </a:solidFill>
              </a:rPr>
              <a:t> Newsletter</a:t>
            </a:r>
            <a:r>
              <a:rPr lang="en-US" sz="2800" dirty="0">
                <a:solidFill>
                  <a:schemeClr val="accent1">
                    <a:lumMod val="50000"/>
                  </a:schemeClr>
                </a:solidFill>
              </a:rPr>
              <a:t>)</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1135867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Diagrama de Sequência (</a:t>
            </a:r>
            <a:r>
              <a:rPr lang="pt-PT" sz="2000" dirty="0">
                <a:solidFill>
                  <a:schemeClr val="accent1">
                    <a:lumMod val="50000"/>
                  </a:schemeClr>
                </a:solidFill>
              </a:rPr>
              <a:t>Subscrever Newsletter</a:t>
            </a:r>
            <a:r>
              <a:rPr lang="en-US" sz="2400" dirty="0">
                <a:solidFill>
                  <a:schemeClr val="accent1">
                    <a:lumMod val="50000"/>
                  </a:schemeClr>
                </a:solidFill>
              </a:rPr>
              <a:t>)</a:t>
            </a:r>
            <a:endParaRPr lang="pt-PT" sz="2400" dirty="0">
              <a:solidFill>
                <a:schemeClr val="accent1">
                  <a:lumMod val="50000"/>
                </a:schemeClr>
              </a:solidFill>
            </a:endParaRPr>
          </a:p>
        </p:txBody>
      </p:sp>
      <p:pic>
        <p:nvPicPr>
          <p:cNvPr id="8" name="Imagem 7">
            <a:extLst>
              <a:ext uri="{FF2B5EF4-FFF2-40B4-BE49-F238E27FC236}">
                <a16:creationId xmlns:a16="http://schemas.microsoft.com/office/drawing/2014/main" id="{D985ED82-EFFE-4399-8654-B09381049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550" y="1514474"/>
            <a:ext cx="7762875" cy="4695825"/>
          </a:xfrm>
          <a:prstGeom prst="rect">
            <a:avLst/>
          </a:prstGeom>
        </p:spPr>
      </p:pic>
      <p:sp>
        <p:nvSpPr>
          <p:cNvPr id="9" name="CaixaDeTexto 8">
            <a:extLst>
              <a:ext uri="{FF2B5EF4-FFF2-40B4-BE49-F238E27FC236}">
                <a16:creationId xmlns:a16="http://schemas.microsoft.com/office/drawing/2014/main" id="{379F74CD-C452-4201-B127-34544A496AC2}"/>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1405741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err="1">
                <a:solidFill>
                  <a:schemeClr val="accent1">
                    <a:lumMod val="50000"/>
                  </a:schemeClr>
                </a:solidFill>
              </a:rPr>
              <a:t>Processo</a:t>
            </a:r>
            <a:r>
              <a:rPr lang="en-US" sz="2400" dirty="0">
                <a:solidFill>
                  <a:schemeClr val="accent1">
                    <a:lumMod val="50000"/>
                  </a:schemeClr>
                </a:solidFill>
              </a:rPr>
              <a:t> </a:t>
            </a:r>
            <a:r>
              <a:rPr lang="en-US" sz="2800" dirty="0">
                <a:solidFill>
                  <a:schemeClr val="accent1">
                    <a:lumMod val="50000"/>
                  </a:schemeClr>
                </a:solidFill>
              </a:rPr>
              <a:t>(</a:t>
            </a:r>
            <a:r>
              <a:rPr lang="en-US" sz="2400" dirty="0" err="1">
                <a:solidFill>
                  <a:schemeClr val="accent1">
                    <a:lumMod val="50000"/>
                  </a:schemeClr>
                </a:solidFill>
              </a:rPr>
              <a:t>Subscrever</a:t>
            </a:r>
            <a:r>
              <a:rPr lang="en-US" sz="2400" dirty="0">
                <a:solidFill>
                  <a:schemeClr val="accent1">
                    <a:lumMod val="50000"/>
                  </a:schemeClr>
                </a:solidFill>
              </a:rPr>
              <a:t> Newsletter</a:t>
            </a:r>
            <a:r>
              <a:rPr lang="en-US" sz="2800" dirty="0">
                <a:solidFill>
                  <a:schemeClr val="accent1">
                    <a:lumMod val="50000"/>
                  </a:schemeClr>
                </a:solidFill>
              </a:rPr>
              <a:t>)</a:t>
            </a:r>
            <a:endParaRPr lang="pt-PT" sz="2400" dirty="0">
              <a:solidFill>
                <a:schemeClr val="accent1">
                  <a:lumMod val="50000"/>
                </a:schemeClr>
              </a:solidFill>
            </a:endParaRPr>
          </a:p>
        </p:txBody>
      </p:sp>
      <p:sp>
        <p:nvSpPr>
          <p:cNvPr id="8" name="CaixaDeTexto 7">
            <a:extLst>
              <a:ext uri="{FF2B5EF4-FFF2-40B4-BE49-F238E27FC236}">
                <a16:creationId xmlns:a16="http://schemas.microsoft.com/office/drawing/2014/main" id="{2A5A36C4-47E9-4F0E-B209-F41870743278}"/>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4639" y="3012422"/>
            <a:ext cx="9091725" cy="1390703"/>
          </a:xfrm>
          <a:prstGeom prst="rect">
            <a:avLst/>
          </a:prstGeom>
        </p:spPr>
      </p:pic>
    </p:spTree>
    <p:extLst>
      <p:ext uri="{BB962C8B-B14F-4D97-AF65-F5344CB8AC3E}">
        <p14:creationId xmlns:p14="http://schemas.microsoft.com/office/powerpoint/2010/main" val="712050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Arquitetura Projecto</a:t>
            </a:r>
            <a:endParaRPr lang="pt-PT" sz="2400" dirty="0">
              <a:solidFill>
                <a:schemeClr val="accent1">
                  <a:lumMod val="50000"/>
                </a:schemeClr>
              </a:solidFill>
            </a:endParaRPr>
          </a:p>
        </p:txBody>
      </p:sp>
      <p:pic>
        <p:nvPicPr>
          <p:cNvPr id="4" name="Imagem 3">
            <a:extLst>
              <a:ext uri="{FF2B5EF4-FFF2-40B4-BE49-F238E27FC236}">
                <a16:creationId xmlns:a16="http://schemas.microsoft.com/office/drawing/2014/main" id="{320BF36E-C546-40D9-94DE-F29E46A11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345" y="1224488"/>
            <a:ext cx="7715250" cy="5196761"/>
          </a:xfrm>
          <a:prstGeom prst="rect">
            <a:avLst/>
          </a:prstGeom>
        </p:spPr>
      </p:pic>
      <p:sp>
        <p:nvSpPr>
          <p:cNvPr id="8" name="CaixaDeTexto 7">
            <a:extLst>
              <a:ext uri="{FF2B5EF4-FFF2-40B4-BE49-F238E27FC236}">
                <a16:creationId xmlns:a16="http://schemas.microsoft.com/office/drawing/2014/main" id="{2B420CC3-A1B8-44D0-BB96-B8329A082CEC}"/>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395222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029809" y="1612167"/>
            <a:ext cx="10289220" cy="4524315"/>
          </a:xfrm>
          <a:prstGeom prst="rect">
            <a:avLst/>
          </a:prstGeom>
          <a:noFill/>
        </p:spPr>
        <p:txBody>
          <a:bodyPr wrap="square" rtlCol="0">
            <a:spAutoFit/>
          </a:bodyPr>
          <a:lstStyle/>
          <a:p>
            <a:pPr algn="just"/>
            <a:r>
              <a:rPr lang="pt-PT" dirty="0">
                <a:solidFill>
                  <a:schemeClr val="accent1">
                    <a:lumMod val="50000"/>
                  </a:schemeClr>
                </a:solidFill>
              </a:rPr>
              <a:t>Cada utilizador deve poder fazer registo.</a:t>
            </a:r>
          </a:p>
          <a:p>
            <a:pPr algn="just"/>
            <a:r>
              <a:rPr lang="pt-PT" dirty="0">
                <a:solidFill>
                  <a:schemeClr val="accent1">
                    <a:lumMod val="50000"/>
                  </a:schemeClr>
                </a:solidFill>
              </a:rPr>
              <a:t>Cada utilizador deve poder iniciar sessão e terminar a mesma, caso já a tenha iniciado.</a:t>
            </a:r>
          </a:p>
          <a:p>
            <a:pPr algn="just"/>
            <a:r>
              <a:rPr lang="pt-PT" dirty="0">
                <a:solidFill>
                  <a:schemeClr val="accent1">
                    <a:lumMod val="50000"/>
                  </a:schemeClr>
                </a:solidFill>
              </a:rPr>
              <a:t>Cada utilizador deve poder recuperar password da sua conta, caso não tenha sessão iniciada.</a:t>
            </a:r>
          </a:p>
          <a:p>
            <a:pPr algn="just"/>
            <a:r>
              <a:rPr lang="pt-PT" dirty="0">
                <a:solidFill>
                  <a:schemeClr val="accent1">
                    <a:lumMod val="50000"/>
                  </a:schemeClr>
                </a:solidFill>
              </a:rPr>
              <a:t>Cada utilizador pode guardar uma fotografia associada ao seu perfil.</a:t>
            </a:r>
          </a:p>
          <a:p>
            <a:pPr algn="just"/>
            <a:r>
              <a:rPr lang="pt-PT" dirty="0">
                <a:solidFill>
                  <a:schemeClr val="accent1">
                    <a:lumMod val="50000"/>
                  </a:schemeClr>
                </a:solidFill>
              </a:rPr>
              <a:t>Um utilizador não autenticado (sem sessão iniciada) pode ver a listagem de encontros de futebol e também fazer filtragem por competição e/ou equipa.</a:t>
            </a:r>
          </a:p>
          <a:p>
            <a:pPr algn="just"/>
            <a:r>
              <a:rPr lang="en-US" dirty="0">
                <a:solidFill>
                  <a:schemeClr val="accent1">
                    <a:lumMod val="50000"/>
                  </a:schemeClr>
                </a:solidFill>
              </a:rPr>
              <a:t>U</a:t>
            </a:r>
            <a:r>
              <a:rPr lang="pt-PT" dirty="0">
                <a:solidFill>
                  <a:schemeClr val="accent1">
                    <a:lumMod val="50000"/>
                  </a:schemeClr>
                </a:solidFill>
              </a:rPr>
              <a:t>m utilizador não autenticado tem apenas acesso aos prognósticos para os jogos correntes, mas não tem acesso ao histórico completo.</a:t>
            </a:r>
          </a:p>
          <a:p>
            <a:pPr algn="just"/>
            <a:r>
              <a:rPr lang="pt-PT" dirty="0">
                <a:solidFill>
                  <a:schemeClr val="accent1">
                    <a:lumMod val="50000"/>
                  </a:schemeClr>
                </a:solidFill>
              </a:rPr>
              <a:t>Um utilizador autenticado (com sessão iniciada) tem acesso a todas as funcionalidades anteriormente mencionadas. </a:t>
            </a:r>
          </a:p>
          <a:p>
            <a:pPr algn="just"/>
            <a:r>
              <a:rPr lang="pt-PT" dirty="0">
                <a:solidFill>
                  <a:schemeClr val="accent1">
                    <a:lumMod val="50000"/>
                  </a:schemeClr>
                </a:solidFill>
              </a:rPr>
              <a:t>Um utilizador autenticado tem também acesso à subscrição/anulação do serviço de Newsletter, dependendo do estado da mesma (ativa/inativa)</a:t>
            </a:r>
          </a:p>
          <a:p>
            <a:pPr algn="just"/>
            <a:r>
              <a:rPr lang="pt-PT" dirty="0">
                <a:solidFill>
                  <a:schemeClr val="accent1">
                    <a:lumMod val="50000"/>
                  </a:schemeClr>
                </a:solidFill>
              </a:rPr>
              <a:t>Um utilizador autenticado pode ainda ver os históricos de todos os prognósticos gerados pelo sistema até ao momento.</a:t>
            </a:r>
          </a:p>
          <a:p>
            <a:pPr algn="just"/>
            <a:r>
              <a:rPr lang="pt-PT" dirty="0">
                <a:solidFill>
                  <a:schemeClr val="accent1">
                    <a:lumMod val="50000"/>
                  </a:schemeClr>
                </a:solidFill>
              </a:rPr>
              <a:t>Cada utilizador deve confirmar o e-mail após o registo para que um administrador o possa aprovar. Depois de aprovado, o utilizador consegue ter acesso às funcionalidades do sistema.</a:t>
            </a:r>
          </a:p>
        </p:txBody>
      </p:sp>
      <p:sp>
        <p:nvSpPr>
          <p:cNvPr id="8" name="CaixaDeTexto 7">
            <a:extLst>
              <a:ext uri="{FF2B5EF4-FFF2-40B4-BE49-F238E27FC236}">
                <a16:creationId xmlns:a16="http://schemas.microsoft.com/office/drawing/2014/main" id="{18BE4D7A-EDB0-4F0E-8A3F-3FBE1E77B25F}"/>
              </a:ext>
            </a:extLst>
          </p:cNvPr>
          <p:cNvSpPr txBox="1"/>
          <p:nvPr/>
        </p:nvSpPr>
        <p:spPr>
          <a:xfrm>
            <a:off x="3073319" y="91449"/>
            <a:ext cx="8974969"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a:solidFill>
                  <a:schemeClr val="accent1">
                    <a:lumMod val="50000"/>
                  </a:schemeClr>
                </a:solidFill>
              </a:rPr>
              <a:t>Requisitos Funcionais - Utilizador</a:t>
            </a: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67310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038687" y="1743541"/>
            <a:ext cx="10289220" cy="3970318"/>
          </a:xfrm>
          <a:prstGeom prst="rect">
            <a:avLst/>
          </a:prstGeom>
          <a:noFill/>
        </p:spPr>
        <p:txBody>
          <a:bodyPr wrap="square" rtlCol="0">
            <a:spAutoFit/>
          </a:bodyPr>
          <a:lstStyle/>
          <a:p>
            <a:pPr algn="just"/>
            <a:r>
              <a:rPr lang="pt-PT" dirty="0">
                <a:solidFill>
                  <a:schemeClr val="accent1">
                    <a:lumMod val="50000"/>
                  </a:schemeClr>
                </a:solidFill>
              </a:rPr>
              <a:t>Cada administrador pode aprovar utilizadores.</a:t>
            </a:r>
          </a:p>
          <a:p>
            <a:pPr algn="just"/>
            <a:r>
              <a:rPr lang="pt-PT" dirty="0">
                <a:solidFill>
                  <a:schemeClr val="accent1">
                    <a:lumMod val="50000"/>
                  </a:schemeClr>
                </a:solidFill>
              </a:rPr>
              <a:t>Cada administrador pode bloquear utilizadores.</a:t>
            </a:r>
          </a:p>
          <a:p>
            <a:pPr algn="just"/>
            <a:r>
              <a:rPr lang="pt-PT" dirty="0">
                <a:solidFill>
                  <a:schemeClr val="accent1">
                    <a:lumMod val="50000"/>
                  </a:schemeClr>
                </a:solidFill>
              </a:rPr>
              <a:t>Cada administrador pode gerir a base de dados de acordo com as seguintes ações:</a:t>
            </a:r>
          </a:p>
          <a:p>
            <a:pPr marL="1200150" lvl="2" indent="-285750" algn="just">
              <a:buFont typeface="Arial" panose="020B0604020202020204" pitchFamily="34" charset="0"/>
              <a:buChar char="•"/>
            </a:pPr>
            <a:r>
              <a:rPr lang="pt-PT" dirty="0">
                <a:solidFill>
                  <a:schemeClr val="accent1">
                    <a:lumMod val="50000"/>
                  </a:schemeClr>
                </a:solidFill>
              </a:rPr>
              <a:t>Sincronizar com a API;</a:t>
            </a:r>
          </a:p>
          <a:p>
            <a:pPr marL="1200150" lvl="2" indent="-285750" algn="just">
              <a:buFont typeface="Arial" panose="020B0604020202020204" pitchFamily="34" charset="0"/>
              <a:buChar char="•"/>
            </a:pPr>
            <a:r>
              <a:rPr lang="pt-PT" dirty="0">
                <a:solidFill>
                  <a:schemeClr val="accent1">
                    <a:lumMod val="50000"/>
                  </a:schemeClr>
                </a:solidFill>
              </a:rPr>
              <a:t>Filtrar dados;</a:t>
            </a:r>
          </a:p>
          <a:p>
            <a:pPr marL="1200150" lvl="2" indent="-285750" algn="just">
              <a:buFont typeface="Arial" panose="020B0604020202020204" pitchFamily="34" charset="0"/>
              <a:buChar char="•"/>
            </a:pPr>
            <a:r>
              <a:rPr lang="pt-PT" dirty="0">
                <a:solidFill>
                  <a:schemeClr val="accent1">
                    <a:lumMod val="50000"/>
                  </a:schemeClr>
                </a:solidFill>
              </a:rPr>
              <a:t>Introduzir dados;</a:t>
            </a:r>
          </a:p>
          <a:p>
            <a:pPr marL="1200150" lvl="2" indent="-285750" algn="just">
              <a:buFont typeface="Arial" panose="020B0604020202020204" pitchFamily="34" charset="0"/>
              <a:buChar char="•"/>
            </a:pPr>
            <a:r>
              <a:rPr lang="pt-PT" dirty="0">
                <a:solidFill>
                  <a:schemeClr val="accent1">
                    <a:lumMod val="50000"/>
                  </a:schemeClr>
                </a:solidFill>
              </a:rPr>
              <a:t>Modificar dados;</a:t>
            </a:r>
          </a:p>
          <a:p>
            <a:pPr marL="1200150" lvl="2" indent="-285750" algn="just">
              <a:buFont typeface="Arial" panose="020B0604020202020204" pitchFamily="34" charset="0"/>
              <a:buChar char="•"/>
            </a:pPr>
            <a:r>
              <a:rPr lang="pt-PT" dirty="0">
                <a:solidFill>
                  <a:schemeClr val="accent1">
                    <a:lumMod val="50000"/>
                  </a:schemeClr>
                </a:solidFill>
              </a:rPr>
              <a:t>Eliminar dados.</a:t>
            </a:r>
          </a:p>
          <a:p>
            <a:pPr algn="just"/>
            <a:r>
              <a:rPr lang="pt-PT" dirty="0">
                <a:solidFill>
                  <a:schemeClr val="accent1">
                    <a:lumMod val="50000"/>
                  </a:schemeClr>
                </a:solidFill>
              </a:rPr>
              <a:t>Cada administrador pode gerir o serviço de Newsletter de acordo com as seguintes ações:</a:t>
            </a:r>
          </a:p>
          <a:p>
            <a:pPr marL="1200150" lvl="2" indent="-285750" algn="just">
              <a:buFont typeface="Arial" panose="020B0604020202020204" pitchFamily="34" charset="0"/>
              <a:buChar char="•"/>
            </a:pPr>
            <a:r>
              <a:rPr lang="pt-PT" dirty="0">
                <a:solidFill>
                  <a:schemeClr val="accent1">
                    <a:lumMod val="50000"/>
                  </a:schemeClr>
                </a:solidFill>
              </a:rPr>
              <a:t>Criar Newsletter;</a:t>
            </a:r>
          </a:p>
          <a:p>
            <a:pPr marL="1200150" lvl="2" indent="-285750" algn="just">
              <a:buFont typeface="Arial" panose="020B0604020202020204" pitchFamily="34" charset="0"/>
              <a:buChar char="•"/>
            </a:pPr>
            <a:r>
              <a:rPr lang="pt-PT" dirty="0">
                <a:solidFill>
                  <a:schemeClr val="accent1">
                    <a:lumMod val="50000"/>
                  </a:schemeClr>
                </a:solidFill>
              </a:rPr>
              <a:t>Guardar Newsletter na base de dados;</a:t>
            </a:r>
          </a:p>
          <a:p>
            <a:pPr marL="1200150" lvl="2" indent="-285750" algn="just">
              <a:buFont typeface="Arial" panose="020B0604020202020204" pitchFamily="34" charset="0"/>
              <a:buChar char="•"/>
            </a:pPr>
            <a:r>
              <a:rPr lang="pt-PT" dirty="0">
                <a:solidFill>
                  <a:schemeClr val="accent1">
                    <a:lumMod val="50000"/>
                  </a:schemeClr>
                </a:solidFill>
              </a:rPr>
              <a:t>Modificar Newsletter;</a:t>
            </a:r>
          </a:p>
          <a:p>
            <a:pPr marL="1200150" lvl="2" indent="-285750" algn="just">
              <a:buFont typeface="Arial" panose="020B0604020202020204" pitchFamily="34" charset="0"/>
              <a:buChar char="•"/>
            </a:pPr>
            <a:r>
              <a:rPr lang="pt-PT" dirty="0">
                <a:solidFill>
                  <a:schemeClr val="accent1">
                    <a:lumMod val="50000"/>
                  </a:schemeClr>
                </a:solidFill>
              </a:rPr>
              <a:t>Eliminar Newsletter;</a:t>
            </a:r>
          </a:p>
          <a:p>
            <a:pPr marL="1200150" lvl="2" indent="-285750" algn="just">
              <a:buFont typeface="Arial" panose="020B0604020202020204" pitchFamily="34" charset="0"/>
              <a:buChar char="•"/>
            </a:pPr>
            <a:r>
              <a:rPr lang="pt-PT" dirty="0">
                <a:solidFill>
                  <a:schemeClr val="accent1">
                    <a:lumMod val="50000"/>
                  </a:schemeClr>
                </a:solidFill>
              </a:rPr>
              <a:t>Enviar Newsletter.</a:t>
            </a:r>
          </a:p>
        </p:txBody>
      </p:sp>
      <p:sp>
        <p:nvSpPr>
          <p:cNvPr id="8" name="CaixaDeTexto 7">
            <a:extLst>
              <a:ext uri="{FF2B5EF4-FFF2-40B4-BE49-F238E27FC236}">
                <a16:creationId xmlns:a16="http://schemas.microsoft.com/office/drawing/2014/main" id="{18BE4D7A-EDB0-4F0E-8A3F-3FBE1E77B25F}"/>
              </a:ext>
            </a:extLst>
          </p:cNvPr>
          <p:cNvSpPr txBox="1"/>
          <p:nvPr/>
        </p:nvSpPr>
        <p:spPr>
          <a:xfrm>
            <a:off x="3073319" y="91449"/>
            <a:ext cx="8974969"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a:solidFill>
                  <a:schemeClr val="accent1">
                    <a:lumMod val="50000"/>
                  </a:schemeClr>
                </a:solidFill>
              </a:rPr>
              <a:t>Requisitos Funcionais - Administrador</a:t>
            </a: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1252394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070771" y="2905337"/>
            <a:ext cx="10289220" cy="1200329"/>
          </a:xfrm>
          <a:prstGeom prst="rect">
            <a:avLst/>
          </a:prstGeom>
          <a:noFill/>
        </p:spPr>
        <p:txBody>
          <a:bodyPr wrap="square" rtlCol="0">
            <a:spAutoFit/>
          </a:bodyPr>
          <a:lstStyle/>
          <a:p>
            <a:pPr algn="just"/>
            <a:r>
              <a:rPr lang="pt-PT" dirty="0">
                <a:solidFill>
                  <a:schemeClr val="accent1">
                    <a:lumMod val="50000"/>
                  </a:schemeClr>
                </a:solidFill>
              </a:rPr>
              <a:t>A base de dados deve ser desenvolvida em </a:t>
            </a:r>
            <a:r>
              <a:rPr lang="pt-PT" dirty="0" err="1">
                <a:solidFill>
                  <a:schemeClr val="accent1">
                    <a:lumMod val="50000"/>
                  </a:schemeClr>
                </a:solidFill>
              </a:rPr>
              <a:t>Transact</a:t>
            </a:r>
            <a:r>
              <a:rPr lang="pt-PT" dirty="0">
                <a:solidFill>
                  <a:schemeClr val="accent1">
                    <a:lumMod val="50000"/>
                  </a:schemeClr>
                </a:solidFill>
              </a:rPr>
              <a:t>-SQL.</a:t>
            </a:r>
          </a:p>
          <a:p>
            <a:pPr algn="just"/>
            <a:r>
              <a:rPr lang="pt-PT" dirty="0">
                <a:solidFill>
                  <a:schemeClr val="accent1">
                    <a:lumMod val="50000"/>
                  </a:schemeClr>
                </a:solidFill>
              </a:rPr>
              <a:t>A aplicação deve seguir uma arquitetura N-TIER de 3 camadas (</a:t>
            </a:r>
            <a:r>
              <a:rPr lang="pt-PT" i="1" dirty="0" err="1">
                <a:solidFill>
                  <a:schemeClr val="accent1">
                    <a:lumMod val="50000"/>
                  </a:schemeClr>
                </a:solidFill>
              </a:rPr>
              <a:t>User</a:t>
            </a:r>
            <a:r>
              <a:rPr lang="pt-PT" i="1" dirty="0">
                <a:solidFill>
                  <a:schemeClr val="accent1">
                    <a:lumMod val="50000"/>
                  </a:schemeClr>
                </a:solidFill>
              </a:rPr>
              <a:t> Interface, Business </a:t>
            </a:r>
            <a:r>
              <a:rPr lang="pt-PT" i="1" dirty="0" err="1">
                <a:solidFill>
                  <a:schemeClr val="accent1">
                    <a:lumMod val="50000"/>
                  </a:schemeClr>
                </a:solidFill>
              </a:rPr>
              <a:t>Logic</a:t>
            </a:r>
            <a:r>
              <a:rPr lang="pt-PT" i="1" dirty="0">
                <a:solidFill>
                  <a:schemeClr val="accent1">
                    <a:lumMod val="50000"/>
                  </a:schemeClr>
                </a:solidFill>
              </a:rPr>
              <a:t> </a:t>
            </a:r>
            <a:r>
              <a:rPr lang="pt-PT" i="1" dirty="0" err="1">
                <a:solidFill>
                  <a:schemeClr val="accent1">
                    <a:lumMod val="50000"/>
                  </a:schemeClr>
                </a:solidFill>
              </a:rPr>
              <a:t>Layer</a:t>
            </a:r>
            <a:r>
              <a:rPr lang="pt-PT" i="1" dirty="0">
                <a:solidFill>
                  <a:schemeClr val="accent1">
                    <a:lumMod val="50000"/>
                  </a:schemeClr>
                </a:solidFill>
              </a:rPr>
              <a:t>, Data Access </a:t>
            </a:r>
            <a:r>
              <a:rPr lang="pt-PT" i="1" dirty="0" err="1">
                <a:solidFill>
                  <a:schemeClr val="accent1">
                    <a:lumMod val="50000"/>
                  </a:schemeClr>
                </a:solidFill>
              </a:rPr>
              <a:t>Layer</a:t>
            </a:r>
            <a:r>
              <a:rPr lang="pt-PT" dirty="0">
                <a:solidFill>
                  <a:schemeClr val="accent1">
                    <a:lumMod val="50000"/>
                  </a:schemeClr>
                </a:solidFill>
              </a:rPr>
              <a:t>).</a:t>
            </a:r>
          </a:p>
          <a:p>
            <a:pPr algn="just"/>
            <a:r>
              <a:rPr lang="pt-PT" dirty="0">
                <a:solidFill>
                  <a:schemeClr val="accent1">
                    <a:lumMod val="50000"/>
                  </a:schemeClr>
                </a:solidFill>
              </a:rPr>
              <a:t>Deve ser utilizada a programação orientada a objetos (</a:t>
            </a:r>
            <a:r>
              <a:rPr lang="pt-PT" i="1" dirty="0" err="1">
                <a:solidFill>
                  <a:schemeClr val="accent1">
                    <a:lumMod val="50000"/>
                  </a:schemeClr>
                </a:solidFill>
              </a:rPr>
              <a:t>Object-oriented</a:t>
            </a:r>
            <a:r>
              <a:rPr lang="pt-PT" i="1" dirty="0">
                <a:solidFill>
                  <a:schemeClr val="accent1">
                    <a:lumMod val="50000"/>
                  </a:schemeClr>
                </a:solidFill>
              </a:rPr>
              <a:t> </a:t>
            </a:r>
            <a:r>
              <a:rPr lang="pt-PT" i="1" dirty="0" err="1">
                <a:solidFill>
                  <a:schemeClr val="accent1">
                    <a:lumMod val="50000"/>
                  </a:schemeClr>
                </a:solidFill>
              </a:rPr>
              <a:t>Programming</a:t>
            </a:r>
            <a:r>
              <a:rPr lang="pt-PT" dirty="0">
                <a:solidFill>
                  <a:schemeClr val="accent1">
                    <a:lumMod val="50000"/>
                  </a:schemeClr>
                </a:solidFill>
              </a:rPr>
              <a:t>).</a:t>
            </a:r>
          </a:p>
        </p:txBody>
      </p:sp>
      <p:sp>
        <p:nvSpPr>
          <p:cNvPr id="8" name="CaixaDeTexto 7">
            <a:extLst>
              <a:ext uri="{FF2B5EF4-FFF2-40B4-BE49-F238E27FC236}">
                <a16:creationId xmlns:a16="http://schemas.microsoft.com/office/drawing/2014/main" id="{18BE4D7A-EDB0-4F0E-8A3F-3FBE1E77B25F}"/>
              </a:ext>
            </a:extLst>
          </p:cNvPr>
          <p:cNvSpPr txBox="1"/>
          <p:nvPr/>
        </p:nvSpPr>
        <p:spPr>
          <a:xfrm>
            <a:off x="3073319" y="91449"/>
            <a:ext cx="8974969"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a:solidFill>
                  <a:schemeClr val="accent1">
                    <a:lumMod val="50000"/>
                  </a:schemeClr>
                </a:solidFill>
              </a:rPr>
              <a:t>Requisitos Não Funcionais</a:t>
            </a: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339468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pic>
        <p:nvPicPr>
          <p:cNvPr id="4" name="Imagem 3">
            <a:extLst>
              <a:ext uri="{FF2B5EF4-FFF2-40B4-BE49-F238E27FC236}">
                <a16:creationId xmlns:a16="http://schemas.microsoft.com/office/drawing/2014/main" id="{8BE13DF9-3629-4E1F-ADD6-B5BA38F15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3320" y="895351"/>
            <a:ext cx="8585279" cy="5525898"/>
          </a:xfrm>
          <a:prstGeom prst="rect">
            <a:avLst/>
          </a:prstGeom>
        </p:spPr>
      </p:pic>
      <p:sp>
        <p:nvSpPr>
          <p:cNvPr id="11" name="CaixaDeTexto 10">
            <a:extLst>
              <a:ext uri="{FF2B5EF4-FFF2-40B4-BE49-F238E27FC236}">
                <a16:creationId xmlns:a16="http://schemas.microsoft.com/office/drawing/2014/main" id="{E2DA9DF2-3C96-41B5-8368-67099D85D096}"/>
              </a:ext>
            </a:extLst>
          </p:cNvPr>
          <p:cNvSpPr txBox="1"/>
          <p:nvPr/>
        </p:nvSpPr>
        <p:spPr>
          <a:xfrm>
            <a:off x="3073319" y="91449"/>
            <a:ext cx="8974969"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Use Cases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C0413E2F-B255-49E4-9311-14B69B78DE5B}"/>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44402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pic>
        <p:nvPicPr>
          <p:cNvPr id="8" name="Imagem 7">
            <a:extLst>
              <a:ext uri="{FF2B5EF4-FFF2-40B4-BE49-F238E27FC236}">
                <a16:creationId xmlns:a16="http://schemas.microsoft.com/office/drawing/2014/main" id="{89DB8388-25CD-4867-A4B3-39616E2BD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028" y="994299"/>
            <a:ext cx="10621528" cy="5426950"/>
          </a:xfrm>
          <a:prstGeom prst="rect">
            <a:avLst/>
          </a:prstGeom>
        </p:spPr>
      </p:pic>
      <p:sp>
        <p:nvSpPr>
          <p:cNvPr id="9" name="CaixaDeTexto 8">
            <a:extLst>
              <a:ext uri="{FF2B5EF4-FFF2-40B4-BE49-F238E27FC236}">
                <a16:creationId xmlns:a16="http://schemas.microsoft.com/office/drawing/2014/main" id="{0683327A-A768-42E7-BD28-F51B50E75774}"/>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Modelo de Dados</a:t>
            </a:r>
            <a:endParaRPr lang="pt-PT" sz="2400" dirty="0">
              <a:solidFill>
                <a:schemeClr val="accent1">
                  <a:lumMod val="50000"/>
                </a:schemeClr>
              </a:solidFill>
            </a:endParaRPr>
          </a:p>
        </p:txBody>
      </p:sp>
      <p:sp>
        <p:nvSpPr>
          <p:cNvPr id="10" name="CaixaDeTexto 9">
            <a:extLst>
              <a:ext uri="{FF2B5EF4-FFF2-40B4-BE49-F238E27FC236}">
                <a16:creationId xmlns:a16="http://schemas.microsoft.com/office/drawing/2014/main" id="{F709570B-882A-456C-BD9F-E689D289AD7F}"/>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4003906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pic>
        <p:nvPicPr>
          <p:cNvPr id="4" name="Imagem 3">
            <a:extLst>
              <a:ext uri="{FF2B5EF4-FFF2-40B4-BE49-F238E27FC236}">
                <a16:creationId xmlns:a16="http://schemas.microsoft.com/office/drawing/2014/main" id="{91A0D4DD-2487-4E39-B132-0DA225EA3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1190625"/>
            <a:ext cx="11249025" cy="5153025"/>
          </a:xfrm>
          <a:prstGeom prst="rect">
            <a:avLst/>
          </a:prstGeom>
        </p:spPr>
      </p:pic>
      <p:sp>
        <p:nvSpPr>
          <p:cNvPr id="10" name="CaixaDeTexto 9">
            <a:extLst>
              <a:ext uri="{FF2B5EF4-FFF2-40B4-BE49-F238E27FC236}">
                <a16:creationId xmlns:a16="http://schemas.microsoft.com/office/drawing/2014/main" id="{A6341B83-D75F-4BF2-95DA-F4215DE215E0}"/>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err="1">
                <a:solidFill>
                  <a:schemeClr val="accent1">
                    <a:lumMod val="50000"/>
                  </a:schemeClr>
                </a:solidFill>
              </a:rPr>
              <a:t>Diagrama</a:t>
            </a:r>
            <a:r>
              <a:rPr lang="en-US" sz="2400" dirty="0">
                <a:solidFill>
                  <a:schemeClr val="accent1">
                    <a:lumMod val="50000"/>
                  </a:schemeClr>
                </a:solidFill>
              </a:rPr>
              <a:t> de Contexto</a:t>
            </a:r>
            <a:endParaRPr lang="pt-PT" sz="2400" dirty="0">
              <a:solidFill>
                <a:schemeClr val="accent1">
                  <a:lumMod val="50000"/>
                </a:schemeClr>
              </a:solidFill>
            </a:endParaRPr>
          </a:p>
        </p:txBody>
      </p:sp>
      <p:sp>
        <p:nvSpPr>
          <p:cNvPr id="8" name="CaixaDeTexto 7">
            <a:extLst>
              <a:ext uri="{FF2B5EF4-FFF2-40B4-BE49-F238E27FC236}">
                <a16:creationId xmlns:a16="http://schemas.microsoft.com/office/drawing/2014/main" id="{0AB85698-C21F-4E54-B4FE-C3F6F024B75A}"/>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3109399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err="1">
                <a:solidFill>
                  <a:schemeClr val="accent1">
                    <a:lumMod val="50000"/>
                  </a:schemeClr>
                </a:solidFill>
              </a:rPr>
              <a:t>Diagrama</a:t>
            </a:r>
            <a:r>
              <a:rPr lang="en-US" sz="2400" dirty="0">
                <a:solidFill>
                  <a:schemeClr val="accent1">
                    <a:lumMod val="50000"/>
                  </a:schemeClr>
                </a:solidFill>
              </a:rPr>
              <a:t> de Fluxo de Dados</a:t>
            </a:r>
            <a:endParaRPr lang="pt-PT" sz="2400" dirty="0">
              <a:solidFill>
                <a:schemeClr val="accent1">
                  <a:lumMod val="50000"/>
                </a:schemeClr>
              </a:solidFill>
            </a:endParaRPr>
          </a:p>
        </p:txBody>
      </p:sp>
      <p:pic>
        <p:nvPicPr>
          <p:cNvPr id="8" name="Imagem 7">
            <a:extLst>
              <a:ext uri="{FF2B5EF4-FFF2-40B4-BE49-F238E27FC236}">
                <a16:creationId xmlns:a16="http://schemas.microsoft.com/office/drawing/2014/main" id="{D0D067C3-ADE3-4543-9F14-410BCEAD4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50" y="994299"/>
            <a:ext cx="10834968" cy="5358876"/>
          </a:xfrm>
          <a:prstGeom prst="rect">
            <a:avLst/>
          </a:prstGeom>
        </p:spPr>
      </p:pic>
      <p:sp>
        <p:nvSpPr>
          <p:cNvPr id="9" name="CaixaDeTexto 8">
            <a:extLst>
              <a:ext uri="{FF2B5EF4-FFF2-40B4-BE49-F238E27FC236}">
                <a16:creationId xmlns:a16="http://schemas.microsoft.com/office/drawing/2014/main" id="{8262269A-F309-4F9F-AB1D-7DA7AEBC5D96}"/>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4258365801"/>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TM02900743[[fn=Orgânico]]</Template>
  <TotalTime>260</TotalTime>
  <Words>1111</Words>
  <Application>Microsoft Office PowerPoint</Application>
  <PresentationFormat>Ecrã Panorâmico</PresentationFormat>
  <Paragraphs>132</Paragraphs>
  <Slides>24</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24</vt:i4>
      </vt:variant>
    </vt:vector>
  </HeadingPairs>
  <TitlesOfParts>
    <vt:vector size="29" baseType="lpstr">
      <vt:lpstr>Arial</vt:lpstr>
      <vt:lpstr>Calibri</vt:lpstr>
      <vt:lpstr>Calibri Light</vt:lpstr>
      <vt:lpstr>Wingdings 2</vt:lpstr>
      <vt:lpstr>HDOfficeLightV0</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one</dc:creator>
  <cp:lastModifiedBy>one</cp:lastModifiedBy>
  <cp:revision>33</cp:revision>
  <dcterms:created xsi:type="dcterms:W3CDTF">2018-07-16T13:59:33Z</dcterms:created>
  <dcterms:modified xsi:type="dcterms:W3CDTF">2018-07-18T12:24:20Z</dcterms:modified>
</cp:coreProperties>
</file>