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notesMasterIdLst>
    <p:notesMasterId r:id="rId11"/>
  </p:notesMasterIdLst>
  <p:sldIdLst>
    <p:sldId id="256" r:id="rId2"/>
    <p:sldId id="264" r:id="rId3"/>
    <p:sldId id="257" r:id="rId4"/>
    <p:sldId id="258" r:id="rId5"/>
    <p:sldId id="259" r:id="rId6"/>
    <p:sldId id="260"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C00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B64C4F-324A-4982-94AC-AE9956557606}" type="datetimeFigureOut">
              <a:rPr lang="pt-PT" smtClean="0"/>
              <a:t>17/07/2018</a:t>
            </a:fld>
            <a:endParaRPr lang="pt-PT"/>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66277E-5F40-4A85-8708-2D4643FF7332}" type="slidenum">
              <a:rPr lang="pt-PT" smtClean="0"/>
              <a:t>‹nº›</a:t>
            </a:fld>
            <a:endParaRPr lang="pt-PT"/>
          </a:p>
        </p:txBody>
      </p:sp>
    </p:spTree>
    <p:extLst>
      <p:ext uri="{BB962C8B-B14F-4D97-AF65-F5344CB8AC3E}">
        <p14:creationId xmlns:p14="http://schemas.microsoft.com/office/powerpoint/2010/main" val="3971413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pt-PT"/>
              <a:t>Clique para editar o estilo de título do Modelo Global</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PT"/>
              <a:t>Clique para editar o estilo de subtítulo do Modelo Global</a:t>
            </a:r>
            <a:endParaRPr lang="en-US" dirty="0"/>
          </a:p>
        </p:txBody>
      </p:sp>
      <p:sp>
        <p:nvSpPr>
          <p:cNvPr id="4" name="Date Placeholder 3"/>
          <p:cNvSpPr>
            <a:spLocks noGrp="1"/>
          </p:cNvSpPr>
          <p:nvPr>
            <p:ph type="dt" sz="half" idx="10"/>
          </p:nvPr>
        </p:nvSpPr>
        <p:spPr/>
        <p:txBody>
          <a:bodyPr/>
          <a:lstStyle/>
          <a:p>
            <a:fld id="{99DC0CBE-9660-45E0-9AC8-94D9D5004E70}" type="datetime1">
              <a:rPr lang="pt-PT" smtClean="0"/>
              <a:t>17/07/2018</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0A841FAE-D82D-4024-9798-6BF498F22684}" type="slidenum">
              <a:rPr lang="pt-PT" smtClean="0"/>
              <a:t>‹nº›</a:t>
            </a:fld>
            <a:endParaRPr lang="pt-PT"/>
          </a:p>
        </p:txBody>
      </p:sp>
    </p:spTree>
    <p:extLst>
      <p:ext uri="{BB962C8B-B14F-4D97-AF65-F5344CB8AC3E}">
        <p14:creationId xmlns:p14="http://schemas.microsoft.com/office/powerpoint/2010/main" val="2902261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a:p>
        </p:txBody>
      </p:sp>
      <p:sp>
        <p:nvSpPr>
          <p:cNvPr id="3" name="Vertical Text Placeholder 2"/>
          <p:cNvSpPr>
            <a:spLocks noGrp="1"/>
          </p:cNvSpPr>
          <p:nvPr>
            <p:ph type="body" orient="vert" idx="1"/>
          </p:nvPr>
        </p:nvSpPr>
        <p:spPr/>
        <p:txBody>
          <a:bodyPr vert="eaVert"/>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CE106AF8-8308-488D-841E-77D2D6DE1AB3}" type="datetime1">
              <a:rPr lang="pt-PT" smtClean="0"/>
              <a:t>17/07/2018</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0A841FAE-D82D-4024-9798-6BF498F22684}" type="slidenum">
              <a:rPr lang="pt-PT" smtClean="0"/>
              <a:t>‹nº›</a:t>
            </a:fld>
            <a:endParaRPr lang="pt-PT"/>
          </a:p>
        </p:txBody>
      </p:sp>
    </p:spTree>
    <p:extLst>
      <p:ext uri="{BB962C8B-B14F-4D97-AF65-F5344CB8AC3E}">
        <p14:creationId xmlns:p14="http://schemas.microsoft.com/office/powerpoint/2010/main" val="317310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pt-PT"/>
              <a:t>Clique para editar o estilo de título do Modelo Global</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4" name="Date Placeholder 3"/>
          <p:cNvSpPr>
            <a:spLocks noGrp="1"/>
          </p:cNvSpPr>
          <p:nvPr>
            <p:ph type="dt" sz="half" idx="10"/>
          </p:nvPr>
        </p:nvSpPr>
        <p:spPr/>
        <p:txBody>
          <a:bodyPr/>
          <a:lstStyle/>
          <a:p>
            <a:fld id="{6FA79DA2-4F16-448E-B24F-F88BCB80D202}" type="datetime1">
              <a:rPr lang="pt-PT" smtClean="0"/>
              <a:t>17/07/2018</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0A841FAE-D82D-4024-9798-6BF498F22684}" type="slidenum">
              <a:rPr lang="pt-PT" smtClean="0"/>
              <a:t>‹nº›</a:t>
            </a:fld>
            <a:endParaRPr lang="pt-PT"/>
          </a:p>
        </p:txBody>
      </p:sp>
    </p:spTree>
    <p:extLst>
      <p:ext uri="{BB962C8B-B14F-4D97-AF65-F5344CB8AC3E}">
        <p14:creationId xmlns:p14="http://schemas.microsoft.com/office/powerpoint/2010/main" val="2485947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idx="1"/>
          </p:nvPr>
        </p:nvSpPr>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4827E142-971D-4D2D-99F0-1DE707857DD0}" type="datetime1">
              <a:rPr lang="pt-PT" smtClean="0"/>
              <a:t>17/07/2018</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0A841FAE-D82D-4024-9798-6BF498F22684}" type="slidenum">
              <a:rPr lang="pt-PT" smtClean="0"/>
              <a:t>‹nº›</a:t>
            </a:fld>
            <a:endParaRPr lang="pt-PT"/>
          </a:p>
        </p:txBody>
      </p:sp>
    </p:spTree>
    <p:extLst>
      <p:ext uri="{BB962C8B-B14F-4D97-AF65-F5344CB8AC3E}">
        <p14:creationId xmlns:p14="http://schemas.microsoft.com/office/powerpoint/2010/main" val="1497568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Editar os estilos de texto do Modelo Global</a:t>
            </a:r>
          </a:p>
        </p:txBody>
      </p:sp>
      <p:sp>
        <p:nvSpPr>
          <p:cNvPr id="4" name="Date Placeholder 3"/>
          <p:cNvSpPr>
            <a:spLocks noGrp="1"/>
          </p:cNvSpPr>
          <p:nvPr>
            <p:ph type="dt" sz="half" idx="10"/>
          </p:nvPr>
        </p:nvSpPr>
        <p:spPr/>
        <p:txBody>
          <a:bodyPr/>
          <a:lstStyle/>
          <a:p>
            <a:fld id="{B4FC198C-FF38-4CAB-A87F-857D864E4022}" type="datetime1">
              <a:rPr lang="pt-PT" smtClean="0"/>
              <a:t>17/07/2018</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0A841FAE-D82D-4024-9798-6BF498F22684}" type="slidenum">
              <a:rPr lang="pt-PT" smtClean="0"/>
              <a:t>‹nº›</a:t>
            </a:fld>
            <a:endParaRPr lang="pt-PT"/>
          </a:p>
        </p:txBody>
      </p:sp>
    </p:spTree>
    <p:extLst>
      <p:ext uri="{BB962C8B-B14F-4D97-AF65-F5344CB8AC3E}">
        <p14:creationId xmlns:p14="http://schemas.microsoft.com/office/powerpoint/2010/main" val="3853966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139CC831-A206-4156-ABBA-4D7D4D1EB4A9}" type="datetime1">
              <a:rPr lang="pt-PT" smtClean="0"/>
              <a:t>17/07/2018</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0A841FAE-D82D-4024-9798-6BF498F22684}" type="slidenum">
              <a:rPr lang="pt-PT" smtClean="0"/>
              <a:t>‹nº›</a:t>
            </a:fld>
            <a:endParaRPr lang="pt-PT"/>
          </a:p>
        </p:txBody>
      </p:sp>
    </p:spTree>
    <p:extLst>
      <p:ext uri="{BB962C8B-B14F-4D97-AF65-F5344CB8AC3E}">
        <p14:creationId xmlns:p14="http://schemas.microsoft.com/office/powerpoint/2010/main" val="680159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ção">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4" name="Content Placeholder 3"/>
          <p:cNvSpPr>
            <a:spLocks noGrp="1"/>
          </p:cNvSpPr>
          <p:nvPr>
            <p:ph sz="half" idx="2"/>
          </p:nvPr>
        </p:nvSpPr>
        <p:spPr>
          <a:xfrm>
            <a:off x="845127" y="2507550"/>
            <a:ext cx="5156200" cy="3680525"/>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6" name="Content Placeholder 5"/>
          <p:cNvSpPr>
            <a:spLocks noGrp="1"/>
          </p:cNvSpPr>
          <p:nvPr>
            <p:ph sz="quarter" idx="4"/>
          </p:nvPr>
        </p:nvSpPr>
        <p:spPr>
          <a:xfrm>
            <a:off x="6172200" y="2507550"/>
            <a:ext cx="5181601" cy="3680525"/>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a:p>
        </p:txBody>
      </p:sp>
      <p:sp>
        <p:nvSpPr>
          <p:cNvPr id="7" name="Date Placeholder 6"/>
          <p:cNvSpPr>
            <a:spLocks noGrp="1"/>
          </p:cNvSpPr>
          <p:nvPr>
            <p:ph type="dt" sz="half" idx="10"/>
          </p:nvPr>
        </p:nvSpPr>
        <p:spPr/>
        <p:txBody>
          <a:bodyPr/>
          <a:lstStyle/>
          <a:p>
            <a:fld id="{D7CD316C-02BA-4B2B-AE1C-BFE2F87B650E}" type="datetime1">
              <a:rPr lang="pt-PT" smtClean="0"/>
              <a:t>17/07/2018</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0A841FAE-D82D-4024-9798-6BF498F22684}" type="slidenum">
              <a:rPr lang="pt-PT" smtClean="0"/>
              <a:t>‹nº›</a:t>
            </a:fld>
            <a:endParaRPr lang="pt-PT"/>
          </a:p>
        </p:txBody>
      </p:sp>
      <p:sp>
        <p:nvSpPr>
          <p:cNvPr id="10" name="Title 9"/>
          <p:cNvSpPr>
            <a:spLocks noGrp="1"/>
          </p:cNvSpPr>
          <p:nvPr>
            <p:ph type="title"/>
          </p:nvPr>
        </p:nvSpPr>
        <p:spPr/>
        <p:txBody>
          <a:bodyPr/>
          <a:lstStyle/>
          <a:p>
            <a:r>
              <a:rPr lang="pt-PT"/>
              <a:t>Clique para editar o estilo de título do Modelo Global</a:t>
            </a:r>
            <a:endParaRPr lang="en-US" dirty="0"/>
          </a:p>
        </p:txBody>
      </p:sp>
    </p:spTree>
    <p:extLst>
      <p:ext uri="{BB962C8B-B14F-4D97-AF65-F5344CB8AC3E}">
        <p14:creationId xmlns:p14="http://schemas.microsoft.com/office/powerpoint/2010/main" val="2199900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ó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FDD42CA-CE0A-4347-B6AE-870C0DC611E7}" type="datetime1">
              <a:rPr lang="pt-PT" smtClean="0"/>
              <a:t>17/07/2018</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0A841FAE-D82D-4024-9798-6BF498F22684}" type="slidenum">
              <a:rPr lang="pt-PT" smtClean="0"/>
              <a:t>‹nº›</a:t>
            </a:fld>
            <a:endParaRPr lang="pt-PT"/>
          </a:p>
        </p:txBody>
      </p:sp>
      <p:sp>
        <p:nvSpPr>
          <p:cNvPr id="6" name="Title 5"/>
          <p:cNvSpPr>
            <a:spLocks noGrp="1"/>
          </p:cNvSpPr>
          <p:nvPr>
            <p:ph type="title"/>
          </p:nvPr>
        </p:nvSpPr>
        <p:spPr/>
        <p:txBody>
          <a:bodyPr/>
          <a:lstStyle/>
          <a:p>
            <a:r>
              <a:rPr lang="pt-PT"/>
              <a:t>Clique para editar o estilo de título do Modelo Global</a:t>
            </a:r>
            <a:endParaRPr lang="en-US"/>
          </a:p>
        </p:txBody>
      </p:sp>
    </p:spTree>
    <p:extLst>
      <p:ext uri="{BB962C8B-B14F-4D97-AF65-F5344CB8AC3E}">
        <p14:creationId xmlns:p14="http://schemas.microsoft.com/office/powerpoint/2010/main" val="3581604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8A9DF7-D7B3-45E3-A219-C79C1A0767F3}" type="datetime1">
              <a:rPr lang="pt-PT" smtClean="0"/>
              <a:t>17/07/2018</a:t>
            </a:fld>
            <a:endParaRPr lang="pt-PT"/>
          </a:p>
        </p:txBody>
      </p:sp>
      <p:sp>
        <p:nvSpPr>
          <p:cNvPr id="3" name="Footer Placeholder 2"/>
          <p:cNvSpPr>
            <a:spLocks noGrp="1"/>
          </p:cNvSpPr>
          <p:nvPr>
            <p:ph type="ftr" sz="quarter" idx="11"/>
          </p:nvPr>
        </p:nvSpPr>
        <p:spPr/>
        <p:txBody>
          <a:bodyPr/>
          <a:lstStyle/>
          <a:p>
            <a:endParaRPr lang="pt-PT"/>
          </a:p>
        </p:txBody>
      </p:sp>
      <p:sp>
        <p:nvSpPr>
          <p:cNvPr id="4" name="Slide Number Placeholder 3"/>
          <p:cNvSpPr>
            <a:spLocks noGrp="1"/>
          </p:cNvSpPr>
          <p:nvPr>
            <p:ph type="sldNum" sz="quarter" idx="12"/>
          </p:nvPr>
        </p:nvSpPr>
        <p:spPr/>
        <p:txBody>
          <a:bodyPr/>
          <a:lstStyle/>
          <a:p>
            <a:fld id="{0A841FAE-D82D-4024-9798-6BF498F22684}" type="slidenum">
              <a:rPr lang="pt-PT" smtClean="0"/>
              <a:t>‹nº›</a:t>
            </a:fld>
            <a:endParaRPr lang="pt-PT"/>
          </a:p>
        </p:txBody>
      </p:sp>
    </p:spTree>
    <p:extLst>
      <p:ext uri="{BB962C8B-B14F-4D97-AF65-F5344CB8AC3E}">
        <p14:creationId xmlns:p14="http://schemas.microsoft.com/office/powerpoint/2010/main" val="66067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pt-PT"/>
              <a:t>Clique para editar o estilo de título do Modelo Global</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Editar os estilos de texto do Modelo Global</a:t>
            </a:r>
          </a:p>
        </p:txBody>
      </p:sp>
      <p:sp>
        <p:nvSpPr>
          <p:cNvPr id="5" name="Date Placeholder 4"/>
          <p:cNvSpPr>
            <a:spLocks noGrp="1"/>
          </p:cNvSpPr>
          <p:nvPr>
            <p:ph type="dt" sz="half" idx="10"/>
          </p:nvPr>
        </p:nvSpPr>
        <p:spPr/>
        <p:txBody>
          <a:bodyPr/>
          <a:lstStyle/>
          <a:p>
            <a:fld id="{A7C4C64E-965F-4B1C-A4E1-6E1896C3B1BE}" type="datetime1">
              <a:rPr lang="pt-PT" smtClean="0"/>
              <a:t>17/07/2018</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0A841FAE-D82D-4024-9798-6BF498F22684}" type="slidenum">
              <a:rPr lang="pt-PT" smtClean="0"/>
              <a:t>‹nº›</a:t>
            </a:fld>
            <a:endParaRPr lang="pt-PT"/>
          </a:p>
        </p:txBody>
      </p:sp>
    </p:spTree>
    <p:extLst>
      <p:ext uri="{BB962C8B-B14F-4D97-AF65-F5344CB8AC3E}">
        <p14:creationId xmlns:p14="http://schemas.microsoft.com/office/powerpoint/2010/main" val="3648743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pt-PT"/>
              <a:t>Clique para editar o estilo de título do Modelo Global</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Editar os estilos de texto do Modelo Global</a:t>
            </a:r>
          </a:p>
        </p:txBody>
      </p:sp>
      <p:sp>
        <p:nvSpPr>
          <p:cNvPr id="5" name="Date Placeholder 4"/>
          <p:cNvSpPr>
            <a:spLocks noGrp="1"/>
          </p:cNvSpPr>
          <p:nvPr>
            <p:ph type="dt" sz="half" idx="10"/>
          </p:nvPr>
        </p:nvSpPr>
        <p:spPr/>
        <p:txBody>
          <a:bodyPr/>
          <a:lstStyle/>
          <a:p>
            <a:fld id="{062F934F-9B5B-46B2-BB65-8A64F7272566}" type="datetime1">
              <a:rPr lang="pt-PT" smtClean="0"/>
              <a:t>17/07/2018</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0A841FAE-D82D-4024-9798-6BF498F22684}" type="slidenum">
              <a:rPr lang="pt-PT" smtClean="0"/>
              <a:t>‹nº›</a:t>
            </a:fld>
            <a:endParaRPr lang="pt-PT"/>
          </a:p>
        </p:txBody>
      </p:sp>
    </p:spTree>
    <p:extLst>
      <p:ext uri="{BB962C8B-B14F-4D97-AF65-F5344CB8AC3E}">
        <p14:creationId xmlns:p14="http://schemas.microsoft.com/office/powerpoint/2010/main" val="3063834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B2E8085C-71E8-4D38-9CF6-AEBDB4F1CDC0}" type="datetime1">
              <a:rPr lang="pt-PT" smtClean="0"/>
              <a:t>17/07/2018</a:t>
            </a:fld>
            <a:endParaRPr lang="pt-PT"/>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pt-PT"/>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0A841FAE-D82D-4024-9798-6BF498F22684}" type="slidenum">
              <a:rPr lang="pt-PT" smtClean="0"/>
              <a:t>‹nº›</a:t>
            </a:fld>
            <a:endParaRPr lang="pt-PT"/>
          </a:p>
        </p:txBody>
      </p:sp>
    </p:spTree>
    <p:extLst>
      <p:ext uri="{BB962C8B-B14F-4D97-AF65-F5344CB8AC3E}">
        <p14:creationId xmlns:p14="http://schemas.microsoft.com/office/powerpoint/2010/main" val="283806047"/>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03B6523-7228-4E24-BF75-D68FF276CD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711" y="117141"/>
            <a:ext cx="2530772" cy="882369"/>
          </a:xfrm>
          <a:prstGeom prst="rect">
            <a:avLst/>
          </a:prstGeom>
        </p:spPr>
      </p:pic>
      <p:sp>
        <p:nvSpPr>
          <p:cNvPr id="6" name="CaixaDeTexto 5">
            <a:extLst>
              <a:ext uri="{FF2B5EF4-FFF2-40B4-BE49-F238E27FC236}">
                <a16:creationId xmlns:a16="http://schemas.microsoft.com/office/drawing/2014/main" id="{0D8912D2-B081-46A3-B4A0-334D4495E6F0}"/>
              </a:ext>
            </a:extLst>
          </p:cNvPr>
          <p:cNvSpPr txBox="1"/>
          <p:nvPr/>
        </p:nvSpPr>
        <p:spPr>
          <a:xfrm>
            <a:off x="0" y="6457890"/>
            <a:ext cx="4717638" cy="400110"/>
          </a:xfrm>
          <a:prstGeom prst="rect">
            <a:avLst/>
          </a:prstGeom>
          <a:noFill/>
        </p:spPr>
        <p:txBody>
          <a:bodyPr wrap="none" rtlCol="0">
            <a:spAutoFit/>
          </a:bodyPr>
          <a:lstStyle/>
          <a:p>
            <a:r>
              <a:rPr lang="en-US" sz="2000" dirty="0">
                <a:solidFill>
                  <a:schemeClr val="accent1">
                    <a:lumMod val="50000"/>
                  </a:schemeClr>
                </a:solidFill>
              </a:rPr>
              <a:t>TPSIP_10.17 </a:t>
            </a:r>
            <a:r>
              <a:rPr lang="en-US" sz="1400" dirty="0">
                <a:solidFill>
                  <a:schemeClr val="accent1">
                    <a:lumMod val="50000"/>
                  </a:schemeClr>
                </a:solidFill>
              </a:rPr>
              <a:t>-</a:t>
            </a:r>
            <a:r>
              <a:rPr lang="en-US" dirty="0">
                <a:solidFill>
                  <a:schemeClr val="accent1">
                    <a:lumMod val="50000"/>
                  </a:schemeClr>
                </a:solidFill>
              </a:rPr>
              <a:t> </a:t>
            </a:r>
            <a:r>
              <a:rPr lang="en-US" sz="1400" dirty="0">
                <a:solidFill>
                  <a:schemeClr val="accent1">
                    <a:lumMod val="50000"/>
                  </a:schemeClr>
                </a:solidFill>
              </a:rPr>
              <a:t>Bruno Ferreira, João Santos e Luís Passeira</a:t>
            </a:r>
            <a:endParaRPr lang="pt-PT" sz="1400" dirty="0">
              <a:solidFill>
                <a:schemeClr val="accent1">
                  <a:lumMod val="50000"/>
                </a:schemeClr>
              </a:solidFill>
            </a:endParaRPr>
          </a:p>
        </p:txBody>
      </p:sp>
      <p:sp>
        <p:nvSpPr>
          <p:cNvPr id="7" name="CaixaDeTexto 6">
            <a:extLst>
              <a:ext uri="{FF2B5EF4-FFF2-40B4-BE49-F238E27FC236}">
                <a16:creationId xmlns:a16="http://schemas.microsoft.com/office/drawing/2014/main" id="{8ED0A782-13C3-4B4B-B3A8-69DA23F1F64E}"/>
              </a:ext>
            </a:extLst>
          </p:cNvPr>
          <p:cNvSpPr txBox="1"/>
          <p:nvPr/>
        </p:nvSpPr>
        <p:spPr>
          <a:xfrm>
            <a:off x="9301337" y="6457890"/>
            <a:ext cx="2890663" cy="400110"/>
          </a:xfrm>
          <a:prstGeom prst="rect">
            <a:avLst/>
          </a:prstGeom>
          <a:noFill/>
        </p:spPr>
        <p:txBody>
          <a:bodyPr wrap="none" rtlCol="0">
            <a:spAutoFit/>
          </a:bodyPr>
          <a:lstStyle/>
          <a:p>
            <a:r>
              <a:rPr lang="en-US" sz="2000" dirty="0">
                <a:solidFill>
                  <a:schemeClr val="accent1">
                    <a:lumMod val="50000"/>
                  </a:schemeClr>
                </a:solidFill>
              </a:rPr>
              <a:t>Projecto Final SPAD - UML</a:t>
            </a:r>
            <a:endParaRPr lang="pt-PT" sz="2000" dirty="0">
              <a:solidFill>
                <a:schemeClr val="accent1">
                  <a:lumMod val="50000"/>
                </a:schemeClr>
              </a:solidFill>
            </a:endParaRPr>
          </a:p>
        </p:txBody>
      </p:sp>
      <p:pic>
        <p:nvPicPr>
          <p:cNvPr id="10" name="Imagem 9">
            <a:extLst>
              <a:ext uri="{FF2B5EF4-FFF2-40B4-BE49-F238E27FC236}">
                <a16:creationId xmlns:a16="http://schemas.microsoft.com/office/drawing/2014/main" id="{BC33B3E9-B9A0-4E7C-9D79-0ECA94E268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3694" y="1935948"/>
            <a:ext cx="4104611" cy="2986104"/>
          </a:xfrm>
          <a:prstGeom prst="rect">
            <a:avLst/>
          </a:prstGeom>
        </p:spPr>
      </p:pic>
    </p:spTree>
    <p:extLst>
      <p:ext uri="{BB962C8B-B14F-4D97-AF65-F5344CB8AC3E}">
        <p14:creationId xmlns:p14="http://schemas.microsoft.com/office/powerpoint/2010/main" val="282732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03B6523-7228-4E24-BF75-D68FF276CD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711" y="117141"/>
            <a:ext cx="2530772" cy="882369"/>
          </a:xfrm>
          <a:prstGeom prst="rect">
            <a:avLst/>
          </a:prstGeom>
        </p:spPr>
      </p:pic>
      <p:sp>
        <p:nvSpPr>
          <p:cNvPr id="6" name="CaixaDeTexto 5">
            <a:extLst>
              <a:ext uri="{FF2B5EF4-FFF2-40B4-BE49-F238E27FC236}">
                <a16:creationId xmlns:a16="http://schemas.microsoft.com/office/drawing/2014/main" id="{0D8912D2-B081-46A3-B4A0-334D4495E6F0}"/>
              </a:ext>
            </a:extLst>
          </p:cNvPr>
          <p:cNvSpPr txBox="1"/>
          <p:nvPr/>
        </p:nvSpPr>
        <p:spPr>
          <a:xfrm>
            <a:off x="0" y="6457890"/>
            <a:ext cx="4717638" cy="400110"/>
          </a:xfrm>
          <a:prstGeom prst="rect">
            <a:avLst/>
          </a:prstGeom>
          <a:noFill/>
        </p:spPr>
        <p:txBody>
          <a:bodyPr wrap="none" rtlCol="0">
            <a:spAutoFit/>
          </a:bodyPr>
          <a:lstStyle/>
          <a:p>
            <a:r>
              <a:rPr lang="en-US" sz="2000" dirty="0">
                <a:solidFill>
                  <a:schemeClr val="accent1">
                    <a:lumMod val="50000"/>
                  </a:schemeClr>
                </a:solidFill>
              </a:rPr>
              <a:t>TPSIP_10.17 </a:t>
            </a:r>
            <a:r>
              <a:rPr lang="en-US" sz="1400" dirty="0">
                <a:solidFill>
                  <a:schemeClr val="accent1">
                    <a:lumMod val="50000"/>
                  </a:schemeClr>
                </a:solidFill>
              </a:rPr>
              <a:t>-</a:t>
            </a:r>
            <a:r>
              <a:rPr lang="en-US" dirty="0">
                <a:solidFill>
                  <a:schemeClr val="accent1">
                    <a:lumMod val="50000"/>
                  </a:schemeClr>
                </a:solidFill>
              </a:rPr>
              <a:t> </a:t>
            </a:r>
            <a:r>
              <a:rPr lang="en-US" sz="1400" dirty="0">
                <a:solidFill>
                  <a:schemeClr val="accent1">
                    <a:lumMod val="50000"/>
                  </a:schemeClr>
                </a:solidFill>
              </a:rPr>
              <a:t>Bruno Ferreira, João Santos e Luís Passeira</a:t>
            </a:r>
            <a:endParaRPr lang="pt-PT" sz="1400" dirty="0">
              <a:solidFill>
                <a:schemeClr val="accent1">
                  <a:lumMod val="50000"/>
                </a:schemeClr>
              </a:solidFill>
            </a:endParaRPr>
          </a:p>
        </p:txBody>
      </p:sp>
      <p:sp>
        <p:nvSpPr>
          <p:cNvPr id="2" name="CaixaDeTexto 1">
            <a:extLst>
              <a:ext uri="{FF2B5EF4-FFF2-40B4-BE49-F238E27FC236}">
                <a16:creationId xmlns:a16="http://schemas.microsoft.com/office/drawing/2014/main" id="{AFE48F3C-616A-4124-A80C-DB03BC000DE9}"/>
              </a:ext>
            </a:extLst>
          </p:cNvPr>
          <p:cNvSpPr txBox="1"/>
          <p:nvPr/>
        </p:nvSpPr>
        <p:spPr>
          <a:xfrm>
            <a:off x="1038687" y="1615736"/>
            <a:ext cx="10289220" cy="4462760"/>
          </a:xfrm>
          <a:prstGeom prst="rect">
            <a:avLst/>
          </a:prstGeom>
          <a:noFill/>
        </p:spPr>
        <p:txBody>
          <a:bodyPr wrap="square" rtlCol="0">
            <a:spAutoFit/>
          </a:bodyPr>
          <a:lstStyle/>
          <a:p>
            <a:pPr algn="just"/>
            <a:r>
              <a:rPr lang="pt-PT" dirty="0">
                <a:solidFill>
                  <a:schemeClr val="accent1">
                    <a:lumMod val="50000"/>
                  </a:schemeClr>
                </a:solidFill>
              </a:rPr>
              <a:t>Este projeto nasce de uma necessidade real, que o nosso cliente Ricardo Baptista, gostava de ver solucionada. </a:t>
            </a:r>
          </a:p>
          <a:p>
            <a:pPr algn="just"/>
            <a:endParaRPr lang="pt-PT" dirty="0">
              <a:solidFill>
                <a:schemeClr val="accent1">
                  <a:lumMod val="50000"/>
                </a:schemeClr>
              </a:solidFill>
            </a:endParaRPr>
          </a:p>
          <a:p>
            <a:pPr algn="just"/>
            <a:r>
              <a:rPr lang="pt-PT" dirty="0">
                <a:solidFill>
                  <a:schemeClr val="accent1">
                    <a:lumMod val="50000"/>
                  </a:schemeClr>
                </a:solidFill>
              </a:rPr>
              <a:t>Basicamente, ele guarda em folhas de Excel registos detalhados de jogos de futebol, para posteriormente os poder analisar de forma estatística, e consequentemente, segundo a execução de vários algoritmos, tentar prever de forma eficaz vários prognósticos para vários mercados de apostas de futebol.</a:t>
            </a:r>
          </a:p>
          <a:p>
            <a:pPr algn="just"/>
            <a:endParaRPr lang="en-US" dirty="0">
              <a:solidFill>
                <a:schemeClr val="accent1">
                  <a:lumMod val="50000"/>
                </a:schemeClr>
              </a:solidFill>
            </a:endParaRPr>
          </a:p>
          <a:p>
            <a:pPr algn="just"/>
            <a:r>
              <a:rPr lang="pt-PT" dirty="0">
                <a:solidFill>
                  <a:schemeClr val="accent1">
                    <a:lumMod val="50000"/>
                  </a:schemeClr>
                </a:solidFill>
              </a:rPr>
              <a:t>Esta abordagem é bastante ineficiente, trabalhosa e propensa a erros. </a:t>
            </a:r>
          </a:p>
          <a:p>
            <a:pPr algn="just"/>
            <a:endParaRPr lang="pt-PT" dirty="0">
              <a:solidFill>
                <a:schemeClr val="accent1">
                  <a:lumMod val="50000"/>
                </a:schemeClr>
              </a:solidFill>
            </a:endParaRPr>
          </a:p>
          <a:p>
            <a:pPr algn="just"/>
            <a:r>
              <a:rPr lang="pt-PT" dirty="0">
                <a:solidFill>
                  <a:schemeClr val="accent1">
                    <a:lumMod val="50000"/>
                  </a:schemeClr>
                </a:solidFill>
              </a:rPr>
              <a:t>Portanto o desejo do Ricardo Baptista, é poder automatizar todo este processo. </a:t>
            </a:r>
          </a:p>
          <a:p>
            <a:pPr algn="just"/>
            <a:endParaRPr lang="en-US" dirty="0">
              <a:solidFill>
                <a:schemeClr val="accent1">
                  <a:lumMod val="50000"/>
                </a:schemeClr>
              </a:solidFill>
            </a:endParaRPr>
          </a:p>
          <a:p>
            <a:pPr algn="just"/>
            <a:r>
              <a:rPr lang="en-US" dirty="0">
                <a:solidFill>
                  <a:schemeClr val="accent1">
                    <a:lumMod val="50000"/>
                  </a:schemeClr>
                </a:solidFill>
              </a:rPr>
              <a:t>Para a</a:t>
            </a:r>
            <a:r>
              <a:rPr lang="pt-PT" dirty="0">
                <a:solidFill>
                  <a:schemeClr val="accent1">
                    <a:lumMod val="50000"/>
                  </a:schemeClr>
                </a:solidFill>
              </a:rPr>
              <a:t>lém do que ele tem já implementado em Excel, pediu-nos para o sistema guardar um histórico de todos os prognósticos que forem gerados ao longo do tempo. Desta forma será possível, após uma base sólida de prognósticos acumulados, determinar alguma alteração ou novas soluções para implementar no sistema.</a:t>
            </a:r>
          </a:p>
          <a:p>
            <a:endParaRPr lang="pt-PT" sz="1400" dirty="0"/>
          </a:p>
        </p:txBody>
      </p:sp>
      <p:sp>
        <p:nvSpPr>
          <p:cNvPr id="8" name="CaixaDeTexto 7">
            <a:extLst>
              <a:ext uri="{FF2B5EF4-FFF2-40B4-BE49-F238E27FC236}">
                <a16:creationId xmlns:a16="http://schemas.microsoft.com/office/drawing/2014/main" id="{18BE4D7A-EDB0-4F0E-8A3F-3FBE1E77B25F}"/>
              </a:ext>
            </a:extLst>
          </p:cNvPr>
          <p:cNvSpPr txBox="1"/>
          <p:nvPr/>
        </p:nvSpPr>
        <p:spPr>
          <a:xfrm>
            <a:off x="3073319" y="91449"/>
            <a:ext cx="8974969"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pt-PT" sz="2400" dirty="0">
                <a:solidFill>
                  <a:schemeClr val="accent1">
                    <a:lumMod val="50000"/>
                  </a:schemeClr>
                </a:solidFill>
              </a:rPr>
              <a:t>Contextualização</a:t>
            </a:r>
          </a:p>
        </p:txBody>
      </p:sp>
      <p:sp>
        <p:nvSpPr>
          <p:cNvPr id="9" name="CaixaDeTexto 8">
            <a:extLst>
              <a:ext uri="{FF2B5EF4-FFF2-40B4-BE49-F238E27FC236}">
                <a16:creationId xmlns:a16="http://schemas.microsoft.com/office/drawing/2014/main" id="{57E20148-8DBA-4CE4-A21D-91C4A866F103}"/>
              </a:ext>
            </a:extLst>
          </p:cNvPr>
          <p:cNvSpPr txBox="1"/>
          <p:nvPr/>
        </p:nvSpPr>
        <p:spPr>
          <a:xfrm>
            <a:off x="9301337" y="6457890"/>
            <a:ext cx="2890663" cy="400110"/>
          </a:xfrm>
          <a:prstGeom prst="rect">
            <a:avLst/>
          </a:prstGeom>
          <a:noFill/>
        </p:spPr>
        <p:txBody>
          <a:bodyPr wrap="none" rtlCol="0">
            <a:spAutoFit/>
          </a:bodyPr>
          <a:lstStyle/>
          <a:p>
            <a:r>
              <a:rPr lang="en-US" sz="2000" dirty="0">
                <a:solidFill>
                  <a:schemeClr val="accent1">
                    <a:lumMod val="50000"/>
                  </a:schemeClr>
                </a:solidFill>
              </a:rPr>
              <a:t>Projecto Final SPAD - UML</a:t>
            </a:r>
            <a:endParaRPr lang="pt-PT" sz="2000" dirty="0">
              <a:solidFill>
                <a:schemeClr val="accent1">
                  <a:lumMod val="50000"/>
                </a:schemeClr>
              </a:solidFill>
            </a:endParaRPr>
          </a:p>
        </p:txBody>
      </p:sp>
    </p:spTree>
    <p:extLst>
      <p:ext uri="{BB962C8B-B14F-4D97-AF65-F5344CB8AC3E}">
        <p14:creationId xmlns:p14="http://schemas.microsoft.com/office/powerpoint/2010/main" val="316655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03B6523-7228-4E24-BF75-D68FF276CD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711" y="111930"/>
            <a:ext cx="2530772" cy="882369"/>
          </a:xfrm>
          <a:prstGeom prst="rect">
            <a:avLst/>
          </a:prstGeom>
        </p:spPr>
      </p:pic>
      <p:sp>
        <p:nvSpPr>
          <p:cNvPr id="6" name="CaixaDeTexto 5">
            <a:extLst>
              <a:ext uri="{FF2B5EF4-FFF2-40B4-BE49-F238E27FC236}">
                <a16:creationId xmlns:a16="http://schemas.microsoft.com/office/drawing/2014/main" id="{0D8912D2-B081-46A3-B4A0-334D4495E6F0}"/>
              </a:ext>
            </a:extLst>
          </p:cNvPr>
          <p:cNvSpPr txBox="1"/>
          <p:nvPr/>
        </p:nvSpPr>
        <p:spPr>
          <a:xfrm>
            <a:off x="0" y="6421249"/>
            <a:ext cx="4717638" cy="400110"/>
          </a:xfrm>
          <a:prstGeom prst="rect">
            <a:avLst/>
          </a:prstGeom>
          <a:noFill/>
        </p:spPr>
        <p:txBody>
          <a:bodyPr wrap="none" rtlCol="0">
            <a:spAutoFit/>
          </a:bodyPr>
          <a:lstStyle/>
          <a:p>
            <a:r>
              <a:rPr lang="en-US" sz="2000" dirty="0">
                <a:solidFill>
                  <a:schemeClr val="accent1">
                    <a:lumMod val="50000"/>
                  </a:schemeClr>
                </a:solidFill>
              </a:rPr>
              <a:t>TPSIP_10.17 </a:t>
            </a:r>
            <a:r>
              <a:rPr lang="en-US" sz="1400" dirty="0">
                <a:solidFill>
                  <a:schemeClr val="accent1">
                    <a:lumMod val="50000"/>
                  </a:schemeClr>
                </a:solidFill>
              </a:rPr>
              <a:t>-</a:t>
            </a:r>
            <a:r>
              <a:rPr lang="en-US" dirty="0">
                <a:solidFill>
                  <a:schemeClr val="accent1">
                    <a:lumMod val="50000"/>
                  </a:schemeClr>
                </a:solidFill>
              </a:rPr>
              <a:t> </a:t>
            </a:r>
            <a:r>
              <a:rPr lang="en-US" sz="1400" dirty="0">
                <a:solidFill>
                  <a:schemeClr val="accent1">
                    <a:lumMod val="50000"/>
                  </a:schemeClr>
                </a:solidFill>
              </a:rPr>
              <a:t>Bruno Ferreira, João Santos e Luís Passeira</a:t>
            </a:r>
            <a:endParaRPr lang="pt-PT" sz="1400" dirty="0">
              <a:solidFill>
                <a:schemeClr val="accent1">
                  <a:lumMod val="50000"/>
                </a:schemeClr>
              </a:solidFill>
            </a:endParaRPr>
          </a:p>
        </p:txBody>
      </p:sp>
      <p:pic>
        <p:nvPicPr>
          <p:cNvPr id="4" name="Imagem 3">
            <a:extLst>
              <a:ext uri="{FF2B5EF4-FFF2-40B4-BE49-F238E27FC236}">
                <a16:creationId xmlns:a16="http://schemas.microsoft.com/office/drawing/2014/main" id="{8BE13DF9-3629-4E1F-ADD6-B5BA38F159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3320" y="895351"/>
            <a:ext cx="8585279" cy="5525898"/>
          </a:xfrm>
          <a:prstGeom prst="rect">
            <a:avLst/>
          </a:prstGeom>
        </p:spPr>
      </p:pic>
      <p:sp>
        <p:nvSpPr>
          <p:cNvPr id="11" name="CaixaDeTexto 10">
            <a:extLst>
              <a:ext uri="{FF2B5EF4-FFF2-40B4-BE49-F238E27FC236}">
                <a16:creationId xmlns:a16="http://schemas.microsoft.com/office/drawing/2014/main" id="{E2DA9DF2-3C96-41B5-8368-67099D85D096}"/>
              </a:ext>
            </a:extLst>
          </p:cNvPr>
          <p:cNvSpPr txBox="1"/>
          <p:nvPr/>
        </p:nvSpPr>
        <p:spPr>
          <a:xfrm>
            <a:off x="3073319" y="91449"/>
            <a:ext cx="8974969"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400" dirty="0">
                <a:solidFill>
                  <a:schemeClr val="accent1">
                    <a:lumMod val="50000"/>
                  </a:schemeClr>
                </a:solidFill>
              </a:rPr>
              <a:t>Use Cases</a:t>
            </a:r>
            <a:endParaRPr lang="pt-PT" sz="2400" dirty="0">
              <a:solidFill>
                <a:schemeClr val="accent1">
                  <a:lumMod val="50000"/>
                </a:schemeClr>
              </a:solidFill>
            </a:endParaRPr>
          </a:p>
        </p:txBody>
      </p:sp>
      <p:sp>
        <p:nvSpPr>
          <p:cNvPr id="9" name="CaixaDeTexto 8">
            <a:extLst>
              <a:ext uri="{FF2B5EF4-FFF2-40B4-BE49-F238E27FC236}">
                <a16:creationId xmlns:a16="http://schemas.microsoft.com/office/drawing/2014/main" id="{C0413E2F-B255-49E4-9311-14B69B78DE5B}"/>
              </a:ext>
            </a:extLst>
          </p:cNvPr>
          <p:cNvSpPr txBox="1"/>
          <p:nvPr/>
        </p:nvSpPr>
        <p:spPr>
          <a:xfrm>
            <a:off x="9301337" y="6457890"/>
            <a:ext cx="2890663" cy="400110"/>
          </a:xfrm>
          <a:prstGeom prst="rect">
            <a:avLst/>
          </a:prstGeom>
          <a:noFill/>
        </p:spPr>
        <p:txBody>
          <a:bodyPr wrap="none" rtlCol="0">
            <a:spAutoFit/>
          </a:bodyPr>
          <a:lstStyle/>
          <a:p>
            <a:r>
              <a:rPr lang="en-US" sz="2000" dirty="0">
                <a:solidFill>
                  <a:schemeClr val="accent1">
                    <a:lumMod val="50000"/>
                  </a:schemeClr>
                </a:solidFill>
              </a:rPr>
              <a:t>Projecto Final SPAD - UML</a:t>
            </a:r>
            <a:endParaRPr lang="pt-PT" sz="2000" dirty="0">
              <a:solidFill>
                <a:schemeClr val="accent1">
                  <a:lumMod val="50000"/>
                </a:schemeClr>
              </a:solidFill>
            </a:endParaRPr>
          </a:p>
        </p:txBody>
      </p:sp>
    </p:spTree>
    <p:extLst>
      <p:ext uri="{BB962C8B-B14F-4D97-AF65-F5344CB8AC3E}">
        <p14:creationId xmlns:p14="http://schemas.microsoft.com/office/powerpoint/2010/main" val="444024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03B6523-7228-4E24-BF75-D68FF276CD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711" y="111930"/>
            <a:ext cx="2530772" cy="882369"/>
          </a:xfrm>
          <a:prstGeom prst="rect">
            <a:avLst/>
          </a:prstGeom>
        </p:spPr>
      </p:pic>
      <p:sp>
        <p:nvSpPr>
          <p:cNvPr id="6" name="CaixaDeTexto 5">
            <a:extLst>
              <a:ext uri="{FF2B5EF4-FFF2-40B4-BE49-F238E27FC236}">
                <a16:creationId xmlns:a16="http://schemas.microsoft.com/office/drawing/2014/main" id="{0D8912D2-B081-46A3-B4A0-334D4495E6F0}"/>
              </a:ext>
            </a:extLst>
          </p:cNvPr>
          <p:cNvSpPr txBox="1"/>
          <p:nvPr/>
        </p:nvSpPr>
        <p:spPr>
          <a:xfrm>
            <a:off x="0" y="6421249"/>
            <a:ext cx="4717638" cy="400110"/>
          </a:xfrm>
          <a:prstGeom prst="rect">
            <a:avLst/>
          </a:prstGeom>
          <a:noFill/>
        </p:spPr>
        <p:txBody>
          <a:bodyPr wrap="none" rtlCol="0">
            <a:spAutoFit/>
          </a:bodyPr>
          <a:lstStyle/>
          <a:p>
            <a:r>
              <a:rPr lang="en-US" sz="2000" dirty="0">
                <a:solidFill>
                  <a:schemeClr val="accent1">
                    <a:lumMod val="50000"/>
                  </a:schemeClr>
                </a:solidFill>
              </a:rPr>
              <a:t>TPSIP_10.17 </a:t>
            </a:r>
            <a:r>
              <a:rPr lang="en-US" sz="1400" dirty="0">
                <a:solidFill>
                  <a:schemeClr val="accent1">
                    <a:lumMod val="50000"/>
                  </a:schemeClr>
                </a:solidFill>
              </a:rPr>
              <a:t>-</a:t>
            </a:r>
            <a:r>
              <a:rPr lang="en-US" dirty="0">
                <a:solidFill>
                  <a:schemeClr val="accent1">
                    <a:lumMod val="50000"/>
                  </a:schemeClr>
                </a:solidFill>
              </a:rPr>
              <a:t> </a:t>
            </a:r>
            <a:r>
              <a:rPr lang="en-US" sz="1400" dirty="0">
                <a:solidFill>
                  <a:schemeClr val="accent1">
                    <a:lumMod val="50000"/>
                  </a:schemeClr>
                </a:solidFill>
              </a:rPr>
              <a:t>Bruno Ferreira, João Santos e Luís Passeira</a:t>
            </a:r>
            <a:endParaRPr lang="pt-PT" sz="1400" dirty="0">
              <a:solidFill>
                <a:schemeClr val="accent1">
                  <a:lumMod val="50000"/>
                </a:schemeClr>
              </a:solidFill>
            </a:endParaRPr>
          </a:p>
        </p:txBody>
      </p:sp>
      <p:pic>
        <p:nvPicPr>
          <p:cNvPr id="8" name="Imagem 7">
            <a:extLst>
              <a:ext uri="{FF2B5EF4-FFF2-40B4-BE49-F238E27FC236}">
                <a16:creationId xmlns:a16="http://schemas.microsoft.com/office/drawing/2014/main" id="{89DB8388-25CD-4867-A4B3-39616E2BD2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028" y="994299"/>
            <a:ext cx="10621528" cy="5426950"/>
          </a:xfrm>
          <a:prstGeom prst="rect">
            <a:avLst/>
          </a:prstGeom>
        </p:spPr>
      </p:pic>
      <p:sp>
        <p:nvSpPr>
          <p:cNvPr id="9" name="CaixaDeTexto 8">
            <a:extLst>
              <a:ext uri="{FF2B5EF4-FFF2-40B4-BE49-F238E27FC236}">
                <a16:creationId xmlns:a16="http://schemas.microsoft.com/office/drawing/2014/main" id="{0683327A-A768-42E7-BD28-F51B50E75774}"/>
              </a:ext>
            </a:extLst>
          </p:cNvPr>
          <p:cNvSpPr txBox="1"/>
          <p:nvPr/>
        </p:nvSpPr>
        <p:spPr>
          <a:xfrm>
            <a:off x="3209925" y="111930"/>
            <a:ext cx="8838364"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400" dirty="0">
                <a:solidFill>
                  <a:schemeClr val="accent1">
                    <a:lumMod val="50000"/>
                  </a:schemeClr>
                </a:solidFill>
              </a:rPr>
              <a:t>Modelo de Dados</a:t>
            </a:r>
            <a:endParaRPr lang="pt-PT" sz="2400" dirty="0">
              <a:solidFill>
                <a:schemeClr val="accent1">
                  <a:lumMod val="50000"/>
                </a:schemeClr>
              </a:solidFill>
            </a:endParaRPr>
          </a:p>
        </p:txBody>
      </p:sp>
      <p:sp>
        <p:nvSpPr>
          <p:cNvPr id="10" name="CaixaDeTexto 9">
            <a:extLst>
              <a:ext uri="{FF2B5EF4-FFF2-40B4-BE49-F238E27FC236}">
                <a16:creationId xmlns:a16="http://schemas.microsoft.com/office/drawing/2014/main" id="{F709570B-882A-456C-BD9F-E689D289AD7F}"/>
              </a:ext>
            </a:extLst>
          </p:cNvPr>
          <p:cNvSpPr txBox="1"/>
          <p:nvPr/>
        </p:nvSpPr>
        <p:spPr>
          <a:xfrm>
            <a:off x="9301337" y="6457890"/>
            <a:ext cx="2890663" cy="400110"/>
          </a:xfrm>
          <a:prstGeom prst="rect">
            <a:avLst/>
          </a:prstGeom>
          <a:noFill/>
        </p:spPr>
        <p:txBody>
          <a:bodyPr wrap="none" rtlCol="0">
            <a:spAutoFit/>
          </a:bodyPr>
          <a:lstStyle/>
          <a:p>
            <a:r>
              <a:rPr lang="en-US" sz="2000" dirty="0">
                <a:solidFill>
                  <a:schemeClr val="accent1">
                    <a:lumMod val="50000"/>
                  </a:schemeClr>
                </a:solidFill>
              </a:rPr>
              <a:t>Projecto Final SPAD - UML</a:t>
            </a:r>
            <a:endParaRPr lang="pt-PT" sz="2000" dirty="0">
              <a:solidFill>
                <a:schemeClr val="accent1">
                  <a:lumMod val="50000"/>
                </a:schemeClr>
              </a:solidFill>
            </a:endParaRPr>
          </a:p>
        </p:txBody>
      </p:sp>
    </p:spTree>
    <p:extLst>
      <p:ext uri="{BB962C8B-B14F-4D97-AF65-F5344CB8AC3E}">
        <p14:creationId xmlns:p14="http://schemas.microsoft.com/office/powerpoint/2010/main" val="4003906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03B6523-7228-4E24-BF75-D68FF276CD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711" y="111930"/>
            <a:ext cx="2530772" cy="882369"/>
          </a:xfrm>
          <a:prstGeom prst="rect">
            <a:avLst/>
          </a:prstGeom>
        </p:spPr>
      </p:pic>
      <p:sp>
        <p:nvSpPr>
          <p:cNvPr id="6" name="CaixaDeTexto 5">
            <a:extLst>
              <a:ext uri="{FF2B5EF4-FFF2-40B4-BE49-F238E27FC236}">
                <a16:creationId xmlns:a16="http://schemas.microsoft.com/office/drawing/2014/main" id="{0D8912D2-B081-46A3-B4A0-334D4495E6F0}"/>
              </a:ext>
            </a:extLst>
          </p:cNvPr>
          <p:cNvSpPr txBox="1"/>
          <p:nvPr/>
        </p:nvSpPr>
        <p:spPr>
          <a:xfrm>
            <a:off x="0" y="6421249"/>
            <a:ext cx="4717638" cy="400110"/>
          </a:xfrm>
          <a:prstGeom prst="rect">
            <a:avLst/>
          </a:prstGeom>
          <a:noFill/>
        </p:spPr>
        <p:txBody>
          <a:bodyPr wrap="none" rtlCol="0">
            <a:spAutoFit/>
          </a:bodyPr>
          <a:lstStyle/>
          <a:p>
            <a:r>
              <a:rPr lang="en-US" sz="2000" dirty="0">
                <a:solidFill>
                  <a:schemeClr val="accent1">
                    <a:lumMod val="50000"/>
                  </a:schemeClr>
                </a:solidFill>
              </a:rPr>
              <a:t>TPSIP_10.17 </a:t>
            </a:r>
            <a:r>
              <a:rPr lang="en-US" sz="1400" dirty="0">
                <a:solidFill>
                  <a:schemeClr val="accent1">
                    <a:lumMod val="50000"/>
                  </a:schemeClr>
                </a:solidFill>
              </a:rPr>
              <a:t>-</a:t>
            </a:r>
            <a:r>
              <a:rPr lang="en-US" dirty="0">
                <a:solidFill>
                  <a:schemeClr val="accent1">
                    <a:lumMod val="50000"/>
                  </a:schemeClr>
                </a:solidFill>
              </a:rPr>
              <a:t> </a:t>
            </a:r>
            <a:r>
              <a:rPr lang="en-US" sz="1400" dirty="0">
                <a:solidFill>
                  <a:schemeClr val="accent1">
                    <a:lumMod val="50000"/>
                  </a:schemeClr>
                </a:solidFill>
              </a:rPr>
              <a:t>Bruno Ferreira, João Santos e Luís Passeira</a:t>
            </a:r>
            <a:endParaRPr lang="pt-PT" sz="1400" dirty="0">
              <a:solidFill>
                <a:schemeClr val="accent1">
                  <a:lumMod val="50000"/>
                </a:schemeClr>
              </a:solidFill>
            </a:endParaRPr>
          </a:p>
        </p:txBody>
      </p:sp>
      <p:pic>
        <p:nvPicPr>
          <p:cNvPr id="4" name="Imagem 3">
            <a:extLst>
              <a:ext uri="{FF2B5EF4-FFF2-40B4-BE49-F238E27FC236}">
                <a16:creationId xmlns:a16="http://schemas.microsoft.com/office/drawing/2014/main" id="{91A0D4DD-2487-4E39-B132-0DA225EA38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 y="1190625"/>
            <a:ext cx="11249025" cy="5153025"/>
          </a:xfrm>
          <a:prstGeom prst="rect">
            <a:avLst/>
          </a:prstGeom>
        </p:spPr>
      </p:pic>
      <p:sp>
        <p:nvSpPr>
          <p:cNvPr id="10" name="CaixaDeTexto 9">
            <a:extLst>
              <a:ext uri="{FF2B5EF4-FFF2-40B4-BE49-F238E27FC236}">
                <a16:creationId xmlns:a16="http://schemas.microsoft.com/office/drawing/2014/main" id="{A6341B83-D75F-4BF2-95DA-F4215DE215E0}"/>
              </a:ext>
            </a:extLst>
          </p:cNvPr>
          <p:cNvSpPr txBox="1"/>
          <p:nvPr/>
        </p:nvSpPr>
        <p:spPr>
          <a:xfrm>
            <a:off x="3209925" y="111930"/>
            <a:ext cx="8838364"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400" dirty="0">
                <a:solidFill>
                  <a:schemeClr val="accent1">
                    <a:lumMod val="50000"/>
                  </a:schemeClr>
                </a:solidFill>
              </a:rPr>
              <a:t>Dicionário de Contexto</a:t>
            </a:r>
            <a:endParaRPr lang="pt-PT" sz="2400" dirty="0">
              <a:solidFill>
                <a:schemeClr val="accent1">
                  <a:lumMod val="50000"/>
                </a:schemeClr>
              </a:solidFill>
            </a:endParaRPr>
          </a:p>
        </p:txBody>
      </p:sp>
      <p:sp>
        <p:nvSpPr>
          <p:cNvPr id="8" name="CaixaDeTexto 7">
            <a:extLst>
              <a:ext uri="{FF2B5EF4-FFF2-40B4-BE49-F238E27FC236}">
                <a16:creationId xmlns:a16="http://schemas.microsoft.com/office/drawing/2014/main" id="{0AB85698-C21F-4E54-B4FE-C3F6F024B75A}"/>
              </a:ext>
            </a:extLst>
          </p:cNvPr>
          <p:cNvSpPr txBox="1"/>
          <p:nvPr/>
        </p:nvSpPr>
        <p:spPr>
          <a:xfrm>
            <a:off x="9301337" y="6457890"/>
            <a:ext cx="2890663" cy="400110"/>
          </a:xfrm>
          <a:prstGeom prst="rect">
            <a:avLst/>
          </a:prstGeom>
          <a:noFill/>
        </p:spPr>
        <p:txBody>
          <a:bodyPr wrap="none" rtlCol="0">
            <a:spAutoFit/>
          </a:bodyPr>
          <a:lstStyle/>
          <a:p>
            <a:r>
              <a:rPr lang="en-US" sz="2000" dirty="0">
                <a:solidFill>
                  <a:schemeClr val="accent1">
                    <a:lumMod val="50000"/>
                  </a:schemeClr>
                </a:solidFill>
              </a:rPr>
              <a:t>Projecto Final SPAD - UML</a:t>
            </a:r>
            <a:endParaRPr lang="pt-PT" sz="2000" dirty="0">
              <a:solidFill>
                <a:schemeClr val="accent1">
                  <a:lumMod val="50000"/>
                </a:schemeClr>
              </a:solidFill>
            </a:endParaRPr>
          </a:p>
        </p:txBody>
      </p:sp>
    </p:spTree>
    <p:extLst>
      <p:ext uri="{BB962C8B-B14F-4D97-AF65-F5344CB8AC3E}">
        <p14:creationId xmlns:p14="http://schemas.microsoft.com/office/powerpoint/2010/main" val="3109399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03B6523-7228-4E24-BF75-D68FF276CD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711" y="111930"/>
            <a:ext cx="2530772" cy="882369"/>
          </a:xfrm>
          <a:prstGeom prst="rect">
            <a:avLst/>
          </a:prstGeom>
        </p:spPr>
      </p:pic>
      <p:sp>
        <p:nvSpPr>
          <p:cNvPr id="6" name="CaixaDeTexto 5">
            <a:extLst>
              <a:ext uri="{FF2B5EF4-FFF2-40B4-BE49-F238E27FC236}">
                <a16:creationId xmlns:a16="http://schemas.microsoft.com/office/drawing/2014/main" id="{0D8912D2-B081-46A3-B4A0-334D4495E6F0}"/>
              </a:ext>
            </a:extLst>
          </p:cNvPr>
          <p:cNvSpPr txBox="1"/>
          <p:nvPr/>
        </p:nvSpPr>
        <p:spPr>
          <a:xfrm>
            <a:off x="0" y="6421249"/>
            <a:ext cx="4717638" cy="400110"/>
          </a:xfrm>
          <a:prstGeom prst="rect">
            <a:avLst/>
          </a:prstGeom>
          <a:noFill/>
        </p:spPr>
        <p:txBody>
          <a:bodyPr wrap="none" rtlCol="0">
            <a:spAutoFit/>
          </a:bodyPr>
          <a:lstStyle/>
          <a:p>
            <a:r>
              <a:rPr lang="en-US" sz="2000" dirty="0">
                <a:solidFill>
                  <a:schemeClr val="accent1">
                    <a:lumMod val="50000"/>
                  </a:schemeClr>
                </a:solidFill>
              </a:rPr>
              <a:t>TPSIP_10.17 </a:t>
            </a:r>
            <a:r>
              <a:rPr lang="en-US" sz="1400" dirty="0">
                <a:solidFill>
                  <a:schemeClr val="accent1">
                    <a:lumMod val="50000"/>
                  </a:schemeClr>
                </a:solidFill>
              </a:rPr>
              <a:t>-</a:t>
            </a:r>
            <a:r>
              <a:rPr lang="en-US" dirty="0">
                <a:solidFill>
                  <a:schemeClr val="accent1">
                    <a:lumMod val="50000"/>
                  </a:schemeClr>
                </a:solidFill>
              </a:rPr>
              <a:t> </a:t>
            </a:r>
            <a:r>
              <a:rPr lang="en-US" sz="1400" dirty="0">
                <a:solidFill>
                  <a:schemeClr val="accent1">
                    <a:lumMod val="50000"/>
                  </a:schemeClr>
                </a:solidFill>
              </a:rPr>
              <a:t>Bruno Ferreira, João Santos e Luís Passeira</a:t>
            </a:r>
            <a:endParaRPr lang="pt-PT" sz="1400" dirty="0">
              <a:solidFill>
                <a:schemeClr val="accent1">
                  <a:lumMod val="50000"/>
                </a:schemeClr>
              </a:solidFill>
            </a:endParaRPr>
          </a:p>
        </p:txBody>
      </p:sp>
      <p:sp>
        <p:nvSpPr>
          <p:cNvPr id="2" name="CaixaDeTexto 1">
            <a:extLst>
              <a:ext uri="{FF2B5EF4-FFF2-40B4-BE49-F238E27FC236}">
                <a16:creationId xmlns:a16="http://schemas.microsoft.com/office/drawing/2014/main" id="{DED64B3C-BD7E-49D6-9BF6-FB29863CD7DD}"/>
              </a:ext>
            </a:extLst>
          </p:cNvPr>
          <p:cNvSpPr txBox="1"/>
          <p:nvPr/>
        </p:nvSpPr>
        <p:spPr>
          <a:xfrm>
            <a:off x="3209925" y="111930"/>
            <a:ext cx="8838364"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400" dirty="0">
                <a:solidFill>
                  <a:schemeClr val="accent1">
                    <a:lumMod val="50000"/>
                  </a:schemeClr>
                </a:solidFill>
              </a:rPr>
              <a:t>Dicionário de Fluxo de Dados</a:t>
            </a:r>
            <a:endParaRPr lang="pt-PT" sz="2400" dirty="0">
              <a:solidFill>
                <a:schemeClr val="accent1">
                  <a:lumMod val="50000"/>
                </a:schemeClr>
              </a:solidFill>
            </a:endParaRPr>
          </a:p>
        </p:txBody>
      </p:sp>
      <p:pic>
        <p:nvPicPr>
          <p:cNvPr id="8" name="Imagem 7">
            <a:extLst>
              <a:ext uri="{FF2B5EF4-FFF2-40B4-BE49-F238E27FC236}">
                <a16:creationId xmlns:a16="http://schemas.microsoft.com/office/drawing/2014/main" id="{D0D067C3-ADE3-4543-9F14-410BCEAD42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950" y="994299"/>
            <a:ext cx="10834968" cy="5358876"/>
          </a:xfrm>
          <a:prstGeom prst="rect">
            <a:avLst/>
          </a:prstGeom>
        </p:spPr>
      </p:pic>
      <p:sp>
        <p:nvSpPr>
          <p:cNvPr id="9" name="CaixaDeTexto 8">
            <a:extLst>
              <a:ext uri="{FF2B5EF4-FFF2-40B4-BE49-F238E27FC236}">
                <a16:creationId xmlns:a16="http://schemas.microsoft.com/office/drawing/2014/main" id="{8262269A-F309-4F9F-AB1D-7DA7AEBC5D96}"/>
              </a:ext>
            </a:extLst>
          </p:cNvPr>
          <p:cNvSpPr txBox="1"/>
          <p:nvPr/>
        </p:nvSpPr>
        <p:spPr>
          <a:xfrm>
            <a:off x="9301337" y="6457890"/>
            <a:ext cx="2890663" cy="400110"/>
          </a:xfrm>
          <a:prstGeom prst="rect">
            <a:avLst/>
          </a:prstGeom>
          <a:noFill/>
        </p:spPr>
        <p:txBody>
          <a:bodyPr wrap="none" rtlCol="0">
            <a:spAutoFit/>
          </a:bodyPr>
          <a:lstStyle/>
          <a:p>
            <a:r>
              <a:rPr lang="en-US" sz="2000" dirty="0">
                <a:solidFill>
                  <a:schemeClr val="accent1">
                    <a:lumMod val="50000"/>
                  </a:schemeClr>
                </a:solidFill>
              </a:rPr>
              <a:t>Projecto Final SPAD - UML</a:t>
            </a:r>
            <a:endParaRPr lang="pt-PT" sz="2000" dirty="0">
              <a:solidFill>
                <a:schemeClr val="accent1">
                  <a:lumMod val="50000"/>
                </a:schemeClr>
              </a:solidFill>
            </a:endParaRPr>
          </a:p>
        </p:txBody>
      </p:sp>
    </p:spTree>
    <p:extLst>
      <p:ext uri="{BB962C8B-B14F-4D97-AF65-F5344CB8AC3E}">
        <p14:creationId xmlns:p14="http://schemas.microsoft.com/office/powerpoint/2010/main" val="4258365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03B6523-7228-4E24-BF75-D68FF276CD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711" y="111930"/>
            <a:ext cx="2530772" cy="882369"/>
          </a:xfrm>
          <a:prstGeom prst="rect">
            <a:avLst/>
          </a:prstGeom>
        </p:spPr>
      </p:pic>
      <p:sp>
        <p:nvSpPr>
          <p:cNvPr id="6" name="CaixaDeTexto 5">
            <a:extLst>
              <a:ext uri="{FF2B5EF4-FFF2-40B4-BE49-F238E27FC236}">
                <a16:creationId xmlns:a16="http://schemas.microsoft.com/office/drawing/2014/main" id="{0D8912D2-B081-46A3-B4A0-334D4495E6F0}"/>
              </a:ext>
            </a:extLst>
          </p:cNvPr>
          <p:cNvSpPr txBox="1"/>
          <p:nvPr/>
        </p:nvSpPr>
        <p:spPr>
          <a:xfrm>
            <a:off x="0" y="6421249"/>
            <a:ext cx="4717638" cy="400110"/>
          </a:xfrm>
          <a:prstGeom prst="rect">
            <a:avLst/>
          </a:prstGeom>
          <a:noFill/>
        </p:spPr>
        <p:txBody>
          <a:bodyPr wrap="none" rtlCol="0">
            <a:spAutoFit/>
          </a:bodyPr>
          <a:lstStyle/>
          <a:p>
            <a:r>
              <a:rPr lang="en-US" sz="2000" dirty="0">
                <a:solidFill>
                  <a:schemeClr val="accent1">
                    <a:lumMod val="50000"/>
                  </a:schemeClr>
                </a:solidFill>
              </a:rPr>
              <a:t>TPSIP_10.17 </a:t>
            </a:r>
            <a:r>
              <a:rPr lang="en-US" sz="1400" dirty="0">
                <a:solidFill>
                  <a:schemeClr val="accent1">
                    <a:lumMod val="50000"/>
                  </a:schemeClr>
                </a:solidFill>
              </a:rPr>
              <a:t>-</a:t>
            </a:r>
            <a:r>
              <a:rPr lang="en-US" dirty="0">
                <a:solidFill>
                  <a:schemeClr val="accent1">
                    <a:lumMod val="50000"/>
                  </a:schemeClr>
                </a:solidFill>
              </a:rPr>
              <a:t> </a:t>
            </a:r>
            <a:r>
              <a:rPr lang="en-US" sz="1400" dirty="0">
                <a:solidFill>
                  <a:schemeClr val="accent1">
                    <a:lumMod val="50000"/>
                  </a:schemeClr>
                </a:solidFill>
              </a:rPr>
              <a:t>Bruno Ferreira, João Santos e Luís Passeira</a:t>
            </a:r>
            <a:endParaRPr lang="pt-PT" sz="1400" dirty="0">
              <a:solidFill>
                <a:schemeClr val="accent1">
                  <a:lumMod val="50000"/>
                </a:schemeClr>
              </a:solidFill>
            </a:endParaRPr>
          </a:p>
        </p:txBody>
      </p:sp>
      <p:sp>
        <p:nvSpPr>
          <p:cNvPr id="2" name="CaixaDeTexto 1">
            <a:extLst>
              <a:ext uri="{FF2B5EF4-FFF2-40B4-BE49-F238E27FC236}">
                <a16:creationId xmlns:a16="http://schemas.microsoft.com/office/drawing/2014/main" id="{DED64B3C-BD7E-49D6-9BF6-FB29863CD7DD}"/>
              </a:ext>
            </a:extLst>
          </p:cNvPr>
          <p:cNvSpPr txBox="1"/>
          <p:nvPr/>
        </p:nvSpPr>
        <p:spPr>
          <a:xfrm>
            <a:off x="3209925" y="111930"/>
            <a:ext cx="8838364"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400" dirty="0">
                <a:solidFill>
                  <a:schemeClr val="accent1">
                    <a:lumMod val="50000"/>
                  </a:schemeClr>
                </a:solidFill>
              </a:rPr>
              <a:t>Diagrama de Sequência (</a:t>
            </a:r>
            <a:r>
              <a:rPr lang="en-US" sz="2000" dirty="0">
                <a:solidFill>
                  <a:schemeClr val="accent1">
                    <a:lumMod val="50000"/>
                  </a:schemeClr>
                </a:solidFill>
              </a:rPr>
              <a:t>Listar Próximos Jogos</a:t>
            </a:r>
            <a:r>
              <a:rPr lang="en-US" sz="2400" dirty="0">
                <a:solidFill>
                  <a:schemeClr val="accent1">
                    <a:lumMod val="50000"/>
                  </a:schemeClr>
                </a:solidFill>
              </a:rPr>
              <a:t>)</a:t>
            </a:r>
            <a:endParaRPr lang="pt-PT" sz="2400" dirty="0">
              <a:solidFill>
                <a:schemeClr val="accent1">
                  <a:lumMod val="50000"/>
                </a:schemeClr>
              </a:solidFill>
            </a:endParaRPr>
          </a:p>
        </p:txBody>
      </p:sp>
      <p:pic>
        <p:nvPicPr>
          <p:cNvPr id="4" name="Imagem 3">
            <a:extLst>
              <a:ext uri="{FF2B5EF4-FFF2-40B4-BE49-F238E27FC236}">
                <a16:creationId xmlns:a16="http://schemas.microsoft.com/office/drawing/2014/main" id="{6986F030-6789-4E26-A2B6-5E0A118AD4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500" y="1509147"/>
            <a:ext cx="8838363" cy="4624954"/>
          </a:xfrm>
          <a:prstGeom prst="rect">
            <a:avLst/>
          </a:prstGeom>
        </p:spPr>
      </p:pic>
      <p:sp>
        <p:nvSpPr>
          <p:cNvPr id="8" name="CaixaDeTexto 7">
            <a:extLst>
              <a:ext uri="{FF2B5EF4-FFF2-40B4-BE49-F238E27FC236}">
                <a16:creationId xmlns:a16="http://schemas.microsoft.com/office/drawing/2014/main" id="{2A5A36C4-47E9-4F0E-B209-F41870743278}"/>
              </a:ext>
            </a:extLst>
          </p:cNvPr>
          <p:cNvSpPr txBox="1"/>
          <p:nvPr/>
        </p:nvSpPr>
        <p:spPr>
          <a:xfrm>
            <a:off x="9301337" y="6457890"/>
            <a:ext cx="2890663" cy="400110"/>
          </a:xfrm>
          <a:prstGeom prst="rect">
            <a:avLst/>
          </a:prstGeom>
          <a:noFill/>
        </p:spPr>
        <p:txBody>
          <a:bodyPr wrap="none" rtlCol="0">
            <a:spAutoFit/>
          </a:bodyPr>
          <a:lstStyle/>
          <a:p>
            <a:r>
              <a:rPr lang="en-US" sz="2000" dirty="0">
                <a:solidFill>
                  <a:schemeClr val="accent1">
                    <a:lumMod val="50000"/>
                  </a:schemeClr>
                </a:solidFill>
              </a:rPr>
              <a:t>Projecto Final SPAD - UML</a:t>
            </a:r>
            <a:endParaRPr lang="pt-PT" sz="2000" dirty="0">
              <a:solidFill>
                <a:schemeClr val="accent1">
                  <a:lumMod val="50000"/>
                </a:schemeClr>
              </a:solidFill>
            </a:endParaRPr>
          </a:p>
        </p:txBody>
      </p:sp>
    </p:spTree>
    <p:extLst>
      <p:ext uri="{BB962C8B-B14F-4D97-AF65-F5344CB8AC3E}">
        <p14:creationId xmlns:p14="http://schemas.microsoft.com/office/powerpoint/2010/main" val="349134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03B6523-7228-4E24-BF75-D68FF276CD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711" y="111930"/>
            <a:ext cx="2530772" cy="882369"/>
          </a:xfrm>
          <a:prstGeom prst="rect">
            <a:avLst/>
          </a:prstGeom>
        </p:spPr>
      </p:pic>
      <p:sp>
        <p:nvSpPr>
          <p:cNvPr id="6" name="CaixaDeTexto 5">
            <a:extLst>
              <a:ext uri="{FF2B5EF4-FFF2-40B4-BE49-F238E27FC236}">
                <a16:creationId xmlns:a16="http://schemas.microsoft.com/office/drawing/2014/main" id="{0D8912D2-B081-46A3-B4A0-334D4495E6F0}"/>
              </a:ext>
            </a:extLst>
          </p:cNvPr>
          <p:cNvSpPr txBox="1"/>
          <p:nvPr/>
        </p:nvSpPr>
        <p:spPr>
          <a:xfrm>
            <a:off x="0" y="6421249"/>
            <a:ext cx="4717638" cy="400110"/>
          </a:xfrm>
          <a:prstGeom prst="rect">
            <a:avLst/>
          </a:prstGeom>
          <a:noFill/>
        </p:spPr>
        <p:txBody>
          <a:bodyPr wrap="none" rtlCol="0">
            <a:spAutoFit/>
          </a:bodyPr>
          <a:lstStyle/>
          <a:p>
            <a:r>
              <a:rPr lang="en-US" sz="2000" dirty="0">
                <a:solidFill>
                  <a:schemeClr val="accent1">
                    <a:lumMod val="50000"/>
                  </a:schemeClr>
                </a:solidFill>
              </a:rPr>
              <a:t>TPSIP_10.17 </a:t>
            </a:r>
            <a:r>
              <a:rPr lang="en-US" sz="1400" dirty="0">
                <a:solidFill>
                  <a:schemeClr val="accent1">
                    <a:lumMod val="50000"/>
                  </a:schemeClr>
                </a:solidFill>
              </a:rPr>
              <a:t>-</a:t>
            </a:r>
            <a:r>
              <a:rPr lang="en-US" dirty="0">
                <a:solidFill>
                  <a:schemeClr val="accent1">
                    <a:lumMod val="50000"/>
                  </a:schemeClr>
                </a:solidFill>
              </a:rPr>
              <a:t> </a:t>
            </a:r>
            <a:r>
              <a:rPr lang="en-US" sz="1400" dirty="0">
                <a:solidFill>
                  <a:schemeClr val="accent1">
                    <a:lumMod val="50000"/>
                  </a:schemeClr>
                </a:solidFill>
              </a:rPr>
              <a:t>Bruno Ferreira, João Santos e Luís Passeira</a:t>
            </a:r>
            <a:endParaRPr lang="pt-PT" sz="1400" dirty="0">
              <a:solidFill>
                <a:schemeClr val="accent1">
                  <a:lumMod val="50000"/>
                </a:schemeClr>
              </a:solidFill>
            </a:endParaRPr>
          </a:p>
        </p:txBody>
      </p:sp>
      <p:sp>
        <p:nvSpPr>
          <p:cNvPr id="2" name="CaixaDeTexto 1">
            <a:extLst>
              <a:ext uri="{FF2B5EF4-FFF2-40B4-BE49-F238E27FC236}">
                <a16:creationId xmlns:a16="http://schemas.microsoft.com/office/drawing/2014/main" id="{DED64B3C-BD7E-49D6-9BF6-FB29863CD7DD}"/>
              </a:ext>
            </a:extLst>
          </p:cNvPr>
          <p:cNvSpPr txBox="1"/>
          <p:nvPr/>
        </p:nvSpPr>
        <p:spPr>
          <a:xfrm>
            <a:off x="3209925" y="111930"/>
            <a:ext cx="8838364"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400" dirty="0">
                <a:solidFill>
                  <a:schemeClr val="accent1">
                    <a:lumMod val="50000"/>
                  </a:schemeClr>
                </a:solidFill>
              </a:rPr>
              <a:t>Diagrama de Sequência (</a:t>
            </a:r>
            <a:r>
              <a:rPr lang="pt-PT" sz="2000" dirty="0">
                <a:solidFill>
                  <a:schemeClr val="accent1">
                    <a:lumMod val="50000"/>
                  </a:schemeClr>
                </a:solidFill>
              </a:rPr>
              <a:t>Subscrever Newsletter</a:t>
            </a:r>
            <a:r>
              <a:rPr lang="en-US" sz="2400" dirty="0">
                <a:solidFill>
                  <a:schemeClr val="accent1">
                    <a:lumMod val="50000"/>
                  </a:schemeClr>
                </a:solidFill>
              </a:rPr>
              <a:t>)</a:t>
            </a:r>
            <a:endParaRPr lang="pt-PT" sz="2400" dirty="0">
              <a:solidFill>
                <a:schemeClr val="accent1">
                  <a:lumMod val="50000"/>
                </a:schemeClr>
              </a:solidFill>
            </a:endParaRPr>
          </a:p>
        </p:txBody>
      </p:sp>
      <p:pic>
        <p:nvPicPr>
          <p:cNvPr id="8" name="Imagem 7">
            <a:extLst>
              <a:ext uri="{FF2B5EF4-FFF2-40B4-BE49-F238E27FC236}">
                <a16:creationId xmlns:a16="http://schemas.microsoft.com/office/drawing/2014/main" id="{D985ED82-EFFE-4399-8654-B09381049F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5550" y="1514474"/>
            <a:ext cx="7762875" cy="4695825"/>
          </a:xfrm>
          <a:prstGeom prst="rect">
            <a:avLst/>
          </a:prstGeom>
        </p:spPr>
      </p:pic>
      <p:sp>
        <p:nvSpPr>
          <p:cNvPr id="9" name="CaixaDeTexto 8">
            <a:extLst>
              <a:ext uri="{FF2B5EF4-FFF2-40B4-BE49-F238E27FC236}">
                <a16:creationId xmlns:a16="http://schemas.microsoft.com/office/drawing/2014/main" id="{379F74CD-C452-4201-B127-34544A496AC2}"/>
              </a:ext>
            </a:extLst>
          </p:cNvPr>
          <p:cNvSpPr txBox="1"/>
          <p:nvPr/>
        </p:nvSpPr>
        <p:spPr>
          <a:xfrm>
            <a:off x="9301337" y="6457890"/>
            <a:ext cx="2890663" cy="400110"/>
          </a:xfrm>
          <a:prstGeom prst="rect">
            <a:avLst/>
          </a:prstGeom>
          <a:noFill/>
        </p:spPr>
        <p:txBody>
          <a:bodyPr wrap="none" rtlCol="0">
            <a:spAutoFit/>
          </a:bodyPr>
          <a:lstStyle/>
          <a:p>
            <a:r>
              <a:rPr lang="en-US" sz="2000" dirty="0">
                <a:solidFill>
                  <a:schemeClr val="accent1">
                    <a:lumMod val="50000"/>
                  </a:schemeClr>
                </a:solidFill>
              </a:rPr>
              <a:t>Projecto Final SPAD - UML</a:t>
            </a:r>
            <a:endParaRPr lang="pt-PT" sz="2000" dirty="0">
              <a:solidFill>
                <a:schemeClr val="accent1">
                  <a:lumMod val="50000"/>
                </a:schemeClr>
              </a:solidFill>
            </a:endParaRPr>
          </a:p>
        </p:txBody>
      </p:sp>
    </p:spTree>
    <p:extLst>
      <p:ext uri="{BB962C8B-B14F-4D97-AF65-F5344CB8AC3E}">
        <p14:creationId xmlns:p14="http://schemas.microsoft.com/office/powerpoint/2010/main" val="1405741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003B6523-7228-4E24-BF75-D68FF276CD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711" y="111930"/>
            <a:ext cx="2530772" cy="882369"/>
          </a:xfrm>
          <a:prstGeom prst="rect">
            <a:avLst/>
          </a:prstGeom>
        </p:spPr>
      </p:pic>
      <p:sp>
        <p:nvSpPr>
          <p:cNvPr id="6" name="CaixaDeTexto 5">
            <a:extLst>
              <a:ext uri="{FF2B5EF4-FFF2-40B4-BE49-F238E27FC236}">
                <a16:creationId xmlns:a16="http://schemas.microsoft.com/office/drawing/2014/main" id="{0D8912D2-B081-46A3-B4A0-334D4495E6F0}"/>
              </a:ext>
            </a:extLst>
          </p:cNvPr>
          <p:cNvSpPr txBox="1"/>
          <p:nvPr/>
        </p:nvSpPr>
        <p:spPr>
          <a:xfrm>
            <a:off x="0" y="6421249"/>
            <a:ext cx="4717638" cy="400110"/>
          </a:xfrm>
          <a:prstGeom prst="rect">
            <a:avLst/>
          </a:prstGeom>
          <a:noFill/>
        </p:spPr>
        <p:txBody>
          <a:bodyPr wrap="none" rtlCol="0">
            <a:spAutoFit/>
          </a:bodyPr>
          <a:lstStyle/>
          <a:p>
            <a:r>
              <a:rPr lang="en-US" sz="2000" dirty="0">
                <a:solidFill>
                  <a:schemeClr val="accent1">
                    <a:lumMod val="50000"/>
                  </a:schemeClr>
                </a:solidFill>
              </a:rPr>
              <a:t>TPSIP_10.17 </a:t>
            </a:r>
            <a:r>
              <a:rPr lang="en-US" sz="1400" dirty="0">
                <a:solidFill>
                  <a:schemeClr val="accent1">
                    <a:lumMod val="50000"/>
                  </a:schemeClr>
                </a:solidFill>
              </a:rPr>
              <a:t>-</a:t>
            </a:r>
            <a:r>
              <a:rPr lang="en-US" dirty="0">
                <a:solidFill>
                  <a:schemeClr val="accent1">
                    <a:lumMod val="50000"/>
                  </a:schemeClr>
                </a:solidFill>
              </a:rPr>
              <a:t> </a:t>
            </a:r>
            <a:r>
              <a:rPr lang="en-US" sz="1400" dirty="0">
                <a:solidFill>
                  <a:schemeClr val="accent1">
                    <a:lumMod val="50000"/>
                  </a:schemeClr>
                </a:solidFill>
              </a:rPr>
              <a:t>Bruno Ferreira, João Santos e Luís Passeira</a:t>
            </a:r>
            <a:endParaRPr lang="pt-PT" sz="1400" dirty="0">
              <a:solidFill>
                <a:schemeClr val="accent1">
                  <a:lumMod val="50000"/>
                </a:schemeClr>
              </a:solidFill>
            </a:endParaRPr>
          </a:p>
        </p:txBody>
      </p:sp>
      <p:sp>
        <p:nvSpPr>
          <p:cNvPr id="2" name="CaixaDeTexto 1">
            <a:extLst>
              <a:ext uri="{FF2B5EF4-FFF2-40B4-BE49-F238E27FC236}">
                <a16:creationId xmlns:a16="http://schemas.microsoft.com/office/drawing/2014/main" id="{DED64B3C-BD7E-49D6-9BF6-FB29863CD7DD}"/>
              </a:ext>
            </a:extLst>
          </p:cNvPr>
          <p:cNvSpPr txBox="1"/>
          <p:nvPr/>
        </p:nvSpPr>
        <p:spPr>
          <a:xfrm>
            <a:off x="3209925" y="111930"/>
            <a:ext cx="8838364"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400" dirty="0">
                <a:solidFill>
                  <a:schemeClr val="accent1">
                    <a:lumMod val="50000"/>
                  </a:schemeClr>
                </a:solidFill>
              </a:rPr>
              <a:t>Arquitetura Projecto</a:t>
            </a:r>
            <a:endParaRPr lang="pt-PT" sz="2400" dirty="0">
              <a:solidFill>
                <a:schemeClr val="accent1">
                  <a:lumMod val="50000"/>
                </a:schemeClr>
              </a:solidFill>
            </a:endParaRPr>
          </a:p>
        </p:txBody>
      </p:sp>
      <p:pic>
        <p:nvPicPr>
          <p:cNvPr id="4" name="Imagem 3">
            <a:extLst>
              <a:ext uri="{FF2B5EF4-FFF2-40B4-BE49-F238E27FC236}">
                <a16:creationId xmlns:a16="http://schemas.microsoft.com/office/drawing/2014/main" id="{320BF36E-C546-40D9-94DE-F29E46A113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7345" y="1224488"/>
            <a:ext cx="7715250" cy="5196761"/>
          </a:xfrm>
          <a:prstGeom prst="rect">
            <a:avLst/>
          </a:prstGeom>
        </p:spPr>
      </p:pic>
      <p:sp>
        <p:nvSpPr>
          <p:cNvPr id="8" name="CaixaDeTexto 7">
            <a:extLst>
              <a:ext uri="{FF2B5EF4-FFF2-40B4-BE49-F238E27FC236}">
                <a16:creationId xmlns:a16="http://schemas.microsoft.com/office/drawing/2014/main" id="{2B420CC3-A1B8-44D0-BB96-B8329A082CEC}"/>
              </a:ext>
            </a:extLst>
          </p:cNvPr>
          <p:cNvSpPr txBox="1"/>
          <p:nvPr/>
        </p:nvSpPr>
        <p:spPr>
          <a:xfrm>
            <a:off x="9301337" y="6457890"/>
            <a:ext cx="2890663" cy="400110"/>
          </a:xfrm>
          <a:prstGeom prst="rect">
            <a:avLst/>
          </a:prstGeom>
          <a:noFill/>
        </p:spPr>
        <p:txBody>
          <a:bodyPr wrap="none" rtlCol="0">
            <a:spAutoFit/>
          </a:bodyPr>
          <a:lstStyle/>
          <a:p>
            <a:r>
              <a:rPr lang="en-US" sz="2000" dirty="0">
                <a:solidFill>
                  <a:schemeClr val="accent1">
                    <a:lumMod val="50000"/>
                  </a:schemeClr>
                </a:solidFill>
              </a:rPr>
              <a:t>Projecto Final SPAD - UML</a:t>
            </a:r>
            <a:endParaRPr lang="pt-PT" sz="2000" dirty="0">
              <a:solidFill>
                <a:schemeClr val="accent1">
                  <a:lumMod val="50000"/>
                </a:schemeClr>
              </a:solidFill>
            </a:endParaRPr>
          </a:p>
        </p:txBody>
      </p:sp>
    </p:spTree>
    <p:extLst>
      <p:ext uri="{BB962C8B-B14F-4D97-AF65-F5344CB8AC3E}">
        <p14:creationId xmlns:p14="http://schemas.microsoft.com/office/powerpoint/2010/main" val="3952222086"/>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TM02900743[[fn=Orgânico]]</Template>
  <TotalTime>98</TotalTime>
  <Words>334</Words>
  <Application>Microsoft Office PowerPoint</Application>
  <PresentationFormat>Ecrã Panorâmico</PresentationFormat>
  <Paragraphs>35</Paragraphs>
  <Slides>9</Slides>
  <Notes>0</Notes>
  <HiddenSlides>0</HiddenSlides>
  <MMClips>0</MMClips>
  <ScaleCrop>false</ScaleCrop>
  <HeadingPairs>
    <vt:vector size="6" baseType="variant">
      <vt:variant>
        <vt:lpstr>Tipos de letra usados</vt:lpstr>
      </vt:variant>
      <vt:variant>
        <vt:i4>3</vt:i4>
      </vt:variant>
      <vt:variant>
        <vt:lpstr>Tema</vt:lpstr>
      </vt:variant>
      <vt:variant>
        <vt:i4>1</vt:i4>
      </vt:variant>
      <vt:variant>
        <vt:lpstr>Títulos dos diapositivos</vt:lpstr>
      </vt:variant>
      <vt:variant>
        <vt:i4>9</vt:i4>
      </vt:variant>
    </vt:vector>
  </HeadingPairs>
  <TitlesOfParts>
    <vt:vector size="13" baseType="lpstr">
      <vt:lpstr>Calibri</vt:lpstr>
      <vt:lpstr>Calibri Light</vt:lpstr>
      <vt:lpstr>Wingdings 2</vt:lpstr>
      <vt:lpstr>HDOfficeLightV0</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one</dc:creator>
  <cp:lastModifiedBy>one</cp:lastModifiedBy>
  <cp:revision>13</cp:revision>
  <dcterms:created xsi:type="dcterms:W3CDTF">2018-07-16T13:59:33Z</dcterms:created>
  <dcterms:modified xsi:type="dcterms:W3CDTF">2018-07-17T12:34:11Z</dcterms:modified>
</cp:coreProperties>
</file>