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64C4F-324A-4982-94AC-AE9956557606}" type="datetimeFigureOut">
              <a:rPr lang="pt-PT" smtClean="0"/>
              <a:t>25/10/2018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6277E-5F40-4A85-8708-2D4643FF733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141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0CBE-9660-45E0-9AC8-94D9D5004E70}" type="datetime1">
              <a:rPr lang="pt-PT" smtClean="0"/>
              <a:t>25/10/2018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226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6AF8-8308-488D-841E-77D2D6DE1AB3}" type="datetime1">
              <a:rPr lang="pt-PT" smtClean="0"/>
              <a:t>25/10/2018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31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DA2-4F16-448E-B24F-F88BCB80D202}" type="datetime1">
              <a:rPr lang="pt-PT" smtClean="0"/>
              <a:t>25/10/2018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594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142-971D-4D2D-99F0-1DE707857DD0}" type="datetime1">
              <a:rPr lang="pt-PT" smtClean="0"/>
              <a:t>25/10/2018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75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98C-FF38-4CAB-A87F-857D864E4022}" type="datetime1">
              <a:rPr lang="pt-PT" smtClean="0"/>
              <a:t>25/10/2018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39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C831-A206-4156-ABBA-4D7D4D1EB4A9}" type="datetime1">
              <a:rPr lang="pt-PT" smtClean="0"/>
              <a:t>25/10/2018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015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316C-02BA-4B2B-AE1C-BFE2F87B650E}" type="datetime1">
              <a:rPr lang="pt-PT" smtClean="0"/>
              <a:t>25/10/2018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42CA-CE0A-4347-B6AE-870C0DC611E7}" type="datetime1">
              <a:rPr lang="pt-PT" smtClean="0"/>
              <a:t>25/10/2018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F7-D7B3-45E3-A219-C79C1A0767F3}" type="datetime1">
              <a:rPr lang="pt-PT" smtClean="0"/>
              <a:t>25/10/2018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06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C64E-965F-4B1C-A4E1-6E1896C3B1BE}" type="datetime1">
              <a:rPr lang="pt-PT" smtClean="0"/>
              <a:t>25/10/2018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874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934F-9B5B-46B2-BB65-8A64F7272566}" type="datetime1">
              <a:rPr lang="pt-PT" smtClean="0"/>
              <a:t>25/10/2018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383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E8085C-71E8-4D38-9CF6-AEBDB4F1CDC0}" type="datetime1">
              <a:rPr lang="pt-PT" smtClean="0"/>
              <a:t>25/10/2018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1FAE-D82D-4024-9798-6BF498F22684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80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988061" y="6457890"/>
            <a:ext cx="220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3944" y="1965012"/>
            <a:ext cx="327551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SPAD</a:t>
            </a:r>
            <a:endParaRPr lang="en-US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3879" y="3888615"/>
            <a:ext cx="81956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Sistema de Prognósticos de Apostas Desportivas</a:t>
            </a:r>
          </a:p>
        </p:txBody>
      </p:sp>
    </p:spTree>
    <p:extLst>
      <p:ext uri="{BB962C8B-B14F-4D97-AF65-F5344CB8AC3E}">
        <p14:creationId xmlns:p14="http://schemas.microsoft.com/office/powerpoint/2010/main" val="28273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988061" y="6457890"/>
            <a:ext cx="220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Modelo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B56613-F815-4910-86DE-04E433A12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1210853"/>
            <a:ext cx="11700769" cy="500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988061" y="6457890"/>
            <a:ext cx="220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Contextualização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905" y="1850276"/>
            <a:ext cx="112125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cliente do projeto SPAD, Ricardo Baptista, tem como hobie, as apostas desportivas de futebol.  </a:t>
            </a:r>
            <a:endParaRPr lang="pt-PT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5905" y="2860641"/>
            <a:ext cx="112125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 o objetivo de obter melhores resultados nas suas apostas, o Ricardo, desenvolveu um sistema de análise, em folhas de Excel, onde guardava o histórico de jogos de futebol de diversos campeonatos.</a:t>
            </a:r>
            <a:endParaRPr lang="pt-PT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5905" y="3997545"/>
            <a:ext cx="1121250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Posteriormente, aplicava diversos algoritmos estatísticos sobre os dados recolhidos, no sentido de conseguir prever com maior exatidão qual o resultado mais provável de acontecer no final dos jogos que iriam ainda ser disputados. </a:t>
            </a:r>
            <a:endParaRPr lang="pt-PT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196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988061" y="6457890"/>
            <a:ext cx="220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Desvantagens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35282" y="1988796"/>
            <a:ext cx="112125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Como podem calcular, o sistema que o Ricardo criou apresenta várias desvantagens.</a:t>
            </a:r>
            <a:endParaRPr lang="pt-PT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03584" y="2542347"/>
            <a:ext cx="107441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– Sistema manual, muito trabalhoso e confuso.</a:t>
            </a:r>
            <a:endParaRPr lang="pt-PT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03584" y="2962378"/>
            <a:ext cx="107441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– Propenso a erros de introdução de dados (nomes, datas, resultados, etc..)</a:t>
            </a:r>
            <a:endParaRPr lang="pt-PT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03584" y="3380072"/>
            <a:ext cx="107441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– Inacessível via internet.</a:t>
            </a:r>
            <a:endParaRPr lang="pt-PT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03584" y="3808896"/>
            <a:ext cx="107441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– Layout confuso e limitado pelo Excel.</a:t>
            </a:r>
            <a:endParaRPr lang="pt-PT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03584" y="4237258"/>
            <a:ext cx="107441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– Funcionalidades complexas também limitadas pelo VBA do Excel.</a:t>
            </a:r>
            <a:endParaRPr lang="pt-PT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77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988061" y="6457890"/>
            <a:ext cx="220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1277" y="2075634"/>
            <a:ext cx="99687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Resumidamente o SPAD tem como principal objetivo a automatização dos processos anteriormente referidos. </a:t>
            </a:r>
            <a:endParaRPr lang="pt-PT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1277" y="2930605"/>
            <a:ext cx="99687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 seja, transformar todos os processos manuais em processos automatizados, prevenindo assim a possibilidade de erro humano.</a:t>
            </a:r>
            <a:endParaRPr lang="pt-PT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276" y="3772896"/>
            <a:ext cx="99687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Melhorar a visualização dos dados, que se apresentavam de forma bastante confusa no Excel.</a:t>
            </a:r>
            <a:endParaRPr lang="pt-PT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21275" y="4366102"/>
            <a:ext cx="99687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Permitir a sua consulta via internet.</a:t>
            </a:r>
            <a:endParaRPr lang="pt-PT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972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988061" y="6457890"/>
            <a:ext cx="220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Requisitos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5404" y="2311481"/>
            <a:ext cx="11913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Obter dados de eventos desportivos de futebol de forma automática (Web-API).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Persistir os dados no nosso sistema (Base de dados MS SQL Server).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Aplicar algoritmos estatísticos sobre os dados recolhidos.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Gerar prognósticos para futuros eventos desportivos de futebol.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Guardar o histórico dos prognósticos gerados pelo sistema.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Permitir o registo de utilizadores no sistema e a sua gestão.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Permitir a criação e envio de newsletter para utilizadores registados.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Permitir a consulta do histórico dos prognósticos gerados pelo sistema.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Criar uma Web Application (Back Office) que permita a fácil gestão de todo o sistema SPAD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Criar uma Web Application (Front Office) que permita a consulta dos prognósticos futuros, bem como visualizar os prognósticos passados.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  (deve ser possível ordenar e filtrar os vários prognósticos)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Garantir o acesso ao Front Office através de dispositivos móveis.</a:t>
            </a:r>
          </a:p>
        </p:txBody>
      </p:sp>
      <p:sp>
        <p:nvSpPr>
          <p:cNvPr id="8" name="Rectangle 7"/>
          <p:cNvSpPr/>
          <p:nvPr/>
        </p:nvSpPr>
        <p:spPr>
          <a:xfrm>
            <a:off x="519952" y="1457836"/>
            <a:ext cx="113134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Após várias reuniões com o nosso cliente, e de um processo detalhado e sistemático de análise de sistemas, o grupo SPAD e o seu cliente, acordaram em implementar as seguintes funcionalidades.</a:t>
            </a:r>
            <a:endParaRPr lang="pt-PT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37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988061" y="6457890"/>
            <a:ext cx="220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Tecnologias</a:t>
            </a:r>
          </a:p>
        </p:txBody>
      </p:sp>
      <p:sp>
        <p:nvSpPr>
          <p:cNvPr id="3" name="Rectangle 2"/>
          <p:cNvSpPr/>
          <p:nvPr/>
        </p:nvSpPr>
        <p:spPr>
          <a:xfrm>
            <a:off x="984738" y="1706153"/>
            <a:ext cx="107786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API				: football-data.org.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Base de Dados		: Microsoft SQL Server, T-SQL.</a:t>
            </a:r>
            <a:endParaRPr lang="pt-PT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Server Side			: ASP.NET, C#.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Client Side			: HTML 5, Javascript, jQuery, CSS 3, Bootstrap 4.</a:t>
            </a:r>
            <a:endParaRPr lang="pt-PT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Client Side Outros		: Font Awesome, Sweet Alert, DataTables.</a:t>
            </a:r>
            <a:endParaRPr lang="pt-PT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</a:t>
            </a:r>
            <a:r>
              <a:rPr lang="pt-P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Controlo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 de </a:t>
            </a:r>
            <a:r>
              <a:rPr lang="pt-P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Versões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 		: Git.</a:t>
            </a:r>
            <a:endParaRPr lang="pt-PT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P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- Gestão de Projeto 		: Gantt.</a:t>
            </a:r>
          </a:p>
        </p:txBody>
      </p:sp>
    </p:spTree>
    <p:extLst>
      <p:ext uri="{BB962C8B-B14F-4D97-AF65-F5344CB8AC3E}">
        <p14:creationId xmlns:p14="http://schemas.microsoft.com/office/powerpoint/2010/main" val="262734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988061" y="6457890"/>
            <a:ext cx="220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Arquitetura n-tier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2130" y="1905124"/>
            <a:ext cx="98679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O projeto SPAD é uma aplicações desenvolvida com recurso à arquitetura n-tier.</a:t>
            </a:r>
          </a:p>
          <a:p>
            <a:pPr algn="just">
              <a:lnSpc>
                <a:spcPct val="150000"/>
              </a:lnSpc>
            </a:pPr>
            <a:endParaRPr lang="pt-PT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Ou seja, no sentido de alcançar o objetivo final, o de apresentar uma aplicação capaz de realizar os vários processos já mencionados, foram criados vários módulos, cada um com as suas responsabilidades bem definidas, para assim “desmontar” o SPAD em módulos lógicos mais pequenos, de forma a estes serem mais fáceis tanto de solucionar, implementar como manter e atualizar.</a:t>
            </a:r>
          </a:p>
          <a:p>
            <a:pPr algn="just">
              <a:lnSpc>
                <a:spcPct val="150000"/>
              </a:lnSpc>
            </a:pPr>
            <a:endParaRPr lang="pt-PT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988061" y="6457890"/>
            <a:ext cx="220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Módulos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489" y="1210853"/>
            <a:ext cx="10407162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Módulo Business Logic - Responsável por acesso aos dados e lógica de negócios da aplicação.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	</a:t>
            </a: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Data Access Layer (DAL)</a:t>
            </a:r>
          </a:p>
          <a:p>
            <a:pPr>
              <a:lnSpc>
                <a:spcPct val="150000"/>
              </a:lnSpc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	Business Logic Layer (BLL)</a:t>
            </a:r>
          </a:p>
          <a:p>
            <a:pPr>
              <a:lnSpc>
                <a:spcPct val="150000"/>
              </a:lnSpc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	API Access Layer</a:t>
            </a:r>
          </a:p>
          <a:p>
            <a:pPr>
              <a:lnSpc>
                <a:spcPct val="150000"/>
              </a:lnSpc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	Web Services</a:t>
            </a:r>
          </a:p>
          <a:p>
            <a:pPr>
              <a:lnSpc>
                <a:spcPct val="150000"/>
              </a:lnSpc>
            </a:pPr>
            <a:r>
              <a:rPr lang="pt-P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Módulo Back Office - Responsável pela gestão do sistema SPAD.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	</a:t>
            </a: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Gerir utilizadores.</a:t>
            </a:r>
          </a:p>
          <a:p>
            <a:pPr>
              <a:lnSpc>
                <a:spcPct val="150000"/>
              </a:lnSpc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	Sincronização de dados entre a API e a Base de Dados.</a:t>
            </a:r>
          </a:p>
          <a:p>
            <a:pPr>
              <a:lnSpc>
                <a:spcPct val="150000"/>
              </a:lnSpc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	Gerar prognósticos para os próximos eventos de futebol.</a:t>
            </a:r>
          </a:p>
          <a:p>
            <a:pPr>
              <a:lnSpc>
                <a:spcPct val="150000"/>
              </a:lnSpc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	Enviar Newsletters.</a:t>
            </a:r>
          </a:p>
          <a:p>
            <a:pPr>
              <a:lnSpc>
                <a:spcPct val="150000"/>
              </a:lnSpc>
            </a:pPr>
            <a:r>
              <a:rPr lang="pt-P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Módulo Front Office – Responsável pela interface do projeto SPAD</a:t>
            </a:r>
          </a:p>
          <a:p>
            <a:pPr lvl="2">
              <a:lnSpc>
                <a:spcPct val="150000"/>
              </a:lnSpc>
            </a:pPr>
            <a:r>
              <a:rPr lang="pt-PT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MS Mincho"/>
                <a:cs typeface="Times New Roman" panose="02020603050405020304" pitchFamily="18" charset="0"/>
              </a:rPr>
              <a:t>A responsabilidade desta Web Application é permitir a consulta de prognósticos de eventos desportivos de futebol de forma rápida, simples e eficiente, a partir de qualquer lugar através da internet, e de ser capaz de se adaptar à dimensão de qualquer dispositivo, garantido uma experiência de utilização sempre fluida.</a:t>
            </a:r>
          </a:p>
        </p:txBody>
      </p:sp>
    </p:spTree>
    <p:extLst>
      <p:ext uri="{BB962C8B-B14F-4D97-AF65-F5344CB8AC3E}">
        <p14:creationId xmlns:p14="http://schemas.microsoft.com/office/powerpoint/2010/main" val="253044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988061" y="6457890"/>
            <a:ext cx="220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18BE4D7A-EDB0-4F0E-8A3F-3FBE1E77B25F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Arquitetura Projeto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BED66F-2CBC-4F84-A128-B7F714C56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5" y="1296141"/>
            <a:ext cx="8365647" cy="50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809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582</TotalTime>
  <Words>683</Words>
  <Application>Microsoft Office PowerPoint</Application>
  <PresentationFormat>Ecrã Panorâmico</PresentationFormat>
  <Paragraphs>79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MS Mincho</vt:lpstr>
      <vt:lpstr>Calibri</vt:lpstr>
      <vt:lpstr>Calibri Light</vt:lpstr>
      <vt:lpstr>Times New Roman</vt:lpstr>
      <vt:lpstr>Wingdings 2</vt:lpstr>
      <vt:lpstr>HDOfficeLightV0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one</dc:creator>
  <cp:lastModifiedBy>bmiguelmf@gmail.com</cp:lastModifiedBy>
  <cp:revision>65</cp:revision>
  <dcterms:created xsi:type="dcterms:W3CDTF">2018-07-16T13:59:33Z</dcterms:created>
  <dcterms:modified xsi:type="dcterms:W3CDTF">2018-10-25T16:16:55Z</dcterms:modified>
</cp:coreProperties>
</file>