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1"/>
  </p:notes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64C4F-324A-4982-94AC-AE9956557606}" type="datetimeFigureOut">
              <a:rPr lang="pt-PT" smtClean="0"/>
              <a:t>17/07/2018</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6277E-5F40-4A85-8708-2D4643FF7332}" type="slidenum">
              <a:rPr lang="pt-PT" smtClean="0"/>
              <a:t>‹nº›</a:t>
            </a:fld>
            <a:endParaRPr lang="pt-PT"/>
          </a:p>
        </p:txBody>
      </p:sp>
    </p:spTree>
    <p:extLst>
      <p:ext uri="{BB962C8B-B14F-4D97-AF65-F5344CB8AC3E}">
        <p14:creationId xmlns:p14="http://schemas.microsoft.com/office/powerpoint/2010/main" val="3971413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99DC0CBE-9660-45E0-9AC8-94D9D5004E70}" type="datetime1">
              <a:rPr lang="pt-PT" smtClean="0"/>
              <a:t>17/07/2018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290226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CE106AF8-8308-488D-841E-77D2D6DE1AB3}" type="datetime1">
              <a:rPr lang="pt-PT" smtClean="0"/>
              <a:t>17/07/2018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317310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t-PT"/>
              <a:t>Clique para editar o estilo de título do Modelo Global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6FA79DA2-4F16-448E-B24F-F88BCB80D202}" type="datetime1">
              <a:rPr lang="pt-PT" smtClean="0"/>
              <a:t>17/07/2018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248594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827E142-971D-4D2D-99F0-1DE707857DD0}" type="datetime1">
              <a:rPr lang="pt-PT" smtClean="0"/>
              <a:t>17/07/2018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149756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B4FC198C-FF38-4CAB-A87F-857D864E4022}" type="datetime1">
              <a:rPr lang="pt-PT" smtClean="0"/>
              <a:t>17/07/2018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385396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139CC831-A206-4156-ABBA-4D7D4D1EB4A9}" type="datetime1">
              <a:rPr lang="pt-PT" smtClean="0"/>
              <a:t>17/07/2018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68015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845127" y="2507550"/>
            <a:ext cx="5156200" cy="36805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172200" y="2507550"/>
            <a:ext cx="5181601" cy="36805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Date Placeholder 6"/>
          <p:cNvSpPr>
            <a:spLocks noGrp="1"/>
          </p:cNvSpPr>
          <p:nvPr>
            <p:ph type="dt" sz="half" idx="10"/>
          </p:nvPr>
        </p:nvSpPr>
        <p:spPr/>
        <p:txBody>
          <a:bodyPr/>
          <a:lstStyle/>
          <a:p>
            <a:fld id="{D7CD316C-02BA-4B2B-AE1C-BFE2F87B650E}" type="datetime1">
              <a:rPr lang="pt-PT" smtClean="0"/>
              <a:t>17/07/2018</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0A841FAE-D82D-4024-9798-6BF498F22684}" type="slidenum">
              <a:rPr lang="pt-PT" smtClean="0"/>
              <a:t>‹nº›</a:t>
            </a:fld>
            <a:endParaRPr lang="pt-PT"/>
          </a:p>
        </p:txBody>
      </p:sp>
      <p:sp>
        <p:nvSpPr>
          <p:cNvPr id="10" name="Title 9"/>
          <p:cNvSpPr>
            <a:spLocks noGrp="1"/>
          </p:cNvSpPr>
          <p:nvPr>
            <p:ph type="title"/>
          </p:nvPr>
        </p:nvSpPr>
        <p:spPr/>
        <p:txBody>
          <a:bodyPr/>
          <a:lstStyle/>
          <a:p>
            <a:r>
              <a:rPr lang="pt-PT"/>
              <a:t>Clique para editar o estilo de título do Modelo Global</a:t>
            </a:r>
            <a:endParaRPr lang="en-US" dirty="0"/>
          </a:p>
        </p:txBody>
      </p:sp>
    </p:spTree>
    <p:extLst>
      <p:ext uri="{BB962C8B-B14F-4D97-AF65-F5344CB8AC3E}">
        <p14:creationId xmlns:p14="http://schemas.microsoft.com/office/powerpoint/2010/main" val="219990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ó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FDD42CA-CE0A-4347-B6AE-870C0DC611E7}" type="datetime1">
              <a:rPr lang="pt-PT" smtClean="0"/>
              <a:t>17/07/2018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0A841FAE-D82D-4024-9798-6BF498F22684}" type="slidenum">
              <a:rPr lang="pt-PT" smtClean="0"/>
              <a:t>‹nº›</a:t>
            </a:fld>
            <a:endParaRPr lang="pt-PT"/>
          </a:p>
        </p:txBody>
      </p:sp>
      <p:sp>
        <p:nvSpPr>
          <p:cNvPr id="6" name="Title 5"/>
          <p:cNvSpPr>
            <a:spLocks noGrp="1"/>
          </p:cNvSpPr>
          <p:nvPr>
            <p:ph type="title"/>
          </p:nvPr>
        </p:nvSpPr>
        <p:spPr/>
        <p:txBody>
          <a:bodyPr/>
          <a:lstStyle/>
          <a:p>
            <a:r>
              <a:rPr lang="pt-PT"/>
              <a:t>Clique para editar o estilo de título do Modelo Global</a:t>
            </a:r>
            <a:endParaRPr lang="en-US"/>
          </a:p>
        </p:txBody>
      </p:sp>
    </p:spTree>
    <p:extLst>
      <p:ext uri="{BB962C8B-B14F-4D97-AF65-F5344CB8AC3E}">
        <p14:creationId xmlns:p14="http://schemas.microsoft.com/office/powerpoint/2010/main" val="358160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A9DF7-D7B3-45E3-A219-C79C1A0767F3}" type="datetime1">
              <a:rPr lang="pt-PT" smtClean="0"/>
              <a:t>17/07/2018</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66067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A7C4C64E-965F-4B1C-A4E1-6E1896C3B1BE}" type="datetime1">
              <a:rPr lang="pt-PT" smtClean="0"/>
              <a:t>17/07/2018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364874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t-PT"/>
              <a:t>Clique para editar o estilo de título do Modelo Global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062F934F-9B5B-46B2-BB65-8A64F7272566}" type="datetime1">
              <a:rPr lang="pt-PT" smtClean="0"/>
              <a:t>17/07/2018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306383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2E8085C-71E8-4D38-9CF6-AEBDB4F1CDC0}" type="datetime1">
              <a:rPr lang="pt-PT" smtClean="0"/>
              <a:t>17/07/2018</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A841FAE-D82D-4024-9798-6BF498F22684}" type="slidenum">
              <a:rPr lang="pt-PT" smtClean="0"/>
              <a:t>‹nº›</a:t>
            </a:fld>
            <a:endParaRPr lang="pt-PT"/>
          </a:p>
        </p:txBody>
      </p:sp>
    </p:spTree>
    <p:extLst>
      <p:ext uri="{BB962C8B-B14F-4D97-AF65-F5344CB8AC3E}">
        <p14:creationId xmlns:p14="http://schemas.microsoft.com/office/powerpoint/2010/main" val="28380604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7" name="CaixaDeTexto 6">
            <a:extLst>
              <a:ext uri="{FF2B5EF4-FFF2-40B4-BE49-F238E27FC236}">
                <a16:creationId xmlns:a16="http://schemas.microsoft.com/office/drawing/2014/main" id="{8ED0A782-13C3-4B4B-B3A8-69DA23F1F64E}"/>
              </a:ext>
            </a:extLst>
          </p:cNvPr>
          <p:cNvSpPr txBox="1"/>
          <p:nvPr/>
        </p:nvSpPr>
        <p:spPr>
          <a:xfrm>
            <a:off x="9897974" y="6457890"/>
            <a:ext cx="2294026" cy="400110"/>
          </a:xfrm>
          <a:prstGeom prst="rect">
            <a:avLst/>
          </a:prstGeom>
          <a:noFill/>
        </p:spPr>
        <p:txBody>
          <a:bodyPr wrap="none" rtlCol="0">
            <a:spAutoFit/>
          </a:bodyPr>
          <a:lstStyle/>
          <a:p>
            <a:r>
              <a:rPr lang="en-US" sz="2000" dirty="0">
                <a:solidFill>
                  <a:schemeClr val="accent1">
                    <a:lumMod val="50000"/>
                  </a:schemeClr>
                </a:solidFill>
              </a:rPr>
              <a:t>Projecto Final - UML</a:t>
            </a:r>
            <a:endParaRPr lang="pt-PT" sz="2000" dirty="0">
              <a:solidFill>
                <a:schemeClr val="accent1">
                  <a:lumMod val="50000"/>
                </a:schemeClr>
              </a:solidFill>
            </a:endParaRPr>
          </a:p>
        </p:txBody>
      </p:sp>
      <p:pic>
        <p:nvPicPr>
          <p:cNvPr id="10" name="Imagem 9">
            <a:extLst>
              <a:ext uri="{FF2B5EF4-FFF2-40B4-BE49-F238E27FC236}">
                <a16:creationId xmlns:a16="http://schemas.microsoft.com/office/drawing/2014/main" id="{BC33B3E9-B9A0-4E7C-9D79-0ECA94E26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4918" y="1624013"/>
            <a:ext cx="4962164" cy="3609974"/>
          </a:xfrm>
          <a:prstGeom prst="rect">
            <a:avLst/>
          </a:prstGeom>
        </p:spPr>
      </p:pic>
    </p:spTree>
    <p:extLst>
      <p:ext uri="{BB962C8B-B14F-4D97-AF65-F5344CB8AC3E}">
        <p14:creationId xmlns:p14="http://schemas.microsoft.com/office/powerpoint/2010/main" val="282732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7" name="CaixaDeTexto 6">
            <a:extLst>
              <a:ext uri="{FF2B5EF4-FFF2-40B4-BE49-F238E27FC236}">
                <a16:creationId xmlns:a16="http://schemas.microsoft.com/office/drawing/2014/main" id="{8ED0A782-13C3-4B4B-B3A8-69DA23F1F64E}"/>
              </a:ext>
            </a:extLst>
          </p:cNvPr>
          <p:cNvSpPr txBox="1"/>
          <p:nvPr/>
        </p:nvSpPr>
        <p:spPr>
          <a:xfrm>
            <a:off x="9897974" y="6457890"/>
            <a:ext cx="2294026" cy="400110"/>
          </a:xfrm>
          <a:prstGeom prst="rect">
            <a:avLst/>
          </a:prstGeom>
          <a:noFill/>
        </p:spPr>
        <p:txBody>
          <a:bodyPr wrap="none" rtlCol="0">
            <a:spAutoFit/>
          </a:bodyPr>
          <a:lstStyle/>
          <a:p>
            <a:r>
              <a:rPr lang="en-US" sz="2000" dirty="0">
                <a:solidFill>
                  <a:schemeClr val="accent1">
                    <a:lumMod val="50000"/>
                  </a:schemeClr>
                </a:solidFill>
              </a:rPr>
              <a:t>Projecto Final - UML</a:t>
            </a:r>
            <a:endParaRPr lang="pt-PT" sz="20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038687" y="1615736"/>
            <a:ext cx="10289220" cy="4462760"/>
          </a:xfrm>
          <a:prstGeom prst="rect">
            <a:avLst/>
          </a:prstGeom>
          <a:noFill/>
        </p:spPr>
        <p:txBody>
          <a:bodyPr wrap="square" rtlCol="0">
            <a:spAutoFit/>
          </a:bodyPr>
          <a:lstStyle/>
          <a:p>
            <a:pPr algn="just"/>
            <a:r>
              <a:rPr lang="pt-PT" dirty="0">
                <a:solidFill>
                  <a:schemeClr val="accent1">
                    <a:lumMod val="50000"/>
                  </a:schemeClr>
                </a:solidFill>
              </a:rPr>
              <a:t>Este projeto nasce de uma necessidade real, que o nosso cliente Ricardo Baptista, gostava de ver solucionada. </a:t>
            </a:r>
          </a:p>
          <a:p>
            <a:pPr algn="just"/>
            <a:endParaRPr lang="pt-PT" dirty="0">
              <a:solidFill>
                <a:schemeClr val="accent1">
                  <a:lumMod val="50000"/>
                </a:schemeClr>
              </a:solidFill>
            </a:endParaRPr>
          </a:p>
          <a:p>
            <a:pPr algn="just"/>
            <a:r>
              <a:rPr lang="pt-PT" dirty="0">
                <a:solidFill>
                  <a:schemeClr val="accent1">
                    <a:lumMod val="50000"/>
                  </a:schemeClr>
                </a:solidFill>
              </a:rPr>
              <a:t>Basicamente, ele guarda em folhas de Excel registos detalhados de jogos de futebol, para posteriormente os poder analisar de forma estatística, e consequentemente, segundo a execução de vários algoritmos, tentar prever de forma eficaz vários prognósticos para vários mercados de apostas de futebol.</a:t>
            </a:r>
          </a:p>
          <a:p>
            <a:pPr algn="just"/>
            <a:endParaRPr lang="en-US" dirty="0">
              <a:solidFill>
                <a:schemeClr val="accent1">
                  <a:lumMod val="50000"/>
                </a:schemeClr>
              </a:solidFill>
            </a:endParaRPr>
          </a:p>
          <a:p>
            <a:pPr algn="just"/>
            <a:r>
              <a:rPr lang="pt-PT" dirty="0">
                <a:solidFill>
                  <a:schemeClr val="accent1">
                    <a:lumMod val="50000"/>
                  </a:schemeClr>
                </a:solidFill>
              </a:rPr>
              <a:t>Esta abordagem é bastante ineficiente, trabalhosa e propensa a erros. </a:t>
            </a:r>
          </a:p>
          <a:p>
            <a:pPr algn="just"/>
            <a:endParaRPr lang="pt-PT" dirty="0">
              <a:solidFill>
                <a:schemeClr val="accent1">
                  <a:lumMod val="50000"/>
                </a:schemeClr>
              </a:solidFill>
            </a:endParaRPr>
          </a:p>
          <a:p>
            <a:pPr algn="just"/>
            <a:r>
              <a:rPr lang="pt-PT" dirty="0">
                <a:solidFill>
                  <a:schemeClr val="accent1">
                    <a:lumMod val="50000"/>
                  </a:schemeClr>
                </a:solidFill>
              </a:rPr>
              <a:t>Portanto o desejo do Ricardo Baptista, é poder automatizar todo este processo. </a:t>
            </a:r>
          </a:p>
          <a:p>
            <a:pPr algn="just"/>
            <a:endParaRPr lang="en-US" dirty="0">
              <a:solidFill>
                <a:schemeClr val="accent1">
                  <a:lumMod val="50000"/>
                </a:schemeClr>
              </a:solidFill>
            </a:endParaRPr>
          </a:p>
          <a:p>
            <a:pPr algn="just"/>
            <a:r>
              <a:rPr lang="en-US" dirty="0">
                <a:solidFill>
                  <a:schemeClr val="accent1">
                    <a:lumMod val="50000"/>
                  </a:schemeClr>
                </a:solidFill>
              </a:rPr>
              <a:t>Para a</a:t>
            </a:r>
            <a:r>
              <a:rPr lang="pt-PT" dirty="0">
                <a:solidFill>
                  <a:schemeClr val="accent1">
                    <a:lumMod val="50000"/>
                  </a:schemeClr>
                </a:solidFill>
              </a:rPr>
              <a:t>lém do que ele tem já implementado em Excel, pediu-nos para o sistema guardar um histórico de todos os prognósticos que forem gerados ao longo do tempo. Desta forma será possível, após uma base sólida de prognósticos acumulados, determinar alguma alteração ou novas soluções para implementar no sistema.</a:t>
            </a:r>
          </a:p>
          <a:p>
            <a:endParaRPr lang="pt-PT" sz="1400" dirty="0"/>
          </a:p>
        </p:txBody>
      </p:sp>
      <p:sp>
        <p:nvSpPr>
          <p:cNvPr id="8" name="CaixaDeTexto 7">
            <a:extLst>
              <a:ext uri="{FF2B5EF4-FFF2-40B4-BE49-F238E27FC236}">
                <a16:creationId xmlns:a16="http://schemas.microsoft.com/office/drawing/2014/main" id="{18BE4D7A-EDB0-4F0E-8A3F-3FBE1E77B25F}"/>
              </a:ext>
            </a:extLst>
          </p:cNvPr>
          <p:cNvSpPr txBox="1"/>
          <p:nvPr/>
        </p:nvSpPr>
        <p:spPr>
          <a:xfrm>
            <a:off x="3073319" y="91449"/>
            <a:ext cx="8974969"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a:solidFill>
                  <a:schemeClr val="accent1">
                    <a:lumMod val="50000"/>
                  </a:schemeClr>
                </a:solidFill>
              </a:rPr>
              <a:t>Contextualização</a:t>
            </a:r>
          </a:p>
        </p:txBody>
      </p:sp>
    </p:spTree>
    <p:extLst>
      <p:ext uri="{BB962C8B-B14F-4D97-AF65-F5344CB8AC3E}">
        <p14:creationId xmlns:p14="http://schemas.microsoft.com/office/powerpoint/2010/main" val="316655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7" name="CaixaDeTexto 6">
            <a:extLst>
              <a:ext uri="{FF2B5EF4-FFF2-40B4-BE49-F238E27FC236}">
                <a16:creationId xmlns:a16="http://schemas.microsoft.com/office/drawing/2014/main" id="{8ED0A782-13C3-4B4B-B3A8-69DA23F1F64E}"/>
              </a:ext>
            </a:extLst>
          </p:cNvPr>
          <p:cNvSpPr txBox="1"/>
          <p:nvPr/>
        </p:nvSpPr>
        <p:spPr>
          <a:xfrm>
            <a:off x="9897974" y="6460893"/>
            <a:ext cx="2294026" cy="400110"/>
          </a:xfrm>
          <a:prstGeom prst="rect">
            <a:avLst/>
          </a:prstGeom>
          <a:noFill/>
        </p:spPr>
        <p:txBody>
          <a:bodyPr wrap="none" rtlCol="0">
            <a:spAutoFit/>
          </a:bodyPr>
          <a:lstStyle/>
          <a:p>
            <a:r>
              <a:rPr lang="en-US" sz="2000" dirty="0">
                <a:solidFill>
                  <a:schemeClr val="accent1">
                    <a:lumMod val="50000"/>
                  </a:schemeClr>
                </a:solidFill>
              </a:rPr>
              <a:t>Projecto Final - UML</a:t>
            </a:r>
            <a:endParaRPr lang="pt-PT" sz="2000" dirty="0">
              <a:solidFill>
                <a:schemeClr val="accent1">
                  <a:lumMod val="50000"/>
                </a:schemeClr>
              </a:solidFill>
            </a:endParaRPr>
          </a:p>
        </p:txBody>
      </p:sp>
      <p:pic>
        <p:nvPicPr>
          <p:cNvPr id="4" name="Imagem 3">
            <a:extLst>
              <a:ext uri="{FF2B5EF4-FFF2-40B4-BE49-F238E27FC236}">
                <a16:creationId xmlns:a16="http://schemas.microsoft.com/office/drawing/2014/main" id="{8BE13DF9-3629-4E1F-ADD6-B5BA38F15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3320" y="895351"/>
            <a:ext cx="8585279" cy="5525898"/>
          </a:xfrm>
          <a:prstGeom prst="rect">
            <a:avLst/>
          </a:prstGeom>
        </p:spPr>
      </p:pic>
      <p:sp>
        <p:nvSpPr>
          <p:cNvPr id="11" name="CaixaDeTexto 10">
            <a:extLst>
              <a:ext uri="{FF2B5EF4-FFF2-40B4-BE49-F238E27FC236}">
                <a16:creationId xmlns:a16="http://schemas.microsoft.com/office/drawing/2014/main" id="{E2DA9DF2-3C96-41B5-8368-67099D85D096}"/>
              </a:ext>
            </a:extLst>
          </p:cNvPr>
          <p:cNvSpPr txBox="1"/>
          <p:nvPr/>
        </p:nvSpPr>
        <p:spPr>
          <a:xfrm>
            <a:off x="3073319" y="91449"/>
            <a:ext cx="8974969"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Use Cases</a:t>
            </a:r>
            <a:endParaRPr lang="pt-PT" sz="2400" dirty="0">
              <a:solidFill>
                <a:schemeClr val="accent1">
                  <a:lumMod val="50000"/>
                </a:schemeClr>
              </a:solidFill>
            </a:endParaRPr>
          </a:p>
        </p:txBody>
      </p:sp>
    </p:spTree>
    <p:extLst>
      <p:ext uri="{BB962C8B-B14F-4D97-AF65-F5344CB8AC3E}">
        <p14:creationId xmlns:p14="http://schemas.microsoft.com/office/powerpoint/2010/main" val="444024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7" name="CaixaDeTexto 6">
            <a:extLst>
              <a:ext uri="{FF2B5EF4-FFF2-40B4-BE49-F238E27FC236}">
                <a16:creationId xmlns:a16="http://schemas.microsoft.com/office/drawing/2014/main" id="{8ED0A782-13C3-4B4B-B3A8-69DA23F1F64E}"/>
              </a:ext>
            </a:extLst>
          </p:cNvPr>
          <p:cNvSpPr txBox="1"/>
          <p:nvPr/>
        </p:nvSpPr>
        <p:spPr>
          <a:xfrm>
            <a:off x="9897974" y="6457890"/>
            <a:ext cx="2294026" cy="400110"/>
          </a:xfrm>
          <a:prstGeom prst="rect">
            <a:avLst/>
          </a:prstGeom>
          <a:noFill/>
        </p:spPr>
        <p:txBody>
          <a:bodyPr wrap="none" rtlCol="0">
            <a:spAutoFit/>
          </a:bodyPr>
          <a:lstStyle/>
          <a:p>
            <a:r>
              <a:rPr lang="en-US" sz="2000" dirty="0">
                <a:solidFill>
                  <a:schemeClr val="accent1">
                    <a:lumMod val="50000"/>
                  </a:schemeClr>
                </a:solidFill>
              </a:rPr>
              <a:t>Projecto Final - UML</a:t>
            </a:r>
            <a:endParaRPr lang="pt-PT" sz="2000" dirty="0">
              <a:solidFill>
                <a:schemeClr val="accent1">
                  <a:lumMod val="50000"/>
                </a:schemeClr>
              </a:solidFill>
            </a:endParaRPr>
          </a:p>
        </p:txBody>
      </p:sp>
      <p:pic>
        <p:nvPicPr>
          <p:cNvPr id="8" name="Imagem 7">
            <a:extLst>
              <a:ext uri="{FF2B5EF4-FFF2-40B4-BE49-F238E27FC236}">
                <a16:creationId xmlns:a16="http://schemas.microsoft.com/office/drawing/2014/main" id="{89DB8388-25CD-4867-A4B3-39616E2BD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028" y="994299"/>
            <a:ext cx="10621528" cy="5426950"/>
          </a:xfrm>
          <a:prstGeom prst="rect">
            <a:avLst/>
          </a:prstGeom>
        </p:spPr>
      </p:pic>
      <p:sp>
        <p:nvSpPr>
          <p:cNvPr id="9" name="CaixaDeTexto 8">
            <a:extLst>
              <a:ext uri="{FF2B5EF4-FFF2-40B4-BE49-F238E27FC236}">
                <a16:creationId xmlns:a16="http://schemas.microsoft.com/office/drawing/2014/main" id="{0683327A-A768-42E7-BD28-F51B50E75774}"/>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Modelo de Dados</a:t>
            </a:r>
            <a:endParaRPr lang="pt-PT" sz="2400" dirty="0">
              <a:solidFill>
                <a:schemeClr val="accent1">
                  <a:lumMod val="50000"/>
                </a:schemeClr>
              </a:solidFill>
            </a:endParaRPr>
          </a:p>
        </p:txBody>
      </p:sp>
    </p:spTree>
    <p:extLst>
      <p:ext uri="{BB962C8B-B14F-4D97-AF65-F5344CB8AC3E}">
        <p14:creationId xmlns:p14="http://schemas.microsoft.com/office/powerpoint/2010/main" val="4003906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7" name="CaixaDeTexto 6">
            <a:extLst>
              <a:ext uri="{FF2B5EF4-FFF2-40B4-BE49-F238E27FC236}">
                <a16:creationId xmlns:a16="http://schemas.microsoft.com/office/drawing/2014/main" id="{8ED0A782-13C3-4B4B-B3A8-69DA23F1F64E}"/>
              </a:ext>
            </a:extLst>
          </p:cNvPr>
          <p:cNvSpPr txBox="1"/>
          <p:nvPr/>
        </p:nvSpPr>
        <p:spPr>
          <a:xfrm>
            <a:off x="9897974" y="6457890"/>
            <a:ext cx="2294026" cy="400110"/>
          </a:xfrm>
          <a:prstGeom prst="rect">
            <a:avLst/>
          </a:prstGeom>
          <a:noFill/>
        </p:spPr>
        <p:txBody>
          <a:bodyPr wrap="none" rtlCol="0">
            <a:spAutoFit/>
          </a:bodyPr>
          <a:lstStyle/>
          <a:p>
            <a:r>
              <a:rPr lang="en-US" sz="2000" dirty="0">
                <a:solidFill>
                  <a:schemeClr val="accent1">
                    <a:lumMod val="50000"/>
                  </a:schemeClr>
                </a:solidFill>
              </a:rPr>
              <a:t>Projecto Final - UML</a:t>
            </a:r>
            <a:endParaRPr lang="pt-PT" sz="2000" dirty="0">
              <a:solidFill>
                <a:schemeClr val="accent1">
                  <a:lumMod val="50000"/>
                </a:schemeClr>
              </a:solidFill>
            </a:endParaRPr>
          </a:p>
        </p:txBody>
      </p:sp>
      <p:pic>
        <p:nvPicPr>
          <p:cNvPr id="4" name="Imagem 3">
            <a:extLst>
              <a:ext uri="{FF2B5EF4-FFF2-40B4-BE49-F238E27FC236}">
                <a16:creationId xmlns:a16="http://schemas.microsoft.com/office/drawing/2014/main" id="{91A0D4DD-2487-4E39-B132-0DA225EA3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1190625"/>
            <a:ext cx="11249025" cy="5153025"/>
          </a:xfrm>
          <a:prstGeom prst="rect">
            <a:avLst/>
          </a:prstGeom>
        </p:spPr>
      </p:pic>
      <p:sp>
        <p:nvSpPr>
          <p:cNvPr id="10" name="CaixaDeTexto 9">
            <a:extLst>
              <a:ext uri="{FF2B5EF4-FFF2-40B4-BE49-F238E27FC236}">
                <a16:creationId xmlns:a16="http://schemas.microsoft.com/office/drawing/2014/main" id="{A6341B83-D75F-4BF2-95DA-F4215DE215E0}"/>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Dicionário de Contexto</a:t>
            </a:r>
            <a:endParaRPr lang="pt-PT" sz="2400" dirty="0">
              <a:solidFill>
                <a:schemeClr val="accent1">
                  <a:lumMod val="50000"/>
                </a:schemeClr>
              </a:solidFill>
            </a:endParaRPr>
          </a:p>
        </p:txBody>
      </p:sp>
    </p:spTree>
    <p:extLst>
      <p:ext uri="{BB962C8B-B14F-4D97-AF65-F5344CB8AC3E}">
        <p14:creationId xmlns:p14="http://schemas.microsoft.com/office/powerpoint/2010/main" val="310939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7" name="CaixaDeTexto 6">
            <a:extLst>
              <a:ext uri="{FF2B5EF4-FFF2-40B4-BE49-F238E27FC236}">
                <a16:creationId xmlns:a16="http://schemas.microsoft.com/office/drawing/2014/main" id="{8ED0A782-13C3-4B4B-B3A8-69DA23F1F64E}"/>
              </a:ext>
            </a:extLst>
          </p:cNvPr>
          <p:cNvSpPr txBox="1"/>
          <p:nvPr/>
        </p:nvSpPr>
        <p:spPr>
          <a:xfrm>
            <a:off x="9897974" y="6457890"/>
            <a:ext cx="2294026" cy="400110"/>
          </a:xfrm>
          <a:prstGeom prst="rect">
            <a:avLst/>
          </a:prstGeom>
          <a:noFill/>
        </p:spPr>
        <p:txBody>
          <a:bodyPr wrap="none" rtlCol="0">
            <a:spAutoFit/>
          </a:bodyPr>
          <a:lstStyle/>
          <a:p>
            <a:r>
              <a:rPr lang="en-US" sz="2000" dirty="0">
                <a:solidFill>
                  <a:schemeClr val="accent1">
                    <a:lumMod val="50000"/>
                  </a:schemeClr>
                </a:solidFill>
              </a:rPr>
              <a:t>Projecto Final - UML</a:t>
            </a:r>
            <a:endParaRPr lang="pt-PT" sz="20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Dicionário de Fluxo de Dados</a:t>
            </a:r>
            <a:endParaRPr lang="pt-PT" sz="2400" dirty="0">
              <a:solidFill>
                <a:schemeClr val="accent1">
                  <a:lumMod val="50000"/>
                </a:schemeClr>
              </a:solidFill>
            </a:endParaRPr>
          </a:p>
        </p:txBody>
      </p:sp>
      <p:pic>
        <p:nvPicPr>
          <p:cNvPr id="8" name="Imagem 7">
            <a:extLst>
              <a:ext uri="{FF2B5EF4-FFF2-40B4-BE49-F238E27FC236}">
                <a16:creationId xmlns:a16="http://schemas.microsoft.com/office/drawing/2014/main" id="{D0D067C3-ADE3-4543-9F14-410BCEAD4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50" y="994299"/>
            <a:ext cx="10834968" cy="5358876"/>
          </a:xfrm>
          <a:prstGeom prst="rect">
            <a:avLst/>
          </a:prstGeom>
        </p:spPr>
      </p:pic>
    </p:spTree>
    <p:extLst>
      <p:ext uri="{BB962C8B-B14F-4D97-AF65-F5344CB8AC3E}">
        <p14:creationId xmlns:p14="http://schemas.microsoft.com/office/powerpoint/2010/main" val="425836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7" name="CaixaDeTexto 6">
            <a:extLst>
              <a:ext uri="{FF2B5EF4-FFF2-40B4-BE49-F238E27FC236}">
                <a16:creationId xmlns:a16="http://schemas.microsoft.com/office/drawing/2014/main" id="{8ED0A782-13C3-4B4B-B3A8-69DA23F1F64E}"/>
              </a:ext>
            </a:extLst>
          </p:cNvPr>
          <p:cNvSpPr txBox="1"/>
          <p:nvPr/>
        </p:nvSpPr>
        <p:spPr>
          <a:xfrm>
            <a:off x="9897974" y="6457890"/>
            <a:ext cx="2294026" cy="400110"/>
          </a:xfrm>
          <a:prstGeom prst="rect">
            <a:avLst/>
          </a:prstGeom>
          <a:noFill/>
        </p:spPr>
        <p:txBody>
          <a:bodyPr wrap="none" rtlCol="0">
            <a:spAutoFit/>
          </a:bodyPr>
          <a:lstStyle/>
          <a:p>
            <a:r>
              <a:rPr lang="en-US" sz="2000" dirty="0">
                <a:solidFill>
                  <a:schemeClr val="accent1">
                    <a:lumMod val="50000"/>
                  </a:schemeClr>
                </a:solidFill>
              </a:rPr>
              <a:t>Projecto Final - UML</a:t>
            </a:r>
            <a:endParaRPr lang="pt-PT" sz="20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Diagrama de Sequência (</a:t>
            </a:r>
            <a:r>
              <a:rPr lang="en-US" sz="2000" dirty="0">
                <a:solidFill>
                  <a:schemeClr val="accent1">
                    <a:lumMod val="50000"/>
                  </a:schemeClr>
                </a:solidFill>
              </a:rPr>
              <a:t>Listar Próximos Jogos</a:t>
            </a:r>
            <a:r>
              <a:rPr lang="en-US" sz="2400" dirty="0">
                <a:solidFill>
                  <a:schemeClr val="accent1">
                    <a:lumMod val="50000"/>
                  </a:schemeClr>
                </a:solidFill>
              </a:rPr>
              <a:t>)</a:t>
            </a:r>
            <a:endParaRPr lang="pt-PT" sz="2400" dirty="0">
              <a:solidFill>
                <a:schemeClr val="accent1">
                  <a:lumMod val="50000"/>
                </a:schemeClr>
              </a:solidFill>
            </a:endParaRPr>
          </a:p>
        </p:txBody>
      </p:sp>
      <p:pic>
        <p:nvPicPr>
          <p:cNvPr id="4" name="Imagem 3">
            <a:extLst>
              <a:ext uri="{FF2B5EF4-FFF2-40B4-BE49-F238E27FC236}">
                <a16:creationId xmlns:a16="http://schemas.microsoft.com/office/drawing/2014/main" id="{6986F030-6789-4E26-A2B6-5E0A118AD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1509147"/>
            <a:ext cx="8838363" cy="4624954"/>
          </a:xfrm>
          <a:prstGeom prst="rect">
            <a:avLst/>
          </a:prstGeom>
        </p:spPr>
      </p:pic>
    </p:spTree>
    <p:extLst>
      <p:ext uri="{BB962C8B-B14F-4D97-AF65-F5344CB8AC3E}">
        <p14:creationId xmlns:p14="http://schemas.microsoft.com/office/powerpoint/2010/main" val="34913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7" name="CaixaDeTexto 6">
            <a:extLst>
              <a:ext uri="{FF2B5EF4-FFF2-40B4-BE49-F238E27FC236}">
                <a16:creationId xmlns:a16="http://schemas.microsoft.com/office/drawing/2014/main" id="{8ED0A782-13C3-4B4B-B3A8-69DA23F1F64E}"/>
              </a:ext>
            </a:extLst>
          </p:cNvPr>
          <p:cNvSpPr txBox="1"/>
          <p:nvPr/>
        </p:nvSpPr>
        <p:spPr>
          <a:xfrm>
            <a:off x="9897974" y="6457890"/>
            <a:ext cx="2294026" cy="400110"/>
          </a:xfrm>
          <a:prstGeom prst="rect">
            <a:avLst/>
          </a:prstGeom>
          <a:noFill/>
        </p:spPr>
        <p:txBody>
          <a:bodyPr wrap="none" rtlCol="0">
            <a:spAutoFit/>
          </a:bodyPr>
          <a:lstStyle/>
          <a:p>
            <a:r>
              <a:rPr lang="en-US" sz="2000" dirty="0">
                <a:solidFill>
                  <a:schemeClr val="accent1">
                    <a:lumMod val="50000"/>
                  </a:schemeClr>
                </a:solidFill>
              </a:rPr>
              <a:t>Projecto Final - UML</a:t>
            </a:r>
            <a:endParaRPr lang="pt-PT" sz="20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Diagrama de Sequência (</a:t>
            </a:r>
            <a:r>
              <a:rPr lang="pt-PT" sz="2000" dirty="0">
                <a:solidFill>
                  <a:schemeClr val="accent1">
                    <a:lumMod val="50000"/>
                  </a:schemeClr>
                </a:solidFill>
              </a:rPr>
              <a:t>Subscrever Newsletter</a:t>
            </a:r>
            <a:r>
              <a:rPr lang="en-US" sz="2400" dirty="0">
                <a:solidFill>
                  <a:schemeClr val="accent1">
                    <a:lumMod val="50000"/>
                  </a:schemeClr>
                </a:solidFill>
              </a:rPr>
              <a:t>)</a:t>
            </a:r>
            <a:endParaRPr lang="pt-PT" sz="2400" dirty="0">
              <a:solidFill>
                <a:schemeClr val="accent1">
                  <a:lumMod val="50000"/>
                </a:schemeClr>
              </a:solidFill>
            </a:endParaRPr>
          </a:p>
        </p:txBody>
      </p:sp>
      <p:pic>
        <p:nvPicPr>
          <p:cNvPr id="8" name="Imagem 7">
            <a:extLst>
              <a:ext uri="{FF2B5EF4-FFF2-40B4-BE49-F238E27FC236}">
                <a16:creationId xmlns:a16="http://schemas.microsoft.com/office/drawing/2014/main" id="{D985ED82-EFFE-4399-8654-B09381049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550" y="1514474"/>
            <a:ext cx="7762875" cy="4695825"/>
          </a:xfrm>
          <a:prstGeom prst="rect">
            <a:avLst/>
          </a:prstGeom>
        </p:spPr>
      </p:pic>
    </p:spTree>
    <p:extLst>
      <p:ext uri="{BB962C8B-B14F-4D97-AF65-F5344CB8AC3E}">
        <p14:creationId xmlns:p14="http://schemas.microsoft.com/office/powerpoint/2010/main" val="1405741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7" name="CaixaDeTexto 6">
            <a:extLst>
              <a:ext uri="{FF2B5EF4-FFF2-40B4-BE49-F238E27FC236}">
                <a16:creationId xmlns:a16="http://schemas.microsoft.com/office/drawing/2014/main" id="{8ED0A782-13C3-4B4B-B3A8-69DA23F1F64E}"/>
              </a:ext>
            </a:extLst>
          </p:cNvPr>
          <p:cNvSpPr txBox="1"/>
          <p:nvPr/>
        </p:nvSpPr>
        <p:spPr>
          <a:xfrm>
            <a:off x="9897974" y="6457890"/>
            <a:ext cx="2294026" cy="400110"/>
          </a:xfrm>
          <a:prstGeom prst="rect">
            <a:avLst/>
          </a:prstGeom>
          <a:noFill/>
        </p:spPr>
        <p:txBody>
          <a:bodyPr wrap="none" rtlCol="0">
            <a:spAutoFit/>
          </a:bodyPr>
          <a:lstStyle/>
          <a:p>
            <a:r>
              <a:rPr lang="en-US" sz="2000" dirty="0">
                <a:solidFill>
                  <a:schemeClr val="accent1">
                    <a:lumMod val="50000"/>
                  </a:schemeClr>
                </a:solidFill>
              </a:rPr>
              <a:t>Projecto Final - UML</a:t>
            </a:r>
            <a:endParaRPr lang="pt-PT" sz="20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Arquitetura Projecto</a:t>
            </a:r>
            <a:endParaRPr lang="pt-PT" sz="2400" dirty="0">
              <a:solidFill>
                <a:schemeClr val="accent1">
                  <a:lumMod val="50000"/>
                </a:schemeClr>
              </a:solidFill>
            </a:endParaRPr>
          </a:p>
        </p:txBody>
      </p:sp>
      <p:pic>
        <p:nvPicPr>
          <p:cNvPr id="4" name="Imagem 3">
            <a:extLst>
              <a:ext uri="{FF2B5EF4-FFF2-40B4-BE49-F238E27FC236}">
                <a16:creationId xmlns:a16="http://schemas.microsoft.com/office/drawing/2014/main" id="{320BF36E-C546-40D9-94DE-F29E46A11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345" y="1224488"/>
            <a:ext cx="7715250" cy="5196761"/>
          </a:xfrm>
          <a:prstGeom prst="rect">
            <a:avLst/>
          </a:prstGeom>
        </p:spPr>
      </p:pic>
    </p:spTree>
    <p:extLst>
      <p:ext uri="{BB962C8B-B14F-4D97-AF65-F5344CB8AC3E}">
        <p14:creationId xmlns:p14="http://schemas.microsoft.com/office/powerpoint/2010/main" val="3952222086"/>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TM02900743[[fn=Orgânico]]</Template>
  <TotalTime>83</TotalTime>
  <Words>325</Words>
  <Application>Microsoft Office PowerPoint</Application>
  <PresentationFormat>Ecrã Panorâmico</PresentationFormat>
  <Paragraphs>35</Paragraphs>
  <Slides>9</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9</vt:i4>
      </vt:variant>
    </vt:vector>
  </HeadingPairs>
  <TitlesOfParts>
    <vt:vector size="13" baseType="lpstr">
      <vt:lpstr>Calibri</vt:lpstr>
      <vt:lpstr>Calibri Light</vt:lpstr>
      <vt:lpstr>Wingdings 2</vt:lpstr>
      <vt:lpstr>HDOfficeLightV0</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one</dc:creator>
  <cp:lastModifiedBy>one</cp:lastModifiedBy>
  <cp:revision>11</cp:revision>
  <dcterms:created xsi:type="dcterms:W3CDTF">2018-07-16T13:59:33Z</dcterms:created>
  <dcterms:modified xsi:type="dcterms:W3CDTF">2018-07-17T12:04:51Z</dcterms:modified>
</cp:coreProperties>
</file>