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F3F3F3"/>
    <a:srgbClr val="EAEAEA"/>
    <a:srgbClr val="FFFFFF"/>
    <a:srgbClr val="161E44"/>
    <a:srgbClr val="1B2749"/>
    <a:srgbClr val="001D58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1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4CF47-608E-5F25-6E20-EA9173500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625DF5-30D4-FE9A-8D4E-0FFFC2744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70C30-C33B-67C2-DE43-5852F6D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CBD7D-7F9F-F4AA-3FC6-6A952D66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CF645-5806-1018-4B23-8071D7E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2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8565C-34CD-98FE-ADB1-105F50AF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08ACB9-819E-9490-78E2-0D48043D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4E33B-C135-85B4-FB67-47A83B37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01031-6DB9-4E35-7B63-FD5E8378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22D5B-33D5-F2B6-9D62-D0774864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5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49E02-8A63-7044-1D65-2841CBB1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DD260B-06B9-D483-A93A-938B63B4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39EAA-2AFB-ED99-929D-A5D2F3C3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97D25-8A4E-9D48-356B-AB80FD6E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B0827-8CB4-4285-61DF-3ACD1CB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42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D588-D9B0-B412-F457-F4A58F38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E414F-AC9D-21C9-B5DD-99DA8A6A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DA5F8-EBD8-30B1-5096-F554C44B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CC358-3F2B-0F5F-2356-6B4EC0C5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B45F7-BDE0-51AB-4295-CD5B7B57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6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5A537-C0B0-350A-7812-E02A4A9F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2575D-62DD-EF11-D7DF-4CA64BF5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FD4D5-515C-5134-5A7C-8C70BA53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9E767-CA62-CF96-C97E-879055DA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3B7F3-0777-BCA8-2E05-F4EC1E72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93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0AD64-296A-672A-56C1-1CC2430D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C8C44-7E09-D9B1-70E1-5D53DFFD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D21F0B-8701-5C36-753D-258BC5D8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304F7-F770-43A1-976C-BC2AF497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217DA-0961-CED4-4586-01CC12F9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8C7A6-0071-D420-0C60-A830BB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7DC3C-BFAB-B70C-B805-0CBB2ED9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FAEF9-9345-E078-3E1D-D2D1DD91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0BF20-BB01-B7F5-E4FE-B97E4F2EF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4399E-0FA3-71DC-927F-FAE1D84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76D49-7B53-06DC-0BC7-0D4F671C6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E0C5B0-1DDC-3B6E-3BB4-569BB996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3E4A57-3B21-FC26-4111-80EE4497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48243A-03F4-4065-228A-334843E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11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7B4F6-4804-0AC5-0277-5825368F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44A091-7D78-AD9C-AB51-5C655665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3A245F-2E42-8120-C4C2-4C63B8A4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13F97-6ECE-1A56-35ED-CE91807D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8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C71E69-55A7-AEE1-CDB1-390715E2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8643FE-33A0-3986-8AE7-9E37CFF7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239A9A-B675-B885-8009-A5A8BF2F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6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C086D-E7B6-6EA6-86E0-AAF1A7AE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8CF7A-9625-E28B-205B-E6DBA4CF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68AA42-85EC-DFF5-B282-8265D3B32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9E9704-A979-2A19-60F7-F9B931B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D8268D-1FFE-4DCA-2B55-8DAA805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5C3B4-FFD4-F7BC-C1D6-A683AAB5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3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2678-B95F-3208-E583-7758DA8B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4270E7-845C-1E45-35D1-D5D657DA3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3DDE70-99A0-B3AB-7D3B-096573FC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F50AF6-9E1C-5376-C51E-8A1AF3A8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D1454F-E41D-B214-12EA-BAAFD453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C8B18C-EE04-5617-1D26-54236741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4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56A2BD-0544-C92C-9965-42C4DEB4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99DF32-90A6-9F9C-995D-C39FC4A2A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FFEC8-E387-642C-0AB0-D8E23A9E2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9AA1-F357-BF46-95EF-53E371A093C3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D41DA5-B154-A5ED-83CB-2884230FF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546F6-DF00-779C-B405-C1A4E37A1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4BB6-41B3-9646-8A48-EB73997F26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9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1/01/when-machine-learninggoes-off-the-rails" TargetMode="External"/><Relationship Id="rId2" Type="http://schemas.openxmlformats.org/officeDocument/2006/relationships/hyperlink" Target="https://towardsdatascience.com/machine-learningthat-pays-the-bills-choosing-models-in-business-contexts-e9003fd434a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community.microsoft.com/t5/ai-machine-learning-blog/introducing-metallama-3-models-on-azure-ai-model-catalog/ba-p/4117144" TargetMode="External"/><Relationship Id="rId5" Type="http://schemas.openxmlformats.org/officeDocument/2006/relationships/hyperlink" Target="https://aws.amazon.com/es/about-aws/whats-new/2024/04/meta-llama-3-amazonbedrock/" TargetMode="External"/><Relationship Id="rId4" Type="http://schemas.openxmlformats.org/officeDocument/2006/relationships/hyperlink" Target="https://www2.deloitte.com/content/dam/Deloitte/tr/Documents/process-andoperations/TG_Google%20Machine%20Learning%20report_Digital%20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871FD-6892-EE65-A61F-660AD52CA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1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s-MX" sz="2800" dirty="0" err="1">
                <a:latin typeface="Century Gothic" panose="020B0502020202020204" pitchFamily="34" charset="0"/>
              </a:rPr>
              <a:t>AsesorIA</a:t>
            </a:r>
            <a:r>
              <a:rPr lang="es-MX" sz="2800" dirty="0">
                <a:latin typeface="Century Gothic" panose="020B0502020202020204" pitchFamily="34" charset="0"/>
              </a:rPr>
              <a:t> Cobranza Inteligente</a:t>
            </a:r>
            <a:br>
              <a:rPr lang="es-MX" sz="2800" dirty="0">
                <a:latin typeface="Century Gothic" panose="020B0502020202020204" pitchFamily="34" charset="0"/>
              </a:rPr>
            </a:br>
            <a:r>
              <a:rPr lang="es-MX" sz="2000" dirty="0" err="1">
                <a:latin typeface="Gellix" pitchFamily="2" charset="77"/>
              </a:rPr>
              <a:t>Alsol</a:t>
            </a:r>
            <a:r>
              <a:rPr lang="es-MX" sz="2000" dirty="0">
                <a:latin typeface="Gellix" pitchFamily="2" charset="77"/>
              </a:rPr>
              <a:t> Contigo</a:t>
            </a:r>
            <a:endParaRPr lang="es-MX" sz="2000" dirty="0"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7E962-0DC9-2DBB-100A-EDF92E708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3283"/>
            <a:ext cx="9144000" cy="3934690"/>
          </a:xfrm>
        </p:spPr>
        <p:txBody>
          <a:bodyPr>
            <a:normAutofit/>
          </a:bodyPr>
          <a:lstStyle/>
          <a:p>
            <a:pPr algn="l"/>
            <a:r>
              <a:rPr lang="es-MX" sz="2000" b="1" dirty="0">
                <a:latin typeface="Gellix" pitchFamily="2" charset="77"/>
              </a:rPr>
              <a:t>Presentan: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latin typeface="Avenir Next Condensed" panose="020B0506020202020204" pitchFamily="34" charset="0"/>
              </a:rPr>
              <a:t>B</a:t>
            </a:r>
            <a:r>
              <a:rPr lang="pt-BR" sz="1800" dirty="0" err="1">
                <a:latin typeface="Avenir Next Condensed" panose="020B0506020202020204" pitchFamily="34" charset="0"/>
              </a:rPr>
              <a:t>ernardo</a:t>
            </a:r>
            <a:r>
              <a:rPr lang="pt-BR" sz="1800" dirty="0">
                <a:latin typeface="Avenir Next Condensed" panose="020B0506020202020204" pitchFamily="34" charset="0"/>
              </a:rPr>
              <a:t> </a:t>
            </a:r>
            <a:r>
              <a:rPr lang="pt-BR" sz="1800" dirty="0" err="1">
                <a:latin typeface="Avenir Next Condensed" panose="020B0506020202020204" pitchFamily="34" charset="0"/>
              </a:rPr>
              <a:t>Mijangos</a:t>
            </a:r>
            <a:r>
              <a:rPr lang="pt-BR" sz="1800" dirty="0">
                <a:latin typeface="Avenir Next Condensed" panose="020B0506020202020204" pitchFamily="34" charset="0"/>
              </a:rPr>
              <a:t> Flores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Avenir Next Condensed" panose="020B0506020202020204" pitchFamily="34" charset="0"/>
              </a:rPr>
              <a:t>A01793654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latin typeface="Avenir Next Condensed" panose="020B0506020202020204" pitchFamily="34" charset="0"/>
              </a:rPr>
              <a:t>Dalia Isabel López Tapia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Avenir Next Condensed" panose="020B0506020202020204" pitchFamily="34" charset="0"/>
              </a:rPr>
              <a:t>A01245026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latin typeface="Avenir Next Condensed" panose="020B0506020202020204" pitchFamily="34" charset="0"/>
              </a:rPr>
              <a:t>David Valles Canedo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Avenir Next Condensed" panose="020B0506020202020204" pitchFamily="34" charset="0"/>
              </a:rPr>
              <a:t>A01191310</a:t>
            </a:r>
          </a:p>
          <a:p>
            <a:pPr algn="l"/>
            <a:endParaRPr lang="es-MX" sz="2000" dirty="0">
              <a:latin typeface="Gellix" pitchFamily="2" charset="77"/>
            </a:endParaRPr>
          </a:p>
          <a:p>
            <a:pPr algn="l"/>
            <a:r>
              <a:rPr lang="es-MX" sz="2000" b="1" dirty="0">
                <a:latin typeface="Gellix" pitchFamily="2" charset="77"/>
              </a:rPr>
              <a:t>Asesor: </a:t>
            </a:r>
            <a:r>
              <a:rPr lang="es-MX" sz="2000" dirty="0">
                <a:latin typeface="Gellix" pitchFamily="2" charset="77"/>
              </a:rPr>
              <a:t>Dr. Horacio Martinez Alfaro</a:t>
            </a:r>
            <a:endParaRPr lang="es-MX" sz="2000" dirty="0">
              <a:latin typeface="Avenir Next Condensed" panose="020B0506020202020204" pitchFamily="34" charset="0"/>
            </a:endParaRPr>
          </a:p>
          <a:p>
            <a:pPr algn="l"/>
            <a:r>
              <a:rPr lang="es-MX" sz="2000" b="1" dirty="0">
                <a:latin typeface="Gellix" pitchFamily="2" charset="77"/>
              </a:rPr>
              <a:t>Patrocinador: </a:t>
            </a:r>
            <a:r>
              <a:rPr lang="es-MX" sz="2000" dirty="0" err="1">
                <a:latin typeface="Gellix" pitchFamily="2" charset="77"/>
              </a:rPr>
              <a:t>Alsol</a:t>
            </a:r>
            <a:r>
              <a:rPr lang="es-MX" sz="2000" dirty="0">
                <a:latin typeface="Gellix" pitchFamily="2" charset="77"/>
              </a:rPr>
              <a:t> Contigo</a:t>
            </a:r>
            <a:endParaRPr lang="es-MX" sz="2000" dirty="0">
              <a:highlight>
                <a:srgbClr val="FFFF00"/>
              </a:highlight>
              <a:latin typeface="Avenir Next Condensed" panose="020B0506020202020204" pitchFamily="34" charset="0"/>
            </a:endParaRP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331023E-4CB4-82E2-087A-FA103E75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47" y="0"/>
            <a:ext cx="3606800" cy="102046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1127A1B-88DA-9A03-2675-463791875510}"/>
              </a:ext>
            </a:extLst>
          </p:cNvPr>
          <p:cNvGrpSpPr/>
          <p:nvPr/>
        </p:nvGrpSpPr>
        <p:grpSpPr>
          <a:xfrm rot="5400000">
            <a:off x="-3171598" y="3164288"/>
            <a:ext cx="6983895" cy="655320"/>
            <a:chOff x="703525" y="2152230"/>
            <a:chExt cx="10523975" cy="84740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DAB67E3-160D-D5B9-0294-3EAD0B8EB2DF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MX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49068DCE-588D-03E6-7DB9-66EF7942DECC}"/>
                </a:ext>
              </a:extLst>
            </p:cNvPr>
            <p:cNvGrpSpPr/>
            <p:nvPr/>
          </p:nvGrpSpPr>
          <p:grpSpPr>
            <a:xfrm>
              <a:off x="703525" y="2152230"/>
              <a:ext cx="10412414" cy="847409"/>
              <a:chOff x="703525" y="2152450"/>
              <a:chExt cx="10412414" cy="1423500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5E10BFA8-612A-10A1-6323-6078458470B0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91E05268-686A-7900-E5CF-E35C35042577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0" name="Paralelogramo 19">
                <a:extLst>
                  <a:ext uri="{FF2B5EF4-FFF2-40B4-BE49-F238E27FC236}">
                    <a16:creationId xmlns:a16="http://schemas.microsoft.com/office/drawing/2014/main" id="{9072E59B-7ED5-0A29-D89B-C3B8F9A87E06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17900E0-22A9-3D21-7199-BE9A85326727}"/>
              </a:ext>
            </a:extLst>
          </p:cNvPr>
          <p:cNvSpPr txBox="1"/>
          <p:nvPr/>
        </p:nvSpPr>
        <p:spPr>
          <a:xfrm>
            <a:off x="8941677" y="129744"/>
            <a:ext cx="3148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1B2749"/>
                </a:solidFill>
                <a:latin typeface="Albra Regular" pitchFamily="2" charset="77"/>
              </a:rPr>
              <a:t>Maestría en Inteligencia Artificial Aplicada (MNA)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0D8AC7-99E5-12F3-A2A9-22FE58CA3C98}"/>
              </a:ext>
            </a:extLst>
          </p:cNvPr>
          <p:cNvSpPr txBox="1"/>
          <p:nvPr/>
        </p:nvSpPr>
        <p:spPr>
          <a:xfrm>
            <a:off x="5878687" y="629335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800" dirty="0">
                <a:latin typeface="Avenir Next Condensed" panose="020B0506020202020204" pitchFamily="34" charset="0"/>
              </a:rPr>
              <a:t>20 de junio, 2024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4CB87F-F06E-8B15-2DCE-249E13B733CA}"/>
              </a:ext>
            </a:extLst>
          </p:cNvPr>
          <p:cNvSpPr/>
          <p:nvPr/>
        </p:nvSpPr>
        <p:spPr>
          <a:xfrm rot="16200000">
            <a:off x="-1568328" y="4294039"/>
            <a:ext cx="3915900" cy="61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FFFFFF"/>
                </a:solidFill>
                <a:effectLst/>
                <a:latin typeface="Gellix" pitchFamily="2" charset="77"/>
                <a:ea typeface="Fira Sans Extra Condensed"/>
                <a:cs typeface="Fira Sans Extra Condensed"/>
              </a:rPr>
              <a:t>Presentación del </a:t>
            </a:r>
            <a:r>
              <a:rPr lang="es-ES" sz="1400">
                <a:solidFill>
                  <a:srgbClr val="FFFFFF"/>
                </a:solidFill>
                <a:effectLst/>
                <a:latin typeface="Gellix" pitchFamily="2" charset="77"/>
                <a:ea typeface="Fira Sans Extra Condensed"/>
                <a:cs typeface="Fira Sans Extra Condensed"/>
              </a:rPr>
              <a:t>Proyecto Integrador</a:t>
            </a:r>
            <a:endParaRPr lang="es-MX" sz="1100" dirty="0">
              <a:effectLst/>
              <a:latin typeface="Gellix" pitchFamily="2" charset="77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2F9B76-D70D-0F10-BC27-39EB895783B8}"/>
              </a:ext>
            </a:extLst>
          </p:cNvPr>
          <p:cNvGrpSpPr/>
          <p:nvPr/>
        </p:nvGrpSpPr>
        <p:grpSpPr>
          <a:xfrm>
            <a:off x="-1" y="0"/>
            <a:ext cx="12322630" cy="727520"/>
            <a:chOff x="703525" y="2152231"/>
            <a:chExt cx="10523975" cy="94077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FAF7A8C-333D-C58F-9C95-59591841527A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MX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0F2FE41-68B0-2A54-4B88-859454FD71BF}"/>
                </a:ext>
              </a:extLst>
            </p:cNvPr>
            <p:cNvGrpSpPr/>
            <p:nvPr/>
          </p:nvGrpSpPr>
          <p:grpSpPr>
            <a:xfrm>
              <a:off x="703525" y="2152231"/>
              <a:ext cx="10412414" cy="940772"/>
              <a:chOff x="703525" y="2152450"/>
              <a:chExt cx="10412414" cy="1580333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27F4A0-FF65-DE13-8DB0-F182C45D1F8F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F2B72AB-467F-B766-220B-492375030E4E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" name="Paralelogramo 8">
                <a:extLst>
                  <a:ext uri="{FF2B5EF4-FFF2-40B4-BE49-F238E27FC236}">
                    <a16:creationId xmlns:a16="http://schemas.microsoft.com/office/drawing/2014/main" id="{8623E56F-A27D-F7E7-D667-DB06C7907134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A056F29-3298-1160-5F8C-8B8F0C5D6492}"/>
                  </a:ext>
                </a:extLst>
              </p:cNvPr>
              <p:cNvSpPr/>
              <p:nvPr/>
            </p:nvSpPr>
            <p:spPr>
              <a:xfrm>
                <a:off x="3681324" y="2395395"/>
                <a:ext cx="7260000" cy="1337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</a:pPr>
                <a:r>
                  <a:rPr lang="es-ES" sz="1400" dirty="0" err="1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AsesorIA</a:t>
                </a:r>
                <a:r>
                  <a:rPr lang="es-ES" sz="1400" dirty="0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 Cobranza Inteligente</a:t>
                </a:r>
                <a:endParaRPr lang="es-MX" sz="1100" dirty="0">
                  <a:effectLst/>
                  <a:latin typeface="Gellix" pitchFamily="2" charset="77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A928BFB0-6995-2B29-CDC2-F7D5286D22C5}"/>
              </a:ext>
            </a:extLst>
          </p:cNvPr>
          <p:cNvSpPr txBox="1"/>
          <p:nvPr/>
        </p:nvSpPr>
        <p:spPr>
          <a:xfrm>
            <a:off x="608605" y="98129"/>
            <a:ext cx="1308735" cy="478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ES_tradnl" sz="2200">
                <a:solidFill>
                  <a:srgbClr val="161E43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MNA</a:t>
            </a:r>
            <a:endParaRPr lang="es-MX" sz="1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7F96BB-950A-839D-5631-82791C07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23" y="570742"/>
            <a:ext cx="6970643" cy="93112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Contexto de </a:t>
            </a:r>
            <a:r>
              <a:rPr lang="es-MX" sz="2800" b="1" dirty="0" err="1">
                <a:latin typeface="Gellix" pitchFamily="2" charset="77"/>
              </a:rPr>
              <a:t>Alsol</a:t>
            </a:r>
            <a:r>
              <a:rPr lang="es-MX" sz="2800" b="1" dirty="0">
                <a:latin typeface="Gellix" pitchFamily="2" charset="77"/>
              </a:rPr>
              <a:t> Contigo</a:t>
            </a:r>
            <a:endParaRPr lang="es-MX" sz="2000" b="1" dirty="0">
              <a:latin typeface="Gellix" pitchFamily="2" charset="77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0FF6E45-5264-8D11-EAC7-F1805443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19" y="1501863"/>
            <a:ext cx="10844720" cy="192713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Fundada en 2009, ofrece servicios financieros a microempresarios rurales en el sur de México.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Se fusionó con Vendo Fácil en 2015, consolidando su enfoque en microcréditos grupales e individuales.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Opera principalmente en Chiapas, con 23 agencias atendiendo a 12,385 clientes (76.6% de la cartera).</a:t>
            </a:r>
            <a:endParaRPr lang="es-MX" sz="2800" dirty="0">
              <a:latin typeface="Avenir Next Condensed" panose="020B0506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1316C8-DDB8-AF67-B3C1-4706645F919C}"/>
              </a:ext>
            </a:extLst>
          </p:cNvPr>
          <p:cNvSpPr txBox="1">
            <a:spLocks/>
          </p:cNvSpPr>
          <p:nvPr/>
        </p:nvSpPr>
        <p:spPr>
          <a:xfrm>
            <a:off x="326723" y="2959705"/>
            <a:ext cx="6970643" cy="931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Metas de </a:t>
            </a:r>
            <a:r>
              <a:rPr lang="es-MX" sz="2800" b="1" dirty="0" err="1">
                <a:latin typeface="Gellix" pitchFamily="2" charset="77"/>
              </a:rPr>
              <a:t>Alsol</a:t>
            </a:r>
            <a:r>
              <a:rPr lang="es-MX" sz="2800" b="1" dirty="0">
                <a:latin typeface="Gellix" pitchFamily="2" charset="77"/>
              </a:rPr>
              <a:t> Contigo</a:t>
            </a:r>
            <a:endParaRPr lang="es-MX" sz="2000" b="1" dirty="0">
              <a:latin typeface="Gellix" pitchFamily="2" charset="77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CA69A2-C96E-6EDF-4D2E-AE49A1BAF7C7}"/>
              </a:ext>
            </a:extLst>
          </p:cNvPr>
          <p:cNvSpPr txBox="1">
            <a:spLocks/>
          </p:cNvSpPr>
          <p:nvPr/>
        </p:nvSpPr>
        <p:spPr>
          <a:xfrm>
            <a:off x="366619" y="3890826"/>
            <a:ext cx="10844720" cy="192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Aumentar la retención de clientes del 79.77% al </a:t>
            </a:r>
            <a:r>
              <a:rPr lang="es-MX" sz="2800" b="1" dirty="0">
                <a:latin typeface="Avenir Next Condensed" panose="020B0506020202020204" pitchFamily="34" charset="0"/>
              </a:rPr>
              <a:t>85%</a:t>
            </a:r>
            <a:r>
              <a:rPr lang="es-MX" sz="2000" dirty="0">
                <a:latin typeface="Avenir Next Condensed" panose="020B0506020202020204" pitchFamily="34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Incrementar la cartera de 80 millones a </a:t>
            </a:r>
            <a:r>
              <a:rPr lang="es-MX" sz="2800" b="1" dirty="0">
                <a:latin typeface="Avenir Next Condensed" panose="020B0506020202020204" pitchFamily="34" charset="0"/>
              </a:rPr>
              <a:t>103 millones </a:t>
            </a:r>
            <a:r>
              <a:rPr lang="es-MX" sz="2000" dirty="0">
                <a:latin typeface="Avenir Next Condensed" panose="020B0506020202020204" pitchFamily="34" charset="0"/>
              </a:rPr>
              <a:t>en 2024.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Reducir las pérdidas por castigo de 5.2 millones a </a:t>
            </a:r>
            <a:r>
              <a:rPr lang="es-MX" sz="2800" b="1" dirty="0">
                <a:latin typeface="Avenir Next Condensed" panose="020B0506020202020204" pitchFamily="34" charset="0"/>
              </a:rPr>
              <a:t>4.5 millones</a:t>
            </a:r>
            <a:r>
              <a:rPr lang="es-MX" sz="2000" dirty="0">
                <a:latin typeface="Avenir Next Condensed" panose="020B0506020202020204" pitchFamily="34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Disminuir la rotación de personal del </a:t>
            </a:r>
            <a:r>
              <a:rPr lang="es-MX" sz="2800" b="1" dirty="0">
                <a:latin typeface="Avenir Next Condensed" panose="020B0506020202020204" pitchFamily="34" charset="0"/>
              </a:rPr>
              <a:t>34%</a:t>
            </a:r>
            <a:r>
              <a:rPr lang="es-MX" sz="2000" dirty="0">
                <a:latin typeface="Avenir Next Condensed" panose="020B0506020202020204" pitchFamily="34" charset="0"/>
              </a:rPr>
              <a:t>, especialmente en el área comercial.</a:t>
            </a:r>
            <a:endParaRPr lang="es-MX" sz="2800" dirty="0">
              <a:latin typeface="Avenir Next Condensed" panose="020B0506020202020204" pitchFamily="34" charset="0"/>
            </a:endParaRPr>
          </a:p>
        </p:txBody>
      </p:sp>
      <p:pic>
        <p:nvPicPr>
          <p:cNvPr id="20" name="Imagen 1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E1E33AD9-6799-DA6A-8D39-F6B052C3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0" y="3278246"/>
            <a:ext cx="2794228" cy="12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2F9B76-D70D-0F10-BC27-39EB895783B8}"/>
              </a:ext>
            </a:extLst>
          </p:cNvPr>
          <p:cNvGrpSpPr/>
          <p:nvPr/>
        </p:nvGrpSpPr>
        <p:grpSpPr>
          <a:xfrm>
            <a:off x="-1" y="0"/>
            <a:ext cx="12322630" cy="727520"/>
            <a:chOff x="703525" y="2152231"/>
            <a:chExt cx="10523975" cy="94077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FAF7A8C-333D-C58F-9C95-59591841527A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MX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0F2FE41-68B0-2A54-4B88-859454FD71BF}"/>
                </a:ext>
              </a:extLst>
            </p:cNvPr>
            <p:cNvGrpSpPr/>
            <p:nvPr/>
          </p:nvGrpSpPr>
          <p:grpSpPr>
            <a:xfrm>
              <a:off x="703525" y="2152231"/>
              <a:ext cx="10412414" cy="940772"/>
              <a:chOff x="703525" y="2152450"/>
              <a:chExt cx="10412414" cy="1580333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27F4A0-FF65-DE13-8DB0-F182C45D1F8F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F2B72AB-467F-B766-220B-492375030E4E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" name="Paralelogramo 8">
                <a:extLst>
                  <a:ext uri="{FF2B5EF4-FFF2-40B4-BE49-F238E27FC236}">
                    <a16:creationId xmlns:a16="http://schemas.microsoft.com/office/drawing/2014/main" id="{8623E56F-A27D-F7E7-D667-DB06C7907134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A056F29-3298-1160-5F8C-8B8F0C5D6492}"/>
                  </a:ext>
                </a:extLst>
              </p:cNvPr>
              <p:cNvSpPr/>
              <p:nvPr/>
            </p:nvSpPr>
            <p:spPr>
              <a:xfrm>
                <a:off x="3681324" y="2395395"/>
                <a:ext cx="7260000" cy="1337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</a:pPr>
                <a:r>
                  <a:rPr lang="es-ES" sz="1400" dirty="0" err="1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AsesorIA</a:t>
                </a:r>
                <a:r>
                  <a:rPr lang="es-ES" sz="1400" dirty="0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 Cobranza Inteligente</a:t>
                </a:r>
                <a:endParaRPr lang="es-MX" sz="1100" dirty="0">
                  <a:effectLst/>
                  <a:latin typeface="Gellix" pitchFamily="2" charset="77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A928BFB0-6995-2B29-CDC2-F7D5286D22C5}"/>
              </a:ext>
            </a:extLst>
          </p:cNvPr>
          <p:cNvSpPr txBox="1"/>
          <p:nvPr/>
        </p:nvSpPr>
        <p:spPr>
          <a:xfrm>
            <a:off x="608605" y="98129"/>
            <a:ext cx="1308735" cy="478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ES_tradnl" sz="2200">
                <a:solidFill>
                  <a:srgbClr val="161E43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MNA</a:t>
            </a:r>
            <a:endParaRPr lang="es-MX" sz="1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7F96BB-950A-839D-5631-82791C07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23" y="570742"/>
            <a:ext cx="6970643" cy="93112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Problemas Identificados</a:t>
            </a:r>
            <a:endParaRPr lang="es-MX" sz="2000" b="1" dirty="0">
              <a:latin typeface="Gellix" pitchFamily="2" charset="77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0FF6E45-5264-8D11-EAC7-F1805443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648" y="1501863"/>
            <a:ext cx="4963051" cy="192713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latin typeface="Avenir Next Condensed" panose="020B0506020202020204" pitchFamily="34" charset="0"/>
              </a:rPr>
              <a:t>La gestión manual de cobranza es ineficiente, causando morosidad y afectando los ingresos de los asesores.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latin typeface="Avenir Next Condensed" panose="020B0506020202020204" pitchFamily="34" charset="0"/>
              </a:rPr>
              <a:t>Necesidad de mejorar la eficiencia en la gestión de cobranza para reducir morosidad y costos.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1316C8-DDB8-AF67-B3C1-4706645F919C}"/>
              </a:ext>
            </a:extLst>
          </p:cNvPr>
          <p:cNvSpPr txBox="1">
            <a:spLocks/>
          </p:cNvSpPr>
          <p:nvPr/>
        </p:nvSpPr>
        <p:spPr>
          <a:xfrm>
            <a:off x="326723" y="3548139"/>
            <a:ext cx="5592814" cy="931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Hallazgos del Análisis Exploratorio de Datos</a:t>
            </a:r>
            <a:endParaRPr lang="es-MX" sz="2000" b="1" dirty="0">
              <a:latin typeface="Gellix" pitchFamily="2" charset="77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CA69A2-C96E-6EDF-4D2E-AE49A1BAF7C7}"/>
              </a:ext>
            </a:extLst>
          </p:cNvPr>
          <p:cNvSpPr txBox="1">
            <a:spLocks/>
          </p:cNvSpPr>
          <p:nvPr/>
        </p:nvSpPr>
        <p:spPr>
          <a:xfrm>
            <a:off x="569649" y="4540220"/>
            <a:ext cx="4858518" cy="192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b="1" dirty="0">
                <a:latin typeface="Avenir Next Condensed" panose="020B0506020202020204" pitchFamily="34" charset="0"/>
              </a:rPr>
              <a:t>Período Analizado: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latin typeface="Avenir Next Condensed" panose="020B0506020202020204" pitchFamily="34" charset="0"/>
              </a:rPr>
              <a:t>Enero 2012 a la fecha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b="1" dirty="0">
                <a:latin typeface="Avenir Next Condensed" panose="020B0506020202020204" pitchFamily="34" charset="0"/>
              </a:rPr>
              <a:t>Total de Créditos: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latin typeface="Avenir Next Condensed" panose="020B0506020202020204" pitchFamily="34" charset="0"/>
              </a:rPr>
              <a:t>59,897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b="1" dirty="0">
                <a:latin typeface="Avenir Next Condensed" panose="020B0506020202020204" pitchFamily="34" charset="0"/>
              </a:rPr>
              <a:t>Total de Pagos Registrados: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latin typeface="Avenir Next Condensed" panose="020B0506020202020204" pitchFamily="34" charset="0"/>
              </a:rPr>
              <a:t>4,232,529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87A888D-033D-7B93-3657-A1BC6D7EEB7D}"/>
              </a:ext>
            </a:extLst>
          </p:cNvPr>
          <p:cNvSpPr txBox="1">
            <a:spLocks/>
          </p:cNvSpPr>
          <p:nvPr/>
        </p:nvSpPr>
        <p:spPr>
          <a:xfrm>
            <a:off x="6085838" y="570742"/>
            <a:ext cx="6970643" cy="931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Variables Clave</a:t>
            </a:r>
            <a:endParaRPr lang="es-MX" sz="2000" b="1" dirty="0">
              <a:latin typeface="Gellix" pitchFamily="2" charset="77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71AE12D-E3AF-4827-A929-37B0716ABE0A}"/>
              </a:ext>
            </a:extLst>
          </p:cNvPr>
          <p:cNvSpPr txBox="1">
            <a:spLocks/>
          </p:cNvSpPr>
          <p:nvPr/>
        </p:nvSpPr>
        <p:spPr>
          <a:xfrm>
            <a:off x="6352098" y="1501863"/>
            <a:ext cx="5325198" cy="192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900" b="1" dirty="0">
                <a:latin typeface="Avenir Next Condensed" panose="020B0506020202020204" pitchFamily="34" charset="0"/>
              </a:rPr>
              <a:t>Variables </a:t>
            </a:r>
            <a:r>
              <a:rPr lang="es-MX" sz="1900" b="1" dirty="0" err="1">
                <a:latin typeface="Avenir Next Condensed" panose="020B0506020202020204" pitchFamily="34" charset="0"/>
              </a:rPr>
              <a:t>ClaveIdentificación</a:t>
            </a:r>
            <a:r>
              <a:rPr lang="es-MX" sz="1900" b="1" dirty="0">
                <a:latin typeface="Avenir Next Condensed" panose="020B0506020202020204" pitchFamily="34" charset="0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 err="1">
                <a:latin typeface="Avenir Next Condensed" panose="020B0506020202020204" pitchFamily="34" charset="0"/>
              </a:rPr>
              <a:t>IdCliente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CodigoGrupo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CodigoSucursal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CodigoAgencia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CodigoAsesor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NumeroCredito</a:t>
            </a:r>
            <a:endParaRPr lang="es-MX" sz="1900" dirty="0">
              <a:latin typeface="Avenir Next Condensed" panose="020B0506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900" b="1" dirty="0">
                <a:latin typeface="Avenir Next Condensed" panose="020B0506020202020204" pitchFamily="34" charset="0"/>
              </a:rPr>
              <a:t>Fechas: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 err="1">
                <a:latin typeface="Avenir Next Condensed" panose="020B0506020202020204" pitchFamily="34" charset="0"/>
              </a:rPr>
              <a:t>FechaAltaCliente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FechaDesembolso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FechaVencimiento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FechaCancelacion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FechaVencimientoCuota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FechaCancelacionCuota</a:t>
            </a:r>
            <a:endParaRPr lang="es-MX" sz="1900" dirty="0">
              <a:latin typeface="Avenir Next Condensed" panose="020B0506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900" b="1" dirty="0">
                <a:latin typeface="Avenir Next Condensed" panose="020B0506020202020204" pitchFamily="34" charset="0"/>
              </a:rPr>
              <a:t>Datos Personales: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 err="1">
                <a:latin typeface="Avenir Next Condensed" panose="020B0506020202020204" pitchFamily="34" charset="0"/>
              </a:rPr>
              <a:t>EdadCliente</a:t>
            </a:r>
            <a:r>
              <a:rPr lang="es-MX" sz="1900" dirty="0">
                <a:latin typeface="Avenir Next Condensed" panose="020B0506020202020204" pitchFamily="34" charset="0"/>
              </a:rPr>
              <a:t>, Genero, </a:t>
            </a:r>
            <a:r>
              <a:rPr lang="es-MX" sz="1900" dirty="0" err="1">
                <a:latin typeface="Avenir Next Condensed" panose="020B0506020202020204" pitchFamily="34" charset="0"/>
              </a:rPr>
              <a:t>EstadoCivil</a:t>
            </a:r>
            <a:r>
              <a:rPr lang="es-MX" sz="1900" dirty="0">
                <a:latin typeface="Avenir Next Condensed" panose="020B0506020202020204" pitchFamily="34" charset="0"/>
              </a:rPr>
              <a:t>, Escolaridad, Localidad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900" b="1" dirty="0">
                <a:latin typeface="Avenir Next Condensed" panose="020B0506020202020204" pitchFamily="34" charset="0"/>
              </a:rPr>
              <a:t>Datos Financieros: 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900" dirty="0" err="1">
                <a:latin typeface="Avenir Next Condensed" panose="020B0506020202020204" pitchFamily="34" charset="0"/>
              </a:rPr>
              <a:t>CapacidadPago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CicloCredito</a:t>
            </a:r>
            <a:r>
              <a:rPr lang="es-MX" sz="1900" dirty="0">
                <a:latin typeface="Avenir Next Condensed" panose="020B0506020202020204" pitchFamily="34" charset="0"/>
              </a:rPr>
              <a:t>, Plazo, </a:t>
            </a:r>
            <a:r>
              <a:rPr lang="es-MX" sz="1900" dirty="0" err="1">
                <a:latin typeface="Avenir Next Condensed" panose="020B0506020202020204" pitchFamily="34" charset="0"/>
              </a:rPr>
              <a:t>MontoCredito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NumeroCuota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MontoCuota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MontoCapita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SaldoCapital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EstatusCuota</a:t>
            </a:r>
            <a:r>
              <a:rPr lang="es-MX" sz="1900" dirty="0">
                <a:latin typeface="Avenir Next Condensed" panose="020B0506020202020204" pitchFamily="34" charset="0"/>
              </a:rPr>
              <a:t>, </a:t>
            </a:r>
            <a:r>
              <a:rPr lang="es-MX" sz="1900" dirty="0" err="1">
                <a:latin typeface="Avenir Next Condensed" panose="020B0506020202020204" pitchFamily="34" charset="0"/>
              </a:rPr>
              <a:t>DiasAtraso</a:t>
            </a:r>
            <a:endParaRPr lang="es-MX" sz="1900" dirty="0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1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0A8EC9EF-086F-AC08-97B6-ACD09433AA91}"/>
              </a:ext>
            </a:extLst>
          </p:cNvPr>
          <p:cNvGrpSpPr/>
          <p:nvPr/>
        </p:nvGrpSpPr>
        <p:grpSpPr>
          <a:xfrm>
            <a:off x="668020" y="4335660"/>
            <a:ext cx="5252720" cy="2327564"/>
            <a:chOff x="668020" y="1659044"/>
            <a:chExt cx="5252720" cy="2327564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B907541-3265-57E1-9A88-552E8D7F793C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 dirty="0">
                <a:solidFill>
                  <a:srgbClr val="000000"/>
                </a:solidFill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B4F02429-20A7-5F10-7AB4-B16158979567}"/>
                </a:ext>
              </a:extLst>
            </p:cNvPr>
            <p:cNvSpPr txBox="1"/>
            <p:nvPr/>
          </p:nvSpPr>
          <p:spPr>
            <a:xfrm>
              <a:off x="849268" y="1776385"/>
              <a:ext cx="4890224" cy="19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Comportamiento Financiero</a:t>
              </a:r>
            </a:p>
            <a:p>
              <a:pPr algn="ctr"/>
              <a:endParaRPr lang="es-MX" sz="1050" b="1" dirty="0"/>
            </a:p>
            <a:p>
              <a:r>
                <a:rPr lang="es-MX" b="1" dirty="0"/>
                <a:t>Capacidad de Pago: </a:t>
              </a:r>
              <a:r>
                <a:rPr lang="es-MX" dirty="0"/>
                <a:t>Varía ampliamente, afectando la morosidad.</a:t>
              </a:r>
            </a:p>
            <a:p>
              <a:r>
                <a:rPr lang="es-MX" b="1" dirty="0"/>
                <a:t>Monto de Crédito: </a:t>
              </a:r>
              <a:r>
                <a:rPr lang="es-MX" dirty="0"/>
                <a:t>Ajustado a la capacidad de pago del cliente.</a:t>
              </a:r>
            </a:p>
            <a:p>
              <a:r>
                <a:rPr lang="es-MX" b="1" dirty="0"/>
                <a:t>Días de Atraso: </a:t>
              </a:r>
              <a:r>
                <a:rPr lang="es-MX" dirty="0"/>
                <a:t>Frecuentes retrasos en pagos.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E93471D-7D0B-FF8F-86D9-585656930CE1}"/>
              </a:ext>
            </a:extLst>
          </p:cNvPr>
          <p:cNvGrpSpPr/>
          <p:nvPr/>
        </p:nvGrpSpPr>
        <p:grpSpPr>
          <a:xfrm>
            <a:off x="6271260" y="4335660"/>
            <a:ext cx="5252720" cy="2327564"/>
            <a:chOff x="668020" y="1659044"/>
            <a:chExt cx="5252720" cy="2327564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53C682C-2AC9-A53A-3BD3-DB05F534E978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 dirty="0">
                <a:solidFill>
                  <a:srgbClr val="000000"/>
                </a:solidFill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5453F2C-2679-0FCB-9093-4449CC084D02}"/>
                </a:ext>
              </a:extLst>
            </p:cNvPr>
            <p:cNvSpPr txBox="1"/>
            <p:nvPr/>
          </p:nvSpPr>
          <p:spPr>
            <a:xfrm>
              <a:off x="849268" y="1776385"/>
              <a:ext cx="4890224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Desempeño de Sucursales y Asesores:</a:t>
              </a:r>
            </a:p>
            <a:p>
              <a:pPr algn="ctr"/>
              <a:endParaRPr lang="es-MX" sz="1050" b="1" dirty="0"/>
            </a:p>
            <a:p>
              <a:r>
                <a:rPr lang="es-MX" dirty="0"/>
                <a:t>Diferencias en desempeño sugieren necesidad de estandarización y mejores prácticas.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BA2F9B76-D70D-0F10-BC27-39EB895783B8}"/>
              </a:ext>
            </a:extLst>
          </p:cNvPr>
          <p:cNvGrpSpPr/>
          <p:nvPr/>
        </p:nvGrpSpPr>
        <p:grpSpPr>
          <a:xfrm>
            <a:off x="-1" y="0"/>
            <a:ext cx="12322630" cy="727520"/>
            <a:chOff x="703525" y="2152231"/>
            <a:chExt cx="10523975" cy="94077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FAF7A8C-333D-C58F-9C95-59591841527A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MX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0F2FE41-68B0-2A54-4B88-859454FD71BF}"/>
                </a:ext>
              </a:extLst>
            </p:cNvPr>
            <p:cNvGrpSpPr/>
            <p:nvPr/>
          </p:nvGrpSpPr>
          <p:grpSpPr>
            <a:xfrm>
              <a:off x="703525" y="2152231"/>
              <a:ext cx="10412414" cy="940772"/>
              <a:chOff x="703525" y="2152450"/>
              <a:chExt cx="10412414" cy="1580333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27F4A0-FF65-DE13-8DB0-F182C45D1F8F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F2B72AB-467F-B766-220B-492375030E4E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" name="Paralelogramo 8">
                <a:extLst>
                  <a:ext uri="{FF2B5EF4-FFF2-40B4-BE49-F238E27FC236}">
                    <a16:creationId xmlns:a16="http://schemas.microsoft.com/office/drawing/2014/main" id="{8623E56F-A27D-F7E7-D667-DB06C7907134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A056F29-3298-1160-5F8C-8B8F0C5D6492}"/>
                  </a:ext>
                </a:extLst>
              </p:cNvPr>
              <p:cNvSpPr/>
              <p:nvPr/>
            </p:nvSpPr>
            <p:spPr>
              <a:xfrm>
                <a:off x="3681324" y="2395395"/>
                <a:ext cx="7260000" cy="1337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</a:pPr>
                <a:r>
                  <a:rPr lang="es-ES" sz="1400" dirty="0" err="1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AsesorIA</a:t>
                </a:r>
                <a:r>
                  <a:rPr lang="es-ES" sz="1400" dirty="0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 Cobranza Inteligente</a:t>
                </a:r>
                <a:endParaRPr lang="es-MX" sz="1100" dirty="0">
                  <a:effectLst/>
                  <a:latin typeface="Gellix" pitchFamily="2" charset="77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A928BFB0-6995-2B29-CDC2-F7D5286D22C5}"/>
              </a:ext>
            </a:extLst>
          </p:cNvPr>
          <p:cNvSpPr txBox="1"/>
          <p:nvPr/>
        </p:nvSpPr>
        <p:spPr>
          <a:xfrm>
            <a:off x="608605" y="98129"/>
            <a:ext cx="1308735" cy="478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ES_tradnl" sz="2200">
                <a:solidFill>
                  <a:srgbClr val="161E43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MNA</a:t>
            </a:r>
            <a:endParaRPr lang="es-MX" sz="1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7F96BB-950A-839D-5631-82791C07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23" y="570742"/>
            <a:ext cx="6970643" cy="93112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Principales Hallazgos</a:t>
            </a:r>
            <a:endParaRPr lang="es-MX" sz="2000" b="1" dirty="0">
              <a:latin typeface="Gellix" pitchFamily="2" charset="77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8FFA609-B7EF-8A62-F7E6-E70166A7B913}"/>
              </a:ext>
            </a:extLst>
          </p:cNvPr>
          <p:cNvGrpSpPr/>
          <p:nvPr/>
        </p:nvGrpSpPr>
        <p:grpSpPr>
          <a:xfrm>
            <a:off x="668020" y="1659044"/>
            <a:ext cx="5252720" cy="2327564"/>
            <a:chOff x="668020" y="1659044"/>
            <a:chExt cx="5252720" cy="23275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AD1479D-B34F-E8D3-7223-D91D0268E462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 dirty="0">
                <a:solidFill>
                  <a:srgbClr val="000000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5243C7C-E7EB-321C-5E24-A48CA2CA73B2}"/>
                </a:ext>
              </a:extLst>
            </p:cNvPr>
            <p:cNvSpPr txBox="1"/>
            <p:nvPr/>
          </p:nvSpPr>
          <p:spPr>
            <a:xfrm>
              <a:off x="849268" y="1776385"/>
              <a:ext cx="4890224" cy="2131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Perfil de Clientes</a:t>
              </a:r>
            </a:p>
            <a:p>
              <a:pPr algn="ctr"/>
              <a:endParaRPr lang="es-MX" sz="1050" b="1" dirty="0"/>
            </a:p>
            <a:p>
              <a:r>
                <a:rPr lang="es-MX" sz="1700" b="1" dirty="0"/>
                <a:t>Edad: </a:t>
              </a:r>
              <a:r>
                <a:rPr lang="es-MX" sz="1700" dirty="0"/>
                <a:t>Predominan jóvenes y adultos de mediana edad.</a:t>
              </a:r>
            </a:p>
            <a:p>
              <a:r>
                <a:rPr lang="es-MX" sz="1700" b="1" dirty="0"/>
                <a:t>Género: </a:t>
              </a:r>
              <a:r>
                <a:rPr lang="es-MX" sz="1700" dirty="0"/>
                <a:t>Mayoría femenina.</a:t>
              </a:r>
            </a:p>
            <a:p>
              <a:r>
                <a:rPr lang="es-MX" sz="1700" b="1" dirty="0"/>
                <a:t>Estado Civil: </a:t>
              </a:r>
              <a:r>
                <a:rPr lang="es-MX" sz="1700" dirty="0"/>
                <a:t>Principalmente casados y en unión libre.</a:t>
              </a:r>
            </a:p>
            <a:p>
              <a:r>
                <a:rPr lang="es-MX" sz="1700" b="1" dirty="0"/>
                <a:t>Escolaridad: </a:t>
              </a:r>
              <a:r>
                <a:rPr lang="es-MX" sz="1700" dirty="0"/>
                <a:t>Diversa, con predominio de primaria y secundaria.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921089A-1C37-F18B-7724-4CD9B927A6B7}"/>
              </a:ext>
            </a:extLst>
          </p:cNvPr>
          <p:cNvGrpSpPr/>
          <p:nvPr/>
        </p:nvGrpSpPr>
        <p:grpSpPr>
          <a:xfrm>
            <a:off x="6271260" y="1659044"/>
            <a:ext cx="5252720" cy="2327564"/>
            <a:chOff x="668020" y="1659044"/>
            <a:chExt cx="5252720" cy="2327564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EB2B5B5-56D8-9B72-172E-A944C38B6B09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 dirty="0">
                <a:solidFill>
                  <a:srgbClr val="000000"/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A19F5BD-F1EC-654E-F96C-5BF41E3D7CBC}"/>
                </a:ext>
              </a:extLst>
            </p:cNvPr>
            <p:cNvSpPr txBox="1"/>
            <p:nvPr/>
          </p:nvSpPr>
          <p:spPr>
            <a:xfrm>
              <a:off x="849268" y="1776385"/>
              <a:ext cx="4890224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Estatus de Cuotas:</a:t>
              </a:r>
            </a:p>
            <a:p>
              <a:pPr algn="ctr"/>
              <a:endParaRPr lang="es-MX" sz="1050" b="1" dirty="0"/>
            </a:p>
            <a:p>
              <a:r>
                <a:rPr lang="es-MX" b="1" dirty="0"/>
                <a:t>Activas vs. Canceladas: </a:t>
              </a:r>
              <a:r>
                <a:rPr lang="es-MX" dirty="0"/>
                <a:t>La mayoría están activas, pero hay cancelaciones significativas.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4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2F9B76-D70D-0F10-BC27-39EB895783B8}"/>
              </a:ext>
            </a:extLst>
          </p:cNvPr>
          <p:cNvGrpSpPr/>
          <p:nvPr/>
        </p:nvGrpSpPr>
        <p:grpSpPr>
          <a:xfrm>
            <a:off x="-1" y="0"/>
            <a:ext cx="12322630" cy="727520"/>
            <a:chOff x="703525" y="2152231"/>
            <a:chExt cx="10523975" cy="94077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FAF7A8C-333D-C58F-9C95-59591841527A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MX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0F2FE41-68B0-2A54-4B88-859454FD71BF}"/>
                </a:ext>
              </a:extLst>
            </p:cNvPr>
            <p:cNvGrpSpPr/>
            <p:nvPr/>
          </p:nvGrpSpPr>
          <p:grpSpPr>
            <a:xfrm>
              <a:off x="703525" y="2152231"/>
              <a:ext cx="10412414" cy="940772"/>
              <a:chOff x="703525" y="2152450"/>
              <a:chExt cx="10412414" cy="1580333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27F4A0-FF65-DE13-8DB0-F182C45D1F8F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F2B72AB-467F-B766-220B-492375030E4E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" name="Paralelogramo 8">
                <a:extLst>
                  <a:ext uri="{FF2B5EF4-FFF2-40B4-BE49-F238E27FC236}">
                    <a16:creationId xmlns:a16="http://schemas.microsoft.com/office/drawing/2014/main" id="{8623E56F-A27D-F7E7-D667-DB06C7907134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A056F29-3298-1160-5F8C-8B8F0C5D6492}"/>
                  </a:ext>
                </a:extLst>
              </p:cNvPr>
              <p:cNvSpPr/>
              <p:nvPr/>
            </p:nvSpPr>
            <p:spPr>
              <a:xfrm>
                <a:off x="3681324" y="2395395"/>
                <a:ext cx="7260000" cy="1337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</a:pPr>
                <a:r>
                  <a:rPr lang="es-ES" sz="1400" dirty="0" err="1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AsesorIA</a:t>
                </a:r>
                <a:r>
                  <a:rPr lang="es-ES" sz="1400" dirty="0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 Cobranza Inteligente</a:t>
                </a:r>
                <a:endParaRPr lang="es-MX" sz="1100" dirty="0">
                  <a:effectLst/>
                  <a:latin typeface="Gellix" pitchFamily="2" charset="77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A928BFB0-6995-2B29-CDC2-F7D5286D22C5}"/>
              </a:ext>
            </a:extLst>
          </p:cNvPr>
          <p:cNvSpPr txBox="1"/>
          <p:nvPr/>
        </p:nvSpPr>
        <p:spPr>
          <a:xfrm>
            <a:off x="608605" y="98129"/>
            <a:ext cx="1308735" cy="478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ES_tradnl" sz="2200">
                <a:solidFill>
                  <a:srgbClr val="161E43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MNA</a:t>
            </a:r>
            <a:endParaRPr lang="es-MX" sz="1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7F96BB-950A-839D-5631-82791C07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23" y="570742"/>
            <a:ext cx="11398279" cy="93112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Propuesta de Solución: Clasificación Binaria</a:t>
            </a:r>
            <a:br>
              <a:rPr lang="es-MX" sz="2800" b="1" dirty="0">
                <a:latin typeface="Gellix" pitchFamily="2" charset="77"/>
              </a:rPr>
            </a:br>
            <a:r>
              <a:rPr lang="es-MX" sz="2800" b="1" dirty="0" err="1">
                <a:latin typeface="Gellix" pitchFamily="2" charset="77"/>
              </a:rPr>
              <a:t>Random</a:t>
            </a:r>
            <a:r>
              <a:rPr lang="es-MX" sz="2800" b="1" dirty="0">
                <a:latin typeface="Gellix" pitchFamily="2" charset="77"/>
              </a:rPr>
              <a:t> Forest y </a:t>
            </a:r>
            <a:r>
              <a:rPr lang="es-MX" sz="2800" b="1" dirty="0" err="1">
                <a:latin typeface="Gellix" pitchFamily="2" charset="77"/>
              </a:rPr>
              <a:t>XGBoost</a:t>
            </a:r>
            <a:r>
              <a:rPr lang="es-MX" sz="2800" b="1" dirty="0">
                <a:latin typeface="Gellix" pitchFamily="2" charset="77"/>
              </a:rPr>
              <a:t> con 99.7% de precisión</a:t>
            </a:r>
            <a:endParaRPr lang="es-MX" sz="2000" b="1" dirty="0">
              <a:latin typeface="Gellix" pitchFamily="2" charset="77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D771FFC-21E0-61C8-B08B-57A506ED660C}"/>
              </a:ext>
            </a:extLst>
          </p:cNvPr>
          <p:cNvGrpSpPr/>
          <p:nvPr/>
        </p:nvGrpSpPr>
        <p:grpSpPr>
          <a:xfrm>
            <a:off x="466999" y="1610618"/>
            <a:ext cx="3596008" cy="2404949"/>
            <a:chOff x="668020" y="1659044"/>
            <a:chExt cx="5252720" cy="2327564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66260074-5520-D329-81EE-7C92F8658059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07C9E45-E370-4E0E-A806-300BE4A79BE0}"/>
                </a:ext>
              </a:extLst>
            </p:cNvPr>
            <p:cNvSpPr txBox="1"/>
            <p:nvPr/>
          </p:nvSpPr>
          <p:spPr>
            <a:xfrm>
              <a:off x="849269" y="1776384"/>
              <a:ext cx="4886737" cy="2010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/>
                <a:t>1. Entendimiento de los Datos</a:t>
              </a:r>
            </a:p>
            <a:p>
              <a:pPr algn="ctr"/>
              <a:endParaRPr lang="es-MX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Objetivo: </a:t>
              </a:r>
              <a:r>
                <a:rPr lang="es-MX" sz="1100" dirty="0"/>
                <a:t>Predecir el estatus de crédito (bueno o malo) de los solicitantes de crédito.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Fuentes de datos: </a:t>
              </a:r>
              <a:r>
                <a:rPr lang="es-MX" sz="1100" dirty="0"/>
                <a:t>Base de datos histórica de créditos grupales.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Variables relevantes</a:t>
              </a:r>
              <a:r>
                <a:rPr lang="es-MX" sz="1100" dirty="0"/>
                <a:t>: Información demográfica, historial de crédito, ingresos, tamaño del crédito, entre otros.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Exploración inicial de datos: </a:t>
              </a:r>
              <a:r>
                <a:rPr lang="es-MX" sz="1100" dirty="0"/>
                <a:t>Análisis descriptivo, manejo de valores faltantes, exploración de distribuciones y correlaciones.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8F554E4-16FC-C39C-ABDF-1CF455B63ED8}"/>
              </a:ext>
            </a:extLst>
          </p:cNvPr>
          <p:cNvGrpSpPr/>
          <p:nvPr/>
        </p:nvGrpSpPr>
        <p:grpSpPr>
          <a:xfrm>
            <a:off x="4299190" y="1610618"/>
            <a:ext cx="3596008" cy="2404949"/>
            <a:chOff x="668020" y="1659044"/>
            <a:chExt cx="5252720" cy="2327564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2A92267B-9E71-ED73-3334-BA87E319A22F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6C14524-C275-D9E0-8534-5A38C32D317E}"/>
                </a:ext>
              </a:extLst>
            </p:cNvPr>
            <p:cNvSpPr txBox="1"/>
            <p:nvPr/>
          </p:nvSpPr>
          <p:spPr>
            <a:xfrm>
              <a:off x="849268" y="1776384"/>
              <a:ext cx="4890225" cy="217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/>
                <a:t>2. Preparación de los Datos</a:t>
              </a:r>
            </a:p>
            <a:p>
              <a:pPr algn="ctr"/>
              <a:endParaRPr lang="es-MX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Limpieza de datos: </a:t>
              </a:r>
              <a:r>
                <a:rPr lang="es-MX" sz="1100" dirty="0"/>
                <a:t>Tratar valores faltantes, eliminar duplicados si los hay.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Ingeniería de características: </a:t>
              </a:r>
              <a:r>
                <a:rPr lang="es-MX" sz="1100" dirty="0"/>
                <a:t>Creación de nuevas características relevantes para la predicción de riesgo.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Transformación de datos: </a:t>
              </a:r>
              <a:r>
                <a:rPr lang="es-MX" sz="1100" dirty="0"/>
                <a:t>Normalización o estandarización de variables numéricas, codificación de variables categóricas.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División de datos: </a:t>
              </a:r>
              <a:r>
                <a:rPr lang="es-MX" sz="1100" dirty="0"/>
                <a:t>Separación en conjuntos de entrenamiento (</a:t>
              </a:r>
              <a:r>
                <a:rPr lang="es-MX" sz="1100" dirty="0" err="1"/>
                <a:t>train</a:t>
              </a:r>
              <a:r>
                <a:rPr lang="es-MX" sz="1100" dirty="0"/>
                <a:t>), validación (</a:t>
              </a:r>
              <a:r>
                <a:rPr lang="es-MX" sz="1100" dirty="0" err="1"/>
                <a:t>validation</a:t>
              </a:r>
              <a:r>
                <a:rPr lang="es-MX" sz="1100" dirty="0"/>
                <a:t>) y prueba (test).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C9ED3BC-AAB1-2FC1-0095-CA94DBF5FA48}"/>
              </a:ext>
            </a:extLst>
          </p:cNvPr>
          <p:cNvGrpSpPr/>
          <p:nvPr/>
        </p:nvGrpSpPr>
        <p:grpSpPr>
          <a:xfrm>
            <a:off x="8131381" y="1610618"/>
            <a:ext cx="3596008" cy="2404949"/>
            <a:chOff x="668020" y="1659044"/>
            <a:chExt cx="5252720" cy="2327564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29A3C2D-0D8F-747C-68E0-CCC1CE040BBD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845180F-5D9F-E0AD-F2D0-D45E4383B249}"/>
                </a:ext>
              </a:extLst>
            </p:cNvPr>
            <p:cNvSpPr txBox="1"/>
            <p:nvPr/>
          </p:nvSpPr>
          <p:spPr>
            <a:xfrm>
              <a:off x="739092" y="1776384"/>
              <a:ext cx="5112334" cy="217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/>
                <a:t>3. Modelado</a:t>
              </a:r>
            </a:p>
            <a:p>
              <a:pPr algn="ctr"/>
              <a:endParaRPr lang="es-MX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Selección de modelo: </a:t>
              </a:r>
              <a:r>
                <a:rPr lang="es-MX" sz="1100" dirty="0"/>
                <a:t>Evaluar modelos de clasificación como Regresión Logística, Árboles de Decisión, Bosques Aleatorios, SVM, entre otros.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Entrenamiento del modelo: </a:t>
              </a:r>
              <a:r>
                <a:rPr lang="es-MX" sz="1100" dirty="0"/>
                <a:t>Utilizar el conjunto de datos de entrenamiento para ajustar los parámetros del modelo seleccionado.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Validación cruzada: </a:t>
              </a:r>
              <a:r>
                <a:rPr lang="es-MX" sz="1100" dirty="0"/>
                <a:t>Aplicar validación cruzada para evaluar el rendimiento del modelo y evitar sobreajuste.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Ajuste de </a:t>
              </a:r>
              <a:r>
                <a:rPr lang="es-MX" sz="1100" b="1" dirty="0" err="1"/>
                <a:t>hiperparámetros</a:t>
              </a:r>
              <a:r>
                <a:rPr lang="es-MX" sz="1100" b="1" dirty="0"/>
                <a:t>: </a:t>
              </a:r>
              <a:r>
                <a:rPr lang="es-MX" sz="1100" dirty="0"/>
                <a:t>Optimización de los </a:t>
              </a:r>
              <a:r>
                <a:rPr lang="es-MX" sz="1100" dirty="0" err="1"/>
                <a:t>hiperparámetros</a:t>
              </a:r>
              <a:r>
                <a:rPr lang="es-MX" sz="1100" dirty="0"/>
                <a:t> del modelo para mejorar el rendimiento predictivo.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BF250A4-0747-B9E7-783E-6AFE8153BBB3}"/>
              </a:ext>
            </a:extLst>
          </p:cNvPr>
          <p:cNvGrpSpPr/>
          <p:nvPr/>
        </p:nvGrpSpPr>
        <p:grpSpPr>
          <a:xfrm>
            <a:off x="464611" y="4237197"/>
            <a:ext cx="3596008" cy="2404949"/>
            <a:chOff x="668020" y="1659044"/>
            <a:chExt cx="5252720" cy="2327564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422BFF6B-1FBE-D056-D458-7B286CC8832B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71012D1-4C66-5005-E2B3-B5D8CF76D746}"/>
                </a:ext>
              </a:extLst>
            </p:cNvPr>
            <p:cNvSpPr txBox="1"/>
            <p:nvPr/>
          </p:nvSpPr>
          <p:spPr>
            <a:xfrm>
              <a:off x="849268" y="1776384"/>
              <a:ext cx="4890225" cy="1682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/>
                <a:t>4. Evaluación</a:t>
              </a:r>
            </a:p>
            <a:p>
              <a:pPr algn="ctr"/>
              <a:endParaRPr lang="es-MX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Métricas de evaluación: </a:t>
              </a:r>
              <a:r>
                <a:rPr lang="es-MX" sz="1100" dirty="0"/>
                <a:t>Utilizar métricas como precisión, </a:t>
              </a:r>
              <a:r>
                <a:rPr lang="es-MX" sz="1100" dirty="0" err="1"/>
                <a:t>recall</a:t>
              </a:r>
              <a:r>
                <a:rPr lang="es-MX" sz="1100" dirty="0"/>
                <a:t>, F1-score y AUC-ROC para evaluar el rendimiento del modelo.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Matriz de confusión: </a:t>
              </a:r>
              <a:r>
                <a:rPr lang="es-MX" sz="1100" dirty="0"/>
                <a:t>Analizar la matriz de confusión para entender los errores de clasificación.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Interpretación del modelo: </a:t>
              </a:r>
              <a:r>
                <a:rPr lang="es-MX" sz="1100" dirty="0"/>
                <a:t>Entender la importancia de las características y las decisiones del modelo en términos de riesgo crediticio.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FA93694-7E75-72CB-546B-8DCFC976E794}"/>
              </a:ext>
            </a:extLst>
          </p:cNvPr>
          <p:cNvGrpSpPr/>
          <p:nvPr/>
        </p:nvGrpSpPr>
        <p:grpSpPr>
          <a:xfrm>
            <a:off x="4296802" y="4237197"/>
            <a:ext cx="3596008" cy="2404949"/>
            <a:chOff x="668020" y="1659044"/>
            <a:chExt cx="5252720" cy="2327564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20A45E5-FCF8-9C50-981E-1168C3A065C7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C1D5F52-722A-E989-9D39-928079678E49}"/>
                </a:ext>
              </a:extLst>
            </p:cNvPr>
            <p:cNvSpPr txBox="1"/>
            <p:nvPr/>
          </p:nvSpPr>
          <p:spPr>
            <a:xfrm>
              <a:off x="849268" y="1776384"/>
              <a:ext cx="4890225" cy="135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/>
                <a:t>5. Despliegue</a:t>
              </a:r>
            </a:p>
            <a:p>
              <a:pPr algn="ctr"/>
              <a:endParaRPr lang="es-MX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Implementación del modelo: </a:t>
              </a:r>
              <a:r>
                <a:rPr lang="es-MX" sz="1100" dirty="0"/>
                <a:t>Integración del modelo en un sistema de decisión para evaluar automáticamente las solicitudes de crédito.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Monitoreo inicial: </a:t>
              </a:r>
              <a:r>
                <a:rPr lang="es-MX" sz="1100" dirty="0"/>
                <a:t>Verificación del rendimiento inicial del modelo en producción y ajuste según sea necesario.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819EA74-179A-B4E7-6246-6DE4A98EE068}"/>
              </a:ext>
            </a:extLst>
          </p:cNvPr>
          <p:cNvGrpSpPr/>
          <p:nvPr/>
        </p:nvGrpSpPr>
        <p:grpSpPr>
          <a:xfrm>
            <a:off x="8128994" y="4237197"/>
            <a:ext cx="3596008" cy="2404949"/>
            <a:chOff x="668020" y="1659044"/>
            <a:chExt cx="5252720" cy="2327564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DE98B82-CFAD-EEAB-0EF6-63C4D2E93B0D}"/>
                </a:ext>
              </a:extLst>
            </p:cNvPr>
            <p:cNvSpPr/>
            <p:nvPr/>
          </p:nvSpPr>
          <p:spPr>
            <a:xfrm>
              <a:off x="668020" y="1659044"/>
              <a:ext cx="5252720" cy="232756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6EBF751-965B-8342-7B2E-F0BE38B35942}"/>
                </a:ext>
              </a:extLst>
            </p:cNvPr>
            <p:cNvSpPr txBox="1"/>
            <p:nvPr/>
          </p:nvSpPr>
          <p:spPr>
            <a:xfrm>
              <a:off x="849268" y="1776384"/>
              <a:ext cx="4890225" cy="2010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/>
                <a:t>6. Monitoreo y Mantenimiento</a:t>
              </a:r>
            </a:p>
            <a:p>
              <a:pPr algn="ctr"/>
              <a:endParaRPr lang="es-MX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Monitoreo continuo: </a:t>
              </a:r>
              <a:r>
                <a:rPr lang="es-MX" sz="1100" dirty="0"/>
                <a:t>Supervisar el rendimiento del modelo en producción, verificar la degradación del rendimiento y actualizar según los cambios en los datos o el entorno.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Mantenimiento del modelo:</a:t>
              </a:r>
              <a:r>
                <a:rPr lang="es-MX" sz="1100" dirty="0"/>
                <a:t> Reentrenar el modelo periódicamente con datos actualizados para mantener su precisión y relevancia.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sz="1100" b="1" dirty="0"/>
                <a:t>Mejoras iterativas: </a:t>
              </a:r>
              <a:r>
                <a:rPr lang="es-MX" sz="1100" dirty="0"/>
                <a:t>Realizar mejoras iterativas en el modelo basadas en retroalimentación y análisis de rendimiento.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88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2F9B76-D70D-0F10-BC27-39EB895783B8}"/>
              </a:ext>
            </a:extLst>
          </p:cNvPr>
          <p:cNvGrpSpPr/>
          <p:nvPr/>
        </p:nvGrpSpPr>
        <p:grpSpPr>
          <a:xfrm>
            <a:off x="-1" y="0"/>
            <a:ext cx="12322630" cy="727520"/>
            <a:chOff x="703525" y="2152231"/>
            <a:chExt cx="10523975" cy="94077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FAF7A8C-333D-C58F-9C95-59591841527A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MX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0F2FE41-68B0-2A54-4B88-859454FD71BF}"/>
                </a:ext>
              </a:extLst>
            </p:cNvPr>
            <p:cNvGrpSpPr/>
            <p:nvPr/>
          </p:nvGrpSpPr>
          <p:grpSpPr>
            <a:xfrm>
              <a:off x="703525" y="2152231"/>
              <a:ext cx="10412414" cy="940772"/>
              <a:chOff x="703525" y="2152450"/>
              <a:chExt cx="10412414" cy="1580333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27F4A0-FF65-DE13-8DB0-F182C45D1F8F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F2B72AB-467F-B766-220B-492375030E4E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" name="Paralelogramo 8">
                <a:extLst>
                  <a:ext uri="{FF2B5EF4-FFF2-40B4-BE49-F238E27FC236}">
                    <a16:creationId xmlns:a16="http://schemas.microsoft.com/office/drawing/2014/main" id="{8623E56F-A27D-F7E7-D667-DB06C7907134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A056F29-3298-1160-5F8C-8B8F0C5D6492}"/>
                  </a:ext>
                </a:extLst>
              </p:cNvPr>
              <p:cNvSpPr/>
              <p:nvPr/>
            </p:nvSpPr>
            <p:spPr>
              <a:xfrm>
                <a:off x="3681324" y="2395395"/>
                <a:ext cx="7260000" cy="1337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</a:pPr>
                <a:r>
                  <a:rPr lang="es-ES" sz="1400" dirty="0" err="1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AsesorIA</a:t>
                </a:r>
                <a:r>
                  <a:rPr lang="es-ES" sz="1400" dirty="0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 Cobranza Inteligente</a:t>
                </a:r>
                <a:endParaRPr lang="es-MX" sz="1100" dirty="0">
                  <a:effectLst/>
                  <a:latin typeface="Gellix" pitchFamily="2" charset="77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A928BFB0-6995-2B29-CDC2-F7D5286D22C5}"/>
              </a:ext>
            </a:extLst>
          </p:cNvPr>
          <p:cNvSpPr txBox="1"/>
          <p:nvPr/>
        </p:nvSpPr>
        <p:spPr>
          <a:xfrm>
            <a:off x="608605" y="98129"/>
            <a:ext cx="1308735" cy="478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ES_tradnl" sz="2200">
                <a:solidFill>
                  <a:srgbClr val="161E43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MNA</a:t>
            </a:r>
            <a:endParaRPr lang="es-MX" sz="1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7F96BB-950A-839D-5631-82791C07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23" y="570742"/>
            <a:ext cx="10750249" cy="93112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Recomendaciones Clave para la Implementación</a:t>
            </a:r>
            <a:endParaRPr lang="es-MX" sz="2000" b="1" dirty="0">
              <a:latin typeface="Gellix" pitchFamily="2" charset="77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32FADA5-CC0C-062A-5016-2524DE497170}"/>
              </a:ext>
            </a:extLst>
          </p:cNvPr>
          <p:cNvGrpSpPr/>
          <p:nvPr/>
        </p:nvGrpSpPr>
        <p:grpSpPr>
          <a:xfrm>
            <a:off x="728042" y="1583420"/>
            <a:ext cx="10735916" cy="5094642"/>
            <a:chOff x="606228" y="1758226"/>
            <a:chExt cx="11212294" cy="5271645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15682B3-07CE-8D0B-5542-8F62C4BD0794}"/>
                </a:ext>
              </a:extLst>
            </p:cNvPr>
            <p:cNvGrpSpPr/>
            <p:nvPr/>
          </p:nvGrpSpPr>
          <p:grpSpPr>
            <a:xfrm>
              <a:off x="608605" y="1758226"/>
              <a:ext cx="3579889" cy="1586307"/>
              <a:chOff x="668020" y="1659044"/>
              <a:chExt cx="5252720" cy="2327564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C8374D6-DC26-9FDE-60D8-E40B39E85B02}"/>
                  </a:ext>
                </a:extLst>
              </p:cNvPr>
              <p:cNvSpPr/>
              <p:nvPr/>
            </p:nvSpPr>
            <p:spPr>
              <a:xfrm>
                <a:off x="668020" y="1659044"/>
                <a:ext cx="5252720" cy="232756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D5A94F9-8628-0D89-9A50-49771D22F32C}"/>
                  </a:ext>
                </a:extLst>
              </p:cNvPr>
              <p:cNvSpPr txBox="1"/>
              <p:nvPr/>
            </p:nvSpPr>
            <p:spPr>
              <a:xfrm>
                <a:off x="849269" y="1776384"/>
                <a:ext cx="4886736" cy="130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dirty="0"/>
                  <a:t>Modelo y Optimización</a:t>
                </a:r>
              </a:p>
              <a:p>
                <a:pPr algn="ctr"/>
                <a:endParaRPr lang="es-MX" sz="7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Modelo Principal: </a:t>
                </a:r>
                <a:r>
                  <a:rPr lang="es-MX" sz="1100" dirty="0" err="1"/>
                  <a:t>Random</a:t>
                </a:r>
                <a:r>
                  <a:rPr lang="es-MX" sz="1100" dirty="0"/>
                  <a:t> Forest (precisión 0.9976)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Optimización: </a:t>
                </a:r>
                <a:r>
                  <a:rPr lang="es-MX" sz="1100" dirty="0"/>
                  <a:t>Usar </a:t>
                </a:r>
                <a:r>
                  <a:rPr lang="es-MX" sz="1100" dirty="0" err="1"/>
                  <a:t>Grid</a:t>
                </a:r>
                <a:r>
                  <a:rPr lang="es-MX" sz="1100" dirty="0"/>
                  <a:t> </a:t>
                </a:r>
                <a:r>
                  <a:rPr lang="es-MX" sz="1100" dirty="0" err="1"/>
                  <a:t>Search</a:t>
                </a:r>
                <a:r>
                  <a:rPr lang="es-MX" sz="1100" dirty="0"/>
                  <a:t> para ajustar </a:t>
                </a:r>
                <a:r>
                  <a:rPr lang="es-MX" sz="1100" dirty="0" err="1"/>
                  <a:t>hiperparámetros</a:t>
                </a:r>
                <a:endParaRPr lang="es-MX" sz="1100" dirty="0"/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5E6B03C-CE82-24B0-68D0-FA8D6D0A20DE}"/>
                </a:ext>
              </a:extLst>
            </p:cNvPr>
            <p:cNvGrpSpPr/>
            <p:nvPr/>
          </p:nvGrpSpPr>
          <p:grpSpPr>
            <a:xfrm>
              <a:off x="4423619" y="1758226"/>
              <a:ext cx="3579889" cy="1586307"/>
              <a:chOff x="668020" y="1659044"/>
              <a:chExt cx="5252720" cy="2327564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ACF1CCF-B44F-F65D-9F51-B786AFB93FE8}"/>
                  </a:ext>
                </a:extLst>
              </p:cNvPr>
              <p:cNvSpPr/>
              <p:nvPr/>
            </p:nvSpPr>
            <p:spPr>
              <a:xfrm>
                <a:off x="668020" y="1659044"/>
                <a:ext cx="5252720" cy="232756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ECC88A8-7E4E-636F-5D7A-4C3BA593A252}"/>
                  </a:ext>
                </a:extLst>
              </p:cNvPr>
              <p:cNvSpPr txBox="1"/>
              <p:nvPr/>
            </p:nvSpPr>
            <p:spPr>
              <a:xfrm>
                <a:off x="849268" y="1776384"/>
                <a:ext cx="4890224" cy="130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dirty="0"/>
                  <a:t>Validación y Monitoreo</a:t>
                </a:r>
              </a:p>
              <a:p>
                <a:pPr algn="ctr"/>
                <a:endParaRPr lang="es-MX" sz="7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Validación: </a:t>
                </a:r>
                <a:r>
                  <a:rPr lang="es-MX" sz="1100" dirty="0"/>
                  <a:t>Pruebas con datos no vistos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Monitoreo: </a:t>
                </a:r>
                <a:r>
                  <a:rPr lang="es-MX" sz="1100" dirty="0"/>
                  <a:t>Configurar sistemas para detectar desviaciones</a:t>
                </a: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32E9DF0D-3DEE-C1A8-B569-818F863BD78C}"/>
                </a:ext>
              </a:extLst>
            </p:cNvPr>
            <p:cNvGrpSpPr/>
            <p:nvPr/>
          </p:nvGrpSpPr>
          <p:grpSpPr>
            <a:xfrm>
              <a:off x="8238633" y="1758226"/>
              <a:ext cx="3579889" cy="1586307"/>
              <a:chOff x="668020" y="1659044"/>
              <a:chExt cx="5252720" cy="2327564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0597330-6C37-62F0-0F6A-CEAC379A7087}"/>
                  </a:ext>
                </a:extLst>
              </p:cNvPr>
              <p:cNvSpPr/>
              <p:nvPr/>
            </p:nvSpPr>
            <p:spPr>
              <a:xfrm>
                <a:off x="668020" y="1659044"/>
                <a:ext cx="5252720" cy="232756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3460B11-FA42-F113-5594-73F0F650A7F4}"/>
                  </a:ext>
                </a:extLst>
              </p:cNvPr>
              <p:cNvSpPr txBox="1"/>
              <p:nvPr/>
            </p:nvSpPr>
            <p:spPr>
              <a:xfrm>
                <a:off x="849268" y="1776384"/>
                <a:ext cx="4890224" cy="155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dirty="0"/>
                  <a:t>Infraestructura y Escalabilidad</a:t>
                </a:r>
              </a:p>
              <a:p>
                <a:pPr algn="ctr"/>
                <a:endParaRPr lang="es-MX" sz="7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Escalabilidad:</a:t>
                </a:r>
                <a:r>
                  <a:rPr lang="es-MX" sz="1100" dirty="0"/>
                  <a:t> Asegurar capacidad para mayores volúmenes de datos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Infraestructura: </a:t>
                </a:r>
                <a:r>
                  <a:rPr lang="es-MX" sz="1100" dirty="0"/>
                  <a:t>Verificar recursos computacionales adecuados</a:t>
                </a:r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E960B789-864A-B17D-8DDC-9AB07DB385C2}"/>
                </a:ext>
              </a:extLst>
            </p:cNvPr>
            <p:cNvGrpSpPr/>
            <p:nvPr/>
          </p:nvGrpSpPr>
          <p:grpSpPr>
            <a:xfrm>
              <a:off x="606228" y="3600895"/>
              <a:ext cx="3579889" cy="1586307"/>
              <a:chOff x="668020" y="1659044"/>
              <a:chExt cx="5252720" cy="2327564"/>
            </a:xfrm>
          </p:grpSpPr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612C0F56-178F-32D7-0C2B-8E9A321D5D88}"/>
                  </a:ext>
                </a:extLst>
              </p:cNvPr>
              <p:cNvSpPr/>
              <p:nvPr/>
            </p:nvSpPr>
            <p:spPr>
              <a:xfrm>
                <a:off x="668020" y="1659044"/>
                <a:ext cx="5252720" cy="232756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01CAF7-5A08-E1D4-4B08-6D072E37C944}"/>
                  </a:ext>
                </a:extLst>
              </p:cNvPr>
              <p:cNvSpPr txBox="1"/>
              <p:nvPr/>
            </p:nvSpPr>
            <p:spPr>
              <a:xfrm>
                <a:off x="849268" y="1776384"/>
                <a:ext cx="4890224" cy="155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dirty="0"/>
                  <a:t>Documentación y Mantenimiento</a:t>
                </a:r>
              </a:p>
              <a:p>
                <a:pPr algn="ctr"/>
                <a:endParaRPr lang="es-MX" sz="7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Documentación: </a:t>
                </a:r>
                <a:r>
                  <a:rPr lang="es-MX" sz="1100" dirty="0"/>
                  <a:t>Detallar todo el proceso de desarrollo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MX" sz="1100" b="1" dirty="0"/>
                  <a:t>Mantenimiento: </a:t>
                </a:r>
                <a:r>
                  <a:rPr lang="es-MX" sz="1100" dirty="0"/>
                  <a:t>Plan para actualizar y mejorar el modelo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AE2B859-D001-4B23-11FB-150074566262}"/>
                </a:ext>
              </a:extLst>
            </p:cNvPr>
            <p:cNvGrpSpPr/>
            <p:nvPr/>
          </p:nvGrpSpPr>
          <p:grpSpPr>
            <a:xfrm>
              <a:off x="4421242" y="3600895"/>
              <a:ext cx="3579889" cy="1586307"/>
              <a:chOff x="668020" y="1659044"/>
              <a:chExt cx="5252720" cy="2327564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09AF8B66-E8EF-919B-F9DA-B121B5AC157D}"/>
                  </a:ext>
                </a:extLst>
              </p:cNvPr>
              <p:cNvSpPr/>
              <p:nvPr/>
            </p:nvSpPr>
            <p:spPr>
              <a:xfrm>
                <a:off x="668020" y="1659044"/>
                <a:ext cx="5252720" cy="232756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29EB5DE-1FB9-3922-6E16-198037B9C4EF}"/>
                  </a:ext>
                </a:extLst>
              </p:cNvPr>
              <p:cNvSpPr txBox="1"/>
              <p:nvPr/>
            </p:nvSpPr>
            <p:spPr>
              <a:xfrm>
                <a:off x="849268" y="1776384"/>
                <a:ext cx="4890224" cy="155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dirty="0"/>
                  <a:t>Integración y Capacitación</a:t>
                </a:r>
              </a:p>
              <a:p>
                <a:pPr algn="ctr"/>
                <a:endParaRPr lang="es-MX" sz="700" b="1" dirty="0"/>
              </a:p>
              <a:p>
                <a:r>
                  <a:rPr lang="es-MX" sz="1100" b="1" dirty="0"/>
                  <a:t>Integración: </a:t>
                </a:r>
                <a:r>
                  <a:rPr lang="es-MX" sz="1100" dirty="0"/>
                  <a:t>Asegurar compatibilidad con sistemas existentes</a:t>
                </a:r>
              </a:p>
              <a:p>
                <a:r>
                  <a:rPr lang="es-MX" sz="1100" b="1" dirty="0"/>
                  <a:t>Capacitación: </a:t>
                </a:r>
                <a:r>
                  <a:rPr lang="es-MX" sz="1100" dirty="0"/>
                  <a:t>Formación para operar y mantener el modelo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5FAF9834-2EAF-F94D-BD29-6D2ED04EF300}"/>
                </a:ext>
              </a:extLst>
            </p:cNvPr>
            <p:cNvGrpSpPr/>
            <p:nvPr/>
          </p:nvGrpSpPr>
          <p:grpSpPr>
            <a:xfrm>
              <a:off x="8236256" y="3600895"/>
              <a:ext cx="3579889" cy="1586307"/>
              <a:chOff x="668020" y="1659044"/>
              <a:chExt cx="5252720" cy="2327564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9469227-EF6F-146A-B449-A9A375E50BA8}"/>
                  </a:ext>
                </a:extLst>
              </p:cNvPr>
              <p:cNvSpPr/>
              <p:nvPr/>
            </p:nvSpPr>
            <p:spPr>
              <a:xfrm>
                <a:off x="668020" y="1659044"/>
                <a:ext cx="5252720" cy="232756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EC2ABE3-6941-25F7-4046-DE902700B471}"/>
                  </a:ext>
                </a:extLst>
              </p:cNvPr>
              <p:cNvSpPr txBox="1"/>
              <p:nvPr/>
            </p:nvSpPr>
            <p:spPr>
              <a:xfrm>
                <a:off x="849268" y="1776384"/>
                <a:ext cx="4890224" cy="106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dirty="0"/>
                  <a:t>Gestión de Cambios</a:t>
                </a:r>
              </a:p>
              <a:p>
                <a:pPr algn="ctr"/>
                <a:endParaRPr lang="es-MX" sz="700" b="1" dirty="0"/>
              </a:p>
              <a:p>
                <a:r>
                  <a:rPr lang="es-MX" sz="1100" b="1" dirty="0"/>
                  <a:t>Proceso de Cambios: </a:t>
                </a:r>
                <a:r>
                  <a:rPr lang="es-MX" sz="1100" dirty="0"/>
                  <a:t>Establecer procedimientos controlados para actualizaciones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AD753DF-9DCF-92DC-5701-7A0FA713FE90}"/>
                </a:ext>
              </a:extLst>
            </p:cNvPr>
            <p:cNvGrpSpPr/>
            <p:nvPr/>
          </p:nvGrpSpPr>
          <p:grpSpPr>
            <a:xfrm>
              <a:off x="606228" y="5443564"/>
              <a:ext cx="3579889" cy="1586307"/>
              <a:chOff x="668020" y="1659044"/>
              <a:chExt cx="5252720" cy="2327564"/>
            </a:xfrm>
          </p:grpSpPr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19ADA1FB-F115-C11A-E992-1B44343DABBE}"/>
                  </a:ext>
                </a:extLst>
              </p:cNvPr>
              <p:cNvSpPr/>
              <p:nvPr/>
            </p:nvSpPr>
            <p:spPr>
              <a:xfrm>
                <a:off x="668020" y="1659044"/>
                <a:ext cx="5252720" cy="232756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2B441C4-7E56-8D48-B247-0FC05DF87DD8}"/>
                  </a:ext>
                </a:extLst>
              </p:cNvPr>
              <p:cNvSpPr txBox="1"/>
              <p:nvPr/>
            </p:nvSpPr>
            <p:spPr>
              <a:xfrm>
                <a:off x="849268" y="1776384"/>
                <a:ext cx="4890224" cy="180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dirty="0"/>
                  <a:t>Participación de </a:t>
                </a:r>
                <a:r>
                  <a:rPr lang="es-MX" sz="1200" b="1" dirty="0" err="1"/>
                  <a:t>Stakeholders</a:t>
                </a:r>
                <a:endParaRPr lang="es-MX" sz="1200" b="1" dirty="0"/>
              </a:p>
              <a:p>
                <a:pPr algn="ctr"/>
                <a:endParaRPr lang="es-MX" sz="700" b="1" dirty="0"/>
              </a:p>
              <a:p>
                <a:r>
                  <a:rPr lang="es-MX" sz="1100" b="1" dirty="0"/>
                  <a:t>Internos: D</a:t>
                </a:r>
                <a:r>
                  <a:rPr lang="es-MX" sz="1100" dirty="0"/>
                  <a:t>esarrollar, implementar y monitorear el modelo</a:t>
                </a:r>
              </a:p>
              <a:p>
                <a:r>
                  <a:rPr lang="es-MX" sz="1100" b="1" dirty="0"/>
                  <a:t>Usuarios Finales</a:t>
                </a:r>
                <a:r>
                  <a:rPr lang="es-MX" sz="1100" dirty="0"/>
                  <a:t>: Proporcionar retroalimentación</a:t>
                </a:r>
              </a:p>
              <a:p>
                <a:r>
                  <a:rPr lang="es-MX" sz="1100" b="1" dirty="0"/>
                  <a:t>Socios y Reguladores: </a:t>
                </a:r>
                <a:r>
                  <a:rPr lang="es-MX" sz="1100" dirty="0"/>
                  <a:t>Colaborar y asegurar cumplimiento regulatorio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6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2F9B76-D70D-0F10-BC27-39EB895783B8}"/>
              </a:ext>
            </a:extLst>
          </p:cNvPr>
          <p:cNvGrpSpPr/>
          <p:nvPr/>
        </p:nvGrpSpPr>
        <p:grpSpPr>
          <a:xfrm>
            <a:off x="-1" y="0"/>
            <a:ext cx="12322630" cy="727520"/>
            <a:chOff x="703525" y="2152231"/>
            <a:chExt cx="10523975" cy="94077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FAF7A8C-333D-C58F-9C95-59591841527A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 </a:t>
              </a:r>
              <a:endParaRPr kumimoji="0" lang="es-MX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0F2FE41-68B0-2A54-4B88-859454FD71BF}"/>
                </a:ext>
              </a:extLst>
            </p:cNvPr>
            <p:cNvGrpSpPr/>
            <p:nvPr/>
          </p:nvGrpSpPr>
          <p:grpSpPr>
            <a:xfrm>
              <a:off x="703525" y="2152231"/>
              <a:ext cx="10412414" cy="940772"/>
              <a:chOff x="703525" y="2152450"/>
              <a:chExt cx="10412414" cy="1580333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27F4A0-FF65-DE13-8DB0-F182C45D1F8F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 </a:t>
                </a:r>
                <a:endParaRPr kumimoji="0" lang="es-MX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F2B72AB-467F-B766-220B-492375030E4E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 </a:t>
                </a:r>
                <a:endParaRPr kumimoji="0" lang="es-MX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" name="Paralelogramo 8">
                <a:extLst>
                  <a:ext uri="{FF2B5EF4-FFF2-40B4-BE49-F238E27FC236}">
                    <a16:creationId xmlns:a16="http://schemas.microsoft.com/office/drawing/2014/main" id="{8623E56F-A27D-F7E7-D667-DB06C7907134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 </a:t>
                </a:r>
                <a:endParaRPr kumimoji="0" lang="es-MX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A056F29-3298-1160-5F8C-8B8F0C5D6492}"/>
                  </a:ext>
                </a:extLst>
              </p:cNvPr>
              <p:cNvSpPr/>
              <p:nvPr/>
            </p:nvSpPr>
            <p:spPr>
              <a:xfrm>
                <a:off x="3681324" y="2395395"/>
                <a:ext cx="7260000" cy="1337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llix" pitchFamily="2" charset="77"/>
                    <a:ea typeface="Fira Sans Extra Condensed"/>
                    <a:cs typeface="Fira Sans Extra Condensed"/>
                  </a:rPr>
                  <a:t>AsesorIA</a:t>
                </a:r>
                <a:r>
                  <a:rPr kumimoji="0" lang="es-E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llix" pitchFamily="2" charset="77"/>
                    <a:ea typeface="Fira Sans Extra Condensed"/>
                    <a:cs typeface="Fira Sans Extra Condensed"/>
                  </a:rPr>
                  <a:t> Cobranza Inteligente</a:t>
                </a:r>
                <a:endParaRPr kumimoji="0" lang="es-MX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llix" pitchFamily="2" charset="77"/>
                  <a:ea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A928BFB0-6995-2B29-CDC2-F7D5286D22C5}"/>
              </a:ext>
            </a:extLst>
          </p:cNvPr>
          <p:cNvSpPr txBox="1"/>
          <p:nvPr/>
        </p:nvSpPr>
        <p:spPr>
          <a:xfrm>
            <a:off x="608605" y="98129"/>
            <a:ext cx="1308735" cy="478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200" b="0" i="0" u="none" strike="noStrike" kern="1200" cap="none" spc="0" normalizeH="0" baseline="0" noProof="0">
                <a:ln>
                  <a:noFill/>
                </a:ln>
                <a:solidFill>
                  <a:srgbClr val="161E43"/>
                </a:solidFill>
                <a:effectLst/>
                <a:uLnTx/>
                <a:uFillTx/>
                <a:latin typeface="Century Gothic" panose="020B0502020202020204" pitchFamily="34" charset="0"/>
                <a:ea typeface="Arial" panose="020B0604020202020204" pitchFamily="34" charset="0"/>
                <a:cs typeface="+mn-cs"/>
              </a:rPr>
              <a:t>MNA</a:t>
            </a:r>
            <a:endParaRPr kumimoji="0" lang="es-MX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7F96BB-950A-839D-5631-82791C07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23" y="570742"/>
            <a:ext cx="6970643" cy="93112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Beneficios y resultados esperados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0FF6E45-5264-8D11-EAC7-F1805443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19" y="1485821"/>
            <a:ext cx="5328328" cy="192713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Mejora en la Toma de decisiones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Aumento en la eficiencia operativa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Reducción del riesgo financiero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Optimización de recursos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latin typeface="Avenir Next Condensed" panose="020B0506020202020204" pitchFamily="34" charset="0"/>
              </a:rPr>
              <a:t>Reducción den la tasa de morosidad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1316C8-DDB8-AF67-B3C1-4706645F919C}"/>
              </a:ext>
            </a:extLst>
          </p:cNvPr>
          <p:cNvSpPr txBox="1">
            <a:spLocks/>
          </p:cNvSpPr>
          <p:nvPr/>
        </p:nvSpPr>
        <p:spPr>
          <a:xfrm>
            <a:off x="326723" y="2959705"/>
            <a:ext cx="6970643" cy="931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llix" pitchFamily="2" charset="77"/>
                <a:ea typeface="+mj-ea"/>
                <a:cs typeface="+mj-cs"/>
              </a:rPr>
              <a:t>Trabajos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CA69A2-C96E-6EDF-4D2E-AE49A1BAF7C7}"/>
              </a:ext>
            </a:extLst>
          </p:cNvPr>
          <p:cNvSpPr txBox="1">
            <a:spLocks/>
          </p:cNvSpPr>
          <p:nvPr/>
        </p:nvSpPr>
        <p:spPr>
          <a:xfrm>
            <a:off x="366619" y="3890826"/>
            <a:ext cx="5328328" cy="192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Validación extensiva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Documentación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Configuración de la infraestructura en la nube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Condensed" panose="020B0506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Desarrollo de la API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Monitoreo y Alertas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8AFBC17-EE27-4AE1-8A41-F7D1A85D8326}"/>
              </a:ext>
            </a:extLst>
          </p:cNvPr>
          <p:cNvSpPr txBox="1">
            <a:spLocks/>
          </p:cNvSpPr>
          <p:nvPr/>
        </p:nvSpPr>
        <p:spPr>
          <a:xfrm>
            <a:off x="5734843" y="1501863"/>
            <a:ext cx="5328328" cy="192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Mejora en la satisfacción del cliente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Aumento en la aceptación de solicitudes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Personalización de productos financieros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Escalabilidad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Condensed" panose="020B0506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Condensed" panose="020B0506020202020204" pitchFamily="34" charset="0"/>
              <a:ea typeface="+mn-ea"/>
              <a:cs typeface="+mn-cs"/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FB310C1-1625-4769-8893-1D0E9378AAC2}"/>
              </a:ext>
            </a:extLst>
          </p:cNvPr>
          <p:cNvSpPr txBox="1">
            <a:spLocks/>
          </p:cNvSpPr>
          <p:nvPr/>
        </p:nvSpPr>
        <p:spPr>
          <a:xfrm>
            <a:off x="5734843" y="3890825"/>
            <a:ext cx="5328328" cy="192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Plan de mantenimiento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Seguridad y cumplimiento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Integración de sistemas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Formación y capacitación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" panose="020B0506020202020204" pitchFamily="34" charset="0"/>
                <a:ea typeface="+mn-ea"/>
                <a:cs typeface="+mn-cs"/>
              </a:rPr>
              <a:t>Retroalimentación de usuarios</a:t>
            </a:r>
          </a:p>
        </p:txBody>
      </p:sp>
    </p:spTree>
    <p:extLst>
      <p:ext uri="{BB962C8B-B14F-4D97-AF65-F5344CB8AC3E}">
        <p14:creationId xmlns:p14="http://schemas.microsoft.com/office/powerpoint/2010/main" val="177712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2F9B76-D70D-0F10-BC27-39EB895783B8}"/>
              </a:ext>
            </a:extLst>
          </p:cNvPr>
          <p:cNvGrpSpPr/>
          <p:nvPr/>
        </p:nvGrpSpPr>
        <p:grpSpPr>
          <a:xfrm>
            <a:off x="-1" y="0"/>
            <a:ext cx="12322630" cy="727520"/>
            <a:chOff x="703525" y="2152231"/>
            <a:chExt cx="10523975" cy="94077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FAF7A8C-333D-C58F-9C95-59591841527A}"/>
                </a:ext>
              </a:extLst>
            </p:cNvPr>
            <p:cNvSpPr/>
            <p:nvPr/>
          </p:nvSpPr>
          <p:spPr>
            <a:xfrm>
              <a:off x="703525" y="2152232"/>
              <a:ext cx="10523975" cy="8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MX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0F2FE41-68B0-2A54-4B88-859454FD71BF}"/>
                </a:ext>
              </a:extLst>
            </p:cNvPr>
            <p:cNvGrpSpPr/>
            <p:nvPr/>
          </p:nvGrpSpPr>
          <p:grpSpPr>
            <a:xfrm>
              <a:off x="703525" y="2152231"/>
              <a:ext cx="10412414" cy="940772"/>
              <a:chOff x="703525" y="2152450"/>
              <a:chExt cx="10412414" cy="1580333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927F4A0-FF65-DE13-8DB0-F182C45D1F8F}"/>
                  </a:ext>
                </a:extLst>
              </p:cNvPr>
              <p:cNvSpPr/>
              <p:nvPr/>
            </p:nvSpPr>
            <p:spPr>
              <a:xfrm>
                <a:off x="3657601" y="2152450"/>
                <a:ext cx="7458338" cy="1418699"/>
              </a:xfrm>
              <a:prstGeom prst="rect">
                <a:avLst/>
              </a:prstGeom>
              <a:solidFill>
                <a:srgbClr val="161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F2B72AB-467F-B766-220B-492375030E4E}"/>
                  </a:ext>
                </a:extLst>
              </p:cNvPr>
              <p:cNvSpPr/>
              <p:nvPr/>
            </p:nvSpPr>
            <p:spPr>
              <a:xfrm>
                <a:off x="703525" y="2157250"/>
                <a:ext cx="2458800" cy="14187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" name="Paralelogramo 8">
                <a:extLst>
                  <a:ext uri="{FF2B5EF4-FFF2-40B4-BE49-F238E27FC236}">
                    <a16:creationId xmlns:a16="http://schemas.microsoft.com/office/drawing/2014/main" id="{8623E56F-A27D-F7E7-D667-DB06C7907134}"/>
                  </a:ext>
                </a:extLst>
              </p:cNvPr>
              <p:cNvSpPr/>
              <p:nvPr/>
            </p:nvSpPr>
            <p:spPr>
              <a:xfrm>
                <a:off x="2860775" y="2152450"/>
                <a:ext cx="1127400" cy="1418700"/>
              </a:xfrm>
              <a:prstGeom prst="parallelogram">
                <a:avLst>
                  <a:gd name="adj" fmla="val 25000"/>
                </a:avLst>
              </a:prstGeom>
              <a:solidFill>
                <a:srgbClr val="97A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MX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A056F29-3298-1160-5F8C-8B8F0C5D6492}"/>
                  </a:ext>
                </a:extLst>
              </p:cNvPr>
              <p:cNvSpPr/>
              <p:nvPr/>
            </p:nvSpPr>
            <p:spPr>
              <a:xfrm>
                <a:off x="3681324" y="2395395"/>
                <a:ext cx="7260000" cy="1337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>
                  <a:lnSpc>
                    <a:spcPct val="115000"/>
                  </a:lnSpc>
                </a:pPr>
                <a:r>
                  <a:rPr lang="es-ES" sz="1400" dirty="0" err="1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AsesorIA</a:t>
                </a:r>
                <a:r>
                  <a:rPr lang="es-ES" sz="1400" dirty="0">
                    <a:solidFill>
                      <a:srgbClr val="FFFFFF"/>
                    </a:solidFill>
                    <a:effectLst/>
                    <a:latin typeface="Gellix" pitchFamily="2" charset="77"/>
                    <a:ea typeface="Fira Sans Extra Condensed"/>
                    <a:cs typeface="Fira Sans Extra Condensed"/>
                  </a:rPr>
                  <a:t> Cobranza Inteligente</a:t>
                </a:r>
                <a:endParaRPr lang="es-MX" sz="1100" dirty="0">
                  <a:effectLst/>
                  <a:latin typeface="Gellix" pitchFamily="2" charset="77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A928BFB0-6995-2B29-CDC2-F7D5286D22C5}"/>
              </a:ext>
            </a:extLst>
          </p:cNvPr>
          <p:cNvSpPr txBox="1"/>
          <p:nvPr/>
        </p:nvSpPr>
        <p:spPr>
          <a:xfrm>
            <a:off x="608605" y="98129"/>
            <a:ext cx="1308735" cy="4787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ES_tradnl" sz="2200">
                <a:solidFill>
                  <a:srgbClr val="161E43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MNA</a:t>
            </a:r>
            <a:endParaRPr lang="es-MX" sz="1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7F96BB-950A-839D-5631-82791C07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23" y="570742"/>
            <a:ext cx="6970643" cy="93112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s-MX" sz="2800" b="1" dirty="0">
                <a:latin typeface="Gellix" pitchFamily="2" charset="77"/>
              </a:rPr>
              <a:t>Bibliografía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0FF6E45-5264-8D11-EAC7-F1805443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40" y="1684743"/>
            <a:ext cx="10844720" cy="4785395"/>
          </a:xfrm>
        </p:spPr>
        <p:txBody>
          <a:bodyPr>
            <a:noAutofit/>
          </a:bodyPr>
          <a:lstStyle/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Baccarin</a:t>
            </a:r>
            <a:r>
              <a:rPr lang="es-MX" sz="1200" dirty="0">
                <a:latin typeface="Avenir Next Condensed" panose="020B0506020202020204" pitchFamily="34" charset="0"/>
              </a:rPr>
              <a:t>, F. (2020, diciembre 28). Machine </a:t>
            </a:r>
            <a:r>
              <a:rPr lang="es-MX" sz="1200" dirty="0" err="1">
                <a:latin typeface="Avenir Next Condensed" panose="020B0506020202020204" pitchFamily="34" charset="0"/>
              </a:rPr>
              <a:t>learning</a:t>
            </a:r>
            <a:r>
              <a:rPr lang="es-MX" sz="1200" dirty="0">
                <a:latin typeface="Avenir Next Condensed" panose="020B0506020202020204" pitchFamily="34" charset="0"/>
              </a:rPr>
              <a:t> that </a:t>
            </a:r>
            <a:r>
              <a:rPr lang="es-MX" sz="1200" dirty="0" err="1">
                <a:latin typeface="Avenir Next Condensed" panose="020B0506020202020204" pitchFamily="34" charset="0"/>
              </a:rPr>
              <a:t>pays</a:t>
            </a:r>
            <a:r>
              <a:rPr lang="es-MX" sz="1200" dirty="0">
                <a:latin typeface="Avenir Next Condensed" panose="020B0506020202020204" pitchFamily="34" charset="0"/>
              </a:rPr>
              <a:t> the </a:t>
            </a:r>
            <a:r>
              <a:rPr lang="es-MX" sz="1200" dirty="0" err="1">
                <a:latin typeface="Avenir Next Condensed" panose="020B0506020202020204" pitchFamily="34" charset="0"/>
              </a:rPr>
              <a:t>bills</a:t>
            </a:r>
            <a:r>
              <a:rPr lang="es-MX" sz="1200" dirty="0">
                <a:latin typeface="Avenir Next Condensed" panose="020B0506020202020204" pitchFamily="34" charset="0"/>
              </a:rPr>
              <a:t>: </a:t>
            </a:r>
            <a:r>
              <a:rPr lang="es-MX" sz="1200" dirty="0" err="1">
                <a:latin typeface="Avenir Next Condensed" panose="020B0506020202020204" pitchFamily="34" charset="0"/>
              </a:rPr>
              <a:t>choosing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models</a:t>
            </a:r>
            <a:r>
              <a:rPr lang="es-MX" sz="1200" dirty="0">
                <a:latin typeface="Avenir Next Condensed" panose="020B0506020202020204" pitchFamily="34" charset="0"/>
              </a:rPr>
              <a:t> in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business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contexts</a:t>
            </a:r>
            <a:r>
              <a:rPr lang="es-MX" sz="1200" dirty="0">
                <a:latin typeface="Avenir Next Condensed" panose="020B0506020202020204" pitchFamily="34" charset="0"/>
              </a:rPr>
              <a:t>. Medium. </a:t>
            </a:r>
            <a:r>
              <a:rPr lang="es-MX" sz="1200" dirty="0" err="1">
                <a:latin typeface="Avenir Next Condensed" panose="020B0506020202020204" pitchFamily="34" charset="0"/>
              </a:rPr>
              <a:t>Reciuperado</a:t>
            </a:r>
            <a:r>
              <a:rPr lang="es-MX" sz="1200" dirty="0">
                <a:latin typeface="Avenir Next Condensed" panose="020B0506020202020204" pitchFamily="34" charset="0"/>
              </a:rPr>
              <a:t> de: </a:t>
            </a:r>
            <a:r>
              <a:rPr lang="es-MX" sz="1200" dirty="0">
                <a:latin typeface="Avenir Next Condensed" panose="020B0506020202020204" pitchFamily="34" charset="0"/>
                <a:hlinkClick r:id="rId2"/>
              </a:rPr>
              <a:t>https://towardsdatascience.com/machine-learningthat-pays-the-bills-choosing-models-in-business-contexts-e9003fd434a1</a:t>
            </a: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Babic</a:t>
            </a:r>
            <a:r>
              <a:rPr lang="es-MX" sz="1200" dirty="0">
                <a:latin typeface="Avenir Next Condensed" panose="020B0506020202020204" pitchFamily="34" charset="0"/>
              </a:rPr>
              <a:t>, B., Cohen, I.G., </a:t>
            </a:r>
            <a:r>
              <a:rPr lang="es-MX" sz="1200" dirty="0" err="1">
                <a:latin typeface="Avenir Next Condensed" panose="020B0506020202020204" pitchFamily="34" charset="0"/>
              </a:rPr>
              <a:t>Evgeniou</a:t>
            </a:r>
            <a:r>
              <a:rPr lang="es-MX" sz="1200" dirty="0">
                <a:latin typeface="Avenir Next Condensed" panose="020B0506020202020204" pitchFamily="34" charset="0"/>
              </a:rPr>
              <a:t>, T., y </a:t>
            </a:r>
            <a:r>
              <a:rPr lang="es-MX" sz="1200" dirty="0" err="1">
                <a:latin typeface="Avenir Next Condensed" panose="020B0506020202020204" pitchFamily="34" charset="0"/>
              </a:rPr>
              <a:t>Gerke</a:t>
            </a:r>
            <a:r>
              <a:rPr lang="es-MX" sz="1200" dirty="0">
                <a:latin typeface="Avenir Next Condensed" panose="020B0506020202020204" pitchFamily="34" charset="0"/>
              </a:rPr>
              <a:t>, S. (2021). When Machine </a:t>
            </a:r>
            <a:r>
              <a:rPr lang="es-MX" sz="1200" dirty="0" err="1">
                <a:latin typeface="Avenir Next Condensed" panose="020B0506020202020204" pitchFamily="34" charset="0"/>
              </a:rPr>
              <a:t>Learning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Goes</a:t>
            </a:r>
            <a:r>
              <a:rPr lang="es-MX" sz="1200" dirty="0">
                <a:latin typeface="Avenir Next Condensed" panose="020B0506020202020204" pitchFamily="34" charset="0"/>
              </a:rPr>
              <a:t> Off the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Rails</a:t>
            </a:r>
            <a:r>
              <a:rPr lang="es-MX" sz="1200" dirty="0">
                <a:latin typeface="Avenir Next Condensed" panose="020B0506020202020204" pitchFamily="34" charset="0"/>
              </a:rPr>
              <a:t>. Harvard Business Review. Recuperado de: </a:t>
            </a:r>
            <a:r>
              <a:rPr lang="es-MX" sz="1200" dirty="0">
                <a:latin typeface="Avenir Next Condensed" panose="020B0506020202020204" pitchFamily="34" charset="0"/>
                <a:hlinkClick r:id="rId3"/>
              </a:rPr>
              <a:t>https://hbr.org/2021/01/when-machine-learninggoes-off-the-rails</a:t>
            </a: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>
                <a:latin typeface="Avenir Next Condensed" panose="020B0506020202020204" pitchFamily="34" charset="0"/>
              </a:rPr>
              <a:t>Deloitte Access </a:t>
            </a:r>
            <a:r>
              <a:rPr lang="es-MX" sz="1200" dirty="0" err="1">
                <a:latin typeface="Avenir Next Condensed" panose="020B0506020202020204" pitchFamily="34" charset="0"/>
              </a:rPr>
              <a:t>Economics</a:t>
            </a:r>
            <a:r>
              <a:rPr lang="es-MX" sz="1200" dirty="0">
                <a:latin typeface="Avenir Next Condensed" panose="020B0506020202020204" pitchFamily="34" charset="0"/>
              </a:rPr>
              <a:t>. (2017). Business </a:t>
            </a:r>
            <a:r>
              <a:rPr lang="es-MX" sz="1200" dirty="0" err="1">
                <a:latin typeface="Avenir Next Condensed" panose="020B0506020202020204" pitchFamily="34" charset="0"/>
              </a:rPr>
              <a:t>impacts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of</a:t>
            </a:r>
            <a:r>
              <a:rPr lang="es-MX" sz="1200" dirty="0">
                <a:latin typeface="Avenir Next Condensed" panose="020B0506020202020204" pitchFamily="34" charset="0"/>
              </a:rPr>
              <a:t> machine </a:t>
            </a:r>
            <a:r>
              <a:rPr lang="es-MX" sz="1200" dirty="0" err="1">
                <a:latin typeface="Avenir Next Condensed" panose="020B0506020202020204" pitchFamily="34" charset="0"/>
              </a:rPr>
              <a:t>learning</a:t>
            </a:r>
            <a:r>
              <a:rPr lang="es-MX" sz="1200" dirty="0">
                <a:latin typeface="Avenir Next Condensed" panose="020B0506020202020204" pitchFamily="34" charset="0"/>
              </a:rPr>
              <a:t>. Deloitte. Recuperado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>
                <a:latin typeface="Avenir Next Condensed" panose="020B0506020202020204" pitchFamily="34" charset="0"/>
              </a:rPr>
              <a:t>de: </a:t>
            </a:r>
            <a:r>
              <a:rPr lang="es-MX" sz="1200" dirty="0">
                <a:latin typeface="Avenir Next Condensed" panose="020B0506020202020204" pitchFamily="34" charset="0"/>
                <a:hlinkClick r:id="rId4"/>
              </a:rPr>
              <a:t>https://www2.deloitte.com/content/dam/Deloitte/tr/Documents/process-andoperations/TG_Google%20Machine%20Learning%20report_Digital%20Final.pdf</a:t>
            </a: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Baccarin</a:t>
            </a:r>
            <a:r>
              <a:rPr lang="es-MX" sz="1200" dirty="0">
                <a:latin typeface="Avenir Next Condensed" panose="020B0506020202020204" pitchFamily="34" charset="0"/>
              </a:rPr>
              <a:t>, F. (2020, diciembre 28). Machine </a:t>
            </a:r>
            <a:r>
              <a:rPr lang="es-MX" sz="1200" dirty="0" err="1">
                <a:latin typeface="Avenir Next Condensed" panose="020B0506020202020204" pitchFamily="34" charset="0"/>
              </a:rPr>
              <a:t>learning</a:t>
            </a:r>
            <a:r>
              <a:rPr lang="es-MX" sz="1200" dirty="0">
                <a:latin typeface="Avenir Next Condensed" panose="020B0506020202020204" pitchFamily="34" charset="0"/>
              </a:rPr>
              <a:t> that </a:t>
            </a:r>
            <a:r>
              <a:rPr lang="es-MX" sz="1200" dirty="0" err="1">
                <a:latin typeface="Avenir Next Condensed" panose="020B0506020202020204" pitchFamily="34" charset="0"/>
              </a:rPr>
              <a:t>pays</a:t>
            </a:r>
            <a:r>
              <a:rPr lang="es-MX" sz="1200" dirty="0">
                <a:latin typeface="Avenir Next Condensed" panose="020B0506020202020204" pitchFamily="34" charset="0"/>
              </a:rPr>
              <a:t> the </a:t>
            </a:r>
            <a:r>
              <a:rPr lang="es-MX" sz="1200" dirty="0" err="1">
                <a:latin typeface="Avenir Next Condensed" panose="020B0506020202020204" pitchFamily="34" charset="0"/>
              </a:rPr>
              <a:t>bills</a:t>
            </a:r>
            <a:r>
              <a:rPr lang="es-MX" sz="1200" dirty="0">
                <a:latin typeface="Avenir Next Condensed" panose="020B0506020202020204" pitchFamily="34" charset="0"/>
              </a:rPr>
              <a:t>: </a:t>
            </a:r>
            <a:r>
              <a:rPr lang="es-MX" sz="1200" dirty="0" err="1">
                <a:latin typeface="Avenir Next Condensed" panose="020B0506020202020204" pitchFamily="34" charset="0"/>
              </a:rPr>
              <a:t>choosing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models</a:t>
            </a:r>
            <a:r>
              <a:rPr lang="es-MX" sz="1200" dirty="0">
                <a:latin typeface="Avenir Next Condensed" panose="020B0506020202020204" pitchFamily="34" charset="0"/>
              </a:rPr>
              <a:t> in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business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contexts</a:t>
            </a:r>
            <a:r>
              <a:rPr lang="es-MX" sz="1200" dirty="0">
                <a:latin typeface="Avenir Next Condensed" panose="020B0506020202020204" pitchFamily="34" charset="0"/>
              </a:rPr>
              <a:t>. Medium. Recuperado de: </a:t>
            </a:r>
            <a:r>
              <a:rPr lang="es-MX" sz="1200" dirty="0">
                <a:latin typeface="Avenir Next Condensed" panose="020B0506020202020204" pitchFamily="34" charset="0"/>
                <a:hlinkClick r:id="rId2"/>
              </a:rPr>
              <a:t>https://towardsdatascience.com/machine-learningthat-pays-the-bills-choosing-models-in-business-contexts-e9003fd434a1</a:t>
            </a: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>
                <a:latin typeface="Avenir Next Condensed" panose="020B0506020202020204" pitchFamily="34" charset="0"/>
              </a:rPr>
              <a:t>Costa, R. (2022). The CRISP-ML </a:t>
            </a:r>
            <a:r>
              <a:rPr lang="es-MX" sz="1200" dirty="0" err="1">
                <a:latin typeface="Avenir Next Condensed" panose="020B0506020202020204" pitchFamily="34" charset="0"/>
              </a:rPr>
              <a:t>Methodology</a:t>
            </a:r>
            <a:r>
              <a:rPr lang="es-MX" sz="1200" dirty="0">
                <a:latin typeface="Avenir Next Condensed" panose="020B0506020202020204" pitchFamily="34" charset="0"/>
              </a:rPr>
              <a:t>: A Step-</a:t>
            </a:r>
            <a:r>
              <a:rPr lang="es-MX" sz="1200" dirty="0" err="1">
                <a:latin typeface="Avenir Next Condensed" panose="020B0506020202020204" pitchFamily="34" charset="0"/>
              </a:rPr>
              <a:t>by</a:t>
            </a:r>
            <a:r>
              <a:rPr lang="es-MX" sz="1200" dirty="0">
                <a:latin typeface="Avenir Next Condensed" panose="020B0506020202020204" pitchFamily="34" charset="0"/>
              </a:rPr>
              <a:t>-Step Approach to Real-</a:t>
            </a:r>
            <a:r>
              <a:rPr lang="es-MX" sz="1200" dirty="0" err="1">
                <a:latin typeface="Avenir Next Condensed" panose="020B0506020202020204" pitchFamily="34" charset="0"/>
              </a:rPr>
              <a:t>World</a:t>
            </a:r>
            <a:r>
              <a:rPr lang="es-MX" sz="1200" dirty="0">
                <a:latin typeface="Avenir Next Condensed" panose="020B0506020202020204" pitchFamily="34" charset="0"/>
              </a:rPr>
              <a:t> Machine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Learning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Projects</a:t>
            </a:r>
            <a:r>
              <a:rPr lang="es-MX" sz="1200" dirty="0">
                <a:latin typeface="Avenir Next Condensed" panose="020B0506020202020204" pitchFamily="34" charset="0"/>
              </a:rPr>
              <a:t>. Edición propia.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>
                <a:latin typeface="Avenir Next Condensed" panose="020B0506020202020204" pitchFamily="34" charset="0"/>
              </a:rPr>
              <a:t>S. A. (2024, abril 23). El modelo Llama 3 de Meta ya está disponible en Amazon </a:t>
            </a:r>
            <a:r>
              <a:rPr lang="es-MX" sz="1200" dirty="0" err="1">
                <a:latin typeface="Avenir Next Condensed" panose="020B0506020202020204" pitchFamily="34" charset="0"/>
              </a:rPr>
              <a:t>Bedrock</a:t>
            </a:r>
            <a:r>
              <a:rPr lang="es-MX" sz="1200" dirty="0">
                <a:latin typeface="Avenir Next Condensed" panose="020B0506020202020204" pitchFamily="34" charset="0"/>
              </a:rPr>
              <a:t>,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>
                <a:latin typeface="Avenir Next Condensed" panose="020B0506020202020204" pitchFamily="34" charset="0"/>
              </a:rPr>
              <a:t>Recuperado de: </a:t>
            </a:r>
            <a:r>
              <a:rPr lang="es-MX" sz="1200" dirty="0">
                <a:latin typeface="Avenir Next Condensed" panose="020B0506020202020204" pitchFamily="34" charset="0"/>
                <a:hlinkClick r:id="rId5"/>
              </a:rPr>
              <a:t>https://aws.amazon.com/es/about-aws/whats-new/2024/04/meta-llama-3-amazonbedrock/</a:t>
            </a: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Bardoliwalla</a:t>
            </a:r>
            <a:r>
              <a:rPr lang="es-MX" sz="1200" dirty="0">
                <a:latin typeface="Avenir Next Condensed" panose="020B0506020202020204" pitchFamily="34" charset="0"/>
              </a:rPr>
              <a:t>, N (2024, abril 24) Meta Llama 3 </a:t>
            </a:r>
            <a:r>
              <a:rPr lang="es-MX" sz="1200" dirty="0" err="1">
                <a:latin typeface="Avenir Next Condensed" panose="020B0506020202020204" pitchFamily="34" charset="0"/>
              </a:rPr>
              <a:t>Available</a:t>
            </a:r>
            <a:r>
              <a:rPr lang="es-MX" sz="1200" dirty="0">
                <a:latin typeface="Avenir Next Condensed" panose="020B0506020202020204" pitchFamily="34" charset="0"/>
              </a:rPr>
              <a:t> Today on Google Cloud </a:t>
            </a:r>
            <a:r>
              <a:rPr lang="es-MX" sz="1200" dirty="0" err="1">
                <a:latin typeface="Avenir Next Condensed" panose="020B0506020202020204" pitchFamily="34" charset="0"/>
              </a:rPr>
              <a:t>Vertex</a:t>
            </a:r>
            <a:r>
              <a:rPr lang="es-MX" sz="1200" dirty="0">
                <a:latin typeface="Avenir Next Condensed" panose="020B0506020202020204" pitchFamily="34" charset="0"/>
              </a:rPr>
              <a:t> AI.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>
                <a:latin typeface="Avenir Next Condensed" panose="020B0506020202020204" pitchFamily="34" charset="0"/>
              </a:rPr>
              <a:t>Recuperado de: https://cloud.google.com/blog/products/ai-machine-learning/meta-llama-3-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available</a:t>
            </a:r>
            <a:r>
              <a:rPr lang="es-MX" sz="1200" dirty="0">
                <a:latin typeface="Avenir Next Condensed" panose="020B0506020202020204" pitchFamily="34" charset="0"/>
              </a:rPr>
              <a:t>-today-on-</a:t>
            </a:r>
            <a:r>
              <a:rPr lang="es-MX" sz="1200" dirty="0" err="1">
                <a:latin typeface="Avenir Next Condensed" panose="020B0506020202020204" pitchFamily="34" charset="0"/>
              </a:rPr>
              <a:t>google</a:t>
            </a:r>
            <a:r>
              <a:rPr lang="es-MX" sz="1200" dirty="0">
                <a:latin typeface="Avenir Next Condensed" panose="020B0506020202020204" pitchFamily="34" charset="0"/>
              </a:rPr>
              <a:t>-</a:t>
            </a:r>
            <a:r>
              <a:rPr lang="es-MX" sz="1200" dirty="0" err="1">
                <a:latin typeface="Avenir Next Condensed" panose="020B0506020202020204" pitchFamily="34" charset="0"/>
              </a:rPr>
              <a:t>cloud-vertex-ai</a:t>
            </a: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 err="1">
                <a:latin typeface="Avenir Next Condensed" panose="020B0506020202020204" pitchFamily="34" charset="0"/>
              </a:rPr>
              <a:t>ThasmikaGokal</a:t>
            </a:r>
            <a:r>
              <a:rPr lang="es-MX" sz="1200" dirty="0">
                <a:latin typeface="Avenir Next Condensed" panose="020B0506020202020204" pitchFamily="34" charset="0"/>
              </a:rPr>
              <a:t>, (2024, abril 18). </a:t>
            </a:r>
            <a:r>
              <a:rPr lang="es-MX" sz="1200" dirty="0" err="1">
                <a:latin typeface="Avenir Next Condensed" panose="020B0506020202020204" pitchFamily="34" charset="0"/>
              </a:rPr>
              <a:t>Introducing</a:t>
            </a:r>
            <a:r>
              <a:rPr lang="es-MX" sz="1200" dirty="0">
                <a:latin typeface="Avenir Next Condensed" panose="020B0506020202020204" pitchFamily="34" charset="0"/>
              </a:rPr>
              <a:t> Meta Llama 3 </a:t>
            </a:r>
            <a:r>
              <a:rPr lang="es-MX" sz="1200" dirty="0" err="1">
                <a:latin typeface="Avenir Next Condensed" panose="020B0506020202020204" pitchFamily="34" charset="0"/>
              </a:rPr>
              <a:t>Models</a:t>
            </a:r>
            <a:r>
              <a:rPr lang="es-MX" sz="1200" dirty="0">
                <a:latin typeface="Avenir Next Condensed" panose="020B0506020202020204" pitchFamily="34" charset="0"/>
              </a:rPr>
              <a:t> on Azure AI </a:t>
            </a:r>
            <a:r>
              <a:rPr lang="es-MX" sz="1200" dirty="0" err="1">
                <a:latin typeface="Avenir Next Condensed" panose="020B0506020202020204" pitchFamily="34" charset="0"/>
              </a:rPr>
              <a:t>Model</a:t>
            </a:r>
            <a:r>
              <a:rPr lang="es-MX" sz="1200" dirty="0">
                <a:latin typeface="Avenir Next Condensed" panose="020B0506020202020204" pitchFamily="34" charset="0"/>
              </a:rPr>
              <a:t> </a:t>
            </a:r>
            <a:r>
              <a:rPr lang="es-MX" sz="1200" dirty="0" err="1">
                <a:latin typeface="Avenir Next Condensed" panose="020B0506020202020204" pitchFamily="34" charset="0"/>
              </a:rPr>
              <a:t>Catalog</a:t>
            </a:r>
            <a:r>
              <a:rPr lang="es-MX" sz="1200" dirty="0">
                <a:latin typeface="Avenir Next Condensed" panose="020B0506020202020204" pitchFamily="34" charset="0"/>
              </a:rPr>
              <a:t>.</a:t>
            </a:r>
          </a:p>
          <a:p>
            <a:pPr indent="-720000" algn="l">
              <a:lnSpc>
                <a:spcPct val="100000"/>
              </a:lnSpc>
              <a:spcBef>
                <a:spcPts val="0"/>
              </a:spcBef>
            </a:pPr>
            <a:r>
              <a:rPr lang="es-MX" sz="1200" dirty="0">
                <a:latin typeface="Avenir Next Condensed" panose="020B0506020202020204" pitchFamily="34" charset="0"/>
              </a:rPr>
              <a:t>Recuperado de: </a:t>
            </a:r>
            <a:r>
              <a:rPr lang="es-MX" sz="1200" dirty="0">
                <a:latin typeface="Avenir Next Condensed" panose="020B0506020202020204" pitchFamily="34" charset="0"/>
                <a:hlinkClick r:id="rId6"/>
              </a:rPr>
              <a:t>https://techcommunity.microsoft.com/t5/ai-machine-learning-blog/introducing-metallama-3-models-on-azure-ai-model-catalog/ba-p/4117144</a:t>
            </a:r>
            <a:endParaRPr lang="es-MX" sz="1200" dirty="0">
              <a:latin typeface="Avenir Next Condensed" panose="020B0506020202020204" pitchFamily="34" charset="0"/>
            </a:endParaRPr>
          </a:p>
          <a:p>
            <a:pPr indent="-504000" algn="l">
              <a:lnSpc>
                <a:spcPct val="100000"/>
              </a:lnSpc>
              <a:spcBef>
                <a:spcPts val="0"/>
              </a:spcBef>
            </a:pPr>
            <a:endParaRPr lang="es-MX" sz="1200" dirty="0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26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1395</Words>
  <Application>Microsoft Office PowerPoint</Application>
  <PresentationFormat>Panorámica</PresentationFormat>
  <Paragraphs>214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Albra Regular</vt:lpstr>
      <vt:lpstr>Arial</vt:lpstr>
      <vt:lpstr>Avenir Next Condensed</vt:lpstr>
      <vt:lpstr>Calibri</vt:lpstr>
      <vt:lpstr>Calibri Light</vt:lpstr>
      <vt:lpstr>Century Gothic</vt:lpstr>
      <vt:lpstr>Gellix</vt:lpstr>
      <vt:lpstr>Tema de Office</vt:lpstr>
      <vt:lpstr>AsesorIA Cobranza Inteligente Alsol Contigo</vt:lpstr>
      <vt:lpstr>Contexto de Alsol Contigo</vt:lpstr>
      <vt:lpstr>Problemas Identificados</vt:lpstr>
      <vt:lpstr>Principales Hallazgos</vt:lpstr>
      <vt:lpstr>Propuesta de Solución: Clasificación Binaria Random Forest y XGBoost con 99.7% de precisión</vt:lpstr>
      <vt:lpstr>Recomendaciones Clave para la Implementación</vt:lpstr>
      <vt:lpstr>Beneficios y resultados esperados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  Empresa / Organización</dc:title>
  <dc:creator>Grettel Barceló Alonso</dc:creator>
  <cp:lastModifiedBy>Dalia Isabel López Tapia</cp:lastModifiedBy>
  <cp:revision>10</cp:revision>
  <dcterms:created xsi:type="dcterms:W3CDTF">2024-03-01T23:41:35Z</dcterms:created>
  <dcterms:modified xsi:type="dcterms:W3CDTF">2024-06-21T18:40:16Z</dcterms:modified>
</cp:coreProperties>
</file>