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67" r:id="rId2"/>
    <p:sldId id="275" r:id="rId3"/>
    <p:sldId id="276" r:id="rId4"/>
    <p:sldId id="268" r:id="rId5"/>
    <p:sldId id="269" r:id="rId6"/>
    <p:sldId id="270" r:id="rId7"/>
    <p:sldId id="271" r:id="rId8"/>
    <p:sldId id="272" r:id="rId9"/>
    <p:sldId id="273" r:id="rId10"/>
    <p:sldId id="274" r:id="rId11"/>
    <p:sldId id="277" r:id="rId12"/>
    <p:sldId id="278" r:id="rId13"/>
    <p:sldId id="257" r:id="rId14"/>
    <p:sldId id="258" r:id="rId15"/>
    <p:sldId id="260" r:id="rId16"/>
    <p:sldId id="261" r:id="rId17"/>
    <p:sldId id="262" r:id="rId18"/>
    <p:sldId id="263" r:id="rId19"/>
    <p:sldId id="264" r:id="rId20"/>
    <p:sldId id="265"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29"/>
    <p:restoredTop sz="88191"/>
  </p:normalViewPr>
  <p:slideViewPr>
    <p:cSldViewPr snapToGrid="0" snapToObjects="1">
      <p:cViewPr>
        <p:scale>
          <a:sx n="128" d="100"/>
          <a:sy n="128" d="100"/>
        </p:scale>
        <p:origin x="153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EDEE6-86A0-9349-A40F-08BB312676EC}" type="datetimeFigureOut">
              <a:rPr lang="en-US" smtClean="0"/>
              <a:t>8/7/17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42CCE-66C6-D84B-B841-087F72D18875}" type="slidenum">
              <a:rPr lang="en-US" smtClean="0"/>
              <a:t>‹#›</a:t>
            </a:fld>
            <a:endParaRPr lang="en-US"/>
          </a:p>
        </p:txBody>
      </p:sp>
    </p:spTree>
    <p:extLst>
      <p:ext uri="{BB962C8B-B14F-4D97-AF65-F5344CB8AC3E}">
        <p14:creationId xmlns:p14="http://schemas.microsoft.com/office/powerpoint/2010/main" val="160887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1B56B77-3924-4CFA-B032-6640F3F9E999}" type="slidenum">
              <a:rPr lang="de-DE" smtClean="0"/>
              <a:t>1</a:t>
            </a:fld>
            <a:endParaRPr lang="de-DE"/>
          </a:p>
        </p:txBody>
      </p:sp>
    </p:spTree>
    <p:extLst>
      <p:ext uri="{BB962C8B-B14F-4D97-AF65-F5344CB8AC3E}">
        <p14:creationId xmlns:p14="http://schemas.microsoft.com/office/powerpoint/2010/main" val="3512458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 stetiger Kontakt (WhatsApp, Uni) keine Missverständnisse oder ähnliches.</a:t>
            </a:r>
          </a:p>
          <a:p>
            <a:endParaRPr lang="de-DE" dirty="0"/>
          </a:p>
          <a:p>
            <a:r>
              <a:rPr lang="de-DE" dirty="0"/>
              <a:t>Auch durch frühe Entscheidung für Gruppenarbeit und gegen Arbeitsteilung</a:t>
            </a:r>
          </a:p>
          <a:p>
            <a:pPr marL="171450" indent="-171450">
              <a:buFont typeface="Wingdings" panose="05000000000000000000" pitchFamily="2" charset="2"/>
              <a:buChar char="à"/>
            </a:pPr>
            <a:r>
              <a:rPr lang="de-DE" dirty="0">
                <a:sym typeface="Wingdings" panose="05000000000000000000" pitchFamily="2" charset="2"/>
              </a:rPr>
              <a:t>Alle Teammitglieder voll ins Projekt integriert</a:t>
            </a:r>
          </a:p>
          <a:p>
            <a:pPr marL="0" indent="0">
              <a:buFont typeface="Wingdings" panose="05000000000000000000" pitchFamily="2" charset="2"/>
              <a:buNone/>
            </a:pPr>
            <a:endParaRPr lang="de-DE" dirty="0"/>
          </a:p>
          <a:p>
            <a:endParaRPr lang="de-DE" dirty="0"/>
          </a:p>
          <a:p>
            <a:endParaRPr lang="de-DE" dirty="0"/>
          </a:p>
          <a:p>
            <a:endParaRPr lang="de-DE" dirty="0"/>
          </a:p>
          <a:p>
            <a:r>
              <a:rPr lang="de-DE" dirty="0"/>
              <a:t>Da wir stetig in Kontakt standen, sei es über WhatsApp oder persönlich in der Uni, kam es zu keinen Missverständnissen oder ähnlichem. Auch durch unsere frühe Entscheidung für Gruppenarbeit und gegen Aufteilung der Aufgaben waren zu jedem Zeitpunkt alle Teammitglieder voll ins Projekt integriert. </a:t>
            </a:r>
          </a:p>
        </p:txBody>
      </p:sp>
      <p:sp>
        <p:nvSpPr>
          <p:cNvPr id="4" name="Foliennummernplatzhalter 3"/>
          <p:cNvSpPr>
            <a:spLocks noGrp="1"/>
          </p:cNvSpPr>
          <p:nvPr>
            <p:ph type="sldNum" sz="quarter" idx="10"/>
          </p:nvPr>
        </p:nvSpPr>
        <p:spPr/>
        <p:txBody>
          <a:bodyPr/>
          <a:lstStyle/>
          <a:p>
            <a:fld id="{81B56B77-3924-4CFA-B032-6640F3F9E999}" type="slidenum">
              <a:rPr lang="de-DE" smtClean="0"/>
              <a:t>10</a:t>
            </a:fld>
            <a:endParaRPr lang="de-DE"/>
          </a:p>
        </p:txBody>
      </p:sp>
    </p:spTree>
    <p:extLst>
      <p:ext uri="{BB962C8B-B14F-4D97-AF65-F5344CB8AC3E}">
        <p14:creationId xmlns:p14="http://schemas.microsoft.com/office/powerpoint/2010/main" val="670111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Aufgabe</a:t>
            </a:r>
            <a:r>
              <a:rPr lang="en-US" dirty="0" smtClean="0"/>
              <a:t> war </a:t>
            </a:r>
            <a:r>
              <a:rPr lang="en-US" dirty="0" err="1" smtClean="0"/>
              <a:t>es</a:t>
            </a:r>
            <a:r>
              <a:rPr lang="en-US" dirty="0" smtClean="0"/>
              <a:t>, </a:t>
            </a:r>
            <a:r>
              <a:rPr lang="en-US" dirty="0" err="1" smtClean="0"/>
              <a:t>Seriell</a:t>
            </a:r>
            <a:r>
              <a:rPr lang="en-US" dirty="0" smtClean="0"/>
              <a:t> </a:t>
            </a:r>
            <a:r>
              <a:rPr lang="en-US" dirty="0" err="1" smtClean="0"/>
              <a:t>zu</a:t>
            </a:r>
            <a:r>
              <a:rPr lang="en-US" dirty="0" smtClean="0"/>
              <a:t> Parallel </a:t>
            </a:r>
            <a:r>
              <a:rPr lang="en-US" dirty="0" err="1" smtClean="0"/>
              <a:t>Konverter</a:t>
            </a:r>
            <a:r>
              <a:rPr lang="en-US" baseline="0" dirty="0" smtClean="0"/>
              <a:t> </a:t>
            </a:r>
            <a:r>
              <a:rPr lang="en-US" baseline="0" dirty="0" err="1" smtClean="0"/>
              <a:t>einer</a:t>
            </a:r>
            <a:r>
              <a:rPr lang="en-US" baseline="0" dirty="0" smtClean="0"/>
              <a:t> </a:t>
            </a:r>
            <a:r>
              <a:rPr lang="en-US" baseline="0" dirty="0" err="1" smtClean="0"/>
              <a:t>Audiopegelanzeige</a:t>
            </a:r>
            <a:r>
              <a:rPr lang="en-US" baseline="0" dirty="0" smtClean="0"/>
              <a:t> in VHDL </a:t>
            </a:r>
            <a:r>
              <a:rPr lang="en-US" baseline="0" dirty="0" err="1" smtClean="0"/>
              <a:t>zu</a:t>
            </a:r>
            <a:r>
              <a:rPr lang="en-US" baseline="0" dirty="0" smtClean="0"/>
              <a:t> </a:t>
            </a:r>
            <a:r>
              <a:rPr lang="en-US" baseline="0" dirty="0" err="1" smtClean="0"/>
              <a:t>realisieren</a:t>
            </a:r>
            <a:r>
              <a:rPr lang="en-US" baseline="0" dirty="0" smtClean="0"/>
              <a:t>. </a:t>
            </a:r>
          </a:p>
          <a:p>
            <a:endParaRPr lang="en-US" baseline="0" dirty="0" smtClean="0"/>
          </a:p>
          <a:p>
            <a:r>
              <a:rPr lang="en-US" baseline="0" dirty="0" smtClean="0"/>
              <a:t>Da </a:t>
            </a:r>
            <a:r>
              <a:rPr lang="en-US" baseline="0" dirty="0" err="1" smtClean="0"/>
              <a:t>Audiodateien</a:t>
            </a:r>
            <a:r>
              <a:rPr lang="en-US" baseline="0" dirty="0" smtClean="0"/>
              <a:t> von </a:t>
            </a:r>
            <a:r>
              <a:rPr lang="en-US" baseline="0" dirty="0" err="1" smtClean="0"/>
              <a:t>digitalen</a:t>
            </a:r>
            <a:r>
              <a:rPr lang="en-US" baseline="0" dirty="0" smtClean="0"/>
              <a:t> </a:t>
            </a:r>
            <a:r>
              <a:rPr lang="en-US" baseline="0" dirty="0" err="1" smtClean="0"/>
              <a:t>Tonquellen</a:t>
            </a:r>
            <a:r>
              <a:rPr lang="en-US" baseline="0" dirty="0" smtClean="0"/>
              <a:t> </a:t>
            </a:r>
            <a:r>
              <a:rPr lang="en-US" baseline="0" dirty="0" err="1" smtClean="0"/>
              <a:t>als</a:t>
            </a:r>
            <a:r>
              <a:rPr lang="en-US" baseline="0" dirty="0" smtClean="0"/>
              <a:t> </a:t>
            </a:r>
            <a:r>
              <a:rPr lang="en-US" baseline="0" dirty="0" err="1" smtClean="0"/>
              <a:t>Stereosignale</a:t>
            </a:r>
            <a:r>
              <a:rPr lang="en-US" baseline="0" dirty="0" smtClean="0"/>
              <a:t> </a:t>
            </a:r>
            <a:r>
              <a:rPr lang="en-US" baseline="0" dirty="0" err="1" smtClean="0"/>
              <a:t>ausgegeben</a:t>
            </a:r>
            <a:r>
              <a:rPr lang="en-US" baseline="0" dirty="0" smtClean="0"/>
              <a:t> </a:t>
            </a:r>
            <a:r>
              <a:rPr lang="en-US" baseline="0" dirty="0" err="1" smtClean="0"/>
              <a:t>werden</a:t>
            </a:r>
            <a:r>
              <a:rPr lang="en-US" baseline="0" dirty="0" smtClean="0"/>
              <a:t>, und </a:t>
            </a:r>
            <a:r>
              <a:rPr lang="en-US" baseline="0" dirty="0" err="1" smtClean="0"/>
              <a:t>meist</a:t>
            </a:r>
            <a:r>
              <a:rPr lang="en-US" baseline="0" dirty="0" smtClean="0"/>
              <a:t> </a:t>
            </a:r>
            <a:r>
              <a:rPr lang="en-US" baseline="0" dirty="0" err="1" smtClean="0"/>
              <a:t>als</a:t>
            </a:r>
            <a:r>
              <a:rPr lang="en-US" baseline="0" dirty="0" smtClean="0"/>
              <a:t> </a:t>
            </a:r>
            <a:r>
              <a:rPr lang="en-US" baseline="0" dirty="0" err="1" smtClean="0"/>
              <a:t>serieller</a:t>
            </a:r>
            <a:r>
              <a:rPr lang="en-US" baseline="0" dirty="0" smtClean="0"/>
              <a:t> </a:t>
            </a:r>
            <a:r>
              <a:rPr lang="en-US" baseline="0" dirty="0" err="1" smtClean="0"/>
              <a:t>Datenstrom</a:t>
            </a:r>
            <a:r>
              <a:rPr lang="en-US" baseline="0" dirty="0" smtClean="0"/>
              <a:t> </a:t>
            </a:r>
            <a:r>
              <a:rPr lang="en-US" baseline="0" dirty="0" err="1" smtClean="0"/>
              <a:t>Bitweise</a:t>
            </a:r>
            <a:r>
              <a:rPr lang="en-US" baseline="0" dirty="0" smtClean="0"/>
              <a:t> </a:t>
            </a:r>
            <a:r>
              <a:rPr lang="en-US" baseline="0" dirty="0" err="1" smtClean="0"/>
              <a:t>einzeln</a:t>
            </a:r>
            <a:r>
              <a:rPr lang="en-US" baseline="0" dirty="0" smtClean="0"/>
              <a:t> </a:t>
            </a:r>
            <a:r>
              <a:rPr lang="en-US" baseline="0" dirty="0" err="1" smtClean="0"/>
              <a:t>eintreffen</a:t>
            </a:r>
            <a:r>
              <a:rPr lang="en-US" baseline="0" dirty="0" smtClean="0"/>
              <a:t>, </a:t>
            </a:r>
            <a:r>
              <a:rPr lang="en-US" baseline="0" dirty="0" err="1" smtClean="0"/>
              <a:t>ist</a:t>
            </a:r>
            <a:r>
              <a:rPr lang="en-US" baseline="0" dirty="0" smtClean="0"/>
              <a:t> der </a:t>
            </a:r>
            <a:r>
              <a:rPr lang="en-US" baseline="0" dirty="0" err="1" smtClean="0"/>
              <a:t>Konverter</a:t>
            </a:r>
            <a:r>
              <a:rPr lang="en-US" baseline="0" dirty="0" smtClean="0"/>
              <a:t> der </a:t>
            </a:r>
            <a:r>
              <a:rPr lang="en-US" baseline="0" dirty="0" err="1" smtClean="0"/>
              <a:t>erste</a:t>
            </a:r>
            <a:r>
              <a:rPr lang="en-US" baseline="0" dirty="0" smtClean="0"/>
              <a:t> </a:t>
            </a:r>
            <a:r>
              <a:rPr lang="en-US" baseline="0" dirty="0" err="1" smtClean="0"/>
              <a:t>Baustein</a:t>
            </a:r>
            <a:r>
              <a:rPr lang="en-US" baseline="0" dirty="0" smtClean="0"/>
              <a:t> der </a:t>
            </a:r>
            <a:r>
              <a:rPr lang="en-US" baseline="0" dirty="0" err="1" smtClean="0"/>
              <a:t>Audiopegelanzeige</a:t>
            </a:r>
            <a:endParaRPr lang="en-US" baseline="0" dirty="0" smtClean="0"/>
          </a:p>
          <a:p>
            <a:endParaRPr lang="en-US" baseline="0" dirty="0" smtClean="0"/>
          </a:p>
          <a:p>
            <a:r>
              <a:rPr lang="en-US" baseline="0" dirty="0" err="1" smtClean="0"/>
              <a:t>Liest</a:t>
            </a:r>
            <a:r>
              <a:rPr lang="en-US" baseline="0" dirty="0" smtClean="0"/>
              <a:t> </a:t>
            </a:r>
            <a:r>
              <a:rPr lang="en-US" baseline="0" dirty="0" err="1" smtClean="0"/>
              <a:t>Seriellen</a:t>
            </a:r>
            <a:r>
              <a:rPr lang="en-US" baseline="0" dirty="0" smtClean="0"/>
              <a:t> </a:t>
            </a:r>
            <a:r>
              <a:rPr lang="en-US" baseline="0" dirty="0" err="1" smtClean="0"/>
              <a:t>Datenstrom</a:t>
            </a:r>
            <a:r>
              <a:rPr lang="en-US" baseline="0" dirty="0" smtClean="0"/>
              <a:t> in </a:t>
            </a:r>
            <a:r>
              <a:rPr lang="en-US" baseline="0" dirty="0" err="1" smtClean="0"/>
              <a:t>Abhängigkeit</a:t>
            </a:r>
            <a:r>
              <a:rPr lang="en-US" baseline="0" dirty="0" smtClean="0"/>
              <a:t> </a:t>
            </a:r>
            <a:r>
              <a:rPr lang="en-US" baseline="0" dirty="0" err="1" smtClean="0"/>
              <a:t>vom</a:t>
            </a:r>
            <a:r>
              <a:rPr lang="en-US" baseline="0" dirty="0" smtClean="0"/>
              <a:t> </a:t>
            </a:r>
            <a:r>
              <a:rPr lang="en-US" baseline="0" dirty="0" err="1" smtClean="0"/>
              <a:t>Framesynchronizer</a:t>
            </a:r>
            <a:r>
              <a:rPr lang="en-US" baseline="0" dirty="0" smtClean="0"/>
              <a:t> und der SCLK </a:t>
            </a:r>
            <a:r>
              <a:rPr lang="en-US" baseline="0" dirty="0" err="1" smtClean="0"/>
              <a:t>ein</a:t>
            </a:r>
            <a:r>
              <a:rPr lang="en-US" baseline="0" dirty="0" smtClean="0"/>
              <a:t> und </a:t>
            </a:r>
            <a:r>
              <a:rPr lang="en-US" baseline="0" dirty="0" err="1" smtClean="0"/>
              <a:t>teilt</a:t>
            </a:r>
            <a:r>
              <a:rPr lang="en-US" baseline="0" dirty="0" smtClean="0"/>
              <a:t> </a:t>
            </a:r>
            <a:r>
              <a:rPr lang="en-US" baseline="0" dirty="0" err="1" smtClean="0"/>
              <a:t>ihn</a:t>
            </a:r>
            <a:r>
              <a:rPr lang="en-US" baseline="0" dirty="0" smtClean="0"/>
              <a:t> in 18 Bit </a:t>
            </a:r>
            <a:r>
              <a:rPr lang="en-US" baseline="0" dirty="0" err="1" smtClean="0"/>
              <a:t>Pakete</a:t>
            </a:r>
            <a:r>
              <a:rPr lang="en-US" baseline="0" dirty="0" smtClean="0"/>
              <a:t> in Links und </a:t>
            </a:r>
            <a:r>
              <a:rPr lang="en-US" baseline="0" dirty="0" err="1" smtClean="0"/>
              <a:t>Rechts</a:t>
            </a:r>
            <a:r>
              <a:rPr lang="en-US" baseline="0" dirty="0" smtClean="0"/>
              <a:t> auf</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0342CCE-66C6-D84B-B841-087F72D18875}" type="slidenum">
              <a:rPr lang="en-US" smtClean="0"/>
              <a:t>13</a:t>
            </a:fld>
            <a:endParaRPr lang="en-US"/>
          </a:p>
        </p:txBody>
      </p:sp>
    </p:spTree>
    <p:extLst>
      <p:ext uri="{BB962C8B-B14F-4D97-AF65-F5344CB8AC3E}">
        <p14:creationId xmlns:p14="http://schemas.microsoft.com/office/powerpoint/2010/main" val="1332482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SDATA und FSYNC</a:t>
            </a:r>
            <a:r>
              <a:rPr lang="en-US" baseline="0" dirty="0" smtClean="0"/>
              <a:t> </a:t>
            </a:r>
            <a:r>
              <a:rPr lang="en-US" baseline="0" dirty="0" err="1" smtClean="0"/>
              <a:t>bei</a:t>
            </a:r>
            <a:r>
              <a:rPr lang="en-US" baseline="0" dirty="0" smtClean="0"/>
              <a:t> </a:t>
            </a:r>
            <a:r>
              <a:rPr lang="en-US" baseline="0" dirty="0" err="1" smtClean="0"/>
              <a:t>fallender</a:t>
            </a:r>
            <a:r>
              <a:rPr lang="en-US" baseline="0" dirty="0" smtClean="0"/>
              <a:t> </a:t>
            </a:r>
            <a:r>
              <a:rPr lang="en-US" baseline="0" dirty="0" err="1" smtClean="0"/>
              <a:t>Flanke</a:t>
            </a:r>
            <a:r>
              <a:rPr lang="en-US" baseline="0" dirty="0" smtClean="0"/>
              <a:t> von SCLK </a:t>
            </a:r>
            <a:r>
              <a:rPr lang="en-US" baseline="0" dirty="0" err="1" smtClean="0"/>
              <a:t>eingelesen</a:t>
            </a:r>
            <a:r>
              <a:rPr lang="en-US" baseline="0" dirty="0" smtClean="0"/>
              <a:t> und </a:t>
            </a:r>
            <a:r>
              <a:rPr lang="en-US" baseline="0" dirty="0" err="1" smtClean="0"/>
              <a:t>gespeichert</a:t>
            </a:r>
            <a:endParaRPr lang="en-US" baseline="0" dirty="0" smtClean="0"/>
          </a:p>
          <a:p>
            <a:endParaRPr lang="en-US" baseline="0" dirty="0" smtClean="0"/>
          </a:p>
          <a:p>
            <a:r>
              <a:rPr lang="en-US" baseline="0" dirty="0" err="1" smtClean="0"/>
              <a:t>Nur</a:t>
            </a:r>
            <a:r>
              <a:rPr lang="en-US" baseline="0" dirty="0" smtClean="0"/>
              <a:t> FSYNC </a:t>
            </a:r>
            <a:r>
              <a:rPr lang="en-US" baseline="0" dirty="0" err="1" smtClean="0"/>
              <a:t>ist</a:t>
            </a:r>
            <a:r>
              <a:rPr lang="en-US" baseline="0" dirty="0" smtClean="0"/>
              <a:t> an die </a:t>
            </a:r>
            <a:r>
              <a:rPr lang="en-US" baseline="0" dirty="0" err="1" smtClean="0"/>
              <a:t>Samplefrequenz</a:t>
            </a:r>
            <a:r>
              <a:rPr lang="en-US" baseline="0" dirty="0" smtClean="0"/>
              <a:t> von 44,1 kHz </a:t>
            </a:r>
            <a:r>
              <a:rPr lang="en-US" baseline="0" dirty="0" err="1" smtClean="0"/>
              <a:t>gekoppelt</a:t>
            </a:r>
            <a:r>
              <a:rPr lang="en-US" baseline="0" dirty="0" smtClean="0"/>
              <a:t>, SCLK </a:t>
            </a:r>
            <a:r>
              <a:rPr lang="en-US" baseline="0" dirty="0" err="1" smtClean="0"/>
              <a:t>kann</a:t>
            </a:r>
            <a:r>
              <a:rPr lang="en-US" baseline="0" dirty="0" smtClean="0"/>
              <a:t> </a:t>
            </a:r>
            <a:r>
              <a:rPr lang="en-US" baseline="0" dirty="0" err="1" smtClean="0"/>
              <a:t>Lücken</a:t>
            </a:r>
            <a:r>
              <a:rPr lang="en-US" baseline="0" dirty="0" smtClean="0"/>
              <a:t> </a:t>
            </a:r>
            <a:r>
              <a:rPr lang="en-US" baseline="0" dirty="0" err="1" smtClean="0"/>
              <a:t>aufweisen</a:t>
            </a:r>
            <a:endParaRPr lang="en-US" baseline="0" dirty="0" smtClean="0"/>
          </a:p>
          <a:p>
            <a:endParaRPr lang="en-US" baseline="0" dirty="0" smtClean="0"/>
          </a:p>
          <a:p>
            <a:r>
              <a:rPr lang="en-US" baseline="0" dirty="0" smtClean="0"/>
              <a:t>LEFT &amp; RIGHT: </a:t>
            </a:r>
            <a:r>
              <a:rPr lang="en-US" baseline="0" dirty="0" err="1" smtClean="0"/>
              <a:t>Enthalten</a:t>
            </a:r>
            <a:r>
              <a:rPr lang="en-US" baseline="0" dirty="0" smtClean="0"/>
              <a:t> </a:t>
            </a:r>
            <a:r>
              <a:rPr lang="en-US" baseline="0" dirty="0" err="1" smtClean="0"/>
              <a:t>parallelisierte</a:t>
            </a:r>
            <a:r>
              <a:rPr lang="en-US" baseline="0" dirty="0" smtClean="0"/>
              <a:t> 18 </a:t>
            </a:r>
            <a:r>
              <a:rPr lang="en-US" baseline="0" dirty="0" err="1" smtClean="0"/>
              <a:t>Bitdatensätze</a:t>
            </a:r>
            <a:endParaRPr lang="en-US" baseline="0" dirty="0" smtClean="0"/>
          </a:p>
          <a:p>
            <a:endParaRPr lang="en-US" baseline="0" dirty="0" smtClean="0"/>
          </a:p>
          <a:p>
            <a:r>
              <a:rPr lang="en-US" baseline="0" dirty="0" smtClean="0"/>
              <a:t>FLAG: </a:t>
            </a:r>
            <a:r>
              <a:rPr lang="en-US" baseline="0" dirty="0" err="1" smtClean="0"/>
              <a:t>Dient</a:t>
            </a:r>
            <a:r>
              <a:rPr lang="en-US" baseline="0" dirty="0" smtClean="0"/>
              <a:t> </a:t>
            </a:r>
            <a:r>
              <a:rPr lang="en-US" baseline="0" dirty="0" err="1" smtClean="0"/>
              <a:t>nachfolgendem</a:t>
            </a:r>
            <a:r>
              <a:rPr lang="en-US" baseline="0" dirty="0" smtClean="0"/>
              <a:t> </a:t>
            </a:r>
            <a:r>
              <a:rPr lang="en-US" baseline="0" dirty="0" err="1" smtClean="0"/>
              <a:t>Baustein</a:t>
            </a:r>
            <a:r>
              <a:rPr lang="en-US" baseline="0" dirty="0" smtClean="0"/>
              <a:t> </a:t>
            </a:r>
            <a:r>
              <a:rPr lang="en-US" baseline="0" dirty="0" err="1" smtClean="0"/>
              <a:t>zur</a:t>
            </a:r>
            <a:r>
              <a:rPr lang="en-US" baseline="0" dirty="0" smtClean="0"/>
              <a:t> </a:t>
            </a:r>
            <a:r>
              <a:rPr lang="en-US" baseline="0" dirty="0" err="1" smtClean="0"/>
              <a:t>Trennung</a:t>
            </a:r>
            <a:r>
              <a:rPr lang="en-US" baseline="0" dirty="0" smtClean="0"/>
              <a:t> der </a:t>
            </a:r>
            <a:r>
              <a:rPr lang="en-US" baseline="0" dirty="0" err="1" smtClean="0"/>
              <a:t>einzelnen</a:t>
            </a:r>
            <a:r>
              <a:rPr lang="en-US" baseline="0" dirty="0" smtClean="0"/>
              <a:t> </a:t>
            </a:r>
            <a:r>
              <a:rPr lang="en-US" baseline="0" dirty="0" err="1" smtClean="0"/>
              <a:t>Datensätze</a:t>
            </a:r>
            <a:r>
              <a:rPr lang="en-US" baseline="0" dirty="0" smtClean="0"/>
              <a:t> (</a:t>
            </a:r>
            <a:r>
              <a:rPr lang="en-US" baseline="0" dirty="0" err="1" smtClean="0"/>
              <a:t>wird</a:t>
            </a:r>
            <a:r>
              <a:rPr lang="en-US" baseline="0" dirty="0" smtClean="0"/>
              <a:t> </a:t>
            </a:r>
            <a:r>
              <a:rPr lang="en-US" baseline="0" dirty="0" err="1" smtClean="0"/>
              <a:t>bei</a:t>
            </a:r>
            <a:r>
              <a:rPr lang="en-US" baseline="0" dirty="0" smtClean="0"/>
              <a:t> </a:t>
            </a:r>
            <a:r>
              <a:rPr lang="en-US" baseline="0" dirty="0" err="1" smtClean="0"/>
              <a:t>jeder</a:t>
            </a:r>
            <a:r>
              <a:rPr lang="en-US" baseline="0" dirty="0" smtClean="0"/>
              <a:t> </a:t>
            </a:r>
            <a:r>
              <a:rPr lang="en-US" baseline="0" dirty="0" err="1" smtClean="0"/>
              <a:t>Ausgabe</a:t>
            </a:r>
            <a:r>
              <a:rPr lang="en-US" baseline="0" dirty="0" smtClean="0"/>
              <a:t> von LEFT und RIGHT </a:t>
            </a:r>
            <a:r>
              <a:rPr lang="en-US" baseline="0" dirty="0" err="1" smtClean="0"/>
              <a:t>für</a:t>
            </a:r>
            <a:r>
              <a:rPr lang="en-US" baseline="0" dirty="0" smtClean="0"/>
              <a:t> </a:t>
            </a:r>
            <a:r>
              <a:rPr lang="en-US" baseline="0" dirty="0" err="1" smtClean="0"/>
              <a:t>einen</a:t>
            </a:r>
            <a:r>
              <a:rPr lang="en-US" baseline="0" dirty="0" smtClean="0"/>
              <a:t> </a:t>
            </a:r>
            <a:r>
              <a:rPr lang="en-US" baseline="0" dirty="0" err="1" smtClean="0"/>
              <a:t>Takt</a:t>
            </a:r>
            <a:r>
              <a:rPr lang="en-US" baseline="0" dirty="0" smtClean="0"/>
              <a:t> auf 1 </a:t>
            </a:r>
            <a:r>
              <a:rPr lang="en-US" baseline="0" dirty="0" err="1" smtClean="0"/>
              <a:t>gesetzt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0342CCE-66C6-D84B-B841-087F72D18875}" type="slidenum">
              <a:rPr lang="en-US" smtClean="0"/>
              <a:t>14</a:t>
            </a:fld>
            <a:endParaRPr lang="en-US"/>
          </a:p>
        </p:txBody>
      </p:sp>
    </p:spTree>
    <p:extLst>
      <p:ext uri="{BB962C8B-B14F-4D97-AF65-F5344CB8AC3E}">
        <p14:creationId xmlns:p14="http://schemas.microsoft.com/office/powerpoint/2010/main" val="1410764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ILEFT</a:t>
            </a:r>
            <a:r>
              <a:rPr lang="en-US" baseline="0" dirty="0" smtClean="0"/>
              <a:t> und IRIGHT: </a:t>
            </a:r>
            <a:r>
              <a:rPr lang="en-US" baseline="0" dirty="0" err="1" smtClean="0"/>
              <a:t>Speichern</a:t>
            </a:r>
            <a:r>
              <a:rPr lang="en-US" baseline="0" dirty="0" smtClean="0"/>
              <a:t> intern die </a:t>
            </a:r>
            <a:r>
              <a:rPr lang="en-US" baseline="0" dirty="0" err="1" smtClean="0"/>
              <a:t>eingehenden</a:t>
            </a:r>
            <a:r>
              <a:rPr lang="en-US" baseline="0" dirty="0" smtClean="0"/>
              <a:t> Bits von SDATA, </a:t>
            </a:r>
            <a:r>
              <a:rPr lang="en-US" baseline="0" dirty="0" err="1" smtClean="0"/>
              <a:t>werden</a:t>
            </a:r>
            <a:r>
              <a:rPr lang="en-US" baseline="0" dirty="0" smtClean="0"/>
              <a:t> am </a:t>
            </a:r>
            <a:r>
              <a:rPr lang="en-US" baseline="0" dirty="0" err="1" smtClean="0"/>
              <a:t>Ende</a:t>
            </a:r>
            <a:r>
              <a:rPr lang="en-US" baseline="0" dirty="0" smtClean="0"/>
              <a:t> RIGHT und LEFT </a:t>
            </a:r>
            <a:r>
              <a:rPr lang="en-US" baseline="0" dirty="0" err="1" smtClean="0"/>
              <a:t>zugewiesen</a:t>
            </a:r>
            <a:endParaRPr lang="en-US" baseline="0" dirty="0" smtClean="0"/>
          </a:p>
          <a:p>
            <a:endParaRPr lang="en-US" baseline="0" dirty="0" smtClean="0"/>
          </a:p>
          <a:p>
            <a:r>
              <a:rPr lang="en-US" baseline="0" dirty="0" smtClean="0"/>
              <a:t>IFLAG: </a:t>
            </a:r>
            <a:r>
              <a:rPr lang="en-US" baseline="0" dirty="0" err="1" smtClean="0"/>
              <a:t>Signalisiert</a:t>
            </a:r>
            <a:r>
              <a:rPr lang="en-US" baseline="0" dirty="0" smtClean="0"/>
              <a:t> intern </a:t>
            </a:r>
            <a:r>
              <a:rPr lang="en-US" baseline="0" dirty="0" err="1" smtClean="0"/>
              <a:t>vollständiges</a:t>
            </a:r>
            <a:r>
              <a:rPr lang="en-US" baseline="0" dirty="0" smtClean="0"/>
              <a:t> </a:t>
            </a:r>
            <a:r>
              <a:rPr lang="en-US" baseline="0" dirty="0" err="1" smtClean="0"/>
              <a:t>Einlesen</a:t>
            </a:r>
            <a:r>
              <a:rPr lang="en-US" baseline="0" dirty="0" smtClean="0"/>
              <a:t> von ILEFT und IRIGHT um </a:t>
            </a:r>
            <a:r>
              <a:rPr lang="en-US" baseline="0" dirty="0" err="1" smtClean="0"/>
              <a:t>sie</a:t>
            </a:r>
            <a:r>
              <a:rPr lang="en-US" baseline="0" dirty="0" smtClean="0"/>
              <a:t> der </a:t>
            </a:r>
            <a:r>
              <a:rPr lang="en-US" baseline="0" dirty="0" err="1" smtClean="0"/>
              <a:t>Ausgabe</a:t>
            </a:r>
            <a:r>
              <a:rPr lang="en-US" baseline="0" dirty="0" smtClean="0"/>
              <a:t> </a:t>
            </a:r>
            <a:r>
              <a:rPr lang="en-US" baseline="0" dirty="0" err="1" smtClean="0"/>
              <a:t>zuzuweisen</a:t>
            </a:r>
            <a:r>
              <a:rPr lang="en-US" baseline="0" dirty="0" smtClean="0"/>
              <a:t>.</a:t>
            </a:r>
          </a:p>
          <a:p>
            <a:r>
              <a:rPr lang="en-US" baseline="0" dirty="0" smtClean="0"/>
              <a:t>HFLAG: </a:t>
            </a:r>
            <a:r>
              <a:rPr lang="en-US" baseline="0" dirty="0" err="1" smtClean="0"/>
              <a:t>Hilfsflag</a:t>
            </a:r>
            <a:r>
              <a:rPr lang="en-US" baseline="0" dirty="0" smtClean="0"/>
              <a:t>, um </a:t>
            </a:r>
            <a:r>
              <a:rPr lang="en-US" baseline="0" dirty="0" err="1" smtClean="0"/>
              <a:t>Ausgabeflag</a:t>
            </a:r>
            <a:r>
              <a:rPr lang="en-US" baseline="0" dirty="0" smtClean="0"/>
              <a:t> </a:t>
            </a:r>
            <a:r>
              <a:rPr lang="en-US" baseline="0" dirty="0" err="1" smtClean="0"/>
              <a:t>für</a:t>
            </a:r>
            <a:r>
              <a:rPr lang="en-US" baseline="0" dirty="0" smtClean="0"/>
              <a:t> </a:t>
            </a:r>
            <a:r>
              <a:rPr lang="en-US" baseline="0" dirty="0" err="1" smtClean="0"/>
              <a:t>einen</a:t>
            </a:r>
            <a:r>
              <a:rPr lang="en-US" baseline="0" dirty="0" smtClean="0"/>
              <a:t> </a:t>
            </a:r>
            <a:r>
              <a:rPr lang="en-US" baseline="0" dirty="0" err="1" smtClean="0"/>
              <a:t>Takt</a:t>
            </a:r>
            <a:r>
              <a:rPr lang="en-US" baseline="0" dirty="0" smtClean="0"/>
              <a:t> auf 1 </a:t>
            </a:r>
            <a:r>
              <a:rPr lang="en-US" baseline="0" dirty="0" err="1" smtClean="0"/>
              <a:t>zu</a:t>
            </a:r>
            <a:r>
              <a:rPr lang="en-US" baseline="0" dirty="0" smtClean="0"/>
              <a:t> </a:t>
            </a:r>
            <a:r>
              <a:rPr lang="en-US" baseline="0" dirty="0" err="1" smtClean="0"/>
              <a:t>setzen</a:t>
            </a:r>
            <a:endParaRPr lang="en-US" baseline="0" dirty="0" smtClean="0"/>
          </a:p>
          <a:p>
            <a:endParaRPr lang="en-US" baseline="0" dirty="0" smtClean="0"/>
          </a:p>
          <a:p>
            <a:r>
              <a:rPr lang="en-US" baseline="0" dirty="0" smtClean="0"/>
              <a:t>Counter: </a:t>
            </a:r>
            <a:r>
              <a:rPr lang="en-US" baseline="0" dirty="0" err="1" smtClean="0"/>
              <a:t>Stellt</a:t>
            </a:r>
            <a:r>
              <a:rPr lang="en-US" baseline="0" dirty="0" smtClean="0"/>
              <a:t> </a:t>
            </a:r>
            <a:r>
              <a:rPr lang="en-US" baseline="0" dirty="0" err="1" smtClean="0"/>
              <a:t>sicher</a:t>
            </a:r>
            <a:r>
              <a:rPr lang="en-US" baseline="0" dirty="0" smtClean="0"/>
              <a:t>, </a:t>
            </a:r>
            <a:r>
              <a:rPr lang="en-US" baseline="0" dirty="0" err="1" smtClean="0"/>
              <a:t>dass</a:t>
            </a:r>
            <a:r>
              <a:rPr lang="en-US" baseline="0" dirty="0" smtClean="0"/>
              <a:t> </a:t>
            </a:r>
            <a:r>
              <a:rPr lang="en-US" baseline="0" dirty="0" err="1" smtClean="0"/>
              <a:t>jeweils</a:t>
            </a:r>
            <a:r>
              <a:rPr lang="en-US" baseline="0" dirty="0" smtClean="0"/>
              <a:t> 18 Bit in Links und </a:t>
            </a:r>
            <a:r>
              <a:rPr lang="en-US" baseline="0" dirty="0" err="1" smtClean="0"/>
              <a:t>Rechts</a:t>
            </a:r>
            <a:r>
              <a:rPr lang="en-US" baseline="0" dirty="0" smtClean="0"/>
              <a:t> </a:t>
            </a:r>
            <a:r>
              <a:rPr lang="en-US" baseline="0" dirty="0" err="1" smtClean="0"/>
              <a:t>eingelesen</a:t>
            </a:r>
            <a:r>
              <a:rPr lang="en-US" baseline="0" dirty="0" smtClean="0"/>
              <a:t> </a:t>
            </a:r>
            <a:r>
              <a:rPr lang="en-US" baseline="0" dirty="0" err="1" smtClean="0"/>
              <a:t>werden</a:t>
            </a:r>
            <a:endParaRPr lang="en-US" baseline="0" dirty="0" smtClean="0"/>
          </a:p>
          <a:p>
            <a:endParaRPr lang="en-US" baseline="0" dirty="0" smtClean="0"/>
          </a:p>
          <a:p>
            <a:r>
              <a:rPr lang="en-US" baseline="0" dirty="0" smtClean="0"/>
              <a:t>RIGHTOLD &amp; LEFTOLD: </a:t>
            </a:r>
            <a:r>
              <a:rPr lang="en-US" baseline="0" dirty="0" err="1" smtClean="0"/>
              <a:t>Hilfsvariablen</a:t>
            </a:r>
            <a:r>
              <a:rPr lang="en-US" baseline="0" dirty="0" smtClean="0"/>
              <a:t>, die die </a:t>
            </a:r>
            <a:r>
              <a:rPr lang="en-US" baseline="0" dirty="0" err="1" smtClean="0"/>
              <a:t>Ausgabewerte</a:t>
            </a:r>
            <a:r>
              <a:rPr lang="en-US" baseline="0" dirty="0" smtClean="0"/>
              <a:t> von Right und Left </a:t>
            </a:r>
            <a:r>
              <a:rPr lang="en-US" baseline="0" dirty="0" err="1" smtClean="0"/>
              <a:t>speichern</a:t>
            </a:r>
            <a:r>
              <a:rPr lang="en-US" baseline="0" dirty="0" smtClean="0"/>
              <a:t> und </a:t>
            </a:r>
            <a:r>
              <a:rPr lang="en-US" baseline="0" dirty="0" err="1" smtClean="0"/>
              <a:t>nach</a:t>
            </a:r>
            <a:r>
              <a:rPr lang="en-US" baseline="0" dirty="0" smtClean="0"/>
              <a:t> </a:t>
            </a:r>
            <a:r>
              <a:rPr lang="en-US" baseline="0" dirty="0" err="1" smtClean="0"/>
              <a:t>einem</a:t>
            </a:r>
            <a:r>
              <a:rPr lang="en-US" baseline="0" dirty="0" smtClean="0"/>
              <a:t> LEFT RIGHT </a:t>
            </a:r>
            <a:r>
              <a:rPr lang="en-US" baseline="0" dirty="0" err="1" smtClean="0"/>
              <a:t>Zyklus</a:t>
            </a:r>
            <a:r>
              <a:rPr lang="en-US" baseline="0" dirty="0" smtClean="0"/>
              <a:t> </a:t>
            </a:r>
            <a:r>
              <a:rPr lang="en-US" baseline="0" dirty="0" err="1" smtClean="0"/>
              <a:t>updaten</a:t>
            </a:r>
            <a:r>
              <a:rPr lang="en-US" baseline="0" dirty="0" smtClean="0"/>
              <a:t>, </a:t>
            </a:r>
            <a:r>
              <a:rPr lang="en-US" baseline="0" dirty="0" err="1" smtClean="0"/>
              <a:t>nötig</a:t>
            </a:r>
            <a:r>
              <a:rPr lang="en-US" baseline="0" dirty="0" smtClean="0"/>
              <a:t> da </a:t>
            </a:r>
            <a:r>
              <a:rPr lang="en-US" baseline="0" dirty="0" err="1" smtClean="0"/>
              <a:t>Ausgänge</a:t>
            </a:r>
            <a:r>
              <a:rPr lang="en-US" baseline="0" dirty="0" smtClean="0"/>
              <a:t> </a:t>
            </a:r>
            <a:r>
              <a:rPr lang="en-US" baseline="0" dirty="0" smtClean="0"/>
              <a:t>in </a:t>
            </a:r>
            <a:r>
              <a:rPr lang="en-US" baseline="0" dirty="0" err="1" smtClean="0"/>
              <a:t>Schaltungen</a:t>
            </a:r>
            <a:r>
              <a:rPr lang="en-US" baseline="0" dirty="0" smtClean="0"/>
              <a:t> </a:t>
            </a:r>
            <a:r>
              <a:rPr lang="en-US" baseline="0" dirty="0" err="1" smtClean="0"/>
              <a:t>nicht</a:t>
            </a:r>
            <a:r>
              <a:rPr lang="en-US" baseline="0" dirty="0" smtClean="0"/>
              <a:t> </a:t>
            </a:r>
            <a:r>
              <a:rPr lang="en-US" baseline="0" dirty="0" err="1" smtClean="0"/>
              <a:t>gelesen</a:t>
            </a:r>
            <a:r>
              <a:rPr lang="en-US" baseline="0" dirty="0" smtClean="0"/>
              <a:t> </a:t>
            </a:r>
            <a:r>
              <a:rPr lang="en-US" baseline="0" dirty="0" err="1" smtClean="0"/>
              <a:t>werden</a:t>
            </a:r>
            <a:r>
              <a:rPr lang="en-US" baseline="0" dirty="0" smtClean="0"/>
              <a:t> </a:t>
            </a:r>
            <a:r>
              <a:rPr lang="en-US" baseline="0" dirty="0" err="1" smtClean="0"/>
              <a:t>können</a:t>
            </a:r>
            <a:endParaRPr lang="en-US" baseline="0" dirty="0" smtClean="0"/>
          </a:p>
          <a:p>
            <a:endParaRPr lang="en-US" baseline="0" dirty="0" smtClean="0"/>
          </a:p>
          <a:p>
            <a:r>
              <a:rPr lang="en-US" baseline="0" dirty="0" err="1" smtClean="0"/>
              <a:t>Alle</a:t>
            </a:r>
            <a:r>
              <a:rPr lang="en-US" baseline="0" dirty="0" smtClean="0"/>
              <a:t> </a:t>
            </a:r>
            <a:r>
              <a:rPr lang="en-US" baseline="0" dirty="0" err="1" smtClean="0"/>
              <a:t>Signale</a:t>
            </a:r>
            <a:r>
              <a:rPr lang="en-US" baseline="0" dirty="0" smtClean="0"/>
              <a:t> </a:t>
            </a:r>
            <a:r>
              <a:rPr lang="en-US" baseline="0" dirty="0" err="1" smtClean="0"/>
              <a:t>sind</a:t>
            </a:r>
            <a:r>
              <a:rPr lang="en-US" baseline="0" dirty="0" smtClean="0"/>
              <a:t> </a:t>
            </a:r>
            <a:r>
              <a:rPr lang="en-US" baseline="0" dirty="0" err="1" smtClean="0"/>
              <a:t>Anfangs</a:t>
            </a:r>
            <a:r>
              <a:rPr lang="en-US" baseline="0" dirty="0" smtClean="0"/>
              <a:t> auf 0 </a:t>
            </a:r>
            <a:r>
              <a:rPr lang="en-US" baseline="0" dirty="0" err="1" smtClean="0"/>
              <a:t>gesetzt</a:t>
            </a:r>
            <a:r>
              <a:rPr lang="en-US" baseline="0" dirty="0" smtClean="0"/>
              <a:t>, </a:t>
            </a:r>
            <a:r>
              <a:rPr lang="en-US" baseline="0" dirty="0" err="1" smtClean="0"/>
              <a:t>außer</a:t>
            </a:r>
            <a:r>
              <a:rPr lang="en-US" baseline="0" dirty="0" smtClean="0"/>
              <a:t> Counter, </a:t>
            </a:r>
            <a:r>
              <a:rPr lang="en-US" baseline="0" dirty="0" err="1" smtClean="0"/>
              <a:t>zählt</a:t>
            </a:r>
            <a:r>
              <a:rPr lang="en-US" baseline="0" dirty="0" smtClean="0"/>
              <a:t> von 17 </a:t>
            </a:r>
            <a:r>
              <a:rPr lang="en-US" baseline="0" dirty="0" err="1" smtClean="0"/>
              <a:t>abwärts</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0342CCE-66C6-D84B-B841-087F72D18875}" type="slidenum">
              <a:rPr lang="en-US" smtClean="0"/>
              <a:t>15</a:t>
            </a:fld>
            <a:endParaRPr lang="en-US"/>
          </a:p>
        </p:txBody>
      </p:sp>
    </p:spTree>
    <p:extLst>
      <p:ext uri="{BB962C8B-B14F-4D97-AF65-F5344CB8AC3E}">
        <p14:creationId xmlns:p14="http://schemas.microsoft.com/office/powerpoint/2010/main" val="985940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Abhängig</a:t>
            </a:r>
            <a:r>
              <a:rPr lang="en-US" dirty="0" smtClean="0"/>
              <a:t> von SCLK und FSYNC,</a:t>
            </a:r>
            <a:r>
              <a:rPr lang="en-US" baseline="0" dirty="0" smtClean="0"/>
              <a:t> </a:t>
            </a:r>
            <a:r>
              <a:rPr lang="en-US" baseline="0" dirty="0" err="1" smtClean="0"/>
              <a:t>nur</a:t>
            </a:r>
            <a:r>
              <a:rPr lang="en-US" baseline="0" dirty="0" smtClean="0"/>
              <a:t> auf </a:t>
            </a:r>
            <a:r>
              <a:rPr lang="en-US" baseline="0" dirty="0" err="1" smtClean="0"/>
              <a:t>Änderungen</a:t>
            </a:r>
            <a:r>
              <a:rPr lang="en-US" baseline="0" dirty="0" smtClean="0"/>
              <a:t> </a:t>
            </a:r>
            <a:r>
              <a:rPr lang="en-US" baseline="0" dirty="0" err="1" smtClean="0"/>
              <a:t>dieser</a:t>
            </a:r>
            <a:r>
              <a:rPr lang="en-US" baseline="0" dirty="0" smtClean="0"/>
              <a:t> </a:t>
            </a:r>
            <a:r>
              <a:rPr lang="en-US" baseline="0" dirty="0" err="1" smtClean="0"/>
              <a:t>wird</a:t>
            </a:r>
            <a:r>
              <a:rPr lang="en-US" baseline="0" dirty="0" smtClean="0"/>
              <a:t> </a:t>
            </a:r>
            <a:r>
              <a:rPr lang="en-US" baseline="0" dirty="0" err="1" smtClean="0"/>
              <a:t>geachtet</a:t>
            </a:r>
            <a:r>
              <a:rPr lang="en-US" baseline="0" dirty="0" smtClean="0"/>
              <a:t> (</a:t>
            </a:r>
            <a:r>
              <a:rPr lang="en-US" baseline="0" dirty="0" err="1" smtClean="0"/>
              <a:t>wobei</a:t>
            </a:r>
            <a:r>
              <a:rPr lang="en-US" baseline="0" dirty="0" smtClean="0"/>
              <a:t> FSYNC </a:t>
            </a:r>
            <a:r>
              <a:rPr lang="en-US" baseline="0" dirty="0" err="1" smtClean="0"/>
              <a:t>alle</a:t>
            </a:r>
            <a:r>
              <a:rPr lang="en-US" baseline="0" dirty="0" smtClean="0"/>
              <a:t> 18 </a:t>
            </a:r>
            <a:r>
              <a:rPr lang="en-US" baseline="0" dirty="0" err="1" smtClean="0"/>
              <a:t>Takte</a:t>
            </a:r>
            <a:r>
              <a:rPr lang="en-US" baseline="0" dirty="0" smtClean="0"/>
              <a:t> </a:t>
            </a:r>
            <a:r>
              <a:rPr lang="en-US" baseline="0" dirty="0" err="1" smtClean="0"/>
              <a:t>synchron</a:t>
            </a:r>
            <a:r>
              <a:rPr lang="en-US" baseline="0" dirty="0" smtClean="0"/>
              <a:t> </a:t>
            </a:r>
            <a:r>
              <a:rPr lang="en-US" baseline="0" dirty="0" err="1" smtClean="0"/>
              <a:t>mit</a:t>
            </a:r>
            <a:r>
              <a:rPr lang="en-US" baseline="0" dirty="0" smtClean="0"/>
              <a:t> SCLK </a:t>
            </a:r>
            <a:r>
              <a:rPr lang="en-US" baseline="0" dirty="0" err="1" smtClean="0"/>
              <a:t>wechselt</a:t>
            </a:r>
            <a:r>
              <a:rPr lang="en-US" baseline="0" dirty="0" smtClean="0"/>
              <a:t>)</a:t>
            </a:r>
          </a:p>
          <a:p>
            <a:endParaRPr lang="en-US" baseline="0" dirty="0" smtClean="0"/>
          </a:p>
          <a:p>
            <a:r>
              <a:rPr lang="en-US" baseline="0" dirty="0" err="1" smtClean="0"/>
              <a:t>Counterreset</a:t>
            </a:r>
            <a:r>
              <a:rPr lang="en-US" baseline="0" dirty="0" smtClean="0"/>
              <a:t>: </a:t>
            </a:r>
            <a:r>
              <a:rPr lang="en-US" baseline="0" dirty="0" smtClean="0"/>
              <a:t>Auf 17 </a:t>
            </a:r>
            <a:r>
              <a:rPr lang="en-US" baseline="0" dirty="0" err="1" smtClean="0"/>
              <a:t>resetted</a:t>
            </a:r>
            <a:r>
              <a:rPr lang="en-US" baseline="0" dirty="0" smtClean="0"/>
              <a:t>, </a:t>
            </a:r>
            <a:r>
              <a:rPr lang="en-US" baseline="0" dirty="0" err="1" smtClean="0"/>
              <a:t>bei</a:t>
            </a:r>
            <a:r>
              <a:rPr lang="en-US" baseline="0" dirty="0" smtClean="0"/>
              <a:t> </a:t>
            </a:r>
            <a:r>
              <a:rPr lang="en-US" baseline="0" dirty="0" err="1" smtClean="0"/>
              <a:t>Wechsel</a:t>
            </a:r>
            <a:r>
              <a:rPr lang="en-US" baseline="0" dirty="0" smtClean="0"/>
              <a:t> von FSYNC, was </a:t>
            </a:r>
            <a:r>
              <a:rPr lang="en-US" baseline="0" dirty="0" err="1" smtClean="0"/>
              <a:t>alle</a:t>
            </a:r>
            <a:r>
              <a:rPr lang="en-US" baseline="0" dirty="0" smtClean="0"/>
              <a:t> 18 </a:t>
            </a:r>
            <a:r>
              <a:rPr lang="en-US" baseline="0" dirty="0" err="1" smtClean="0"/>
              <a:t>Takte</a:t>
            </a:r>
            <a:r>
              <a:rPr lang="en-US" baseline="0" dirty="0" smtClean="0"/>
              <a:t> </a:t>
            </a:r>
            <a:r>
              <a:rPr lang="en-US" baseline="0" dirty="0" err="1" smtClean="0"/>
              <a:t>geschieht</a:t>
            </a:r>
            <a:r>
              <a:rPr lang="en-US" baseline="0" dirty="0" smtClean="0"/>
              <a:t>. </a:t>
            </a:r>
            <a:r>
              <a:rPr lang="en-US" baseline="0" dirty="0" err="1" smtClean="0"/>
              <a:t>Zählt</a:t>
            </a:r>
            <a:r>
              <a:rPr lang="en-US" baseline="0" dirty="0" smtClean="0"/>
              <a:t> also ab </a:t>
            </a:r>
            <a:r>
              <a:rPr lang="en-US" baseline="0" dirty="0" err="1" smtClean="0"/>
              <a:t>jedem</a:t>
            </a:r>
            <a:r>
              <a:rPr lang="en-US" baseline="0" dirty="0" smtClean="0"/>
              <a:t> </a:t>
            </a:r>
            <a:r>
              <a:rPr lang="en-US" baseline="0" dirty="0" err="1" smtClean="0"/>
              <a:t>Paket</a:t>
            </a:r>
            <a:r>
              <a:rPr lang="en-US" baseline="0" dirty="0" smtClean="0"/>
              <a:t> von 17 </a:t>
            </a:r>
            <a:r>
              <a:rPr lang="en-US" baseline="0" dirty="0" err="1" smtClean="0"/>
              <a:t>bis</a:t>
            </a:r>
            <a:r>
              <a:rPr lang="en-US" baseline="0" dirty="0" smtClean="0"/>
              <a:t> 0 und </a:t>
            </a:r>
            <a:r>
              <a:rPr lang="en-US" baseline="0" dirty="0" err="1" smtClean="0"/>
              <a:t>kennzeichnet</a:t>
            </a:r>
            <a:r>
              <a:rPr lang="en-US" baseline="0" dirty="0" smtClean="0"/>
              <a:t> </a:t>
            </a:r>
            <a:r>
              <a:rPr lang="en-US" baseline="0" dirty="0" err="1" smtClean="0"/>
              <a:t>somit</a:t>
            </a:r>
            <a:r>
              <a:rPr lang="en-US" baseline="0" dirty="0" smtClean="0"/>
              <a:t> den </a:t>
            </a:r>
            <a:r>
              <a:rPr lang="en-US" baseline="0" dirty="0" err="1" smtClean="0"/>
              <a:t>Wechsel</a:t>
            </a:r>
            <a:r>
              <a:rPr lang="en-US" baseline="0" dirty="0" smtClean="0"/>
              <a:t> </a:t>
            </a:r>
            <a:r>
              <a:rPr lang="en-US" baseline="0" dirty="0" err="1" smtClean="0"/>
              <a:t>zu</a:t>
            </a:r>
            <a:r>
              <a:rPr lang="en-US" baseline="0" dirty="0" smtClean="0"/>
              <a:t> RIGHT </a:t>
            </a:r>
            <a:r>
              <a:rPr lang="en-US" baseline="0" dirty="0" err="1" smtClean="0"/>
              <a:t>bzw</a:t>
            </a:r>
            <a:r>
              <a:rPr lang="en-US" baseline="0" dirty="0" smtClean="0"/>
              <a:t>. LEFT</a:t>
            </a:r>
          </a:p>
          <a:p>
            <a:endParaRPr lang="en-US" baseline="0" dirty="0" smtClean="0"/>
          </a:p>
          <a:p>
            <a:r>
              <a:rPr lang="en-US" baseline="0" dirty="0" err="1" smtClean="0"/>
              <a:t>Nach</a:t>
            </a:r>
            <a:r>
              <a:rPr lang="en-US" baseline="0" dirty="0" smtClean="0"/>
              <a:t> </a:t>
            </a:r>
            <a:r>
              <a:rPr lang="en-US" baseline="0" dirty="0" err="1" smtClean="0"/>
              <a:t>Aufgabenstellung</a:t>
            </a:r>
            <a:r>
              <a:rPr lang="en-US" baseline="0" dirty="0" smtClean="0"/>
              <a:t> </a:t>
            </a:r>
            <a:r>
              <a:rPr lang="en-US" baseline="0" dirty="0" err="1" smtClean="0"/>
              <a:t>bei</a:t>
            </a:r>
            <a:r>
              <a:rPr lang="en-US" baseline="0" dirty="0" smtClean="0"/>
              <a:t> FSYNC 1 </a:t>
            </a:r>
            <a:r>
              <a:rPr lang="en-US" baseline="0" dirty="0" err="1" smtClean="0"/>
              <a:t>nach</a:t>
            </a:r>
            <a:r>
              <a:rPr lang="en-US" baseline="0" dirty="0" smtClean="0"/>
              <a:t> ILEFT </a:t>
            </a:r>
            <a:r>
              <a:rPr lang="en-US" baseline="0" dirty="0" err="1" smtClean="0"/>
              <a:t>einlesen</a:t>
            </a:r>
            <a:r>
              <a:rPr lang="en-US" baseline="0" dirty="0" smtClean="0"/>
              <a:t>, </a:t>
            </a:r>
            <a:r>
              <a:rPr lang="en-US" baseline="0" dirty="0" err="1" smtClean="0"/>
              <a:t>sonst</a:t>
            </a:r>
            <a:r>
              <a:rPr lang="en-US" baseline="0" dirty="0" smtClean="0"/>
              <a:t> </a:t>
            </a:r>
            <a:r>
              <a:rPr lang="en-US" baseline="0" dirty="0" err="1" smtClean="0"/>
              <a:t>nach</a:t>
            </a:r>
            <a:r>
              <a:rPr lang="en-US" baseline="0" dirty="0" smtClean="0"/>
              <a:t> IRIGHT.</a:t>
            </a:r>
          </a:p>
          <a:p>
            <a:r>
              <a:rPr lang="en-US" baseline="0" dirty="0" smtClean="0"/>
              <a:t>Cast des unsigned Counters </a:t>
            </a:r>
            <a:r>
              <a:rPr lang="en-US" baseline="0" dirty="0" err="1" smtClean="0"/>
              <a:t>mithilfe</a:t>
            </a:r>
            <a:r>
              <a:rPr lang="en-US" baseline="0" dirty="0" smtClean="0"/>
              <a:t> </a:t>
            </a:r>
            <a:r>
              <a:rPr lang="en-US" baseline="0" dirty="0" err="1" smtClean="0"/>
              <a:t>to_integer</a:t>
            </a:r>
            <a:r>
              <a:rPr lang="en-US" baseline="0" dirty="0" smtClean="0"/>
              <a:t> </a:t>
            </a:r>
            <a:r>
              <a:rPr lang="en-US" baseline="0" dirty="0" err="1" smtClean="0"/>
              <a:t>Funktion</a:t>
            </a:r>
            <a:r>
              <a:rPr lang="en-US" baseline="0" dirty="0" smtClean="0"/>
              <a:t>, um Counter </a:t>
            </a:r>
            <a:r>
              <a:rPr lang="en-US" baseline="0" dirty="0" err="1" smtClean="0"/>
              <a:t>als</a:t>
            </a:r>
            <a:r>
              <a:rPr lang="en-US" baseline="0" dirty="0" smtClean="0"/>
              <a:t> Index </a:t>
            </a:r>
            <a:r>
              <a:rPr lang="en-US" baseline="0" dirty="0" err="1" smtClean="0"/>
              <a:t>zu</a:t>
            </a:r>
            <a:r>
              <a:rPr lang="en-US" baseline="0" dirty="0" smtClean="0"/>
              <a:t> </a:t>
            </a:r>
            <a:r>
              <a:rPr lang="en-US" baseline="0" dirty="0" err="1" smtClean="0"/>
              <a:t>nutzen</a:t>
            </a:r>
            <a:r>
              <a:rPr lang="en-US" baseline="0" dirty="0" smtClean="0"/>
              <a:t>.</a:t>
            </a:r>
          </a:p>
          <a:p>
            <a:endParaRPr lang="en-US" baseline="0" dirty="0" smtClean="0"/>
          </a:p>
          <a:p>
            <a:r>
              <a:rPr lang="en-US" baseline="0" dirty="0" smtClean="0"/>
              <a:t>Counter </a:t>
            </a:r>
            <a:r>
              <a:rPr lang="en-US" baseline="0" dirty="0" err="1" smtClean="0"/>
              <a:t>zählt</a:t>
            </a:r>
            <a:r>
              <a:rPr lang="en-US" baseline="0" dirty="0" smtClean="0"/>
              <a:t> </a:t>
            </a:r>
            <a:r>
              <a:rPr lang="en-US" baseline="0" dirty="0" err="1" smtClean="0"/>
              <a:t>noch</a:t>
            </a:r>
            <a:r>
              <a:rPr lang="en-US" baseline="0" dirty="0" smtClean="0"/>
              <a:t> </a:t>
            </a:r>
            <a:r>
              <a:rPr lang="en-US" baseline="0" dirty="0" err="1" smtClean="0"/>
              <a:t>nicht</a:t>
            </a:r>
            <a:r>
              <a:rPr lang="en-US" baseline="0" dirty="0" smtClean="0"/>
              <a:t> </a:t>
            </a:r>
            <a:r>
              <a:rPr lang="en-US" baseline="0" dirty="0" err="1" smtClean="0"/>
              <a:t>bearbeitete</a:t>
            </a:r>
            <a:r>
              <a:rPr lang="en-US" baseline="0" dirty="0" smtClean="0"/>
              <a:t> </a:t>
            </a:r>
            <a:r>
              <a:rPr lang="en-US" baseline="0" dirty="0" err="1" smtClean="0"/>
              <a:t>Stellen</a:t>
            </a:r>
            <a:r>
              <a:rPr lang="en-US" baseline="0" dirty="0" smtClean="0"/>
              <a:t> in ILEFT </a:t>
            </a:r>
            <a:r>
              <a:rPr lang="en-US" baseline="0" dirty="0" err="1" smtClean="0"/>
              <a:t>bzw</a:t>
            </a:r>
            <a:r>
              <a:rPr lang="en-US" baseline="0" dirty="0" smtClean="0"/>
              <a:t>. IRIGHT, </a:t>
            </a:r>
            <a:r>
              <a:rPr lang="en-US" baseline="0" dirty="0" err="1" smtClean="0"/>
              <a:t>jedesmal</a:t>
            </a:r>
            <a:r>
              <a:rPr lang="en-US" baseline="0" dirty="0" smtClean="0"/>
              <a:t> </a:t>
            </a:r>
            <a:r>
              <a:rPr lang="en-US" baseline="0" dirty="0" err="1" smtClean="0"/>
              <a:t>wenn</a:t>
            </a:r>
            <a:r>
              <a:rPr lang="en-US" baseline="0" dirty="0" smtClean="0"/>
              <a:t> </a:t>
            </a:r>
            <a:r>
              <a:rPr lang="en-US" baseline="0" dirty="0" err="1" smtClean="0"/>
              <a:t>er</a:t>
            </a:r>
            <a:r>
              <a:rPr lang="en-US" baseline="0" dirty="0" smtClean="0"/>
              <a:t> 0 </a:t>
            </a:r>
            <a:r>
              <a:rPr lang="en-US" baseline="0" dirty="0" err="1" smtClean="0"/>
              <a:t>erreicht</a:t>
            </a:r>
            <a:r>
              <a:rPr lang="en-US" baseline="0" dirty="0" smtClean="0"/>
              <a:t> </a:t>
            </a:r>
            <a:r>
              <a:rPr lang="en-US" baseline="0" dirty="0" err="1" smtClean="0"/>
              <a:t>invertiert</a:t>
            </a:r>
            <a:r>
              <a:rPr lang="en-US" baseline="0" dirty="0" smtClean="0"/>
              <a:t> IFLAG (</a:t>
            </a:r>
            <a:r>
              <a:rPr lang="en-US" baseline="0" dirty="0" err="1" smtClean="0"/>
              <a:t>ist</a:t>
            </a:r>
            <a:r>
              <a:rPr lang="en-US" baseline="0" dirty="0" smtClean="0"/>
              <a:t> </a:t>
            </a:r>
            <a:r>
              <a:rPr lang="en-US" baseline="0" dirty="0" err="1" smtClean="0"/>
              <a:t>somit</a:t>
            </a:r>
            <a:r>
              <a:rPr lang="en-US" baseline="0" dirty="0" smtClean="0"/>
              <a:t> </a:t>
            </a:r>
            <a:r>
              <a:rPr lang="en-US" baseline="0" dirty="0" err="1" smtClean="0"/>
              <a:t>immer</a:t>
            </a:r>
            <a:r>
              <a:rPr lang="en-US" baseline="0" dirty="0" smtClean="0"/>
              <a:t> 1 </a:t>
            </a:r>
            <a:r>
              <a:rPr lang="en-US" baseline="0" dirty="0" err="1" smtClean="0"/>
              <a:t>wenn</a:t>
            </a:r>
            <a:r>
              <a:rPr lang="en-US" baseline="0" dirty="0" smtClean="0"/>
              <a:t> ILEFT, und 0 </a:t>
            </a:r>
            <a:r>
              <a:rPr lang="en-US" baseline="0" dirty="0" err="1" smtClean="0"/>
              <a:t>wenn</a:t>
            </a:r>
            <a:r>
              <a:rPr lang="en-US" baseline="0" dirty="0" smtClean="0"/>
              <a:t> IRIGHT </a:t>
            </a:r>
            <a:r>
              <a:rPr lang="en-US" baseline="0" dirty="0" err="1" smtClean="0"/>
              <a:t>bearbeitet</a:t>
            </a:r>
            <a:r>
              <a:rPr lang="en-US" baseline="0" dirty="0" smtClean="0"/>
              <a:t> </a:t>
            </a:r>
            <a:r>
              <a:rPr lang="en-US" baseline="0" dirty="0" err="1" smtClean="0"/>
              <a:t>wird</a:t>
            </a:r>
            <a:r>
              <a:rPr lang="en-US" baseline="0" dirty="0" smtClean="0"/>
              <a:t>)</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0342CCE-66C6-D84B-B841-087F72D18875}" type="slidenum">
              <a:rPr lang="en-US" smtClean="0"/>
              <a:t>16</a:t>
            </a:fld>
            <a:endParaRPr lang="en-US"/>
          </a:p>
        </p:txBody>
      </p:sp>
    </p:spTree>
    <p:extLst>
      <p:ext uri="{BB962C8B-B14F-4D97-AF65-F5344CB8AC3E}">
        <p14:creationId xmlns:p14="http://schemas.microsoft.com/office/powerpoint/2010/main" val="873173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HFLAG auf 1 </a:t>
            </a:r>
            <a:r>
              <a:rPr lang="en-US" baseline="0" dirty="0" err="1" smtClean="0"/>
              <a:t>wenn</a:t>
            </a:r>
            <a:r>
              <a:rPr lang="en-US" baseline="0" dirty="0" smtClean="0"/>
              <a:t> IFLAG auf 0, also </a:t>
            </a:r>
            <a:r>
              <a:rPr lang="en-US" baseline="0" dirty="0" err="1" smtClean="0"/>
              <a:t>nach</a:t>
            </a:r>
            <a:r>
              <a:rPr lang="en-US" baseline="0" dirty="0" smtClean="0"/>
              <a:t> </a:t>
            </a:r>
            <a:r>
              <a:rPr lang="en-US" baseline="0" dirty="0" err="1" smtClean="0"/>
              <a:t>einem</a:t>
            </a:r>
            <a:r>
              <a:rPr lang="en-US" baseline="0" dirty="0" smtClean="0"/>
              <a:t> </a:t>
            </a:r>
            <a:r>
              <a:rPr lang="en-US" baseline="0" dirty="0" err="1" smtClean="0"/>
              <a:t>Kompletten</a:t>
            </a:r>
            <a:r>
              <a:rPr lang="en-US" baseline="0" dirty="0" smtClean="0"/>
              <a:t> LEFT und RIGHT </a:t>
            </a:r>
            <a:r>
              <a:rPr lang="en-US" baseline="0" dirty="0" err="1" smtClean="0"/>
              <a:t>Zyklus</a:t>
            </a:r>
            <a:endParaRPr lang="en-US" baseline="0" dirty="0" smtClean="0"/>
          </a:p>
          <a:p>
            <a:r>
              <a:rPr lang="en-US" baseline="0" dirty="0" smtClean="0"/>
              <a:t>Da </a:t>
            </a:r>
            <a:r>
              <a:rPr lang="en-US" baseline="0" dirty="0" err="1" smtClean="0"/>
              <a:t>Zuweisungen</a:t>
            </a:r>
            <a:r>
              <a:rPr lang="en-US" baseline="0" dirty="0" smtClean="0"/>
              <a:t> in Concurrent Statements </a:t>
            </a:r>
            <a:r>
              <a:rPr lang="en-US" baseline="0" dirty="0" err="1" smtClean="0"/>
              <a:t>nicht</a:t>
            </a:r>
            <a:r>
              <a:rPr lang="en-US" baseline="0" dirty="0" smtClean="0"/>
              <a:t> </a:t>
            </a:r>
            <a:r>
              <a:rPr lang="en-US" baseline="0" dirty="0" err="1" smtClean="0"/>
              <a:t>sofort</a:t>
            </a:r>
            <a:r>
              <a:rPr lang="en-US" baseline="0" dirty="0" smtClean="0"/>
              <a:t> </a:t>
            </a:r>
            <a:r>
              <a:rPr lang="en-US" baseline="0" dirty="0" err="1" smtClean="0"/>
              <a:t>geschehen</a:t>
            </a:r>
            <a:r>
              <a:rPr lang="en-US" baseline="0" dirty="0" smtClean="0"/>
              <a:t>, </a:t>
            </a:r>
            <a:r>
              <a:rPr lang="en-US" baseline="0" dirty="0" err="1" smtClean="0"/>
              <a:t>sondern</a:t>
            </a:r>
            <a:r>
              <a:rPr lang="en-US" baseline="0" dirty="0" smtClean="0"/>
              <a:t> </a:t>
            </a:r>
            <a:r>
              <a:rPr lang="en-US" baseline="0" dirty="0" err="1" smtClean="0"/>
              <a:t>erst</a:t>
            </a:r>
            <a:r>
              <a:rPr lang="en-US" baseline="0" dirty="0" smtClean="0"/>
              <a:t> </a:t>
            </a:r>
            <a:r>
              <a:rPr lang="en-US" baseline="0" dirty="0" err="1" smtClean="0"/>
              <a:t>nach</a:t>
            </a:r>
            <a:r>
              <a:rPr lang="en-US" baseline="0" dirty="0" smtClean="0"/>
              <a:t> </a:t>
            </a:r>
            <a:r>
              <a:rPr lang="en-US" baseline="0" dirty="0" err="1" smtClean="0"/>
              <a:t>Zeit</a:t>
            </a:r>
            <a:r>
              <a:rPr lang="en-US" baseline="0" dirty="0" smtClean="0"/>
              <a:t> Delta, </a:t>
            </a:r>
            <a:r>
              <a:rPr lang="en-US" baseline="0" dirty="0" err="1" smtClean="0"/>
              <a:t>ist</a:t>
            </a:r>
            <a:r>
              <a:rPr lang="en-US" baseline="0" dirty="0" smtClean="0"/>
              <a:t> HFLAG </a:t>
            </a:r>
            <a:r>
              <a:rPr lang="en-US" baseline="0" dirty="0" err="1" smtClean="0"/>
              <a:t>mit</a:t>
            </a:r>
            <a:r>
              <a:rPr lang="en-US" baseline="0" dirty="0" smtClean="0"/>
              <a:t> Wert 0 </a:t>
            </a:r>
            <a:r>
              <a:rPr lang="en-US" baseline="0" dirty="0" err="1" smtClean="0"/>
              <a:t>noch</a:t>
            </a:r>
            <a:r>
              <a:rPr lang="en-US" baseline="0" dirty="0" smtClean="0"/>
              <a:t> in </a:t>
            </a:r>
            <a:r>
              <a:rPr lang="en-US" baseline="0" dirty="0" err="1" smtClean="0"/>
              <a:t>folgenden</a:t>
            </a:r>
            <a:r>
              <a:rPr lang="en-US" baseline="0" dirty="0" smtClean="0"/>
              <a:t> </a:t>
            </a:r>
            <a:r>
              <a:rPr lang="en-US" baseline="0" dirty="0" err="1" smtClean="0"/>
              <a:t>Zeilen</a:t>
            </a:r>
            <a:r>
              <a:rPr lang="en-US" baseline="0" dirty="0" smtClean="0"/>
              <a:t> </a:t>
            </a:r>
            <a:r>
              <a:rPr lang="en-US" baseline="0" dirty="0" err="1" smtClean="0"/>
              <a:t>nutzbar</a:t>
            </a:r>
            <a:endParaRPr lang="en-US" baseline="0" dirty="0" smtClean="0"/>
          </a:p>
          <a:p>
            <a:endParaRPr lang="en-US" baseline="0" dirty="0" smtClean="0"/>
          </a:p>
          <a:p>
            <a:r>
              <a:rPr lang="en-US" baseline="0" dirty="0" err="1" smtClean="0"/>
              <a:t>Wenn</a:t>
            </a:r>
            <a:r>
              <a:rPr lang="en-US" baseline="0" dirty="0" smtClean="0"/>
              <a:t> IFLAG und HFLAG = 0 (Also </a:t>
            </a:r>
            <a:r>
              <a:rPr lang="en-US" baseline="0" dirty="0" err="1" smtClean="0"/>
              <a:t>nach</a:t>
            </a:r>
            <a:r>
              <a:rPr lang="en-US" baseline="0" dirty="0" smtClean="0"/>
              <a:t> </a:t>
            </a:r>
            <a:r>
              <a:rPr lang="en-US" baseline="0" dirty="0" err="1" smtClean="0"/>
              <a:t>einem</a:t>
            </a:r>
            <a:r>
              <a:rPr lang="en-US" baseline="0" dirty="0" smtClean="0"/>
              <a:t> FSYNC-</a:t>
            </a:r>
            <a:r>
              <a:rPr lang="en-US" baseline="0" dirty="0" err="1" smtClean="0"/>
              <a:t>Zyklus</a:t>
            </a:r>
            <a:r>
              <a:rPr lang="en-US" baseline="0" dirty="0" smtClean="0"/>
              <a:t>), </a:t>
            </a:r>
            <a:r>
              <a:rPr lang="en-US" baseline="0" dirty="0" err="1" smtClean="0"/>
              <a:t>dann</a:t>
            </a:r>
            <a:r>
              <a:rPr lang="en-US" baseline="0" dirty="0" smtClean="0"/>
              <a:t> </a:t>
            </a:r>
            <a:r>
              <a:rPr lang="en-US" baseline="0" dirty="0" err="1" smtClean="0"/>
              <a:t>Zuweisung</a:t>
            </a:r>
            <a:r>
              <a:rPr lang="en-US" baseline="0" dirty="0" smtClean="0"/>
              <a:t> der </a:t>
            </a:r>
            <a:r>
              <a:rPr lang="en-US" baseline="0" dirty="0" err="1" smtClean="0"/>
              <a:t>endgültig</a:t>
            </a:r>
            <a:r>
              <a:rPr lang="en-US" baseline="0" dirty="0" smtClean="0"/>
              <a:t> </a:t>
            </a:r>
            <a:r>
              <a:rPr lang="en-US" baseline="0" dirty="0" err="1" smtClean="0"/>
              <a:t>ausgelesenen</a:t>
            </a:r>
            <a:r>
              <a:rPr lang="en-US" baseline="0" dirty="0" smtClean="0"/>
              <a:t> LEFT und RIGHT </a:t>
            </a:r>
            <a:r>
              <a:rPr lang="en-US" baseline="0" dirty="0" err="1" smtClean="0"/>
              <a:t>Werte</a:t>
            </a:r>
            <a:r>
              <a:rPr lang="en-US" baseline="0" dirty="0" smtClean="0"/>
              <a:t> </a:t>
            </a:r>
            <a:r>
              <a:rPr lang="en-US" baseline="0" dirty="0" err="1" smtClean="0"/>
              <a:t>zu</a:t>
            </a:r>
            <a:r>
              <a:rPr lang="en-US" baseline="0" dirty="0" smtClean="0"/>
              <a:t> den Left und Right </a:t>
            </a:r>
            <a:r>
              <a:rPr lang="en-US" baseline="0" dirty="0" err="1" smtClean="0"/>
              <a:t>Hilfsvariablen</a:t>
            </a:r>
            <a:endParaRPr lang="en-US" baseline="0" dirty="0" smtClean="0"/>
          </a:p>
          <a:p>
            <a:endParaRPr lang="en-US" baseline="0" dirty="0" smtClean="0"/>
          </a:p>
          <a:p>
            <a:r>
              <a:rPr lang="en-US" baseline="0" dirty="0" err="1" smtClean="0"/>
              <a:t>Ausgabeflag</a:t>
            </a:r>
            <a:r>
              <a:rPr lang="en-US" baseline="0" dirty="0" smtClean="0"/>
              <a:t> </a:t>
            </a:r>
            <a:r>
              <a:rPr lang="en-US" baseline="0" dirty="0" err="1" smtClean="0"/>
              <a:t>für</a:t>
            </a:r>
            <a:r>
              <a:rPr lang="en-US" baseline="0" dirty="0" smtClean="0"/>
              <a:t> </a:t>
            </a:r>
            <a:r>
              <a:rPr lang="en-US" baseline="0" dirty="0" err="1" smtClean="0"/>
              <a:t>einen</a:t>
            </a:r>
            <a:r>
              <a:rPr lang="en-US" baseline="0" dirty="0" smtClean="0"/>
              <a:t> </a:t>
            </a:r>
            <a:r>
              <a:rPr lang="en-US" baseline="0" dirty="0" err="1" smtClean="0"/>
              <a:t>Takt</a:t>
            </a:r>
            <a:r>
              <a:rPr lang="en-US" baseline="0" dirty="0" smtClean="0"/>
              <a:t> auf 1 </a:t>
            </a:r>
            <a:r>
              <a:rPr lang="en-US" baseline="0" dirty="0" err="1" smtClean="0"/>
              <a:t>gesetzt</a:t>
            </a:r>
            <a:r>
              <a:rPr lang="en-US" baseline="0" dirty="0" smtClean="0"/>
              <a:t>, </a:t>
            </a:r>
            <a:r>
              <a:rPr lang="en-US" baseline="0" dirty="0" err="1" smtClean="0"/>
              <a:t>bis</a:t>
            </a:r>
            <a:r>
              <a:rPr lang="en-US" baseline="0" dirty="0" smtClean="0"/>
              <a:t> HFLAG </a:t>
            </a:r>
            <a:r>
              <a:rPr lang="en-US" baseline="0" dirty="0" err="1" smtClean="0"/>
              <a:t>nach</a:t>
            </a:r>
            <a:r>
              <a:rPr lang="en-US" baseline="0" dirty="0" smtClean="0"/>
              <a:t> </a:t>
            </a:r>
            <a:r>
              <a:rPr lang="en-US" baseline="0" dirty="0" err="1" smtClean="0"/>
              <a:t>dem</a:t>
            </a:r>
            <a:r>
              <a:rPr lang="en-US" baseline="0" dirty="0" smtClean="0"/>
              <a:t> </a:t>
            </a:r>
            <a:r>
              <a:rPr lang="en-US" baseline="0" dirty="0" err="1" smtClean="0"/>
              <a:t>Zeitdelta</a:t>
            </a:r>
            <a:r>
              <a:rPr lang="en-US" baseline="0" dirty="0" smtClean="0"/>
              <a:t> auf 1 </a:t>
            </a:r>
            <a:r>
              <a:rPr lang="en-US" baseline="0" dirty="0" err="1" smtClean="0"/>
              <a:t>gesetzt</a:t>
            </a:r>
            <a:r>
              <a:rPr lang="en-US" baseline="0" dirty="0" smtClean="0"/>
              <a:t> </a:t>
            </a:r>
            <a:r>
              <a:rPr lang="en-US" baseline="0" dirty="0" err="1" smtClean="0"/>
              <a:t>wird</a:t>
            </a:r>
            <a:endParaRPr lang="en-US" baseline="0" dirty="0" smtClean="0"/>
          </a:p>
          <a:p>
            <a:endParaRPr lang="en-US" baseline="0" dirty="0" smtClean="0"/>
          </a:p>
          <a:p>
            <a:r>
              <a:rPr lang="en-US" baseline="0" dirty="0" smtClean="0"/>
              <a:t>FEHLER: </a:t>
            </a:r>
            <a:r>
              <a:rPr lang="en-US" baseline="0" dirty="0" err="1" smtClean="0"/>
              <a:t>Zuweisungsverzögerung</a:t>
            </a:r>
            <a:r>
              <a:rPr lang="en-US" baseline="0" dirty="0" smtClean="0"/>
              <a:t> von HFLAG </a:t>
            </a:r>
            <a:r>
              <a:rPr lang="en-US" baseline="0" dirty="0" err="1" smtClean="0"/>
              <a:t>doch</a:t>
            </a:r>
            <a:r>
              <a:rPr lang="en-US" baseline="0" dirty="0" smtClean="0"/>
              <a:t> </a:t>
            </a:r>
            <a:r>
              <a:rPr lang="en-US" baseline="0" dirty="0" err="1" smtClean="0"/>
              <a:t>kürzer</a:t>
            </a:r>
            <a:r>
              <a:rPr lang="en-US" baseline="0" dirty="0" smtClean="0"/>
              <a:t> </a:t>
            </a:r>
            <a:r>
              <a:rPr lang="en-US" baseline="0" dirty="0" err="1" smtClean="0"/>
              <a:t>als</a:t>
            </a:r>
            <a:r>
              <a:rPr lang="en-US" baseline="0" dirty="0" smtClean="0"/>
              <a:t> </a:t>
            </a:r>
            <a:r>
              <a:rPr lang="en-US" baseline="0" dirty="0" err="1" smtClean="0"/>
              <a:t>angenommen</a:t>
            </a:r>
            <a:r>
              <a:rPr lang="en-US" baseline="0" dirty="0" smtClean="0"/>
              <a:t>, HFLAG </a:t>
            </a:r>
            <a:r>
              <a:rPr lang="en-US" baseline="0" dirty="0" err="1" smtClean="0"/>
              <a:t>bei</a:t>
            </a:r>
            <a:r>
              <a:rPr lang="en-US" baseline="0" dirty="0" smtClean="0"/>
              <a:t> RIGHTOLD LEFTOLD </a:t>
            </a:r>
            <a:r>
              <a:rPr lang="en-US" baseline="0" dirty="0" err="1" smtClean="0"/>
              <a:t>noch</a:t>
            </a:r>
            <a:r>
              <a:rPr lang="en-US" baseline="0" dirty="0" smtClean="0"/>
              <a:t> 0, </a:t>
            </a:r>
            <a:r>
              <a:rPr lang="en-US" baseline="0" dirty="0" err="1" smtClean="0"/>
              <a:t>wird</a:t>
            </a:r>
            <a:r>
              <a:rPr lang="en-US" baseline="0" dirty="0" smtClean="0"/>
              <a:t> </a:t>
            </a:r>
            <a:r>
              <a:rPr lang="en-US" baseline="0" dirty="0" err="1" smtClean="0"/>
              <a:t>aber</a:t>
            </a:r>
            <a:r>
              <a:rPr lang="en-US" baseline="0" dirty="0" smtClean="0"/>
              <a:t> </a:t>
            </a:r>
            <a:r>
              <a:rPr lang="en-US" baseline="0" dirty="0" err="1" smtClean="0"/>
              <a:t>vor</a:t>
            </a:r>
            <a:r>
              <a:rPr lang="en-US" baseline="0" dirty="0" smtClean="0"/>
              <a:t> </a:t>
            </a:r>
            <a:r>
              <a:rPr lang="en-US" baseline="0" dirty="0" err="1" smtClean="0"/>
              <a:t>FLAGsetzung</a:t>
            </a:r>
            <a:r>
              <a:rPr lang="en-US" baseline="0" dirty="0" smtClean="0"/>
              <a:t> auf 1 </a:t>
            </a:r>
            <a:r>
              <a:rPr lang="en-US" baseline="0" dirty="0" err="1" smtClean="0"/>
              <a:t>gesetzt</a:t>
            </a:r>
            <a:r>
              <a:rPr lang="en-US" baseline="0" dirty="0" smtClean="0"/>
              <a:t>, </a:t>
            </a:r>
            <a:r>
              <a:rPr lang="en-US" baseline="0" dirty="0" err="1" smtClean="0"/>
              <a:t>wodurch</a:t>
            </a:r>
            <a:r>
              <a:rPr lang="en-US" baseline="0" dirty="0" smtClean="0"/>
              <a:t> Flag </a:t>
            </a:r>
            <a:r>
              <a:rPr lang="en-US" baseline="0" dirty="0" err="1" smtClean="0"/>
              <a:t>nicht</a:t>
            </a:r>
            <a:r>
              <a:rPr lang="en-US" baseline="0" dirty="0" smtClean="0"/>
              <a:t> </a:t>
            </a:r>
            <a:r>
              <a:rPr lang="en-US" baseline="0" dirty="0" err="1" smtClean="0"/>
              <a:t>richtig</a:t>
            </a:r>
            <a:r>
              <a:rPr lang="en-US" baseline="0" dirty="0" smtClean="0"/>
              <a:t> </a:t>
            </a:r>
            <a:r>
              <a:rPr lang="en-US" baseline="0" dirty="0" err="1" smtClean="0"/>
              <a:t>ausgegeben</a:t>
            </a:r>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0342CCE-66C6-D84B-B841-087F72D18875}" type="slidenum">
              <a:rPr lang="en-US" smtClean="0"/>
              <a:t>17</a:t>
            </a:fld>
            <a:endParaRPr lang="en-US"/>
          </a:p>
        </p:txBody>
      </p:sp>
    </p:spTree>
    <p:extLst>
      <p:ext uri="{BB962C8B-B14F-4D97-AF65-F5344CB8AC3E}">
        <p14:creationId xmlns:p14="http://schemas.microsoft.com/office/powerpoint/2010/main" val="315980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Entity leer, </a:t>
            </a:r>
            <a:r>
              <a:rPr lang="en-US" baseline="0" dirty="0" err="1" smtClean="0"/>
              <a:t>üblich</a:t>
            </a:r>
            <a:r>
              <a:rPr lang="en-US" baseline="0" dirty="0" smtClean="0"/>
              <a:t> </a:t>
            </a:r>
            <a:r>
              <a:rPr lang="en-US" baseline="0" dirty="0" err="1" smtClean="0"/>
              <a:t>bei</a:t>
            </a:r>
            <a:r>
              <a:rPr lang="en-US" baseline="0" dirty="0" smtClean="0"/>
              <a:t> </a:t>
            </a:r>
            <a:r>
              <a:rPr lang="en-US" baseline="0" dirty="0" err="1" smtClean="0"/>
              <a:t>Testbenches</a:t>
            </a:r>
            <a:endParaRPr lang="en-US" baseline="0" dirty="0" smtClean="0"/>
          </a:p>
          <a:p>
            <a:endParaRPr lang="en-US" baseline="0" dirty="0" smtClean="0"/>
          </a:p>
          <a:p>
            <a:r>
              <a:rPr lang="en-US" baseline="0" dirty="0" smtClean="0"/>
              <a:t>Component: </a:t>
            </a:r>
            <a:r>
              <a:rPr lang="en-US" baseline="0" dirty="0" err="1" smtClean="0"/>
              <a:t>Alle</a:t>
            </a:r>
            <a:r>
              <a:rPr lang="en-US" baseline="0" dirty="0" smtClean="0"/>
              <a:t> </a:t>
            </a:r>
            <a:r>
              <a:rPr lang="en-US" baseline="0" dirty="0" err="1" smtClean="0"/>
              <a:t>Eingänge</a:t>
            </a:r>
            <a:r>
              <a:rPr lang="en-US" baseline="0" dirty="0" smtClean="0"/>
              <a:t> und </a:t>
            </a:r>
            <a:r>
              <a:rPr lang="en-US" baseline="0" dirty="0" err="1" smtClean="0"/>
              <a:t>Ausgänge</a:t>
            </a:r>
            <a:r>
              <a:rPr lang="en-US" baseline="0" dirty="0" smtClean="0"/>
              <a:t> </a:t>
            </a:r>
            <a:r>
              <a:rPr lang="en-US" baseline="0" dirty="0" err="1" smtClean="0"/>
              <a:t>wie</a:t>
            </a:r>
            <a:r>
              <a:rPr lang="en-US" baseline="0" dirty="0" smtClean="0"/>
              <a:t> </a:t>
            </a:r>
            <a:r>
              <a:rPr lang="en-US" baseline="0" dirty="0" err="1" smtClean="0"/>
              <a:t>bei</a:t>
            </a:r>
            <a:r>
              <a:rPr lang="en-US" baseline="0" dirty="0" smtClean="0"/>
              <a:t> Entity des </a:t>
            </a:r>
            <a:r>
              <a:rPr lang="en-US" baseline="0" dirty="0" err="1" smtClean="0"/>
              <a:t>Hauptprogramms</a:t>
            </a:r>
            <a:endParaRPr lang="en-US" baseline="0" dirty="0" smtClean="0"/>
          </a:p>
          <a:p>
            <a:endParaRPr lang="en-US" baseline="0" dirty="0" smtClean="0"/>
          </a:p>
          <a:p>
            <a:r>
              <a:rPr lang="en-US" baseline="0" dirty="0" err="1" smtClean="0"/>
              <a:t>Portmap</a:t>
            </a:r>
            <a:r>
              <a:rPr lang="en-US" baseline="0" dirty="0" smtClean="0"/>
              <a:t>: </a:t>
            </a:r>
            <a:r>
              <a:rPr lang="en-US" baseline="0" dirty="0" err="1" smtClean="0"/>
              <a:t>verknüpft</a:t>
            </a:r>
            <a:r>
              <a:rPr lang="en-US" baseline="0" dirty="0" smtClean="0"/>
              <a:t> </a:t>
            </a:r>
            <a:r>
              <a:rPr lang="en-US" baseline="0" dirty="0" err="1" smtClean="0"/>
              <a:t>Signale</a:t>
            </a:r>
            <a:r>
              <a:rPr lang="en-US" baseline="0" dirty="0" smtClean="0"/>
              <a:t> der </a:t>
            </a:r>
            <a:r>
              <a:rPr lang="en-US" baseline="0" dirty="0" err="1" smtClean="0"/>
              <a:t>Testbench</a:t>
            </a:r>
            <a:r>
              <a:rPr lang="en-US" baseline="0" dirty="0" smtClean="0"/>
              <a:t> </a:t>
            </a:r>
            <a:r>
              <a:rPr lang="en-US" baseline="0" dirty="0" err="1" smtClean="0"/>
              <a:t>mit</a:t>
            </a:r>
            <a:r>
              <a:rPr lang="en-US" baseline="0" dirty="0" smtClean="0"/>
              <a:t> </a:t>
            </a:r>
            <a:r>
              <a:rPr lang="en-US" baseline="0" dirty="0" err="1" smtClean="0"/>
              <a:t>Ein</a:t>
            </a:r>
            <a:r>
              <a:rPr lang="en-US" baseline="0" dirty="0" smtClean="0"/>
              <a:t>- und </a:t>
            </a:r>
            <a:r>
              <a:rPr lang="en-US" baseline="0" dirty="0" err="1" smtClean="0"/>
              <a:t>Ausgängen</a:t>
            </a:r>
            <a:r>
              <a:rPr lang="en-US" baseline="0" dirty="0" smtClean="0"/>
              <a:t> der Component</a:t>
            </a:r>
          </a:p>
          <a:p>
            <a:endParaRPr lang="en-US" baseline="0" dirty="0" smtClean="0"/>
          </a:p>
          <a:p>
            <a:r>
              <a:rPr lang="en-US" baseline="0" dirty="0" err="1" smtClean="0"/>
              <a:t>Anfängliche</a:t>
            </a:r>
            <a:r>
              <a:rPr lang="en-US" baseline="0" dirty="0" smtClean="0"/>
              <a:t> </a:t>
            </a:r>
            <a:r>
              <a:rPr lang="en-US" baseline="0" dirty="0" err="1" smtClean="0"/>
              <a:t>Zuweisung</a:t>
            </a:r>
            <a:r>
              <a:rPr lang="en-US" baseline="0" dirty="0" smtClean="0"/>
              <a:t> von “X”, um </a:t>
            </a:r>
            <a:r>
              <a:rPr lang="en-US" baseline="0" dirty="0" err="1" smtClean="0"/>
              <a:t>neutralen</a:t>
            </a:r>
            <a:r>
              <a:rPr lang="en-US" baseline="0" dirty="0" smtClean="0"/>
              <a:t> Wert </a:t>
            </a:r>
            <a:r>
              <a:rPr lang="en-US" baseline="0" dirty="0" err="1" smtClean="0"/>
              <a:t>zu</a:t>
            </a:r>
            <a:r>
              <a:rPr lang="en-US" baseline="0" dirty="0" smtClean="0"/>
              <a:t> </a:t>
            </a:r>
            <a:r>
              <a:rPr lang="en-US" baseline="0" dirty="0" err="1" smtClean="0"/>
              <a:t>erzeugen</a:t>
            </a:r>
            <a:r>
              <a:rPr lang="en-US" baseline="0" dirty="0" smtClean="0"/>
              <a:t>, </a:t>
            </a:r>
            <a:r>
              <a:rPr lang="en-US" baseline="0" dirty="0" err="1" smtClean="0"/>
              <a:t>danach</a:t>
            </a:r>
            <a:r>
              <a:rPr lang="en-US" baseline="0" dirty="0" smtClean="0"/>
              <a:t> SCLK </a:t>
            </a:r>
            <a:r>
              <a:rPr lang="en-US" baseline="0" dirty="0" err="1" smtClean="0"/>
              <a:t>abwechselnd</a:t>
            </a:r>
            <a:r>
              <a:rPr lang="en-US" baseline="0" dirty="0" smtClean="0"/>
              <a:t> </a:t>
            </a:r>
            <a:r>
              <a:rPr lang="en-US" baseline="0" dirty="0" err="1" smtClean="0"/>
              <a:t>im</a:t>
            </a:r>
            <a:r>
              <a:rPr lang="en-US" baseline="0" dirty="0" smtClean="0"/>
              <a:t> </a:t>
            </a:r>
            <a:r>
              <a:rPr lang="en-US" baseline="0" dirty="0" err="1" smtClean="0"/>
              <a:t>Nanosekunden</a:t>
            </a:r>
            <a:r>
              <a:rPr lang="en-US" baseline="0" dirty="0" smtClean="0"/>
              <a:t> </a:t>
            </a:r>
            <a:r>
              <a:rPr lang="en-US" baseline="0" dirty="0" err="1" smtClean="0"/>
              <a:t>Takt</a:t>
            </a:r>
            <a:r>
              <a:rPr lang="en-US" baseline="0" dirty="0" smtClean="0"/>
              <a:t> </a:t>
            </a:r>
            <a:r>
              <a:rPr lang="en-US" baseline="0" dirty="0" err="1" smtClean="0"/>
              <a:t>gewechselt</a:t>
            </a:r>
            <a:r>
              <a:rPr lang="en-US" baseline="0" dirty="0" smtClean="0"/>
              <a:t>, FSYNC </a:t>
            </a:r>
            <a:r>
              <a:rPr lang="en-US" baseline="0" dirty="0" err="1" smtClean="0"/>
              <a:t>alle</a:t>
            </a:r>
            <a:r>
              <a:rPr lang="en-US" baseline="0" dirty="0" smtClean="0"/>
              <a:t> 18 </a:t>
            </a:r>
            <a:r>
              <a:rPr lang="en-US" baseline="0" dirty="0" err="1" smtClean="0"/>
              <a:t>Nanosekunden</a:t>
            </a:r>
            <a:r>
              <a:rPr lang="en-US" baseline="0" dirty="0" smtClean="0"/>
              <a:t> und SDATA </a:t>
            </a:r>
            <a:r>
              <a:rPr lang="en-US" baseline="0" dirty="0" err="1" smtClean="0"/>
              <a:t>zufällige</a:t>
            </a:r>
            <a:r>
              <a:rPr lang="en-US" baseline="0" dirty="0" smtClean="0"/>
              <a:t> </a:t>
            </a:r>
            <a:r>
              <a:rPr lang="en-US" baseline="0" dirty="0" err="1" smtClean="0"/>
              <a:t>Werte</a:t>
            </a:r>
            <a:endParaRPr lang="en-US" baseline="0" dirty="0" smtClean="0"/>
          </a:p>
          <a:p>
            <a:endParaRPr lang="en-US" baseline="0" dirty="0" smtClean="0"/>
          </a:p>
          <a:p>
            <a:r>
              <a:rPr lang="en-US" baseline="0" dirty="0" smtClean="0"/>
              <a:t>Das </a:t>
            </a:r>
            <a:r>
              <a:rPr lang="en-US" baseline="0" dirty="0" err="1" smtClean="0"/>
              <a:t>Testprogramm</a:t>
            </a:r>
            <a:r>
              <a:rPr lang="en-US" baseline="0" dirty="0" smtClean="0"/>
              <a:t> </a:t>
            </a:r>
            <a:r>
              <a:rPr lang="en-US" baseline="0" dirty="0" err="1" smtClean="0"/>
              <a:t>wird</a:t>
            </a:r>
            <a:r>
              <a:rPr lang="en-US" baseline="0" dirty="0" smtClean="0"/>
              <a:t> am </a:t>
            </a:r>
            <a:r>
              <a:rPr lang="en-US" baseline="0" dirty="0" err="1" smtClean="0"/>
              <a:t>Ende</a:t>
            </a:r>
            <a:r>
              <a:rPr lang="en-US" baseline="0" dirty="0" smtClean="0"/>
              <a:t> </a:t>
            </a:r>
            <a:r>
              <a:rPr lang="en-US" baseline="0" dirty="0" err="1" smtClean="0"/>
              <a:t>mit</a:t>
            </a:r>
            <a:r>
              <a:rPr lang="en-US" baseline="0" dirty="0" smtClean="0"/>
              <a:t> </a:t>
            </a:r>
            <a:r>
              <a:rPr lang="en-US" baseline="0" dirty="0" err="1" smtClean="0"/>
              <a:t>einem</a:t>
            </a:r>
            <a:r>
              <a:rPr lang="en-US" baseline="0" dirty="0" smtClean="0"/>
              <a:t> wait-Statement </a:t>
            </a:r>
            <a:r>
              <a:rPr lang="en-US" baseline="0" dirty="0" err="1" smtClean="0"/>
              <a:t>gestoppt</a:t>
            </a:r>
            <a:endParaRPr lang="en-US" baseline="0" dirty="0" smtClean="0"/>
          </a:p>
        </p:txBody>
      </p:sp>
      <p:sp>
        <p:nvSpPr>
          <p:cNvPr id="4" name="Slide Number Placeholder 3"/>
          <p:cNvSpPr>
            <a:spLocks noGrp="1"/>
          </p:cNvSpPr>
          <p:nvPr>
            <p:ph type="sldNum" sz="quarter" idx="10"/>
          </p:nvPr>
        </p:nvSpPr>
        <p:spPr/>
        <p:txBody>
          <a:bodyPr/>
          <a:lstStyle/>
          <a:p>
            <a:fld id="{B0342CCE-66C6-D84B-B841-087F72D18875}" type="slidenum">
              <a:rPr lang="en-US" smtClean="0"/>
              <a:t>18</a:t>
            </a:fld>
            <a:endParaRPr lang="en-US"/>
          </a:p>
        </p:txBody>
      </p:sp>
    </p:spTree>
    <p:extLst>
      <p:ext uri="{BB962C8B-B14F-4D97-AF65-F5344CB8AC3E}">
        <p14:creationId xmlns:p14="http://schemas.microsoft.com/office/powerpoint/2010/main" val="268510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Schwierigkeit</a:t>
            </a:r>
            <a:r>
              <a:rPr lang="en-US" baseline="0" dirty="0" smtClean="0"/>
              <a:t> </a:t>
            </a:r>
            <a:r>
              <a:rPr lang="en-US" baseline="0" dirty="0" err="1" smtClean="0"/>
              <a:t>besteht</a:t>
            </a:r>
            <a:r>
              <a:rPr lang="en-US" baseline="0" dirty="0" smtClean="0"/>
              <a:t> </a:t>
            </a:r>
            <a:r>
              <a:rPr lang="en-US" baseline="0" dirty="0" err="1" smtClean="0"/>
              <a:t>darin</a:t>
            </a:r>
            <a:r>
              <a:rPr lang="en-US" baseline="0" dirty="0" smtClean="0"/>
              <a:t>, die Bits </a:t>
            </a:r>
            <a:r>
              <a:rPr lang="en-US" baseline="0" dirty="0" err="1" smtClean="0"/>
              <a:t>nach</a:t>
            </a:r>
            <a:r>
              <a:rPr lang="en-US" baseline="0" dirty="0" smtClean="0"/>
              <a:t> LEFT und RIGHT </a:t>
            </a:r>
            <a:r>
              <a:rPr lang="en-US" baseline="0" dirty="0" err="1" smtClean="0"/>
              <a:t>zu</a:t>
            </a:r>
            <a:r>
              <a:rPr lang="en-US" baseline="0" dirty="0" smtClean="0"/>
              <a:t> </a:t>
            </a:r>
            <a:r>
              <a:rPr lang="en-US" baseline="0" dirty="0" err="1" smtClean="0"/>
              <a:t>trennen</a:t>
            </a:r>
            <a:endParaRPr lang="en-US" baseline="0" dirty="0" smtClean="0"/>
          </a:p>
          <a:p>
            <a:endParaRPr lang="en-US" baseline="0" dirty="0" smtClean="0"/>
          </a:p>
          <a:p>
            <a:r>
              <a:rPr lang="en-US" baseline="0" dirty="0" smtClean="0"/>
              <a:t>36 Bit und </a:t>
            </a:r>
            <a:r>
              <a:rPr lang="en-US" baseline="0" dirty="0" err="1" smtClean="0"/>
              <a:t>anschließend</a:t>
            </a:r>
            <a:r>
              <a:rPr lang="en-US" baseline="0" dirty="0" smtClean="0"/>
              <a:t> </a:t>
            </a:r>
            <a:r>
              <a:rPr lang="en-US" baseline="0" dirty="0" err="1" smtClean="0"/>
              <a:t>aufteilen</a:t>
            </a:r>
            <a:r>
              <a:rPr lang="en-US" baseline="0" dirty="0" smtClean="0"/>
              <a:t>, </a:t>
            </a:r>
            <a:r>
              <a:rPr lang="en-US" baseline="0" dirty="0" err="1" smtClean="0"/>
              <a:t>oder</a:t>
            </a:r>
            <a:r>
              <a:rPr lang="en-US" baseline="0" dirty="0" smtClean="0"/>
              <a:t> </a:t>
            </a:r>
            <a:r>
              <a:rPr lang="en-US" baseline="0" dirty="0" err="1" smtClean="0"/>
              <a:t>direkt</a:t>
            </a:r>
            <a:r>
              <a:rPr lang="en-US" baseline="0" dirty="0" smtClean="0"/>
              <a:t> </a:t>
            </a:r>
            <a:r>
              <a:rPr lang="en-US" baseline="0" dirty="0" err="1" smtClean="0"/>
              <a:t>aufteilen</a:t>
            </a:r>
            <a:endParaRPr lang="en-US" baseline="0" dirty="0" smtClean="0"/>
          </a:p>
          <a:p>
            <a:endParaRPr lang="en-US" baseline="0" dirty="0" smtClean="0"/>
          </a:p>
          <a:p>
            <a:r>
              <a:rPr lang="en-US" baseline="0" dirty="0" smtClean="0"/>
              <a:t>Counter </a:t>
            </a:r>
            <a:r>
              <a:rPr lang="en-US" baseline="0" dirty="0" err="1" smtClean="0"/>
              <a:t>wäre</a:t>
            </a:r>
            <a:r>
              <a:rPr lang="en-US" baseline="0" dirty="0" smtClean="0"/>
              <a:t> 35 </a:t>
            </a:r>
            <a:r>
              <a:rPr lang="en-US" baseline="0" dirty="0" err="1" smtClean="0"/>
              <a:t>bis</a:t>
            </a:r>
            <a:r>
              <a:rPr lang="en-US" baseline="0" dirty="0" smtClean="0"/>
              <a:t> 0. </a:t>
            </a:r>
            <a:r>
              <a:rPr lang="en-US" baseline="0" dirty="0" err="1" smtClean="0"/>
              <a:t>Bei</a:t>
            </a:r>
            <a:r>
              <a:rPr lang="en-US" baseline="0" dirty="0" smtClean="0"/>
              <a:t> Counter 0 </a:t>
            </a:r>
            <a:r>
              <a:rPr lang="en-US" baseline="0" dirty="0" err="1" smtClean="0"/>
              <a:t>Aufteilung</a:t>
            </a:r>
            <a:r>
              <a:rPr lang="en-US" baseline="0" dirty="0" smtClean="0"/>
              <a:t> in LEFT und RIGHT und </a:t>
            </a:r>
            <a:r>
              <a:rPr lang="en-US" baseline="0" dirty="0" err="1" smtClean="0"/>
              <a:t>Ausgabe</a:t>
            </a:r>
            <a:r>
              <a:rPr lang="en-US" baseline="0" dirty="0" smtClean="0"/>
              <a:t>, </a:t>
            </a:r>
            <a:r>
              <a:rPr lang="en-US" baseline="0" dirty="0" err="1" smtClean="0"/>
              <a:t>dann</a:t>
            </a:r>
            <a:r>
              <a:rPr lang="en-US" baseline="0" dirty="0" smtClean="0"/>
              <a:t> FLAG </a:t>
            </a:r>
            <a:r>
              <a:rPr lang="en-US" baseline="0" dirty="0" err="1" smtClean="0"/>
              <a:t>Ausgabe</a:t>
            </a:r>
            <a:r>
              <a:rPr lang="en-US" baseline="0" dirty="0" smtClean="0"/>
              <a:t> und </a:t>
            </a:r>
            <a:r>
              <a:rPr lang="en-US" baseline="0" dirty="0" err="1" smtClean="0"/>
              <a:t>Counterreset</a:t>
            </a:r>
            <a:r>
              <a:rPr lang="en-US" baseline="0" dirty="0" smtClean="0"/>
              <a:t> </a:t>
            </a:r>
            <a:r>
              <a:rPr lang="en-US" baseline="0" dirty="0" err="1" smtClean="0"/>
              <a:t>bei</a:t>
            </a:r>
            <a:r>
              <a:rPr lang="en-US" baseline="0" dirty="0" smtClean="0"/>
              <a:t> </a:t>
            </a:r>
            <a:r>
              <a:rPr lang="en-US" baseline="0" dirty="0" err="1" smtClean="0"/>
              <a:t>steigender</a:t>
            </a:r>
            <a:r>
              <a:rPr lang="en-US" baseline="0" dirty="0" smtClean="0"/>
              <a:t> FSYNC </a:t>
            </a:r>
            <a:r>
              <a:rPr lang="en-US" baseline="0" dirty="0" err="1" smtClean="0"/>
              <a:t>Flanke</a:t>
            </a:r>
            <a:endParaRPr lang="en-US" baseline="0" dirty="0" smtClean="0"/>
          </a:p>
          <a:p>
            <a:endParaRPr lang="en-US" baseline="0" dirty="0" smtClean="0"/>
          </a:p>
          <a:p>
            <a:r>
              <a:rPr lang="en-US" baseline="0" dirty="0" err="1" smtClean="0"/>
              <a:t>Kaum</a:t>
            </a:r>
            <a:r>
              <a:rPr lang="en-US" baseline="0" dirty="0" smtClean="0"/>
              <a:t> </a:t>
            </a:r>
            <a:r>
              <a:rPr lang="en-US" baseline="0" dirty="0" err="1" smtClean="0"/>
              <a:t>gravierende</a:t>
            </a:r>
            <a:r>
              <a:rPr lang="en-US" baseline="0" dirty="0" smtClean="0"/>
              <a:t> </a:t>
            </a:r>
            <a:r>
              <a:rPr lang="en-US" baseline="0" dirty="0" err="1" smtClean="0"/>
              <a:t>Unterschiede</a:t>
            </a:r>
            <a:endParaRPr lang="en-US" baseline="0" dirty="0" smtClean="0"/>
          </a:p>
          <a:p>
            <a:r>
              <a:rPr lang="en-US" baseline="0" dirty="0" err="1" smtClean="0"/>
              <a:t>Funktionale</a:t>
            </a:r>
            <a:r>
              <a:rPr lang="en-US" baseline="0" dirty="0" smtClean="0"/>
              <a:t> </a:t>
            </a:r>
            <a:r>
              <a:rPr lang="en-US" baseline="0" dirty="0" err="1" smtClean="0"/>
              <a:t>Trennung</a:t>
            </a:r>
            <a:r>
              <a:rPr lang="en-US" baseline="0" dirty="0" smtClean="0"/>
              <a:t> von LEFT und RIGHT </a:t>
            </a:r>
            <a:r>
              <a:rPr lang="en-US" baseline="0" dirty="0" err="1" smtClean="0"/>
              <a:t>im</a:t>
            </a:r>
            <a:r>
              <a:rPr lang="en-US" baseline="0" dirty="0" smtClean="0"/>
              <a:t> Code </a:t>
            </a:r>
            <a:r>
              <a:rPr lang="en-US" baseline="0" dirty="0" err="1" smtClean="0"/>
              <a:t>ermöglicht</a:t>
            </a:r>
            <a:r>
              <a:rPr lang="en-US" baseline="0" dirty="0" smtClean="0"/>
              <a:t> </a:t>
            </a:r>
            <a:r>
              <a:rPr lang="en-US" baseline="0" dirty="0" err="1" smtClean="0"/>
              <a:t>womöglich</a:t>
            </a:r>
            <a:r>
              <a:rPr lang="en-US" baseline="0" dirty="0" smtClean="0"/>
              <a:t> </a:t>
            </a:r>
            <a:r>
              <a:rPr lang="en-US" baseline="0" dirty="0" err="1" smtClean="0"/>
              <a:t>uns</a:t>
            </a:r>
            <a:r>
              <a:rPr lang="en-US" baseline="0" dirty="0" smtClean="0"/>
              <a:t> und </a:t>
            </a:r>
            <a:r>
              <a:rPr lang="en-US" baseline="0" dirty="0" err="1" smtClean="0"/>
              <a:t>anderen</a:t>
            </a:r>
            <a:r>
              <a:rPr lang="en-US" baseline="0" dirty="0" smtClean="0"/>
              <a:t> </a:t>
            </a:r>
            <a:r>
              <a:rPr lang="en-US" baseline="0" dirty="0" err="1" smtClean="0"/>
              <a:t>Entwicklern</a:t>
            </a:r>
            <a:r>
              <a:rPr lang="en-US" baseline="0" dirty="0" smtClean="0"/>
              <a:t> der </a:t>
            </a:r>
            <a:r>
              <a:rPr lang="en-US" baseline="0" dirty="0" err="1" smtClean="0"/>
              <a:t>anderen</a:t>
            </a:r>
            <a:r>
              <a:rPr lang="en-US" baseline="0" dirty="0" smtClean="0"/>
              <a:t> </a:t>
            </a:r>
            <a:r>
              <a:rPr lang="en-US" baseline="0" dirty="0" err="1" smtClean="0"/>
              <a:t>Bausteine</a:t>
            </a:r>
            <a:r>
              <a:rPr lang="en-US" baseline="0" dirty="0" smtClean="0"/>
              <a:t> </a:t>
            </a:r>
            <a:r>
              <a:rPr lang="en-US" baseline="0" dirty="0" err="1" smtClean="0"/>
              <a:t>leichteren</a:t>
            </a:r>
            <a:r>
              <a:rPr lang="en-US" baseline="0" dirty="0" smtClean="0"/>
              <a:t> </a:t>
            </a:r>
            <a:r>
              <a:rPr lang="en-US" baseline="0" dirty="0" err="1" smtClean="0"/>
              <a:t>Umgang</a:t>
            </a:r>
            <a:r>
              <a:rPr lang="en-US" baseline="0" dirty="0" smtClean="0"/>
              <a:t> </a:t>
            </a:r>
            <a:r>
              <a:rPr lang="en-US" baseline="0" dirty="0" err="1" smtClean="0"/>
              <a:t>mit</a:t>
            </a:r>
            <a:r>
              <a:rPr lang="en-US" baseline="0" dirty="0" smtClean="0"/>
              <a:t> Code</a:t>
            </a:r>
          </a:p>
          <a:p>
            <a:endParaRPr lang="en-US" baseline="0" dirty="0" smtClean="0"/>
          </a:p>
          <a:p>
            <a:r>
              <a:rPr lang="en-US" baseline="0" dirty="0" err="1" smtClean="0"/>
              <a:t>Nutzung</a:t>
            </a:r>
            <a:r>
              <a:rPr lang="en-US" baseline="0" dirty="0" smtClean="0"/>
              <a:t> von </a:t>
            </a:r>
            <a:r>
              <a:rPr lang="en-US" baseline="0" dirty="0" err="1" smtClean="0"/>
              <a:t>Versetzter</a:t>
            </a:r>
            <a:r>
              <a:rPr lang="en-US" baseline="0" dirty="0" smtClean="0"/>
              <a:t> </a:t>
            </a:r>
            <a:r>
              <a:rPr lang="en-US" baseline="0" dirty="0" err="1" smtClean="0"/>
              <a:t>Zuweisung</a:t>
            </a:r>
            <a:r>
              <a:rPr lang="en-US" baseline="0" dirty="0" smtClean="0"/>
              <a:t> von HFLAG </a:t>
            </a:r>
            <a:r>
              <a:rPr lang="en-US" baseline="0" dirty="0" err="1" smtClean="0"/>
              <a:t>ermöglicht</a:t>
            </a:r>
            <a:r>
              <a:rPr lang="en-US" baseline="0" dirty="0" smtClean="0"/>
              <a:t> (</a:t>
            </a:r>
            <a:r>
              <a:rPr lang="en-US" baseline="0" dirty="0" err="1" smtClean="0"/>
              <a:t>theoretisch</a:t>
            </a:r>
            <a:r>
              <a:rPr lang="en-US" baseline="0" dirty="0" smtClean="0"/>
              <a:t>) Update der </a:t>
            </a:r>
            <a:r>
              <a:rPr lang="en-US" baseline="0" dirty="0" err="1" smtClean="0"/>
              <a:t>Ausgabevektoren</a:t>
            </a:r>
            <a:r>
              <a:rPr lang="en-US" baseline="0" dirty="0" smtClean="0"/>
              <a:t> und </a:t>
            </a:r>
            <a:r>
              <a:rPr lang="en-US" baseline="0" dirty="0" err="1" smtClean="0"/>
              <a:t>Setzen</a:t>
            </a:r>
            <a:r>
              <a:rPr lang="en-US" baseline="0" dirty="0" smtClean="0"/>
              <a:t> </a:t>
            </a:r>
            <a:r>
              <a:rPr lang="en-US" baseline="0" dirty="0" err="1" smtClean="0"/>
              <a:t>Ausgabeflags</a:t>
            </a:r>
            <a:r>
              <a:rPr lang="en-US" baseline="0" dirty="0" smtClean="0"/>
              <a:t> </a:t>
            </a:r>
            <a:r>
              <a:rPr lang="en-US" baseline="0" dirty="0" err="1" smtClean="0"/>
              <a:t>gleichzeitig</a:t>
            </a:r>
            <a:endParaRPr lang="en-US" baseline="0" dirty="0" smtClean="0"/>
          </a:p>
          <a:p>
            <a:endParaRPr lang="en-US" baseline="0" dirty="0" smtClean="0"/>
          </a:p>
          <a:p>
            <a:r>
              <a:rPr lang="en-US" baseline="0" dirty="0" err="1" smtClean="0"/>
              <a:t>Im</a:t>
            </a:r>
            <a:r>
              <a:rPr lang="en-US" baseline="0" dirty="0" smtClean="0"/>
              <a:t> </a:t>
            </a:r>
            <a:r>
              <a:rPr lang="en-US" baseline="0" dirty="0" err="1" smtClean="0"/>
              <a:t>Großen</a:t>
            </a:r>
            <a:r>
              <a:rPr lang="en-US" baseline="0" dirty="0" smtClean="0"/>
              <a:t> und </a:t>
            </a:r>
            <a:r>
              <a:rPr lang="en-US" baseline="0" dirty="0" err="1" smtClean="0"/>
              <a:t>Ganzen</a:t>
            </a:r>
            <a:r>
              <a:rPr lang="en-US" baseline="0" dirty="0" smtClean="0"/>
              <a:t> </a:t>
            </a:r>
            <a:r>
              <a:rPr lang="en-US" baseline="0" dirty="0" err="1" smtClean="0"/>
              <a:t>keine</a:t>
            </a:r>
            <a:r>
              <a:rPr lang="en-US" baseline="0" dirty="0" smtClean="0"/>
              <a:t> </a:t>
            </a:r>
            <a:r>
              <a:rPr lang="en-US" baseline="0" dirty="0" err="1" smtClean="0"/>
              <a:t>großen</a:t>
            </a:r>
            <a:r>
              <a:rPr lang="en-US" baseline="0" dirty="0" smtClean="0"/>
              <a:t> </a:t>
            </a:r>
            <a:r>
              <a:rPr lang="en-US" baseline="0" dirty="0" err="1" smtClean="0"/>
              <a:t>Unterschiede</a:t>
            </a:r>
            <a:r>
              <a:rPr lang="en-US" baseline="0" dirty="0" smtClean="0"/>
              <a:t>, </a:t>
            </a:r>
            <a:r>
              <a:rPr lang="en-US" baseline="0" dirty="0" err="1" smtClean="0"/>
              <a:t>aber</a:t>
            </a:r>
            <a:r>
              <a:rPr lang="en-US" baseline="0" dirty="0" smtClean="0"/>
              <a:t> </a:t>
            </a:r>
            <a:r>
              <a:rPr lang="en-US" baseline="0" dirty="0" err="1" smtClean="0"/>
              <a:t>genug</a:t>
            </a:r>
            <a:r>
              <a:rPr lang="en-US" baseline="0" dirty="0" smtClean="0"/>
              <a:t> </a:t>
            </a:r>
            <a:r>
              <a:rPr lang="en-US" baseline="0" dirty="0" err="1" smtClean="0"/>
              <a:t>für</a:t>
            </a:r>
            <a:r>
              <a:rPr lang="en-US" baseline="0" dirty="0" smtClean="0"/>
              <a:t> </a:t>
            </a:r>
            <a:r>
              <a:rPr lang="en-US" baseline="0" dirty="0" err="1" smtClean="0"/>
              <a:t>unsere</a:t>
            </a:r>
            <a:r>
              <a:rPr lang="en-US" baseline="0" dirty="0" smtClean="0"/>
              <a:t> </a:t>
            </a:r>
            <a:r>
              <a:rPr lang="en-US" baseline="0" dirty="0" err="1" smtClean="0"/>
              <a:t>Entscheidung</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0342CCE-66C6-D84B-B841-087F72D18875}" type="slidenum">
              <a:rPr lang="en-US" smtClean="0"/>
              <a:t>19</a:t>
            </a:fld>
            <a:endParaRPr lang="en-US"/>
          </a:p>
        </p:txBody>
      </p:sp>
    </p:spTree>
    <p:extLst>
      <p:ext uri="{BB962C8B-B14F-4D97-AF65-F5344CB8AC3E}">
        <p14:creationId xmlns:p14="http://schemas.microsoft.com/office/powerpoint/2010/main" val="603605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342CCE-66C6-D84B-B841-087F72D18875}" type="slidenum">
              <a:rPr lang="en-US" smtClean="0"/>
              <a:t>21</a:t>
            </a:fld>
            <a:endParaRPr lang="en-US"/>
          </a:p>
        </p:txBody>
      </p:sp>
    </p:spTree>
    <p:extLst>
      <p:ext uri="{BB962C8B-B14F-4D97-AF65-F5344CB8AC3E}">
        <p14:creationId xmlns:p14="http://schemas.microsoft.com/office/powerpoint/2010/main" val="197310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B0342CCE-66C6-D84B-B841-087F72D18875}" type="slidenum">
              <a:rPr lang="en-US" smtClean="0"/>
              <a:t>2</a:t>
            </a:fld>
            <a:endParaRPr lang="en-US"/>
          </a:p>
        </p:txBody>
      </p:sp>
    </p:spTree>
    <p:extLst>
      <p:ext uri="{BB962C8B-B14F-4D97-AF65-F5344CB8AC3E}">
        <p14:creationId xmlns:p14="http://schemas.microsoft.com/office/powerpoint/2010/main" val="1284028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In unserem zweiten Projekt ging er um die Umsetzung eines Seriell / Parallel Konverters in VHDL. </a:t>
            </a:r>
          </a:p>
          <a:p>
            <a:endParaRPr lang="de-DE" dirty="0" smtClean="0"/>
          </a:p>
          <a:p>
            <a:r>
              <a:rPr lang="de-DE" dirty="0" smtClean="0"/>
              <a:t>Ich möchte in den nächsten Minuten kurz auf den Projektablauf und die Hürden die uns begegnet sind eingehen, und wie wir diese Hürden überwinden konnten.</a:t>
            </a:r>
          </a:p>
          <a:p>
            <a:endParaRPr lang="en-US" dirty="0"/>
          </a:p>
        </p:txBody>
      </p:sp>
      <p:sp>
        <p:nvSpPr>
          <p:cNvPr id="4" name="Slide Number Placeholder 3"/>
          <p:cNvSpPr>
            <a:spLocks noGrp="1"/>
          </p:cNvSpPr>
          <p:nvPr>
            <p:ph type="sldNum" sz="quarter" idx="10"/>
          </p:nvPr>
        </p:nvSpPr>
        <p:spPr/>
        <p:txBody>
          <a:bodyPr/>
          <a:lstStyle/>
          <a:p>
            <a:fld id="{B0342CCE-66C6-D84B-B841-087F72D18875}" type="slidenum">
              <a:rPr lang="en-US" smtClean="0"/>
              <a:t>3</a:t>
            </a:fld>
            <a:endParaRPr lang="en-US"/>
          </a:p>
        </p:txBody>
      </p:sp>
    </p:spTree>
    <p:extLst>
      <p:ext uri="{BB962C8B-B14F-4D97-AF65-F5344CB8AC3E}">
        <p14:creationId xmlns:p14="http://schemas.microsoft.com/office/powerpoint/2010/main" val="603461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In der ersten Phase des Projekts ging es um die Erstellung eines Pflichtenhefts. </a:t>
            </a:r>
            <a:endParaRPr lang="de-DE" dirty="0"/>
          </a:p>
          <a:p>
            <a:endParaRPr lang="de-DE" dirty="0"/>
          </a:p>
          <a:p>
            <a:r>
              <a:rPr lang="de-DE" dirty="0"/>
              <a:t>Vorteil: durch Vorarbeit bei Assemblerprojekt Grundstruktur vorhanden </a:t>
            </a:r>
            <a:r>
              <a:rPr lang="de-DE" dirty="0">
                <a:sym typeface="Wingdings" panose="05000000000000000000" pitchFamily="2" charset="2"/>
              </a:rPr>
              <a:t> Konzentration auf Inhalt</a:t>
            </a:r>
          </a:p>
          <a:p>
            <a:endParaRPr lang="de-DE" dirty="0">
              <a:sym typeface="Wingdings" panose="05000000000000000000" pitchFamily="2" charset="2"/>
            </a:endParaRPr>
          </a:p>
          <a:p>
            <a:r>
              <a:rPr lang="de-DE" dirty="0">
                <a:sym typeface="Wingdings" panose="05000000000000000000" pitchFamily="2" charset="2"/>
              </a:rPr>
              <a:t>Daher Abschluss des Pflichtenhefts innerhalb eines Treffens</a:t>
            </a:r>
            <a:endParaRPr lang="de-DE" dirty="0"/>
          </a:p>
          <a:p>
            <a:endParaRPr lang="de-DE" dirty="0"/>
          </a:p>
          <a:p>
            <a:endParaRPr lang="de-DE" dirty="0"/>
          </a:p>
          <a:p>
            <a:endParaRPr lang="de-DE" dirty="0"/>
          </a:p>
          <a:p>
            <a:r>
              <a:rPr lang="de-DE" dirty="0"/>
              <a:t>In der ersten Phase des Projekts ging es um die Erstellung eines Pflichtenhefts. Hier hatten wir den Vorteil, dass durch unsere Vorarbeit beim Assembler Projekt bereits die Grundstruktur des Pflichtenhefts vorhanden war. Darum mussten wir uns also nicht mehr kümmern, sondern konnten direkt an den Inhalt gehen. Daher konnten wir das Pflichtenheft innerhalb eines Treffens abschließen</a:t>
            </a:r>
          </a:p>
        </p:txBody>
      </p:sp>
      <p:sp>
        <p:nvSpPr>
          <p:cNvPr id="4" name="Foliennummernplatzhalter 3"/>
          <p:cNvSpPr>
            <a:spLocks noGrp="1"/>
          </p:cNvSpPr>
          <p:nvPr>
            <p:ph type="sldNum" sz="quarter" idx="10"/>
          </p:nvPr>
        </p:nvSpPr>
        <p:spPr/>
        <p:txBody>
          <a:bodyPr/>
          <a:lstStyle/>
          <a:p>
            <a:fld id="{81B56B77-3924-4CFA-B032-6640F3F9E999}" type="slidenum">
              <a:rPr lang="de-DE" smtClean="0"/>
              <a:t>4</a:t>
            </a:fld>
            <a:endParaRPr lang="de-DE"/>
          </a:p>
        </p:txBody>
      </p:sp>
    </p:spTree>
    <p:extLst>
      <p:ext uri="{BB962C8B-B14F-4D97-AF65-F5344CB8AC3E}">
        <p14:creationId xmlns:p14="http://schemas.microsoft.com/office/powerpoint/2010/main" val="1862112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nicht nur Lösungsideen entwickelt</a:t>
            </a:r>
          </a:p>
          <a:p>
            <a:endParaRPr lang="de-DE" dirty="0"/>
          </a:p>
          <a:p>
            <a:r>
              <a:rPr lang="de-DE" dirty="0"/>
              <a:t>Pseudocode zur Verdeutlichung unseres Ansatzes geschrieben</a:t>
            </a:r>
          </a:p>
          <a:p>
            <a:endParaRPr lang="de-DE" dirty="0"/>
          </a:p>
          <a:p>
            <a:r>
              <a:rPr lang="de-DE" dirty="0"/>
              <a:t>Sehr nah an echtem VHDL Code </a:t>
            </a:r>
            <a:r>
              <a:rPr lang="de-DE" dirty="0">
                <a:sym typeface="Wingdings" panose="05000000000000000000" pitchFamily="2" charset="2"/>
              </a:rPr>
              <a:t> hat die nächste Phase erleichtert</a:t>
            </a:r>
          </a:p>
          <a:p>
            <a:endParaRPr lang="de-DE" dirty="0"/>
          </a:p>
          <a:p>
            <a:endParaRPr lang="de-DE" dirty="0"/>
          </a:p>
          <a:p>
            <a:endParaRPr lang="de-DE" dirty="0"/>
          </a:p>
          <a:p>
            <a:r>
              <a:rPr lang="de-DE" dirty="0"/>
              <a:t>Danach folgte die Spezifikationsphase. Hier haben wir nicht nur unsere Lösungsideen entwickelt, sondern zur Verdeutlichung bereits Pseudocode unseres Implementierungsansatzes verfasst. Dieser war bereits sehr nah an echtem VHDL Code, was uns die folgende Phase erleichtert hat.</a:t>
            </a:r>
          </a:p>
        </p:txBody>
      </p:sp>
      <p:sp>
        <p:nvSpPr>
          <p:cNvPr id="4" name="Foliennummernplatzhalter 3"/>
          <p:cNvSpPr>
            <a:spLocks noGrp="1"/>
          </p:cNvSpPr>
          <p:nvPr>
            <p:ph type="sldNum" sz="quarter" idx="10"/>
          </p:nvPr>
        </p:nvSpPr>
        <p:spPr/>
        <p:txBody>
          <a:bodyPr/>
          <a:lstStyle/>
          <a:p>
            <a:fld id="{81B56B77-3924-4CFA-B032-6640F3F9E999}" type="slidenum">
              <a:rPr lang="de-DE" smtClean="0"/>
              <a:t>5</a:t>
            </a:fld>
            <a:endParaRPr lang="de-DE"/>
          </a:p>
        </p:txBody>
      </p:sp>
    </p:spTree>
    <p:extLst>
      <p:ext uri="{BB962C8B-B14F-4D97-AF65-F5344CB8AC3E}">
        <p14:creationId xmlns:p14="http://schemas.microsoft.com/office/powerpoint/2010/main" val="3148823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Bisher alles sehr glatt</a:t>
            </a:r>
          </a:p>
          <a:p>
            <a:endParaRPr lang="de-DE" dirty="0"/>
          </a:p>
          <a:p>
            <a:r>
              <a:rPr lang="de-DE" dirty="0"/>
              <a:t>In Implementierungsphase stellt sich heraus: </a:t>
            </a:r>
          </a:p>
          <a:p>
            <a:endParaRPr lang="de-DE" dirty="0"/>
          </a:p>
          <a:p>
            <a:r>
              <a:rPr lang="de-DE" dirty="0"/>
              <a:t>Geringe Verbreitung von VHDL erschwert an brauchbare Informationen zu kommen</a:t>
            </a:r>
          </a:p>
          <a:p>
            <a:endParaRPr lang="de-DE" dirty="0"/>
          </a:p>
          <a:p>
            <a:r>
              <a:rPr lang="de-DE" dirty="0"/>
              <a:t>Außerdem Installation der nötigen Tools auf Windows schwerer als erwartet</a:t>
            </a:r>
          </a:p>
          <a:p>
            <a:endParaRPr lang="de-DE" dirty="0"/>
          </a:p>
          <a:p>
            <a:endParaRPr lang="de-DE" dirty="0"/>
          </a:p>
          <a:p>
            <a:endParaRPr lang="de-DE" dirty="0"/>
          </a:p>
          <a:p>
            <a:endParaRPr lang="de-DE" dirty="0"/>
          </a:p>
          <a:p>
            <a:r>
              <a:rPr lang="de-DE" dirty="0"/>
              <a:t>Bis hier hin lief alles sehr glatt und wir sind auf keine größeren Probleme gestoßen. In der Implementierungsphase stellte sich aber heraus, dass es durch die vergleichsweise geringe Verbreitung von VHDL gar nicht so einfach ist online brauchbare Informationen und Hilfestellungen zu VHDL zu finden. Außerdem gestaltete sich die Installation der nötigen Tools auf Windows deutlich schwerer als erwartet. </a:t>
            </a:r>
          </a:p>
        </p:txBody>
      </p:sp>
      <p:sp>
        <p:nvSpPr>
          <p:cNvPr id="4" name="Foliennummernplatzhalter 3"/>
          <p:cNvSpPr>
            <a:spLocks noGrp="1"/>
          </p:cNvSpPr>
          <p:nvPr>
            <p:ph type="sldNum" sz="quarter" idx="10"/>
          </p:nvPr>
        </p:nvSpPr>
        <p:spPr/>
        <p:txBody>
          <a:bodyPr/>
          <a:lstStyle/>
          <a:p>
            <a:fld id="{81B56B77-3924-4CFA-B032-6640F3F9E999}" type="slidenum">
              <a:rPr lang="de-DE" smtClean="0"/>
              <a:t>6</a:t>
            </a:fld>
            <a:endParaRPr lang="de-DE"/>
          </a:p>
        </p:txBody>
      </p:sp>
    </p:spTree>
    <p:extLst>
      <p:ext uri="{BB962C8B-B14F-4D97-AF65-F5344CB8AC3E}">
        <p14:creationId xmlns:p14="http://schemas.microsoft.com/office/powerpoint/2010/main" val="122550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Wahl von GHDL und </a:t>
            </a:r>
            <a:r>
              <a:rPr lang="de-DE" dirty="0" err="1"/>
              <a:t>GTKwave</a:t>
            </a:r>
            <a:r>
              <a:rPr lang="de-DE" dirty="0"/>
              <a:t> schnell getroffen</a:t>
            </a:r>
          </a:p>
          <a:p>
            <a:endParaRPr lang="de-DE" dirty="0"/>
          </a:p>
          <a:p>
            <a:r>
              <a:rPr lang="de-DE" dirty="0"/>
              <a:t>Lange unter Windows versucht </a:t>
            </a:r>
            <a:r>
              <a:rPr lang="de-DE" dirty="0">
                <a:sym typeface="Wingdings" panose="05000000000000000000" pitchFamily="2" charset="2"/>
              </a:rPr>
              <a:t> Schließlich Entscheidung Implementierung auf </a:t>
            </a:r>
            <a:r>
              <a:rPr lang="de-DE" dirty="0" err="1">
                <a:sym typeface="Wingdings" panose="05000000000000000000" pitchFamily="2" charset="2"/>
              </a:rPr>
              <a:t>macOS</a:t>
            </a:r>
            <a:r>
              <a:rPr lang="de-DE" dirty="0">
                <a:sym typeface="Wingdings" panose="05000000000000000000" pitchFamily="2" charset="2"/>
              </a:rPr>
              <a:t> fortzusetzen</a:t>
            </a:r>
          </a:p>
          <a:p>
            <a:endParaRPr lang="de-DE" dirty="0">
              <a:sym typeface="Wingdings" panose="05000000000000000000" pitchFamily="2" charset="2"/>
            </a:endParaRPr>
          </a:p>
          <a:p>
            <a:r>
              <a:rPr lang="de-DE" dirty="0">
                <a:sym typeface="Wingdings" panose="05000000000000000000" pitchFamily="2" charset="2"/>
              </a:rPr>
              <a:t>Erfreulicherweise kaum Anpassungen an VHDL Code aus Spezifikation nötig</a:t>
            </a:r>
          </a:p>
          <a:p>
            <a:endParaRPr lang="de-DE" dirty="0">
              <a:sym typeface="Wingdings" panose="05000000000000000000" pitchFamily="2" charset="2"/>
            </a:endParaRPr>
          </a:p>
          <a:p>
            <a:endParaRPr lang="de-DE" dirty="0"/>
          </a:p>
          <a:p>
            <a:endParaRPr lang="de-DE" dirty="0"/>
          </a:p>
          <a:p>
            <a:r>
              <a:rPr lang="de-DE" dirty="0"/>
              <a:t>Schließlich haben wir uns auf GHDL als Compiler und </a:t>
            </a:r>
            <a:r>
              <a:rPr lang="de-DE" dirty="0" err="1"/>
              <a:t>GTKwave</a:t>
            </a:r>
            <a:r>
              <a:rPr lang="de-DE" dirty="0"/>
              <a:t> als Wave-Viewer geeinigt und sind mit der Implementierung auf </a:t>
            </a:r>
            <a:r>
              <a:rPr lang="de-DE" dirty="0" err="1"/>
              <a:t>macOS</a:t>
            </a:r>
            <a:r>
              <a:rPr lang="de-DE" dirty="0"/>
              <a:t> umgestiegen, weil sich die Installation der Tools dort deutlich einfacher gestaltete. Erfreulicherweise waren kaum Anpassungen am VHDL Code aus der Spezifikation nötig.</a:t>
            </a:r>
          </a:p>
        </p:txBody>
      </p:sp>
      <p:sp>
        <p:nvSpPr>
          <p:cNvPr id="4" name="Foliennummernplatzhalter 3"/>
          <p:cNvSpPr>
            <a:spLocks noGrp="1"/>
          </p:cNvSpPr>
          <p:nvPr>
            <p:ph type="sldNum" sz="quarter" idx="10"/>
          </p:nvPr>
        </p:nvSpPr>
        <p:spPr/>
        <p:txBody>
          <a:bodyPr/>
          <a:lstStyle/>
          <a:p>
            <a:fld id="{81B56B77-3924-4CFA-B032-6640F3F9E999}" type="slidenum">
              <a:rPr lang="de-DE" smtClean="0"/>
              <a:t>7</a:t>
            </a:fld>
            <a:endParaRPr lang="de-DE"/>
          </a:p>
        </p:txBody>
      </p:sp>
    </p:spTree>
    <p:extLst>
      <p:ext uri="{BB962C8B-B14F-4D97-AF65-F5344CB8AC3E}">
        <p14:creationId xmlns:p14="http://schemas.microsoft.com/office/powerpoint/2010/main" val="856146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Rücklickend</a:t>
            </a:r>
            <a:r>
              <a:rPr lang="de-DE" dirty="0"/>
              <a:t> weniger Zeit für Pflichtenheft und Spezifikation gebraucht</a:t>
            </a:r>
          </a:p>
          <a:p>
            <a:endParaRPr lang="de-DE" dirty="0"/>
          </a:p>
          <a:p>
            <a:r>
              <a:rPr lang="de-DE" dirty="0"/>
              <a:t>Mehr Zeit für Implementierung gebraucht</a:t>
            </a:r>
          </a:p>
          <a:p>
            <a:endParaRPr lang="de-DE" dirty="0"/>
          </a:p>
          <a:p>
            <a:r>
              <a:rPr lang="de-DE" dirty="0"/>
              <a:t>Insgesamt ausgeglichen </a:t>
            </a:r>
            <a:r>
              <a:rPr lang="de-DE" dirty="0">
                <a:sym typeface="Wingdings" panose="05000000000000000000" pitchFamily="2" charset="2"/>
              </a:rPr>
              <a:t> Gesamtplanung eingehalten</a:t>
            </a:r>
            <a:endParaRPr lang="de-DE" dirty="0"/>
          </a:p>
          <a:p>
            <a:endParaRPr lang="de-DE" dirty="0"/>
          </a:p>
          <a:p>
            <a:endParaRPr lang="de-DE" dirty="0"/>
          </a:p>
          <a:p>
            <a:endParaRPr lang="de-DE" dirty="0"/>
          </a:p>
          <a:p>
            <a:r>
              <a:rPr lang="de-DE" dirty="0"/>
              <a:t>Rückblickend haben wir etwas weniger Zeit für Pflichtenheft und Spezifikation benötigt als geplant, aber dafür mehr Zeit für die Implementierung. Insgesamt hat sich das ausgewogen und wir konnten unsere Gesamtplanung einhalten.</a:t>
            </a:r>
          </a:p>
        </p:txBody>
      </p:sp>
      <p:sp>
        <p:nvSpPr>
          <p:cNvPr id="4" name="Foliennummernplatzhalter 3"/>
          <p:cNvSpPr>
            <a:spLocks noGrp="1"/>
          </p:cNvSpPr>
          <p:nvPr>
            <p:ph type="sldNum" sz="quarter" idx="10"/>
          </p:nvPr>
        </p:nvSpPr>
        <p:spPr/>
        <p:txBody>
          <a:bodyPr/>
          <a:lstStyle/>
          <a:p>
            <a:fld id="{81B56B77-3924-4CFA-B032-6640F3F9E999}" type="slidenum">
              <a:rPr lang="de-DE" smtClean="0"/>
              <a:t>8</a:t>
            </a:fld>
            <a:endParaRPr lang="de-DE"/>
          </a:p>
        </p:txBody>
      </p:sp>
    </p:spTree>
    <p:extLst>
      <p:ext uri="{BB962C8B-B14F-4D97-AF65-F5344CB8AC3E}">
        <p14:creationId xmlns:p14="http://schemas.microsoft.com/office/powerpoint/2010/main" val="3853998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Durch regelmäßige Treffen </a:t>
            </a:r>
            <a:r>
              <a:rPr lang="de-DE" dirty="0">
                <a:sym typeface="Wingdings" panose="05000000000000000000" pitchFamily="2" charset="2"/>
              </a:rPr>
              <a:t> keine Hektik vor Deadlines</a:t>
            </a:r>
          </a:p>
          <a:p>
            <a:endParaRPr lang="de-DE" dirty="0">
              <a:sym typeface="Wingdings" panose="05000000000000000000" pitchFamily="2" charset="2"/>
            </a:endParaRPr>
          </a:p>
          <a:p>
            <a:r>
              <a:rPr lang="de-DE" dirty="0">
                <a:sym typeface="Wingdings" panose="05000000000000000000" pitchFamily="2" charset="2"/>
              </a:rPr>
              <a:t>Nur am Ende Zeit knapp, weil letzte Phase mehr Zeit als geplant</a:t>
            </a:r>
          </a:p>
          <a:p>
            <a:endParaRPr lang="de-DE" dirty="0">
              <a:sym typeface="Wingdings" panose="05000000000000000000" pitchFamily="2" charset="2"/>
            </a:endParaRPr>
          </a:p>
          <a:p>
            <a:r>
              <a:rPr lang="de-DE" dirty="0">
                <a:sym typeface="Wingdings" panose="05000000000000000000" pitchFamily="2" charset="2"/>
              </a:rPr>
              <a:t>Trotzdem rechtzeitig fertig geworden</a:t>
            </a:r>
          </a:p>
          <a:p>
            <a:endParaRPr lang="de-DE" dirty="0">
              <a:sym typeface="Wingdings" panose="05000000000000000000" pitchFamily="2" charset="2"/>
            </a:endParaRPr>
          </a:p>
          <a:p>
            <a:endParaRPr lang="de-DE" dirty="0">
              <a:sym typeface="Wingdings" panose="05000000000000000000" pitchFamily="2" charset="2"/>
            </a:endParaRPr>
          </a:p>
          <a:p>
            <a:endParaRPr lang="de-DE" dirty="0"/>
          </a:p>
          <a:p>
            <a:endParaRPr lang="de-DE" dirty="0"/>
          </a:p>
          <a:p>
            <a:endParaRPr lang="de-DE" dirty="0"/>
          </a:p>
          <a:p>
            <a:r>
              <a:rPr lang="de-DE" dirty="0"/>
              <a:t>Durch regelmäßige Treffen kam während des Projekts nie Hektik auf, nur ganz am Ende war die Zeit etwas knapp, weil wir für die letzte Phase mehr Zeit brauchten als geplant.</a:t>
            </a:r>
          </a:p>
        </p:txBody>
      </p:sp>
      <p:sp>
        <p:nvSpPr>
          <p:cNvPr id="4" name="Foliennummernplatzhalter 3"/>
          <p:cNvSpPr>
            <a:spLocks noGrp="1"/>
          </p:cNvSpPr>
          <p:nvPr>
            <p:ph type="sldNum" sz="quarter" idx="10"/>
          </p:nvPr>
        </p:nvSpPr>
        <p:spPr/>
        <p:txBody>
          <a:bodyPr/>
          <a:lstStyle/>
          <a:p>
            <a:fld id="{81B56B77-3924-4CFA-B032-6640F3F9E999}" type="slidenum">
              <a:rPr lang="de-DE" smtClean="0"/>
              <a:t>9</a:t>
            </a:fld>
            <a:endParaRPr lang="de-DE"/>
          </a:p>
        </p:txBody>
      </p:sp>
    </p:spTree>
    <p:extLst>
      <p:ext uri="{BB962C8B-B14F-4D97-AF65-F5344CB8AC3E}">
        <p14:creationId xmlns:p14="http://schemas.microsoft.com/office/powerpoint/2010/main" val="2290061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2153"/>
          </a:xfrm>
          <a:prstGeom prst="rect">
            <a:avLst/>
          </a:prstGeom>
        </p:spPr>
      </p:pic>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264FF0F-F28F-1C4B-9511-94EF069165B9}" type="datetime1">
              <a:rPr lang="de-DE" smtClean="0"/>
              <a:t>07.08.17</a:t>
            </a:fld>
            <a:endParaRPr lang="en-US" dirty="0"/>
          </a:p>
        </p:txBody>
      </p:sp>
      <p:sp>
        <p:nvSpPr>
          <p:cNvPr id="5" name="Footer Placeholder 4"/>
          <p:cNvSpPr>
            <a:spLocks noGrp="1"/>
          </p:cNvSpPr>
          <p:nvPr>
            <p:ph type="ftr" sz="quarter" idx="11"/>
          </p:nvPr>
        </p:nvSpPr>
        <p:spPr>
          <a:xfrm>
            <a:off x="2857500" y="6356351"/>
            <a:ext cx="3429000" cy="365125"/>
          </a:xfrm>
        </p:spPr>
        <p:txBody>
          <a:bodyPr/>
          <a:lstStyle/>
          <a:p>
            <a:r>
              <a:rPr lang="en-US" smtClean="0"/>
              <a:t>Ein Vortrag von Berzan Yildiz und Florian Müller</a:t>
            </a:r>
            <a:endParaRPr lang="en-US" dirty="0"/>
          </a:p>
        </p:txBody>
      </p:sp>
      <p:sp>
        <p:nvSpPr>
          <p:cNvPr id="6" name="Slide Number Placeholder 5"/>
          <p:cNvSpPr>
            <a:spLocks noGrp="1"/>
          </p:cNvSpPr>
          <p:nvPr>
            <p:ph type="sldNum" sz="quarter" idx="12"/>
          </p:nvPr>
        </p:nvSpPr>
        <p:spPr/>
        <p:txBody>
          <a:bodyPr/>
          <a:lstStyle/>
          <a:p>
            <a:fld id="{8F3D94EA-B16B-3145-AD77-8E47A54D7677}"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6931BB-B792-F84C-B645-3AF0ED93235A}" type="datetime1">
              <a:rPr lang="de-DE" smtClean="0"/>
              <a:t>07.08.17</a:t>
            </a:fld>
            <a:endParaRPr lang="en-US"/>
          </a:p>
        </p:txBody>
      </p:sp>
      <p:sp>
        <p:nvSpPr>
          <p:cNvPr id="5" name="Footer Placeholder 4"/>
          <p:cNvSpPr>
            <a:spLocks noGrp="1"/>
          </p:cNvSpPr>
          <p:nvPr>
            <p:ph type="ftr" sz="quarter" idx="11"/>
          </p:nvPr>
        </p:nvSpPr>
        <p:spPr/>
        <p:txBody>
          <a:bodyPr/>
          <a:lstStyle/>
          <a:p>
            <a:r>
              <a:rPr lang="en-US" smtClean="0"/>
              <a:t>Ein Vortrag von Berzan Yildiz und Florian Müller</a:t>
            </a:r>
            <a:endParaRPr lang="en-US"/>
          </a:p>
        </p:txBody>
      </p:sp>
      <p:sp>
        <p:nvSpPr>
          <p:cNvPr id="6" name="Slide Number Placeholder 5"/>
          <p:cNvSpPr>
            <a:spLocks noGrp="1"/>
          </p:cNvSpPr>
          <p:nvPr>
            <p:ph type="sldNum" sz="quarter" idx="12"/>
          </p:nvPr>
        </p:nvSpPr>
        <p:spPr/>
        <p:txBody>
          <a:bodyPr/>
          <a:lstStyle/>
          <a:p>
            <a:fld id="{8F3D94EA-B16B-3145-AD77-8E47A54D767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5DA29D-68E0-8046-A22C-535642A648C5}" type="datetime1">
              <a:rPr lang="de-DE" smtClean="0"/>
              <a:t>07.08.17</a:t>
            </a:fld>
            <a:endParaRPr lang="en-US"/>
          </a:p>
        </p:txBody>
      </p:sp>
      <p:sp>
        <p:nvSpPr>
          <p:cNvPr id="5" name="Footer Placeholder 4"/>
          <p:cNvSpPr>
            <a:spLocks noGrp="1"/>
          </p:cNvSpPr>
          <p:nvPr>
            <p:ph type="ftr" sz="quarter" idx="11"/>
          </p:nvPr>
        </p:nvSpPr>
        <p:spPr/>
        <p:txBody>
          <a:bodyPr/>
          <a:lstStyle/>
          <a:p>
            <a:r>
              <a:rPr lang="en-US" smtClean="0"/>
              <a:t>Ein Vortrag von Berzan Yildiz und Florian Müller</a:t>
            </a:r>
            <a:endParaRPr lang="en-US"/>
          </a:p>
        </p:txBody>
      </p:sp>
      <p:sp>
        <p:nvSpPr>
          <p:cNvPr id="6" name="Slide Number Placeholder 5"/>
          <p:cNvSpPr>
            <a:spLocks noGrp="1"/>
          </p:cNvSpPr>
          <p:nvPr>
            <p:ph type="sldNum" sz="quarter" idx="12"/>
          </p:nvPr>
        </p:nvSpPr>
        <p:spPr/>
        <p:txBody>
          <a:bodyPr/>
          <a:lstStyle/>
          <a:p>
            <a:fld id="{8F3D94EA-B16B-3145-AD77-8E47A54D76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62E993-2470-0D44-9A7E-73EC9F33F100}" type="datetime1">
              <a:rPr lang="de-DE" smtClean="0"/>
              <a:t>07.08.17</a:t>
            </a:fld>
            <a:endParaRPr lang="en-US"/>
          </a:p>
        </p:txBody>
      </p:sp>
      <p:sp>
        <p:nvSpPr>
          <p:cNvPr id="5" name="Footer Placeholder 4"/>
          <p:cNvSpPr>
            <a:spLocks noGrp="1"/>
          </p:cNvSpPr>
          <p:nvPr>
            <p:ph type="ftr" sz="quarter" idx="11"/>
          </p:nvPr>
        </p:nvSpPr>
        <p:spPr/>
        <p:txBody>
          <a:bodyPr/>
          <a:lstStyle/>
          <a:p>
            <a:r>
              <a:rPr lang="en-US" smtClean="0"/>
              <a:t>Ein Vortrag von Berzan Yildiz und Florian Müller</a:t>
            </a:r>
            <a:endParaRPr lang="en-US"/>
          </a:p>
        </p:txBody>
      </p:sp>
      <p:sp>
        <p:nvSpPr>
          <p:cNvPr id="6" name="Slide Number Placeholder 5"/>
          <p:cNvSpPr>
            <a:spLocks noGrp="1"/>
          </p:cNvSpPr>
          <p:nvPr>
            <p:ph type="sldNum" sz="quarter" idx="12"/>
          </p:nvPr>
        </p:nvSpPr>
        <p:spPr/>
        <p:txBody>
          <a:bodyPr/>
          <a:lstStyle/>
          <a:p>
            <a:fld id="{8F3D94EA-B16B-3145-AD77-8E47A54D76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F316F3-3CFC-8A4F-9F76-59EBC084186A}" type="datetime1">
              <a:rPr lang="de-DE" smtClean="0"/>
              <a:t>07.08.17</a:t>
            </a:fld>
            <a:endParaRPr lang="en-US"/>
          </a:p>
        </p:txBody>
      </p:sp>
      <p:sp>
        <p:nvSpPr>
          <p:cNvPr id="5" name="Footer Placeholder 4"/>
          <p:cNvSpPr>
            <a:spLocks noGrp="1"/>
          </p:cNvSpPr>
          <p:nvPr>
            <p:ph type="ftr" sz="quarter" idx="11"/>
          </p:nvPr>
        </p:nvSpPr>
        <p:spPr/>
        <p:txBody>
          <a:bodyPr/>
          <a:lstStyle/>
          <a:p>
            <a:r>
              <a:rPr lang="en-US" smtClean="0"/>
              <a:t>Ein Vortrag von Berzan Yildiz und Florian Müller</a:t>
            </a:r>
            <a:endParaRPr lang="en-US"/>
          </a:p>
        </p:txBody>
      </p:sp>
      <p:sp>
        <p:nvSpPr>
          <p:cNvPr id="6" name="Slide Number Placeholder 5"/>
          <p:cNvSpPr>
            <a:spLocks noGrp="1"/>
          </p:cNvSpPr>
          <p:nvPr>
            <p:ph type="sldNum" sz="quarter" idx="12"/>
          </p:nvPr>
        </p:nvSpPr>
        <p:spPr/>
        <p:txBody>
          <a:bodyPr/>
          <a:lstStyle/>
          <a:p>
            <a:fld id="{8F3D94EA-B16B-3145-AD77-8E47A54D767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815FA51-35A2-4448-BDA4-59FCAEED3BCC}" type="datetime1">
              <a:rPr lang="de-DE" smtClean="0"/>
              <a:t>07.08.17</a:t>
            </a:fld>
            <a:endParaRPr lang="en-US"/>
          </a:p>
        </p:txBody>
      </p:sp>
      <p:sp>
        <p:nvSpPr>
          <p:cNvPr id="6" name="Footer Placeholder 5"/>
          <p:cNvSpPr>
            <a:spLocks noGrp="1"/>
          </p:cNvSpPr>
          <p:nvPr>
            <p:ph type="ftr" sz="quarter" idx="11"/>
          </p:nvPr>
        </p:nvSpPr>
        <p:spPr/>
        <p:txBody>
          <a:bodyPr/>
          <a:lstStyle/>
          <a:p>
            <a:r>
              <a:rPr lang="en-US" smtClean="0"/>
              <a:t>Ein Vortrag von Berzan Yildiz und Florian Müller</a:t>
            </a:r>
            <a:endParaRPr lang="en-US"/>
          </a:p>
        </p:txBody>
      </p:sp>
      <p:sp>
        <p:nvSpPr>
          <p:cNvPr id="7" name="Slide Number Placeholder 6"/>
          <p:cNvSpPr>
            <a:spLocks noGrp="1"/>
          </p:cNvSpPr>
          <p:nvPr>
            <p:ph type="sldNum" sz="quarter" idx="12"/>
          </p:nvPr>
        </p:nvSpPr>
        <p:spPr/>
        <p:txBody>
          <a:bodyPr/>
          <a:lstStyle/>
          <a:p>
            <a:fld id="{8F3D94EA-B16B-3145-AD77-8E47A54D76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6B0A79-59C7-8548-98F6-F31D609768CE}" type="datetime1">
              <a:rPr lang="de-DE" smtClean="0"/>
              <a:t>07.08.17</a:t>
            </a:fld>
            <a:endParaRPr lang="en-US"/>
          </a:p>
        </p:txBody>
      </p:sp>
      <p:sp>
        <p:nvSpPr>
          <p:cNvPr id="8" name="Footer Placeholder 7"/>
          <p:cNvSpPr>
            <a:spLocks noGrp="1"/>
          </p:cNvSpPr>
          <p:nvPr>
            <p:ph type="ftr" sz="quarter" idx="11"/>
          </p:nvPr>
        </p:nvSpPr>
        <p:spPr/>
        <p:txBody>
          <a:bodyPr/>
          <a:lstStyle/>
          <a:p>
            <a:r>
              <a:rPr lang="en-US" smtClean="0"/>
              <a:t>Ein Vortrag von Berzan Yildiz und Florian Müller</a:t>
            </a:r>
            <a:endParaRPr lang="en-US"/>
          </a:p>
        </p:txBody>
      </p:sp>
      <p:sp>
        <p:nvSpPr>
          <p:cNvPr id="9" name="Slide Number Placeholder 8"/>
          <p:cNvSpPr>
            <a:spLocks noGrp="1"/>
          </p:cNvSpPr>
          <p:nvPr>
            <p:ph type="sldNum" sz="quarter" idx="12"/>
          </p:nvPr>
        </p:nvSpPr>
        <p:spPr/>
        <p:txBody>
          <a:bodyPr/>
          <a:lstStyle/>
          <a:p>
            <a:fld id="{8F3D94EA-B16B-3145-AD77-8E47A54D76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FE20FB-B694-9A4E-88C6-62AAAABE8E52}" type="datetime1">
              <a:rPr lang="de-DE" smtClean="0"/>
              <a:t>07.08.17</a:t>
            </a:fld>
            <a:endParaRPr lang="en-US"/>
          </a:p>
        </p:txBody>
      </p:sp>
      <p:sp>
        <p:nvSpPr>
          <p:cNvPr id="4" name="Footer Placeholder 3"/>
          <p:cNvSpPr>
            <a:spLocks noGrp="1"/>
          </p:cNvSpPr>
          <p:nvPr>
            <p:ph type="ftr" sz="quarter" idx="11"/>
          </p:nvPr>
        </p:nvSpPr>
        <p:spPr/>
        <p:txBody>
          <a:bodyPr/>
          <a:lstStyle/>
          <a:p>
            <a:r>
              <a:rPr lang="en-US" smtClean="0"/>
              <a:t>Ein Vortrag von Berzan Yildiz und Florian Müller</a:t>
            </a:r>
            <a:endParaRPr lang="en-US"/>
          </a:p>
        </p:txBody>
      </p:sp>
      <p:sp>
        <p:nvSpPr>
          <p:cNvPr id="5" name="Slide Number Placeholder 4"/>
          <p:cNvSpPr>
            <a:spLocks noGrp="1"/>
          </p:cNvSpPr>
          <p:nvPr>
            <p:ph type="sldNum" sz="quarter" idx="12"/>
          </p:nvPr>
        </p:nvSpPr>
        <p:spPr/>
        <p:txBody>
          <a:bodyPr/>
          <a:lstStyle/>
          <a:p>
            <a:fld id="{8F3D94EA-B16B-3145-AD77-8E47A54D76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650677-CF7B-D448-8B6E-501EA9CA6DA2}" type="datetime1">
              <a:rPr lang="de-DE" smtClean="0"/>
              <a:t>07.08.17</a:t>
            </a:fld>
            <a:endParaRPr lang="en-US"/>
          </a:p>
        </p:txBody>
      </p:sp>
      <p:sp>
        <p:nvSpPr>
          <p:cNvPr id="3" name="Footer Placeholder 2"/>
          <p:cNvSpPr>
            <a:spLocks noGrp="1"/>
          </p:cNvSpPr>
          <p:nvPr>
            <p:ph type="ftr" sz="quarter" idx="11"/>
          </p:nvPr>
        </p:nvSpPr>
        <p:spPr/>
        <p:txBody>
          <a:bodyPr/>
          <a:lstStyle/>
          <a:p>
            <a:r>
              <a:rPr lang="en-US" smtClean="0"/>
              <a:t>Ein Vortrag von Berzan Yildiz und Florian Müller</a:t>
            </a:r>
            <a:endParaRPr lang="en-US"/>
          </a:p>
        </p:txBody>
      </p:sp>
      <p:sp>
        <p:nvSpPr>
          <p:cNvPr id="4" name="Slide Number Placeholder 3"/>
          <p:cNvSpPr>
            <a:spLocks noGrp="1"/>
          </p:cNvSpPr>
          <p:nvPr>
            <p:ph type="sldNum" sz="quarter" idx="12"/>
          </p:nvPr>
        </p:nvSpPr>
        <p:spPr/>
        <p:txBody>
          <a:bodyPr/>
          <a:lstStyle/>
          <a:p>
            <a:fld id="{8F3D94EA-B16B-3145-AD77-8E47A54D76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980EC-7FDA-1A45-8E60-BAEFA2726D86}" type="datetime1">
              <a:rPr lang="de-DE" smtClean="0"/>
              <a:t>07.08.17</a:t>
            </a:fld>
            <a:endParaRPr lang="en-US"/>
          </a:p>
        </p:txBody>
      </p:sp>
      <p:sp>
        <p:nvSpPr>
          <p:cNvPr id="6" name="Footer Placeholder 5"/>
          <p:cNvSpPr>
            <a:spLocks noGrp="1"/>
          </p:cNvSpPr>
          <p:nvPr>
            <p:ph type="ftr" sz="quarter" idx="11"/>
          </p:nvPr>
        </p:nvSpPr>
        <p:spPr/>
        <p:txBody>
          <a:bodyPr/>
          <a:lstStyle/>
          <a:p>
            <a:r>
              <a:rPr lang="en-US" smtClean="0"/>
              <a:t>Ein Vortrag von Berzan Yildiz und Florian Müller</a:t>
            </a:r>
            <a:endParaRPr lang="en-US"/>
          </a:p>
        </p:txBody>
      </p:sp>
      <p:sp>
        <p:nvSpPr>
          <p:cNvPr id="7" name="Slide Number Placeholder 6"/>
          <p:cNvSpPr>
            <a:spLocks noGrp="1"/>
          </p:cNvSpPr>
          <p:nvPr>
            <p:ph type="sldNum" sz="quarter" idx="12"/>
          </p:nvPr>
        </p:nvSpPr>
        <p:spPr/>
        <p:txBody>
          <a:bodyPr/>
          <a:lstStyle/>
          <a:p>
            <a:fld id="{8F3D94EA-B16B-3145-AD77-8E47A54D767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12FEC2-44BF-C448-A31D-C3E10AE673BF}" type="datetime1">
              <a:rPr lang="de-DE" smtClean="0"/>
              <a:t>07.08.17</a:t>
            </a:fld>
            <a:endParaRPr lang="en-US"/>
          </a:p>
        </p:txBody>
      </p:sp>
      <p:sp>
        <p:nvSpPr>
          <p:cNvPr id="6" name="Footer Placeholder 5"/>
          <p:cNvSpPr>
            <a:spLocks noGrp="1"/>
          </p:cNvSpPr>
          <p:nvPr>
            <p:ph type="ftr" sz="quarter" idx="11"/>
          </p:nvPr>
        </p:nvSpPr>
        <p:spPr/>
        <p:txBody>
          <a:bodyPr/>
          <a:lstStyle/>
          <a:p>
            <a:r>
              <a:rPr lang="en-US" smtClean="0"/>
              <a:t>Ein Vortrag von Berzan Yildiz und Florian Müller</a:t>
            </a:r>
            <a:endParaRPr lang="en-US"/>
          </a:p>
        </p:txBody>
      </p:sp>
      <p:sp>
        <p:nvSpPr>
          <p:cNvPr id="7" name="Slide Number Placeholder 6"/>
          <p:cNvSpPr>
            <a:spLocks noGrp="1"/>
          </p:cNvSpPr>
          <p:nvPr>
            <p:ph type="sldNum" sz="quarter" idx="12"/>
          </p:nvPr>
        </p:nvSpPr>
        <p:spPr/>
        <p:txBody>
          <a:bodyPr/>
          <a:lstStyle/>
          <a:p>
            <a:fld id="{8F3D94EA-B16B-3145-AD77-8E47A54D76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2153"/>
          </a:xfrm>
          <a:prstGeom prst="rect">
            <a:avLst/>
          </a:prstGeom>
        </p:spPr>
      </p:pic>
      <p:sp>
        <p:nvSpPr>
          <p:cNvPr id="2" name="Title Placeholder 1"/>
          <p:cNvSpPr>
            <a:spLocks noGrp="1"/>
          </p:cNvSpPr>
          <p:nvPr>
            <p:ph type="title"/>
          </p:nvPr>
        </p:nvSpPr>
        <p:spPr>
          <a:xfrm>
            <a:off x="628650" y="86627"/>
            <a:ext cx="7886700" cy="77002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126156"/>
            <a:ext cx="7886700" cy="484150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TUM Neue Helvetica 55" charset="0"/>
                <a:ea typeface="TUM Neue Helvetica 55" charset="0"/>
                <a:cs typeface="TUM Neue Helvetica 55" charset="0"/>
              </a:defRPr>
            </a:lvl1pPr>
          </a:lstStyle>
          <a:p>
            <a:fld id="{D056B4D3-9CB2-6C44-BC7C-2F5D136BD93F}" type="datetime1">
              <a:rPr lang="de-DE" smtClean="0"/>
              <a:t>07.08.17</a:t>
            </a:fld>
            <a:endParaRPr lang="en-US" dirty="0"/>
          </a:p>
        </p:txBody>
      </p:sp>
      <p:sp>
        <p:nvSpPr>
          <p:cNvPr id="5" name="Footer Placeholder 4"/>
          <p:cNvSpPr>
            <a:spLocks noGrp="1"/>
          </p:cNvSpPr>
          <p:nvPr>
            <p:ph type="ftr" sz="quarter" idx="3"/>
          </p:nvPr>
        </p:nvSpPr>
        <p:spPr>
          <a:xfrm>
            <a:off x="2857500" y="6356351"/>
            <a:ext cx="3429000" cy="365125"/>
          </a:xfrm>
          <a:prstGeom prst="rect">
            <a:avLst/>
          </a:prstGeom>
        </p:spPr>
        <p:txBody>
          <a:bodyPr vert="horz" lIns="91440" tIns="45720" rIns="91440" bIns="45720" rtlCol="0" anchor="ctr"/>
          <a:lstStyle>
            <a:lvl1pPr algn="ctr">
              <a:defRPr sz="1200">
                <a:solidFill>
                  <a:schemeClr val="tx1">
                    <a:tint val="75000"/>
                  </a:schemeClr>
                </a:solidFill>
                <a:latin typeface="TUM Neue Helvetica 55" charset="0"/>
                <a:ea typeface="TUM Neue Helvetica 55" charset="0"/>
                <a:cs typeface="TUM Neue Helvetica 55" charset="0"/>
              </a:defRPr>
            </a:lvl1pPr>
          </a:lstStyle>
          <a:p>
            <a:r>
              <a:rPr lang="en-US" smtClean="0"/>
              <a:t>Ein Vortrag von Berzan Yildiz und Florian Müller</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TUM Neue Helvetica 55" charset="0"/>
                <a:ea typeface="TUM Neue Helvetica 55" charset="0"/>
                <a:cs typeface="TUM Neue Helvetica 55" charset="0"/>
              </a:defRPr>
            </a:lvl1pPr>
          </a:lstStyle>
          <a:p>
            <a:fld id="{8F3D94EA-B16B-3145-AD77-8E47A54D7677}" type="slidenum">
              <a:rPr lang="en-US" smtClean="0"/>
              <a:pPr/>
              <a:t>‹#›</a:t>
            </a:fld>
            <a:endParaRPr lang="en-US" dirty="0"/>
          </a:p>
        </p:txBody>
      </p:sp>
    </p:spTree>
    <p:extLst>
      <p:ext uri="{BB962C8B-B14F-4D97-AF65-F5344CB8AC3E}">
        <p14:creationId xmlns:p14="http://schemas.microsoft.com/office/powerpoint/2010/main" val="402824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TUM Neue Helvetica 55" charset="0"/>
          <a:ea typeface="TUM Neue Helvetica 55" charset="0"/>
          <a:cs typeface="TUM Neue Helvetica 55"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UM Neue Helvetica 55" charset="0"/>
          <a:ea typeface="TUM Neue Helvetica 55" charset="0"/>
          <a:cs typeface="TUM Neue Helvetica 55"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UM Neue Helvetica 55" charset="0"/>
          <a:ea typeface="TUM Neue Helvetica 55" charset="0"/>
          <a:cs typeface="TUM Neue Helvetica 55"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UM Neue Helvetica 55" charset="0"/>
          <a:ea typeface="TUM Neue Helvetica 55" charset="0"/>
          <a:cs typeface="TUM Neue Helvetica 55"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UM Neue Helvetica 55" charset="0"/>
          <a:ea typeface="TUM Neue Helvetica 55" charset="0"/>
          <a:cs typeface="TUM Neue Helvetica 55"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UM Neue Helvetica 55" charset="0"/>
          <a:ea typeface="TUM Neue Helvetica 55" charset="0"/>
          <a:cs typeface="TUM Neue Helvetica 55"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2978"/>
            <a:ext cx="7772400" cy="1196608"/>
          </a:xfrm>
        </p:spPr>
        <p:txBody>
          <a:bodyPr>
            <a:normAutofit fontScale="90000"/>
          </a:bodyPr>
          <a:lstStyle/>
          <a:p>
            <a:r>
              <a:rPr lang="en-US" sz="5400" dirty="0"/>
              <a:t/>
            </a:r>
            <a:br>
              <a:rPr lang="en-US" sz="5400" dirty="0"/>
            </a:br>
            <a:r>
              <a:rPr lang="en-US" sz="5400" dirty="0" err="1"/>
              <a:t>Seriell</a:t>
            </a:r>
            <a:r>
              <a:rPr lang="en-US" sz="5400" dirty="0"/>
              <a:t>/Parallel-</a:t>
            </a:r>
            <a:r>
              <a:rPr lang="en-US" sz="5400" dirty="0" err="1"/>
              <a:t>Konverter</a:t>
            </a:r>
            <a:endParaRPr lang="en-US" sz="5400" dirty="0"/>
          </a:p>
        </p:txBody>
      </p:sp>
      <p:sp>
        <p:nvSpPr>
          <p:cNvPr id="3" name="Subtitle 2"/>
          <p:cNvSpPr>
            <a:spLocks noGrp="1"/>
          </p:cNvSpPr>
          <p:nvPr>
            <p:ph type="subTitle" idx="1"/>
          </p:nvPr>
        </p:nvSpPr>
        <p:spPr>
          <a:xfrm>
            <a:off x="1143000" y="3922468"/>
            <a:ext cx="6858000" cy="1655762"/>
          </a:xfrm>
        </p:spPr>
        <p:txBody>
          <a:bodyPr/>
          <a:lstStyle/>
          <a:p>
            <a:r>
              <a:rPr lang="en-US" dirty="0"/>
              <a:t>Thea Kramer, Berzan </a:t>
            </a:r>
            <a:r>
              <a:rPr lang="en-US" dirty="0" err="1"/>
              <a:t>Yildiz</a:t>
            </a:r>
            <a:r>
              <a:rPr lang="en-US" dirty="0"/>
              <a:t>, Florian Müller</a:t>
            </a:r>
          </a:p>
        </p:txBody>
      </p:sp>
      <p:sp>
        <p:nvSpPr>
          <p:cNvPr id="4" name="Textfeld 3">
            <a:extLst>
              <a:ext uri="{FF2B5EF4-FFF2-40B4-BE49-F238E27FC236}">
                <a16:creationId xmlns="" xmlns:a16="http://schemas.microsoft.com/office/drawing/2014/main" id="{A5AC9ECD-8F7A-4CF8-91CB-F855008ACE5A}"/>
              </a:ext>
            </a:extLst>
          </p:cNvPr>
          <p:cNvSpPr txBox="1"/>
          <p:nvPr/>
        </p:nvSpPr>
        <p:spPr>
          <a:xfrm>
            <a:off x="2220234" y="2348772"/>
            <a:ext cx="4703532" cy="523220"/>
          </a:xfrm>
          <a:prstGeom prst="rect">
            <a:avLst/>
          </a:prstGeom>
          <a:noFill/>
        </p:spPr>
        <p:txBody>
          <a:bodyPr wrap="none" rtlCol="0">
            <a:spAutoFit/>
          </a:bodyPr>
          <a:lstStyle/>
          <a:p>
            <a:r>
              <a:rPr lang="de-DE" sz="2800" dirty="0">
                <a:latin typeface="TUM Neue Helvetica 55 Regular" panose="020B0604020202020204" pitchFamily="34" charset="0"/>
              </a:rPr>
              <a:t>Digital Audio - Pegelanzeige</a:t>
            </a:r>
          </a:p>
        </p:txBody>
      </p:sp>
      <p:sp>
        <p:nvSpPr>
          <p:cNvPr id="5" name="Textfeld 4">
            <a:extLst>
              <a:ext uri="{FF2B5EF4-FFF2-40B4-BE49-F238E27FC236}">
                <a16:creationId xmlns="" xmlns:a16="http://schemas.microsoft.com/office/drawing/2014/main" id="{3C62771B-3AD8-41B5-AB27-32FE1DEB5825}"/>
              </a:ext>
            </a:extLst>
          </p:cNvPr>
          <p:cNvSpPr txBox="1"/>
          <p:nvPr/>
        </p:nvSpPr>
        <p:spPr>
          <a:xfrm>
            <a:off x="2564078" y="296985"/>
            <a:ext cx="4015843" cy="646331"/>
          </a:xfrm>
          <a:prstGeom prst="rect">
            <a:avLst/>
          </a:prstGeom>
          <a:noFill/>
        </p:spPr>
        <p:txBody>
          <a:bodyPr wrap="none" rtlCol="0">
            <a:spAutoFit/>
          </a:bodyPr>
          <a:lstStyle/>
          <a:p>
            <a:r>
              <a:rPr lang="en-US" dirty="0">
                <a:latin typeface="TUM Neue Helvetica 55 Regular" panose="020B0604020202020204" pitchFamily="34" charset="0"/>
              </a:rPr>
              <a:t>ERA </a:t>
            </a:r>
            <a:r>
              <a:rPr lang="en-US" dirty="0" err="1">
                <a:latin typeface="TUM Neue Helvetica 55 Regular" panose="020B0604020202020204" pitchFamily="34" charset="0"/>
              </a:rPr>
              <a:t>Praktikum</a:t>
            </a:r>
            <a:r>
              <a:rPr lang="en-US" dirty="0">
                <a:latin typeface="TUM Neue Helvetica 55 Regular" panose="020B0604020202020204" pitchFamily="34" charset="0"/>
              </a:rPr>
              <a:t> SS 2017 – Gruppe 45</a:t>
            </a:r>
          </a:p>
          <a:p>
            <a:endParaRPr lang="de-DE" dirty="0">
              <a:latin typeface="TUM Neue Helvetica 55 Regular" panose="020B0604020202020204" pitchFamily="34" charset="0"/>
            </a:endParaRPr>
          </a:p>
        </p:txBody>
      </p:sp>
    </p:spTree>
    <p:extLst>
      <p:ext uri="{BB962C8B-B14F-4D97-AF65-F5344CB8AC3E}">
        <p14:creationId xmlns:p14="http://schemas.microsoft.com/office/powerpoint/2010/main" val="1143171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C4203082-92E3-4021-94D5-64F447610A45}"/>
              </a:ext>
            </a:extLst>
          </p:cNvPr>
          <p:cNvSpPr>
            <a:spLocks noGrp="1"/>
          </p:cNvSpPr>
          <p:nvPr>
            <p:ph type="title"/>
          </p:nvPr>
        </p:nvSpPr>
        <p:spPr/>
        <p:txBody>
          <a:bodyPr/>
          <a:lstStyle/>
          <a:p>
            <a:r>
              <a:rPr lang="de-DE" dirty="0"/>
              <a:t>Bewertung der Teamarbeit</a:t>
            </a:r>
          </a:p>
        </p:txBody>
      </p:sp>
      <p:sp>
        <p:nvSpPr>
          <p:cNvPr id="3" name="Inhaltsplatzhalter 2">
            <a:extLst>
              <a:ext uri="{FF2B5EF4-FFF2-40B4-BE49-F238E27FC236}">
                <a16:creationId xmlns="" xmlns:a16="http://schemas.microsoft.com/office/drawing/2014/main" id="{158AC679-21A0-4B5D-8DFE-55682793EC86}"/>
              </a:ext>
            </a:extLst>
          </p:cNvPr>
          <p:cNvSpPr>
            <a:spLocks noGrp="1"/>
          </p:cNvSpPr>
          <p:nvPr>
            <p:ph idx="1"/>
          </p:nvPr>
        </p:nvSpPr>
        <p:spPr>
          <a:xfrm>
            <a:off x="628650" y="1464013"/>
            <a:ext cx="7886700" cy="4503650"/>
          </a:xfrm>
        </p:spPr>
        <p:txBody>
          <a:bodyPr/>
          <a:lstStyle/>
          <a:p>
            <a:endParaRPr lang="de-DE" dirty="0"/>
          </a:p>
          <a:p>
            <a:pPr marL="0" indent="0">
              <a:buNone/>
            </a:pPr>
            <a:endParaRPr lang="de-DE" dirty="0"/>
          </a:p>
          <a:p>
            <a:r>
              <a:rPr lang="de-DE" dirty="0"/>
              <a:t>Gute Kommunikation durch stetigen Kontakt</a:t>
            </a:r>
          </a:p>
          <a:p>
            <a:endParaRPr lang="de-DE" dirty="0"/>
          </a:p>
          <a:p>
            <a:r>
              <a:rPr lang="de-DE" dirty="0"/>
              <a:t>Frühe Entscheidung für Gruppenarbeit statt Arbeitsteilung</a:t>
            </a:r>
          </a:p>
        </p:txBody>
      </p:sp>
      <p:sp>
        <p:nvSpPr>
          <p:cNvPr id="4" name="Date Placeholder 3"/>
          <p:cNvSpPr>
            <a:spLocks noGrp="1"/>
          </p:cNvSpPr>
          <p:nvPr>
            <p:ph type="dt" sz="half" idx="10"/>
          </p:nvPr>
        </p:nvSpPr>
        <p:spPr/>
        <p:txBody>
          <a:bodyPr/>
          <a:lstStyle/>
          <a:p>
            <a:fld id="{DCC25224-8963-F74A-AFC4-4D659B70A95C}" type="datetime1">
              <a:rPr lang="de-DE" smtClean="0"/>
              <a:t>07.08.17</a:t>
            </a:fld>
            <a:endParaRPr lang="en-US"/>
          </a:p>
        </p:txBody>
      </p:sp>
      <p:sp>
        <p:nvSpPr>
          <p:cNvPr id="5" name="Footer Placeholder 4"/>
          <p:cNvSpPr>
            <a:spLocks noGrp="1"/>
          </p:cNvSpPr>
          <p:nvPr>
            <p:ph type="ftr" sz="quarter" idx="11"/>
          </p:nvPr>
        </p:nvSpPr>
        <p:spPr/>
        <p:txBody>
          <a:bodyPr/>
          <a:lstStyle/>
          <a:p>
            <a:r>
              <a:rPr lang="en-US" smtClean="0"/>
              <a:t>Ein Vortrag von Berzan Yildiz und Florian Müller</a:t>
            </a:r>
            <a:endParaRPr lang="en-US"/>
          </a:p>
        </p:txBody>
      </p:sp>
      <p:sp>
        <p:nvSpPr>
          <p:cNvPr id="6" name="Slide Number Placeholder 5"/>
          <p:cNvSpPr>
            <a:spLocks noGrp="1"/>
          </p:cNvSpPr>
          <p:nvPr>
            <p:ph type="sldNum" sz="quarter" idx="12"/>
          </p:nvPr>
        </p:nvSpPr>
        <p:spPr/>
        <p:txBody>
          <a:bodyPr/>
          <a:lstStyle/>
          <a:p>
            <a:fld id="{8F3D94EA-B16B-3145-AD77-8E47A54D7677}" type="slidenum">
              <a:rPr lang="en-US" smtClean="0"/>
              <a:t>10</a:t>
            </a:fld>
            <a:endParaRPr lang="en-US"/>
          </a:p>
        </p:txBody>
      </p:sp>
    </p:spTree>
    <p:extLst>
      <p:ext uri="{BB962C8B-B14F-4D97-AF65-F5344CB8AC3E}">
        <p14:creationId xmlns:p14="http://schemas.microsoft.com/office/powerpoint/2010/main" val="3126149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TUM Neue Helvetica 55" charset="0"/>
                <a:ea typeface="TUM Neue Helvetica 55" charset="0"/>
                <a:cs typeface="TUM Neue Helvetica 55" charset="0"/>
              </a:rPr>
              <a:t>Digital Audio-</a:t>
            </a:r>
            <a:r>
              <a:rPr lang="en-US" sz="3200" dirty="0" err="1" smtClean="0">
                <a:latin typeface="TUM Neue Helvetica 55" charset="0"/>
                <a:ea typeface="TUM Neue Helvetica 55" charset="0"/>
                <a:cs typeface="TUM Neue Helvetica 55" charset="0"/>
              </a:rPr>
              <a:t>Pegelanzeige</a:t>
            </a:r>
            <a:r>
              <a:rPr lang="en-US" sz="3200" dirty="0" smtClean="0">
                <a:latin typeface="TUM Neue Helvetica 55" charset="0"/>
                <a:ea typeface="TUM Neue Helvetica 55" charset="0"/>
                <a:cs typeface="TUM Neue Helvetica 55" charset="0"/>
              </a:rPr>
              <a:t/>
            </a:r>
            <a:br>
              <a:rPr lang="en-US" sz="3200" dirty="0" smtClean="0">
                <a:latin typeface="TUM Neue Helvetica 55" charset="0"/>
                <a:ea typeface="TUM Neue Helvetica 55" charset="0"/>
                <a:cs typeface="TUM Neue Helvetica 55" charset="0"/>
              </a:rPr>
            </a:br>
            <a:r>
              <a:rPr lang="en-US" sz="3600" dirty="0" err="1" smtClean="0">
                <a:latin typeface="TUM Neue Helvetica 55" charset="0"/>
                <a:ea typeface="TUM Neue Helvetica 55" charset="0"/>
                <a:cs typeface="TUM Neue Helvetica 55" charset="0"/>
              </a:rPr>
              <a:t>Seriell</a:t>
            </a:r>
            <a:r>
              <a:rPr lang="en-US" sz="3600" dirty="0" smtClean="0">
                <a:latin typeface="TUM Neue Helvetica 55" charset="0"/>
                <a:ea typeface="TUM Neue Helvetica 55" charset="0"/>
                <a:cs typeface="TUM Neue Helvetica 55" charset="0"/>
              </a:rPr>
              <a:t>/Parallel-</a:t>
            </a:r>
            <a:r>
              <a:rPr lang="en-US" sz="3600" dirty="0" err="1" smtClean="0">
                <a:latin typeface="TUM Neue Helvetica 55" charset="0"/>
                <a:ea typeface="TUM Neue Helvetica 55" charset="0"/>
                <a:cs typeface="TUM Neue Helvetica 55" charset="0"/>
              </a:rPr>
              <a:t>Konverter</a:t>
            </a:r>
            <a:endParaRPr lang="en-US" sz="3600" dirty="0">
              <a:latin typeface="TUM Neue Helvetica 55" charset="0"/>
              <a:ea typeface="TUM Neue Helvetica 55" charset="0"/>
              <a:cs typeface="TUM Neue Helvetica 55" charset="0"/>
            </a:endParaRPr>
          </a:p>
        </p:txBody>
      </p:sp>
      <p:sp>
        <p:nvSpPr>
          <p:cNvPr id="3" name="Subtitle 2"/>
          <p:cNvSpPr>
            <a:spLocks noGrp="1"/>
          </p:cNvSpPr>
          <p:nvPr>
            <p:ph type="subTitle" idx="1"/>
          </p:nvPr>
        </p:nvSpPr>
        <p:spPr/>
        <p:txBody>
          <a:bodyPr>
            <a:normAutofit/>
          </a:bodyPr>
          <a:lstStyle/>
          <a:p>
            <a:r>
              <a:rPr lang="en-US" sz="4000" dirty="0" err="1" smtClean="0">
                <a:latin typeface="TUM Neue Helvetica 55" charset="0"/>
                <a:ea typeface="TUM Neue Helvetica 55" charset="0"/>
                <a:cs typeface="TUM Neue Helvetica 55" charset="0"/>
              </a:rPr>
              <a:t>Fachvortrag</a:t>
            </a:r>
            <a:endParaRPr lang="en-US" sz="4000" dirty="0" smtClean="0">
              <a:latin typeface="TUM Neue Helvetica 55" charset="0"/>
              <a:ea typeface="TUM Neue Helvetica 55" charset="0"/>
              <a:cs typeface="TUM Neue Helvetica 55" charset="0"/>
            </a:endParaRPr>
          </a:p>
          <a:p>
            <a:r>
              <a:rPr lang="en-US" sz="2800" dirty="0" err="1" smtClean="0">
                <a:latin typeface="TUM Neue Helvetica 55" charset="0"/>
                <a:ea typeface="TUM Neue Helvetica 55" charset="0"/>
                <a:cs typeface="TUM Neue Helvetica 55" charset="0"/>
              </a:rPr>
              <a:t>Berzan</a:t>
            </a:r>
            <a:r>
              <a:rPr lang="en-US" sz="2800" dirty="0" smtClean="0">
                <a:latin typeface="TUM Neue Helvetica 55" charset="0"/>
                <a:ea typeface="TUM Neue Helvetica 55" charset="0"/>
                <a:cs typeface="TUM Neue Helvetica 55" charset="0"/>
              </a:rPr>
              <a:t> </a:t>
            </a:r>
            <a:r>
              <a:rPr lang="en-US" sz="2800" dirty="0" err="1" smtClean="0">
                <a:latin typeface="TUM Neue Helvetica 55" charset="0"/>
                <a:ea typeface="TUM Neue Helvetica 55" charset="0"/>
                <a:cs typeface="TUM Neue Helvetica 55" charset="0"/>
              </a:rPr>
              <a:t>Yildiz</a:t>
            </a:r>
            <a:endParaRPr lang="en-US" sz="2800" dirty="0">
              <a:latin typeface="TUM Neue Helvetica 55" charset="0"/>
              <a:ea typeface="TUM Neue Helvetica 55" charset="0"/>
              <a:cs typeface="TUM Neue Helvetica 55" charset="0"/>
            </a:endParaRPr>
          </a:p>
        </p:txBody>
      </p:sp>
      <p:sp>
        <p:nvSpPr>
          <p:cNvPr id="4" name="Date Placeholder 3"/>
          <p:cNvSpPr>
            <a:spLocks noGrp="1"/>
          </p:cNvSpPr>
          <p:nvPr>
            <p:ph type="dt" sz="half" idx="10"/>
          </p:nvPr>
        </p:nvSpPr>
        <p:spPr/>
        <p:txBody>
          <a:bodyPr/>
          <a:lstStyle/>
          <a:p>
            <a:fld id="{70481927-9E31-F04F-B6F9-2AE7CC37A851}" type="datetime1">
              <a:rPr lang="de-DE" smtClean="0"/>
              <a:t>07.08.17</a:t>
            </a:fld>
            <a:endParaRPr lang="en-US" dirty="0"/>
          </a:p>
        </p:txBody>
      </p:sp>
      <p:sp>
        <p:nvSpPr>
          <p:cNvPr id="5" name="Footer Placeholder 4"/>
          <p:cNvSpPr>
            <a:spLocks noGrp="1"/>
          </p:cNvSpPr>
          <p:nvPr>
            <p:ph type="ftr" sz="quarter" idx="11"/>
          </p:nvPr>
        </p:nvSpPr>
        <p:spPr/>
        <p:txBody>
          <a:bodyPr/>
          <a:lstStyle/>
          <a:p>
            <a:r>
              <a:rPr lang="en-US" smtClean="0"/>
              <a:t>Ein Vortrag von Berzan Yildiz und Florian Müller</a:t>
            </a:r>
            <a:endParaRPr lang="en-US" dirty="0"/>
          </a:p>
        </p:txBody>
      </p:sp>
      <p:sp>
        <p:nvSpPr>
          <p:cNvPr id="6" name="Slide Number Placeholder 5"/>
          <p:cNvSpPr>
            <a:spLocks noGrp="1"/>
          </p:cNvSpPr>
          <p:nvPr>
            <p:ph type="sldNum" sz="quarter" idx="12"/>
          </p:nvPr>
        </p:nvSpPr>
        <p:spPr/>
        <p:txBody>
          <a:bodyPr/>
          <a:lstStyle/>
          <a:p>
            <a:fld id="{8F3D94EA-B16B-3145-AD77-8E47A54D7677}" type="slidenum">
              <a:rPr lang="en-US" smtClean="0"/>
              <a:t>11</a:t>
            </a:fld>
            <a:endParaRPr lang="en-US" dirty="0"/>
          </a:p>
        </p:txBody>
      </p:sp>
    </p:spTree>
    <p:extLst>
      <p:ext uri="{BB962C8B-B14F-4D97-AF65-F5344CB8AC3E}">
        <p14:creationId xmlns:p14="http://schemas.microsoft.com/office/powerpoint/2010/main" val="768110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UM Neue Helvetica 55" charset="0"/>
                <a:ea typeface="TUM Neue Helvetica 55" charset="0"/>
                <a:cs typeface="TUM Neue Helvetica 55" charset="0"/>
              </a:rPr>
              <a:t>Inhalt</a:t>
            </a:r>
            <a:endParaRPr lang="en-US" sz="3200" dirty="0">
              <a:latin typeface="TUM Neue Helvetica 55" charset="0"/>
              <a:ea typeface="TUM Neue Helvetica 55" charset="0"/>
              <a:cs typeface="TUM Neue Helvetica 55" charset="0"/>
            </a:endParaRPr>
          </a:p>
        </p:txBody>
      </p:sp>
      <p:sp>
        <p:nvSpPr>
          <p:cNvPr id="3" name="Content Placeholder 2"/>
          <p:cNvSpPr>
            <a:spLocks noGrp="1"/>
          </p:cNvSpPr>
          <p:nvPr>
            <p:ph idx="1"/>
          </p:nvPr>
        </p:nvSpPr>
        <p:spPr/>
        <p:txBody>
          <a:bodyPr>
            <a:normAutofit fontScale="92500" lnSpcReduction="20000"/>
          </a:bodyPr>
          <a:lstStyle/>
          <a:p>
            <a:r>
              <a:rPr lang="de-DE" dirty="0">
                <a:latin typeface="TUM Neue Helvetica 55" charset="0"/>
                <a:ea typeface="TUM Neue Helvetica 55" charset="0"/>
                <a:cs typeface="TUM Neue Helvetica 55" charset="0"/>
              </a:rPr>
              <a:t>Projektleitervortrag</a:t>
            </a:r>
          </a:p>
          <a:p>
            <a:pPr lvl="1"/>
            <a:r>
              <a:rPr lang="de-DE" dirty="0" smtClean="0">
                <a:solidFill>
                  <a:schemeClr val="bg2">
                    <a:lumMod val="75000"/>
                  </a:schemeClr>
                </a:solidFill>
                <a:latin typeface="TUM Neue Helvetica 55" charset="0"/>
                <a:ea typeface="TUM Neue Helvetica 55" charset="0"/>
                <a:cs typeface="TUM Neue Helvetica 55" charset="0"/>
              </a:rPr>
              <a:t>Phase 1: Pflichtenheft</a:t>
            </a:r>
            <a:endParaRPr lang="de-DE" dirty="0">
              <a:solidFill>
                <a:schemeClr val="bg2">
                  <a:lumMod val="75000"/>
                </a:schemeClr>
              </a:solidFill>
              <a:latin typeface="TUM Neue Helvetica 55" charset="0"/>
              <a:ea typeface="TUM Neue Helvetica 55" charset="0"/>
              <a:cs typeface="TUM Neue Helvetica 55" charset="0"/>
            </a:endParaRPr>
          </a:p>
          <a:p>
            <a:pPr lvl="1"/>
            <a:r>
              <a:rPr lang="de-DE" dirty="0" smtClean="0">
                <a:solidFill>
                  <a:schemeClr val="bg2">
                    <a:lumMod val="75000"/>
                  </a:schemeClr>
                </a:solidFill>
                <a:latin typeface="TUM Neue Helvetica 55" charset="0"/>
                <a:ea typeface="TUM Neue Helvetica 55" charset="0"/>
                <a:cs typeface="TUM Neue Helvetica 55" charset="0"/>
              </a:rPr>
              <a:t>Phase 2: Spezifikation</a:t>
            </a:r>
            <a:endParaRPr lang="de-DE" dirty="0">
              <a:solidFill>
                <a:schemeClr val="bg2">
                  <a:lumMod val="75000"/>
                </a:schemeClr>
              </a:solidFill>
              <a:latin typeface="TUM Neue Helvetica 55" charset="0"/>
              <a:ea typeface="TUM Neue Helvetica 55" charset="0"/>
              <a:cs typeface="TUM Neue Helvetica 55" charset="0"/>
            </a:endParaRPr>
          </a:p>
          <a:p>
            <a:pPr lvl="1"/>
            <a:r>
              <a:rPr lang="de-DE" dirty="0" smtClean="0">
                <a:solidFill>
                  <a:schemeClr val="bg2">
                    <a:lumMod val="75000"/>
                  </a:schemeClr>
                </a:solidFill>
                <a:latin typeface="TUM Neue Helvetica 55" charset="0"/>
                <a:ea typeface="TUM Neue Helvetica 55" charset="0"/>
                <a:cs typeface="TUM Neue Helvetica 55" charset="0"/>
              </a:rPr>
              <a:t>Phase 3: Implementierung</a:t>
            </a:r>
            <a:endParaRPr lang="de-DE" dirty="0">
              <a:solidFill>
                <a:schemeClr val="bg2">
                  <a:lumMod val="75000"/>
                </a:schemeClr>
              </a:solidFill>
              <a:latin typeface="TUM Neue Helvetica 55" charset="0"/>
              <a:ea typeface="TUM Neue Helvetica 55" charset="0"/>
              <a:cs typeface="TUM Neue Helvetica 55" charset="0"/>
            </a:endParaRPr>
          </a:p>
          <a:p>
            <a:pPr lvl="1"/>
            <a:r>
              <a:rPr lang="de-DE" dirty="0" smtClean="0">
                <a:solidFill>
                  <a:schemeClr val="bg2">
                    <a:lumMod val="75000"/>
                  </a:schemeClr>
                </a:solidFill>
                <a:latin typeface="TUM Neue Helvetica 55" charset="0"/>
                <a:ea typeface="TUM Neue Helvetica 55" charset="0"/>
                <a:cs typeface="TUM Neue Helvetica 55" charset="0"/>
              </a:rPr>
              <a:t>Bewertung der Zeitplanung</a:t>
            </a:r>
          </a:p>
          <a:p>
            <a:pPr lvl="1"/>
            <a:r>
              <a:rPr lang="de-DE" dirty="0" smtClean="0">
                <a:solidFill>
                  <a:schemeClr val="bg2">
                    <a:lumMod val="75000"/>
                  </a:schemeClr>
                </a:solidFill>
                <a:latin typeface="TUM Neue Helvetica 55" charset="0"/>
                <a:ea typeface="TUM Neue Helvetica 55" charset="0"/>
                <a:cs typeface="TUM Neue Helvetica 55" charset="0"/>
              </a:rPr>
              <a:t>Bewertung der Teamarbeit</a:t>
            </a:r>
            <a:endParaRPr lang="de-DE" dirty="0">
              <a:solidFill>
                <a:schemeClr val="bg2">
                  <a:lumMod val="75000"/>
                </a:schemeClr>
              </a:solidFill>
              <a:latin typeface="TUM Neue Helvetica 55" charset="0"/>
              <a:ea typeface="TUM Neue Helvetica 55" charset="0"/>
              <a:cs typeface="TUM Neue Helvetica 55" charset="0"/>
            </a:endParaRPr>
          </a:p>
          <a:p>
            <a:pPr lvl="0"/>
            <a:r>
              <a:rPr lang="en-US" dirty="0" err="1">
                <a:latin typeface="TUM Neue Helvetica 55" charset="0"/>
                <a:ea typeface="TUM Neue Helvetica 55" charset="0"/>
                <a:cs typeface="TUM Neue Helvetica 55" charset="0"/>
              </a:rPr>
              <a:t>Fachvortrag</a:t>
            </a:r>
            <a:endParaRPr lang="en-US" dirty="0">
              <a:latin typeface="TUM Neue Helvetica 55" charset="0"/>
              <a:ea typeface="TUM Neue Helvetica 55" charset="0"/>
              <a:cs typeface="TUM Neue Helvetica 55" charset="0"/>
            </a:endParaRPr>
          </a:p>
          <a:p>
            <a:pPr lvl="1"/>
            <a:r>
              <a:rPr lang="en-US" dirty="0" err="1" smtClean="0">
                <a:latin typeface="TUM Neue Helvetica 55" charset="0"/>
                <a:ea typeface="TUM Neue Helvetica 55" charset="0"/>
                <a:cs typeface="TUM Neue Helvetica 55" charset="0"/>
              </a:rPr>
              <a:t>Aufgabenüberblick</a:t>
            </a:r>
            <a:endParaRPr lang="en-US" dirty="0" smtClean="0">
              <a:latin typeface="TUM Neue Helvetica 55" charset="0"/>
              <a:ea typeface="TUM Neue Helvetica 55" charset="0"/>
              <a:cs typeface="TUM Neue Helvetica 55" charset="0"/>
            </a:endParaRPr>
          </a:p>
          <a:p>
            <a:pPr lvl="1"/>
            <a:r>
              <a:rPr lang="en-US" dirty="0" smtClean="0">
                <a:latin typeface="TUM Neue Helvetica 55" charset="0"/>
                <a:ea typeface="TUM Neue Helvetica 55" charset="0"/>
                <a:cs typeface="TUM Neue Helvetica 55" charset="0"/>
              </a:rPr>
              <a:t>Entity</a:t>
            </a:r>
          </a:p>
          <a:p>
            <a:pPr lvl="1"/>
            <a:r>
              <a:rPr lang="en-US" dirty="0" smtClean="0">
                <a:latin typeface="TUM Neue Helvetica 55" charset="0"/>
                <a:ea typeface="TUM Neue Helvetica 55" charset="0"/>
                <a:cs typeface="TUM Neue Helvetica 55" charset="0"/>
              </a:rPr>
              <a:t>Architecture (</a:t>
            </a:r>
            <a:r>
              <a:rPr lang="en-US" dirty="0" err="1" smtClean="0">
                <a:latin typeface="TUM Neue Helvetica 55" charset="0"/>
                <a:ea typeface="TUM Neue Helvetica 55" charset="0"/>
                <a:cs typeface="TUM Neue Helvetica 55" charset="0"/>
              </a:rPr>
              <a:t>Signale</a:t>
            </a:r>
            <a:r>
              <a:rPr lang="en-US" dirty="0" smtClean="0">
                <a:latin typeface="TUM Neue Helvetica 55" charset="0"/>
                <a:ea typeface="TUM Neue Helvetica 55" charset="0"/>
                <a:cs typeface="TUM Neue Helvetica 55" charset="0"/>
              </a:rPr>
              <a:t>)</a:t>
            </a:r>
          </a:p>
          <a:p>
            <a:pPr lvl="1"/>
            <a:r>
              <a:rPr lang="en-US" dirty="0" smtClean="0">
                <a:latin typeface="TUM Neue Helvetica 55" charset="0"/>
                <a:ea typeface="TUM Neue Helvetica 55" charset="0"/>
                <a:cs typeface="TUM Neue Helvetica 55" charset="0"/>
              </a:rPr>
              <a:t>Process (Signal split)</a:t>
            </a:r>
          </a:p>
          <a:p>
            <a:pPr lvl="1"/>
            <a:r>
              <a:rPr lang="en-US" dirty="0" smtClean="0">
                <a:latin typeface="TUM Neue Helvetica 55" charset="0"/>
                <a:ea typeface="TUM Neue Helvetica 55" charset="0"/>
                <a:cs typeface="TUM Neue Helvetica 55" charset="0"/>
              </a:rPr>
              <a:t>Architecture (Output)</a:t>
            </a:r>
          </a:p>
          <a:p>
            <a:pPr lvl="1"/>
            <a:r>
              <a:rPr lang="en-US" dirty="0" err="1" smtClean="0">
                <a:latin typeface="TUM Neue Helvetica 55" charset="0"/>
                <a:ea typeface="TUM Neue Helvetica 55" charset="0"/>
                <a:cs typeface="TUM Neue Helvetica 55" charset="0"/>
              </a:rPr>
              <a:t>Testbench</a:t>
            </a:r>
            <a:endParaRPr lang="en-US" dirty="0" smtClean="0">
              <a:latin typeface="TUM Neue Helvetica 55" charset="0"/>
              <a:ea typeface="TUM Neue Helvetica 55" charset="0"/>
              <a:cs typeface="TUM Neue Helvetica 55" charset="0"/>
            </a:endParaRPr>
          </a:p>
          <a:p>
            <a:pPr lvl="1"/>
            <a:r>
              <a:rPr lang="en-US" dirty="0" err="1" smtClean="0">
                <a:latin typeface="TUM Neue Helvetica 55" charset="0"/>
                <a:ea typeface="TUM Neue Helvetica 55" charset="0"/>
                <a:cs typeface="TUM Neue Helvetica 55" charset="0"/>
              </a:rPr>
              <a:t>Lösungsfindung</a:t>
            </a:r>
            <a:r>
              <a:rPr lang="en-US" dirty="0" smtClean="0">
                <a:latin typeface="TUM Neue Helvetica 55" charset="0"/>
                <a:ea typeface="TUM Neue Helvetica 55" charset="0"/>
                <a:cs typeface="TUM Neue Helvetica 55" charset="0"/>
              </a:rPr>
              <a:t> und </a:t>
            </a:r>
            <a:r>
              <a:rPr lang="en-US" dirty="0" err="1" smtClean="0">
                <a:latin typeface="TUM Neue Helvetica 55" charset="0"/>
                <a:ea typeface="TUM Neue Helvetica 55" charset="0"/>
                <a:cs typeface="TUM Neue Helvetica 55" charset="0"/>
              </a:rPr>
              <a:t>Alternativen</a:t>
            </a:r>
            <a:endParaRPr lang="en-US" dirty="0" smtClean="0">
              <a:latin typeface="TUM Neue Helvetica 55" charset="0"/>
              <a:ea typeface="TUM Neue Helvetica 55" charset="0"/>
              <a:cs typeface="TUM Neue Helvetica 55" charset="0"/>
            </a:endParaRPr>
          </a:p>
          <a:p>
            <a:pPr lvl="1"/>
            <a:r>
              <a:rPr lang="en-US" dirty="0" smtClean="0">
                <a:latin typeface="TUM Neue Helvetica 55" charset="0"/>
                <a:ea typeface="TUM Neue Helvetica 55" charset="0"/>
                <a:cs typeface="TUM Neue Helvetica 55" charset="0"/>
              </a:rPr>
              <a:t>Demo Screenshot</a:t>
            </a:r>
          </a:p>
          <a:p>
            <a:pPr lvl="1"/>
            <a:endParaRPr lang="en-US" dirty="0">
              <a:solidFill>
                <a:schemeClr val="bg1">
                  <a:lumMod val="75000"/>
                </a:schemeClr>
              </a:solidFill>
              <a:latin typeface="TUM Neue Helvetica 55" charset="0"/>
              <a:ea typeface="TUM Neue Helvetica 55" charset="0"/>
              <a:cs typeface="TUM Neue Helvetica 55" charset="0"/>
            </a:endParaRPr>
          </a:p>
        </p:txBody>
      </p:sp>
    </p:spTree>
    <p:extLst>
      <p:ext uri="{BB962C8B-B14F-4D97-AF65-F5344CB8AC3E}">
        <p14:creationId xmlns:p14="http://schemas.microsoft.com/office/powerpoint/2010/main" val="1582742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UM Neue Helvetica 55" charset="0"/>
                <a:ea typeface="TUM Neue Helvetica 55" charset="0"/>
                <a:cs typeface="TUM Neue Helvetica 55" charset="0"/>
              </a:rPr>
              <a:t>Aufgabenüberblick</a:t>
            </a:r>
            <a:endParaRPr lang="en-US" sz="3200" dirty="0">
              <a:latin typeface="TUM Neue Helvetica 55" charset="0"/>
              <a:ea typeface="TUM Neue Helvetica 55" charset="0"/>
              <a:cs typeface="TUM Neue Helvetica 55"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6221" y="1055066"/>
            <a:ext cx="7751558" cy="2296398"/>
          </a:xfrm>
        </p:spPr>
      </p:pic>
      <p:sp>
        <p:nvSpPr>
          <p:cNvPr id="6" name="Rectangle 5"/>
          <p:cNvSpPr/>
          <p:nvPr/>
        </p:nvSpPr>
        <p:spPr>
          <a:xfrm>
            <a:off x="1602889" y="1290918"/>
            <a:ext cx="849855" cy="1559858"/>
          </a:xfrm>
          <a:prstGeom prst="rect">
            <a:avLst/>
          </a:prstGeom>
          <a:solidFill>
            <a:schemeClr val="accent1">
              <a:alpha val="46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96221" y="1055066"/>
            <a:ext cx="2633575" cy="19124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177" y="3760892"/>
            <a:ext cx="8515350" cy="1766935"/>
          </a:xfrm>
          <a:prstGeom prst="rect">
            <a:avLst/>
          </a:prstGeom>
        </p:spPr>
      </p:pic>
      <p:sp>
        <p:nvSpPr>
          <p:cNvPr id="3" name="Date Placeholder 2"/>
          <p:cNvSpPr>
            <a:spLocks noGrp="1"/>
          </p:cNvSpPr>
          <p:nvPr>
            <p:ph type="dt" sz="half" idx="10"/>
          </p:nvPr>
        </p:nvSpPr>
        <p:spPr/>
        <p:txBody>
          <a:bodyPr/>
          <a:lstStyle/>
          <a:p>
            <a:fld id="{2343324A-EBD7-4E48-9DCC-C3C94979F242}" type="datetime1">
              <a:rPr lang="de-DE" smtClean="0"/>
              <a:t>07.08.17</a:t>
            </a:fld>
            <a:endParaRPr lang="en-US"/>
          </a:p>
        </p:txBody>
      </p:sp>
      <p:sp>
        <p:nvSpPr>
          <p:cNvPr id="7" name="Footer Placeholder 6"/>
          <p:cNvSpPr>
            <a:spLocks noGrp="1"/>
          </p:cNvSpPr>
          <p:nvPr>
            <p:ph type="ftr" sz="quarter" idx="11"/>
          </p:nvPr>
        </p:nvSpPr>
        <p:spPr/>
        <p:txBody>
          <a:bodyPr/>
          <a:lstStyle/>
          <a:p>
            <a:r>
              <a:rPr lang="en-US" smtClean="0"/>
              <a:t>Ein Vortrag von Berzan Yildiz und Florian Müller</a:t>
            </a:r>
            <a:endParaRPr lang="en-US"/>
          </a:p>
        </p:txBody>
      </p:sp>
      <p:sp>
        <p:nvSpPr>
          <p:cNvPr id="8" name="Slide Number Placeholder 7"/>
          <p:cNvSpPr>
            <a:spLocks noGrp="1"/>
          </p:cNvSpPr>
          <p:nvPr>
            <p:ph type="sldNum" sz="quarter" idx="12"/>
          </p:nvPr>
        </p:nvSpPr>
        <p:spPr/>
        <p:txBody>
          <a:bodyPr/>
          <a:lstStyle/>
          <a:p>
            <a:fld id="{8F3D94EA-B16B-3145-AD77-8E47A54D7677}" type="slidenum">
              <a:rPr lang="en-US" smtClean="0"/>
              <a:t>13</a:t>
            </a:fld>
            <a:endParaRPr lang="en-US"/>
          </a:p>
        </p:txBody>
      </p:sp>
    </p:spTree>
    <p:extLst>
      <p:ext uri="{BB962C8B-B14F-4D97-AF65-F5344CB8AC3E}">
        <p14:creationId xmlns:p14="http://schemas.microsoft.com/office/powerpoint/2010/main" val="331656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UM Neue Helvetica 55" charset="0"/>
                <a:ea typeface="TUM Neue Helvetica 55" charset="0"/>
                <a:cs typeface="TUM Neue Helvetica 55" charset="0"/>
              </a:rPr>
              <a:t>Entity</a:t>
            </a:r>
            <a:endParaRPr lang="en-US" sz="3200" dirty="0">
              <a:latin typeface="TUM Neue Helvetica 55" charset="0"/>
              <a:ea typeface="TUM Neue Helvetica 55" charset="0"/>
              <a:cs typeface="TUM Neue Helvetica 55"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29132" y="1068785"/>
            <a:ext cx="4452795" cy="1408944"/>
          </a:xfrm>
        </p:spPr>
      </p:pic>
      <p:sp>
        <p:nvSpPr>
          <p:cNvPr id="7" name="TextBox 6"/>
          <p:cNvSpPr txBox="1"/>
          <p:nvPr/>
        </p:nvSpPr>
        <p:spPr>
          <a:xfrm>
            <a:off x="628650" y="2979175"/>
            <a:ext cx="7886700" cy="1938992"/>
          </a:xfrm>
          <a:prstGeom prst="rect">
            <a:avLst/>
          </a:prstGeom>
          <a:noFill/>
        </p:spPr>
        <p:txBody>
          <a:bodyPr wrap="square" rtlCol="0">
            <a:spAutoFit/>
          </a:bodyPr>
          <a:lstStyle/>
          <a:p>
            <a:pPr marL="285750" indent="-285750">
              <a:buFont typeface="Arial" charset="0"/>
              <a:buChar char="•"/>
            </a:pPr>
            <a:r>
              <a:rPr lang="en-US" sz="2000" dirty="0" err="1" smtClean="0">
                <a:latin typeface="Source Code Pro" charset="0"/>
                <a:ea typeface="Source Code Pro" charset="0"/>
                <a:cs typeface="Source Code Pro" charset="0"/>
              </a:rPr>
              <a:t>sdata</a:t>
            </a:r>
            <a:r>
              <a:rPr lang="en-US" sz="2000" dirty="0" smtClean="0">
                <a:latin typeface="Source Code Pro" charset="0"/>
                <a:ea typeface="Source Code Pro" charset="0"/>
                <a:cs typeface="Source Code Pro" charset="0"/>
              </a:rPr>
              <a:t>: </a:t>
            </a:r>
            <a:r>
              <a:rPr lang="en-US" sz="2000" dirty="0" err="1" smtClean="0">
                <a:latin typeface="TUM Neue Helvetica 55" charset="0"/>
                <a:ea typeface="TUM Neue Helvetica 55" charset="0"/>
                <a:cs typeface="TUM Neue Helvetica 55" charset="0"/>
              </a:rPr>
              <a:t>Serieller</a:t>
            </a:r>
            <a:r>
              <a:rPr lang="en-US" sz="2000" dirty="0" smtClean="0">
                <a:latin typeface="TUM Neue Helvetica 55" charset="0"/>
                <a:ea typeface="TUM Neue Helvetica 55" charset="0"/>
                <a:cs typeface="TUM Neue Helvetica 55" charset="0"/>
              </a:rPr>
              <a:t> </a:t>
            </a:r>
            <a:r>
              <a:rPr lang="en-US" sz="2000" dirty="0" err="1" smtClean="0">
                <a:latin typeface="TUM Neue Helvetica 55" charset="0"/>
                <a:ea typeface="TUM Neue Helvetica 55" charset="0"/>
                <a:cs typeface="TUM Neue Helvetica 55" charset="0"/>
              </a:rPr>
              <a:t>Datenstrom</a:t>
            </a:r>
            <a:endParaRPr lang="en-US" sz="2000" dirty="0" smtClean="0">
              <a:latin typeface="TUM Neue Helvetica 55" charset="0"/>
              <a:ea typeface="TUM Neue Helvetica 55" charset="0"/>
              <a:cs typeface="TUM Neue Helvetica 55" charset="0"/>
            </a:endParaRPr>
          </a:p>
          <a:p>
            <a:pPr marL="285750" indent="-285750">
              <a:buFont typeface="Arial" charset="0"/>
              <a:buChar char="•"/>
            </a:pPr>
            <a:r>
              <a:rPr lang="en-US" sz="2000" dirty="0" err="1" smtClean="0">
                <a:latin typeface="Source Code Pro" charset="0"/>
                <a:ea typeface="Source Code Pro" charset="0"/>
                <a:cs typeface="Source Code Pro" charset="0"/>
              </a:rPr>
              <a:t>sclk</a:t>
            </a:r>
            <a:r>
              <a:rPr lang="en-US" sz="2000" dirty="0" smtClean="0">
                <a:latin typeface="Source Code Pro" charset="0"/>
                <a:ea typeface="Source Code Pro" charset="0"/>
                <a:cs typeface="Source Code Pro" charset="0"/>
              </a:rPr>
              <a:t>: </a:t>
            </a:r>
            <a:r>
              <a:rPr lang="en-US" sz="2000" dirty="0" smtClean="0">
                <a:latin typeface="TUM Neue Helvetica 55" charset="0"/>
                <a:ea typeface="TUM Neue Helvetica 55" charset="0"/>
                <a:cs typeface="TUM Neue Helvetica 55" charset="0"/>
              </a:rPr>
              <a:t>Clock</a:t>
            </a:r>
          </a:p>
          <a:p>
            <a:pPr marL="285750" indent="-285750">
              <a:buFont typeface="Arial" charset="0"/>
              <a:buChar char="•"/>
            </a:pPr>
            <a:r>
              <a:rPr lang="en-US" sz="2000" dirty="0" err="1" smtClean="0">
                <a:latin typeface="Source Code Pro" charset="0"/>
                <a:ea typeface="Source Code Pro" charset="0"/>
                <a:cs typeface="Source Code Pro" charset="0"/>
              </a:rPr>
              <a:t>fsync</a:t>
            </a:r>
            <a:r>
              <a:rPr lang="en-US" sz="2000" dirty="0" smtClean="0">
                <a:latin typeface="Source Code Pro" charset="0"/>
                <a:ea typeface="Source Code Pro" charset="0"/>
                <a:cs typeface="Source Code Pro" charset="0"/>
              </a:rPr>
              <a:t>: </a:t>
            </a:r>
            <a:r>
              <a:rPr lang="en-US" sz="2000" dirty="0" err="1" smtClean="0">
                <a:latin typeface="TUM Neue Helvetica 55" charset="0"/>
                <a:ea typeface="TUM Neue Helvetica 55" charset="0"/>
                <a:cs typeface="TUM Neue Helvetica 55" charset="0"/>
              </a:rPr>
              <a:t>Framesynchronizer</a:t>
            </a:r>
            <a:endParaRPr lang="en-US" sz="2000" dirty="0" smtClean="0">
              <a:latin typeface="TUM Neue Helvetica 55" charset="0"/>
              <a:ea typeface="TUM Neue Helvetica 55" charset="0"/>
              <a:cs typeface="TUM Neue Helvetica 55" charset="0"/>
            </a:endParaRPr>
          </a:p>
          <a:p>
            <a:pPr marL="285750" indent="-285750">
              <a:buFont typeface="Arial" charset="0"/>
              <a:buChar char="•"/>
            </a:pPr>
            <a:endParaRPr lang="en-US" sz="2000" dirty="0">
              <a:latin typeface="TUM Neue Helvetica 55" charset="0"/>
              <a:ea typeface="TUM Neue Helvetica 55" charset="0"/>
              <a:cs typeface="TUM Neue Helvetica 55" charset="0"/>
            </a:endParaRPr>
          </a:p>
          <a:p>
            <a:pPr marL="285750" indent="-285750">
              <a:buFont typeface="Arial" charset="0"/>
              <a:buChar char="•"/>
            </a:pPr>
            <a:r>
              <a:rPr lang="en-US" sz="2000" dirty="0">
                <a:latin typeface="Source Code Pro" charset="0"/>
                <a:ea typeface="Source Code Pro" charset="0"/>
                <a:cs typeface="Source Code Pro" charset="0"/>
              </a:rPr>
              <a:t>l</a:t>
            </a:r>
            <a:r>
              <a:rPr lang="en-US" sz="2000" dirty="0" smtClean="0">
                <a:latin typeface="Source Code Pro" charset="0"/>
                <a:ea typeface="Source Code Pro" charset="0"/>
                <a:cs typeface="Source Code Pro" charset="0"/>
              </a:rPr>
              <a:t>eft &amp; right: </a:t>
            </a:r>
            <a:r>
              <a:rPr lang="en-US" sz="2000" dirty="0" err="1" smtClean="0">
                <a:latin typeface="TUM Neue Helvetica 55" charset="0"/>
                <a:ea typeface="TUM Neue Helvetica 55" charset="0"/>
                <a:cs typeface="TUM Neue Helvetica 55" charset="0"/>
              </a:rPr>
              <a:t>Ausgabewerte</a:t>
            </a:r>
            <a:endParaRPr lang="en-US" sz="2000" dirty="0" smtClean="0">
              <a:latin typeface="TUM Neue Helvetica 55" charset="0"/>
              <a:ea typeface="TUM Neue Helvetica 55" charset="0"/>
              <a:cs typeface="TUM Neue Helvetica 55" charset="0"/>
            </a:endParaRPr>
          </a:p>
          <a:p>
            <a:pPr marL="285750" indent="-285750">
              <a:buFont typeface="Arial" charset="0"/>
              <a:buChar char="•"/>
            </a:pPr>
            <a:r>
              <a:rPr lang="en-US" sz="2000" dirty="0" smtClean="0">
                <a:latin typeface="Source Code Pro" charset="0"/>
                <a:ea typeface="Source Code Pro" charset="0"/>
                <a:cs typeface="Source Code Pro" charset="0"/>
              </a:rPr>
              <a:t>flag: </a:t>
            </a:r>
            <a:r>
              <a:rPr lang="en-US" sz="2000" dirty="0" err="1" smtClean="0">
                <a:latin typeface="TUM Neue Helvetica 55" charset="0"/>
                <a:ea typeface="TUM Neue Helvetica 55" charset="0"/>
                <a:cs typeface="TUM Neue Helvetica 55" charset="0"/>
              </a:rPr>
              <a:t>Ausgabeflag</a:t>
            </a:r>
            <a:endParaRPr lang="en-US" sz="2000" dirty="0">
              <a:latin typeface="Source Code Pro" charset="0"/>
              <a:ea typeface="Source Code Pro" charset="0"/>
              <a:cs typeface="Source Code Pro" charset="0"/>
            </a:endParaRPr>
          </a:p>
        </p:txBody>
      </p:sp>
      <p:sp>
        <p:nvSpPr>
          <p:cNvPr id="3" name="Date Placeholder 2"/>
          <p:cNvSpPr>
            <a:spLocks noGrp="1"/>
          </p:cNvSpPr>
          <p:nvPr>
            <p:ph type="dt" sz="half" idx="10"/>
          </p:nvPr>
        </p:nvSpPr>
        <p:spPr/>
        <p:txBody>
          <a:bodyPr/>
          <a:lstStyle/>
          <a:p>
            <a:fld id="{D0EE47B0-5940-AC45-834A-DD7B16B7C886}" type="datetime1">
              <a:rPr lang="de-DE" smtClean="0"/>
              <a:t>07.08.17</a:t>
            </a:fld>
            <a:endParaRPr lang="en-US"/>
          </a:p>
        </p:txBody>
      </p:sp>
      <p:sp>
        <p:nvSpPr>
          <p:cNvPr id="5" name="Footer Placeholder 4"/>
          <p:cNvSpPr>
            <a:spLocks noGrp="1"/>
          </p:cNvSpPr>
          <p:nvPr>
            <p:ph type="ftr" sz="quarter" idx="11"/>
          </p:nvPr>
        </p:nvSpPr>
        <p:spPr/>
        <p:txBody>
          <a:bodyPr/>
          <a:lstStyle/>
          <a:p>
            <a:r>
              <a:rPr lang="en-US" smtClean="0"/>
              <a:t>Ein Vortrag von Berzan Yildiz und Florian Müller</a:t>
            </a:r>
            <a:endParaRPr lang="en-US"/>
          </a:p>
        </p:txBody>
      </p:sp>
      <p:sp>
        <p:nvSpPr>
          <p:cNvPr id="8" name="Slide Number Placeholder 7"/>
          <p:cNvSpPr>
            <a:spLocks noGrp="1"/>
          </p:cNvSpPr>
          <p:nvPr>
            <p:ph type="sldNum" sz="quarter" idx="12"/>
          </p:nvPr>
        </p:nvSpPr>
        <p:spPr/>
        <p:txBody>
          <a:bodyPr/>
          <a:lstStyle/>
          <a:p>
            <a:fld id="{8F3D94EA-B16B-3145-AD77-8E47A54D7677}" type="slidenum">
              <a:rPr lang="en-US" smtClean="0"/>
              <a:t>14</a:t>
            </a:fld>
            <a:endParaRPr lang="en-US"/>
          </a:p>
        </p:txBody>
      </p:sp>
    </p:spTree>
    <p:extLst>
      <p:ext uri="{BB962C8B-B14F-4D97-AF65-F5344CB8AC3E}">
        <p14:creationId xmlns:p14="http://schemas.microsoft.com/office/powerpoint/2010/main" val="6966061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UM Neue Helvetica 55" charset="0"/>
                <a:ea typeface="TUM Neue Helvetica 55" charset="0"/>
                <a:cs typeface="TUM Neue Helvetica 55" charset="0"/>
              </a:rPr>
              <a:t>Architecture (</a:t>
            </a:r>
            <a:r>
              <a:rPr lang="en-US" sz="3200" dirty="0" err="1" smtClean="0">
                <a:latin typeface="TUM Neue Helvetica 55" charset="0"/>
                <a:ea typeface="TUM Neue Helvetica 55" charset="0"/>
                <a:cs typeface="TUM Neue Helvetica 55" charset="0"/>
              </a:rPr>
              <a:t>Signale</a:t>
            </a:r>
            <a:r>
              <a:rPr lang="en-US" sz="3200" dirty="0" smtClean="0">
                <a:latin typeface="TUM Neue Helvetica 55" charset="0"/>
                <a:ea typeface="TUM Neue Helvetica 55" charset="0"/>
                <a:cs typeface="TUM Neue Helvetica 55" charset="0"/>
              </a:rPr>
              <a:t>)</a:t>
            </a:r>
            <a:endParaRPr lang="en-US" sz="3200" dirty="0">
              <a:latin typeface="TUM Neue Helvetica 55" charset="0"/>
              <a:ea typeface="TUM Neue Helvetica 55" charset="0"/>
              <a:cs typeface="TUM Neue Helvetica 55" charset="0"/>
            </a:endParaRPr>
          </a:p>
        </p:txBody>
      </p:sp>
      <p:sp>
        <p:nvSpPr>
          <p:cNvPr id="7" name="TextBox 6"/>
          <p:cNvSpPr txBox="1"/>
          <p:nvPr/>
        </p:nvSpPr>
        <p:spPr>
          <a:xfrm>
            <a:off x="628650" y="3804476"/>
            <a:ext cx="7886700" cy="1477328"/>
          </a:xfrm>
          <a:prstGeom prst="rect">
            <a:avLst/>
          </a:prstGeom>
          <a:noFill/>
        </p:spPr>
        <p:txBody>
          <a:bodyPr wrap="square" rtlCol="0">
            <a:spAutoFit/>
          </a:bodyPr>
          <a:lstStyle/>
          <a:p>
            <a:pPr marL="285750" indent="-285750">
              <a:buFont typeface="Arial" charset="0"/>
              <a:buChar char="•"/>
            </a:pPr>
            <a:r>
              <a:rPr lang="en-US" dirty="0" err="1">
                <a:latin typeface="Source Code Pro" charset="0"/>
                <a:ea typeface="Source Code Pro" charset="0"/>
                <a:cs typeface="Source Code Pro" charset="0"/>
              </a:rPr>
              <a:t>i</a:t>
            </a:r>
            <a:r>
              <a:rPr lang="en-US" dirty="0" err="1" smtClean="0">
                <a:latin typeface="Source Code Pro" charset="0"/>
                <a:ea typeface="Source Code Pro" charset="0"/>
                <a:cs typeface="Source Code Pro" charset="0"/>
              </a:rPr>
              <a:t>left</a:t>
            </a:r>
            <a:r>
              <a:rPr lang="en-US" dirty="0" smtClean="0">
                <a:latin typeface="Source Code Pro" charset="0"/>
                <a:ea typeface="Source Code Pro" charset="0"/>
                <a:cs typeface="Source Code Pro" charset="0"/>
              </a:rPr>
              <a:t> &amp; </a:t>
            </a:r>
            <a:r>
              <a:rPr lang="en-US" dirty="0" err="1" smtClean="0">
                <a:latin typeface="Source Code Pro" charset="0"/>
                <a:ea typeface="Source Code Pro" charset="0"/>
                <a:cs typeface="Source Code Pro" charset="0"/>
              </a:rPr>
              <a:t>iright</a:t>
            </a:r>
            <a:r>
              <a:rPr lang="en-US" dirty="0" smtClean="0">
                <a:latin typeface="Source Code Pro" charset="0"/>
                <a:ea typeface="Source Code Pro" charset="0"/>
                <a:cs typeface="Source Code Pro" charset="0"/>
              </a:rPr>
              <a:t>: </a:t>
            </a:r>
            <a:r>
              <a:rPr lang="en-US" dirty="0" smtClean="0">
                <a:latin typeface="TUM Neue Helvetica 55" charset="0"/>
                <a:ea typeface="TUM Neue Helvetica 55" charset="0"/>
                <a:cs typeface="TUM Neue Helvetica 55" charset="0"/>
              </a:rPr>
              <a:t>Interne Speicher </a:t>
            </a:r>
            <a:r>
              <a:rPr lang="en-US" dirty="0" err="1" smtClean="0">
                <a:latin typeface="TUM Neue Helvetica 55" charset="0"/>
                <a:ea typeface="TUM Neue Helvetica 55" charset="0"/>
                <a:cs typeface="TUM Neue Helvetica 55" charset="0"/>
              </a:rPr>
              <a:t>für</a:t>
            </a:r>
            <a:r>
              <a:rPr lang="en-US" dirty="0" smtClean="0">
                <a:latin typeface="TUM Neue Helvetica 55" charset="0"/>
                <a:ea typeface="TUM Neue Helvetica 55" charset="0"/>
                <a:cs typeface="TUM Neue Helvetica 55" charset="0"/>
              </a:rPr>
              <a:t> Left und Right</a:t>
            </a:r>
          </a:p>
          <a:p>
            <a:pPr marL="285750" indent="-285750">
              <a:buFont typeface="Arial" charset="0"/>
              <a:buChar char="•"/>
            </a:pPr>
            <a:r>
              <a:rPr lang="en-US" dirty="0" err="1">
                <a:latin typeface="Source Code Pro" charset="0"/>
                <a:ea typeface="Source Code Pro" charset="0"/>
                <a:cs typeface="Source Code Pro" charset="0"/>
              </a:rPr>
              <a:t>i</a:t>
            </a:r>
            <a:r>
              <a:rPr lang="en-US" dirty="0" err="1" smtClean="0">
                <a:latin typeface="Source Code Pro" charset="0"/>
                <a:ea typeface="Source Code Pro" charset="0"/>
                <a:cs typeface="Source Code Pro" charset="0"/>
              </a:rPr>
              <a:t>flag</a:t>
            </a:r>
            <a:r>
              <a:rPr lang="en-US" dirty="0" smtClean="0">
                <a:latin typeface="Source Code Pro" charset="0"/>
                <a:ea typeface="Source Code Pro" charset="0"/>
                <a:cs typeface="Source Code Pro" charset="0"/>
              </a:rPr>
              <a:t> und </a:t>
            </a:r>
            <a:r>
              <a:rPr lang="en-US" dirty="0" err="1" smtClean="0">
                <a:latin typeface="Source Code Pro" charset="0"/>
                <a:ea typeface="Source Code Pro" charset="0"/>
                <a:cs typeface="Source Code Pro" charset="0"/>
              </a:rPr>
              <a:t>hflag</a:t>
            </a:r>
            <a:r>
              <a:rPr lang="en-US" dirty="0" smtClean="0">
                <a:latin typeface="Source Code Pro" charset="0"/>
                <a:ea typeface="Source Code Pro" charset="0"/>
                <a:cs typeface="Source Code Pro" charset="0"/>
              </a:rPr>
              <a:t>: </a:t>
            </a:r>
            <a:r>
              <a:rPr lang="en-US" dirty="0" smtClean="0">
                <a:latin typeface="TUM Neue Helvetica 55" charset="0"/>
                <a:ea typeface="TUM Neue Helvetica 55" charset="0"/>
                <a:cs typeface="TUM Neue Helvetica 55" charset="0"/>
              </a:rPr>
              <a:t>Internes Flag und </a:t>
            </a:r>
            <a:r>
              <a:rPr lang="en-US" dirty="0" err="1" smtClean="0">
                <a:latin typeface="TUM Neue Helvetica 55" charset="0"/>
                <a:ea typeface="TUM Neue Helvetica 55" charset="0"/>
                <a:cs typeface="TUM Neue Helvetica 55" charset="0"/>
              </a:rPr>
              <a:t>Hilfsflag</a:t>
            </a:r>
            <a:endParaRPr lang="en-US" dirty="0" smtClean="0">
              <a:latin typeface="TUM Neue Helvetica 55" charset="0"/>
              <a:ea typeface="TUM Neue Helvetica 55" charset="0"/>
              <a:cs typeface="TUM Neue Helvetica 55" charset="0"/>
            </a:endParaRPr>
          </a:p>
          <a:p>
            <a:pPr marL="285750" indent="-285750">
              <a:buFont typeface="Arial" charset="0"/>
              <a:buChar char="•"/>
            </a:pPr>
            <a:endParaRPr lang="en-US" dirty="0" smtClean="0">
              <a:latin typeface="Source Code Pro" charset="0"/>
              <a:ea typeface="Source Code Pro" charset="0"/>
              <a:cs typeface="Source Code Pro" charset="0"/>
            </a:endParaRPr>
          </a:p>
          <a:p>
            <a:pPr marL="285750" indent="-285750">
              <a:buFont typeface="Arial" charset="0"/>
              <a:buChar char="•"/>
            </a:pPr>
            <a:r>
              <a:rPr lang="en-US" dirty="0" smtClean="0">
                <a:latin typeface="Source Code Pro" charset="0"/>
                <a:ea typeface="Source Code Pro" charset="0"/>
                <a:cs typeface="Source Code Pro" charset="0"/>
              </a:rPr>
              <a:t>counter: </a:t>
            </a:r>
            <a:r>
              <a:rPr lang="en-US" dirty="0" err="1" smtClean="0">
                <a:latin typeface="TUM Neue Helvetica 55" charset="0"/>
                <a:ea typeface="TUM Neue Helvetica 55" charset="0"/>
                <a:cs typeface="TUM Neue Helvetica 55" charset="0"/>
              </a:rPr>
              <a:t>Zählt</a:t>
            </a:r>
            <a:r>
              <a:rPr lang="en-US" dirty="0" smtClean="0">
                <a:latin typeface="TUM Neue Helvetica 55" charset="0"/>
                <a:ea typeface="TUM Neue Helvetica 55" charset="0"/>
                <a:cs typeface="TUM Neue Helvetica 55" charset="0"/>
              </a:rPr>
              <a:t> von 17 </a:t>
            </a:r>
            <a:r>
              <a:rPr lang="en-US" dirty="0" err="1" smtClean="0">
                <a:latin typeface="TUM Neue Helvetica 55" charset="0"/>
                <a:ea typeface="TUM Neue Helvetica 55" charset="0"/>
                <a:cs typeface="TUM Neue Helvetica 55" charset="0"/>
              </a:rPr>
              <a:t>bis</a:t>
            </a:r>
            <a:r>
              <a:rPr lang="en-US" dirty="0" smtClean="0">
                <a:latin typeface="TUM Neue Helvetica 55" charset="0"/>
                <a:ea typeface="TUM Neue Helvetica 55" charset="0"/>
                <a:cs typeface="TUM Neue Helvetica 55" charset="0"/>
              </a:rPr>
              <a:t> 0 </a:t>
            </a:r>
            <a:r>
              <a:rPr lang="en-US" dirty="0" err="1" smtClean="0">
                <a:latin typeface="TUM Neue Helvetica 55" charset="0"/>
                <a:ea typeface="TUM Neue Helvetica 55" charset="0"/>
                <a:cs typeface="TUM Neue Helvetica 55" charset="0"/>
              </a:rPr>
              <a:t>zur</a:t>
            </a:r>
            <a:r>
              <a:rPr lang="en-US" dirty="0" smtClean="0">
                <a:latin typeface="TUM Neue Helvetica 55" charset="0"/>
                <a:ea typeface="TUM Neue Helvetica 55" charset="0"/>
                <a:cs typeface="TUM Neue Helvetica 55" charset="0"/>
              </a:rPr>
              <a:t> Left und Right </a:t>
            </a:r>
            <a:r>
              <a:rPr lang="en-US" dirty="0" err="1" smtClean="0">
                <a:latin typeface="TUM Neue Helvetica 55" charset="0"/>
                <a:ea typeface="TUM Neue Helvetica 55" charset="0"/>
                <a:cs typeface="TUM Neue Helvetica 55" charset="0"/>
              </a:rPr>
              <a:t>Unterscheidung</a:t>
            </a:r>
            <a:endParaRPr lang="en-US" dirty="0">
              <a:latin typeface="TUM Neue Helvetica 55" charset="0"/>
              <a:ea typeface="TUM Neue Helvetica 55" charset="0"/>
              <a:cs typeface="TUM Neue Helvetica 55" charset="0"/>
            </a:endParaRPr>
          </a:p>
          <a:p>
            <a:pPr marL="285750" indent="-285750">
              <a:buFont typeface="Arial" charset="0"/>
              <a:buChar char="•"/>
            </a:pPr>
            <a:r>
              <a:rPr lang="en-US" dirty="0" err="1" smtClean="0">
                <a:latin typeface="Source Code Pro" charset="0"/>
                <a:ea typeface="Source Code Pro" charset="0"/>
                <a:cs typeface="Source Code Pro" charset="0"/>
              </a:rPr>
              <a:t>Rightold</a:t>
            </a:r>
            <a:r>
              <a:rPr lang="en-US" dirty="0" smtClean="0">
                <a:latin typeface="Source Code Pro" charset="0"/>
                <a:ea typeface="Source Code Pro" charset="0"/>
                <a:cs typeface="Source Code Pro" charset="0"/>
              </a:rPr>
              <a:t> &amp; </a:t>
            </a:r>
            <a:r>
              <a:rPr lang="en-US" dirty="0" err="1">
                <a:latin typeface="Source Code Pro" charset="0"/>
                <a:ea typeface="Source Code Pro" charset="0"/>
                <a:cs typeface="Source Code Pro" charset="0"/>
              </a:rPr>
              <a:t>L</a:t>
            </a:r>
            <a:r>
              <a:rPr lang="en-US" dirty="0" err="1" smtClean="0">
                <a:latin typeface="Source Code Pro" charset="0"/>
                <a:ea typeface="Source Code Pro" charset="0"/>
                <a:cs typeface="Source Code Pro" charset="0"/>
              </a:rPr>
              <a:t>eftold</a:t>
            </a:r>
            <a:r>
              <a:rPr lang="en-US" dirty="0" smtClean="0">
                <a:latin typeface="Source Code Pro" charset="0"/>
                <a:ea typeface="Source Code Pro" charset="0"/>
                <a:cs typeface="Source Code Pro" charset="0"/>
              </a:rPr>
              <a:t>: </a:t>
            </a:r>
            <a:r>
              <a:rPr lang="en-US" dirty="0" err="1" smtClean="0">
                <a:latin typeface="TUM Neue Helvetica 55" charset="0"/>
                <a:ea typeface="TUM Neue Helvetica 55" charset="0"/>
                <a:cs typeface="TUM Neue Helvetica 55" charset="0"/>
              </a:rPr>
              <a:t>Zwischenspeicher</a:t>
            </a:r>
            <a:r>
              <a:rPr lang="en-US" dirty="0" smtClean="0">
                <a:latin typeface="TUM Neue Helvetica 55" charset="0"/>
                <a:ea typeface="TUM Neue Helvetica 55" charset="0"/>
                <a:cs typeface="TUM Neue Helvetica 55" charset="0"/>
              </a:rPr>
              <a:t> </a:t>
            </a:r>
            <a:r>
              <a:rPr lang="en-US" dirty="0" err="1" smtClean="0">
                <a:latin typeface="TUM Neue Helvetica 55" charset="0"/>
                <a:ea typeface="TUM Neue Helvetica 55" charset="0"/>
                <a:cs typeface="TUM Neue Helvetica 55" charset="0"/>
              </a:rPr>
              <a:t>für</a:t>
            </a:r>
            <a:r>
              <a:rPr lang="en-US" dirty="0" smtClean="0">
                <a:latin typeface="TUM Neue Helvetica 55" charset="0"/>
                <a:ea typeface="TUM Neue Helvetica 55" charset="0"/>
                <a:cs typeface="TUM Neue Helvetica 55" charset="0"/>
              </a:rPr>
              <a:t> Left und Right</a:t>
            </a:r>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976009"/>
            <a:ext cx="5494695" cy="2493663"/>
          </a:xfrm>
        </p:spPr>
      </p:pic>
      <p:sp>
        <p:nvSpPr>
          <p:cNvPr id="3" name="Date Placeholder 2"/>
          <p:cNvSpPr>
            <a:spLocks noGrp="1"/>
          </p:cNvSpPr>
          <p:nvPr>
            <p:ph type="dt" sz="half" idx="10"/>
          </p:nvPr>
        </p:nvSpPr>
        <p:spPr/>
        <p:txBody>
          <a:bodyPr/>
          <a:lstStyle/>
          <a:p>
            <a:fld id="{7E4284D7-CC24-7241-8DC9-71F74CA53405}" type="datetime1">
              <a:rPr lang="de-DE" smtClean="0"/>
              <a:t>07.08.17</a:t>
            </a:fld>
            <a:endParaRPr lang="en-US"/>
          </a:p>
        </p:txBody>
      </p:sp>
      <p:sp>
        <p:nvSpPr>
          <p:cNvPr id="4" name="Footer Placeholder 3"/>
          <p:cNvSpPr>
            <a:spLocks noGrp="1"/>
          </p:cNvSpPr>
          <p:nvPr>
            <p:ph type="ftr" sz="quarter" idx="11"/>
          </p:nvPr>
        </p:nvSpPr>
        <p:spPr/>
        <p:txBody>
          <a:bodyPr/>
          <a:lstStyle/>
          <a:p>
            <a:r>
              <a:rPr lang="en-US" smtClean="0"/>
              <a:t>Ein Vortrag von Berzan Yildiz und Florian Müller</a:t>
            </a:r>
            <a:endParaRPr lang="en-US"/>
          </a:p>
        </p:txBody>
      </p:sp>
      <p:sp>
        <p:nvSpPr>
          <p:cNvPr id="5" name="Slide Number Placeholder 4"/>
          <p:cNvSpPr>
            <a:spLocks noGrp="1"/>
          </p:cNvSpPr>
          <p:nvPr>
            <p:ph type="sldNum" sz="quarter" idx="12"/>
          </p:nvPr>
        </p:nvSpPr>
        <p:spPr/>
        <p:txBody>
          <a:bodyPr/>
          <a:lstStyle/>
          <a:p>
            <a:fld id="{8F3D94EA-B16B-3145-AD77-8E47A54D7677}" type="slidenum">
              <a:rPr lang="en-US" smtClean="0"/>
              <a:t>15</a:t>
            </a:fld>
            <a:endParaRPr lang="en-US"/>
          </a:p>
        </p:txBody>
      </p:sp>
    </p:spTree>
    <p:extLst>
      <p:ext uri="{BB962C8B-B14F-4D97-AF65-F5344CB8AC3E}">
        <p14:creationId xmlns:p14="http://schemas.microsoft.com/office/powerpoint/2010/main" val="298025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UM Neue Helvetica 55" charset="0"/>
                <a:ea typeface="TUM Neue Helvetica 55" charset="0"/>
                <a:cs typeface="TUM Neue Helvetica 55" charset="0"/>
              </a:rPr>
              <a:t>Process (Signal split)</a:t>
            </a:r>
            <a:endParaRPr lang="en-US" sz="3200" dirty="0">
              <a:latin typeface="TUM Neue Helvetica 55" charset="0"/>
              <a:ea typeface="TUM Neue Helvetica 55" charset="0"/>
              <a:cs typeface="TUM Neue Helvetica 55"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012548"/>
            <a:ext cx="5672759" cy="2917111"/>
          </a:xfrm>
          <a:prstGeom prst="rect">
            <a:avLst/>
          </a:prstGeom>
        </p:spPr>
      </p:pic>
      <p:sp>
        <p:nvSpPr>
          <p:cNvPr id="10" name="Rectangle 9"/>
          <p:cNvSpPr/>
          <p:nvPr/>
        </p:nvSpPr>
        <p:spPr>
          <a:xfrm>
            <a:off x="954157" y="1351102"/>
            <a:ext cx="3687417" cy="2987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41574" y="1330604"/>
            <a:ext cx="1076385" cy="276999"/>
          </a:xfrm>
          <a:prstGeom prst="rect">
            <a:avLst/>
          </a:prstGeom>
          <a:noFill/>
        </p:spPr>
        <p:txBody>
          <a:bodyPr wrap="none" rtlCol="0">
            <a:spAutoFit/>
          </a:bodyPr>
          <a:lstStyle/>
          <a:p>
            <a:r>
              <a:rPr lang="en-US" sz="1200" dirty="0" err="1" smtClean="0">
                <a:solidFill>
                  <a:srgbClr val="FF0000"/>
                </a:solidFill>
                <a:latin typeface="TUM Neue Helvetica 55" charset="0"/>
                <a:ea typeface="TUM Neue Helvetica 55" charset="0"/>
                <a:cs typeface="TUM Neue Helvetica 55" charset="0"/>
              </a:rPr>
              <a:t>Counterreset</a:t>
            </a:r>
            <a:endParaRPr lang="en-US" sz="1200" dirty="0">
              <a:solidFill>
                <a:srgbClr val="FF0000"/>
              </a:solidFill>
              <a:latin typeface="TUM Neue Helvetica 55" charset="0"/>
              <a:ea typeface="TUM Neue Helvetica 55" charset="0"/>
              <a:cs typeface="TUM Neue Helvetica 55" charset="0"/>
            </a:endParaRPr>
          </a:p>
        </p:txBody>
      </p:sp>
      <p:sp>
        <p:nvSpPr>
          <p:cNvPr id="13" name="TextBox 12"/>
          <p:cNvSpPr txBox="1"/>
          <p:nvPr/>
        </p:nvSpPr>
        <p:spPr>
          <a:xfrm>
            <a:off x="628650" y="4191573"/>
            <a:ext cx="7978638" cy="1477328"/>
          </a:xfrm>
          <a:prstGeom prst="rect">
            <a:avLst/>
          </a:prstGeom>
          <a:noFill/>
        </p:spPr>
        <p:txBody>
          <a:bodyPr wrap="square" rtlCol="0">
            <a:spAutoFit/>
          </a:bodyPr>
          <a:lstStyle/>
          <a:p>
            <a:pPr marL="285750" indent="-285750">
              <a:buFont typeface="Arial" charset="0"/>
              <a:buChar char="•"/>
            </a:pPr>
            <a:r>
              <a:rPr lang="en-US" dirty="0" err="1" smtClean="0">
                <a:latin typeface="TUM Neue Helvetica 55" charset="0"/>
                <a:ea typeface="TUM Neue Helvetica 55" charset="0"/>
                <a:cs typeface="TUM Neue Helvetica 55" charset="0"/>
              </a:rPr>
              <a:t>Clockreset</a:t>
            </a:r>
            <a:r>
              <a:rPr lang="en-US" dirty="0" smtClean="0">
                <a:latin typeface="TUM Neue Helvetica 55" charset="0"/>
                <a:ea typeface="TUM Neue Helvetica 55" charset="0"/>
                <a:cs typeface="TUM Neue Helvetica 55" charset="0"/>
              </a:rPr>
              <a:t>: </a:t>
            </a:r>
            <a:r>
              <a:rPr lang="en-US" dirty="0" err="1" smtClean="0">
                <a:latin typeface="TUM Neue Helvetica 55" charset="0"/>
                <a:ea typeface="TUM Neue Helvetica 55" charset="0"/>
                <a:cs typeface="TUM Neue Helvetica 55" charset="0"/>
              </a:rPr>
              <a:t>Alle</a:t>
            </a:r>
            <a:r>
              <a:rPr lang="en-US" dirty="0" smtClean="0">
                <a:latin typeface="TUM Neue Helvetica 55" charset="0"/>
                <a:ea typeface="TUM Neue Helvetica 55" charset="0"/>
                <a:cs typeface="TUM Neue Helvetica 55" charset="0"/>
              </a:rPr>
              <a:t> 18 </a:t>
            </a:r>
            <a:r>
              <a:rPr lang="en-US" dirty="0" err="1" smtClean="0">
                <a:latin typeface="TUM Neue Helvetica 55" charset="0"/>
                <a:ea typeface="TUM Neue Helvetica 55" charset="0"/>
                <a:cs typeface="TUM Neue Helvetica 55" charset="0"/>
              </a:rPr>
              <a:t>Takte</a:t>
            </a:r>
            <a:endParaRPr lang="en-US" dirty="0" smtClean="0">
              <a:latin typeface="TUM Neue Helvetica 55" charset="0"/>
              <a:ea typeface="TUM Neue Helvetica 55" charset="0"/>
              <a:cs typeface="TUM Neue Helvetica 55" charset="0"/>
            </a:endParaRPr>
          </a:p>
          <a:p>
            <a:pPr marL="285750" indent="-285750">
              <a:buFont typeface="Arial" charset="0"/>
              <a:buChar char="•"/>
            </a:pPr>
            <a:endParaRPr lang="en-US" dirty="0">
              <a:latin typeface="TUM Neue Helvetica 55" charset="0"/>
              <a:ea typeface="TUM Neue Helvetica 55" charset="0"/>
              <a:cs typeface="TUM Neue Helvetica 55" charset="0"/>
            </a:endParaRPr>
          </a:p>
          <a:p>
            <a:pPr marL="285750" indent="-285750">
              <a:buFont typeface="Arial" charset="0"/>
              <a:buChar char="•"/>
            </a:pPr>
            <a:r>
              <a:rPr lang="en-US" dirty="0" err="1" smtClean="0">
                <a:latin typeface="TUM Neue Helvetica 55" charset="0"/>
                <a:ea typeface="TUM Neue Helvetica 55" charset="0"/>
                <a:cs typeface="TUM Neue Helvetica 55" charset="0"/>
              </a:rPr>
              <a:t>Zuweisung</a:t>
            </a:r>
            <a:r>
              <a:rPr lang="en-US" dirty="0" smtClean="0">
                <a:latin typeface="TUM Neue Helvetica 55" charset="0"/>
                <a:ea typeface="TUM Neue Helvetica 55" charset="0"/>
                <a:cs typeface="TUM Neue Helvetica 55" charset="0"/>
              </a:rPr>
              <a:t> der </a:t>
            </a:r>
            <a:r>
              <a:rPr lang="en-US" dirty="0" err="1" smtClean="0">
                <a:latin typeface="Source Code Pro" charset="0"/>
                <a:ea typeface="Source Code Pro" charset="0"/>
                <a:cs typeface="Source Code Pro" charset="0"/>
              </a:rPr>
              <a:t>sdata</a:t>
            </a:r>
            <a:r>
              <a:rPr lang="en-US" dirty="0" smtClean="0">
                <a:latin typeface="Source Code Pro" charset="0"/>
                <a:ea typeface="Source Code Pro" charset="0"/>
                <a:cs typeface="Source Code Pro" charset="0"/>
              </a:rPr>
              <a:t> </a:t>
            </a:r>
            <a:r>
              <a:rPr lang="en-US" dirty="0" err="1" smtClean="0">
                <a:latin typeface="TUM Neue Helvetica 55" charset="0"/>
                <a:ea typeface="TUM Neue Helvetica 55" charset="0"/>
                <a:cs typeface="TUM Neue Helvetica 55" charset="0"/>
              </a:rPr>
              <a:t>zu</a:t>
            </a:r>
            <a:r>
              <a:rPr lang="en-US" dirty="0" smtClean="0">
                <a:latin typeface="TUM Neue Helvetica 55" charset="0"/>
                <a:ea typeface="TUM Neue Helvetica 55" charset="0"/>
                <a:cs typeface="TUM Neue Helvetica 55" charset="0"/>
              </a:rPr>
              <a:t> </a:t>
            </a:r>
            <a:r>
              <a:rPr lang="en-US" dirty="0" err="1" smtClean="0">
                <a:latin typeface="Source Code Pro" charset="0"/>
                <a:ea typeface="Source Code Pro" charset="0"/>
                <a:cs typeface="Source Code Pro" charset="0"/>
              </a:rPr>
              <a:t>ileft</a:t>
            </a:r>
            <a:r>
              <a:rPr lang="en-US" dirty="0" smtClean="0">
                <a:latin typeface="Source Code Pro" charset="0"/>
                <a:ea typeface="Source Code Pro" charset="0"/>
                <a:cs typeface="Source Code Pro" charset="0"/>
              </a:rPr>
              <a:t> </a:t>
            </a:r>
            <a:r>
              <a:rPr lang="en-US" dirty="0" smtClean="0">
                <a:latin typeface="TUM Neue Helvetica 55" charset="0"/>
                <a:ea typeface="TUM Neue Helvetica 55" charset="0"/>
                <a:cs typeface="TUM Neue Helvetica 55" charset="0"/>
              </a:rPr>
              <a:t>falls </a:t>
            </a:r>
            <a:r>
              <a:rPr lang="en-US" dirty="0" err="1" smtClean="0">
                <a:latin typeface="Source Code Pro" charset="0"/>
                <a:ea typeface="Source Code Pro" charset="0"/>
                <a:cs typeface="Source Code Pro" charset="0"/>
              </a:rPr>
              <a:t>fsync</a:t>
            </a:r>
            <a:r>
              <a:rPr lang="en-US" dirty="0" smtClean="0">
                <a:latin typeface="Source Code Pro" charset="0"/>
                <a:ea typeface="Source Code Pro" charset="0"/>
                <a:cs typeface="Source Code Pro" charset="0"/>
              </a:rPr>
              <a:t> </a:t>
            </a:r>
            <a:r>
              <a:rPr lang="en-US" dirty="0" smtClean="0">
                <a:latin typeface="TUM Neue Helvetica 55" charset="0"/>
                <a:ea typeface="TUM Neue Helvetica 55" charset="0"/>
                <a:cs typeface="TUM Neue Helvetica 55" charset="0"/>
              </a:rPr>
              <a:t>1, </a:t>
            </a:r>
            <a:r>
              <a:rPr lang="en-US" dirty="0" err="1" smtClean="0">
                <a:latin typeface="TUM Neue Helvetica 55" charset="0"/>
                <a:ea typeface="TUM Neue Helvetica 55" charset="0"/>
                <a:cs typeface="TUM Neue Helvetica 55" charset="0"/>
              </a:rPr>
              <a:t>sonst</a:t>
            </a:r>
            <a:r>
              <a:rPr lang="en-US" dirty="0" smtClean="0">
                <a:latin typeface="TUM Neue Helvetica 55" charset="0"/>
                <a:ea typeface="TUM Neue Helvetica 55" charset="0"/>
                <a:cs typeface="TUM Neue Helvetica 55" charset="0"/>
              </a:rPr>
              <a:t> </a:t>
            </a:r>
            <a:r>
              <a:rPr lang="en-US" dirty="0" err="1" smtClean="0">
                <a:latin typeface="TUM Neue Helvetica 55" charset="0"/>
                <a:ea typeface="TUM Neue Helvetica 55" charset="0"/>
                <a:cs typeface="TUM Neue Helvetica 55" charset="0"/>
              </a:rPr>
              <a:t>zu</a:t>
            </a:r>
            <a:r>
              <a:rPr lang="en-US" dirty="0" smtClean="0">
                <a:latin typeface="TUM Neue Helvetica 55" charset="0"/>
                <a:ea typeface="TUM Neue Helvetica 55" charset="0"/>
                <a:cs typeface="TUM Neue Helvetica 55" charset="0"/>
              </a:rPr>
              <a:t> </a:t>
            </a:r>
            <a:r>
              <a:rPr lang="en-US" dirty="0" err="1" smtClean="0">
                <a:latin typeface="Source Code Pro" charset="0"/>
                <a:ea typeface="Source Code Pro" charset="0"/>
                <a:cs typeface="Source Code Pro" charset="0"/>
              </a:rPr>
              <a:t>iright</a:t>
            </a:r>
            <a:endParaRPr lang="en-US" dirty="0" smtClean="0">
              <a:latin typeface="Source Code Pro" charset="0"/>
              <a:ea typeface="Source Code Pro" charset="0"/>
              <a:cs typeface="Source Code Pro" charset="0"/>
            </a:endParaRPr>
          </a:p>
          <a:p>
            <a:pPr marL="285750" indent="-285750">
              <a:buFont typeface="Arial" charset="0"/>
              <a:buChar char="•"/>
            </a:pPr>
            <a:endParaRPr lang="en-US" dirty="0" smtClean="0">
              <a:latin typeface="Source Code Pro" charset="0"/>
              <a:ea typeface="Source Code Pro" charset="0"/>
              <a:cs typeface="Source Code Pro" charset="0"/>
            </a:endParaRPr>
          </a:p>
          <a:p>
            <a:pPr marL="285750" indent="-285750">
              <a:buFont typeface="Arial" charset="0"/>
              <a:buChar char="•"/>
            </a:pPr>
            <a:r>
              <a:rPr lang="en-US" dirty="0" err="1" smtClean="0">
                <a:latin typeface="TUM Neue Helvetica 55" charset="0"/>
                <a:ea typeface="TUM Neue Helvetica 55" charset="0"/>
                <a:cs typeface="TUM Neue Helvetica 55" charset="0"/>
              </a:rPr>
              <a:t>Counterdekrementation</a:t>
            </a:r>
            <a:r>
              <a:rPr lang="en-US" dirty="0" smtClean="0">
                <a:latin typeface="TUM Neue Helvetica 55" charset="0"/>
                <a:ea typeface="TUM Neue Helvetica 55" charset="0"/>
                <a:cs typeface="TUM Neue Helvetica 55" charset="0"/>
              </a:rPr>
              <a:t> um 1 pro </a:t>
            </a:r>
            <a:r>
              <a:rPr lang="en-US" dirty="0" err="1" smtClean="0">
                <a:latin typeface="TUM Neue Helvetica 55" charset="0"/>
                <a:ea typeface="TUM Neue Helvetica 55" charset="0"/>
                <a:cs typeface="TUM Neue Helvetica 55" charset="0"/>
              </a:rPr>
              <a:t>Prozessaufruf</a:t>
            </a:r>
            <a:r>
              <a:rPr lang="en-US" dirty="0" smtClean="0">
                <a:latin typeface="TUM Neue Helvetica 55" charset="0"/>
                <a:ea typeface="TUM Neue Helvetica 55" charset="0"/>
                <a:cs typeface="TUM Neue Helvetica 55" charset="0"/>
              </a:rPr>
              <a:t>, </a:t>
            </a:r>
            <a:r>
              <a:rPr lang="en-US" dirty="0" err="1" smtClean="0">
                <a:latin typeface="Source Code Pro" charset="0"/>
                <a:ea typeface="Source Code Pro" charset="0"/>
                <a:cs typeface="Source Code Pro" charset="0"/>
              </a:rPr>
              <a:t>iflag</a:t>
            </a:r>
            <a:r>
              <a:rPr lang="en-US" dirty="0" smtClean="0">
                <a:latin typeface="Source Code Pro" charset="0"/>
                <a:ea typeface="Source Code Pro" charset="0"/>
                <a:cs typeface="Source Code Pro" charset="0"/>
              </a:rPr>
              <a:t> </a:t>
            </a:r>
            <a:r>
              <a:rPr lang="mr-IN" dirty="0" smtClean="0">
                <a:latin typeface="TUM Neue Helvetica 55" charset="0"/>
                <a:ea typeface="TUM Neue Helvetica 55" charset="0"/>
                <a:cs typeface="TUM Neue Helvetica 55" charset="0"/>
              </a:rPr>
              <a:t>–</a:t>
            </a:r>
            <a:r>
              <a:rPr lang="en-US" dirty="0" smtClean="0">
                <a:latin typeface="TUM Neue Helvetica 55" charset="0"/>
                <a:ea typeface="TUM Neue Helvetica 55" charset="0"/>
                <a:cs typeface="TUM Neue Helvetica 55" charset="0"/>
              </a:rPr>
              <a:t> </a:t>
            </a:r>
            <a:r>
              <a:rPr lang="en-US" dirty="0" err="1" smtClean="0">
                <a:latin typeface="TUM Neue Helvetica 55" charset="0"/>
                <a:ea typeface="TUM Neue Helvetica 55" charset="0"/>
                <a:cs typeface="TUM Neue Helvetica 55" charset="0"/>
              </a:rPr>
              <a:t>Wechsel</a:t>
            </a:r>
            <a:r>
              <a:rPr lang="en-US" dirty="0" smtClean="0">
                <a:latin typeface="TUM Neue Helvetica 55" charset="0"/>
                <a:ea typeface="TUM Neue Helvetica 55" charset="0"/>
                <a:cs typeface="TUM Neue Helvetica 55" charset="0"/>
              </a:rPr>
              <a:t> </a:t>
            </a:r>
            <a:r>
              <a:rPr lang="en-US" dirty="0" err="1" smtClean="0">
                <a:latin typeface="TUM Neue Helvetica 55" charset="0"/>
                <a:ea typeface="TUM Neue Helvetica 55" charset="0"/>
                <a:cs typeface="TUM Neue Helvetica 55" charset="0"/>
              </a:rPr>
              <a:t>bei</a:t>
            </a:r>
            <a:r>
              <a:rPr lang="en-US" dirty="0">
                <a:latin typeface="TUM Neue Helvetica 55" charset="0"/>
                <a:ea typeface="TUM Neue Helvetica 55" charset="0"/>
                <a:cs typeface="TUM Neue Helvetica 55" charset="0"/>
              </a:rPr>
              <a:t> </a:t>
            </a:r>
            <a:r>
              <a:rPr lang="en-US" dirty="0" smtClean="0">
                <a:latin typeface="TUM Neue Helvetica 55" charset="0"/>
                <a:ea typeface="TUM Neue Helvetica 55" charset="0"/>
                <a:cs typeface="TUM Neue Helvetica 55" charset="0"/>
              </a:rPr>
              <a:t>0</a:t>
            </a:r>
            <a:endParaRPr lang="en-US" dirty="0">
              <a:latin typeface="TUM Neue Helvetica 55" charset="0"/>
              <a:ea typeface="TUM Neue Helvetica 55" charset="0"/>
              <a:cs typeface="TUM Neue Helvetica 55" charset="0"/>
            </a:endParaRPr>
          </a:p>
        </p:txBody>
      </p:sp>
      <p:sp>
        <p:nvSpPr>
          <p:cNvPr id="14" name="Rectangle 13"/>
          <p:cNvSpPr/>
          <p:nvPr/>
        </p:nvSpPr>
        <p:spPr>
          <a:xfrm>
            <a:off x="1252330" y="1838739"/>
            <a:ext cx="5049079" cy="6261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301409" y="1837258"/>
            <a:ext cx="2876108" cy="261610"/>
          </a:xfrm>
          <a:prstGeom prst="rect">
            <a:avLst/>
          </a:prstGeom>
          <a:noFill/>
        </p:spPr>
        <p:txBody>
          <a:bodyPr wrap="none" rtlCol="0">
            <a:spAutoFit/>
          </a:bodyPr>
          <a:lstStyle/>
          <a:p>
            <a:r>
              <a:rPr lang="en-US" sz="1100" dirty="0" err="1" smtClean="0">
                <a:solidFill>
                  <a:srgbClr val="FF0000"/>
                </a:solidFill>
                <a:latin typeface="TUM Neue Helvetica 55" charset="0"/>
                <a:ea typeface="TUM Neue Helvetica 55" charset="0"/>
                <a:cs typeface="TUM Neue Helvetica 55" charset="0"/>
              </a:rPr>
              <a:t>Aufteilung</a:t>
            </a:r>
            <a:r>
              <a:rPr lang="en-US" sz="1100" dirty="0" smtClean="0">
                <a:solidFill>
                  <a:srgbClr val="FF0000"/>
                </a:solidFill>
                <a:latin typeface="TUM Neue Helvetica 55" charset="0"/>
                <a:ea typeface="TUM Neue Helvetica 55" charset="0"/>
                <a:cs typeface="TUM Neue Helvetica 55" charset="0"/>
              </a:rPr>
              <a:t> in Left und Right </a:t>
            </a:r>
            <a:r>
              <a:rPr lang="en-US" sz="1100" dirty="0" err="1" smtClean="0">
                <a:solidFill>
                  <a:srgbClr val="FF0000"/>
                </a:solidFill>
                <a:latin typeface="TUM Neue Helvetica 55" charset="0"/>
                <a:ea typeface="TUM Neue Helvetica 55" charset="0"/>
                <a:cs typeface="TUM Neue Helvetica 55" charset="0"/>
              </a:rPr>
              <a:t>gemäß</a:t>
            </a:r>
            <a:r>
              <a:rPr lang="en-US" sz="1100" dirty="0" smtClean="0">
                <a:solidFill>
                  <a:srgbClr val="FF0000"/>
                </a:solidFill>
                <a:latin typeface="TUM Neue Helvetica 55" charset="0"/>
                <a:ea typeface="TUM Neue Helvetica 55" charset="0"/>
                <a:cs typeface="TUM Neue Helvetica 55" charset="0"/>
              </a:rPr>
              <a:t> FSYNC</a:t>
            </a:r>
            <a:endParaRPr lang="en-US" sz="1100" dirty="0">
              <a:solidFill>
                <a:srgbClr val="FF0000"/>
              </a:solidFill>
              <a:latin typeface="TUM Neue Helvetica 55" charset="0"/>
              <a:ea typeface="TUM Neue Helvetica 55" charset="0"/>
              <a:cs typeface="TUM Neue Helvetica 55" charset="0"/>
            </a:endParaRPr>
          </a:p>
        </p:txBody>
      </p:sp>
      <p:sp>
        <p:nvSpPr>
          <p:cNvPr id="16" name="Rectangle 15"/>
          <p:cNvSpPr/>
          <p:nvPr/>
        </p:nvSpPr>
        <p:spPr>
          <a:xfrm>
            <a:off x="1252330" y="2464904"/>
            <a:ext cx="2117035" cy="11032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369365" y="2497692"/>
            <a:ext cx="1849481" cy="276999"/>
          </a:xfrm>
          <a:prstGeom prst="rect">
            <a:avLst/>
          </a:prstGeom>
          <a:noFill/>
        </p:spPr>
        <p:txBody>
          <a:bodyPr wrap="none" rtlCol="0">
            <a:spAutoFit/>
          </a:bodyPr>
          <a:lstStyle/>
          <a:p>
            <a:r>
              <a:rPr lang="en-US" sz="1200" dirty="0" err="1" smtClean="0">
                <a:solidFill>
                  <a:srgbClr val="FF0000"/>
                </a:solidFill>
                <a:latin typeface="TUM Neue Helvetica 55" charset="0"/>
                <a:ea typeface="TUM Neue Helvetica 55" charset="0"/>
                <a:cs typeface="TUM Neue Helvetica 55" charset="0"/>
              </a:rPr>
              <a:t>Counterdekrementation</a:t>
            </a:r>
            <a:r>
              <a:rPr lang="en-US" sz="1200" dirty="0" smtClean="0">
                <a:solidFill>
                  <a:srgbClr val="FF0000"/>
                </a:solidFill>
                <a:latin typeface="TUM Neue Helvetica 55" charset="0"/>
                <a:ea typeface="TUM Neue Helvetica 55" charset="0"/>
                <a:cs typeface="TUM Neue Helvetica 55" charset="0"/>
              </a:rPr>
              <a:t> </a:t>
            </a:r>
            <a:endParaRPr lang="en-US" sz="1200" dirty="0">
              <a:solidFill>
                <a:srgbClr val="FF0000"/>
              </a:solidFill>
              <a:latin typeface="TUM Neue Helvetica 55" charset="0"/>
              <a:ea typeface="TUM Neue Helvetica 55" charset="0"/>
              <a:cs typeface="TUM Neue Helvetica 55" charset="0"/>
            </a:endParaRPr>
          </a:p>
        </p:txBody>
      </p:sp>
      <p:sp>
        <p:nvSpPr>
          <p:cNvPr id="18" name="TextBox 17"/>
          <p:cNvSpPr txBox="1"/>
          <p:nvPr/>
        </p:nvSpPr>
        <p:spPr>
          <a:xfrm>
            <a:off x="3369365" y="2934666"/>
            <a:ext cx="1631409" cy="276999"/>
          </a:xfrm>
          <a:prstGeom prst="rect">
            <a:avLst/>
          </a:prstGeom>
          <a:noFill/>
        </p:spPr>
        <p:txBody>
          <a:bodyPr wrap="none" rtlCol="0">
            <a:spAutoFit/>
          </a:bodyPr>
          <a:lstStyle/>
          <a:p>
            <a:r>
              <a:rPr lang="en-US" sz="1200" dirty="0" err="1" smtClean="0">
                <a:solidFill>
                  <a:srgbClr val="FF0000"/>
                </a:solidFill>
                <a:latin typeface="TUM Neue Helvetica 55" charset="0"/>
                <a:ea typeface="TUM Neue Helvetica 55" charset="0"/>
                <a:cs typeface="TUM Neue Helvetica 55" charset="0"/>
              </a:rPr>
              <a:t>Wechsel</a:t>
            </a:r>
            <a:r>
              <a:rPr lang="en-US" sz="1200" dirty="0" smtClean="0">
                <a:solidFill>
                  <a:srgbClr val="FF0000"/>
                </a:solidFill>
                <a:latin typeface="TUM Neue Helvetica 55" charset="0"/>
                <a:ea typeface="TUM Neue Helvetica 55" charset="0"/>
                <a:cs typeface="TUM Neue Helvetica 55" charset="0"/>
              </a:rPr>
              <a:t> des IFLAGS</a:t>
            </a:r>
            <a:endParaRPr lang="en-US" sz="1200" dirty="0">
              <a:solidFill>
                <a:srgbClr val="FF0000"/>
              </a:solidFill>
              <a:latin typeface="TUM Neue Helvetica 55" charset="0"/>
              <a:ea typeface="TUM Neue Helvetica 55" charset="0"/>
              <a:cs typeface="TUM Neue Helvetica 55" charset="0"/>
            </a:endParaRPr>
          </a:p>
        </p:txBody>
      </p:sp>
      <p:sp>
        <p:nvSpPr>
          <p:cNvPr id="3" name="Date Placeholder 2"/>
          <p:cNvSpPr>
            <a:spLocks noGrp="1"/>
          </p:cNvSpPr>
          <p:nvPr>
            <p:ph type="dt" sz="half" idx="10"/>
          </p:nvPr>
        </p:nvSpPr>
        <p:spPr/>
        <p:txBody>
          <a:bodyPr/>
          <a:lstStyle/>
          <a:p>
            <a:fld id="{3F2C2B3E-58F6-484B-B5EB-B8B0E3666EEC}" type="datetime1">
              <a:rPr lang="de-DE" smtClean="0"/>
              <a:t>07.08.17</a:t>
            </a:fld>
            <a:endParaRPr lang="en-US"/>
          </a:p>
        </p:txBody>
      </p:sp>
      <p:sp>
        <p:nvSpPr>
          <p:cNvPr id="4" name="Footer Placeholder 3"/>
          <p:cNvSpPr>
            <a:spLocks noGrp="1"/>
          </p:cNvSpPr>
          <p:nvPr>
            <p:ph type="ftr" sz="quarter" idx="11"/>
          </p:nvPr>
        </p:nvSpPr>
        <p:spPr/>
        <p:txBody>
          <a:bodyPr/>
          <a:lstStyle/>
          <a:p>
            <a:r>
              <a:rPr lang="en-US" smtClean="0"/>
              <a:t>Ein Vortrag von Berzan Yildiz und Florian Müller</a:t>
            </a:r>
            <a:endParaRPr lang="en-US"/>
          </a:p>
        </p:txBody>
      </p:sp>
      <p:sp>
        <p:nvSpPr>
          <p:cNvPr id="5" name="Slide Number Placeholder 4"/>
          <p:cNvSpPr>
            <a:spLocks noGrp="1"/>
          </p:cNvSpPr>
          <p:nvPr>
            <p:ph type="sldNum" sz="quarter" idx="12"/>
          </p:nvPr>
        </p:nvSpPr>
        <p:spPr/>
        <p:txBody>
          <a:bodyPr/>
          <a:lstStyle/>
          <a:p>
            <a:fld id="{8F3D94EA-B16B-3145-AD77-8E47A54D7677}" type="slidenum">
              <a:rPr lang="en-US" smtClean="0"/>
              <a:t>16</a:t>
            </a:fld>
            <a:endParaRPr lang="en-US"/>
          </a:p>
        </p:txBody>
      </p:sp>
    </p:spTree>
    <p:extLst>
      <p:ext uri="{BB962C8B-B14F-4D97-AF65-F5344CB8AC3E}">
        <p14:creationId xmlns:p14="http://schemas.microsoft.com/office/powerpoint/2010/main" val="20173347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UM Neue Helvetica 55" charset="0"/>
                <a:ea typeface="TUM Neue Helvetica 55" charset="0"/>
                <a:cs typeface="TUM Neue Helvetica 55" charset="0"/>
              </a:rPr>
              <a:t>Architecture (Output)</a:t>
            </a:r>
            <a:endParaRPr lang="en-US" sz="3200" dirty="0">
              <a:latin typeface="TUM Neue Helvetica 55" charset="0"/>
              <a:ea typeface="TUM Neue Helvetica 55" charset="0"/>
              <a:cs typeface="TUM Neue Helvetica 55" charset="0"/>
            </a:endParaRPr>
          </a:p>
        </p:txBody>
      </p:sp>
      <p:sp>
        <p:nvSpPr>
          <p:cNvPr id="9" name="TextBox 8"/>
          <p:cNvSpPr txBox="1"/>
          <p:nvPr/>
        </p:nvSpPr>
        <p:spPr>
          <a:xfrm>
            <a:off x="628650" y="4968522"/>
            <a:ext cx="2305879" cy="338554"/>
          </a:xfrm>
          <a:prstGeom prst="rect">
            <a:avLst/>
          </a:prstGeom>
          <a:noFill/>
        </p:spPr>
        <p:txBody>
          <a:bodyPr wrap="square" rtlCol="0">
            <a:spAutoFit/>
          </a:bodyPr>
          <a:lstStyle/>
          <a:p>
            <a:r>
              <a:rPr lang="en-US" sz="800" dirty="0" smtClean="0">
                <a:solidFill>
                  <a:schemeClr val="tx1">
                    <a:lumMod val="50000"/>
                    <a:lumOff val="50000"/>
                  </a:schemeClr>
                </a:solidFill>
                <a:latin typeface="TUM Neue Helvetica 55" charset="0"/>
                <a:ea typeface="TUM Neue Helvetica 55" charset="0"/>
                <a:cs typeface="TUM Neue Helvetica 55" charset="0"/>
              </a:rPr>
              <a:t>Output des STP-Converters</a:t>
            </a:r>
            <a:endParaRPr lang="en-US" sz="800" dirty="0">
              <a:solidFill>
                <a:schemeClr val="tx1">
                  <a:lumMod val="50000"/>
                  <a:lumOff val="50000"/>
                </a:schemeClr>
              </a:solidFill>
              <a:latin typeface="TUM Neue Helvetica 55" charset="0"/>
              <a:ea typeface="TUM Neue Helvetica 55" charset="0"/>
              <a:cs typeface="TUM Neue Helvetica 55" charset="0"/>
            </a:endParaRPr>
          </a:p>
          <a:p>
            <a:endParaRPr lang="en-US" sz="800" dirty="0" smtClean="0">
              <a:solidFill>
                <a:schemeClr val="tx1">
                  <a:lumMod val="50000"/>
                  <a:lumOff val="50000"/>
                </a:schemeClr>
              </a:solidFill>
              <a:latin typeface="TUM Neue Helvetica 55" charset="0"/>
              <a:ea typeface="TUM Neue Helvetica 55" charset="0"/>
              <a:cs typeface="TUM Neue Helvetica 55"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49" y="1208253"/>
            <a:ext cx="4225235" cy="4006490"/>
          </a:xfrm>
          <a:prstGeom prst="rect">
            <a:avLst/>
          </a:prstGeom>
        </p:spPr>
      </p:pic>
      <p:sp>
        <p:nvSpPr>
          <p:cNvPr id="4" name="Rectangle 3"/>
          <p:cNvSpPr/>
          <p:nvPr/>
        </p:nvSpPr>
        <p:spPr>
          <a:xfrm>
            <a:off x="614983" y="1196250"/>
            <a:ext cx="2392846" cy="11748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07829" y="1196250"/>
            <a:ext cx="2491388" cy="276999"/>
          </a:xfrm>
          <a:prstGeom prst="rect">
            <a:avLst/>
          </a:prstGeom>
          <a:noFill/>
        </p:spPr>
        <p:txBody>
          <a:bodyPr wrap="none" rtlCol="0">
            <a:spAutoFit/>
          </a:bodyPr>
          <a:lstStyle/>
          <a:p>
            <a:r>
              <a:rPr lang="en-US" sz="1200" dirty="0" smtClean="0">
                <a:solidFill>
                  <a:srgbClr val="FF0000"/>
                </a:solidFill>
                <a:latin typeface="TUM Neue Helvetica 55" charset="0"/>
                <a:ea typeface="TUM Neue Helvetica 55" charset="0"/>
                <a:cs typeface="TUM Neue Helvetica 55" charset="0"/>
              </a:rPr>
              <a:t>HFLAG auf 1 </a:t>
            </a:r>
            <a:r>
              <a:rPr lang="en-US" sz="1200" dirty="0" err="1" smtClean="0">
                <a:solidFill>
                  <a:srgbClr val="FF0000"/>
                </a:solidFill>
                <a:latin typeface="TUM Neue Helvetica 55" charset="0"/>
                <a:ea typeface="TUM Neue Helvetica 55" charset="0"/>
                <a:cs typeface="TUM Neue Helvetica 55" charset="0"/>
              </a:rPr>
              <a:t>nach</a:t>
            </a:r>
            <a:r>
              <a:rPr lang="en-US" sz="1200" dirty="0" smtClean="0">
                <a:solidFill>
                  <a:srgbClr val="FF0000"/>
                </a:solidFill>
                <a:latin typeface="TUM Neue Helvetica 55" charset="0"/>
                <a:ea typeface="TUM Neue Helvetica 55" charset="0"/>
                <a:cs typeface="TUM Neue Helvetica 55" charset="0"/>
              </a:rPr>
              <a:t> FSYNC </a:t>
            </a:r>
            <a:r>
              <a:rPr lang="en-US" sz="1200" dirty="0" err="1" smtClean="0">
                <a:solidFill>
                  <a:srgbClr val="FF0000"/>
                </a:solidFill>
                <a:latin typeface="TUM Neue Helvetica 55" charset="0"/>
                <a:ea typeface="TUM Neue Helvetica 55" charset="0"/>
                <a:cs typeface="TUM Neue Helvetica 55" charset="0"/>
              </a:rPr>
              <a:t>Zyklus</a:t>
            </a:r>
            <a:endParaRPr lang="en-US" sz="1200" dirty="0">
              <a:solidFill>
                <a:srgbClr val="FF0000"/>
              </a:solidFill>
              <a:latin typeface="TUM Neue Helvetica 55" charset="0"/>
              <a:ea typeface="TUM Neue Helvetica 55" charset="0"/>
              <a:cs typeface="TUM Neue Helvetica 55" charset="0"/>
            </a:endParaRPr>
          </a:p>
        </p:txBody>
      </p:sp>
      <p:sp>
        <p:nvSpPr>
          <p:cNvPr id="6" name="Rectangle 5"/>
          <p:cNvSpPr/>
          <p:nvPr/>
        </p:nvSpPr>
        <p:spPr>
          <a:xfrm>
            <a:off x="614983" y="2583265"/>
            <a:ext cx="4225235" cy="17141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40218" y="2583265"/>
            <a:ext cx="2952283" cy="276999"/>
          </a:xfrm>
          <a:prstGeom prst="rect">
            <a:avLst/>
          </a:prstGeom>
          <a:noFill/>
        </p:spPr>
        <p:txBody>
          <a:bodyPr wrap="none" rtlCol="0">
            <a:spAutoFit/>
          </a:bodyPr>
          <a:lstStyle/>
          <a:p>
            <a:r>
              <a:rPr lang="en-US" sz="1200" dirty="0" err="1" smtClean="0">
                <a:solidFill>
                  <a:srgbClr val="FF0000"/>
                </a:solidFill>
                <a:latin typeface="TUM Neue Helvetica 55" charset="0"/>
                <a:ea typeface="TUM Neue Helvetica 55" charset="0"/>
                <a:cs typeface="TUM Neue Helvetica 55" charset="0"/>
              </a:rPr>
              <a:t>Aktualisierung</a:t>
            </a:r>
            <a:r>
              <a:rPr lang="en-US" sz="1200" dirty="0" smtClean="0">
                <a:solidFill>
                  <a:srgbClr val="FF0000"/>
                </a:solidFill>
                <a:latin typeface="TUM Neue Helvetica 55" charset="0"/>
                <a:ea typeface="TUM Neue Helvetica 55" charset="0"/>
                <a:cs typeface="TUM Neue Helvetica 55" charset="0"/>
              </a:rPr>
              <a:t> der Right- und Left-</a:t>
            </a:r>
            <a:r>
              <a:rPr lang="en-US" sz="1200" dirty="0" err="1" smtClean="0">
                <a:solidFill>
                  <a:srgbClr val="FF0000"/>
                </a:solidFill>
                <a:latin typeface="TUM Neue Helvetica 55" charset="0"/>
                <a:ea typeface="TUM Neue Helvetica 55" charset="0"/>
                <a:cs typeface="TUM Neue Helvetica 55" charset="0"/>
              </a:rPr>
              <a:t>Werte</a:t>
            </a:r>
            <a:endParaRPr lang="en-US" sz="1200" dirty="0">
              <a:solidFill>
                <a:srgbClr val="FF0000"/>
              </a:solidFill>
              <a:latin typeface="TUM Neue Helvetica 55" charset="0"/>
              <a:ea typeface="TUM Neue Helvetica 55" charset="0"/>
              <a:cs typeface="TUM Neue Helvetica 55" charset="0"/>
            </a:endParaRPr>
          </a:p>
        </p:txBody>
      </p:sp>
      <p:sp>
        <p:nvSpPr>
          <p:cNvPr id="12" name="TextBox 11"/>
          <p:cNvSpPr txBox="1"/>
          <p:nvPr/>
        </p:nvSpPr>
        <p:spPr>
          <a:xfrm>
            <a:off x="4840218" y="3943548"/>
            <a:ext cx="3506922" cy="276999"/>
          </a:xfrm>
          <a:prstGeom prst="rect">
            <a:avLst/>
          </a:prstGeom>
          <a:noFill/>
        </p:spPr>
        <p:txBody>
          <a:bodyPr wrap="none" rtlCol="0">
            <a:spAutoFit/>
          </a:bodyPr>
          <a:lstStyle/>
          <a:p>
            <a:r>
              <a:rPr lang="en-US" sz="1200" dirty="0" err="1" smtClean="0">
                <a:solidFill>
                  <a:srgbClr val="FF0000"/>
                </a:solidFill>
                <a:latin typeface="TUM Neue Helvetica 55" charset="0"/>
                <a:ea typeface="TUM Neue Helvetica 55" charset="0"/>
                <a:cs typeface="TUM Neue Helvetica 55" charset="0"/>
              </a:rPr>
              <a:t>Ausgabe</a:t>
            </a:r>
            <a:r>
              <a:rPr lang="en-US" sz="1200" dirty="0" smtClean="0">
                <a:solidFill>
                  <a:srgbClr val="FF0000"/>
                </a:solidFill>
                <a:latin typeface="TUM Neue Helvetica 55" charset="0"/>
                <a:ea typeface="TUM Neue Helvetica 55" charset="0"/>
                <a:cs typeface="TUM Neue Helvetica 55" charset="0"/>
              </a:rPr>
              <a:t> der </a:t>
            </a:r>
            <a:r>
              <a:rPr lang="en-US" sz="1200" dirty="0" err="1" smtClean="0">
                <a:solidFill>
                  <a:srgbClr val="FF0000"/>
                </a:solidFill>
                <a:latin typeface="TUM Neue Helvetica 55" charset="0"/>
                <a:ea typeface="TUM Neue Helvetica 55" charset="0"/>
                <a:cs typeface="TUM Neue Helvetica 55" charset="0"/>
              </a:rPr>
              <a:t>geupdateten</a:t>
            </a:r>
            <a:r>
              <a:rPr lang="en-US" sz="1200" dirty="0" smtClean="0">
                <a:solidFill>
                  <a:srgbClr val="FF0000"/>
                </a:solidFill>
                <a:latin typeface="TUM Neue Helvetica 55" charset="0"/>
                <a:ea typeface="TUM Neue Helvetica 55" charset="0"/>
                <a:cs typeface="TUM Neue Helvetica 55" charset="0"/>
              </a:rPr>
              <a:t> Right- und Left-</a:t>
            </a:r>
            <a:r>
              <a:rPr lang="en-US" sz="1200" dirty="0" err="1" smtClean="0">
                <a:solidFill>
                  <a:srgbClr val="FF0000"/>
                </a:solidFill>
                <a:latin typeface="TUM Neue Helvetica 55" charset="0"/>
                <a:ea typeface="TUM Neue Helvetica 55" charset="0"/>
                <a:cs typeface="TUM Neue Helvetica 55" charset="0"/>
              </a:rPr>
              <a:t>Werte</a:t>
            </a:r>
            <a:endParaRPr lang="en-US" sz="1200" dirty="0">
              <a:solidFill>
                <a:srgbClr val="FF0000"/>
              </a:solidFill>
              <a:latin typeface="TUM Neue Helvetica 55" charset="0"/>
              <a:ea typeface="TUM Neue Helvetica 55" charset="0"/>
              <a:cs typeface="TUM Neue Helvetica 55" charset="0"/>
            </a:endParaRPr>
          </a:p>
        </p:txBody>
      </p:sp>
      <p:sp>
        <p:nvSpPr>
          <p:cNvPr id="19" name="Rectangle 18"/>
          <p:cNvSpPr/>
          <p:nvPr/>
        </p:nvSpPr>
        <p:spPr>
          <a:xfrm>
            <a:off x="628649" y="4427193"/>
            <a:ext cx="3605420" cy="7742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234069" y="4632946"/>
            <a:ext cx="2315057" cy="276999"/>
          </a:xfrm>
          <a:prstGeom prst="rect">
            <a:avLst/>
          </a:prstGeom>
          <a:noFill/>
        </p:spPr>
        <p:txBody>
          <a:bodyPr wrap="none" rtlCol="0">
            <a:spAutoFit/>
          </a:bodyPr>
          <a:lstStyle/>
          <a:p>
            <a:r>
              <a:rPr lang="en-US" sz="1200" dirty="0" err="1" smtClean="0">
                <a:solidFill>
                  <a:srgbClr val="FF0000"/>
                </a:solidFill>
                <a:latin typeface="TUM Neue Helvetica 55" charset="0"/>
                <a:ea typeface="TUM Neue Helvetica 55" charset="0"/>
                <a:cs typeface="TUM Neue Helvetica 55" charset="0"/>
              </a:rPr>
              <a:t>Setzen</a:t>
            </a:r>
            <a:r>
              <a:rPr lang="en-US" sz="1200" dirty="0" smtClean="0">
                <a:solidFill>
                  <a:srgbClr val="FF0000"/>
                </a:solidFill>
                <a:latin typeface="TUM Neue Helvetica 55" charset="0"/>
                <a:ea typeface="TUM Neue Helvetica 55" charset="0"/>
                <a:cs typeface="TUM Neue Helvetica 55" charset="0"/>
              </a:rPr>
              <a:t> des </a:t>
            </a:r>
            <a:r>
              <a:rPr lang="en-US" sz="1200" dirty="0" err="1" smtClean="0">
                <a:solidFill>
                  <a:srgbClr val="FF0000"/>
                </a:solidFill>
                <a:latin typeface="TUM Neue Helvetica 55" charset="0"/>
                <a:ea typeface="TUM Neue Helvetica 55" charset="0"/>
                <a:cs typeface="TUM Neue Helvetica 55" charset="0"/>
              </a:rPr>
              <a:t>Ausgabeflags</a:t>
            </a:r>
            <a:r>
              <a:rPr lang="en-US" sz="1200" dirty="0" smtClean="0">
                <a:solidFill>
                  <a:srgbClr val="FF0000"/>
                </a:solidFill>
                <a:latin typeface="TUM Neue Helvetica 55" charset="0"/>
                <a:ea typeface="TUM Neue Helvetica 55" charset="0"/>
                <a:cs typeface="TUM Neue Helvetica 55" charset="0"/>
              </a:rPr>
              <a:t> auf 1</a:t>
            </a:r>
            <a:endParaRPr lang="en-US" sz="1200" dirty="0">
              <a:solidFill>
                <a:srgbClr val="FF0000"/>
              </a:solidFill>
              <a:latin typeface="TUM Neue Helvetica 55" charset="0"/>
              <a:ea typeface="TUM Neue Helvetica 55" charset="0"/>
              <a:cs typeface="TUM Neue Helvetica 55" charset="0"/>
            </a:endParaRPr>
          </a:p>
        </p:txBody>
      </p:sp>
      <p:sp>
        <p:nvSpPr>
          <p:cNvPr id="8" name="Date Placeholder 7"/>
          <p:cNvSpPr>
            <a:spLocks noGrp="1"/>
          </p:cNvSpPr>
          <p:nvPr>
            <p:ph type="dt" sz="half" idx="10"/>
          </p:nvPr>
        </p:nvSpPr>
        <p:spPr/>
        <p:txBody>
          <a:bodyPr/>
          <a:lstStyle/>
          <a:p>
            <a:fld id="{30424E27-C6EF-6B41-A369-55BBD3D60F6F}" type="datetime1">
              <a:rPr lang="de-DE" smtClean="0"/>
              <a:t>07.08.17</a:t>
            </a:fld>
            <a:endParaRPr lang="en-US"/>
          </a:p>
        </p:txBody>
      </p:sp>
      <p:sp>
        <p:nvSpPr>
          <p:cNvPr id="10" name="Footer Placeholder 9"/>
          <p:cNvSpPr>
            <a:spLocks noGrp="1"/>
          </p:cNvSpPr>
          <p:nvPr>
            <p:ph type="ftr" sz="quarter" idx="11"/>
          </p:nvPr>
        </p:nvSpPr>
        <p:spPr/>
        <p:txBody>
          <a:bodyPr/>
          <a:lstStyle/>
          <a:p>
            <a:r>
              <a:rPr lang="en-US" smtClean="0"/>
              <a:t>Ein Vortrag von Berzan Yildiz und Florian Müller</a:t>
            </a:r>
            <a:endParaRPr lang="en-US"/>
          </a:p>
        </p:txBody>
      </p:sp>
      <p:sp>
        <p:nvSpPr>
          <p:cNvPr id="11" name="Slide Number Placeholder 10"/>
          <p:cNvSpPr>
            <a:spLocks noGrp="1"/>
          </p:cNvSpPr>
          <p:nvPr>
            <p:ph type="sldNum" sz="quarter" idx="12"/>
          </p:nvPr>
        </p:nvSpPr>
        <p:spPr/>
        <p:txBody>
          <a:bodyPr/>
          <a:lstStyle/>
          <a:p>
            <a:fld id="{8F3D94EA-B16B-3145-AD77-8E47A54D7677}" type="slidenum">
              <a:rPr lang="en-US" smtClean="0"/>
              <a:t>17</a:t>
            </a:fld>
            <a:endParaRPr lang="en-US"/>
          </a:p>
        </p:txBody>
      </p:sp>
    </p:spTree>
    <p:extLst>
      <p:ext uri="{BB962C8B-B14F-4D97-AF65-F5344CB8AC3E}">
        <p14:creationId xmlns:p14="http://schemas.microsoft.com/office/powerpoint/2010/main" val="450163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UM Neue Helvetica 55" charset="0"/>
                <a:ea typeface="TUM Neue Helvetica 55" charset="0"/>
                <a:cs typeface="TUM Neue Helvetica 55" charset="0"/>
              </a:rPr>
              <a:t>Testbench</a:t>
            </a:r>
            <a:endParaRPr lang="en-US" sz="3200" dirty="0">
              <a:latin typeface="TUM Neue Helvetica 55" charset="0"/>
              <a:ea typeface="TUM Neue Helvetica 55" charset="0"/>
              <a:cs typeface="TUM Neue Helvetica 55" charset="0"/>
            </a:endParaRPr>
          </a:p>
        </p:txBody>
      </p:sp>
      <p:pic>
        <p:nvPicPr>
          <p:cNvPr id="12" name="Content Placeholder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001921"/>
            <a:ext cx="4079152" cy="1880056"/>
          </a:xfrm>
        </p:spPr>
      </p:pic>
      <p:sp>
        <p:nvSpPr>
          <p:cNvPr id="13" name="Rectangle 12"/>
          <p:cNvSpPr/>
          <p:nvPr/>
        </p:nvSpPr>
        <p:spPr>
          <a:xfrm>
            <a:off x="628651" y="1001921"/>
            <a:ext cx="1726924" cy="3279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42391" y="1863302"/>
            <a:ext cx="3465412" cy="840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355575" y="1063280"/>
            <a:ext cx="487634" cy="276999"/>
          </a:xfrm>
          <a:prstGeom prst="rect">
            <a:avLst/>
          </a:prstGeom>
          <a:noFill/>
        </p:spPr>
        <p:txBody>
          <a:bodyPr wrap="none" rtlCol="0">
            <a:spAutoFit/>
          </a:bodyPr>
          <a:lstStyle/>
          <a:p>
            <a:r>
              <a:rPr lang="en-US" sz="1200" dirty="0" smtClean="0">
                <a:solidFill>
                  <a:srgbClr val="FF0000"/>
                </a:solidFill>
                <a:latin typeface="TUM Neue Helvetica 55" charset="0"/>
                <a:ea typeface="TUM Neue Helvetica 55" charset="0"/>
                <a:cs typeface="TUM Neue Helvetica 55" charset="0"/>
              </a:rPr>
              <a:t>Leer</a:t>
            </a:r>
            <a:endParaRPr lang="en-US" sz="1200" dirty="0">
              <a:solidFill>
                <a:srgbClr val="FF0000"/>
              </a:solidFill>
              <a:latin typeface="TUM Neue Helvetica 55" charset="0"/>
              <a:ea typeface="TUM Neue Helvetica 55" charset="0"/>
              <a:cs typeface="TUM Neue Helvetica 55" charset="0"/>
            </a:endParaRPr>
          </a:p>
        </p:txBody>
      </p:sp>
      <p:sp>
        <p:nvSpPr>
          <p:cNvPr id="16" name="TextBox 15"/>
          <p:cNvSpPr txBox="1"/>
          <p:nvPr/>
        </p:nvSpPr>
        <p:spPr>
          <a:xfrm>
            <a:off x="4707802" y="2160262"/>
            <a:ext cx="4207049" cy="276999"/>
          </a:xfrm>
          <a:prstGeom prst="rect">
            <a:avLst/>
          </a:prstGeom>
          <a:noFill/>
        </p:spPr>
        <p:txBody>
          <a:bodyPr wrap="none" rtlCol="0">
            <a:spAutoFit/>
          </a:bodyPr>
          <a:lstStyle/>
          <a:p>
            <a:r>
              <a:rPr lang="en-US" sz="1200" dirty="0" err="1" smtClean="0">
                <a:solidFill>
                  <a:srgbClr val="FF0000"/>
                </a:solidFill>
                <a:latin typeface="TUM Neue Helvetica 55" charset="0"/>
                <a:ea typeface="TUM Neue Helvetica 55" charset="0"/>
                <a:cs typeface="TUM Neue Helvetica 55" charset="0"/>
              </a:rPr>
              <a:t>Gleiche</a:t>
            </a:r>
            <a:r>
              <a:rPr lang="en-US" sz="1200" dirty="0" smtClean="0">
                <a:solidFill>
                  <a:srgbClr val="FF0000"/>
                </a:solidFill>
                <a:latin typeface="TUM Neue Helvetica 55" charset="0"/>
                <a:ea typeface="TUM Neue Helvetica 55" charset="0"/>
                <a:cs typeface="TUM Neue Helvetica 55" charset="0"/>
              </a:rPr>
              <a:t> </a:t>
            </a:r>
            <a:r>
              <a:rPr lang="en-US" sz="1200" dirty="0" err="1" smtClean="0">
                <a:solidFill>
                  <a:srgbClr val="FF0000"/>
                </a:solidFill>
                <a:latin typeface="TUM Neue Helvetica 55" charset="0"/>
                <a:ea typeface="TUM Neue Helvetica 55" charset="0"/>
                <a:cs typeface="TUM Neue Helvetica 55" charset="0"/>
              </a:rPr>
              <a:t>Ein</a:t>
            </a:r>
            <a:r>
              <a:rPr lang="en-US" sz="1200" dirty="0" smtClean="0">
                <a:solidFill>
                  <a:srgbClr val="FF0000"/>
                </a:solidFill>
                <a:latin typeface="TUM Neue Helvetica 55" charset="0"/>
                <a:ea typeface="TUM Neue Helvetica 55" charset="0"/>
                <a:cs typeface="TUM Neue Helvetica 55" charset="0"/>
              </a:rPr>
              <a:t>- und </a:t>
            </a:r>
            <a:r>
              <a:rPr lang="en-US" sz="1200" dirty="0" err="1" smtClean="0">
                <a:solidFill>
                  <a:srgbClr val="FF0000"/>
                </a:solidFill>
                <a:latin typeface="TUM Neue Helvetica 55" charset="0"/>
                <a:ea typeface="TUM Neue Helvetica 55" charset="0"/>
                <a:cs typeface="TUM Neue Helvetica 55" charset="0"/>
              </a:rPr>
              <a:t>Ausgänge</a:t>
            </a:r>
            <a:r>
              <a:rPr lang="en-US" sz="1200" dirty="0" smtClean="0">
                <a:solidFill>
                  <a:srgbClr val="FF0000"/>
                </a:solidFill>
                <a:latin typeface="TUM Neue Helvetica 55" charset="0"/>
                <a:ea typeface="TUM Neue Helvetica 55" charset="0"/>
                <a:cs typeface="TUM Neue Helvetica 55" charset="0"/>
              </a:rPr>
              <a:t> </a:t>
            </a:r>
            <a:r>
              <a:rPr lang="en-US" sz="1200" dirty="0" err="1" smtClean="0">
                <a:solidFill>
                  <a:srgbClr val="FF0000"/>
                </a:solidFill>
                <a:latin typeface="TUM Neue Helvetica 55" charset="0"/>
                <a:ea typeface="TUM Neue Helvetica 55" charset="0"/>
                <a:cs typeface="TUM Neue Helvetica 55" charset="0"/>
              </a:rPr>
              <a:t>wie</a:t>
            </a:r>
            <a:r>
              <a:rPr lang="en-US" sz="1200" dirty="0" smtClean="0">
                <a:solidFill>
                  <a:srgbClr val="FF0000"/>
                </a:solidFill>
                <a:latin typeface="TUM Neue Helvetica 55" charset="0"/>
                <a:ea typeface="TUM Neue Helvetica 55" charset="0"/>
                <a:cs typeface="TUM Neue Helvetica 55" charset="0"/>
              </a:rPr>
              <a:t> </a:t>
            </a:r>
            <a:r>
              <a:rPr lang="en-US" sz="1200" dirty="0" err="1" smtClean="0">
                <a:solidFill>
                  <a:srgbClr val="FF0000"/>
                </a:solidFill>
                <a:latin typeface="TUM Neue Helvetica 55" charset="0"/>
                <a:ea typeface="TUM Neue Helvetica 55" charset="0"/>
                <a:cs typeface="TUM Neue Helvetica 55" charset="0"/>
              </a:rPr>
              <a:t>bei</a:t>
            </a:r>
            <a:r>
              <a:rPr lang="en-US" sz="1200" dirty="0" smtClean="0">
                <a:solidFill>
                  <a:srgbClr val="FF0000"/>
                </a:solidFill>
                <a:latin typeface="TUM Neue Helvetica 55" charset="0"/>
                <a:ea typeface="TUM Neue Helvetica 55" charset="0"/>
                <a:cs typeface="TUM Neue Helvetica 55" charset="0"/>
              </a:rPr>
              <a:t> </a:t>
            </a:r>
            <a:r>
              <a:rPr lang="en-US" sz="1200" dirty="0" err="1" smtClean="0">
                <a:solidFill>
                  <a:srgbClr val="FF0000"/>
                </a:solidFill>
                <a:latin typeface="TUM Neue Helvetica 55" charset="0"/>
                <a:ea typeface="TUM Neue Helvetica 55" charset="0"/>
                <a:cs typeface="TUM Neue Helvetica 55" charset="0"/>
              </a:rPr>
              <a:t>Hauptprogramm</a:t>
            </a:r>
            <a:r>
              <a:rPr lang="en-US" sz="1200" dirty="0" smtClean="0">
                <a:solidFill>
                  <a:srgbClr val="FF0000"/>
                </a:solidFill>
                <a:latin typeface="TUM Neue Helvetica 55" charset="0"/>
                <a:ea typeface="TUM Neue Helvetica 55" charset="0"/>
                <a:cs typeface="TUM Neue Helvetica 55" charset="0"/>
              </a:rPr>
              <a:t>-Entity</a:t>
            </a:r>
            <a:endParaRPr lang="en-US" sz="1200" dirty="0">
              <a:solidFill>
                <a:srgbClr val="FF0000"/>
              </a:solidFill>
              <a:latin typeface="TUM Neue Helvetica 55" charset="0"/>
              <a:ea typeface="TUM Neue Helvetica 55" charset="0"/>
              <a:cs typeface="TUM Neue Helvetica 55"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4147030"/>
            <a:ext cx="7886700" cy="695629"/>
          </a:xfrm>
          <a:prstGeom prst="rect">
            <a:avLst/>
          </a:prstGeom>
        </p:spPr>
      </p:pic>
      <p:sp>
        <p:nvSpPr>
          <p:cNvPr id="20" name="Rectangle 19"/>
          <p:cNvSpPr/>
          <p:nvPr/>
        </p:nvSpPr>
        <p:spPr>
          <a:xfrm>
            <a:off x="840938" y="4147030"/>
            <a:ext cx="2689298" cy="2720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510358" y="4123019"/>
            <a:ext cx="2797112" cy="276999"/>
          </a:xfrm>
          <a:prstGeom prst="rect">
            <a:avLst/>
          </a:prstGeom>
          <a:noFill/>
        </p:spPr>
        <p:txBody>
          <a:bodyPr wrap="none" rtlCol="0">
            <a:spAutoFit/>
          </a:bodyPr>
          <a:lstStyle/>
          <a:p>
            <a:r>
              <a:rPr lang="en-US" sz="1200" dirty="0" err="1" smtClean="0">
                <a:solidFill>
                  <a:srgbClr val="FF0000"/>
                </a:solidFill>
                <a:latin typeface="TUM Neue Helvetica 55" charset="0"/>
                <a:ea typeface="TUM Neue Helvetica 55" charset="0"/>
                <a:cs typeface="TUM Neue Helvetica 55" charset="0"/>
              </a:rPr>
              <a:t>Ein</a:t>
            </a:r>
            <a:r>
              <a:rPr lang="en-US" sz="1200" dirty="0" smtClean="0">
                <a:solidFill>
                  <a:srgbClr val="FF0000"/>
                </a:solidFill>
                <a:latin typeface="TUM Neue Helvetica 55" charset="0"/>
                <a:ea typeface="TUM Neue Helvetica 55" charset="0"/>
                <a:cs typeface="TUM Neue Helvetica 55" charset="0"/>
              </a:rPr>
              <a:t>- und </a:t>
            </a:r>
            <a:r>
              <a:rPr lang="en-US" sz="1200" dirty="0" err="1" smtClean="0">
                <a:solidFill>
                  <a:srgbClr val="FF0000"/>
                </a:solidFill>
                <a:latin typeface="TUM Neue Helvetica 55" charset="0"/>
                <a:ea typeface="TUM Neue Helvetica 55" charset="0"/>
                <a:cs typeface="TUM Neue Helvetica 55" charset="0"/>
              </a:rPr>
              <a:t>Ausgänge</a:t>
            </a:r>
            <a:r>
              <a:rPr lang="en-US" sz="1200" dirty="0" smtClean="0">
                <a:solidFill>
                  <a:srgbClr val="FF0000"/>
                </a:solidFill>
                <a:latin typeface="TUM Neue Helvetica 55" charset="0"/>
                <a:ea typeface="TUM Neue Helvetica 55" charset="0"/>
                <a:cs typeface="TUM Neue Helvetica 55" charset="0"/>
              </a:rPr>
              <a:t> </a:t>
            </a:r>
            <a:r>
              <a:rPr lang="en-US" sz="1200" dirty="0" err="1" smtClean="0">
                <a:solidFill>
                  <a:srgbClr val="FF0000"/>
                </a:solidFill>
                <a:latin typeface="TUM Neue Helvetica 55" charset="0"/>
                <a:ea typeface="TUM Neue Helvetica 55" charset="0"/>
                <a:cs typeface="TUM Neue Helvetica 55" charset="0"/>
              </a:rPr>
              <a:t>als</a:t>
            </a:r>
            <a:r>
              <a:rPr lang="en-US" sz="1200" dirty="0" smtClean="0">
                <a:solidFill>
                  <a:srgbClr val="FF0000"/>
                </a:solidFill>
                <a:latin typeface="TUM Neue Helvetica 55" charset="0"/>
                <a:ea typeface="TUM Neue Helvetica 55" charset="0"/>
                <a:cs typeface="TUM Neue Helvetica 55" charset="0"/>
              </a:rPr>
              <a:t> interne </a:t>
            </a:r>
            <a:r>
              <a:rPr lang="en-US" sz="1200" dirty="0" err="1" smtClean="0">
                <a:solidFill>
                  <a:srgbClr val="FF0000"/>
                </a:solidFill>
                <a:latin typeface="TUM Neue Helvetica 55" charset="0"/>
                <a:ea typeface="TUM Neue Helvetica 55" charset="0"/>
                <a:cs typeface="TUM Neue Helvetica 55" charset="0"/>
              </a:rPr>
              <a:t>Signale</a:t>
            </a:r>
            <a:endParaRPr lang="en-US" sz="1200" dirty="0">
              <a:solidFill>
                <a:srgbClr val="FF0000"/>
              </a:solidFill>
              <a:latin typeface="TUM Neue Helvetica 55" charset="0"/>
              <a:ea typeface="TUM Neue Helvetica 55" charset="0"/>
              <a:cs typeface="TUM Neue Helvetica 55" charset="0"/>
            </a:endParaRPr>
          </a:p>
        </p:txBody>
      </p:sp>
      <p:sp>
        <p:nvSpPr>
          <p:cNvPr id="22" name="Rectangle 21"/>
          <p:cNvSpPr/>
          <p:nvPr/>
        </p:nvSpPr>
        <p:spPr>
          <a:xfrm>
            <a:off x="628650" y="4494844"/>
            <a:ext cx="7886700" cy="3478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572365" y="4835022"/>
            <a:ext cx="2942985" cy="276999"/>
          </a:xfrm>
          <a:prstGeom prst="rect">
            <a:avLst/>
          </a:prstGeom>
          <a:noFill/>
        </p:spPr>
        <p:txBody>
          <a:bodyPr wrap="none" rtlCol="0">
            <a:spAutoFit/>
          </a:bodyPr>
          <a:lstStyle/>
          <a:p>
            <a:r>
              <a:rPr lang="en-US" sz="1200" dirty="0" err="1" smtClean="0">
                <a:solidFill>
                  <a:srgbClr val="FF0000"/>
                </a:solidFill>
                <a:latin typeface="TUM Neue Helvetica 55" charset="0"/>
                <a:ea typeface="TUM Neue Helvetica 55" charset="0"/>
                <a:cs typeface="TUM Neue Helvetica 55" charset="0"/>
              </a:rPr>
              <a:t>Verbindung</a:t>
            </a:r>
            <a:r>
              <a:rPr lang="en-US" sz="1200" dirty="0" smtClean="0">
                <a:solidFill>
                  <a:srgbClr val="FF0000"/>
                </a:solidFill>
                <a:latin typeface="TUM Neue Helvetica 55" charset="0"/>
                <a:ea typeface="TUM Neue Helvetica 55" charset="0"/>
                <a:cs typeface="TUM Neue Helvetica 55" charset="0"/>
              </a:rPr>
              <a:t> der Component und </a:t>
            </a:r>
            <a:r>
              <a:rPr lang="en-US" sz="1200" dirty="0" err="1" smtClean="0">
                <a:solidFill>
                  <a:srgbClr val="FF0000"/>
                </a:solidFill>
                <a:latin typeface="TUM Neue Helvetica 55" charset="0"/>
                <a:ea typeface="TUM Neue Helvetica 55" charset="0"/>
                <a:cs typeface="TUM Neue Helvetica 55" charset="0"/>
              </a:rPr>
              <a:t>Signale</a:t>
            </a:r>
            <a:endParaRPr lang="en-US" sz="1200" dirty="0">
              <a:solidFill>
                <a:srgbClr val="FF0000"/>
              </a:solidFill>
              <a:latin typeface="TUM Neue Helvetica 55" charset="0"/>
              <a:ea typeface="TUM Neue Helvetica 55" charset="0"/>
              <a:cs typeface="TUM Neue Helvetica 55" charset="0"/>
            </a:endParaRPr>
          </a:p>
        </p:txBody>
      </p:sp>
      <p:sp>
        <p:nvSpPr>
          <p:cNvPr id="3" name="Date Placeholder 2"/>
          <p:cNvSpPr>
            <a:spLocks noGrp="1"/>
          </p:cNvSpPr>
          <p:nvPr>
            <p:ph type="dt" sz="half" idx="10"/>
          </p:nvPr>
        </p:nvSpPr>
        <p:spPr/>
        <p:txBody>
          <a:bodyPr/>
          <a:lstStyle/>
          <a:p>
            <a:fld id="{9E2CB746-F038-024B-BA55-0CDE32091F37}" type="datetime1">
              <a:rPr lang="de-DE" smtClean="0"/>
              <a:t>07.08.17</a:t>
            </a:fld>
            <a:endParaRPr lang="en-US"/>
          </a:p>
        </p:txBody>
      </p:sp>
      <p:sp>
        <p:nvSpPr>
          <p:cNvPr id="4" name="Footer Placeholder 3"/>
          <p:cNvSpPr>
            <a:spLocks noGrp="1"/>
          </p:cNvSpPr>
          <p:nvPr>
            <p:ph type="ftr" sz="quarter" idx="11"/>
          </p:nvPr>
        </p:nvSpPr>
        <p:spPr/>
        <p:txBody>
          <a:bodyPr/>
          <a:lstStyle/>
          <a:p>
            <a:r>
              <a:rPr lang="en-US" smtClean="0"/>
              <a:t>Ein Vortrag von Berzan Yildiz und Florian Müller</a:t>
            </a:r>
            <a:endParaRPr lang="en-US"/>
          </a:p>
        </p:txBody>
      </p:sp>
      <p:sp>
        <p:nvSpPr>
          <p:cNvPr id="5" name="Slide Number Placeholder 4"/>
          <p:cNvSpPr>
            <a:spLocks noGrp="1"/>
          </p:cNvSpPr>
          <p:nvPr>
            <p:ph type="sldNum" sz="quarter" idx="12"/>
          </p:nvPr>
        </p:nvSpPr>
        <p:spPr/>
        <p:txBody>
          <a:bodyPr/>
          <a:lstStyle/>
          <a:p>
            <a:fld id="{8F3D94EA-B16B-3145-AD77-8E47A54D7677}" type="slidenum">
              <a:rPr lang="en-US" smtClean="0"/>
              <a:t>18</a:t>
            </a:fld>
            <a:endParaRPr lang="en-US"/>
          </a:p>
        </p:txBody>
      </p:sp>
    </p:spTree>
    <p:extLst>
      <p:ext uri="{BB962C8B-B14F-4D97-AF65-F5344CB8AC3E}">
        <p14:creationId xmlns:p14="http://schemas.microsoft.com/office/powerpoint/2010/main" val="37213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latin typeface="TUM Neue Helvetica 55" charset="0"/>
                <a:ea typeface="TUM Neue Helvetica 55" charset="0"/>
                <a:cs typeface="TUM Neue Helvetica 55" charset="0"/>
              </a:rPr>
              <a:t>Lösungsfindung</a:t>
            </a:r>
            <a:r>
              <a:rPr lang="en-US" sz="3200" dirty="0" smtClean="0">
                <a:latin typeface="TUM Neue Helvetica 55" charset="0"/>
                <a:ea typeface="TUM Neue Helvetica 55" charset="0"/>
                <a:cs typeface="TUM Neue Helvetica 55" charset="0"/>
              </a:rPr>
              <a:t> und </a:t>
            </a:r>
            <a:r>
              <a:rPr lang="en-US" sz="3200" dirty="0" err="1" smtClean="0">
                <a:latin typeface="TUM Neue Helvetica 55" charset="0"/>
                <a:ea typeface="TUM Neue Helvetica 55" charset="0"/>
                <a:cs typeface="TUM Neue Helvetica 55" charset="0"/>
              </a:rPr>
              <a:t>Alternativen</a:t>
            </a:r>
            <a:endParaRPr lang="en-US" sz="3200" dirty="0">
              <a:latin typeface="TUM Neue Helvetica 55" charset="0"/>
              <a:ea typeface="TUM Neue Helvetica 55" charset="0"/>
              <a:cs typeface="TUM Neue Helvetica 55" charset="0"/>
            </a:endParaRPr>
          </a:p>
        </p:txBody>
      </p:sp>
      <p:sp>
        <p:nvSpPr>
          <p:cNvPr id="3" name="Content Placeholder 2"/>
          <p:cNvSpPr>
            <a:spLocks noGrp="1"/>
          </p:cNvSpPr>
          <p:nvPr>
            <p:ph idx="1"/>
          </p:nvPr>
        </p:nvSpPr>
        <p:spPr/>
        <p:txBody>
          <a:bodyPr>
            <a:normAutofit/>
          </a:bodyPr>
          <a:lstStyle/>
          <a:p>
            <a:r>
              <a:rPr lang="en-US" sz="2000" dirty="0" err="1" smtClean="0">
                <a:latin typeface="TUM Neue Helvetica 55" charset="0"/>
                <a:ea typeface="TUM Neue Helvetica 55" charset="0"/>
                <a:cs typeface="TUM Neue Helvetica 55" charset="0"/>
              </a:rPr>
              <a:t>Hauptproblem</a:t>
            </a:r>
            <a:r>
              <a:rPr lang="en-US" sz="2000" dirty="0" smtClean="0">
                <a:latin typeface="TUM Neue Helvetica 55" charset="0"/>
                <a:ea typeface="TUM Neue Helvetica 55" charset="0"/>
                <a:cs typeface="TUM Neue Helvetica 55" charset="0"/>
              </a:rPr>
              <a:t>: Interne </a:t>
            </a:r>
            <a:r>
              <a:rPr lang="en-US" sz="2000" dirty="0" err="1" smtClean="0">
                <a:latin typeface="TUM Neue Helvetica 55" charset="0"/>
                <a:ea typeface="TUM Neue Helvetica 55" charset="0"/>
                <a:cs typeface="TUM Neue Helvetica 55" charset="0"/>
              </a:rPr>
              <a:t>Sammlung</a:t>
            </a:r>
            <a:r>
              <a:rPr lang="en-US" sz="2000" dirty="0" smtClean="0">
                <a:latin typeface="TUM Neue Helvetica 55" charset="0"/>
                <a:ea typeface="TUM Neue Helvetica 55" charset="0"/>
                <a:cs typeface="TUM Neue Helvetica 55" charset="0"/>
              </a:rPr>
              <a:t> und </a:t>
            </a:r>
            <a:r>
              <a:rPr lang="en-US" sz="2000" dirty="0" err="1" smtClean="0">
                <a:latin typeface="TUM Neue Helvetica 55" charset="0"/>
                <a:ea typeface="TUM Neue Helvetica 55" charset="0"/>
                <a:cs typeface="TUM Neue Helvetica 55" charset="0"/>
              </a:rPr>
              <a:t>Trennung</a:t>
            </a:r>
            <a:r>
              <a:rPr lang="en-US" sz="2000" dirty="0" smtClean="0">
                <a:latin typeface="TUM Neue Helvetica 55" charset="0"/>
                <a:ea typeface="TUM Neue Helvetica 55" charset="0"/>
                <a:cs typeface="TUM Neue Helvetica 55" charset="0"/>
              </a:rPr>
              <a:t> der </a:t>
            </a:r>
            <a:r>
              <a:rPr lang="en-US" sz="2000" dirty="0" err="1" smtClean="0">
                <a:latin typeface="TUM Neue Helvetica 55" charset="0"/>
                <a:ea typeface="TUM Neue Helvetica 55" charset="0"/>
                <a:cs typeface="TUM Neue Helvetica 55" charset="0"/>
              </a:rPr>
              <a:t>Eingabebits</a:t>
            </a:r>
            <a:endParaRPr lang="en-US" sz="2000" dirty="0" smtClean="0">
              <a:latin typeface="TUM Neue Helvetica 55" charset="0"/>
              <a:ea typeface="TUM Neue Helvetica 55" charset="0"/>
              <a:cs typeface="TUM Neue Helvetica 55" charset="0"/>
            </a:endParaRPr>
          </a:p>
          <a:p>
            <a:r>
              <a:rPr lang="en-US" sz="2000" dirty="0" err="1" smtClean="0">
                <a:latin typeface="TUM Neue Helvetica 55" charset="0"/>
                <a:ea typeface="TUM Neue Helvetica 55" charset="0"/>
                <a:cs typeface="TUM Neue Helvetica 55" charset="0"/>
              </a:rPr>
              <a:t>Lösungsideen</a:t>
            </a:r>
            <a:r>
              <a:rPr lang="en-US" sz="2000" dirty="0" smtClean="0">
                <a:latin typeface="TUM Neue Helvetica 55" charset="0"/>
                <a:ea typeface="TUM Neue Helvetica 55" charset="0"/>
                <a:cs typeface="TUM Neue Helvetica 55" charset="0"/>
              </a:rPr>
              <a:t>: 1 36-Bit </a:t>
            </a:r>
            <a:r>
              <a:rPr lang="en-US" sz="2000" dirty="0" err="1" smtClean="0">
                <a:latin typeface="TUM Neue Helvetica 55" charset="0"/>
                <a:ea typeface="TUM Neue Helvetica 55" charset="0"/>
                <a:cs typeface="TUM Neue Helvetica 55" charset="0"/>
              </a:rPr>
              <a:t>Vektor</a:t>
            </a:r>
            <a:r>
              <a:rPr lang="en-US" sz="2000" dirty="0" smtClean="0">
                <a:latin typeface="TUM Neue Helvetica 55" charset="0"/>
                <a:ea typeface="TUM Neue Helvetica 55" charset="0"/>
                <a:cs typeface="TUM Neue Helvetica 55" charset="0"/>
              </a:rPr>
              <a:t> </a:t>
            </a:r>
            <a:r>
              <a:rPr lang="en-US" sz="2000" dirty="0" err="1" smtClean="0">
                <a:latin typeface="TUM Neue Helvetica 55" charset="0"/>
                <a:ea typeface="TUM Neue Helvetica 55" charset="0"/>
                <a:cs typeface="TUM Neue Helvetica 55" charset="0"/>
              </a:rPr>
              <a:t>oder</a:t>
            </a:r>
            <a:r>
              <a:rPr lang="en-US" sz="2000" dirty="0" smtClean="0">
                <a:latin typeface="TUM Neue Helvetica 55" charset="0"/>
                <a:ea typeface="TUM Neue Helvetica 55" charset="0"/>
                <a:cs typeface="TUM Neue Helvetica 55" charset="0"/>
              </a:rPr>
              <a:t> 2 18-Bit </a:t>
            </a:r>
            <a:r>
              <a:rPr lang="en-US" sz="2000" dirty="0" err="1" smtClean="0">
                <a:latin typeface="TUM Neue Helvetica 55" charset="0"/>
                <a:ea typeface="TUM Neue Helvetica 55" charset="0"/>
                <a:cs typeface="TUM Neue Helvetica 55" charset="0"/>
              </a:rPr>
              <a:t>Vektoren</a:t>
            </a:r>
            <a:endParaRPr lang="en-US" sz="2000" dirty="0" smtClean="0">
              <a:latin typeface="TUM Neue Helvetica 55" charset="0"/>
              <a:ea typeface="TUM Neue Helvetica 55" charset="0"/>
              <a:cs typeface="TUM Neue Helvetica 55" charset="0"/>
            </a:endParaRPr>
          </a:p>
          <a:p>
            <a:endParaRPr lang="en-US" sz="2000" dirty="0" smtClean="0">
              <a:latin typeface="TUM Neue Helvetica 55" charset="0"/>
              <a:ea typeface="TUM Neue Helvetica 55" charset="0"/>
              <a:cs typeface="TUM Neue Helvetica 55" charset="0"/>
            </a:endParaRPr>
          </a:p>
          <a:p>
            <a:r>
              <a:rPr lang="en-US" sz="2000" dirty="0" smtClean="0">
                <a:latin typeface="TUM Neue Helvetica 55" charset="0"/>
                <a:ea typeface="TUM Neue Helvetica 55" charset="0"/>
                <a:cs typeface="TUM Neue Helvetica 55" charset="0"/>
              </a:rPr>
              <a:t>6-Bit Counter (35 to 0), </a:t>
            </a:r>
            <a:r>
              <a:rPr lang="en-US" sz="2000" dirty="0" err="1" smtClean="0">
                <a:latin typeface="TUM Neue Helvetica 55" charset="0"/>
                <a:ea typeface="TUM Neue Helvetica 55" charset="0"/>
                <a:cs typeface="TUM Neue Helvetica 55" charset="0"/>
              </a:rPr>
              <a:t>alles</a:t>
            </a:r>
            <a:r>
              <a:rPr lang="en-US" sz="2000" dirty="0" smtClean="0">
                <a:latin typeface="TUM Neue Helvetica 55" charset="0"/>
                <a:ea typeface="TUM Neue Helvetica 55" charset="0"/>
                <a:cs typeface="TUM Neue Helvetica 55" charset="0"/>
              </a:rPr>
              <a:t> in </a:t>
            </a:r>
            <a:r>
              <a:rPr lang="en-US" sz="2000" dirty="0" err="1" smtClean="0">
                <a:latin typeface="TUM Neue Helvetica 55" charset="0"/>
                <a:ea typeface="TUM Neue Helvetica 55" charset="0"/>
                <a:cs typeface="TUM Neue Helvetica 55" charset="0"/>
              </a:rPr>
              <a:t>einen</a:t>
            </a:r>
            <a:r>
              <a:rPr lang="en-US" sz="2000" dirty="0" smtClean="0">
                <a:latin typeface="TUM Neue Helvetica 55" charset="0"/>
                <a:ea typeface="TUM Neue Helvetica 55" charset="0"/>
                <a:cs typeface="TUM Neue Helvetica 55" charset="0"/>
              </a:rPr>
              <a:t> </a:t>
            </a:r>
            <a:r>
              <a:rPr lang="en-US" sz="2000" dirty="0" err="1" smtClean="0">
                <a:latin typeface="TUM Neue Helvetica 55" charset="0"/>
                <a:ea typeface="TUM Neue Helvetica 55" charset="0"/>
                <a:cs typeface="TUM Neue Helvetica 55" charset="0"/>
              </a:rPr>
              <a:t>Vektor</a:t>
            </a:r>
            <a:endParaRPr lang="en-US" sz="2000" dirty="0" smtClean="0">
              <a:latin typeface="TUM Neue Helvetica 55" charset="0"/>
              <a:ea typeface="TUM Neue Helvetica 55" charset="0"/>
              <a:cs typeface="TUM Neue Helvetica 55" charset="0"/>
            </a:endParaRPr>
          </a:p>
          <a:p>
            <a:r>
              <a:rPr lang="en-US" sz="2000" dirty="0" smtClean="0">
                <a:latin typeface="TUM Neue Helvetica 55" charset="0"/>
                <a:ea typeface="TUM Neue Helvetica 55" charset="0"/>
                <a:cs typeface="TUM Neue Helvetica 55" charset="0"/>
              </a:rPr>
              <a:t>Am </a:t>
            </a:r>
            <a:r>
              <a:rPr lang="en-US" sz="2000" dirty="0" err="1" smtClean="0">
                <a:latin typeface="TUM Neue Helvetica 55" charset="0"/>
                <a:ea typeface="TUM Neue Helvetica 55" charset="0"/>
                <a:cs typeface="TUM Neue Helvetica 55" charset="0"/>
              </a:rPr>
              <a:t>Ende</a:t>
            </a:r>
            <a:r>
              <a:rPr lang="en-US" sz="2000" dirty="0" smtClean="0">
                <a:latin typeface="TUM Neue Helvetica 55" charset="0"/>
                <a:ea typeface="TUM Neue Helvetica 55" charset="0"/>
                <a:cs typeface="TUM Neue Helvetica 55" charset="0"/>
              </a:rPr>
              <a:t> </a:t>
            </a:r>
            <a:r>
              <a:rPr lang="en-US" sz="2000" dirty="0" err="1" smtClean="0">
                <a:latin typeface="TUM Neue Helvetica 55" charset="0"/>
                <a:ea typeface="TUM Neue Helvetica 55" charset="0"/>
                <a:cs typeface="TUM Neue Helvetica 55" charset="0"/>
              </a:rPr>
              <a:t>Aufteilung</a:t>
            </a:r>
            <a:r>
              <a:rPr lang="en-US" sz="2000" dirty="0" smtClean="0">
                <a:latin typeface="TUM Neue Helvetica 55" charset="0"/>
                <a:ea typeface="TUM Neue Helvetica 55" charset="0"/>
                <a:cs typeface="TUM Neue Helvetica 55" charset="0"/>
              </a:rPr>
              <a:t> in </a:t>
            </a:r>
            <a:r>
              <a:rPr lang="en-US" sz="2000" dirty="0" smtClean="0">
                <a:latin typeface="Source Code Pro" charset="0"/>
                <a:ea typeface="Source Code Pro" charset="0"/>
                <a:cs typeface="Source Code Pro" charset="0"/>
              </a:rPr>
              <a:t>Left </a:t>
            </a:r>
            <a:r>
              <a:rPr lang="en-US" sz="2000" dirty="0" smtClean="0">
                <a:latin typeface="TUM Neue Helvetica 55" charset="0"/>
                <a:ea typeface="TUM Neue Helvetica 55" charset="0"/>
                <a:cs typeface="TUM Neue Helvetica 55" charset="0"/>
              </a:rPr>
              <a:t>und </a:t>
            </a:r>
            <a:r>
              <a:rPr lang="en-US" sz="2000" dirty="0" smtClean="0">
                <a:latin typeface="Source Code Pro" charset="0"/>
                <a:ea typeface="Source Code Pro" charset="0"/>
                <a:cs typeface="Source Code Pro" charset="0"/>
              </a:rPr>
              <a:t>Right </a:t>
            </a:r>
            <a:r>
              <a:rPr lang="en-US" sz="2000" dirty="0" smtClean="0">
                <a:latin typeface="TUM Neue Helvetica 55" charset="0"/>
                <a:ea typeface="TUM Neue Helvetica 55" charset="0"/>
                <a:cs typeface="TUM Neue Helvetica 55" charset="0"/>
              </a:rPr>
              <a:t>und </a:t>
            </a:r>
            <a:r>
              <a:rPr lang="en-US" sz="2000" dirty="0" err="1" smtClean="0">
                <a:latin typeface="TUM Neue Helvetica 55" charset="0"/>
                <a:ea typeface="TUM Neue Helvetica 55" charset="0"/>
                <a:cs typeface="TUM Neue Helvetica 55" charset="0"/>
              </a:rPr>
              <a:t>Flaggausgabe</a:t>
            </a:r>
            <a:endParaRPr lang="en-US" sz="2000" dirty="0" smtClean="0">
              <a:latin typeface="TUM Neue Helvetica 55" charset="0"/>
              <a:ea typeface="TUM Neue Helvetica 55" charset="0"/>
              <a:cs typeface="TUM Neue Helvetica 55" charset="0"/>
            </a:endParaRPr>
          </a:p>
          <a:p>
            <a:r>
              <a:rPr lang="en-US" sz="2000" dirty="0" err="1" smtClean="0">
                <a:latin typeface="TUM Neue Helvetica 55" charset="0"/>
                <a:ea typeface="TUM Neue Helvetica 55" charset="0"/>
                <a:cs typeface="TUM Neue Helvetica 55" charset="0"/>
              </a:rPr>
              <a:t>Counterreset</a:t>
            </a:r>
            <a:r>
              <a:rPr lang="en-US" sz="2000" dirty="0" smtClean="0">
                <a:latin typeface="TUM Neue Helvetica 55" charset="0"/>
                <a:ea typeface="TUM Neue Helvetica 55" charset="0"/>
                <a:cs typeface="TUM Neue Helvetica 55" charset="0"/>
              </a:rPr>
              <a:t> </a:t>
            </a:r>
            <a:r>
              <a:rPr lang="en-US" sz="2000" dirty="0" err="1" smtClean="0">
                <a:latin typeface="TUM Neue Helvetica 55" charset="0"/>
                <a:ea typeface="TUM Neue Helvetica 55" charset="0"/>
                <a:cs typeface="TUM Neue Helvetica 55" charset="0"/>
              </a:rPr>
              <a:t>bei</a:t>
            </a:r>
            <a:r>
              <a:rPr lang="en-US" sz="2000" dirty="0" smtClean="0">
                <a:latin typeface="TUM Neue Helvetica 55" charset="0"/>
                <a:ea typeface="TUM Neue Helvetica 55" charset="0"/>
                <a:cs typeface="TUM Neue Helvetica 55" charset="0"/>
              </a:rPr>
              <a:t> </a:t>
            </a:r>
            <a:r>
              <a:rPr lang="en-US" sz="2000" dirty="0" err="1" smtClean="0">
                <a:latin typeface="TUM Neue Helvetica 55" charset="0"/>
                <a:ea typeface="TUM Neue Helvetica 55" charset="0"/>
                <a:cs typeface="TUM Neue Helvetica 55" charset="0"/>
              </a:rPr>
              <a:t>nächsten</a:t>
            </a:r>
            <a:r>
              <a:rPr lang="en-US" sz="2000" dirty="0" smtClean="0">
                <a:latin typeface="TUM Neue Helvetica 55" charset="0"/>
                <a:ea typeface="TUM Neue Helvetica 55" charset="0"/>
                <a:cs typeface="TUM Neue Helvetica 55" charset="0"/>
              </a:rPr>
              <a:t> FSYNC Rising-Edge</a:t>
            </a:r>
          </a:p>
          <a:p>
            <a:endParaRPr lang="en-US" sz="2000" dirty="0">
              <a:latin typeface="TUM Neue Helvetica 55" charset="0"/>
              <a:ea typeface="TUM Neue Helvetica 55" charset="0"/>
              <a:cs typeface="TUM Neue Helvetica 55" charset="0"/>
            </a:endParaRPr>
          </a:p>
          <a:p>
            <a:r>
              <a:rPr lang="en-US" sz="2000" dirty="0" err="1" smtClean="0">
                <a:latin typeface="TUM Neue Helvetica 55" charset="0"/>
                <a:ea typeface="TUM Neue Helvetica 55" charset="0"/>
                <a:cs typeface="TUM Neue Helvetica 55" charset="0"/>
              </a:rPr>
              <a:t>Entscheidung</a:t>
            </a:r>
            <a:r>
              <a:rPr lang="en-US" sz="2000" dirty="0" smtClean="0">
                <a:latin typeface="TUM Neue Helvetica 55" charset="0"/>
                <a:ea typeface="TUM Neue Helvetica 55" charset="0"/>
                <a:cs typeface="TUM Neue Helvetica 55" charset="0"/>
              </a:rPr>
              <a:t>: 2 18-Bit </a:t>
            </a:r>
            <a:r>
              <a:rPr lang="en-US" sz="2000" dirty="0" err="1" smtClean="0">
                <a:latin typeface="TUM Neue Helvetica 55" charset="0"/>
                <a:ea typeface="TUM Neue Helvetica 55" charset="0"/>
                <a:cs typeface="TUM Neue Helvetica 55" charset="0"/>
              </a:rPr>
              <a:t>Vektoren</a:t>
            </a:r>
            <a:endParaRPr lang="en-US" sz="2000" dirty="0" smtClean="0">
              <a:latin typeface="TUM Neue Helvetica 55" charset="0"/>
              <a:ea typeface="TUM Neue Helvetica 55" charset="0"/>
              <a:cs typeface="TUM Neue Helvetica 55" charset="0"/>
            </a:endParaRPr>
          </a:p>
          <a:p>
            <a:r>
              <a:rPr lang="en-US" sz="2000" dirty="0" smtClean="0">
                <a:latin typeface="TUM Neue Helvetica 55" charset="0"/>
                <a:ea typeface="TUM Neue Helvetica 55" charset="0"/>
                <a:cs typeface="TUM Neue Helvetica 55" charset="0"/>
              </a:rPr>
              <a:t>Intuitive </a:t>
            </a:r>
            <a:r>
              <a:rPr lang="en-US" sz="2000" dirty="0" err="1"/>
              <a:t>f</a:t>
            </a:r>
            <a:r>
              <a:rPr lang="en-US" sz="2000" dirty="0" err="1" smtClean="0">
                <a:latin typeface="TUM Neue Helvetica 55" charset="0"/>
                <a:ea typeface="TUM Neue Helvetica 55" charset="0"/>
                <a:cs typeface="TUM Neue Helvetica 55" charset="0"/>
              </a:rPr>
              <a:t>unktionale</a:t>
            </a:r>
            <a:r>
              <a:rPr lang="en-US" sz="2000" dirty="0" smtClean="0">
                <a:latin typeface="TUM Neue Helvetica 55" charset="0"/>
                <a:ea typeface="TUM Neue Helvetica 55" charset="0"/>
                <a:cs typeface="TUM Neue Helvetica 55" charset="0"/>
              </a:rPr>
              <a:t> </a:t>
            </a:r>
            <a:r>
              <a:rPr lang="en-US" sz="2000" dirty="0" err="1" smtClean="0">
                <a:latin typeface="TUM Neue Helvetica 55" charset="0"/>
                <a:ea typeface="TUM Neue Helvetica 55" charset="0"/>
                <a:cs typeface="TUM Neue Helvetica 55" charset="0"/>
              </a:rPr>
              <a:t>Trennung</a:t>
            </a:r>
            <a:r>
              <a:rPr lang="en-US" sz="2000" dirty="0" smtClean="0">
                <a:latin typeface="TUM Neue Helvetica 55" charset="0"/>
                <a:ea typeface="TUM Neue Helvetica 55" charset="0"/>
                <a:cs typeface="TUM Neue Helvetica 55" charset="0"/>
              </a:rPr>
              <a:t> </a:t>
            </a:r>
            <a:r>
              <a:rPr lang="en-US" sz="2000" dirty="0" err="1" smtClean="0">
                <a:latin typeface="TUM Neue Helvetica 55" charset="0"/>
                <a:ea typeface="TUM Neue Helvetica 55" charset="0"/>
                <a:cs typeface="TUM Neue Helvetica 55" charset="0"/>
              </a:rPr>
              <a:t>im</a:t>
            </a:r>
            <a:r>
              <a:rPr lang="en-US" sz="2000" dirty="0" smtClean="0">
                <a:latin typeface="TUM Neue Helvetica 55" charset="0"/>
                <a:ea typeface="TUM Neue Helvetica 55" charset="0"/>
                <a:cs typeface="TUM Neue Helvetica 55" charset="0"/>
              </a:rPr>
              <a:t> Code </a:t>
            </a:r>
          </a:p>
          <a:p>
            <a:r>
              <a:rPr lang="en-US" sz="2000" dirty="0" err="1" smtClean="0">
                <a:latin typeface="TUM Neue Helvetica 55" charset="0"/>
                <a:ea typeface="TUM Neue Helvetica 55" charset="0"/>
                <a:cs typeface="TUM Neue Helvetica 55" charset="0"/>
              </a:rPr>
              <a:t>Erleichtert</a:t>
            </a:r>
            <a:r>
              <a:rPr lang="en-US" sz="2000" dirty="0" smtClean="0">
                <a:latin typeface="TUM Neue Helvetica 55" charset="0"/>
                <a:ea typeface="TUM Neue Helvetica 55" charset="0"/>
                <a:cs typeface="TUM Neue Helvetica 55" charset="0"/>
              </a:rPr>
              <a:t> </a:t>
            </a:r>
            <a:r>
              <a:rPr lang="en-US" sz="2000" dirty="0" err="1" smtClean="0">
                <a:latin typeface="TUM Neue Helvetica 55" charset="0"/>
                <a:ea typeface="TUM Neue Helvetica 55" charset="0"/>
                <a:cs typeface="TUM Neue Helvetica 55" charset="0"/>
              </a:rPr>
              <a:t>Arbeit</a:t>
            </a:r>
            <a:r>
              <a:rPr lang="en-US" sz="2000" dirty="0" smtClean="0">
                <a:latin typeface="TUM Neue Helvetica 55" charset="0"/>
                <a:ea typeface="TUM Neue Helvetica 55" charset="0"/>
                <a:cs typeface="TUM Neue Helvetica 55" charset="0"/>
              </a:rPr>
              <a:t> der </a:t>
            </a:r>
            <a:r>
              <a:rPr lang="en-US" sz="2000" dirty="0" err="1">
                <a:latin typeface="TUM Neue Helvetica 55" charset="0"/>
                <a:ea typeface="TUM Neue Helvetica 55" charset="0"/>
                <a:cs typeface="TUM Neue Helvetica 55" charset="0"/>
              </a:rPr>
              <a:t>a</a:t>
            </a:r>
            <a:r>
              <a:rPr lang="en-US" sz="2000" dirty="0" err="1" smtClean="0">
                <a:latin typeface="TUM Neue Helvetica 55" charset="0"/>
                <a:ea typeface="TUM Neue Helvetica 55" charset="0"/>
                <a:cs typeface="TUM Neue Helvetica 55" charset="0"/>
              </a:rPr>
              <a:t>nderen</a:t>
            </a:r>
            <a:r>
              <a:rPr lang="en-US" sz="2000" dirty="0" smtClean="0">
                <a:latin typeface="TUM Neue Helvetica 55" charset="0"/>
                <a:ea typeface="TUM Neue Helvetica 55" charset="0"/>
                <a:cs typeface="TUM Neue Helvetica 55" charset="0"/>
              </a:rPr>
              <a:t> </a:t>
            </a:r>
            <a:r>
              <a:rPr lang="en-US" sz="2000" dirty="0" err="1" smtClean="0">
                <a:latin typeface="TUM Neue Helvetica 55" charset="0"/>
                <a:ea typeface="TUM Neue Helvetica 55" charset="0"/>
                <a:cs typeface="TUM Neue Helvetica 55" charset="0"/>
              </a:rPr>
              <a:t>Bausteine</a:t>
            </a:r>
            <a:r>
              <a:rPr lang="en-US" sz="2000" dirty="0" smtClean="0">
                <a:latin typeface="TUM Neue Helvetica 55" charset="0"/>
                <a:ea typeface="TUM Neue Helvetica 55" charset="0"/>
                <a:cs typeface="TUM Neue Helvetica 55" charset="0"/>
              </a:rPr>
              <a:t> an </a:t>
            </a:r>
            <a:r>
              <a:rPr lang="en-US" sz="2000" dirty="0" err="1" smtClean="0">
                <a:latin typeface="TUM Neue Helvetica 55" charset="0"/>
                <a:ea typeface="TUM Neue Helvetica 55" charset="0"/>
                <a:cs typeface="TUM Neue Helvetica 55" charset="0"/>
              </a:rPr>
              <a:t>unserem</a:t>
            </a:r>
            <a:r>
              <a:rPr lang="en-US" sz="2000" dirty="0" smtClean="0">
                <a:latin typeface="TUM Neue Helvetica 55" charset="0"/>
                <a:ea typeface="TUM Neue Helvetica 55" charset="0"/>
                <a:cs typeface="TUM Neue Helvetica 55" charset="0"/>
              </a:rPr>
              <a:t> Code</a:t>
            </a:r>
          </a:p>
          <a:p>
            <a:r>
              <a:rPr lang="en-US" sz="2000" dirty="0" err="1" smtClean="0">
                <a:latin typeface="TUM Neue Helvetica 55" charset="0"/>
                <a:ea typeface="TUM Neue Helvetica 55" charset="0"/>
                <a:cs typeface="TUM Neue Helvetica 55" charset="0"/>
              </a:rPr>
              <a:t>Kleinerer</a:t>
            </a:r>
            <a:r>
              <a:rPr lang="en-US" sz="2000" dirty="0" smtClean="0">
                <a:latin typeface="TUM Neue Helvetica 55" charset="0"/>
                <a:ea typeface="TUM Neue Helvetica 55" charset="0"/>
                <a:cs typeface="TUM Neue Helvetica 55" charset="0"/>
              </a:rPr>
              <a:t> Counter (5 vs 6 Bit)</a:t>
            </a:r>
          </a:p>
          <a:p>
            <a:endParaRPr lang="en-US" sz="2000" dirty="0" smtClean="0">
              <a:latin typeface="Source Code Pro" charset="0"/>
              <a:ea typeface="Source Code Pro" charset="0"/>
              <a:cs typeface="Source Code Pro" charset="0"/>
            </a:endParaRPr>
          </a:p>
          <a:p>
            <a:endParaRPr lang="en-US" sz="2000" dirty="0" smtClean="0">
              <a:latin typeface="Source Code Pro" charset="0"/>
              <a:ea typeface="Source Code Pro" charset="0"/>
              <a:cs typeface="Source Code Pro" charset="0"/>
            </a:endParaRPr>
          </a:p>
          <a:p>
            <a:endParaRPr lang="en-US" sz="2000" dirty="0">
              <a:latin typeface="TUM Neue Helvetica 55" charset="0"/>
              <a:ea typeface="TUM Neue Helvetica 55" charset="0"/>
              <a:cs typeface="TUM Neue Helvetica 55" charset="0"/>
            </a:endParaRPr>
          </a:p>
        </p:txBody>
      </p:sp>
      <p:sp>
        <p:nvSpPr>
          <p:cNvPr id="4" name="Date Placeholder 3"/>
          <p:cNvSpPr>
            <a:spLocks noGrp="1"/>
          </p:cNvSpPr>
          <p:nvPr>
            <p:ph type="dt" sz="half" idx="10"/>
          </p:nvPr>
        </p:nvSpPr>
        <p:spPr/>
        <p:txBody>
          <a:bodyPr/>
          <a:lstStyle/>
          <a:p>
            <a:fld id="{83F2D1FD-141E-1B4B-BFEF-C8FAB69FCBF7}" type="datetime1">
              <a:rPr lang="de-DE" smtClean="0"/>
              <a:t>07.08.17</a:t>
            </a:fld>
            <a:endParaRPr lang="en-US"/>
          </a:p>
        </p:txBody>
      </p:sp>
      <p:sp>
        <p:nvSpPr>
          <p:cNvPr id="5" name="Footer Placeholder 4"/>
          <p:cNvSpPr>
            <a:spLocks noGrp="1"/>
          </p:cNvSpPr>
          <p:nvPr>
            <p:ph type="ftr" sz="quarter" idx="11"/>
          </p:nvPr>
        </p:nvSpPr>
        <p:spPr/>
        <p:txBody>
          <a:bodyPr/>
          <a:lstStyle/>
          <a:p>
            <a:r>
              <a:rPr lang="en-US" smtClean="0"/>
              <a:t>Ein Vortrag von Berzan Yildiz und Florian Müller</a:t>
            </a:r>
            <a:endParaRPr lang="en-US"/>
          </a:p>
        </p:txBody>
      </p:sp>
      <p:sp>
        <p:nvSpPr>
          <p:cNvPr id="6" name="Slide Number Placeholder 5"/>
          <p:cNvSpPr>
            <a:spLocks noGrp="1"/>
          </p:cNvSpPr>
          <p:nvPr>
            <p:ph type="sldNum" sz="quarter" idx="12"/>
          </p:nvPr>
        </p:nvSpPr>
        <p:spPr/>
        <p:txBody>
          <a:bodyPr/>
          <a:lstStyle/>
          <a:p>
            <a:fld id="{8F3D94EA-B16B-3145-AD77-8E47A54D7677}" type="slidenum">
              <a:rPr lang="en-US" smtClean="0"/>
              <a:t>19</a:t>
            </a:fld>
            <a:endParaRPr lang="en-US"/>
          </a:p>
        </p:txBody>
      </p:sp>
    </p:spTree>
    <p:extLst>
      <p:ext uri="{BB962C8B-B14F-4D97-AF65-F5344CB8AC3E}">
        <p14:creationId xmlns:p14="http://schemas.microsoft.com/office/powerpoint/2010/main" val="805393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Digital Audio-</a:t>
            </a:r>
            <a:r>
              <a:rPr lang="en-US" sz="3200" dirty="0" err="1" smtClean="0"/>
              <a:t>Pegelanzeige</a:t>
            </a:r>
            <a:r>
              <a:rPr lang="en-US" sz="3200" dirty="0" smtClean="0"/>
              <a:t/>
            </a:r>
            <a:br>
              <a:rPr lang="en-US" sz="3200" dirty="0" smtClean="0"/>
            </a:br>
            <a:r>
              <a:rPr lang="en-US" sz="3600" dirty="0" err="1" smtClean="0"/>
              <a:t>Seriell</a:t>
            </a:r>
            <a:r>
              <a:rPr lang="en-US" sz="3600" dirty="0" smtClean="0"/>
              <a:t>/Parallel-</a:t>
            </a:r>
            <a:r>
              <a:rPr lang="en-US" sz="3600" dirty="0" err="1" smtClean="0"/>
              <a:t>Konverter</a:t>
            </a:r>
            <a:endParaRPr lang="en-US" sz="3600" dirty="0"/>
          </a:p>
        </p:txBody>
      </p:sp>
      <p:sp>
        <p:nvSpPr>
          <p:cNvPr id="3" name="Subtitle 2"/>
          <p:cNvSpPr>
            <a:spLocks noGrp="1"/>
          </p:cNvSpPr>
          <p:nvPr>
            <p:ph type="subTitle" idx="1"/>
          </p:nvPr>
        </p:nvSpPr>
        <p:spPr/>
        <p:txBody>
          <a:bodyPr>
            <a:normAutofit/>
          </a:bodyPr>
          <a:lstStyle/>
          <a:p>
            <a:r>
              <a:rPr lang="en-US" sz="4000" dirty="0" err="1" smtClean="0"/>
              <a:t>Projektleitervortrag</a:t>
            </a:r>
            <a:endParaRPr lang="en-US" sz="4000" dirty="0" smtClean="0"/>
          </a:p>
          <a:p>
            <a:r>
              <a:rPr lang="en-US" sz="2800" dirty="0" smtClean="0"/>
              <a:t>Florian Müller</a:t>
            </a:r>
            <a:endParaRPr lang="en-US" sz="2800" dirty="0"/>
          </a:p>
        </p:txBody>
      </p:sp>
    </p:spTree>
    <p:extLst>
      <p:ext uri="{BB962C8B-B14F-4D97-AF65-F5344CB8AC3E}">
        <p14:creationId xmlns:p14="http://schemas.microsoft.com/office/powerpoint/2010/main" val="866866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UM Neue Helvetica 55" charset="0"/>
                <a:ea typeface="TUM Neue Helvetica 55" charset="0"/>
                <a:cs typeface="TUM Neue Helvetica 55" charset="0"/>
              </a:rPr>
              <a:t>Demo Screenshot</a:t>
            </a:r>
            <a:endParaRPr lang="en-US" sz="3200" dirty="0">
              <a:latin typeface="TUM Neue Helvetica 55" charset="0"/>
              <a:ea typeface="TUM Neue Helvetica 55" charset="0"/>
              <a:cs typeface="TUM Neue Helvetica 55" charset="0"/>
            </a:endParaRPr>
          </a:p>
        </p:txBody>
      </p:sp>
      <p:sp>
        <p:nvSpPr>
          <p:cNvPr id="3" name="Date Placeholder 2"/>
          <p:cNvSpPr>
            <a:spLocks noGrp="1"/>
          </p:cNvSpPr>
          <p:nvPr>
            <p:ph type="dt" sz="half" idx="10"/>
          </p:nvPr>
        </p:nvSpPr>
        <p:spPr/>
        <p:txBody>
          <a:bodyPr/>
          <a:lstStyle/>
          <a:p>
            <a:fld id="{C0D9DD29-3575-A64F-B2C8-BF804A36F80B}" type="datetime1">
              <a:rPr lang="de-DE" smtClean="0"/>
              <a:t>07.08.17</a:t>
            </a:fld>
            <a:endParaRPr lang="en-US"/>
          </a:p>
        </p:txBody>
      </p:sp>
      <p:sp>
        <p:nvSpPr>
          <p:cNvPr id="5" name="Footer Placeholder 4"/>
          <p:cNvSpPr>
            <a:spLocks noGrp="1"/>
          </p:cNvSpPr>
          <p:nvPr>
            <p:ph type="ftr" sz="quarter" idx="11"/>
          </p:nvPr>
        </p:nvSpPr>
        <p:spPr/>
        <p:txBody>
          <a:bodyPr/>
          <a:lstStyle/>
          <a:p>
            <a:r>
              <a:rPr lang="en-US" smtClean="0"/>
              <a:t>Ein Vortrag von Berzan Yildiz und Florian Müller</a:t>
            </a:r>
            <a:endParaRPr lang="en-US"/>
          </a:p>
        </p:txBody>
      </p:sp>
      <p:sp>
        <p:nvSpPr>
          <p:cNvPr id="6" name="Slide Number Placeholder 5"/>
          <p:cNvSpPr>
            <a:spLocks noGrp="1"/>
          </p:cNvSpPr>
          <p:nvPr>
            <p:ph type="sldNum" sz="quarter" idx="12"/>
          </p:nvPr>
        </p:nvSpPr>
        <p:spPr/>
        <p:txBody>
          <a:bodyPr/>
          <a:lstStyle/>
          <a:p>
            <a:fld id="{8F3D94EA-B16B-3145-AD77-8E47A54D7677}" type="slidenum">
              <a:rPr lang="en-US" smtClean="0"/>
              <a:t>20</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658" y="1803960"/>
            <a:ext cx="8542959" cy="2658710"/>
          </a:xfrm>
        </p:spPr>
      </p:pic>
    </p:spTree>
    <p:extLst>
      <p:ext uri="{BB962C8B-B14F-4D97-AF65-F5344CB8AC3E}">
        <p14:creationId xmlns:p14="http://schemas.microsoft.com/office/powerpoint/2010/main" val="264091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de-DE" sz="3600" dirty="0">
                <a:latin typeface="TUM Neue Helvetica 55 Regular" panose="020B0604020202020204" pitchFamily="34" charset="0"/>
              </a:rPr>
              <a:t>Digital Audio - </a:t>
            </a:r>
            <a:r>
              <a:rPr lang="de-DE" sz="3600" dirty="0" smtClean="0">
                <a:latin typeface="TUM Neue Helvetica 55 Regular" panose="020B0604020202020204" pitchFamily="34" charset="0"/>
              </a:rPr>
              <a:t>Pegelanzeige</a:t>
            </a:r>
            <a:r>
              <a:rPr lang="en-US" sz="3600" dirty="0"/>
              <a:t/>
            </a:r>
            <a:br>
              <a:rPr lang="en-US" sz="3600" dirty="0"/>
            </a:br>
            <a:r>
              <a:rPr lang="en-US" sz="4000" dirty="0" err="1" smtClean="0"/>
              <a:t>Seriell</a:t>
            </a:r>
            <a:r>
              <a:rPr lang="en-US" sz="4000" dirty="0" smtClean="0"/>
              <a:t>/Parallel-</a:t>
            </a:r>
            <a:r>
              <a:rPr lang="en-US" sz="4000" dirty="0" err="1" smtClean="0"/>
              <a:t>Konverter</a:t>
            </a:r>
            <a:endParaRPr lang="en-US" sz="4000" dirty="0"/>
          </a:p>
        </p:txBody>
      </p:sp>
      <p:sp>
        <p:nvSpPr>
          <p:cNvPr id="3" name="Subtitle 2"/>
          <p:cNvSpPr>
            <a:spLocks noGrp="1"/>
          </p:cNvSpPr>
          <p:nvPr>
            <p:ph type="subTitle" idx="1"/>
          </p:nvPr>
        </p:nvSpPr>
        <p:spPr/>
        <p:txBody>
          <a:bodyPr>
            <a:normAutofit/>
          </a:bodyPr>
          <a:lstStyle/>
          <a:p>
            <a:r>
              <a:rPr lang="de-DE" dirty="0"/>
              <a:t>Danke für Ihre Aufmerksamkeit.</a:t>
            </a:r>
          </a:p>
          <a:p>
            <a:r>
              <a:rPr lang="de-DE" dirty="0"/>
              <a:t>Wir gehen gerne auf Fragen oder Unverständlichkeiten ein</a:t>
            </a:r>
            <a:r>
              <a:rPr lang="de-DE" dirty="0" smtClean="0"/>
              <a:t>.</a:t>
            </a:r>
          </a:p>
        </p:txBody>
      </p:sp>
      <p:sp>
        <p:nvSpPr>
          <p:cNvPr id="5" name="Date Placeholder 4"/>
          <p:cNvSpPr>
            <a:spLocks noGrp="1"/>
          </p:cNvSpPr>
          <p:nvPr>
            <p:ph type="dt" sz="half" idx="10"/>
          </p:nvPr>
        </p:nvSpPr>
        <p:spPr/>
        <p:txBody>
          <a:bodyPr/>
          <a:lstStyle/>
          <a:p>
            <a:fld id="{AB49899E-734F-3243-A7C7-32B54464F6BA}" type="datetime1">
              <a:rPr lang="de-DE" smtClean="0"/>
              <a:t>07.08.17</a:t>
            </a:fld>
            <a:endParaRPr lang="en-US" dirty="0"/>
          </a:p>
        </p:txBody>
      </p:sp>
      <p:sp>
        <p:nvSpPr>
          <p:cNvPr id="6" name="Footer Placeholder 5"/>
          <p:cNvSpPr>
            <a:spLocks noGrp="1"/>
          </p:cNvSpPr>
          <p:nvPr>
            <p:ph type="ftr" sz="quarter" idx="11"/>
          </p:nvPr>
        </p:nvSpPr>
        <p:spPr/>
        <p:txBody>
          <a:bodyPr/>
          <a:lstStyle/>
          <a:p>
            <a:r>
              <a:rPr lang="en-US" smtClean="0"/>
              <a:t>Ein Vortrag von Berzan Yildiz und Florian Müller</a:t>
            </a:r>
            <a:endParaRPr lang="en-US" dirty="0"/>
          </a:p>
        </p:txBody>
      </p:sp>
      <p:sp>
        <p:nvSpPr>
          <p:cNvPr id="7" name="Slide Number Placeholder 6"/>
          <p:cNvSpPr>
            <a:spLocks noGrp="1"/>
          </p:cNvSpPr>
          <p:nvPr>
            <p:ph type="sldNum" sz="quarter" idx="12"/>
          </p:nvPr>
        </p:nvSpPr>
        <p:spPr/>
        <p:txBody>
          <a:bodyPr/>
          <a:lstStyle/>
          <a:p>
            <a:fld id="{8F3D94EA-B16B-3145-AD77-8E47A54D7677}" type="slidenum">
              <a:rPr lang="en-US" smtClean="0"/>
              <a:t>21</a:t>
            </a:fld>
            <a:endParaRPr lang="en-US" dirty="0"/>
          </a:p>
        </p:txBody>
      </p:sp>
    </p:spTree>
    <p:extLst>
      <p:ext uri="{BB962C8B-B14F-4D97-AF65-F5344CB8AC3E}">
        <p14:creationId xmlns:p14="http://schemas.microsoft.com/office/powerpoint/2010/main" val="628824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UM Neue Helvetica 55" charset="0"/>
                <a:ea typeface="TUM Neue Helvetica 55" charset="0"/>
                <a:cs typeface="TUM Neue Helvetica 55" charset="0"/>
              </a:rPr>
              <a:t>Inhalt</a:t>
            </a:r>
            <a:endParaRPr lang="en-US" dirty="0">
              <a:latin typeface="TUM Neue Helvetica 55" charset="0"/>
              <a:ea typeface="TUM Neue Helvetica 55" charset="0"/>
              <a:cs typeface="TUM Neue Helvetica 55" charset="0"/>
            </a:endParaRPr>
          </a:p>
        </p:txBody>
      </p:sp>
      <p:sp>
        <p:nvSpPr>
          <p:cNvPr id="3" name="Content Placeholder 2"/>
          <p:cNvSpPr>
            <a:spLocks noGrp="1"/>
          </p:cNvSpPr>
          <p:nvPr>
            <p:ph idx="1"/>
          </p:nvPr>
        </p:nvSpPr>
        <p:spPr/>
        <p:txBody>
          <a:bodyPr>
            <a:normAutofit fontScale="92500" lnSpcReduction="20000"/>
          </a:bodyPr>
          <a:lstStyle/>
          <a:p>
            <a:r>
              <a:rPr lang="de-DE" dirty="0">
                <a:latin typeface="TUM Neue Helvetica 55" charset="0"/>
                <a:ea typeface="TUM Neue Helvetica 55" charset="0"/>
                <a:cs typeface="TUM Neue Helvetica 55" charset="0"/>
              </a:rPr>
              <a:t>Projektleitervortrag</a:t>
            </a:r>
          </a:p>
          <a:p>
            <a:pPr lvl="1"/>
            <a:r>
              <a:rPr lang="de-DE" dirty="0" smtClean="0">
                <a:latin typeface="TUM Neue Helvetica 55" charset="0"/>
                <a:ea typeface="TUM Neue Helvetica 55" charset="0"/>
                <a:cs typeface="TUM Neue Helvetica 55" charset="0"/>
              </a:rPr>
              <a:t>Phase 1: Pflichtenheft</a:t>
            </a:r>
            <a:endParaRPr lang="de-DE" dirty="0">
              <a:latin typeface="TUM Neue Helvetica 55" charset="0"/>
              <a:ea typeface="TUM Neue Helvetica 55" charset="0"/>
              <a:cs typeface="TUM Neue Helvetica 55" charset="0"/>
            </a:endParaRPr>
          </a:p>
          <a:p>
            <a:pPr lvl="1"/>
            <a:r>
              <a:rPr lang="de-DE" dirty="0" smtClean="0">
                <a:latin typeface="TUM Neue Helvetica 55" charset="0"/>
                <a:ea typeface="TUM Neue Helvetica 55" charset="0"/>
                <a:cs typeface="TUM Neue Helvetica 55" charset="0"/>
              </a:rPr>
              <a:t>Phase 2: Spezifikation</a:t>
            </a:r>
            <a:endParaRPr lang="de-DE" dirty="0">
              <a:latin typeface="TUM Neue Helvetica 55" charset="0"/>
              <a:ea typeface="TUM Neue Helvetica 55" charset="0"/>
              <a:cs typeface="TUM Neue Helvetica 55" charset="0"/>
            </a:endParaRPr>
          </a:p>
          <a:p>
            <a:pPr lvl="1"/>
            <a:r>
              <a:rPr lang="de-DE" dirty="0" smtClean="0">
                <a:latin typeface="TUM Neue Helvetica 55" charset="0"/>
                <a:ea typeface="TUM Neue Helvetica 55" charset="0"/>
                <a:cs typeface="TUM Neue Helvetica 55" charset="0"/>
              </a:rPr>
              <a:t>Phase 3: Implementierung</a:t>
            </a:r>
            <a:endParaRPr lang="de-DE" dirty="0">
              <a:latin typeface="TUM Neue Helvetica 55" charset="0"/>
              <a:ea typeface="TUM Neue Helvetica 55" charset="0"/>
              <a:cs typeface="TUM Neue Helvetica 55" charset="0"/>
            </a:endParaRPr>
          </a:p>
          <a:p>
            <a:pPr lvl="1"/>
            <a:r>
              <a:rPr lang="de-DE" dirty="0" smtClean="0">
                <a:latin typeface="TUM Neue Helvetica 55" charset="0"/>
                <a:ea typeface="TUM Neue Helvetica 55" charset="0"/>
                <a:cs typeface="TUM Neue Helvetica 55" charset="0"/>
              </a:rPr>
              <a:t>Bewertung der Zeitplanung</a:t>
            </a:r>
          </a:p>
          <a:p>
            <a:pPr lvl="1"/>
            <a:r>
              <a:rPr lang="de-DE" dirty="0" smtClean="0">
                <a:latin typeface="TUM Neue Helvetica 55" charset="0"/>
                <a:ea typeface="TUM Neue Helvetica 55" charset="0"/>
                <a:cs typeface="TUM Neue Helvetica 55" charset="0"/>
              </a:rPr>
              <a:t>Bewertung der Teamarbeit</a:t>
            </a:r>
            <a:endParaRPr lang="de-DE" dirty="0">
              <a:latin typeface="TUM Neue Helvetica 55" charset="0"/>
              <a:ea typeface="TUM Neue Helvetica 55" charset="0"/>
              <a:cs typeface="TUM Neue Helvetica 55" charset="0"/>
            </a:endParaRPr>
          </a:p>
          <a:p>
            <a:pPr lvl="0"/>
            <a:r>
              <a:rPr lang="en-US" dirty="0" err="1">
                <a:latin typeface="TUM Neue Helvetica 55" charset="0"/>
                <a:ea typeface="TUM Neue Helvetica 55" charset="0"/>
                <a:cs typeface="TUM Neue Helvetica 55" charset="0"/>
              </a:rPr>
              <a:t>Fachvortrag</a:t>
            </a:r>
            <a:endParaRPr lang="en-US" dirty="0">
              <a:latin typeface="TUM Neue Helvetica 55" charset="0"/>
              <a:ea typeface="TUM Neue Helvetica 55" charset="0"/>
              <a:cs typeface="TUM Neue Helvetica 55" charset="0"/>
            </a:endParaRPr>
          </a:p>
          <a:p>
            <a:pPr lvl="1"/>
            <a:r>
              <a:rPr lang="en-US" dirty="0" err="1" smtClean="0">
                <a:solidFill>
                  <a:schemeClr val="bg1">
                    <a:lumMod val="75000"/>
                  </a:schemeClr>
                </a:solidFill>
                <a:latin typeface="TUM Neue Helvetica 55" charset="0"/>
                <a:ea typeface="TUM Neue Helvetica 55" charset="0"/>
                <a:cs typeface="TUM Neue Helvetica 55" charset="0"/>
              </a:rPr>
              <a:t>Aufgabenüberblick</a:t>
            </a:r>
            <a:endParaRPr lang="en-US" dirty="0" smtClean="0">
              <a:solidFill>
                <a:schemeClr val="bg1">
                  <a:lumMod val="75000"/>
                </a:schemeClr>
              </a:solidFill>
              <a:latin typeface="TUM Neue Helvetica 55" charset="0"/>
              <a:ea typeface="TUM Neue Helvetica 55" charset="0"/>
              <a:cs typeface="TUM Neue Helvetica 55" charset="0"/>
            </a:endParaRPr>
          </a:p>
          <a:p>
            <a:pPr lvl="1"/>
            <a:r>
              <a:rPr lang="en-US" dirty="0" smtClean="0">
                <a:solidFill>
                  <a:schemeClr val="bg1">
                    <a:lumMod val="75000"/>
                  </a:schemeClr>
                </a:solidFill>
                <a:latin typeface="TUM Neue Helvetica 55" charset="0"/>
                <a:ea typeface="TUM Neue Helvetica 55" charset="0"/>
                <a:cs typeface="TUM Neue Helvetica 55" charset="0"/>
              </a:rPr>
              <a:t>Entity</a:t>
            </a:r>
          </a:p>
          <a:p>
            <a:pPr lvl="1"/>
            <a:r>
              <a:rPr lang="en-US" dirty="0" smtClean="0">
                <a:solidFill>
                  <a:schemeClr val="bg1">
                    <a:lumMod val="75000"/>
                  </a:schemeClr>
                </a:solidFill>
                <a:latin typeface="TUM Neue Helvetica 55" charset="0"/>
                <a:ea typeface="TUM Neue Helvetica 55" charset="0"/>
                <a:cs typeface="TUM Neue Helvetica 55" charset="0"/>
              </a:rPr>
              <a:t>Architecture (</a:t>
            </a:r>
            <a:r>
              <a:rPr lang="en-US" dirty="0" err="1" smtClean="0">
                <a:solidFill>
                  <a:schemeClr val="bg1">
                    <a:lumMod val="75000"/>
                  </a:schemeClr>
                </a:solidFill>
                <a:latin typeface="TUM Neue Helvetica 55" charset="0"/>
                <a:ea typeface="TUM Neue Helvetica 55" charset="0"/>
                <a:cs typeface="TUM Neue Helvetica 55" charset="0"/>
              </a:rPr>
              <a:t>Signale</a:t>
            </a:r>
            <a:r>
              <a:rPr lang="en-US" dirty="0" smtClean="0">
                <a:solidFill>
                  <a:schemeClr val="bg1">
                    <a:lumMod val="75000"/>
                  </a:schemeClr>
                </a:solidFill>
                <a:latin typeface="TUM Neue Helvetica 55" charset="0"/>
                <a:ea typeface="TUM Neue Helvetica 55" charset="0"/>
                <a:cs typeface="TUM Neue Helvetica 55" charset="0"/>
              </a:rPr>
              <a:t>)</a:t>
            </a:r>
          </a:p>
          <a:p>
            <a:pPr lvl="1"/>
            <a:r>
              <a:rPr lang="en-US" dirty="0" smtClean="0">
                <a:solidFill>
                  <a:schemeClr val="bg1">
                    <a:lumMod val="75000"/>
                  </a:schemeClr>
                </a:solidFill>
                <a:latin typeface="TUM Neue Helvetica 55" charset="0"/>
                <a:ea typeface="TUM Neue Helvetica 55" charset="0"/>
                <a:cs typeface="TUM Neue Helvetica 55" charset="0"/>
              </a:rPr>
              <a:t>Process (Signal split)</a:t>
            </a:r>
          </a:p>
          <a:p>
            <a:pPr lvl="1"/>
            <a:r>
              <a:rPr lang="en-US" dirty="0" smtClean="0">
                <a:solidFill>
                  <a:schemeClr val="bg1">
                    <a:lumMod val="75000"/>
                  </a:schemeClr>
                </a:solidFill>
                <a:latin typeface="TUM Neue Helvetica 55" charset="0"/>
                <a:ea typeface="TUM Neue Helvetica 55" charset="0"/>
                <a:cs typeface="TUM Neue Helvetica 55" charset="0"/>
              </a:rPr>
              <a:t>Architecture (Output)</a:t>
            </a:r>
          </a:p>
          <a:p>
            <a:pPr lvl="1"/>
            <a:r>
              <a:rPr lang="en-US" dirty="0" err="1" smtClean="0">
                <a:solidFill>
                  <a:schemeClr val="bg1">
                    <a:lumMod val="75000"/>
                  </a:schemeClr>
                </a:solidFill>
                <a:latin typeface="TUM Neue Helvetica 55" charset="0"/>
                <a:ea typeface="TUM Neue Helvetica 55" charset="0"/>
                <a:cs typeface="TUM Neue Helvetica 55" charset="0"/>
              </a:rPr>
              <a:t>Testbench</a:t>
            </a:r>
            <a:endParaRPr lang="en-US" dirty="0" smtClean="0">
              <a:solidFill>
                <a:schemeClr val="bg1">
                  <a:lumMod val="75000"/>
                </a:schemeClr>
              </a:solidFill>
              <a:latin typeface="TUM Neue Helvetica 55" charset="0"/>
              <a:ea typeface="TUM Neue Helvetica 55" charset="0"/>
              <a:cs typeface="TUM Neue Helvetica 55" charset="0"/>
            </a:endParaRPr>
          </a:p>
          <a:p>
            <a:pPr lvl="1"/>
            <a:r>
              <a:rPr lang="en-US" dirty="0" err="1" smtClean="0">
                <a:solidFill>
                  <a:schemeClr val="bg1">
                    <a:lumMod val="75000"/>
                  </a:schemeClr>
                </a:solidFill>
                <a:latin typeface="TUM Neue Helvetica 55" charset="0"/>
                <a:ea typeface="TUM Neue Helvetica 55" charset="0"/>
                <a:cs typeface="TUM Neue Helvetica 55" charset="0"/>
              </a:rPr>
              <a:t>Lösungsfindung</a:t>
            </a:r>
            <a:r>
              <a:rPr lang="en-US" dirty="0" smtClean="0">
                <a:solidFill>
                  <a:schemeClr val="bg1">
                    <a:lumMod val="75000"/>
                  </a:schemeClr>
                </a:solidFill>
                <a:latin typeface="TUM Neue Helvetica 55" charset="0"/>
                <a:ea typeface="TUM Neue Helvetica 55" charset="0"/>
                <a:cs typeface="TUM Neue Helvetica 55" charset="0"/>
              </a:rPr>
              <a:t> und </a:t>
            </a:r>
            <a:r>
              <a:rPr lang="en-US" dirty="0" err="1" smtClean="0">
                <a:solidFill>
                  <a:schemeClr val="bg1">
                    <a:lumMod val="75000"/>
                  </a:schemeClr>
                </a:solidFill>
                <a:latin typeface="TUM Neue Helvetica 55" charset="0"/>
                <a:ea typeface="TUM Neue Helvetica 55" charset="0"/>
                <a:cs typeface="TUM Neue Helvetica 55" charset="0"/>
              </a:rPr>
              <a:t>Alternativen</a:t>
            </a:r>
            <a:endParaRPr lang="en-US" dirty="0" smtClean="0">
              <a:solidFill>
                <a:schemeClr val="bg1">
                  <a:lumMod val="75000"/>
                </a:schemeClr>
              </a:solidFill>
              <a:latin typeface="TUM Neue Helvetica 55" charset="0"/>
              <a:ea typeface="TUM Neue Helvetica 55" charset="0"/>
              <a:cs typeface="TUM Neue Helvetica 55" charset="0"/>
            </a:endParaRPr>
          </a:p>
          <a:p>
            <a:pPr lvl="1"/>
            <a:r>
              <a:rPr lang="en-US" dirty="0" smtClean="0">
                <a:solidFill>
                  <a:schemeClr val="bg1">
                    <a:lumMod val="75000"/>
                  </a:schemeClr>
                </a:solidFill>
                <a:latin typeface="TUM Neue Helvetica 55" charset="0"/>
                <a:ea typeface="TUM Neue Helvetica 55" charset="0"/>
                <a:cs typeface="TUM Neue Helvetica 55" charset="0"/>
              </a:rPr>
              <a:t>Demo Screenshot</a:t>
            </a:r>
          </a:p>
          <a:p>
            <a:pPr lvl="1"/>
            <a:endParaRPr lang="en-US" dirty="0">
              <a:solidFill>
                <a:schemeClr val="bg1">
                  <a:lumMod val="75000"/>
                </a:schemeClr>
              </a:solidFill>
              <a:latin typeface="TUM Neue Helvetica 55" charset="0"/>
              <a:ea typeface="TUM Neue Helvetica 55" charset="0"/>
              <a:cs typeface="TUM Neue Helvetica 55" charset="0"/>
            </a:endParaRPr>
          </a:p>
        </p:txBody>
      </p:sp>
    </p:spTree>
    <p:extLst>
      <p:ext uri="{BB962C8B-B14F-4D97-AF65-F5344CB8AC3E}">
        <p14:creationId xmlns:p14="http://schemas.microsoft.com/office/powerpoint/2010/main" val="1821272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259278E9-441D-44C7-8F0D-7EB8A668CA50}"/>
              </a:ext>
            </a:extLst>
          </p:cNvPr>
          <p:cNvSpPr>
            <a:spLocks noGrp="1"/>
          </p:cNvSpPr>
          <p:nvPr>
            <p:ph type="title"/>
          </p:nvPr>
        </p:nvSpPr>
        <p:spPr/>
        <p:txBody>
          <a:bodyPr/>
          <a:lstStyle/>
          <a:p>
            <a:r>
              <a:rPr lang="de-DE" dirty="0"/>
              <a:t>Phase 1: Pflichtenheft</a:t>
            </a:r>
          </a:p>
        </p:txBody>
      </p:sp>
      <p:sp>
        <p:nvSpPr>
          <p:cNvPr id="3" name="Inhaltsplatzhalter 2">
            <a:extLst>
              <a:ext uri="{FF2B5EF4-FFF2-40B4-BE49-F238E27FC236}">
                <a16:creationId xmlns="" xmlns:a16="http://schemas.microsoft.com/office/drawing/2014/main" id="{CAFB4D66-6B5E-4CF3-B466-A37C371568A4}"/>
              </a:ext>
            </a:extLst>
          </p:cNvPr>
          <p:cNvSpPr>
            <a:spLocks noGrp="1"/>
          </p:cNvSpPr>
          <p:nvPr>
            <p:ph idx="1"/>
          </p:nvPr>
        </p:nvSpPr>
        <p:spPr>
          <a:xfrm>
            <a:off x="628650" y="2430585"/>
            <a:ext cx="7886700" cy="3537077"/>
          </a:xfrm>
        </p:spPr>
        <p:txBody>
          <a:bodyPr/>
          <a:lstStyle/>
          <a:p>
            <a:r>
              <a:rPr lang="de-DE" dirty="0"/>
              <a:t>Grundgerüst durch Vorarbeit bei Assembler Projekt bereits vorhanden</a:t>
            </a:r>
          </a:p>
          <a:p>
            <a:endParaRPr lang="de-DE" dirty="0"/>
          </a:p>
          <a:p>
            <a:r>
              <a:rPr lang="de-DE" dirty="0"/>
              <a:t>Abschluss innerhalb eines Treffens</a:t>
            </a:r>
          </a:p>
        </p:txBody>
      </p:sp>
      <p:sp>
        <p:nvSpPr>
          <p:cNvPr id="4" name="Date Placeholder 3"/>
          <p:cNvSpPr>
            <a:spLocks noGrp="1"/>
          </p:cNvSpPr>
          <p:nvPr>
            <p:ph type="dt" sz="half" idx="10"/>
          </p:nvPr>
        </p:nvSpPr>
        <p:spPr/>
        <p:txBody>
          <a:bodyPr/>
          <a:lstStyle/>
          <a:p>
            <a:fld id="{C93B9784-F6E8-D94A-8D52-7B30CCE8C0B4}" type="datetime1">
              <a:rPr lang="de-DE" smtClean="0"/>
              <a:t>07.08.17</a:t>
            </a:fld>
            <a:endParaRPr lang="en-US"/>
          </a:p>
        </p:txBody>
      </p:sp>
      <p:sp>
        <p:nvSpPr>
          <p:cNvPr id="5" name="Footer Placeholder 4"/>
          <p:cNvSpPr>
            <a:spLocks noGrp="1"/>
          </p:cNvSpPr>
          <p:nvPr>
            <p:ph type="ftr" sz="quarter" idx="11"/>
          </p:nvPr>
        </p:nvSpPr>
        <p:spPr/>
        <p:txBody>
          <a:bodyPr/>
          <a:lstStyle/>
          <a:p>
            <a:r>
              <a:rPr lang="en-US" dirty="0" err="1" smtClean="0"/>
              <a:t>Ein</a:t>
            </a:r>
            <a:r>
              <a:rPr lang="en-US" dirty="0" smtClean="0"/>
              <a:t> </a:t>
            </a:r>
            <a:r>
              <a:rPr lang="en-US" dirty="0" err="1" smtClean="0"/>
              <a:t>Vortrag</a:t>
            </a:r>
            <a:r>
              <a:rPr lang="en-US" dirty="0" smtClean="0"/>
              <a:t> von </a:t>
            </a:r>
            <a:r>
              <a:rPr lang="en-US" dirty="0" err="1" smtClean="0"/>
              <a:t>Berzan</a:t>
            </a:r>
            <a:r>
              <a:rPr lang="en-US" dirty="0" smtClean="0"/>
              <a:t> </a:t>
            </a:r>
            <a:r>
              <a:rPr lang="en-US" dirty="0" err="1" smtClean="0"/>
              <a:t>Yildiz</a:t>
            </a:r>
            <a:r>
              <a:rPr lang="en-US" dirty="0" smtClean="0"/>
              <a:t> und Florian Müller</a:t>
            </a:r>
            <a:endParaRPr lang="en-US" dirty="0"/>
          </a:p>
        </p:txBody>
      </p:sp>
      <p:sp>
        <p:nvSpPr>
          <p:cNvPr id="6" name="Slide Number Placeholder 5"/>
          <p:cNvSpPr>
            <a:spLocks noGrp="1"/>
          </p:cNvSpPr>
          <p:nvPr>
            <p:ph type="sldNum" sz="quarter" idx="12"/>
          </p:nvPr>
        </p:nvSpPr>
        <p:spPr/>
        <p:txBody>
          <a:bodyPr/>
          <a:lstStyle/>
          <a:p>
            <a:fld id="{8F3D94EA-B16B-3145-AD77-8E47A54D7677}" type="slidenum">
              <a:rPr lang="en-US" smtClean="0"/>
              <a:t>4</a:t>
            </a:fld>
            <a:endParaRPr lang="en-US"/>
          </a:p>
        </p:txBody>
      </p:sp>
    </p:spTree>
    <p:extLst>
      <p:ext uri="{BB962C8B-B14F-4D97-AF65-F5344CB8AC3E}">
        <p14:creationId xmlns:p14="http://schemas.microsoft.com/office/powerpoint/2010/main" val="3042827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B423E40A-CC19-436A-A2CE-CE8CFBF89D8F}"/>
              </a:ext>
            </a:extLst>
          </p:cNvPr>
          <p:cNvSpPr>
            <a:spLocks noGrp="1"/>
          </p:cNvSpPr>
          <p:nvPr>
            <p:ph type="title"/>
          </p:nvPr>
        </p:nvSpPr>
        <p:spPr/>
        <p:txBody>
          <a:bodyPr/>
          <a:lstStyle/>
          <a:p>
            <a:r>
              <a:rPr lang="de-DE" dirty="0"/>
              <a:t>Phase 2: Spezifikation</a:t>
            </a:r>
          </a:p>
        </p:txBody>
      </p:sp>
      <p:sp>
        <p:nvSpPr>
          <p:cNvPr id="3" name="Inhaltsplatzhalter 2">
            <a:extLst>
              <a:ext uri="{FF2B5EF4-FFF2-40B4-BE49-F238E27FC236}">
                <a16:creationId xmlns="" xmlns:a16="http://schemas.microsoft.com/office/drawing/2014/main" id="{0367DB8F-6144-4EDC-8531-6C5C5FAC6A4F}"/>
              </a:ext>
            </a:extLst>
          </p:cNvPr>
          <p:cNvSpPr>
            <a:spLocks noGrp="1"/>
          </p:cNvSpPr>
          <p:nvPr>
            <p:ph idx="1"/>
          </p:nvPr>
        </p:nvSpPr>
        <p:spPr>
          <a:xfrm>
            <a:off x="628650" y="1469292"/>
            <a:ext cx="7886700" cy="4498371"/>
          </a:xfrm>
        </p:spPr>
        <p:txBody>
          <a:bodyPr/>
          <a:lstStyle/>
          <a:p>
            <a:endParaRPr lang="de-DE" dirty="0"/>
          </a:p>
          <a:p>
            <a:pPr marL="0" indent="0">
              <a:buNone/>
            </a:pPr>
            <a:endParaRPr lang="de-DE" dirty="0"/>
          </a:p>
          <a:p>
            <a:r>
              <a:rPr lang="de-DE" dirty="0"/>
              <a:t>Entwicklung von Lösungsideen</a:t>
            </a:r>
          </a:p>
          <a:p>
            <a:endParaRPr lang="de-DE" dirty="0"/>
          </a:p>
          <a:p>
            <a:r>
              <a:rPr lang="de-DE" dirty="0"/>
              <a:t>Pseudocode für Spezifikation bereits sehr nah an VHDL – Code</a:t>
            </a:r>
          </a:p>
          <a:p>
            <a:pPr marL="0" indent="0">
              <a:buNone/>
            </a:pPr>
            <a:endParaRPr lang="de-DE" dirty="0"/>
          </a:p>
        </p:txBody>
      </p:sp>
      <p:sp>
        <p:nvSpPr>
          <p:cNvPr id="4" name="Date Placeholder 3"/>
          <p:cNvSpPr>
            <a:spLocks noGrp="1"/>
          </p:cNvSpPr>
          <p:nvPr>
            <p:ph type="dt" sz="half" idx="10"/>
          </p:nvPr>
        </p:nvSpPr>
        <p:spPr/>
        <p:txBody>
          <a:bodyPr/>
          <a:lstStyle/>
          <a:p>
            <a:fld id="{9933DD89-73E9-E244-942C-1613B137AB07}" type="datetime1">
              <a:rPr lang="de-DE" smtClean="0"/>
              <a:t>07.08.17</a:t>
            </a:fld>
            <a:endParaRPr lang="en-US"/>
          </a:p>
        </p:txBody>
      </p:sp>
      <p:sp>
        <p:nvSpPr>
          <p:cNvPr id="5" name="Footer Placeholder 4"/>
          <p:cNvSpPr>
            <a:spLocks noGrp="1"/>
          </p:cNvSpPr>
          <p:nvPr>
            <p:ph type="ftr" sz="quarter" idx="11"/>
          </p:nvPr>
        </p:nvSpPr>
        <p:spPr/>
        <p:txBody>
          <a:bodyPr/>
          <a:lstStyle/>
          <a:p>
            <a:r>
              <a:rPr lang="en-US" smtClean="0"/>
              <a:t>Ein Vortrag von Berzan Yildiz und Florian Müller</a:t>
            </a:r>
            <a:endParaRPr lang="en-US"/>
          </a:p>
        </p:txBody>
      </p:sp>
      <p:sp>
        <p:nvSpPr>
          <p:cNvPr id="6" name="Slide Number Placeholder 5"/>
          <p:cNvSpPr>
            <a:spLocks noGrp="1"/>
          </p:cNvSpPr>
          <p:nvPr>
            <p:ph type="sldNum" sz="quarter" idx="12"/>
          </p:nvPr>
        </p:nvSpPr>
        <p:spPr/>
        <p:txBody>
          <a:bodyPr/>
          <a:lstStyle/>
          <a:p>
            <a:fld id="{8F3D94EA-B16B-3145-AD77-8E47A54D7677}" type="slidenum">
              <a:rPr lang="en-US" smtClean="0"/>
              <a:t>5</a:t>
            </a:fld>
            <a:endParaRPr lang="en-US"/>
          </a:p>
        </p:txBody>
      </p:sp>
    </p:spTree>
    <p:extLst>
      <p:ext uri="{BB962C8B-B14F-4D97-AF65-F5344CB8AC3E}">
        <p14:creationId xmlns:p14="http://schemas.microsoft.com/office/powerpoint/2010/main" val="2009285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7BF999B2-3167-4248-936F-D0E54C633917}"/>
              </a:ext>
            </a:extLst>
          </p:cNvPr>
          <p:cNvSpPr>
            <a:spLocks noGrp="1"/>
          </p:cNvSpPr>
          <p:nvPr>
            <p:ph type="title"/>
          </p:nvPr>
        </p:nvSpPr>
        <p:spPr/>
        <p:txBody>
          <a:bodyPr/>
          <a:lstStyle/>
          <a:p>
            <a:r>
              <a:rPr lang="de-DE" dirty="0"/>
              <a:t>Phase 3: Implementierung</a:t>
            </a:r>
          </a:p>
        </p:txBody>
      </p:sp>
      <p:sp>
        <p:nvSpPr>
          <p:cNvPr id="3" name="Inhaltsplatzhalter 2">
            <a:extLst>
              <a:ext uri="{FF2B5EF4-FFF2-40B4-BE49-F238E27FC236}">
                <a16:creationId xmlns="" xmlns:a16="http://schemas.microsoft.com/office/drawing/2014/main" id="{D3F8485F-D6C4-4941-A9BE-74AFC08195CD}"/>
              </a:ext>
            </a:extLst>
          </p:cNvPr>
          <p:cNvSpPr>
            <a:spLocks noGrp="1"/>
          </p:cNvSpPr>
          <p:nvPr>
            <p:ph idx="1"/>
          </p:nvPr>
        </p:nvSpPr>
        <p:spPr>
          <a:xfrm>
            <a:off x="628650" y="1992923"/>
            <a:ext cx="7886700" cy="3974740"/>
          </a:xfrm>
        </p:spPr>
        <p:txBody>
          <a:bodyPr/>
          <a:lstStyle/>
          <a:p>
            <a:pPr marL="0" indent="0">
              <a:buNone/>
            </a:pPr>
            <a:r>
              <a:rPr lang="de-DE" dirty="0"/>
              <a:t>Hürden:</a:t>
            </a:r>
            <a:endParaRPr lang="de-DE" sz="1800" dirty="0"/>
          </a:p>
          <a:p>
            <a:pPr lvl="1"/>
            <a:r>
              <a:rPr lang="de-DE" dirty="0"/>
              <a:t>Informationsbeschaffung zur Kompilierung von VHDL – Code</a:t>
            </a:r>
          </a:p>
          <a:p>
            <a:pPr lvl="1"/>
            <a:r>
              <a:rPr lang="de-DE" dirty="0"/>
              <a:t>Geringe Verbreitung von VHDL im Gegensatz zu bspw. Java</a:t>
            </a:r>
          </a:p>
          <a:p>
            <a:pPr lvl="1"/>
            <a:r>
              <a:rPr lang="de-DE" dirty="0"/>
              <a:t>Installation aller nötigen Tools auf Windows schwer</a:t>
            </a:r>
          </a:p>
        </p:txBody>
      </p:sp>
      <p:sp>
        <p:nvSpPr>
          <p:cNvPr id="4" name="Date Placeholder 3"/>
          <p:cNvSpPr>
            <a:spLocks noGrp="1"/>
          </p:cNvSpPr>
          <p:nvPr>
            <p:ph type="dt" sz="half" idx="10"/>
          </p:nvPr>
        </p:nvSpPr>
        <p:spPr/>
        <p:txBody>
          <a:bodyPr/>
          <a:lstStyle/>
          <a:p>
            <a:fld id="{6B204891-8780-CF4F-8366-8CDFAE4B078E}" type="datetime1">
              <a:rPr lang="de-DE" smtClean="0"/>
              <a:t>07.08.17</a:t>
            </a:fld>
            <a:endParaRPr lang="en-US"/>
          </a:p>
        </p:txBody>
      </p:sp>
      <p:sp>
        <p:nvSpPr>
          <p:cNvPr id="5" name="Footer Placeholder 4"/>
          <p:cNvSpPr>
            <a:spLocks noGrp="1"/>
          </p:cNvSpPr>
          <p:nvPr>
            <p:ph type="ftr" sz="quarter" idx="11"/>
          </p:nvPr>
        </p:nvSpPr>
        <p:spPr/>
        <p:txBody>
          <a:bodyPr/>
          <a:lstStyle/>
          <a:p>
            <a:r>
              <a:rPr lang="en-US" smtClean="0"/>
              <a:t>Ein Vortrag von Berzan Yildiz und Florian Müller</a:t>
            </a:r>
            <a:endParaRPr lang="en-US"/>
          </a:p>
        </p:txBody>
      </p:sp>
      <p:sp>
        <p:nvSpPr>
          <p:cNvPr id="6" name="Slide Number Placeholder 5"/>
          <p:cNvSpPr>
            <a:spLocks noGrp="1"/>
          </p:cNvSpPr>
          <p:nvPr>
            <p:ph type="sldNum" sz="quarter" idx="12"/>
          </p:nvPr>
        </p:nvSpPr>
        <p:spPr/>
        <p:txBody>
          <a:bodyPr/>
          <a:lstStyle/>
          <a:p>
            <a:fld id="{8F3D94EA-B16B-3145-AD77-8E47A54D7677}" type="slidenum">
              <a:rPr lang="en-US" smtClean="0"/>
              <a:t>6</a:t>
            </a:fld>
            <a:endParaRPr lang="en-US"/>
          </a:p>
        </p:txBody>
      </p:sp>
    </p:spTree>
    <p:extLst>
      <p:ext uri="{BB962C8B-B14F-4D97-AF65-F5344CB8AC3E}">
        <p14:creationId xmlns:p14="http://schemas.microsoft.com/office/powerpoint/2010/main" val="1724783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7BF999B2-3167-4248-936F-D0E54C633917}"/>
              </a:ext>
            </a:extLst>
          </p:cNvPr>
          <p:cNvSpPr>
            <a:spLocks noGrp="1"/>
          </p:cNvSpPr>
          <p:nvPr>
            <p:ph type="title"/>
          </p:nvPr>
        </p:nvSpPr>
        <p:spPr/>
        <p:txBody>
          <a:bodyPr/>
          <a:lstStyle/>
          <a:p>
            <a:r>
              <a:rPr lang="de-DE" dirty="0"/>
              <a:t>Phase 3: Implementierung</a:t>
            </a:r>
          </a:p>
        </p:txBody>
      </p:sp>
      <p:sp>
        <p:nvSpPr>
          <p:cNvPr id="3" name="Inhaltsplatzhalter 2">
            <a:extLst>
              <a:ext uri="{FF2B5EF4-FFF2-40B4-BE49-F238E27FC236}">
                <a16:creationId xmlns="" xmlns:a16="http://schemas.microsoft.com/office/drawing/2014/main" id="{D3F8485F-D6C4-4941-A9BE-74AFC08195CD}"/>
              </a:ext>
            </a:extLst>
          </p:cNvPr>
          <p:cNvSpPr>
            <a:spLocks noGrp="1"/>
          </p:cNvSpPr>
          <p:nvPr>
            <p:ph idx="1"/>
          </p:nvPr>
        </p:nvSpPr>
        <p:spPr>
          <a:xfrm>
            <a:off x="628650" y="1992923"/>
            <a:ext cx="7886700" cy="3974740"/>
          </a:xfrm>
        </p:spPr>
        <p:txBody>
          <a:bodyPr/>
          <a:lstStyle/>
          <a:p>
            <a:pPr marL="0" indent="0">
              <a:buNone/>
            </a:pPr>
            <a:r>
              <a:rPr lang="de-DE" dirty="0"/>
              <a:t>Lösung:</a:t>
            </a:r>
            <a:endParaRPr lang="de-DE" sz="1800" dirty="0"/>
          </a:p>
          <a:p>
            <a:pPr lvl="1"/>
            <a:r>
              <a:rPr lang="de-DE" dirty="0"/>
              <a:t>GHDL als Compiler</a:t>
            </a:r>
          </a:p>
          <a:p>
            <a:pPr lvl="1"/>
            <a:r>
              <a:rPr lang="de-DE" dirty="0" err="1"/>
              <a:t>GTKwave</a:t>
            </a:r>
            <a:r>
              <a:rPr lang="de-DE" dirty="0"/>
              <a:t> als Wave-Viewer</a:t>
            </a:r>
          </a:p>
          <a:p>
            <a:pPr lvl="1"/>
            <a:r>
              <a:rPr lang="de-DE" dirty="0"/>
              <a:t>Umstieg auf </a:t>
            </a:r>
            <a:r>
              <a:rPr lang="de-DE" dirty="0" err="1"/>
              <a:t>macOS</a:t>
            </a:r>
            <a:endParaRPr lang="de-DE" dirty="0"/>
          </a:p>
          <a:p>
            <a:pPr lvl="1"/>
            <a:endParaRPr lang="de-DE" dirty="0"/>
          </a:p>
          <a:p>
            <a:pPr marL="0" indent="0">
              <a:buNone/>
            </a:pPr>
            <a:r>
              <a:rPr lang="de-DE" sz="2400" dirty="0"/>
              <a:t>Erfreulicherweise geringe Anpassungen am VHDL-Code aus der Spezifikation nötig</a:t>
            </a:r>
          </a:p>
        </p:txBody>
      </p:sp>
      <p:sp>
        <p:nvSpPr>
          <p:cNvPr id="4" name="Date Placeholder 3"/>
          <p:cNvSpPr>
            <a:spLocks noGrp="1"/>
          </p:cNvSpPr>
          <p:nvPr>
            <p:ph type="dt" sz="half" idx="10"/>
          </p:nvPr>
        </p:nvSpPr>
        <p:spPr/>
        <p:txBody>
          <a:bodyPr/>
          <a:lstStyle/>
          <a:p>
            <a:fld id="{05A9C648-4562-4142-876D-814E7B9AA8F4}" type="datetime1">
              <a:rPr lang="de-DE" smtClean="0"/>
              <a:t>07.08.17</a:t>
            </a:fld>
            <a:endParaRPr lang="en-US"/>
          </a:p>
        </p:txBody>
      </p:sp>
      <p:sp>
        <p:nvSpPr>
          <p:cNvPr id="5" name="Footer Placeholder 4"/>
          <p:cNvSpPr>
            <a:spLocks noGrp="1"/>
          </p:cNvSpPr>
          <p:nvPr>
            <p:ph type="ftr" sz="quarter" idx="11"/>
          </p:nvPr>
        </p:nvSpPr>
        <p:spPr/>
        <p:txBody>
          <a:bodyPr/>
          <a:lstStyle/>
          <a:p>
            <a:r>
              <a:rPr lang="en-US" smtClean="0"/>
              <a:t>Ein Vortrag von Berzan Yildiz und Florian Müller</a:t>
            </a:r>
            <a:endParaRPr lang="en-US"/>
          </a:p>
        </p:txBody>
      </p:sp>
      <p:sp>
        <p:nvSpPr>
          <p:cNvPr id="6" name="Slide Number Placeholder 5"/>
          <p:cNvSpPr>
            <a:spLocks noGrp="1"/>
          </p:cNvSpPr>
          <p:nvPr>
            <p:ph type="sldNum" sz="quarter" idx="12"/>
          </p:nvPr>
        </p:nvSpPr>
        <p:spPr/>
        <p:txBody>
          <a:bodyPr/>
          <a:lstStyle/>
          <a:p>
            <a:fld id="{8F3D94EA-B16B-3145-AD77-8E47A54D7677}" type="slidenum">
              <a:rPr lang="en-US" smtClean="0"/>
              <a:t>7</a:t>
            </a:fld>
            <a:endParaRPr lang="en-US"/>
          </a:p>
        </p:txBody>
      </p:sp>
    </p:spTree>
    <p:extLst>
      <p:ext uri="{BB962C8B-B14F-4D97-AF65-F5344CB8AC3E}">
        <p14:creationId xmlns:p14="http://schemas.microsoft.com/office/powerpoint/2010/main" val="2564017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272ECCE0-D654-421A-B6D1-F15B338579A4}"/>
              </a:ext>
            </a:extLst>
          </p:cNvPr>
          <p:cNvSpPr>
            <a:spLocks noGrp="1"/>
          </p:cNvSpPr>
          <p:nvPr>
            <p:ph type="title"/>
          </p:nvPr>
        </p:nvSpPr>
        <p:spPr/>
        <p:txBody>
          <a:bodyPr/>
          <a:lstStyle/>
          <a:p>
            <a:r>
              <a:rPr lang="de-DE" dirty="0"/>
              <a:t>Bewertung der Zeitplanung</a:t>
            </a:r>
          </a:p>
        </p:txBody>
      </p:sp>
      <p:sp>
        <p:nvSpPr>
          <p:cNvPr id="3" name="Inhaltsplatzhalter 2">
            <a:extLst>
              <a:ext uri="{FF2B5EF4-FFF2-40B4-BE49-F238E27FC236}">
                <a16:creationId xmlns="" xmlns:a16="http://schemas.microsoft.com/office/drawing/2014/main" id="{B56C5ED5-3A7B-45AA-A2AC-D79F713E200D}"/>
              </a:ext>
            </a:extLst>
          </p:cNvPr>
          <p:cNvSpPr>
            <a:spLocks noGrp="1"/>
          </p:cNvSpPr>
          <p:nvPr>
            <p:ph idx="1"/>
          </p:nvPr>
        </p:nvSpPr>
        <p:spPr>
          <a:xfrm>
            <a:off x="628650" y="2117969"/>
            <a:ext cx="7886700" cy="3849694"/>
          </a:xfrm>
        </p:spPr>
        <p:txBody>
          <a:bodyPr/>
          <a:lstStyle/>
          <a:p>
            <a:r>
              <a:rPr lang="de-DE" dirty="0"/>
              <a:t>Pflichtenheft und Spezifikation benötigten weniger Zeit als veranschlagt</a:t>
            </a:r>
          </a:p>
          <a:p>
            <a:r>
              <a:rPr lang="de-DE" dirty="0"/>
              <a:t>Implementierung benötigte mehr Zeit als veranschlagt</a:t>
            </a:r>
          </a:p>
          <a:p>
            <a:pPr marL="0" indent="0">
              <a:buNone/>
            </a:pPr>
            <a:r>
              <a:rPr lang="de-DE" dirty="0">
                <a:sym typeface="Wingdings" panose="05000000000000000000" pitchFamily="2" charset="2"/>
              </a:rPr>
              <a:t> </a:t>
            </a:r>
            <a:r>
              <a:rPr lang="de-DE" dirty="0"/>
              <a:t>Gesamtplanung eingehalten</a:t>
            </a:r>
          </a:p>
        </p:txBody>
      </p:sp>
      <p:sp>
        <p:nvSpPr>
          <p:cNvPr id="4" name="Date Placeholder 3"/>
          <p:cNvSpPr>
            <a:spLocks noGrp="1"/>
          </p:cNvSpPr>
          <p:nvPr>
            <p:ph type="dt" sz="half" idx="10"/>
          </p:nvPr>
        </p:nvSpPr>
        <p:spPr/>
        <p:txBody>
          <a:bodyPr/>
          <a:lstStyle/>
          <a:p>
            <a:fld id="{A79784C8-67EA-DB4A-8160-4534C42EDD01}" type="datetime1">
              <a:rPr lang="de-DE" smtClean="0"/>
              <a:t>07.08.17</a:t>
            </a:fld>
            <a:endParaRPr lang="en-US"/>
          </a:p>
        </p:txBody>
      </p:sp>
      <p:sp>
        <p:nvSpPr>
          <p:cNvPr id="5" name="Footer Placeholder 4"/>
          <p:cNvSpPr>
            <a:spLocks noGrp="1"/>
          </p:cNvSpPr>
          <p:nvPr>
            <p:ph type="ftr" sz="quarter" idx="11"/>
          </p:nvPr>
        </p:nvSpPr>
        <p:spPr/>
        <p:txBody>
          <a:bodyPr/>
          <a:lstStyle/>
          <a:p>
            <a:r>
              <a:rPr lang="en-US" smtClean="0"/>
              <a:t>Ein Vortrag von Berzan Yildiz und Florian Müller</a:t>
            </a:r>
            <a:endParaRPr lang="en-US"/>
          </a:p>
        </p:txBody>
      </p:sp>
      <p:sp>
        <p:nvSpPr>
          <p:cNvPr id="6" name="Slide Number Placeholder 5"/>
          <p:cNvSpPr>
            <a:spLocks noGrp="1"/>
          </p:cNvSpPr>
          <p:nvPr>
            <p:ph type="sldNum" sz="quarter" idx="12"/>
          </p:nvPr>
        </p:nvSpPr>
        <p:spPr/>
        <p:txBody>
          <a:bodyPr/>
          <a:lstStyle/>
          <a:p>
            <a:fld id="{8F3D94EA-B16B-3145-AD77-8E47A54D7677}" type="slidenum">
              <a:rPr lang="en-US" smtClean="0"/>
              <a:t>8</a:t>
            </a:fld>
            <a:endParaRPr lang="en-US"/>
          </a:p>
        </p:txBody>
      </p:sp>
    </p:spTree>
    <p:extLst>
      <p:ext uri="{BB962C8B-B14F-4D97-AF65-F5344CB8AC3E}">
        <p14:creationId xmlns:p14="http://schemas.microsoft.com/office/powerpoint/2010/main" val="1531477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 xmlns:a16="http://schemas.microsoft.com/office/drawing/2014/main" id="{272ECCE0-D654-421A-B6D1-F15B338579A4}"/>
              </a:ext>
            </a:extLst>
          </p:cNvPr>
          <p:cNvSpPr>
            <a:spLocks noGrp="1"/>
          </p:cNvSpPr>
          <p:nvPr>
            <p:ph type="title"/>
          </p:nvPr>
        </p:nvSpPr>
        <p:spPr/>
        <p:txBody>
          <a:bodyPr/>
          <a:lstStyle/>
          <a:p>
            <a:r>
              <a:rPr lang="de-DE" dirty="0"/>
              <a:t>Bewertung der Zeitplanung</a:t>
            </a:r>
          </a:p>
        </p:txBody>
      </p:sp>
      <p:sp>
        <p:nvSpPr>
          <p:cNvPr id="3" name="Inhaltsplatzhalter 2">
            <a:extLst>
              <a:ext uri="{FF2B5EF4-FFF2-40B4-BE49-F238E27FC236}">
                <a16:creationId xmlns="" xmlns:a16="http://schemas.microsoft.com/office/drawing/2014/main" id="{B56C5ED5-3A7B-45AA-A2AC-D79F713E200D}"/>
              </a:ext>
            </a:extLst>
          </p:cNvPr>
          <p:cNvSpPr>
            <a:spLocks noGrp="1"/>
          </p:cNvSpPr>
          <p:nvPr>
            <p:ph idx="1"/>
          </p:nvPr>
        </p:nvSpPr>
        <p:spPr>
          <a:xfrm>
            <a:off x="628650" y="2117969"/>
            <a:ext cx="7886700" cy="3849694"/>
          </a:xfrm>
        </p:spPr>
        <p:txBody>
          <a:bodyPr/>
          <a:lstStyle/>
          <a:p>
            <a:r>
              <a:rPr lang="de-DE" dirty="0"/>
              <a:t>Regelmäßige Treffen </a:t>
            </a:r>
          </a:p>
          <a:p>
            <a:pPr>
              <a:buFont typeface="Wingdings" panose="05000000000000000000" pitchFamily="2" charset="2"/>
              <a:buChar char="à"/>
            </a:pPr>
            <a:r>
              <a:rPr lang="de-DE" dirty="0">
                <a:sym typeface="Wingdings" panose="05000000000000000000" pitchFamily="2" charset="2"/>
              </a:rPr>
              <a:t> Keine Hektik vor Deadline</a:t>
            </a:r>
          </a:p>
          <a:p>
            <a:pPr marL="0" indent="0">
              <a:buNone/>
            </a:pPr>
            <a:endParaRPr lang="de-DE" dirty="0">
              <a:sym typeface="Wingdings" panose="05000000000000000000" pitchFamily="2" charset="2"/>
            </a:endParaRPr>
          </a:p>
          <a:p>
            <a:r>
              <a:rPr lang="de-DE" dirty="0">
                <a:sym typeface="Wingdings" panose="05000000000000000000" pitchFamily="2" charset="2"/>
              </a:rPr>
              <a:t>Zeitknappheit lediglich in Implementierungsphase</a:t>
            </a:r>
          </a:p>
        </p:txBody>
      </p:sp>
      <p:sp>
        <p:nvSpPr>
          <p:cNvPr id="4" name="Date Placeholder 3"/>
          <p:cNvSpPr>
            <a:spLocks noGrp="1"/>
          </p:cNvSpPr>
          <p:nvPr>
            <p:ph type="dt" sz="half" idx="10"/>
          </p:nvPr>
        </p:nvSpPr>
        <p:spPr/>
        <p:txBody>
          <a:bodyPr/>
          <a:lstStyle/>
          <a:p>
            <a:fld id="{35197C9C-C561-664D-A85D-6F95A1B9AACA}" type="datetime1">
              <a:rPr lang="de-DE" smtClean="0"/>
              <a:t>07.08.17</a:t>
            </a:fld>
            <a:endParaRPr lang="en-US"/>
          </a:p>
        </p:txBody>
      </p:sp>
      <p:sp>
        <p:nvSpPr>
          <p:cNvPr id="5" name="Footer Placeholder 4"/>
          <p:cNvSpPr>
            <a:spLocks noGrp="1"/>
          </p:cNvSpPr>
          <p:nvPr>
            <p:ph type="ftr" sz="quarter" idx="11"/>
          </p:nvPr>
        </p:nvSpPr>
        <p:spPr/>
        <p:txBody>
          <a:bodyPr/>
          <a:lstStyle/>
          <a:p>
            <a:r>
              <a:rPr lang="en-US" smtClean="0"/>
              <a:t>Ein Vortrag von Berzan Yildiz und Florian Müller</a:t>
            </a:r>
            <a:endParaRPr lang="en-US"/>
          </a:p>
        </p:txBody>
      </p:sp>
      <p:sp>
        <p:nvSpPr>
          <p:cNvPr id="6" name="Slide Number Placeholder 5"/>
          <p:cNvSpPr>
            <a:spLocks noGrp="1"/>
          </p:cNvSpPr>
          <p:nvPr>
            <p:ph type="sldNum" sz="quarter" idx="12"/>
          </p:nvPr>
        </p:nvSpPr>
        <p:spPr/>
        <p:txBody>
          <a:bodyPr/>
          <a:lstStyle/>
          <a:p>
            <a:fld id="{8F3D94EA-B16B-3145-AD77-8E47A54D7677}" type="slidenum">
              <a:rPr lang="en-US" smtClean="0"/>
              <a:t>9</a:t>
            </a:fld>
            <a:endParaRPr lang="en-US"/>
          </a:p>
        </p:txBody>
      </p:sp>
    </p:spTree>
    <p:extLst>
      <p:ext uri="{BB962C8B-B14F-4D97-AF65-F5344CB8AC3E}">
        <p14:creationId xmlns:p14="http://schemas.microsoft.com/office/powerpoint/2010/main" val="3577651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435DD01-71AC-4E46-9619-1D51C747E074}" vid="{4CE2489C-89F5-CD4B-90FB-2B772F8AA2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TUM</Template>
  <TotalTime>3690</TotalTime>
  <Words>1874</Words>
  <Application>Microsoft Macintosh PowerPoint</Application>
  <PresentationFormat>On-screen Show (4:3)</PresentationFormat>
  <Paragraphs>333</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Source Code Pro</vt:lpstr>
      <vt:lpstr>TUM Neue Helvetica 55</vt:lpstr>
      <vt:lpstr>TUM Neue Helvetica 55 Regular</vt:lpstr>
      <vt:lpstr>Wingdings</vt:lpstr>
      <vt:lpstr>Office Theme</vt:lpstr>
      <vt:lpstr> Seriell/Parallel-Konverter</vt:lpstr>
      <vt:lpstr>Digital Audio-Pegelanzeige Seriell/Parallel-Konverter</vt:lpstr>
      <vt:lpstr>Inhalt</vt:lpstr>
      <vt:lpstr>Phase 1: Pflichtenheft</vt:lpstr>
      <vt:lpstr>Phase 2: Spezifikation</vt:lpstr>
      <vt:lpstr>Phase 3: Implementierung</vt:lpstr>
      <vt:lpstr>Phase 3: Implementierung</vt:lpstr>
      <vt:lpstr>Bewertung der Zeitplanung</vt:lpstr>
      <vt:lpstr>Bewertung der Zeitplanung</vt:lpstr>
      <vt:lpstr>Bewertung der Teamarbeit</vt:lpstr>
      <vt:lpstr>Digital Audio-Pegelanzeige Seriell/Parallel-Konverter</vt:lpstr>
      <vt:lpstr>Inhalt</vt:lpstr>
      <vt:lpstr>Aufgabenüberblick</vt:lpstr>
      <vt:lpstr>Entity</vt:lpstr>
      <vt:lpstr>Architecture (Signale)</vt:lpstr>
      <vt:lpstr>Process (Signal split)</vt:lpstr>
      <vt:lpstr>Architecture (Output)</vt:lpstr>
      <vt:lpstr>Testbench</vt:lpstr>
      <vt:lpstr>Lösungsfindung und Alternativen</vt:lpstr>
      <vt:lpstr>Demo Screenshot</vt:lpstr>
      <vt:lpstr>Digital Audio - Pegelanzeige Seriell/Parallel-Konverter</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ga94xov</dc:creator>
  <cp:lastModifiedBy>ga94xov</cp:lastModifiedBy>
  <cp:revision>38</cp:revision>
  <dcterms:created xsi:type="dcterms:W3CDTF">2017-08-04T12:45:57Z</dcterms:created>
  <dcterms:modified xsi:type="dcterms:W3CDTF">2017-08-07T20:18:43Z</dcterms:modified>
</cp:coreProperties>
</file>