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7" r:id="rId3"/>
    <p:sldId id="268" r:id="rId4"/>
    <p:sldId id="269" r:id="rId5"/>
    <p:sldId id="282" r:id="rId6"/>
    <p:sldId id="270" r:id="rId7"/>
    <p:sldId id="283" r:id="rId8"/>
    <p:sldId id="271" r:id="rId9"/>
    <p:sldId id="272" r:id="rId10"/>
    <p:sldId id="273" r:id="rId11"/>
    <p:sldId id="275" r:id="rId12"/>
    <p:sldId id="278" r:id="rId13"/>
    <p:sldId id="276" r:id="rId14"/>
    <p:sldId id="277" r:id="rId15"/>
    <p:sldId id="281" r:id="rId16"/>
    <p:sldId id="260" r:id="rId17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  <a:srgbClr val="17406D"/>
    <a:srgbClr val="DBEFF9"/>
    <a:srgbClr val="75C0E5"/>
    <a:srgbClr val="1E5CAB"/>
    <a:srgbClr val="75BFE5"/>
    <a:srgbClr val="2060B1"/>
    <a:srgbClr val="377695"/>
    <a:srgbClr val="62AAD6"/>
    <a:srgbClr val="558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9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775993-C191-4E7F-8D2E-072200C214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3A282-58C0-4E17-97C3-DD63F28CB6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628" y="2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3C0E-A8F9-4DFF-B6C2-1E28D8E5CF9D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1B50A-79F1-4411-AD37-7E22D75582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8B387F-58BA-4A89-9559-2CCDF9ADB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628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F7D00-660E-468F-81A5-7EBE7DD49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10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2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068F-BA34-4629-A0E9-32FC90E2C4B5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2794-5F23-4123-9FFD-2EE2BDE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129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E1B586A0-A99E-0FAF-C476-463BBA360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124" y="1701377"/>
            <a:ext cx="8532283" cy="1635514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  <a:br>
              <a:rPr lang="en-US" altLang="ko-KR" dirty="0"/>
            </a:br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EA71B1E-B438-E4A7-66B9-23A9C5170A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46" y="3788362"/>
            <a:ext cx="6353179" cy="4491916"/>
          </a:xfrm>
          <a:prstGeom prst="rect">
            <a:avLst/>
          </a:prstGeom>
        </p:spPr>
      </p:pic>
      <p:sp>
        <p:nvSpPr>
          <p:cNvPr id="85" name="내용 개체 틀 84">
            <a:extLst>
              <a:ext uri="{FF2B5EF4-FFF2-40B4-BE49-F238E27FC236}">
                <a16:creationId xmlns:a16="http://schemas.microsoft.com/office/drawing/2014/main" id="{400307D9-64DA-6150-2B47-3AB580031E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89125" y="3644043"/>
            <a:ext cx="8532282" cy="33321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87" name="내용 개체 틀 84">
            <a:extLst>
              <a:ext uri="{FF2B5EF4-FFF2-40B4-BE49-F238E27FC236}">
                <a16:creationId xmlns:a16="http://schemas.microsoft.com/office/drawing/2014/main" id="{4FC7CB1D-7F23-14FF-2E08-3179DCB4AA9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89124" y="4643331"/>
            <a:ext cx="8532283" cy="33321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 altLang="en-US" dirty="0"/>
              <a:t>소속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2B1E29-C056-7DBF-BDC4-34D351C9D670}"/>
              </a:ext>
            </a:extLst>
          </p:cNvPr>
          <p:cNvCxnSpPr>
            <a:cxnSpLocks/>
          </p:cNvCxnSpPr>
          <p:nvPr userDrawn="1"/>
        </p:nvCxnSpPr>
        <p:spPr>
          <a:xfrm>
            <a:off x="1683834" y="3443885"/>
            <a:ext cx="8909825" cy="0"/>
          </a:xfrm>
          <a:prstGeom prst="line">
            <a:avLst/>
          </a:prstGeom>
          <a:ln w="28575">
            <a:solidFill>
              <a:srgbClr val="3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020958D-92C9-B399-43A3-5DC969A46091}"/>
              </a:ext>
            </a:extLst>
          </p:cNvPr>
          <p:cNvSpPr/>
          <p:nvPr userDrawn="1"/>
        </p:nvSpPr>
        <p:spPr>
          <a:xfrm>
            <a:off x="2171700" y="0"/>
            <a:ext cx="10020300" cy="273050"/>
          </a:xfrm>
          <a:prstGeom prst="rect">
            <a:avLst/>
          </a:prstGeom>
          <a:solidFill>
            <a:srgbClr val="578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6A3E71-93D2-91CB-0AA5-5ABBE761C9FF}"/>
              </a:ext>
            </a:extLst>
          </p:cNvPr>
          <p:cNvSpPr/>
          <p:nvPr userDrawn="1"/>
        </p:nvSpPr>
        <p:spPr>
          <a:xfrm>
            <a:off x="0" y="0"/>
            <a:ext cx="2171699" cy="273050"/>
          </a:xfrm>
          <a:prstGeom prst="rect">
            <a:avLst/>
          </a:prstGeom>
          <a:solidFill>
            <a:srgbClr val="3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내용 개체 틀 93">
            <a:extLst>
              <a:ext uri="{FF2B5EF4-FFF2-40B4-BE49-F238E27FC236}">
                <a16:creationId xmlns:a16="http://schemas.microsoft.com/office/drawing/2014/main" id="{36B02F13-40E7-66A1-FFF9-AEC340F9A28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58079" y="997760"/>
            <a:ext cx="5675842" cy="5321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학술 대회 및 연구 과제 제목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EED4D997-785C-A0DD-0B66-BC609BEA8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3665" y="41224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77B9F887-6532-4F75-BC4D-60191F8B8DEB}" type="datetime1">
              <a:rPr lang="ko-KR" altLang="en-US" smtClean="0"/>
              <a:t>2025-02-19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7C2FF-3CBD-3E8F-A288-853469991164}"/>
              </a:ext>
            </a:extLst>
          </p:cNvPr>
          <p:cNvSpPr txBox="1"/>
          <p:nvPr userDrawn="1"/>
        </p:nvSpPr>
        <p:spPr>
          <a:xfrm>
            <a:off x="4917696" y="443325"/>
            <a:ext cx="2346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F6D4B-1440-B438-417E-DADF28F21E6C}"/>
              </a:ext>
            </a:extLst>
          </p:cNvPr>
          <p:cNvSpPr/>
          <p:nvPr userDrawn="1"/>
        </p:nvSpPr>
        <p:spPr>
          <a:xfrm>
            <a:off x="356918" y="1555301"/>
            <a:ext cx="11468100" cy="4947099"/>
          </a:xfrm>
          <a:prstGeom prst="roundRect">
            <a:avLst>
              <a:gd name="adj" fmla="val 51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A5B4616-6812-05C3-0EB2-6F783EC717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9649" y="2047842"/>
            <a:ext cx="9222635" cy="410856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b="1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ko-KR" dirty="0"/>
              <a:t>Contents title</a:t>
            </a:r>
          </a:p>
          <a:p>
            <a:pPr lvl="0"/>
            <a:r>
              <a:rPr lang="en-US" altLang="ko-KR" dirty="0"/>
              <a:t>Contents title</a:t>
            </a:r>
          </a:p>
          <a:p>
            <a:pPr lvl="0"/>
            <a:r>
              <a:rPr lang="en-US" altLang="ko-KR" dirty="0"/>
              <a:t>Contents title</a:t>
            </a:r>
          </a:p>
          <a:p>
            <a:pPr lvl="0"/>
            <a:r>
              <a:rPr lang="en-US" altLang="ko-KR" dirty="0"/>
              <a:t>Contents title</a:t>
            </a:r>
          </a:p>
          <a:p>
            <a:pPr lvl="0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25304D8-8351-D241-CB07-75AB99BED9FB}"/>
              </a:ext>
            </a:extLst>
          </p:cNvPr>
          <p:cNvSpPr/>
          <p:nvPr userDrawn="1"/>
        </p:nvSpPr>
        <p:spPr>
          <a:xfrm>
            <a:off x="3255693" y="1356587"/>
            <a:ext cx="5670550" cy="3452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751A385-DB71-6BB1-35FF-25A7FF29B6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036" y="1364650"/>
            <a:ext cx="3743863" cy="330373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114864"/>
                </a:solidFill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10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gradFill flip="none" rotWithShape="1">
          <a:gsLst>
            <a:gs pos="0">
              <a:schemeClr val="bg2">
                <a:lumMod val="75000"/>
              </a:schemeClr>
            </a:gs>
            <a:gs pos="82000">
              <a:srgbClr val="11486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텍스트 개체 틀 92">
            <a:extLst>
              <a:ext uri="{FF2B5EF4-FFF2-40B4-BE49-F238E27FC236}">
                <a16:creationId xmlns:a16="http://schemas.microsoft.com/office/drawing/2014/main" id="{3512810C-E23D-F2CB-6462-1DEE7006F2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2849" y="542744"/>
            <a:ext cx="2146300" cy="117592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텍스트 개체 틀 92">
            <a:extLst>
              <a:ext uri="{FF2B5EF4-FFF2-40B4-BE49-F238E27FC236}">
                <a16:creationId xmlns:a16="http://schemas.microsoft.com/office/drawing/2014/main" id="{39EB90EE-0FAA-EE9D-EED4-03F2B53EA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3300" y="1999072"/>
            <a:ext cx="7581900" cy="946150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E0F90B7-0EA6-84A1-F09A-3FF34B71F331}"/>
              </a:ext>
            </a:extLst>
          </p:cNvPr>
          <p:cNvCxnSpPr>
            <a:cxnSpLocks/>
          </p:cNvCxnSpPr>
          <p:nvPr userDrawn="1"/>
        </p:nvCxnSpPr>
        <p:spPr>
          <a:xfrm>
            <a:off x="2305050" y="2765425"/>
            <a:ext cx="75819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986FCA9-4BC9-3D92-31AC-A2C4E0D56739}"/>
              </a:ext>
            </a:extLst>
          </p:cNvPr>
          <p:cNvSpPr/>
          <p:nvPr userDrawn="1"/>
        </p:nvSpPr>
        <p:spPr>
          <a:xfrm>
            <a:off x="904874" y="3097621"/>
            <a:ext cx="10382250" cy="2522129"/>
          </a:xfrm>
          <a:prstGeom prst="roundRect">
            <a:avLst>
              <a:gd name="adj" fmla="val 20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텍스트 개체 틀 92">
            <a:extLst>
              <a:ext uri="{FF2B5EF4-FFF2-40B4-BE49-F238E27FC236}">
                <a16:creationId xmlns:a16="http://schemas.microsoft.com/office/drawing/2014/main" id="{3AF04BA9-4697-299C-649D-49512C7565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6649" y="3097621"/>
            <a:ext cx="9918700" cy="2522127"/>
          </a:xfrm>
        </p:spPr>
        <p:txBody>
          <a:bodyPr>
            <a:normAutofit/>
          </a:bodyPr>
          <a:lstStyle>
            <a:lvl1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3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gradFill flip="none" rotWithShape="1">
          <a:gsLst>
            <a:gs pos="0">
              <a:schemeClr val="bg2">
                <a:lumMod val="75000"/>
              </a:schemeClr>
            </a:gs>
            <a:gs pos="82000">
              <a:srgbClr val="11486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63F239-164E-1373-240B-6AF484C3F0C9}"/>
              </a:ext>
            </a:extLst>
          </p:cNvPr>
          <p:cNvSpPr/>
          <p:nvPr userDrawn="1"/>
        </p:nvSpPr>
        <p:spPr>
          <a:xfrm>
            <a:off x="0" y="1219200"/>
            <a:ext cx="12192000" cy="516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C4D05A-26D4-816A-B976-5A30207C5F44}"/>
              </a:ext>
            </a:extLst>
          </p:cNvPr>
          <p:cNvSpPr/>
          <p:nvPr userDrawn="1"/>
        </p:nvSpPr>
        <p:spPr>
          <a:xfrm>
            <a:off x="621102" y="571496"/>
            <a:ext cx="10891448" cy="5772153"/>
          </a:xfrm>
          <a:prstGeom prst="roundRect">
            <a:avLst>
              <a:gd name="adj" fmla="val 37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549B63-BF69-DD46-044A-258C28E25B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662" y="615949"/>
            <a:ext cx="10614239" cy="55879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1. Subtitle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07448BA-8B8F-2B99-53ED-5048C71F0AA6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642397" y="3119485"/>
            <a:ext cx="3268615" cy="3268615"/>
          </a:xfrm>
          <a:custGeom>
            <a:avLst/>
            <a:gdLst>
              <a:gd name="connsiteX0" fmla="*/ 601496 w 1268364"/>
              <a:gd name="connsiteY0" fmla="*/ 1267628 h 1268364"/>
              <a:gd name="connsiteX1" fmla="*/ 587815 w 1268364"/>
              <a:gd name="connsiteY1" fmla="*/ 1157912 h 1268364"/>
              <a:gd name="connsiteX2" fmla="*/ 587815 w 1268364"/>
              <a:gd name="connsiteY2" fmla="*/ 1157912 h 1268364"/>
              <a:gd name="connsiteX3" fmla="*/ 688997 w 1268364"/>
              <a:gd name="connsiteY3" fmla="*/ 964011 h 1268364"/>
              <a:gd name="connsiteX4" fmla="*/ 688997 w 1268364"/>
              <a:gd name="connsiteY4" fmla="*/ 964011 h 1268364"/>
              <a:gd name="connsiteX5" fmla="*/ 965217 w 1268364"/>
              <a:gd name="connsiteY5" fmla="*/ 694022 h 1268364"/>
              <a:gd name="connsiteX6" fmla="*/ 965217 w 1268364"/>
              <a:gd name="connsiteY6" fmla="*/ 694022 h 1268364"/>
              <a:gd name="connsiteX7" fmla="*/ 977355 w 1268364"/>
              <a:gd name="connsiteY7" fmla="*/ 577119 h 1268364"/>
              <a:gd name="connsiteX8" fmla="*/ 977355 w 1268364"/>
              <a:gd name="connsiteY8" fmla="*/ 577119 h 1268364"/>
              <a:gd name="connsiteX9" fmla="*/ 857965 w 1268364"/>
              <a:gd name="connsiteY9" fmla="*/ 368374 h 1268364"/>
              <a:gd name="connsiteX10" fmla="*/ 857965 w 1268364"/>
              <a:gd name="connsiteY10" fmla="*/ 368374 h 1268364"/>
              <a:gd name="connsiteX11" fmla="*/ 886307 w 1268364"/>
              <a:gd name="connsiteY11" fmla="*/ 565062 h 1268364"/>
              <a:gd name="connsiteX12" fmla="*/ 886307 w 1268364"/>
              <a:gd name="connsiteY12" fmla="*/ 565062 h 1268364"/>
              <a:gd name="connsiteX13" fmla="*/ 758810 w 1268364"/>
              <a:gd name="connsiteY13" fmla="*/ 732060 h 1268364"/>
              <a:gd name="connsiteX14" fmla="*/ 758810 w 1268364"/>
              <a:gd name="connsiteY14" fmla="*/ 732060 h 1268364"/>
              <a:gd name="connsiteX15" fmla="*/ 612805 w 1268364"/>
              <a:gd name="connsiteY15" fmla="*/ 852832 h 1268364"/>
              <a:gd name="connsiteX16" fmla="*/ 612805 w 1268364"/>
              <a:gd name="connsiteY16" fmla="*/ 852832 h 1268364"/>
              <a:gd name="connsiteX17" fmla="*/ 488659 w 1268364"/>
              <a:gd name="connsiteY17" fmla="*/ 1067911 h 1268364"/>
              <a:gd name="connsiteX18" fmla="*/ 488659 w 1268364"/>
              <a:gd name="connsiteY18" fmla="*/ 1067911 h 1268364"/>
              <a:gd name="connsiteX19" fmla="*/ 559174 w 1268364"/>
              <a:gd name="connsiteY19" fmla="*/ 1263885 h 1268364"/>
              <a:gd name="connsiteX20" fmla="*/ 559174 w 1268364"/>
              <a:gd name="connsiteY20" fmla="*/ 1263885 h 1268364"/>
              <a:gd name="connsiteX21" fmla="*/ 90 w 1268364"/>
              <a:gd name="connsiteY21" fmla="*/ 634275 h 1268364"/>
              <a:gd name="connsiteX22" fmla="*/ 90 w 1268364"/>
              <a:gd name="connsiteY22" fmla="*/ 634275 h 1268364"/>
              <a:gd name="connsiteX23" fmla="*/ 634272 w 1268364"/>
              <a:gd name="connsiteY23" fmla="*/ 93 h 1268364"/>
              <a:gd name="connsiteX24" fmla="*/ 634272 w 1268364"/>
              <a:gd name="connsiteY24" fmla="*/ 93 h 1268364"/>
              <a:gd name="connsiteX25" fmla="*/ 687212 w 1268364"/>
              <a:gd name="connsiteY25" fmla="*/ 2465 h 1268364"/>
              <a:gd name="connsiteX26" fmla="*/ 687212 w 1268364"/>
              <a:gd name="connsiteY26" fmla="*/ 2465 h 1268364"/>
              <a:gd name="connsiteX27" fmla="*/ 687719 w 1268364"/>
              <a:gd name="connsiteY27" fmla="*/ 128281 h 1268364"/>
              <a:gd name="connsiteX28" fmla="*/ 687719 w 1268364"/>
              <a:gd name="connsiteY28" fmla="*/ 128281 h 1268364"/>
              <a:gd name="connsiteX29" fmla="*/ 560233 w 1268364"/>
              <a:gd name="connsiteY29" fmla="*/ 295280 h 1268364"/>
              <a:gd name="connsiteX30" fmla="*/ 560233 w 1268364"/>
              <a:gd name="connsiteY30" fmla="*/ 295280 h 1268364"/>
              <a:gd name="connsiteX31" fmla="*/ 414229 w 1268364"/>
              <a:gd name="connsiteY31" fmla="*/ 416052 h 1268364"/>
              <a:gd name="connsiteX32" fmla="*/ 414229 w 1268364"/>
              <a:gd name="connsiteY32" fmla="*/ 416052 h 1268364"/>
              <a:gd name="connsiteX33" fmla="*/ 290083 w 1268364"/>
              <a:gd name="connsiteY33" fmla="*/ 631131 h 1268364"/>
              <a:gd name="connsiteX34" fmla="*/ 290083 w 1268364"/>
              <a:gd name="connsiteY34" fmla="*/ 631131 h 1268364"/>
              <a:gd name="connsiteX35" fmla="*/ 435776 w 1268364"/>
              <a:gd name="connsiteY35" fmla="*/ 900187 h 1268364"/>
              <a:gd name="connsiteX36" fmla="*/ 435776 w 1268364"/>
              <a:gd name="connsiteY36" fmla="*/ 900187 h 1268364"/>
              <a:gd name="connsiteX37" fmla="*/ 389238 w 1268364"/>
              <a:gd name="connsiteY37" fmla="*/ 721131 h 1268364"/>
              <a:gd name="connsiteX38" fmla="*/ 389238 w 1268364"/>
              <a:gd name="connsiteY38" fmla="*/ 721131 h 1268364"/>
              <a:gd name="connsiteX39" fmla="*/ 490421 w 1268364"/>
              <a:gd name="connsiteY39" fmla="*/ 527230 h 1268364"/>
              <a:gd name="connsiteX40" fmla="*/ 490421 w 1268364"/>
              <a:gd name="connsiteY40" fmla="*/ 527230 h 1268364"/>
              <a:gd name="connsiteX41" fmla="*/ 766641 w 1268364"/>
              <a:gd name="connsiteY41" fmla="*/ 257241 h 1268364"/>
              <a:gd name="connsiteX42" fmla="*/ 766641 w 1268364"/>
              <a:gd name="connsiteY42" fmla="*/ 257241 h 1268364"/>
              <a:gd name="connsiteX43" fmla="*/ 778779 w 1268364"/>
              <a:gd name="connsiteY43" fmla="*/ 140339 h 1268364"/>
              <a:gd name="connsiteX44" fmla="*/ 778779 w 1268364"/>
              <a:gd name="connsiteY44" fmla="*/ 140339 h 1268364"/>
              <a:gd name="connsiteX45" fmla="*/ 727819 w 1268364"/>
              <a:gd name="connsiteY45" fmla="*/ 7026 h 1268364"/>
              <a:gd name="connsiteX46" fmla="*/ 727819 w 1268364"/>
              <a:gd name="connsiteY46" fmla="*/ 7026 h 1268364"/>
              <a:gd name="connsiteX47" fmla="*/ 1268454 w 1268364"/>
              <a:gd name="connsiteY47" fmla="*/ 634275 h 1268364"/>
              <a:gd name="connsiteX48" fmla="*/ 1268454 w 1268364"/>
              <a:gd name="connsiteY48" fmla="*/ 634275 h 1268364"/>
              <a:gd name="connsiteX49" fmla="*/ 634272 w 1268364"/>
              <a:gd name="connsiteY49" fmla="*/ 1268457 h 1268364"/>
              <a:gd name="connsiteX50" fmla="*/ 634272 w 1268364"/>
              <a:gd name="connsiteY50" fmla="*/ 1268457 h 1268364"/>
              <a:gd name="connsiteX51" fmla="*/ 601496 w 1268364"/>
              <a:gd name="connsiteY51" fmla="*/ 1267628 h 1268364"/>
              <a:gd name="connsiteX52" fmla="*/ 434532 w 1268364"/>
              <a:gd name="connsiteY52" fmla="*/ 724828 h 1268364"/>
              <a:gd name="connsiteX53" fmla="*/ 434532 w 1268364"/>
              <a:gd name="connsiteY53" fmla="*/ 768095 h 1268364"/>
              <a:gd name="connsiteX54" fmla="*/ 459350 w 1268364"/>
              <a:gd name="connsiteY54" fmla="*/ 792901 h 1268364"/>
              <a:gd name="connsiteX55" fmla="*/ 459350 w 1268364"/>
              <a:gd name="connsiteY55" fmla="*/ 792901 h 1268364"/>
              <a:gd name="connsiteX56" fmla="*/ 502605 w 1268364"/>
              <a:gd name="connsiteY56" fmla="*/ 792901 h 1268364"/>
              <a:gd name="connsiteX57" fmla="*/ 527435 w 1268364"/>
              <a:gd name="connsiteY57" fmla="*/ 768095 h 1268364"/>
              <a:gd name="connsiteX58" fmla="*/ 527435 w 1268364"/>
              <a:gd name="connsiteY58" fmla="*/ 768095 h 1268364"/>
              <a:gd name="connsiteX59" fmla="*/ 527435 w 1268364"/>
              <a:gd name="connsiteY59" fmla="*/ 754160 h 1268364"/>
              <a:gd name="connsiteX60" fmla="*/ 648333 w 1268364"/>
              <a:gd name="connsiteY60" fmla="*/ 743162 h 1268364"/>
              <a:gd name="connsiteX61" fmla="*/ 668913 w 1268364"/>
              <a:gd name="connsiteY61" fmla="*/ 759504 h 1268364"/>
              <a:gd name="connsiteX62" fmla="*/ 668913 w 1268364"/>
              <a:gd name="connsiteY62" fmla="*/ 759504 h 1268364"/>
              <a:gd name="connsiteX63" fmla="*/ 687927 w 1268364"/>
              <a:gd name="connsiteY63" fmla="*/ 759504 h 1268364"/>
              <a:gd name="connsiteX64" fmla="*/ 709093 w 1268364"/>
              <a:gd name="connsiteY64" fmla="*/ 738314 h 1268364"/>
              <a:gd name="connsiteX65" fmla="*/ 709093 w 1268364"/>
              <a:gd name="connsiteY65" fmla="*/ 738314 h 1268364"/>
              <a:gd name="connsiteX66" fmla="*/ 709093 w 1268364"/>
              <a:gd name="connsiteY66" fmla="*/ 719312 h 1268364"/>
              <a:gd name="connsiteX67" fmla="*/ 687927 w 1268364"/>
              <a:gd name="connsiteY67" fmla="*/ 698121 h 1268364"/>
              <a:gd name="connsiteX68" fmla="*/ 687927 w 1268364"/>
              <a:gd name="connsiteY68" fmla="*/ 698121 h 1268364"/>
              <a:gd name="connsiteX69" fmla="*/ 680855 w 1268364"/>
              <a:gd name="connsiteY69" fmla="*/ 698121 h 1268364"/>
              <a:gd name="connsiteX70" fmla="*/ 620349 w 1268364"/>
              <a:gd name="connsiteY70" fmla="*/ 559407 h 1268364"/>
              <a:gd name="connsiteX71" fmla="*/ 637761 w 1268364"/>
              <a:gd name="connsiteY71" fmla="*/ 538609 h 1268364"/>
              <a:gd name="connsiteX72" fmla="*/ 637761 w 1268364"/>
              <a:gd name="connsiteY72" fmla="*/ 538609 h 1268364"/>
              <a:gd name="connsiteX73" fmla="*/ 637761 w 1268364"/>
              <a:gd name="connsiteY73" fmla="*/ 495157 h 1268364"/>
              <a:gd name="connsiteX74" fmla="*/ 616594 w 1268364"/>
              <a:gd name="connsiteY74" fmla="*/ 473979 h 1268364"/>
              <a:gd name="connsiteX75" fmla="*/ 616594 w 1268364"/>
              <a:gd name="connsiteY75" fmla="*/ 473979 h 1268364"/>
              <a:gd name="connsiteX76" fmla="*/ 573131 w 1268364"/>
              <a:gd name="connsiteY76" fmla="*/ 473979 h 1268364"/>
              <a:gd name="connsiteX77" fmla="*/ 551953 w 1268364"/>
              <a:gd name="connsiteY77" fmla="*/ 495157 h 1268364"/>
              <a:gd name="connsiteX78" fmla="*/ 551953 w 1268364"/>
              <a:gd name="connsiteY78" fmla="*/ 495157 h 1268364"/>
              <a:gd name="connsiteX79" fmla="*/ 551953 w 1268364"/>
              <a:gd name="connsiteY79" fmla="*/ 538609 h 1268364"/>
              <a:gd name="connsiteX80" fmla="*/ 573131 w 1268364"/>
              <a:gd name="connsiteY80" fmla="*/ 559799 h 1268364"/>
              <a:gd name="connsiteX81" fmla="*/ 573131 w 1268364"/>
              <a:gd name="connsiteY81" fmla="*/ 559799 h 1268364"/>
              <a:gd name="connsiteX82" fmla="*/ 595957 w 1268364"/>
              <a:gd name="connsiteY82" fmla="*/ 559799 h 1268364"/>
              <a:gd name="connsiteX83" fmla="*/ 657719 w 1268364"/>
              <a:gd name="connsiteY83" fmla="*/ 701381 h 1268364"/>
              <a:gd name="connsiteX84" fmla="*/ 647723 w 1268364"/>
              <a:gd name="connsiteY84" fmla="*/ 719312 h 1268364"/>
              <a:gd name="connsiteX85" fmla="*/ 647723 w 1268364"/>
              <a:gd name="connsiteY85" fmla="*/ 719312 h 1268364"/>
              <a:gd name="connsiteX86" fmla="*/ 647723 w 1268364"/>
              <a:gd name="connsiteY86" fmla="*/ 720624 h 1268364"/>
              <a:gd name="connsiteX87" fmla="*/ 527435 w 1268364"/>
              <a:gd name="connsiteY87" fmla="*/ 731553 h 1268364"/>
              <a:gd name="connsiteX88" fmla="*/ 527435 w 1268364"/>
              <a:gd name="connsiteY88" fmla="*/ 724828 h 1268364"/>
              <a:gd name="connsiteX89" fmla="*/ 502605 w 1268364"/>
              <a:gd name="connsiteY89" fmla="*/ 700022 h 1268364"/>
              <a:gd name="connsiteX90" fmla="*/ 502605 w 1268364"/>
              <a:gd name="connsiteY90" fmla="*/ 700022 h 1268364"/>
              <a:gd name="connsiteX91" fmla="*/ 459350 w 1268364"/>
              <a:gd name="connsiteY91" fmla="*/ 700022 h 1268364"/>
              <a:gd name="connsiteX92" fmla="*/ 434532 w 1268364"/>
              <a:gd name="connsiteY92" fmla="*/ 724828 h 1268364"/>
              <a:gd name="connsiteX93" fmla="*/ 740476 w 1268364"/>
              <a:gd name="connsiteY93" fmla="*/ 458224 h 1268364"/>
              <a:gd name="connsiteX94" fmla="*/ 740476 w 1268364"/>
              <a:gd name="connsiteY94" fmla="*/ 479587 h 1268364"/>
              <a:gd name="connsiteX95" fmla="*/ 763612 w 1268364"/>
              <a:gd name="connsiteY95" fmla="*/ 502746 h 1268364"/>
              <a:gd name="connsiteX96" fmla="*/ 763612 w 1268364"/>
              <a:gd name="connsiteY96" fmla="*/ 502746 h 1268364"/>
              <a:gd name="connsiteX97" fmla="*/ 784975 w 1268364"/>
              <a:gd name="connsiteY97" fmla="*/ 502746 h 1268364"/>
              <a:gd name="connsiteX98" fmla="*/ 808134 w 1268364"/>
              <a:gd name="connsiteY98" fmla="*/ 479587 h 1268364"/>
              <a:gd name="connsiteX99" fmla="*/ 808134 w 1268364"/>
              <a:gd name="connsiteY99" fmla="*/ 479587 h 1268364"/>
              <a:gd name="connsiteX100" fmla="*/ 808134 w 1268364"/>
              <a:gd name="connsiteY100" fmla="*/ 458224 h 1268364"/>
              <a:gd name="connsiteX101" fmla="*/ 784975 w 1268364"/>
              <a:gd name="connsiteY101" fmla="*/ 435088 h 1268364"/>
              <a:gd name="connsiteX102" fmla="*/ 784975 w 1268364"/>
              <a:gd name="connsiteY102" fmla="*/ 435088 h 1268364"/>
              <a:gd name="connsiteX103" fmla="*/ 763612 w 1268364"/>
              <a:gd name="connsiteY103" fmla="*/ 435088 h 1268364"/>
              <a:gd name="connsiteX104" fmla="*/ 740476 w 1268364"/>
              <a:gd name="connsiteY104" fmla="*/ 458224 h 126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68364" h="1268364">
                <a:moveTo>
                  <a:pt x="601496" y="1267628"/>
                </a:moveTo>
                <a:cubicBezTo>
                  <a:pt x="590913" y="1236326"/>
                  <a:pt x="583957" y="1199163"/>
                  <a:pt x="587815" y="1157912"/>
                </a:cubicBezTo>
                <a:lnTo>
                  <a:pt x="587815" y="1157912"/>
                </a:lnTo>
                <a:cubicBezTo>
                  <a:pt x="595577" y="1075040"/>
                  <a:pt x="642782" y="1018195"/>
                  <a:pt x="688997" y="964011"/>
                </a:cubicBezTo>
                <a:lnTo>
                  <a:pt x="688997" y="964011"/>
                </a:lnTo>
                <a:cubicBezTo>
                  <a:pt x="812994" y="818628"/>
                  <a:pt x="922537" y="814736"/>
                  <a:pt x="965217" y="694022"/>
                </a:cubicBezTo>
                <a:lnTo>
                  <a:pt x="965217" y="694022"/>
                </a:lnTo>
                <a:cubicBezTo>
                  <a:pt x="983942" y="641046"/>
                  <a:pt x="979359" y="595108"/>
                  <a:pt x="977355" y="577119"/>
                </a:cubicBezTo>
                <a:lnTo>
                  <a:pt x="977355" y="577119"/>
                </a:lnTo>
                <a:cubicBezTo>
                  <a:pt x="964906" y="464869"/>
                  <a:pt x="886192" y="392155"/>
                  <a:pt x="857965" y="368374"/>
                </a:cubicBezTo>
                <a:lnTo>
                  <a:pt x="857965" y="368374"/>
                </a:lnTo>
                <a:cubicBezTo>
                  <a:pt x="909455" y="466090"/>
                  <a:pt x="893862" y="538862"/>
                  <a:pt x="886307" y="565062"/>
                </a:cubicBezTo>
                <a:lnTo>
                  <a:pt x="886307" y="565062"/>
                </a:lnTo>
                <a:cubicBezTo>
                  <a:pt x="868491" y="626801"/>
                  <a:pt x="827101" y="666521"/>
                  <a:pt x="758810" y="732060"/>
                </a:cubicBezTo>
                <a:lnTo>
                  <a:pt x="758810" y="732060"/>
                </a:lnTo>
                <a:cubicBezTo>
                  <a:pt x="684310" y="803553"/>
                  <a:pt x="666679" y="797715"/>
                  <a:pt x="612805" y="852832"/>
                </a:cubicBezTo>
                <a:lnTo>
                  <a:pt x="612805" y="852832"/>
                </a:lnTo>
                <a:cubicBezTo>
                  <a:pt x="570679" y="895949"/>
                  <a:pt x="497481" y="970863"/>
                  <a:pt x="488659" y="1067911"/>
                </a:cubicBezTo>
                <a:lnTo>
                  <a:pt x="488659" y="1067911"/>
                </a:lnTo>
                <a:cubicBezTo>
                  <a:pt x="481450" y="1147316"/>
                  <a:pt x="519696" y="1215620"/>
                  <a:pt x="559174" y="1263885"/>
                </a:cubicBezTo>
                <a:lnTo>
                  <a:pt x="559174" y="1263885"/>
                </a:lnTo>
                <a:cubicBezTo>
                  <a:pt x="244340" y="1226710"/>
                  <a:pt x="90" y="959105"/>
                  <a:pt x="90" y="634275"/>
                </a:cubicBezTo>
                <a:lnTo>
                  <a:pt x="90" y="634275"/>
                </a:lnTo>
                <a:cubicBezTo>
                  <a:pt x="90" y="284028"/>
                  <a:pt x="284025" y="93"/>
                  <a:pt x="634272" y="93"/>
                </a:cubicBezTo>
                <a:lnTo>
                  <a:pt x="634272" y="93"/>
                </a:lnTo>
                <a:cubicBezTo>
                  <a:pt x="652122" y="93"/>
                  <a:pt x="669754" y="1025"/>
                  <a:pt x="687212" y="2465"/>
                </a:cubicBezTo>
                <a:lnTo>
                  <a:pt x="687212" y="2465"/>
                </a:lnTo>
                <a:cubicBezTo>
                  <a:pt x="703209" y="64020"/>
                  <a:pt x="693304" y="108899"/>
                  <a:pt x="687719" y="128281"/>
                </a:cubicBezTo>
                <a:lnTo>
                  <a:pt x="687719" y="128281"/>
                </a:lnTo>
                <a:cubicBezTo>
                  <a:pt x="669903" y="190020"/>
                  <a:pt x="628525" y="229740"/>
                  <a:pt x="560233" y="295280"/>
                </a:cubicBezTo>
                <a:lnTo>
                  <a:pt x="560233" y="295280"/>
                </a:lnTo>
                <a:cubicBezTo>
                  <a:pt x="485722" y="366773"/>
                  <a:pt x="468091" y="360934"/>
                  <a:pt x="414229" y="416052"/>
                </a:cubicBezTo>
                <a:lnTo>
                  <a:pt x="414229" y="416052"/>
                </a:lnTo>
                <a:cubicBezTo>
                  <a:pt x="372102" y="459169"/>
                  <a:pt x="298904" y="534083"/>
                  <a:pt x="290083" y="631131"/>
                </a:cubicBezTo>
                <a:lnTo>
                  <a:pt x="290083" y="631131"/>
                </a:lnTo>
                <a:cubicBezTo>
                  <a:pt x="276966" y="775511"/>
                  <a:pt x="414102" y="883604"/>
                  <a:pt x="435776" y="900187"/>
                </a:cubicBezTo>
                <a:lnTo>
                  <a:pt x="435776" y="900187"/>
                </a:lnTo>
                <a:cubicBezTo>
                  <a:pt x="413860" y="864752"/>
                  <a:pt x="381834" y="800145"/>
                  <a:pt x="389238" y="721131"/>
                </a:cubicBezTo>
                <a:lnTo>
                  <a:pt x="389238" y="721131"/>
                </a:lnTo>
                <a:cubicBezTo>
                  <a:pt x="397001" y="638271"/>
                  <a:pt x="444206" y="581403"/>
                  <a:pt x="490421" y="527230"/>
                </a:cubicBezTo>
                <a:lnTo>
                  <a:pt x="490421" y="527230"/>
                </a:lnTo>
                <a:cubicBezTo>
                  <a:pt x="614406" y="381848"/>
                  <a:pt x="723961" y="377944"/>
                  <a:pt x="766641" y="257241"/>
                </a:cubicBezTo>
                <a:lnTo>
                  <a:pt x="766641" y="257241"/>
                </a:lnTo>
                <a:cubicBezTo>
                  <a:pt x="785355" y="204277"/>
                  <a:pt x="780771" y="158327"/>
                  <a:pt x="778779" y="140339"/>
                </a:cubicBezTo>
                <a:lnTo>
                  <a:pt x="778779" y="140339"/>
                </a:lnTo>
                <a:cubicBezTo>
                  <a:pt x="772802" y="86373"/>
                  <a:pt x="751462" y="41667"/>
                  <a:pt x="727819" y="7026"/>
                </a:cubicBezTo>
                <a:lnTo>
                  <a:pt x="727819" y="7026"/>
                </a:lnTo>
                <a:cubicBezTo>
                  <a:pt x="1033693" y="52250"/>
                  <a:pt x="1268454" y="315825"/>
                  <a:pt x="1268454" y="634275"/>
                </a:cubicBezTo>
                <a:lnTo>
                  <a:pt x="1268454" y="634275"/>
                </a:lnTo>
                <a:cubicBezTo>
                  <a:pt x="1268454" y="984533"/>
                  <a:pt x="984518" y="1268457"/>
                  <a:pt x="634272" y="1268457"/>
                </a:cubicBezTo>
                <a:lnTo>
                  <a:pt x="634272" y="1268457"/>
                </a:lnTo>
                <a:cubicBezTo>
                  <a:pt x="623274" y="1268457"/>
                  <a:pt x="612356" y="1268180"/>
                  <a:pt x="601496" y="1267628"/>
                </a:cubicBezTo>
                <a:moveTo>
                  <a:pt x="434532" y="724828"/>
                </a:moveTo>
                <a:lnTo>
                  <a:pt x="434532" y="768095"/>
                </a:lnTo>
                <a:cubicBezTo>
                  <a:pt x="434532" y="781810"/>
                  <a:pt x="445646" y="792901"/>
                  <a:pt x="459350" y="792901"/>
                </a:cubicBezTo>
                <a:lnTo>
                  <a:pt x="459350" y="792901"/>
                </a:lnTo>
                <a:lnTo>
                  <a:pt x="502605" y="792901"/>
                </a:lnTo>
                <a:cubicBezTo>
                  <a:pt x="516321" y="792901"/>
                  <a:pt x="527435" y="781810"/>
                  <a:pt x="527435" y="768095"/>
                </a:cubicBezTo>
                <a:lnTo>
                  <a:pt x="527435" y="768095"/>
                </a:lnTo>
                <a:lnTo>
                  <a:pt x="527435" y="754160"/>
                </a:lnTo>
                <a:lnTo>
                  <a:pt x="648333" y="743162"/>
                </a:lnTo>
                <a:cubicBezTo>
                  <a:pt x="650533" y="752513"/>
                  <a:pt x="658882" y="759504"/>
                  <a:pt x="668913" y="759504"/>
                </a:cubicBezTo>
                <a:lnTo>
                  <a:pt x="668913" y="759504"/>
                </a:lnTo>
                <a:lnTo>
                  <a:pt x="687927" y="759504"/>
                </a:lnTo>
                <a:cubicBezTo>
                  <a:pt x="699627" y="759504"/>
                  <a:pt x="709093" y="750002"/>
                  <a:pt x="709093" y="738314"/>
                </a:cubicBezTo>
                <a:lnTo>
                  <a:pt x="709093" y="738314"/>
                </a:lnTo>
                <a:lnTo>
                  <a:pt x="709093" y="719312"/>
                </a:lnTo>
                <a:cubicBezTo>
                  <a:pt x="709093" y="707611"/>
                  <a:pt x="699627" y="698121"/>
                  <a:pt x="687927" y="698121"/>
                </a:cubicBezTo>
                <a:lnTo>
                  <a:pt x="687927" y="698121"/>
                </a:lnTo>
                <a:lnTo>
                  <a:pt x="680855" y="698121"/>
                </a:lnTo>
                <a:lnTo>
                  <a:pt x="620349" y="559407"/>
                </a:lnTo>
                <a:cubicBezTo>
                  <a:pt x="630241" y="557634"/>
                  <a:pt x="637761" y="549019"/>
                  <a:pt x="637761" y="538609"/>
                </a:cubicBezTo>
                <a:lnTo>
                  <a:pt x="637761" y="538609"/>
                </a:lnTo>
                <a:lnTo>
                  <a:pt x="637761" y="495157"/>
                </a:lnTo>
                <a:cubicBezTo>
                  <a:pt x="637761" y="483457"/>
                  <a:pt x="628295" y="473979"/>
                  <a:pt x="616594" y="473979"/>
                </a:cubicBezTo>
                <a:lnTo>
                  <a:pt x="616594" y="473979"/>
                </a:lnTo>
                <a:lnTo>
                  <a:pt x="573131" y="473979"/>
                </a:lnTo>
                <a:cubicBezTo>
                  <a:pt x="561431" y="473979"/>
                  <a:pt x="551953" y="483457"/>
                  <a:pt x="551953" y="495157"/>
                </a:cubicBezTo>
                <a:lnTo>
                  <a:pt x="551953" y="495157"/>
                </a:lnTo>
                <a:lnTo>
                  <a:pt x="551953" y="538609"/>
                </a:lnTo>
                <a:cubicBezTo>
                  <a:pt x="551953" y="550297"/>
                  <a:pt x="561431" y="559799"/>
                  <a:pt x="573131" y="559799"/>
                </a:cubicBezTo>
                <a:lnTo>
                  <a:pt x="573131" y="559799"/>
                </a:lnTo>
                <a:lnTo>
                  <a:pt x="595957" y="559799"/>
                </a:lnTo>
                <a:lnTo>
                  <a:pt x="657719" y="701381"/>
                </a:lnTo>
                <a:cubicBezTo>
                  <a:pt x="651742" y="705123"/>
                  <a:pt x="647723" y="711734"/>
                  <a:pt x="647723" y="719312"/>
                </a:cubicBezTo>
                <a:lnTo>
                  <a:pt x="647723" y="719312"/>
                </a:lnTo>
                <a:lnTo>
                  <a:pt x="647723" y="720624"/>
                </a:lnTo>
                <a:lnTo>
                  <a:pt x="527435" y="731553"/>
                </a:lnTo>
                <a:lnTo>
                  <a:pt x="527435" y="724828"/>
                </a:lnTo>
                <a:cubicBezTo>
                  <a:pt x="527435" y="711135"/>
                  <a:pt x="516321" y="700022"/>
                  <a:pt x="502605" y="700022"/>
                </a:cubicBezTo>
                <a:lnTo>
                  <a:pt x="502605" y="700022"/>
                </a:lnTo>
                <a:lnTo>
                  <a:pt x="459350" y="700022"/>
                </a:lnTo>
                <a:cubicBezTo>
                  <a:pt x="445646" y="700022"/>
                  <a:pt x="434532" y="711135"/>
                  <a:pt x="434532" y="724828"/>
                </a:cubicBezTo>
                <a:moveTo>
                  <a:pt x="740476" y="458224"/>
                </a:moveTo>
                <a:lnTo>
                  <a:pt x="740476" y="479587"/>
                </a:lnTo>
                <a:cubicBezTo>
                  <a:pt x="740476" y="492382"/>
                  <a:pt x="750829" y="502746"/>
                  <a:pt x="763612" y="502746"/>
                </a:cubicBezTo>
                <a:lnTo>
                  <a:pt x="763612" y="502746"/>
                </a:lnTo>
                <a:lnTo>
                  <a:pt x="784975" y="502746"/>
                </a:lnTo>
                <a:cubicBezTo>
                  <a:pt x="797769" y="502746"/>
                  <a:pt x="808134" y="492382"/>
                  <a:pt x="808134" y="479587"/>
                </a:cubicBezTo>
                <a:lnTo>
                  <a:pt x="808134" y="479587"/>
                </a:lnTo>
                <a:lnTo>
                  <a:pt x="808134" y="458224"/>
                </a:lnTo>
                <a:cubicBezTo>
                  <a:pt x="808134" y="445453"/>
                  <a:pt x="797769" y="435088"/>
                  <a:pt x="784975" y="435088"/>
                </a:cubicBezTo>
                <a:lnTo>
                  <a:pt x="784975" y="435088"/>
                </a:lnTo>
                <a:lnTo>
                  <a:pt x="763612" y="435088"/>
                </a:lnTo>
                <a:cubicBezTo>
                  <a:pt x="750829" y="435088"/>
                  <a:pt x="740476" y="445453"/>
                  <a:pt x="740476" y="458224"/>
                </a:cubicBezTo>
              </a:path>
            </a:pathLst>
          </a:custGeom>
          <a:solidFill>
            <a:schemeClr val="bg1">
              <a:lumMod val="75000"/>
              <a:alpha val="10000"/>
            </a:schemeClr>
          </a:solidFill>
          <a:ln w="115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77DD67-E12A-CD60-6820-D2C21448930F}"/>
              </a:ext>
            </a:extLst>
          </p:cNvPr>
          <p:cNvCxnSpPr>
            <a:cxnSpLocks/>
          </p:cNvCxnSpPr>
          <p:nvPr userDrawn="1"/>
        </p:nvCxnSpPr>
        <p:spPr>
          <a:xfrm>
            <a:off x="769663" y="1174750"/>
            <a:ext cx="10614239" cy="0"/>
          </a:xfrm>
          <a:prstGeom prst="line">
            <a:avLst/>
          </a:prstGeom>
          <a:ln w="19050">
            <a:solidFill>
              <a:srgbClr val="114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FF8D7FD-E2B8-29D3-0FF0-E8B0B6D5AC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9662" y="1358900"/>
            <a:ext cx="10614239" cy="498475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Bahnschrift Light SemiCondensed" panose="020B0502040204020203" pitchFamily="34" charset="0"/>
              <a:buChar char="­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v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E95CB92F-9207-63A2-7B40-F8463F96E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550" y="5988049"/>
            <a:ext cx="538956" cy="44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B3D9-93EA-46D0-9D1E-C9B8A6935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9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E501692-A1DB-0AE3-36F1-0D48260B17A2}"/>
              </a:ext>
            </a:extLst>
          </p:cNvPr>
          <p:cNvGrpSpPr/>
          <p:nvPr userDrawn="1"/>
        </p:nvGrpSpPr>
        <p:grpSpPr>
          <a:xfrm>
            <a:off x="95250" y="1110939"/>
            <a:ext cx="7600270" cy="1556061"/>
            <a:chOff x="5712191" y="1714189"/>
            <a:chExt cx="3228088" cy="660911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B8F16B3-704C-8C81-6994-7FFE7542B12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12191" y="1714189"/>
              <a:ext cx="879019" cy="660911"/>
            </a:xfrm>
            <a:custGeom>
              <a:avLst/>
              <a:gdLst>
                <a:gd name="connsiteX0" fmla="*/ 160986 w 879019"/>
                <a:gd name="connsiteY0" fmla="*/ 153307 h 660911"/>
                <a:gd name="connsiteX1" fmla="*/ 655729 w 879019"/>
                <a:gd name="connsiteY1" fmla="*/ 153307 h 660911"/>
                <a:gd name="connsiteX2" fmla="*/ 709544 w 879019"/>
                <a:gd name="connsiteY2" fmla="*/ 204290 h 660911"/>
                <a:gd name="connsiteX3" fmla="*/ 655729 w 879019"/>
                <a:gd name="connsiteY3" fmla="*/ 259995 h 660911"/>
                <a:gd name="connsiteX4" fmla="*/ 274296 w 879019"/>
                <a:gd name="connsiteY4" fmla="*/ 259995 h 660911"/>
                <a:gd name="connsiteX5" fmla="*/ 274296 w 879019"/>
                <a:gd name="connsiteY5" fmla="*/ 400679 h 660911"/>
                <a:gd name="connsiteX6" fmla="*/ 655729 w 879019"/>
                <a:gd name="connsiteY6" fmla="*/ 400679 h 660911"/>
                <a:gd name="connsiteX7" fmla="*/ 709544 w 879019"/>
                <a:gd name="connsiteY7" fmla="*/ 458272 h 660911"/>
                <a:gd name="connsiteX8" fmla="*/ 655729 w 879019"/>
                <a:gd name="connsiteY8" fmla="*/ 506422 h 660911"/>
                <a:gd name="connsiteX9" fmla="*/ 160986 w 879019"/>
                <a:gd name="connsiteY9" fmla="*/ 506422 h 660911"/>
                <a:gd name="connsiteX10" fmla="*/ 483 w 879019"/>
                <a:gd name="connsiteY10" fmla="*/ 661259 h 660911"/>
                <a:gd name="connsiteX11" fmla="*/ 698224 w 879019"/>
                <a:gd name="connsiteY11" fmla="*/ 661259 h 660911"/>
                <a:gd name="connsiteX12" fmla="*/ 879503 w 879019"/>
                <a:gd name="connsiteY12" fmla="*/ 494145 h 660911"/>
                <a:gd name="connsiteX13" fmla="*/ 765260 w 879019"/>
                <a:gd name="connsiteY13" fmla="*/ 337419 h 660911"/>
                <a:gd name="connsiteX14" fmla="*/ 849767 w 879019"/>
                <a:gd name="connsiteY14" fmla="*/ 284548 h 660911"/>
                <a:gd name="connsiteX15" fmla="*/ 879503 w 879019"/>
                <a:gd name="connsiteY15" fmla="*/ 168417 h 660911"/>
                <a:gd name="connsiteX16" fmla="*/ 698224 w 879019"/>
                <a:gd name="connsiteY16" fmla="*/ 347 h 660911"/>
                <a:gd name="connsiteX17" fmla="*/ 483 w 879019"/>
                <a:gd name="connsiteY17" fmla="*/ 347 h 66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9019" h="660911">
                  <a:moveTo>
                    <a:pt x="160986" y="153307"/>
                  </a:moveTo>
                  <a:lnTo>
                    <a:pt x="655729" y="153307"/>
                  </a:lnTo>
                  <a:cubicBezTo>
                    <a:pt x="691613" y="153307"/>
                    <a:pt x="709544" y="170306"/>
                    <a:pt x="709544" y="204290"/>
                  </a:cubicBezTo>
                  <a:cubicBezTo>
                    <a:pt x="709544" y="241419"/>
                    <a:pt x="691613" y="259995"/>
                    <a:pt x="655729" y="259995"/>
                  </a:cubicBezTo>
                  <a:lnTo>
                    <a:pt x="274296" y="259995"/>
                  </a:lnTo>
                  <a:lnTo>
                    <a:pt x="274296" y="400679"/>
                  </a:lnTo>
                  <a:lnTo>
                    <a:pt x="655729" y="400679"/>
                  </a:lnTo>
                  <a:cubicBezTo>
                    <a:pt x="691613" y="400679"/>
                    <a:pt x="709544" y="419876"/>
                    <a:pt x="709544" y="458272"/>
                  </a:cubicBezTo>
                  <a:cubicBezTo>
                    <a:pt x="709544" y="490368"/>
                    <a:pt x="691613" y="506422"/>
                    <a:pt x="655729" y="506422"/>
                  </a:cubicBezTo>
                  <a:lnTo>
                    <a:pt x="160986" y="506422"/>
                  </a:lnTo>
                  <a:close/>
                  <a:moveTo>
                    <a:pt x="483" y="661259"/>
                  </a:moveTo>
                  <a:lnTo>
                    <a:pt x="698224" y="661259"/>
                  </a:lnTo>
                  <a:cubicBezTo>
                    <a:pt x="819076" y="661259"/>
                    <a:pt x="879503" y="605566"/>
                    <a:pt x="879503" y="494145"/>
                  </a:cubicBezTo>
                  <a:cubicBezTo>
                    <a:pt x="879503" y="402867"/>
                    <a:pt x="841407" y="350629"/>
                    <a:pt x="765260" y="337419"/>
                  </a:cubicBezTo>
                  <a:cubicBezTo>
                    <a:pt x="801767" y="329865"/>
                    <a:pt x="829925" y="312233"/>
                    <a:pt x="849767" y="284548"/>
                  </a:cubicBezTo>
                  <a:cubicBezTo>
                    <a:pt x="869599" y="256839"/>
                    <a:pt x="879503" y="218133"/>
                    <a:pt x="879503" y="168417"/>
                  </a:cubicBezTo>
                  <a:cubicBezTo>
                    <a:pt x="879503" y="56363"/>
                    <a:pt x="819076" y="347"/>
                    <a:pt x="698224" y="347"/>
                  </a:cubicBezTo>
                  <a:lnTo>
                    <a:pt x="483" y="34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BAD28F8-46E6-AD6D-6401-A64E545BBA4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704508" y="1714189"/>
              <a:ext cx="993261" cy="660911"/>
            </a:xfrm>
            <a:custGeom>
              <a:avLst/>
              <a:gdLst>
                <a:gd name="connsiteX0" fmla="*/ 405210 w 993261"/>
                <a:gd name="connsiteY0" fmla="*/ 423968 h 660911"/>
                <a:gd name="connsiteX1" fmla="*/ 566658 w 993261"/>
                <a:gd name="connsiteY1" fmla="*/ 423968 h 660911"/>
                <a:gd name="connsiteX2" fmla="*/ 566658 w 993261"/>
                <a:gd name="connsiteY2" fmla="*/ 40 h 660911"/>
                <a:gd name="connsiteX3" fmla="*/ 405210 w 993261"/>
                <a:gd name="connsiteY3" fmla="*/ 40 h 660911"/>
                <a:gd name="connsiteX4" fmla="*/ 157 w 993261"/>
                <a:gd name="connsiteY4" fmla="*/ 660951 h 660911"/>
                <a:gd name="connsiteX5" fmla="*/ 662957 w 993261"/>
                <a:gd name="connsiteY5" fmla="*/ 660951 h 660911"/>
                <a:gd name="connsiteX6" fmla="*/ 797503 w 993261"/>
                <a:gd name="connsiteY6" fmla="*/ 638771 h 660911"/>
                <a:gd name="connsiteX7" fmla="*/ 901830 w 993261"/>
                <a:gd name="connsiteY7" fmla="*/ 576456 h 660911"/>
                <a:gd name="connsiteX8" fmla="*/ 969350 w 993261"/>
                <a:gd name="connsiteY8" fmla="*/ 480628 h 660911"/>
                <a:gd name="connsiteX9" fmla="*/ 993419 w 993261"/>
                <a:gd name="connsiteY9" fmla="*/ 357875 h 660911"/>
                <a:gd name="connsiteX10" fmla="*/ 993419 w 993261"/>
                <a:gd name="connsiteY10" fmla="*/ 40 h 660911"/>
                <a:gd name="connsiteX11" fmla="*/ 832916 w 993261"/>
                <a:gd name="connsiteY11" fmla="*/ 40 h 660911"/>
                <a:gd name="connsiteX12" fmla="*/ 832916 w 993261"/>
                <a:gd name="connsiteY12" fmla="*/ 330490 h 660911"/>
                <a:gd name="connsiteX13" fmla="*/ 662957 w 993261"/>
                <a:gd name="connsiteY13" fmla="*/ 505169 h 660911"/>
                <a:gd name="connsiteX14" fmla="*/ 159728 w 993261"/>
                <a:gd name="connsiteY14" fmla="*/ 505169 h 660911"/>
                <a:gd name="connsiteX15" fmla="*/ 159728 w 993261"/>
                <a:gd name="connsiteY15" fmla="*/ 40 h 660911"/>
                <a:gd name="connsiteX16" fmla="*/ 157 w 993261"/>
                <a:gd name="connsiteY16" fmla="*/ 40 h 66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3261" h="660911">
                  <a:moveTo>
                    <a:pt x="405210" y="423968"/>
                  </a:moveTo>
                  <a:lnTo>
                    <a:pt x="566658" y="423968"/>
                  </a:lnTo>
                  <a:lnTo>
                    <a:pt x="566658" y="40"/>
                  </a:lnTo>
                  <a:lnTo>
                    <a:pt x="405210" y="40"/>
                  </a:lnTo>
                  <a:close/>
                  <a:moveTo>
                    <a:pt x="157" y="660951"/>
                  </a:moveTo>
                  <a:lnTo>
                    <a:pt x="662957" y="660951"/>
                  </a:lnTo>
                  <a:cubicBezTo>
                    <a:pt x="712052" y="660951"/>
                    <a:pt x="756896" y="653558"/>
                    <a:pt x="797503" y="638771"/>
                  </a:cubicBezTo>
                  <a:cubicBezTo>
                    <a:pt x="838109" y="623961"/>
                    <a:pt x="872889" y="603197"/>
                    <a:pt x="901830" y="576456"/>
                  </a:cubicBezTo>
                  <a:cubicBezTo>
                    <a:pt x="930793" y="549692"/>
                    <a:pt x="953296" y="517757"/>
                    <a:pt x="969350" y="480628"/>
                  </a:cubicBezTo>
                  <a:cubicBezTo>
                    <a:pt x="985392" y="443476"/>
                    <a:pt x="993419" y="402559"/>
                    <a:pt x="993419" y="357875"/>
                  </a:cubicBezTo>
                  <a:lnTo>
                    <a:pt x="993419" y="40"/>
                  </a:lnTo>
                  <a:lnTo>
                    <a:pt x="832916" y="40"/>
                  </a:lnTo>
                  <a:lnTo>
                    <a:pt x="832916" y="330490"/>
                  </a:lnTo>
                  <a:cubicBezTo>
                    <a:pt x="832916" y="446943"/>
                    <a:pt x="776267" y="505169"/>
                    <a:pt x="662957" y="505169"/>
                  </a:cubicBezTo>
                  <a:lnTo>
                    <a:pt x="159728" y="505169"/>
                  </a:lnTo>
                  <a:lnTo>
                    <a:pt x="159728" y="40"/>
                  </a:lnTo>
                  <a:lnTo>
                    <a:pt x="157" y="4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9F6B431-54CD-FCD1-ED6C-57B00340D1C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821443" y="1714189"/>
              <a:ext cx="160515" cy="660911"/>
            </a:xfrm>
            <a:custGeom>
              <a:avLst/>
              <a:gdLst>
                <a:gd name="connsiteX0" fmla="*/ 160693 w 160515"/>
                <a:gd name="connsiteY0" fmla="*/ 40 h 660911"/>
                <a:gd name="connsiteX1" fmla="*/ 177 w 160515"/>
                <a:gd name="connsiteY1" fmla="*/ 40 h 660911"/>
                <a:gd name="connsiteX2" fmla="*/ 177 w 160515"/>
                <a:gd name="connsiteY2" fmla="*/ 660951 h 660911"/>
                <a:gd name="connsiteX3" fmla="*/ 160693 w 160515"/>
                <a:gd name="connsiteY3" fmla="*/ 660951 h 66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15" h="660911">
                  <a:moveTo>
                    <a:pt x="160693" y="40"/>
                  </a:moveTo>
                  <a:lnTo>
                    <a:pt x="177" y="40"/>
                  </a:lnTo>
                  <a:lnTo>
                    <a:pt x="177" y="660951"/>
                  </a:lnTo>
                  <a:lnTo>
                    <a:pt x="160693" y="660951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60F3E56-A7BC-386E-B1F6-135BD6C8AFF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107521" y="1714189"/>
              <a:ext cx="832758" cy="660911"/>
            </a:xfrm>
            <a:custGeom>
              <a:avLst/>
              <a:gdLst>
                <a:gd name="connsiteX0" fmla="*/ 161263 w 832758"/>
                <a:gd name="connsiteY0" fmla="*/ 661303 h 660911"/>
                <a:gd name="connsiteX1" fmla="*/ 161263 w 832758"/>
                <a:gd name="connsiteY1" fmla="*/ 157129 h 660911"/>
                <a:gd name="connsiteX2" fmla="*/ 505901 w 832758"/>
                <a:gd name="connsiteY2" fmla="*/ 157129 h 660911"/>
                <a:gd name="connsiteX3" fmla="*/ 667349 w 832758"/>
                <a:gd name="connsiteY3" fmla="*/ 256262 h 660911"/>
                <a:gd name="connsiteX4" fmla="*/ 833518 w 832758"/>
                <a:gd name="connsiteY4" fmla="*/ 256262 h 660911"/>
                <a:gd name="connsiteX5" fmla="*/ 727764 w 832758"/>
                <a:gd name="connsiteY5" fmla="*/ 64584 h 660911"/>
                <a:gd name="connsiteX6" fmla="*/ 508723 w 832758"/>
                <a:gd name="connsiteY6" fmla="*/ 391 h 660911"/>
                <a:gd name="connsiteX7" fmla="*/ 760 w 832758"/>
                <a:gd name="connsiteY7" fmla="*/ 391 h 660911"/>
                <a:gd name="connsiteX8" fmla="*/ 760 w 832758"/>
                <a:gd name="connsiteY8" fmla="*/ 661303 h 66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758" h="660911">
                  <a:moveTo>
                    <a:pt x="161263" y="661303"/>
                  </a:moveTo>
                  <a:lnTo>
                    <a:pt x="161263" y="157129"/>
                  </a:lnTo>
                  <a:lnTo>
                    <a:pt x="505901" y="157129"/>
                  </a:lnTo>
                  <a:cubicBezTo>
                    <a:pt x="590869" y="157129"/>
                    <a:pt x="644696" y="190169"/>
                    <a:pt x="667349" y="256262"/>
                  </a:cubicBezTo>
                  <a:lnTo>
                    <a:pt x="833518" y="256262"/>
                  </a:lnTo>
                  <a:cubicBezTo>
                    <a:pt x="819031" y="171271"/>
                    <a:pt x="783791" y="107390"/>
                    <a:pt x="727764" y="64584"/>
                  </a:cubicBezTo>
                  <a:cubicBezTo>
                    <a:pt x="671737" y="21789"/>
                    <a:pt x="598723" y="391"/>
                    <a:pt x="508723" y="391"/>
                  </a:cubicBezTo>
                  <a:lnTo>
                    <a:pt x="760" y="391"/>
                  </a:lnTo>
                  <a:lnTo>
                    <a:pt x="760" y="661303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755689C-E57F-0265-BF8D-54CD4AA16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550" y="6083301"/>
            <a:ext cx="538956" cy="44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B3D9-93EA-46D0-9D1E-C9B8A6935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9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6FE48-9E4A-64C8-1B7F-C6527135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D7196-6E84-02C1-2FBD-8BE76077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4D997-785C-A0DD-0B66-BC609BEA8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E87B-A3AA-4B63-9D0F-41D0991D8016}" type="datetime1">
              <a:rPr lang="ko-KR" altLang="en-US" smtClean="0"/>
              <a:t>2025-02-19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586-9C87-11EF-5587-4B5189569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C666-8685-77AD-510C-239BE76BA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B3D9-93EA-46D0-9D1E-C9B8A6935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4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UK Biobank &amp; PLINK Tool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Jongung</a:t>
            </a:r>
            <a:r>
              <a:rPr lang="en-US" altLang="ko-KR" dirty="0"/>
              <a:t> Song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BMIL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User Guide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CD56D2-8A61-4724-98A5-0D9D6F3FC32D}" type="datetime1">
              <a:rPr lang="ko-KR" altLang="en-US" smtClean="0"/>
              <a:t>2025-02-19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56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3B5CD-29DB-4B69-BDD5-82F71782F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EA8463-DB72-06E4-0392-8356EB8B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861E5-3229-B6C0-E4AA-9AD2E7727A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PLINK Input &amp; Output Formats</a:t>
            </a:r>
          </a:p>
          <a:p>
            <a:pPr lvl="2"/>
            <a:r>
              <a:rPr lang="en-US" altLang="ko-KR" dirty="0"/>
              <a:t>Input Files</a:t>
            </a:r>
          </a:p>
          <a:p>
            <a:pPr lvl="3"/>
            <a:r>
              <a:rPr lang="en-US" altLang="ko-KR" dirty="0"/>
              <a:t>VCF (.</a:t>
            </a:r>
            <a:r>
              <a:rPr lang="en-US" altLang="ko-KR" dirty="0" err="1"/>
              <a:t>vcf</a:t>
            </a:r>
            <a:r>
              <a:rPr lang="en-US" altLang="ko-KR" dirty="0"/>
              <a:t>): Variant Call Format (raw sequencing data)</a:t>
            </a:r>
          </a:p>
          <a:p>
            <a:pPr lvl="3"/>
            <a:r>
              <a:rPr lang="en-US" altLang="ko-KR" dirty="0"/>
              <a:t>BED/BIM/FAM (.bed, .</a:t>
            </a:r>
            <a:r>
              <a:rPr lang="en-US" altLang="ko-KR" dirty="0" err="1"/>
              <a:t>bim</a:t>
            </a:r>
            <a:r>
              <a:rPr lang="en-US" altLang="ko-KR" dirty="0"/>
              <a:t>, .fam): Binary format for efficient storage</a:t>
            </a:r>
          </a:p>
          <a:p>
            <a:pPr lvl="4"/>
            <a:r>
              <a:rPr lang="en-US" altLang="ko-KR" dirty="0"/>
              <a:t>BED (Binary Pedigree)</a:t>
            </a:r>
          </a:p>
          <a:p>
            <a:pPr lvl="4"/>
            <a:r>
              <a:rPr lang="en-US" altLang="ko-KR" dirty="0"/>
              <a:t>BIM (Binary Map)</a:t>
            </a:r>
          </a:p>
          <a:p>
            <a:pPr lvl="4"/>
            <a:r>
              <a:rPr lang="en-US" altLang="ko-KR" dirty="0"/>
              <a:t>FAM (Family)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Output Files</a:t>
            </a:r>
          </a:p>
          <a:p>
            <a:pPr lvl="3"/>
            <a:r>
              <a:rPr lang="en-US" altLang="ko-KR" dirty="0"/>
              <a:t>Association Results (.</a:t>
            </a:r>
            <a:r>
              <a:rPr lang="en-US" altLang="ko-KR" dirty="0" err="1"/>
              <a:t>assoc</a:t>
            </a:r>
            <a:r>
              <a:rPr lang="en-US" altLang="ko-KR" dirty="0"/>
              <a:t>, .</a:t>
            </a:r>
            <a:r>
              <a:rPr lang="en-US" altLang="ko-KR" dirty="0" err="1"/>
              <a:t>assoc.linear</a:t>
            </a:r>
            <a:r>
              <a:rPr lang="en-US" altLang="ko-KR" dirty="0"/>
              <a:t>, .</a:t>
            </a:r>
            <a:r>
              <a:rPr lang="en-US" altLang="ko-KR" dirty="0" err="1"/>
              <a:t>assoc.adjusted</a:t>
            </a:r>
            <a:r>
              <a:rPr lang="en-US" altLang="ko-KR" dirty="0"/>
              <a:t>): GWAS p-values and effect sizes</a:t>
            </a:r>
          </a:p>
          <a:p>
            <a:pPr lvl="3"/>
            <a:r>
              <a:rPr lang="en-US" altLang="ko-KR" dirty="0"/>
              <a:t>QC Filtered Data (.bed, .</a:t>
            </a:r>
            <a:r>
              <a:rPr lang="en-US" altLang="ko-KR" dirty="0" err="1"/>
              <a:t>bim</a:t>
            </a:r>
            <a:r>
              <a:rPr lang="en-US" altLang="ko-KR" dirty="0"/>
              <a:t>, .fam): Processed genotype data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AA917-6823-0971-1173-5E3842C6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5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0DCF-5ED0-3D68-1C92-84BFEE27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122E2A-1ACF-CB19-F902-05C786CFC9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DDFD4-2A3F-8C4D-C52F-53655584D26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BED</a:t>
            </a:r>
          </a:p>
          <a:p>
            <a:pPr lvl="2"/>
            <a:r>
              <a:rPr lang="en-US" altLang="ko-KR" dirty="0"/>
              <a:t>PLINK’s core data file, which stores SNP genotype information in a binary format</a:t>
            </a:r>
          </a:p>
          <a:p>
            <a:pPr lvl="2"/>
            <a:r>
              <a:rPr lang="en-US" altLang="ko-KR" dirty="0"/>
              <a:t>Each individual’s genotype is stored as 0 (homozygous allele, Homozygous Reference), 1 (heterozygous, </a:t>
            </a:r>
            <a:r>
              <a:rPr lang="en-US" altLang="ko-KR" dirty="0" err="1"/>
              <a:t>Hegerozygous</a:t>
            </a:r>
            <a:r>
              <a:rPr lang="en-US" altLang="ko-KR" dirty="0"/>
              <a:t>), 2(homozygous variant, Homozygous Alternative)</a:t>
            </a:r>
          </a:p>
          <a:p>
            <a:pPr lvl="2"/>
            <a:r>
              <a:rPr lang="en-US" altLang="ko-KR" dirty="0"/>
              <a:t>BED files cannot be used alone without .</a:t>
            </a:r>
            <a:r>
              <a:rPr lang="en-US" altLang="ko-KR" dirty="0" err="1"/>
              <a:t>bim</a:t>
            </a:r>
            <a:r>
              <a:rPr lang="en-US" altLang="ko-KR" dirty="0"/>
              <a:t> and .fam</a:t>
            </a:r>
          </a:p>
          <a:p>
            <a:pPr lvl="1"/>
            <a:r>
              <a:rPr lang="en-US" altLang="ko-KR" dirty="0"/>
              <a:t>BIM</a:t>
            </a:r>
          </a:p>
          <a:p>
            <a:pPr lvl="2"/>
            <a:r>
              <a:rPr lang="en-US" altLang="ko-KR" dirty="0"/>
              <a:t>A file containing </a:t>
            </a:r>
            <a:r>
              <a:rPr lang="en-US" altLang="ko-KR" b="1" dirty="0">
                <a:solidFill>
                  <a:srgbClr val="1155CC"/>
                </a:solidFill>
              </a:rPr>
              <a:t>SNP (genetic variant) information</a:t>
            </a:r>
            <a:r>
              <a:rPr lang="en-US" altLang="ko-KR" dirty="0"/>
              <a:t>, which stores the location and alleles of each variant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2A3C3-88B5-D31E-F549-9F65D1E55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7BD23-455D-9F01-7FD6-3E1C0FC6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32" y="4089262"/>
            <a:ext cx="4028537" cy="27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0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FF80C12-25A5-4574-20F3-203D51FA2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E722-F709-BE3F-84E5-DE57081CAE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FAM</a:t>
            </a:r>
          </a:p>
          <a:p>
            <a:pPr lvl="2"/>
            <a:r>
              <a:rPr lang="en-US" altLang="ko-KR" dirty="0"/>
              <a:t>Contains information about each object (Sample), including </a:t>
            </a:r>
            <a:r>
              <a:rPr lang="en-US" altLang="ko-KR" b="1" dirty="0">
                <a:solidFill>
                  <a:srgbClr val="1155CC"/>
                </a:solidFill>
              </a:rPr>
              <a:t>phenotype data</a:t>
            </a:r>
          </a:p>
          <a:p>
            <a:pPr lvl="2"/>
            <a:r>
              <a:rPr lang="en-US" altLang="ko-KR" dirty="0"/>
              <a:t>Used to determine each object’s information and whether it has a disease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55DA2-F474-7813-79FB-8491414AC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115EA-6926-3B50-76D9-59729DE3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98281"/>
            <a:ext cx="7620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8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D285E-E6B3-4B0E-752B-C8DE4A8EB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D1803C-6D31-7F63-5DD4-5A9619EF7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837C1-1635-22B6-4844-364A8514813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Analyze FAM files and clinical data integration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DF1FC-CE3A-D8AC-25F6-671AEE28D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A6CE2B-10D8-5A41-9500-4F1B4E57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" y="5321422"/>
            <a:ext cx="6830210" cy="99121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4D1A477-AF49-3FE3-FED1-072C34E55397}"/>
              </a:ext>
            </a:extLst>
          </p:cNvPr>
          <p:cNvSpPr/>
          <p:nvPr/>
        </p:nvSpPr>
        <p:spPr>
          <a:xfrm>
            <a:off x="5885684" y="3089617"/>
            <a:ext cx="420632" cy="10949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A68AAC-9DE5-1508-6291-E2DD66401107}"/>
              </a:ext>
            </a:extLst>
          </p:cNvPr>
          <p:cNvGrpSpPr/>
          <p:nvPr/>
        </p:nvGrpSpPr>
        <p:grpSpPr>
          <a:xfrm>
            <a:off x="769662" y="2136894"/>
            <a:ext cx="4838700" cy="3000375"/>
            <a:chOff x="769662" y="2136894"/>
            <a:chExt cx="4838700" cy="30003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BDC9553-FE27-CB46-EEFF-740751C6F8A4}"/>
                </a:ext>
              </a:extLst>
            </p:cNvPr>
            <p:cNvGrpSpPr/>
            <p:nvPr/>
          </p:nvGrpSpPr>
          <p:grpSpPr>
            <a:xfrm>
              <a:off x="769662" y="2136894"/>
              <a:ext cx="4838700" cy="3000375"/>
              <a:chOff x="769662" y="2351087"/>
              <a:chExt cx="4838700" cy="30003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911A37F-B02A-EBC6-AD3F-6A67EC16C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62" y="2351087"/>
                <a:ext cx="4838700" cy="300037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687D4E7-3387-2791-3FA3-D97C40362E6A}"/>
                  </a:ext>
                </a:extLst>
              </p:cNvPr>
              <p:cNvSpPr/>
              <p:nvPr/>
            </p:nvSpPr>
            <p:spPr>
              <a:xfrm>
                <a:off x="3994031" y="4433977"/>
                <a:ext cx="370935" cy="1466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FAA0519-E3ED-20C9-877E-CB7C8232E3BC}"/>
                  </a:ext>
                </a:extLst>
              </p:cNvPr>
              <p:cNvSpPr/>
              <p:nvPr/>
            </p:nvSpPr>
            <p:spPr>
              <a:xfrm>
                <a:off x="2398144" y="4433977"/>
                <a:ext cx="914399" cy="1466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77B587-43F1-69CA-56F5-D78B05AE6D2A}"/>
                </a:ext>
              </a:extLst>
            </p:cNvPr>
            <p:cNvSpPr/>
            <p:nvPr/>
          </p:nvSpPr>
          <p:spPr>
            <a:xfrm>
              <a:off x="1662022" y="2150691"/>
              <a:ext cx="442822" cy="1523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37873A-E8B4-DA59-7E7F-BF3956EEE498}"/>
              </a:ext>
            </a:extLst>
          </p:cNvPr>
          <p:cNvGrpSpPr/>
          <p:nvPr/>
        </p:nvGrpSpPr>
        <p:grpSpPr>
          <a:xfrm>
            <a:off x="6570708" y="2145371"/>
            <a:ext cx="5133975" cy="3019425"/>
            <a:chOff x="6570708" y="2145371"/>
            <a:chExt cx="5133975" cy="3019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C9A3653-709A-5E35-9B67-D1CBDE3E7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708" y="2145371"/>
              <a:ext cx="5133975" cy="301942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E50F61-6538-10EB-96FF-0940946F67DA}"/>
                </a:ext>
              </a:extLst>
            </p:cNvPr>
            <p:cNvSpPr/>
            <p:nvPr/>
          </p:nvSpPr>
          <p:spPr>
            <a:xfrm>
              <a:off x="10202173" y="2167943"/>
              <a:ext cx="442822" cy="1523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7FA6BA-FD9A-DBDD-F91C-8D43B804A9B3}"/>
                </a:ext>
              </a:extLst>
            </p:cNvPr>
            <p:cNvSpPr/>
            <p:nvPr/>
          </p:nvSpPr>
          <p:spPr>
            <a:xfrm>
              <a:off x="7114743" y="2159317"/>
              <a:ext cx="269467" cy="1523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65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B2FC-34E0-64E3-1C41-E8E849B87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45504A-B2FA-FFC0-CEEF-C4D02C4F5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C143D-5C88-E616-A3FD-8EDEE26AC2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GWAS Results</a:t>
            </a:r>
          </a:p>
          <a:p>
            <a:pPr lvl="2"/>
            <a:r>
              <a:rPr lang="en-US" altLang="ko-KR" dirty="0"/>
              <a:t>Assoc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sz="800" dirty="0"/>
          </a:p>
          <a:p>
            <a:pPr lvl="2"/>
            <a:r>
              <a:rPr lang="en-US" altLang="ko-KR" dirty="0" err="1"/>
              <a:t>Assoc.adjusted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0F1C-D91F-C406-B536-ABBB480FF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F2E7D-28A1-3B75-BE90-8F767510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69" y="2394010"/>
            <a:ext cx="6067425" cy="1276350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87A110E8-B0C3-2B85-A97E-688D77CEF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E47F30-6F94-6853-DD1B-541E9670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69" y="4133710"/>
            <a:ext cx="5670700" cy="2454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272CCC-2A00-FA63-64E0-FC1AF491E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966" y="2924355"/>
            <a:ext cx="4367242" cy="26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7EE0-DA5E-42CD-E070-AE348FF8B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151AB5-87CD-8D71-0A8E-5D37A86FD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DE18C-FC33-D4E8-B4DC-82179DA79C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GWAS Results</a:t>
            </a:r>
          </a:p>
          <a:p>
            <a:pPr lvl="2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60900-579B-E048-5C8F-E02285B7C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FAF5D25-62B8-CC8E-578B-4FA121C52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8E372E-BA2E-047F-EB19-0ED7CA6B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24" y="2142425"/>
            <a:ext cx="7856753" cy="42310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DE6D8B-1D55-0280-B86E-978AD8AC1044}"/>
              </a:ext>
            </a:extLst>
          </p:cNvPr>
          <p:cNvSpPr/>
          <p:nvPr/>
        </p:nvSpPr>
        <p:spPr>
          <a:xfrm>
            <a:off x="5190224" y="5756533"/>
            <a:ext cx="2047337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7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82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2E3F-FF51-A077-B5F6-4D76522B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C2E3C7-6A37-222E-325A-FB616A8E1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4FC79-A221-B527-3FE3-CDA1C961EF5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UK Biobank</a:t>
            </a:r>
          </a:p>
          <a:p>
            <a:pPr lvl="1"/>
            <a:r>
              <a:rPr lang="en-US" altLang="ko-KR" dirty="0"/>
              <a:t>What is UK Biobank?</a:t>
            </a:r>
          </a:p>
          <a:p>
            <a:pPr lvl="2"/>
            <a:r>
              <a:rPr lang="en-US" altLang="ko-KR" dirty="0"/>
              <a:t>A large-scale biobank research project in the UK aimed at disease prevention and health promotion</a:t>
            </a:r>
          </a:p>
          <a:p>
            <a:pPr lvl="2"/>
            <a:r>
              <a:rPr lang="en-US" altLang="ko-KR" dirty="0"/>
              <a:t>Collecting data from 500,000 UK adults (aged 40-69) between 2006 and 2010</a:t>
            </a:r>
          </a:p>
          <a:p>
            <a:pPr lvl="2"/>
            <a:r>
              <a:rPr lang="en-US" altLang="ko-KR" dirty="0"/>
              <a:t>Multimodal cohort study including Genomics, Clinical, Lifestyle, Health Records, and Imaging data</a:t>
            </a:r>
          </a:p>
          <a:p>
            <a:pPr lvl="2"/>
            <a:r>
              <a:rPr lang="en-US" altLang="ko-KR" dirty="0"/>
              <a:t>Available to public and private research organizations, used in over 1,500 research projects worldwide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Scale &amp; Impact</a:t>
            </a:r>
          </a:p>
          <a:p>
            <a:pPr lvl="2"/>
            <a:r>
              <a:rPr lang="en-US" altLang="ko-KR" dirty="0"/>
              <a:t>Number of participants: 500,000+ participants</a:t>
            </a:r>
          </a:p>
          <a:p>
            <a:pPr lvl="2"/>
            <a:r>
              <a:rPr lang="en-US" altLang="ko-KR" dirty="0"/>
              <a:t>Data size: 15 PB (petabytes) or more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279F7-A709-8D2B-1A54-4BA2333A9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1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C04E-60F3-51AE-8199-1C00B648C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836721-C959-26D8-2EDB-1B32D6E4D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CFD5C-E405-3835-388F-DD7C644535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UK Biobank</a:t>
            </a:r>
          </a:p>
          <a:p>
            <a:pPr lvl="1"/>
            <a:r>
              <a:rPr lang="en-US" altLang="ko-KR" dirty="0"/>
              <a:t>Types of Data in UK Biobank</a:t>
            </a:r>
          </a:p>
          <a:p>
            <a:pPr lvl="2"/>
            <a:r>
              <a:rPr lang="en-US" altLang="ko-KR" dirty="0"/>
              <a:t>Genomic Data</a:t>
            </a:r>
          </a:p>
          <a:p>
            <a:pPr lvl="3"/>
            <a:r>
              <a:rPr lang="en-US" altLang="ko-KR" dirty="0"/>
              <a:t>SNP Array: Approximately 96M</a:t>
            </a:r>
          </a:p>
          <a:p>
            <a:pPr lvl="3"/>
            <a:r>
              <a:rPr lang="en-US" altLang="ko-KR" dirty="0"/>
              <a:t>Whole Exome Sequencing (WES): Provides data out of 500,000 individuals</a:t>
            </a:r>
          </a:p>
          <a:p>
            <a:pPr lvl="3"/>
            <a:r>
              <a:rPr lang="en-US" altLang="ko-KR" dirty="0"/>
              <a:t>Whole Genome Sequencing (WGS): Currently available to select researchers</a:t>
            </a:r>
          </a:p>
          <a:p>
            <a:pPr lvl="2"/>
            <a:r>
              <a:rPr lang="en-US" altLang="ko-KR" dirty="0"/>
              <a:t>Clinical &amp; Lifestyle Data</a:t>
            </a:r>
          </a:p>
          <a:p>
            <a:pPr lvl="3"/>
            <a:r>
              <a:rPr lang="en-US" altLang="ko-KR" dirty="0"/>
              <a:t>Body measurements (Biometrics): Height, weight, blood pressure, etc</a:t>
            </a:r>
          </a:p>
          <a:p>
            <a:pPr lvl="3"/>
            <a:r>
              <a:rPr lang="en-US" altLang="ko-KR" dirty="0"/>
              <a:t>Blood &amp; Urine Tests: Blood sugar, lipid levels, proteinuria, etc.</a:t>
            </a:r>
          </a:p>
          <a:p>
            <a:pPr lvl="3"/>
            <a:r>
              <a:rPr lang="en-US" altLang="ko-KR" dirty="0"/>
              <a:t>Lifestyle Data: Dietary habits, smoking, drinking, exercise habits, etc</a:t>
            </a:r>
          </a:p>
          <a:p>
            <a:pPr lvl="3"/>
            <a:r>
              <a:rPr lang="en-US" altLang="ko-KR" dirty="0"/>
              <a:t>Health Records: Hospital visits, prescription medication, death and cancer registries, etc.</a:t>
            </a:r>
          </a:p>
          <a:p>
            <a:pPr lvl="2"/>
            <a:r>
              <a:rPr lang="en-US" altLang="ko-KR" dirty="0"/>
              <a:t>Imaging Data</a:t>
            </a:r>
          </a:p>
          <a:p>
            <a:pPr lvl="3"/>
            <a:r>
              <a:rPr lang="en-US" altLang="ko-KR" dirty="0"/>
              <a:t>MRI and ultrasound imaging (brain, heart, abdomen, etc)</a:t>
            </a:r>
          </a:p>
          <a:p>
            <a:pPr lvl="2"/>
            <a:r>
              <a:rPr lang="en-US" altLang="ko-KR" dirty="0"/>
              <a:t>Environmental &amp; Additional Data</a:t>
            </a:r>
          </a:p>
          <a:p>
            <a:pPr lvl="3"/>
            <a:r>
              <a:rPr lang="en-US" altLang="ko-KR" dirty="0"/>
              <a:t>Socioeconomic Data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F1909-9262-99A1-4D8B-567D8EC5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9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C761D-7B82-801A-CE0A-57D6FBFC0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6CF64-19E3-45D6-C40F-A8F6D3632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3CEF1-8577-12B0-CA99-6C2A2D016B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UK Biobank</a:t>
            </a:r>
          </a:p>
          <a:p>
            <a:pPr lvl="1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83B41-A882-F166-4801-D7952D296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6BD04-8956-8247-824E-6856602B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65" y="1782676"/>
            <a:ext cx="7980871" cy="44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2FA77-683D-9156-C1E5-309369D9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F0549C-9E4B-3019-D20A-AEC49AA28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CA7CB-908E-86FF-4E9A-954FBCD672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 to use UKB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E5B6B-CFD9-6C53-5A0F-F942CEBB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620315-B120-CE98-5768-A03C8EC9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420"/>
            <a:ext cx="5737258" cy="44512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35B295-0976-DD92-F5F6-7EC51E2F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2" y="2142635"/>
            <a:ext cx="6687094" cy="18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41A49-5AB5-5747-4C2F-167CC3F7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44B91-68E0-602C-CEE9-F9BC41FFE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42BFA-08A4-2934-95A2-1F76D2AD90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 to use UKB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32929-9DC6-6A42-8F98-9F085D7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EDC2EA-F39F-78C4-4C8B-D30CD4F9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0" y="1849073"/>
            <a:ext cx="7375585" cy="3513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505C0C-F61D-2778-A6EA-08A372ED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34" y="1394006"/>
            <a:ext cx="3039916" cy="48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DE3B0-BA5A-C934-CA25-BC33ACA0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3896D4-0629-84EB-63C1-67546409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261DD-DB9C-79C2-0AEF-C70C830B39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 to use UKB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8077B-F007-AC58-9D59-C6289FA4B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284609-E017-D469-02D4-2A44137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" y="2037974"/>
            <a:ext cx="8540151" cy="3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2E6D9-33BC-364A-57A3-533E6444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B15242-1E06-4BCF-5F60-925EF8B5F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A29BD-F720-235B-E28D-4EABA2EC7E8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 to use UKB</a:t>
            </a:r>
          </a:p>
          <a:p>
            <a:pPr lvl="1"/>
            <a:r>
              <a:rPr lang="en-US" altLang="ko-KR" dirty="0"/>
              <a:t>Application Submission</a:t>
            </a:r>
          </a:p>
          <a:p>
            <a:pPr lvl="2"/>
            <a:r>
              <a:rPr lang="en-US" altLang="ko-KR" dirty="0"/>
              <a:t>Once registered with UK Biobank, log in and submit an </a:t>
            </a:r>
            <a:r>
              <a:rPr lang="en-US" altLang="ko-KR" dirty="0">
                <a:solidFill>
                  <a:srgbClr val="1155CC"/>
                </a:solidFill>
              </a:rPr>
              <a:t>Application Draft</a:t>
            </a:r>
          </a:p>
          <a:p>
            <a:pPr lvl="2"/>
            <a:r>
              <a:rPr lang="en-US" altLang="ko-KR" dirty="0"/>
              <a:t>During this step, selecting </a:t>
            </a:r>
            <a:r>
              <a:rPr lang="en-US" altLang="ko-KR" dirty="0">
                <a:solidFill>
                  <a:srgbClr val="1155CC"/>
                </a:solidFill>
              </a:rPr>
              <a:t>the appropriate data tier </a:t>
            </a:r>
            <a:r>
              <a:rPr lang="en-US" altLang="ko-KR" dirty="0"/>
              <a:t>(Tier 1, Tier 2, Tier 3)</a:t>
            </a:r>
          </a:p>
          <a:p>
            <a:pPr lvl="2"/>
            <a:r>
              <a:rPr lang="en-US" altLang="ko-KR" dirty="0"/>
              <a:t>The UK Biobank </a:t>
            </a:r>
            <a:r>
              <a:rPr lang="en-US" altLang="ko-KR" dirty="0">
                <a:solidFill>
                  <a:srgbClr val="1155CC"/>
                </a:solidFill>
              </a:rPr>
              <a:t>ethics and access review process</a:t>
            </a:r>
            <a:r>
              <a:rPr lang="en-US" altLang="ko-KR" dirty="0"/>
              <a:t> will then be initiated</a:t>
            </a:r>
          </a:p>
          <a:p>
            <a:pPr lvl="1"/>
            <a:r>
              <a:rPr lang="en-US" altLang="ko-KR" dirty="0"/>
              <a:t>Review and Approval</a:t>
            </a:r>
          </a:p>
          <a:p>
            <a:pPr lvl="2"/>
            <a:r>
              <a:rPr lang="en-US" altLang="ko-KR" dirty="0"/>
              <a:t>After submission, UK Biobank may request </a:t>
            </a:r>
            <a:r>
              <a:rPr lang="en-US" altLang="ko-KR" dirty="0">
                <a:solidFill>
                  <a:srgbClr val="FF0000"/>
                </a:solidFill>
              </a:rPr>
              <a:t>modifications or additional details</a:t>
            </a:r>
          </a:p>
          <a:p>
            <a:pPr lvl="2"/>
            <a:r>
              <a:rPr lang="en-US" altLang="ko-KR" dirty="0"/>
              <a:t>Once </a:t>
            </a:r>
            <a:r>
              <a:rPr lang="en-US" altLang="ko-KR" dirty="0">
                <a:solidFill>
                  <a:srgbClr val="1155CC"/>
                </a:solidFill>
              </a:rPr>
              <a:t>approved</a:t>
            </a:r>
            <a:r>
              <a:rPr lang="en-US" altLang="ko-KR" dirty="0"/>
              <a:t>, the MTA agreement is finalized, and the Data Access Fee is paid</a:t>
            </a:r>
          </a:p>
          <a:p>
            <a:pPr lvl="1"/>
            <a:r>
              <a:rPr lang="en-US" altLang="ko-KR" dirty="0"/>
              <a:t>Data Access and Download Process</a:t>
            </a:r>
          </a:p>
          <a:p>
            <a:pPr lvl="2"/>
            <a:r>
              <a:rPr lang="en-US" altLang="ko-KR" dirty="0"/>
              <a:t>After approval, select the Data Category in the UKBB Access Management System</a:t>
            </a:r>
          </a:p>
          <a:p>
            <a:pPr lvl="2"/>
            <a:r>
              <a:rPr lang="en-US" altLang="ko-KR" dirty="0"/>
              <a:t>UK Biobank will then </a:t>
            </a:r>
            <a:r>
              <a:rPr lang="en-US" altLang="ko-KR" dirty="0">
                <a:solidFill>
                  <a:srgbClr val="1155CC"/>
                </a:solidFill>
              </a:rPr>
              <a:t>authorize the bult data download</a:t>
            </a:r>
            <a:r>
              <a:rPr lang="en-US" altLang="ko-KR" dirty="0"/>
              <a:t> and send a </a:t>
            </a:r>
            <a:r>
              <a:rPr lang="en-US" altLang="ko-KR" dirty="0">
                <a:solidFill>
                  <a:srgbClr val="1155CC"/>
                </a:solidFill>
              </a:rPr>
              <a:t>download key </a:t>
            </a:r>
            <a:r>
              <a:rPr lang="en-US" altLang="ko-KR" dirty="0"/>
              <a:t>via email</a:t>
            </a:r>
          </a:p>
          <a:p>
            <a:pPr lvl="2"/>
            <a:r>
              <a:rPr lang="en-US" altLang="ko-KR" dirty="0"/>
              <a:t>Download the dataset, then proceed with decryption and decompression before use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ABFAF-30DA-8368-CAD6-0A98E34B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5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81D30-74B2-69C1-E577-A662CAC8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0FC350-0438-5412-BAA0-654A9C127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3267B-9E2F-CF79-AE5A-D9E57343F3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PLINK: A Tool for Whole-Genome Association Analysis</a:t>
            </a:r>
          </a:p>
          <a:p>
            <a:pPr lvl="1"/>
            <a:r>
              <a:rPr lang="en-US" altLang="ko-KR" dirty="0"/>
              <a:t>What is PLINK?</a:t>
            </a:r>
          </a:p>
          <a:p>
            <a:pPr lvl="2"/>
            <a:r>
              <a:rPr lang="en-US" altLang="ko-KR" dirty="0"/>
              <a:t>PLINK is an open-source tool for genome-wide association studies (GWAS) and population-based genetic analysis</a:t>
            </a:r>
          </a:p>
          <a:p>
            <a:pPr lvl="2"/>
            <a:r>
              <a:rPr lang="en-US" altLang="ko-KR" dirty="0"/>
              <a:t>It is widely used for </a:t>
            </a:r>
            <a:r>
              <a:rPr lang="en-US" altLang="ko-KR" dirty="0">
                <a:solidFill>
                  <a:srgbClr val="1155CC"/>
                </a:solidFill>
              </a:rPr>
              <a:t>quality control (QC)</a:t>
            </a:r>
            <a:r>
              <a:rPr lang="en-US" altLang="ko-KR" dirty="0"/>
              <a:t>, association testing, population stratification, and genetic data formatting</a:t>
            </a:r>
          </a:p>
          <a:p>
            <a:pPr lvl="2"/>
            <a:r>
              <a:rPr lang="en-US" altLang="ko-KR" dirty="0"/>
              <a:t>It supports multiple file formats, including </a:t>
            </a:r>
            <a:r>
              <a:rPr lang="en-US" altLang="ko-KR" b="1" dirty="0"/>
              <a:t>VCF, BED, BIM</a:t>
            </a:r>
            <a:r>
              <a:rPr lang="en-US" altLang="ko-KR" dirty="0"/>
              <a:t>, and PED</a:t>
            </a:r>
          </a:p>
          <a:p>
            <a:pPr lvl="1"/>
            <a:r>
              <a:rPr lang="en-US" altLang="ko-KR" dirty="0"/>
              <a:t>Key Features of PLINK</a:t>
            </a:r>
          </a:p>
          <a:p>
            <a:pPr lvl="2"/>
            <a:r>
              <a:rPr lang="en-US" altLang="ko-KR" dirty="0"/>
              <a:t>Genotype Data Processing: Converts raw genotype data (e.g., </a:t>
            </a:r>
            <a:r>
              <a:rPr lang="en-US" altLang="ko-KR" b="1" dirty="0"/>
              <a:t>VCF</a:t>
            </a:r>
            <a:r>
              <a:rPr lang="en-US" altLang="ko-KR" dirty="0"/>
              <a:t>) into PLINK formats (.</a:t>
            </a:r>
            <a:r>
              <a:rPr lang="en-US" altLang="ko-KR" b="1" dirty="0"/>
              <a:t>bed, .</a:t>
            </a:r>
            <a:r>
              <a:rPr lang="en-US" altLang="ko-KR" b="1" dirty="0" err="1"/>
              <a:t>bim</a:t>
            </a:r>
            <a:r>
              <a:rPr lang="en-US" altLang="ko-KR" b="1" dirty="0"/>
              <a:t>, .fam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Quality Control (QC) Procedures: Includes filtering based on minor allele frequency(MAF), Hardy-Weinberg equilibrium (HWE), and genotype missingness</a:t>
            </a:r>
          </a:p>
          <a:p>
            <a:pPr lvl="2"/>
            <a:r>
              <a:rPr lang="en-US" altLang="ko-KR" dirty="0"/>
              <a:t>GWAS Analysis: Performs single-marker association tests for case-control and quantitative traits</a:t>
            </a:r>
          </a:p>
          <a:p>
            <a:pPr lvl="2"/>
            <a:r>
              <a:rPr lang="en-US" altLang="ko-KR" dirty="0"/>
              <a:t>Population Stratification: Principal component analysis (PCA) to correct for population structure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034F1-3B0E-E163-6362-437D2B311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57B3D9-93EA-46D0-9D1E-C9B8A6935BC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08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32139</TotalTime>
  <Words>784</Words>
  <Application>Microsoft Office PowerPoint</Application>
  <PresentationFormat>와이드스크린</PresentationFormat>
  <Paragraphs>121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Bahnschrift Light SemiCondensed</vt:lpstr>
      <vt:lpstr>Wingdings</vt:lpstr>
      <vt:lpstr>1_Office 테마</vt:lpstr>
      <vt:lpstr>UK Biobank &amp; PLINK Tool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이소연</dc:creator>
  <cp:lastModifiedBy>송종웅</cp:lastModifiedBy>
  <cp:revision>364</cp:revision>
  <cp:lastPrinted>2022-07-07T04:08:24Z</cp:lastPrinted>
  <dcterms:created xsi:type="dcterms:W3CDTF">2022-02-10T06:52:34Z</dcterms:created>
  <dcterms:modified xsi:type="dcterms:W3CDTF">2025-02-19T05:36:32Z</dcterms:modified>
</cp:coreProperties>
</file>