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7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/>
    <p:restoredTop sz="94708"/>
  </p:normalViewPr>
  <p:slideViewPr>
    <p:cSldViewPr snapToGrid="0">
      <p:cViewPr varScale="1">
        <p:scale>
          <a:sx n="120" d="100"/>
          <a:sy n="120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4745-6651-AB86-9F91-401CBD6F9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2D74-CDF1-6021-460A-D9AC563C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F94D-1041-1B52-76AA-CD02C66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DB6B-E70B-5BC8-D843-34787521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21A5-1D96-3CB5-F9EA-99D2834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BB0-E900-0470-165C-EDBC1D14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DEDCD-3A33-1375-1388-7C91AE00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864D-1783-7CE1-9C5D-8F889451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3E56-2971-FCF3-7030-3A3C69A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F3A-74C9-8317-BC97-DE15FDEC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B6A29-3DE6-B8D5-49CF-D435DAF8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C8CC-9881-1521-EE30-BD4D65B7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7A1F-EC43-8E65-A6C8-9283EC1D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EE6E-CD97-27A2-D978-6E729903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DEF1-9C06-539A-8C89-825CB672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0D2C-95A8-AB0F-4C6A-BF92007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5513-B976-4780-755B-D73171E1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0CFA-FF9D-5D16-91CD-BD976FD6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CC5B-6371-7428-15A7-88AD0D8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EE8-4681-6ACB-3359-D6914B72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553B-7448-5D26-42BC-B438C36A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E282-8EC0-A826-A58F-7CCF8B3B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F946-6A2C-D915-E812-772EFE14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582-FE44-83EC-62AC-E4A2A992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18D4-372B-A6AE-9090-EC76DA1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5495-22AC-BF04-ABC9-473F4B32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D49B-0A4B-E91D-E7C7-27716FE1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543A-8C88-24FB-24D4-1EB28DEA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B21F8-CA29-05A2-6E37-5341E0F1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7A94A-6A98-89B5-F9E7-C59A723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85B5-D248-4A95-70E8-746E61A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C2E-C390-6A5E-399F-9D3696A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2060-637B-88C8-AB71-8DE44C81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549E-D780-EB9E-8A58-4ED67D94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33D3A-DD7E-357B-8613-3BF35673F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2708-03B9-D365-CEBF-3A63897A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2C7E-904C-3F00-A7B8-4BA4754F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A4371-8403-8FED-E688-4C770C96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A9FA-FAE4-922D-9ACF-9EB9A226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1D58-B15B-BFBA-21EE-1138D072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98CCC-3CAF-B915-CD47-438664C7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815D3-3796-07C0-477E-0839F97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70B5-34A7-CAFA-2F98-2C1BCB3A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7153A-19A7-848F-617F-1F8B864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FDA2-FD21-535E-2E4A-55E50E7C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CE31-D103-303D-CEC8-9C97E9D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436F-7039-F55E-41A1-8C116EC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57E-E2BD-F37E-6ED2-5F1D6767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744A5-F9F6-09E7-70E3-E3C12F87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4584-FB11-8D24-69EF-38CED35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0F30A-7803-9340-072A-BFDDF68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8064-93E8-86DC-2391-70F420F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EB15-DAE2-C03B-0AE5-B76F460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64F58-B4D6-070B-A3D9-37A285B7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45557-BA93-2C04-033A-BA6C5A940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A5F2-446C-94DE-6ACA-ACC9C20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C357-16B4-7931-1A7B-9AFFAF49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2187-AAD2-82CE-DC47-09ABCCA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E7E0-9886-96BE-21D7-413FCC6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A24E-AA0B-95D9-1713-737AECC4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5A43-3762-B893-9DA6-89DA6823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1A57-48AB-524B-8983-18A254FEB5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516E-49A0-FD6E-7AC8-96A38F252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BF4C-E1D6-48C0-F14D-815D31AC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xming.en.softonic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75AF-6D8B-462B-551D-CECA28B13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 at CHPC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79D6-2921-6F2D-E62C-F9F79C96A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Brett Milash and Anita Orendt</a:t>
            </a:r>
          </a:p>
          <a:p>
            <a:r>
              <a:rPr lang="en-US"/>
              <a:t>Center for High Performance Computing</a:t>
            </a:r>
          </a:p>
          <a:p>
            <a:r>
              <a:rPr lang="en-US"/>
              <a:t>03/28/2023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3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091839"/>
              </p:ext>
            </p:extLst>
          </p:nvPr>
        </p:nvGraphicFramePr>
        <p:xfrm>
          <a:off x="383029" y="1384191"/>
          <a:ext cx="1124899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49084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9D4-59EB-48C0-39FB-300CB07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for interactive vs batch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A193-F6D4-B546-3270-1B755553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tasks are inherently interactive</a:t>
            </a:r>
          </a:p>
          <a:p>
            <a:pPr lvl="1"/>
            <a:r>
              <a:rPr lang="en-US" dirty="0"/>
              <a:t>Coding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Some tasks are inherently batch oriented</a:t>
            </a:r>
          </a:p>
          <a:p>
            <a:pPr lvl="1"/>
            <a:r>
              <a:rPr lang="en-US" dirty="0"/>
              <a:t>Large or long-running simulations</a:t>
            </a:r>
          </a:p>
          <a:p>
            <a:pPr lvl="1"/>
            <a:r>
              <a:rPr lang="en-US" dirty="0"/>
              <a:t>Processing lots of data files</a:t>
            </a:r>
          </a:p>
          <a:p>
            <a:r>
              <a:rPr lang="en-US" dirty="0"/>
              <a:t>To write R code that adapts to both use cases:</a:t>
            </a:r>
          </a:p>
          <a:p>
            <a:pPr lvl="1"/>
            <a:r>
              <a:rPr lang="en-US" dirty="0"/>
              <a:t>Write lots of functions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interactive()</a:t>
            </a:r>
            <a:r>
              <a:rPr lang="en-US" dirty="0"/>
              <a:t>to test whether job is interactive or batch</a:t>
            </a:r>
          </a:p>
        </p:txBody>
      </p:sp>
    </p:spTree>
    <p:extLst>
      <p:ext uri="{BB962C8B-B14F-4D97-AF65-F5344CB8AC3E}">
        <p14:creationId xmlns:p14="http://schemas.microsoft.com/office/powerpoint/2010/main" val="360173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0DE3-9EE9-7BB5-7A4B-91FA9C1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parallel R code in a SLURM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2C76-CBA3-A5C5-8AD5-529B9F0C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83"/>
            <a:ext cx="10515600" cy="4351338"/>
          </a:xfrm>
        </p:spPr>
        <p:txBody>
          <a:bodyPr/>
          <a:lstStyle/>
          <a:p>
            <a:r>
              <a:rPr lang="en-US" dirty="0"/>
              <a:t>A SLURM job may not have access to all the cores on a node</a:t>
            </a:r>
          </a:p>
          <a:p>
            <a:r>
              <a:rPr lang="en-US" dirty="0"/>
              <a:t>To count all the cores on the machine (which is not what we want):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count the cores available to your job: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C7D11-CFD7-BAE3-AC39-7F5886C92C74}"/>
              </a:ext>
            </a:extLst>
          </p:cNvPr>
          <p:cNvSpPr txBox="1"/>
          <p:nvPr/>
        </p:nvSpPr>
        <p:spPr>
          <a:xfrm>
            <a:off x="838200" y="2654228"/>
            <a:ext cx="4875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# How many cores are on this machine?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&gt; library(parallel)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" pitchFamily="2" charset="0"/>
              </a:rPr>
              <a:t>detectCores</a:t>
            </a:r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()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[1] 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D6FF4-7004-14C7-899E-C4986D2FEC84}"/>
              </a:ext>
            </a:extLst>
          </p:cNvPr>
          <p:cNvSpPr txBox="1"/>
          <p:nvPr/>
        </p:nvSpPr>
        <p:spPr>
          <a:xfrm>
            <a:off x="838200" y="4653174"/>
            <a:ext cx="8084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# How many cores are available to me on this node?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("SLURM_TASKS_PER_NODE"))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# How many cores are available to my potentially multi-node job: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("SLURM_NTASKS"))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19795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9C2-7956-292C-04F4-7D8E571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using R at CHPC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0CB859-8149-14BD-FA4E-B872E282D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6813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77140339"/>
                    </a:ext>
                  </a:extLst>
                </a:gridCol>
                <a:gridCol w="7270315">
                  <a:extLst>
                    <a:ext uri="{9D8B030D-6E8A-4147-A177-3AD203B41FA5}">
                      <a16:colId xmlns:a16="http://schemas.microsoft.com/office/drawing/2014/main" val="212461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command line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either web browser or X-Windows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Lab or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document based, web browser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batch script 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document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0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4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6F3B-37A2-F2DF-ABAA-C12F5214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access resources at CHPC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4B59B-CD58-76D7-5188-845483F6B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40973"/>
              </p:ext>
            </p:extLst>
          </p:nvPr>
        </p:nvGraphicFramePr>
        <p:xfrm>
          <a:off x="838200" y="1825625"/>
          <a:ext cx="10515600" cy="2881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9921">
                  <a:extLst>
                    <a:ext uri="{9D8B030D-6E8A-4147-A177-3AD203B41FA5}">
                      <a16:colId xmlns:a16="http://schemas.microsoft.com/office/drawing/2014/main" val="3382537353"/>
                    </a:ext>
                  </a:extLst>
                </a:gridCol>
                <a:gridCol w="3940479">
                  <a:extLst>
                    <a:ext uri="{9D8B030D-6E8A-4147-A177-3AD203B41FA5}">
                      <a16:colId xmlns:a16="http://schemas.microsoft.com/office/drawing/2014/main" val="11244621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1088286"/>
                    </a:ext>
                  </a:extLst>
                </a:gridCol>
              </a:tblGrid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30566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ssh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23034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GUI,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498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convenient, like ssh, command line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9898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 (batch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2844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interactive command-line or GUI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80628"/>
                  </a:ext>
                </a:extLst>
              </a:tr>
              <a:tr h="643698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web-based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E4B0AD-F553-AA72-A2CD-3ED0A319B1AF}"/>
              </a:ext>
            </a:extLst>
          </p:cNvPr>
          <p:cNvSpPr txBox="1"/>
          <p:nvPr/>
        </p:nvSpPr>
        <p:spPr>
          <a:xfrm>
            <a:off x="838200" y="5386192"/>
            <a:ext cx="1024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appropriate uses for interactive and compute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nodes: writing code, installing code, small-scale testing, debugging, managing SLURM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nodes: heavy-duty computing (simulations, stats, data visualization) whether interactive or not</a:t>
            </a:r>
          </a:p>
        </p:txBody>
      </p:sp>
    </p:spTree>
    <p:extLst>
      <p:ext uri="{BB962C8B-B14F-4D97-AF65-F5344CB8AC3E}">
        <p14:creationId xmlns:p14="http://schemas.microsoft.com/office/powerpoint/2010/main" val="29720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38974"/>
              </p:ext>
            </p:extLst>
          </p:nvPr>
        </p:nvGraphicFramePr>
        <p:xfrm>
          <a:off x="383029" y="1615418"/>
          <a:ext cx="11376579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2075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241207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430544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535731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3701197803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(runs 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(runs 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6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06EA-4CAB-746C-36C0-75096D2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ssh, </a:t>
            </a:r>
            <a:r>
              <a:rPr lang="en-US" dirty="0" err="1"/>
              <a:t>Fastx</a:t>
            </a:r>
            <a:r>
              <a:rPr lang="en-US" dirty="0"/>
              <a:t>, and OnDemand shell access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1C02-83D1-6E8D-7643-84B3013D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provide access to interactive nodes</a:t>
            </a:r>
          </a:p>
          <a:p>
            <a:r>
              <a:rPr lang="en-US" dirty="0"/>
              <a:t>Graphics (whether GUI or graphical output) requires X-forwarding</a:t>
            </a:r>
          </a:p>
          <a:p>
            <a:pPr lvl="1"/>
            <a:r>
              <a:rPr lang="en-US" dirty="0"/>
              <a:t>On Mac use “ssh -Y </a:t>
            </a:r>
            <a:r>
              <a:rPr lang="en-US" i="1" dirty="0" err="1"/>
              <a:t>username</a:t>
            </a:r>
            <a:r>
              <a:rPr lang="en-US" dirty="0" err="1"/>
              <a:t>@</a:t>
            </a:r>
            <a:r>
              <a:rPr lang="en-US" i="1" dirty="0" err="1"/>
              <a:t>hostname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On Windows use </a:t>
            </a:r>
            <a:r>
              <a:rPr lang="en-US" dirty="0" err="1"/>
              <a:t>Xming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https://xming.en.softonic.com/</a:t>
            </a:r>
            <a:r>
              <a:rPr lang="en-US" dirty="0"/>
              <a:t> )</a:t>
            </a:r>
          </a:p>
          <a:p>
            <a:r>
              <a:rPr lang="en-US" dirty="0"/>
              <a:t>X-forwarding can be slow without some help</a:t>
            </a:r>
          </a:p>
        </p:txBody>
      </p:sp>
    </p:spTree>
    <p:extLst>
      <p:ext uri="{BB962C8B-B14F-4D97-AF65-F5344CB8AC3E}">
        <p14:creationId xmlns:p14="http://schemas.microsoft.com/office/powerpoint/2010/main" val="262238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495611"/>
              </p:ext>
            </p:extLst>
          </p:nvPr>
        </p:nvGraphicFramePr>
        <p:xfrm>
          <a:off x="383029" y="1384191"/>
          <a:ext cx="11248990" cy="421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84409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49BF-C23E-B815-51E1-5E171D88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</a:t>
            </a:r>
            <a:r>
              <a:rPr lang="en-US" dirty="0" err="1"/>
              <a:t>sbatch</a:t>
            </a:r>
            <a:r>
              <a:rPr lang="en-US" dirty="0"/>
              <a:t> and </a:t>
            </a:r>
            <a:r>
              <a:rPr lang="en-US" dirty="0" err="1"/>
              <a:t>salloc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6C5B-C625-8242-1A7B-CAAB01B2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methods provide access to compute nodes</a:t>
            </a:r>
          </a:p>
          <a:p>
            <a:r>
              <a:rPr lang="en-US" dirty="0" err="1"/>
              <a:t>sbatch</a:t>
            </a:r>
            <a:r>
              <a:rPr lang="en-US" dirty="0"/>
              <a:t> is batch oriented - therefore non-interactive</a:t>
            </a:r>
          </a:p>
          <a:p>
            <a:r>
              <a:rPr lang="en-US" dirty="0" err="1"/>
              <a:t>salloc</a:t>
            </a:r>
            <a:r>
              <a:rPr lang="en-US" dirty="0"/>
              <a:t> starts an interactive shell session on a compute node</a:t>
            </a:r>
          </a:p>
        </p:txBody>
      </p:sp>
    </p:spTree>
    <p:extLst>
      <p:ext uri="{BB962C8B-B14F-4D97-AF65-F5344CB8AC3E}">
        <p14:creationId xmlns:p14="http://schemas.microsoft.com/office/powerpoint/2010/main" val="138370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14949"/>
              </p:ext>
            </p:extLst>
          </p:nvPr>
        </p:nvGraphicFramePr>
        <p:xfrm>
          <a:off x="383029" y="1384191"/>
          <a:ext cx="1124899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1626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A2D-5B12-7FAB-FDF6-B5CCAD6E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OnDemand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9D1A-6016-EA28-F485-C0E835B1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  <a:p>
            <a:r>
              <a:rPr lang="en-US" dirty="0"/>
              <a:t>Access to compute nodes</a:t>
            </a:r>
          </a:p>
          <a:p>
            <a:r>
              <a:rPr lang="en-US" dirty="0"/>
              <a:t>Very good for web and GUI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986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953</Words>
  <Application>Microsoft Macintosh PowerPoint</Application>
  <PresentationFormat>Widescreen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Using R at CHPC</vt:lpstr>
      <vt:lpstr>Methods of using R at CHPC</vt:lpstr>
      <vt:lpstr>Methods to access resources at CHPC</vt:lpstr>
      <vt:lpstr>R use methods vs. CHPC access methods</vt:lpstr>
      <vt:lpstr>ssh, Fastx, and OnDemand shell access demo</vt:lpstr>
      <vt:lpstr>R use methods vs. CHPC access methods</vt:lpstr>
      <vt:lpstr>SLURM sbatch and salloc demo</vt:lpstr>
      <vt:lpstr>R use methods vs. CHPC access methods</vt:lpstr>
      <vt:lpstr>OnDemand demo</vt:lpstr>
      <vt:lpstr>R use methods vs. CHPC access methods</vt:lpstr>
      <vt:lpstr>R code for interactive vs batch jobs</vt:lpstr>
      <vt:lpstr>Running parallel R code in a SLURM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at CHPC</dc:title>
  <dc:creator>Brett A Milash</dc:creator>
  <cp:lastModifiedBy>Brett A Milash</cp:lastModifiedBy>
  <cp:revision>20</cp:revision>
  <dcterms:created xsi:type="dcterms:W3CDTF">2023-03-28T03:05:37Z</dcterms:created>
  <dcterms:modified xsi:type="dcterms:W3CDTF">2023-03-28T15:05:30Z</dcterms:modified>
</cp:coreProperties>
</file>