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3" r:id="rId7"/>
    <p:sldId id="260" r:id="rId8"/>
    <p:sldId id="265" r:id="rId9"/>
    <p:sldId id="264" r:id="rId10"/>
    <p:sldId id="267" r:id="rId11"/>
    <p:sldId id="266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97"/>
    <p:restoredTop sz="94694"/>
  </p:normalViewPr>
  <p:slideViewPr>
    <p:cSldViewPr snapToGrid="0">
      <p:cViewPr varScale="1">
        <p:scale>
          <a:sx n="121" d="100"/>
          <a:sy n="121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F4745-6651-AB86-9F91-401CBD6F97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D52D74-CDF1-6021-460A-D9AC563C8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FF94D-1041-1B52-76AA-CD02C66B0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1A57-48AB-524B-8983-18A254FEB5A1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9DB6B-E70B-5BC8-D843-34787521C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C21A5-1D96-3CB5-F9EA-99D2834EC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8225-A000-1346-B381-1643E6945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87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72BB0-E900-0470-165C-EDBC1D14D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8DEDCD-3A33-1375-1388-7C91AE007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5864D-1783-7CE1-9C5D-8F8894512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1A57-48AB-524B-8983-18A254FEB5A1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D3E56-2971-FCF3-7030-3A3C69A6B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6BF3A-74C9-8317-BC97-DE15FDEC1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8225-A000-1346-B381-1643E6945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B6A29-3DE6-B8D5-49CF-D435DAF8DF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34C8CC-9881-1521-EE30-BD4D65B7B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B7A1F-EC43-8E65-A6C8-9283EC1DA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1A57-48AB-524B-8983-18A254FEB5A1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0EE6E-CD97-27A2-D978-6E7299035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CDEF1-9C06-539A-8C89-825CB6720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8225-A000-1346-B381-1643E6945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3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50D2C-95A8-AB0F-4C6A-BF92007B1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95513-B976-4780-755B-D73171E1F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A0CFA-FF9D-5D16-91CD-BD976FD6E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1A57-48AB-524B-8983-18A254FEB5A1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BCC5B-6371-7428-15A7-88AD0D827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11EE8-4681-6ACB-3359-D6914B72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8225-A000-1346-B381-1643E6945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34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2553B-7448-5D26-42BC-B438C36AD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EE282-8EC0-A826-A58F-7CCF8B3B6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5F946-6A2C-D915-E812-772EFE14C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1A57-48AB-524B-8983-18A254FEB5A1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0F582-FE44-83EC-62AC-E4A2A9928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918D4-372B-A6AE-9090-EC76DA143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8225-A000-1346-B381-1643E6945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88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65495-22AC-BF04-ABC9-473F4B329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ED49B-0A4B-E91D-E7C7-27716FE17E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29543A-8C88-24FB-24D4-1EB28DEA4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B21F8-CA29-05A2-6E37-5341E0F16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1A57-48AB-524B-8983-18A254FEB5A1}" type="datetimeFigureOut">
              <a:rPr lang="en-US" smtClean="0"/>
              <a:t>7/18/24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7A94A-6A98-89B5-F9E7-C59A7235A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785B5-D248-4A95-70E8-746E61AAA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8225-A000-1346-B381-1643E6945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62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DCC2E-C390-6A5E-399F-9D3696AEB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92060-637B-88C8-AB71-8DE44C816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2549E-D780-EB9E-8A58-4ED67D940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C33D3A-DD7E-357B-8613-3BF35673F1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BA2708-03B9-D365-CEBF-3A63897A4B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9F2C7E-904C-3F00-A7B8-4BA4754F4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1A57-48AB-524B-8983-18A254FEB5A1}" type="datetimeFigureOut">
              <a:rPr lang="en-US" smtClean="0"/>
              <a:t>7/18/24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AA4371-8403-8FED-E688-4C770C960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6CA9FA-FAE4-922D-9ACF-9EB9A226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8225-A000-1346-B381-1643E6945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49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31D58-B15B-BFBA-21EE-1138D072C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398CCC-3CAF-B915-CD47-438664C7B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1A57-48AB-524B-8983-18A254FEB5A1}" type="datetimeFigureOut">
              <a:rPr lang="en-US" smtClean="0"/>
              <a:t>7/18/24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C815D3-3796-07C0-477E-0839F9722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7570B5-34A7-CAFA-2F98-2C1BCB3A8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8225-A000-1346-B381-1643E6945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93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D7153A-19A7-848F-617F-1F8B86465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1A57-48AB-524B-8983-18A254FEB5A1}" type="datetimeFigureOut">
              <a:rPr lang="en-US" smtClean="0"/>
              <a:t>7/18/24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E8FDA2-FD21-535E-2E4A-55E50E7C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5CE31-D103-303D-CEC8-9C97E9DDE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8225-A000-1346-B381-1643E6945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25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4436F-7039-F55E-41A1-8C116ECB8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B957E-E2BD-F37E-6ED2-5F1D67674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744A5-F9F6-09E7-70E3-E3C12F87A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A4584-FB11-8D24-69EF-38CED3554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1A57-48AB-524B-8983-18A254FEB5A1}" type="datetimeFigureOut">
              <a:rPr lang="en-US" smtClean="0"/>
              <a:t>7/18/24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0F30A-7803-9340-072A-BFDDF68A5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58064-93E8-86DC-2391-70F420F27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8225-A000-1346-B381-1643E6945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91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6EB15-DAE2-C03B-0AE5-B76F46060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B64F58-B4D6-070B-A3D9-37A285B709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045557-BA93-2C04-033A-BA6C5A940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4A5F2-446C-94DE-6ACA-ACC9C201A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1A57-48AB-524B-8983-18A254FEB5A1}" type="datetimeFigureOut">
              <a:rPr lang="en-US" smtClean="0"/>
              <a:t>7/18/24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9C357-16B4-7931-1A7B-9AFFAF49E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82187-AAD2-82CE-DC47-09ABCCAE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8225-A000-1346-B381-1643E6945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96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DE7E0-9886-96BE-21D7-413FCC672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8A24E-AA0B-95D9-1713-737AECC40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65A43-3762-B893-9DA6-89DA68234D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11A57-48AB-524B-8983-18A254FEB5A1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C516E-49A0-FD6E-7AC8-96A38F252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5BF4C-E1D6-48C0-F14D-815D31ACF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38225-A000-1346-B381-1643E6945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3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xming.en.softonic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275AF-6D8B-462B-551D-CECA28B132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R at CHPC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6879D6-2921-6F2D-E62C-F9F79C96A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Brett Milash</a:t>
            </a:r>
          </a:p>
          <a:p>
            <a:r>
              <a:rPr lang="en-US" dirty="0"/>
              <a:t>Center for High Performance Computing</a:t>
            </a:r>
          </a:p>
          <a:p>
            <a:r>
              <a:rPr lang="en-US" dirty="0"/>
              <a:t>03/26/2024</a:t>
            </a:r>
          </a:p>
        </p:txBody>
      </p:sp>
    </p:spTree>
    <p:extLst>
      <p:ext uri="{BB962C8B-B14F-4D97-AF65-F5344CB8AC3E}">
        <p14:creationId xmlns:p14="http://schemas.microsoft.com/office/powerpoint/2010/main" val="4030536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E8A2D-5B12-7FAB-FDF6-B5CCAD6E8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OnDemand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F9D1A-6016-EA28-F485-C0E835B1F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portal</a:t>
            </a:r>
          </a:p>
          <a:p>
            <a:r>
              <a:rPr lang="en-US" dirty="0"/>
              <a:t>Access to compute nodes</a:t>
            </a:r>
          </a:p>
          <a:p>
            <a:r>
              <a:rPr lang="en-US" dirty="0"/>
              <a:t>Very good for web and GUI applications</a:t>
            </a:r>
          </a:p>
        </p:txBody>
      </p:sp>
    </p:spTree>
    <p:extLst>
      <p:ext uri="{BB962C8B-B14F-4D97-AF65-F5344CB8AC3E}">
        <p14:creationId xmlns:p14="http://schemas.microsoft.com/office/powerpoint/2010/main" val="1498674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10C8E-8DDF-1CBC-54B5-89084A4C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use methods vs. CHPC access methods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55A10AD-2F62-E4E6-FAE1-587DC1E357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6091839"/>
              </p:ext>
            </p:extLst>
          </p:nvPr>
        </p:nvGraphicFramePr>
        <p:xfrm>
          <a:off x="383029" y="1384191"/>
          <a:ext cx="11248990" cy="4485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75841">
                  <a:extLst>
                    <a:ext uri="{9D8B030D-6E8A-4147-A177-3AD203B41FA5}">
                      <a16:colId xmlns:a16="http://schemas.microsoft.com/office/drawing/2014/main" val="1407467100"/>
                    </a:ext>
                  </a:extLst>
                </a:gridCol>
                <a:gridCol w="1170718">
                  <a:extLst>
                    <a:ext uri="{9D8B030D-6E8A-4147-A177-3AD203B41FA5}">
                      <a16:colId xmlns:a16="http://schemas.microsoft.com/office/drawing/2014/main" val="477450766"/>
                    </a:ext>
                  </a:extLst>
                </a:gridCol>
                <a:gridCol w="1603147">
                  <a:extLst>
                    <a:ext uri="{9D8B030D-6E8A-4147-A177-3AD203B41FA5}">
                      <a16:colId xmlns:a16="http://schemas.microsoft.com/office/drawing/2014/main" val="2598434461"/>
                    </a:ext>
                  </a:extLst>
                </a:gridCol>
                <a:gridCol w="1792992">
                  <a:extLst>
                    <a:ext uri="{9D8B030D-6E8A-4147-A177-3AD203B41FA5}">
                      <a16:colId xmlns:a16="http://schemas.microsoft.com/office/drawing/2014/main" val="3656288422"/>
                    </a:ext>
                  </a:extLst>
                </a:gridCol>
                <a:gridCol w="1603146">
                  <a:extLst>
                    <a:ext uri="{9D8B030D-6E8A-4147-A177-3AD203B41FA5}">
                      <a16:colId xmlns:a16="http://schemas.microsoft.com/office/drawing/2014/main" val="534506463"/>
                    </a:ext>
                  </a:extLst>
                </a:gridCol>
                <a:gridCol w="1603146">
                  <a:extLst>
                    <a:ext uri="{9D8B030D-6E8A-4147-A177-3AD203B41FA5}">
                      <a16:colId xmlns:a16="http://schemas.microsoft.com/office/drawing/2014/main" val="2334919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RStudio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Jupyter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 Markdown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577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ssh (to interactive node)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good for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but slow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Inefficient - not recommended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good for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good for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116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Fastx</a:t>
                      </a:r>
                      <a:r>
                        <a:rPr lang="en-US" dirty="0"/>
                        <a:t> (to interactive node)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good for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Inefficient - not recommended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good for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good for testing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10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OnDemand cluster shell access (on interactive node)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but no graphics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❌ - requires X 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❌ - requires X 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good for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good for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584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SLURM </a:t>
                      </a:r>
                      <a:r>
                        <a:rPr lang="en-US" dirty="0" err="1"/>
                        <a:t>sbatch</a:t>
                      </a:r>
                      <a:r>
                        <a:rPr lang="en-US" dirty="0"/>
                        <a:t> (compute node)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❌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❌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❌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⭐️⭐️⭐️⭐️⭐️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⭐️⭐️⭐️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321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SLURM </a:t>
                      </a:r>
                      <a:r>
                        <a:rPr lang="en-US" dirty="0" err="1"/>
                        <a:t>salloc</a:t>
                      </a:r>
                      <a:r>
                        <a:rPr lang="en-US" dirty="0"/>
                        <a:t> (compute node)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Inefficient - not recommended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211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OnDemand system installed applications (on compute nodes)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⭐️⭐️⭐️⭐️⭐️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⭐️⭐️⭐️⭐️⭐️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30427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D0A5264-EC4D-4106-CACC-01A3AB5F267D}"/>
              </a:ext>
            </a:extLst>
          </p:cNvPr>
          <p:cNvSpPr txBox="1"/>
          <p:nvPr/>
        </p:nvSpPr>
        <p:spPr>
          <a:xfrm>
            <a:off x="383029" y="6308209"/>
            <a:ext cx="879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en-US" dirty="0">
                <a:solidFill>
                  <a:schemeClr val="tx1"/>
                </a:solidFill>
              </a:rPr>
              <a:t>✅ </a:t>
            </a:r>
            <a:r>
              <a:rPr lang="en-US" dirty="0"/>
              <a:t>good for testing” means software works well within computing limits of interactive node</a:t>
            </a:r>
          </a:p>
        </p:txBody>
      </p:sp>
    </p:spTree>
    <p:extLst>
      <p:ext uri="{BB962C8B-B14F-4D97-AF65-F5344CB8AC3E}">
        <p14:creationId xmlns:p14="http://schemas.microsoft.com/office/powerpoint/2010/main" val="1490849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0E9D4-59EB-48C0-39FB-300CB07A3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R code for interactive vs batch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3A193-F6D4-B546-3270-1B7555538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tasks are inherently interactive</a:t>
            </a:r>
          </a:p>
          <a:p>
            <a:pPr lvl="1"/>
            <a:r>
              <a:rPr lang="en-US" dirty="0"/>
              <a:t>Coding</a:t>
            </a:r>
          </a:p>
          <a:p>
            <a:pPr lvl="1"/>
            <a:r>
              <a:rPr lang="en-US" dirty="0"/>
              <a:t>Debugging</a:t>
            </a:r>
          </a:p>
          <a:p>
            <a:pPr lvl="1"/>
            <a:r>
              <a:rPr lang="en-US" dirty="0"/>
              <a:t>Data visualization</a:t>
            </a:r>
          </a:p>
          <a:p>
            <a:r>
              <a:rPr lang="en-US" dirty="0"/>
              <a:t>Some tasks are inherently batch oriented</a:t>
            </a:r>
          </a:p>
          <a:p>
            <a:pPr lvl="1"/>
            <a:r>
              <a:rPr lang="en-US" dirty="0"/>
              <a:t>Large or long-running simulations</a:t>
            </a:r>
          </a:p>
          <a:p>
            <a:pPr lvl="1"/>
            <a:r>
              <a:rPr lang="en-US" dirty="0"/>
              <a:t>Processing lots of data files</a:t>
            </a:r>
          </a:p>
          <a:p>
            <a:r>
              <a:rPr lang="en-US" dirty="0"/>
              <a:t>To write R code that adapts to both use cases:</a:t>
            </a:r>
          </a:p>
          <a:p>
            <a:pPr lvl="1"/>
            <a:r>
              <a:rPr lang="en-US" dirty="0"/>
              <a:t>Write lots of functions (potentially in a separate source code file)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urier" pitchFamily="2" charset="0"/>
              </a:rPr>
              <a:t>interactive()</a:t>
            </a:r>
            <a:r>
              <a:rPr lang="en-US" dirty="0"/>
              <a:t>to test whether job is interactive or batch</a:t>
            </a:r>
          </a:p>
        </p:txBody>
      </p:sp>
    </p:spTree>
    <p:extLst>
      <p:ext uri="{BB962C8B-B14F-4D97-AF65-F5344CB8AC3E}">
        <p14:creationId xmlns:p14="http://schemas.microsoft.com/office/powerpoint/2010/main" val="3601735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0DE3-9EE9-7BB5-7A4B-91FA9C1C8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parallel R code in a SLURM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C2C76-CBA3-A5C5-8AD5-529B9F0C1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383"/>
            <a:ext cx="10515600" cy="4351338"/>
          </a:xfrm>
        </p:spPr>
        <p:txBody>
          <a:bodyPr/>
          <a:lstStyle/>
          <a:p>
            <a:r>
              <a:rPr lang="en-US" dirty="0"/>
              <a:t>A SLURM job may not have access to all the cores on a node</a:t>
            </a:r>
          </a:p>
          <a:p>
            <a:r>
              <a:rPr lang="en-US" dirty="0"/>
              <a:t>To count all the cores on the machine (which is not what we want):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count the cores available to your job: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5C7D11-CFD7-BAE3-AC39-7F5886C92C74}"/>
              </a:ext>
            </a:extLst>
          </p:cNvPr>
          <p:cNvSpPr txBox="1"/>
          <p:nvPr/>
        </p:nvSpPr>
        <p:spPr>
          <a:xfrm>
            <a:off x="838200" y="2654228"/>
            <a:ext cx="48750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urier" pitchFamily="2" charset="0"/>
              </a:rPr>
              <a:t># How many cores are on this machine?</a:t>
            </a:r>
          </a:p>
          <a:p>
            <a:r>
              <a:rPr lang="en-US" sz="1600" dirty="0">
                <a:solidFill>
                  <a:srgbClr val="FF0000"/>
                </a:solidFill>
                <a:effectLst/>
                <a:latin typeface="Courier" pitchFamily="2" charset="0"/>
              </a:rPr>
              <a:t>&gt; library(parallel)</a:t>
            </a:r>
          </a:p>
          <a:p>
            <a:r>
              <a:rPr lang="en-US" sz="1600" dirty="0">
                <a:solidFill>
                  <a:srgbClr val="FF0000"/>
                </a:solidFill>
                <a:effectLst/>
                <a:latin typeface="Courier" pitchFamily="2" charset="0"/>
              </a:rPr>
              <a:t>&gt; </a:t>
            </a:r>
            <a:r>
              <a:rPr lang="en-US" sz="1600" dirty="0" err="1">
                <a:solidFill>
                  <a:srgbClr val="FF0000"/>
                </a:solidFill>
                <a:effectLst/>
                <a:latin typeface="Courier" pitchFamily="2" charset="0"/>
              </a:rPr>
              <a:t>detectCores</a:t>
            </a:r>
            <a:r>
              <a:rPr lang="en-US" sz="1600" dirty="0">
                <a:solidFill>
                  <a:srgbClr val="FF0000"/>
                </a:solidFill>
                <a:effectLst/>
                <a:latin typeface="Courier" pitchFamily="2" charset="0"/>
              </a:rPr>
              <a:t>()</a:t>
            </a:r>
          </a:p>
          <a:p>
            <a:r>
              <a:rPr lang="en-US" sz="1600" dirty="0">
                <a:solidFill>
                  <a:srgbClr val="FF0000"/>
                </a:solidFill>
                <a:effectLst/>
                <a:latin typeface="Courier" pitchFamily="2" charset="0"/>
              </a:rPr>
              <a:t>[1] 64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D6FF4-7004-14C7-899E-C4986D2FEC84}"/>
              </a:ext>
            </a:extLst>
          </p:cNvPr>
          <p:cNvSpPr txBox="1"/>
          <p:nvPr/>
        </p:nvSpPr>
        <p:spPr>
          <a:xfrm>
            <a:off x="838200" y="4653174"/>
            <a:ext cx="80842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" pitchFamily="2" charset="0"/>
              </a:rPr>
              <a:t># How many cores are available to me on this node?</a:t>
            </a:r>
          </a:p>
          <a:p>
            <a:r>
              <a:rPr lang="en-US" sz="1600" dirty="0">
                <a:solidFill>
                  <a:srgbClr val="0070C0"/>
                </a:solidFill>
                <a:effectLst/>
                <a:latin typeface="Courier" pitchFamily="2" charset="0"/>
              </a:rPr>
              <a:t>&gt; </a:t>
            </a:r>
            <a:r>
              <a:rPr lang="en-US" sz="1600" dirty="0" err="1">
                <a:solidFill>
                  <a:srgbClr val="0070C0"/>
                </a:solidFill>
                <a:effectLst/>
                <a:latin typeface="Courier" pitchFamily="2" charset="0"/>
              </a:rPr>
              <a:t>strtoi</a:t>
            </a:r>
            <a:r>
              <a:rPr lang="en-US" sz="1600" dirty="0">
                <a:solidFill>
                  <a:srgbClr val="0070C0"/>
                </a:solidFill>
                <a:effectLst/>
                <a:latin typeface="Courier" pitchFamily="2" charset="0"/>
              </a:rPr>
              <a:t>(</a:t>
            </a:r>
            <a:r>
              <a:rPr lang="en-US" sz="1600" dirty="0" err="1">
                <a:solidFill>
                  <a:srgbClr val="0070C0"/>
                </a:solidFill>
                <a:effectLst/>
                <a:latin typeface="Courier" pitchFamily="2" charset="0"/>
              </a:rPr>
              <a:t>Sys.getenv</a:t>
            </a:r>
            <a:r>
              <a:rPr lang="en-US" sz="1600" dirty="0">
                <a:solidFill>
                  <a:srgbClr val="0070C0"/>
                </a:solidFill>
                <a:effectLst/>
                <a:latin typeface="Courier" pitchFamily="2" charset="0"/>
              </a:rPr>
              <a:t>("SLURM_TASKS_PER_NODE"))</a:t>
            </a:r>
          </a:p>
          <a:p>
            <a:r>
              <a:rPr lang="en-US" sz="1600" dirty="0">
                <a:solidFill>
                  <a:srgbClr val="0070C0"/>
                </a:solidFill>
                <a:effectLst/>
                <a:latin typeface="Courier" pitchFamily="2" charset="0"/>
              </a:rPr>
              <a:t>[1] 10</a:t>
            </a:r>
          </a:p>
          <a:p>
            <a:r>
              <a:rPr lang="en-US" sz="1600" dirty="0">
                <a:solidFill>
                  <a:srgbClr val="0070C0"/>
                </a:solidFill>
                <a:latin typeface="Courier" pitchFamily="2" charset="0"/>
              </a:rPr>
              <a:t># How many cores are available to my potentially multi-node job:</a:t>
            </a:r>
          </a:p>
          <a:p>
            <a:r>
              <a:rPr lang="en-US" sz="1600" dirty="0">
                <a:solidFill>
                  <a:srgbClr val="0070C0"/>
                </a:solidFill>
                <a:effectLst/>
                <a:latin typeface="Courier" pitchFamily="2" charset="0"/>
              </a:rPr>
              <a:t>&gt; </a:t>
            </a:r>
            <a:r>
              <a:rPr lang="en-US" sz="1600" dirty="0" err="1">
                <a:solidFill>
                  <a:srgbClr val="0070C0"/>
                </a:solidFill>
                <a:effectLst/>
                <a:latin typeface="Courier" pitchFamily="2" charset="0"/>
              </a:rPr>
              <a:t>strtoi</a:t>
            </a:r>
            <a:r>
              <a:rPr lang="en-US" sz="1600" dirty="0">
                <a:solidFill>
                  <a:srgbClr val="0070C0"/>
                </a:solidFill>
                <a:effectLst/>
                <a:latin typeface="Courier" pitchFamily="2" charset="0"/>
              </a:rPr>
              <a:t>(</a:t>
            </a:r>
            <a:r>
              <a:rPr lang="en-US" sz="1600" dirty="0" err="1">
                <a:solidFill>
                  <a:srgbClr val="0070C0"/>
                </a:solidFill>
                <a:effectLst/>
                <a:latin typeface="Courier" pitchFamily="2" charset="0"/>
              </a:rPr>
              <a:t>Sys.getenv</a:t>
            </a:r>
            <a:r>
              <a:rPr lang="en-US" sz="1600" dirty="0">
                <a:solidFill>
                  <a:srgbClr val="0070C0"/>
                </a:solidFill>
                <a:effectLst/>
                <a:latin typeface="Courier" pitchFamily="2" charset="0"/>
              </a:rPr>
              <a:t>("SLURM_NTASKS"))</a:t>
            </a:r>
          </a:p>
          <a:p>
            <a:r>
              <a:rPr lang="en-US" sz="1600" dirty="0">
                <a:solidFill>
                  <a:srgbClr val="0070C0"/>
                </a:solidFill>
                <a:effectLst/>
                <a:latin typeface="Courier" pitchFamily="2" charset="0"/>
              </a:rPr>
              <a:t>[1] 10</a:t>
            </a:r>
          </a:p>
        </p:txBody>
      </p:sp>
    </p:spTree>
    <p:extLst>
      <p:ext uri="{BB962C8B-B14F-4D97-AF65-F5344CB8AC3E}">
        <p14:creationId xmlns:p14="http://schemas.microsoft.com/office/powerpoint/2010/main" val="1979566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D111C-DD9B-2623-CF8B-70BCF03B1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01346-42FD-09C2-210D-2D589D36B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Choosing the best way to connect to CHPC for </a:t>
            </a:r>
            <a:r>
              <a:rPr lang="en-US" u="sng" dirty="0"/>
              <a:t>your</a:t>
            </a:r>
            <a:r>
              <a:rPr lang="en-US" dirty="0"/>
              <a:t> R application</a:t>
            </a:r>
          </a:p>
          <a:p>
            <a:r>
              <a:rPr lang="en-US" dirty="0"/>
              <a:t>Installing R packages</a:t>
            </a:r>
          </a:p>
          <a:p>
            <a:r>
              <a:rPr lang="en-US" dirty="0"/>
              <a:t>Using R in parallel</a:t>
            </a:r>
          </a:p>
        </p:txBody>
      </p:sp>
    </p:spTree>
    <p:extLst>
      <p:ext uri="{BB962C8B-B14F-4D97-AF65-F5344CB8AC3E}">
        <p14:creationId xmlns:p14="http://schemas.microsoft.com/office/powerpoint/2010/main" val="4038320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6A9C2-7956-292C-04F4-7D8E571ED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using R at CHPC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90CB859-8149-14BD-FA4E-B872E282D4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0768137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5285">
                  <a:extLst>
                    <a:ext uri="{9D8B030D-6E8A-4147-A177-3AD203B41FA5}">
                      <a16:colId xmlns:a16="http://schemas.microsoft.com/office/drawing/2014/main" val="677140339"/>
                    </a:ext>
                  </a:extLst>
                </a:gridCol>
                <a:gridCol w="7270315">
                  <a:extLst>
                    <a:ext uri="{9D8B030D-6E8A-4147-A177-3AD203B41FA5}">
                      <a16:colId xmlns:a16="http://schemas.microsoft.com/office/drawing/2014/main" val="2124614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517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Interactive, command line style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931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RStudio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Interactive, either web browser or X-Windows GUI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12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Jupyter</a:t>
                      </a:r>
                      <a:r>
                        <a:rPr lang="en-US" dirty="0"/>
                        <a:t> Lab or Notebook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Interactive, document based, web browser GUI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1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Non-interactive, batch script oriented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36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 Markdown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Non-interactive, document based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208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440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C6F3B-37A2-F2DF-ABAA-C12F5214C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to access resources at CHPC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674B59B-CD58-76D7-5188-845483F6B5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3340973"/>
              </p:ext>
            </p:extLst>
          </p:nvPr>
        </p:nvGraphicFramePr>
        <p:xfrm>
          <a:off x="838200" y="1825625"/>
          <a:ext cx="10515600" cy="2881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069921">
                  <a:extLst>
                    <a:ext uri="{9D8B030D-6E8A-4147-A177-3AD203B41FA5}">
                      <a16:colId xmlns:a16="http://schemas.microsoft.com/office/drawing/2014/main" val="3382537353"/>
                    </a:ext>
                  </a:extLst>
                </a:gridCol>
                <a:gridCol w="3940479">
                  <a:extLst>
                    <a:ext uri="{9D8B030D-6E8A-4147-A177-3AD203B41FA5}">
                      <a16:colId xmlns:a16="http://schemas.microsoft.com/office/drawing/2014/main" val="112446213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61088286"/>
                    </a:ext>
                  </a:extLst>
                </a:gridCol>
              </a:tblGrid>
              <a:tr h="372936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730566"/>
                  </a:ext>
                </a:extLst>
              </a:tr>
              <a:tr h="372936">
                <a:tc>
                  <a:txBody>
                    <a:bodyPr/>
                    <a:lstStyle/>
                    <a:p>
                      <a:r>
                        <a:rPr lang="en-US" dirty="0"/>
                        <a:t>ssh to interactive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 line or GUI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interactive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623034"/>
                  </a:ext>
                </a:extLst>
              </a:tr>
              <a:tr h="372936">
                <a:tc>
                  <a:txBody>
                    <a:bodyPr/>
                    <a:lstStyle/>
                    <a:p>
                      <a:r>
                        <a:rPr lang="en-US" dirty="0" err="1"/>
                        <a:t>Fastx</a:t>
                      </a:r>
                      <a:r>
                        <a:rPr lang="en-US" dirty="0"/>
                        <a:t> to interactive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 line or GUI, persistence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interactive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70498"/>
                  </a:ext>
                </a:extLst>
              </a:tr>
              <a:tr h="372936">
                <a:tc>
                  <a:txBody>
                    <a:bodyPr/>
                    <a:lstStyle/>
                    <a:p>
                      <a:r>
                        <a:rPr lang="en-US" dirty="0"/>
                        <a:t>OnDemand cluster shell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convenient, like ssh, command line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interactive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698980"/>
                  </a:ext>
                </a:extLst>
              </a:tr>
              <a:tr h="372936">
                <a:tc>
                  <a:txBody>
                    <a:bodyPr/>
                    <a:lstStyle/>
                    <a:p>
                      <a:r>
                        <a:rPr lang="en-US" dirty="0"/>
                        <a:t>SLURM </a:t>
                      </a:r>
                      <a:r>
                        <a:rPr lang="en-US" dirty="0" err="1"/>
                        <a:t>sbatch</a:t>
                      </a:r>
                      <a:r>
                        <a:rPr lang="en-US" dirty="0"/>
                        <a:t>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non-interactive (batch mode)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 node(s)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628440"/>
                  </a:ext>
                </a:extLst>
              </a:tr>
              <a:tr h="372936">
                <a:tc>
                  <a:txBody>
                    <a:bodyPr/>
                    <a:lstStyle/>
                    <a:p>
                      <a:r>
                        <a:rPr lang="en-US" dirty="0"/>
                        <a:t>SLURM </a:t>
                      </a:r>
                      <a:r>
                        <a:rPr lang="en-US" dirty="0" err="1"/>
                        <a:t>salloc</a:t>
                      </a:r>
                      <a:r>
                        <a:rPr lang="en-US" dirty="0"/>
                        <a:t>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interactive command-line or GUI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 node(s)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980628"/>
                  </a:ext>
                </a:extLst>
              </a:tr>
              <a:tr h="643698">
                <a:tc>
                  <a:txBody>
                    <a:bodyPr/>
                    <a:lstStyle/>
                    <a:p>
                      <a:r>
                        <a:rPr lang="en-US" dirty="0"/>
                        <a:t>OnDemand system installed applications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web-based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 node(s)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1299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CE4B0AD-F553-AA72-A2CD-3ED0A319B1AF}"/>
              </a:ext>
            </a:extLst>
          </p:cNvPr>
          <p:cNvSpPr txBox="1"/>
          <p:nvPr/>
        </p:nvSpPr>
        <p:spPr>
          <a:xfrm>
            <a:off x="838200" y="5386192"/>
            <a:ext cx="102494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Remember the appropriate uses for interactive and compute nodes: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Interactive nodes: writing code, installing code, small-scale testing, debugging, managing SLURM jobs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 nodes: heavy-duty computing (simulations, stats, data visualization) whether interactive or not</a:t>
            </a:r>
          </a:p>
        </p:txBody>
      </p:sp>
    </p:spTree>
    <p:extLst>
      <p:ext uri="{BB962C8B-B14F-4D97-AF65-F5344CB8AC3E}">
        <p14:creationId xmlns:p14="http://schemas.microsoft.com/office/powerpoint/2010/main" val="2972071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10C8E-8DDF-1CBC-54B5-89084A4C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use methods vs. CHPC access methods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55A10AD-2F62-E4E6-FAE1-587DC1E357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5038974"/>
              </p:ext>
            </p:extLst>
          </p:nvPr>
        </p:nvGraphicFramePr>
        <p:xfrm>
          <a:off x="383029" y="1615418"/>
          <a:ext cx="11376579" cy="3134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782075">
                  <a:extLst>
                    <a:ext uri="{9D8B030D-6E8A-4147-A177-3AD203B41FA5}">
                      <a16:colId xmlns:a16="http://schemas.microsoft.com/office/drawing/2014/main" val="1407467100"/>
                    </a:ext>
                  </a:extLst>
                </a:gridCol>
                <a:gridCol w="1241207">
                  <a:extLst>
                    <a:ext uri="{9D8B030D-6E8A-4147-A177-3AD203B41FA5}">
                      <a16:colId xmlns:a16="http://schemas.microsoft.com/office/drawing/2014/main" val="477450766"/>
                    </a:ext>
                  </a:extLst>
                </a:gridCol>
                <a:gridCol w="1430544">
                  <a:extLst>
                    <a:ext uri="{9D8B030D-6E8A-4147-A177-3AD203B41FA5}">
                      <a16:colId xmlns:a16="http://schemas.microsoft.com/office/drawing/2014/main" val="2598434461"/>
                    </a:ext>
                  </a:extLst>
                </a:gridCol>
                <a:gridCol w="1535731">
                  <a:extLst>
                    <a:ext uri="{9D8B030D-6E8A-4147-A177-3AD203B41FA5}">
                      <a16:colId xmlns:a16="http://schemas.microsoft.com/office/drawing/2014/main" val="3656288422"/>
                    </a:ext>
                  </a:extLst>
                </a:gridCol>
                <a:gridCol w="1693511">
                  <a:extLst>
                    <a:ext uri="{9D8B030D-6E8A-4147-A177-3AD203B41FA5}">
                      <a16:colId xmlns:a16="http://schemas.microsoft.com/office/drawing/2014/main" val="3701197803"/>
                    </a:ext>
                  </a:extLst>
                </a:gridCol>
                <a:gridCol w="1693511">
                  <a:extLst>
                    <a:ext uri="{9D8B030D-6E8A-4147-A177-3AD203B41FA5}">
                      <a16:colId xmlns:a16="http://schemas.microsoft.com/office/drawing/2014/main" val="2334919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RStudio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Jupyter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 Markdown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577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ssh (to interactive node)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116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Fastx</a:t>
                      </a:r>
                      <a:r>
                        <a:rPr lang="en-US" dirty="0"/>
                        <a:t> (to interactive node)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10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OnDemand cluster shell access (runs on interactive node)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65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SLURM </a:t>
                      </a:r>
                      <a:r>
                        <a:rPr lang="en-US" dirty="0" err="1"/>
                        <a:t>sbatch</a:t>
                      </a:r>
                      <a:r>
                        <a:rPr lang="en-US" dirty="0"/>
                        <a:t> (compute node)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321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SLURM </a:t>
                      </a:r>
                      <a:r>
                        <a:rPr lang="en-US" dirty="0" err="1"/>
                        <a:t>salloc</a:t>
                      </a:r>
                      <a:r>
                        <a:rPr lang="en-US" dirty="0"/>
                        <a:t> (compute node)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211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OnDemand system installed applications (runs on compute nodes)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304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9461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106EA-4CAB-746C-36C0-75096D256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ssh, </a:t>
            </a:r>
            <a:r>
              <a:rPr lang="en-US" dirty="0" err="1"/>
              <a:t>Fastx</a:t>
            </a:r>
            <a:r>
              <a:rPr lang="en-US" dirty="0"/>
              <a:t>, and OnDemand shell access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41C02-83D1-6E8D-7643-84B3013DD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methods provide access to interactive nodes</a:t>
            </a:r>
          </a:p>
          <a:p>
            <a:r>
              <a:rPr lang="en-US" dirty="0"/>
              <a:t>Graphics (whether GUI or graphical output) requires X-forwarding</a:t>
            </a:r>
          </a:p>
          <a:p>
            <a:pPr lvl="1"/>
            <a:r>
              <a:rPr lang="en-US" dirty="0"/>
              <a:t>On Mac use “ssh -Y </a:t>
            </a:r>
            <a:r>
              <a:rPr lang="en-US" i="1" dirty="0" err="1"/>
              <a:t>username</a:t>
            </a:r>
            <a:r>
              <a:rPr lang="en-US" dirty="0" err="1"/>
              <a:t>@</a:t>
            </a:r>
            <a:r>
              <a:rPr lang="en-US" i="1" dirty="0" err="1"/>
              <a:t>hostname</a:t>
            </a:r>
            <a:r>
              <a:rPr lang="en-US" i="1" dirty="0"/>
              <a:t>”</a:t>
            </a:r>
          </a:p>
          <a:p>
            <a:pPr lvl="1"/>
            <a:r>
              <a:rPr lang="en-US" dirty="0"/>
              <a:t>On Windows use </a:t>
            </a:r>
            <a:r>
              <a:rPr lang="en-US" dirty="0" err="1"/>
              <a:t>Xming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https://xming.en.softonic.com/</a:t>
            </a:r>
            <a:r>
              <a:rPr lang="en-US" dirty="0"/>
              <a:t> )</a:t>
            </a:r>
          </a:p>
          <a:p>
            <a:r>
              <a:rPr lang="en-US" dirty="0"/>
              <a:t>X-forwarding can be slow without some help</a:t>
            </a:r>
          </a:p>
        </p:txBody>
      </p:sp>
    </p:spTree>
    <p:extLst>
      <p:ext uri="{BB962C8B-B14F-4D97-AF65-F5344CB8AC3E}">
        <p14:creationId xmlns:p14="http://schemas.microsoft.com/office/powerpoint/2010/main" val="2622388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10C8E-8DDF-1CBC-54B5-89084A4C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use methods vs. CHPC access methods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55A10AD-2F62-E4E6-FAE1-587DC1E357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5495611"/>
              </p:ext>
            </p:extLst>
          </p:nvPr>
        </p:nvGraphicFramePr>
        <p:xfrm>
          <a:off x="383029" y="1384191"/>
          <a:ext cx="11248990" cy="4216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75841">
                  <a:extLst>
                    <a:ext uri="{9D8B030D-6E8A-4147-A177-3AD203B41FA5}">
                      <a16:colId xmlns:a16="http://schemas.microsoft.com/office/drawing/2014/main" val="1407467100"/>
                    </a:ext>
                  </a:extLst>
                </a:gridCol>
                <a:gridCol w="1170718">
                  <a:extLst>
                    <a:ext uri="{9D8B030D-6E8A-4147-A177-3AD203B41FA5}">
                      <a16:colId xmlns:a16="http://schemas.microsoft.com/office/drawing/2014/main" val="477450766"/>
                    </a:ext>
                  </a:extLst>
                </a:gridCol>
                <a:gridCol w="1603147">
                  <a:extLst>
                    <a:ext uri="{9D8B030D-6E8A-4147-A177-3AD203B41FA5}">
                      <a16:colId xmlns:a16="http://schemas.microsoft.com/office/drawing/2014/main" val="2598434461"/>
                    </a:ext>
                  </a:extLst>
                </a:gridCol>
                <a:gridCol w="1792992">
                  <a:extLst>
                    <a:ext uri="{9D8B030D-6E8A-4147-A177-3AD203B41FA5}">
                      <a16:colId xmlns:a16="http://schemas.microsoft.com/office/drawing/2014/main" val="3656288422"/>
                    </a:ext>
                  </a:extLst>
                </a:gridCol>
                <a:gridCol w="1603146">
                  <a:extLst>
                    <a:ext uri="{9D8B030D-6E8A-4147-A177-3AD203B41FA5}">
                      <a16:colId xmlns:a16="http://schemas.microsoft.com/office/drawing/2014/main" val="534506463"/>
                    </a:ext>
                  </a:extLst>
                </a:gridCol>
                <a:gridCol w="1603146">
                  <a:extLst>
                    <a:ext uri="{9D8B030D-6E8A-4147-A177-3AD203B41FA5}">
                      <a16:colId xmlns:a16="http://schemas.microsoft.com/office/drawing/2014/main" val="2334919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RStudio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Jupyter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 Markdown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577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ssh (to interactive node)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good for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but slow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Inefficient - not recommended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good for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good for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116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Fastx</a:t>
                      </a:r>
                      <a:r>
                        <a:rPr lang="en-US" dirty="0"/>
                        <a:t> (to interactive node)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good for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Inefficient - not recommended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good for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good for testing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10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OnDemand cluster shell access (on interactive node)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but no graphics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❌ - requires X 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❌ - requires X 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good for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good for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584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SLURM </a:t>
                      </a:r>
                      <a:r>
                        <a:rPr lang="en-US" dirty="0" err="1"/>
                        <a:t>sbatch</a:t>
                      </a:r>
                      <a:r>
                        <a:rPr lang="en-US" dirty="0"/>
                        <a:t> (compute node)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321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SLURM </a:t>
                      </a:r>
                      <a:r>
                        <a:rPr lang="en-US" dirty="0" err="1"/>
                        <a:t>salloc</a:t>
                      </a:r>
                      <a:r>
                        <a:rPr lang="en-US" dirty="0"/>
                        <a:t> (compute node)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211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OnDemand system installed applications (on compute nodes)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30427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D0A5264-EC4D-4106-CACC-01A3AB5F267D}"/>
              </a:ext>
            </a:extLst>
          </p:cNvPr>
          <p:cNvSpPr txBox="1"/>
          <p:nvPr/>
        </p:nvSpPr>
        <p:spPr>
          <a:xfrm>
            <a:off x="383029" y="6308209"/>
            <a:ext cx="879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en-US" dirty="0">
                <a:solidFill>
                  <a:schemeClr val="tx1"/>
                </a:solidFill>
              </a:rPr>
              <a:t>✅ </a:t>
            </a:r>
            <a:r>
              <a:rPr lang="en-US" dirty="0"/>
              <a:t>good for testing” means software works well within computing limits of interactive node</a:t>
            </a:r>
          </a:p>
        </p:txBody>
      </p:sp>
    </p:spTree>
    <p:extLst>
      <p:ext uri="{BB962C8B-B14F-4D97-AF65-F5344CB8AC3E}">
        <p14:creationId xmlns:p14="http://schemas.microsoft.com/office/powerpoint/2010/main" val="844095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49BF-C23E-B815-51E1-5E171D88A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SLURM </a:t>
            </a:r>
            <a:r>
              <a:rPr lang="en-US" dirty="0" err="1"/>
              <a:t>sbatch</a:t>
            </a:r>
            <a:r>
              <a:rPr lang="en-US" dirty="0"/>
              <a:t> and </a:t>
            </a:r>
            <a:r>
              <a:rPr lang="en-US" dirty="0" err="1"/>
              <a:t>salloc</a:t>
            </a:r>
            <a:r>
              <a:rPr lang="en-US" dirty="0"/>
              <a:t>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D6C5B-C625-8242-1A7B-CAAB01B27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methods provide access to compute nodes</a:t>
            </a:r>
          </a:p>
          <a:p>
            <a:r>
              <a:rPr lang="en-US" dirty="0" err="1"/>
              <a:t>sbatch</a:t>
            </a:r>
            <a:r>
              <a:rPr lang="en-US" dirty="0"/>
              <a:t> is batch oriented - therefore non-interactive</a:t>
            </a:r>
          </a:p>
          <a:p>
            <a:r>
              <a:rPr lang="en-US" dirty="0" err="1"/>
              <a:t>salloc</a:t>
            </a:r>
            <a:r>
              <a:rPr lang="en-US" dirty="0"/>
              <a:t> starts an interactive shell session on a compute node</a:t>
            </a:r>
          </a:p>
        </p:txBody>
      </p:sp>
    </p:spTree>
    <p:extLst>
      <p:ext uri="{BB962C8B-B14F-4D97-AF65-F5344CB8AC3E}">
        <p14:creationId xmlns:p14="http://schemas.microsoft.com/office/powerpoint/2010/main" val="1383701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10C8E-8DDF-1CBC-54B5-89084A4C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use methods vs. CHPC access methods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55A10AD-2F62-E4E6-FAE1-587DC1E357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414949"/>
              </p:ext>
            </p:extLst>
          </p:nvPr>
        </p:nvGraphicFramePr>
        <p:xfrm>
          <a:off x="383029" y="1384191"/>
          <a:ext cx="11248990" cy="4485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75841">
                  <a:extLst>
                    <a:ext uri="{9D8B030D-6E8A-4147-A177-3AD203B41FA5}">
                      <a16:colId xmlns:a16="http://schemas.microsoft.com/office/drawing/2014/main" val="1407467100"/>
                    </a:ext>
                  </a:extLst>
                </a:gridCol>
                <a:gridCol w="1170718">
                  <a:extLst>
                    <a:ext uri="{9D8B030D-6E8A-4147-A177-3AD203B41FA5}">
                      <a16:colId xmlns:a16="http://schemas.microsoft.com/office/drawing/2014/main" val="477450766"/>
                    </a:ext>
                  </a:extLst>
                </a:gridCol>
                <a:gridCol w="1603147">
                  <a:extLst>
                    <a:ext uri="{9D8B030D-6E8A-4147-A177-3AD203B41FA5}">
                      <a16:colId xmlns:a16="http://schemas.microsoft.com/office/drawing/2014/main" val="2598434461"/>
                    </a:ext>
                  </a:extLst>
                </a:gridCol>
                <a:gridCol w="1792992">
                  <a:extLst>
                    <a:ext uri="{9D8B030D-6E8A-4147-A177-3AD203B41FA5}">
                      <a16:colId xmlns:a16="http://schemas.microsoft.com/office/drawing/2014/main" val="3656288422"/>
                    </a:ext>
                  </a:extLst>
                </a:gridCol>
                <a:gridCol w="1603146">
                  <a:extLst>
                    <a:ext uri="{9D8B030D-6E8A-4147-A177-3AD203B41FA5}">
                      <a16:colId xmlns:a16="http://schemas.microsoft.com/office/drawing/2014/main" val="534506463"/>
                    </a:ext>
                  </a:extLst>
                </a:gridCol>
                <a:gridCol w="1603146">
                  <a:extLst>
                    <a:ext uri="{9D8B030D-6E8A-4147-A177-3AD203B41FA5}">
                      <a16:colId xmlns:a16="http://schemas.microsoft.com/office/drawing/2014/main" val="2334919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RStudio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Jupyter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 Markdown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577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ssh (to interactive node)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good for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but slow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Inefficient - not recommended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good for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good for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116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Fastx</a:t>
                      </a:r>
                      <a:r>
                        <a:rPr lang="en-US" dirty="0"/>
                        <a:t> (to interactive node)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good for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Inefficient - not recommended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good for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good for testing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10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OnDemand cluster shell access (on interactive node)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but no graphics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❌ - requires X 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❌ - requires X 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good for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good for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584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SLURM </a:t>
                      </a:r>
                      <a:r>
                        <a:rPr lang="en-US" dirty="0" err="1"/>
                        <a:t>sbatch</a:t>
                      </a:r>
                      <a:r>
                        <a:rPr lang="en-US" dirty="0"/>
                        <a:t> (compute node)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❌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❌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❌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⭐️⭐️⭐️⭐️⭐️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⭐️⭐️⭐️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321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SLURM </a:t>
                      </a:r>
                      <a:r>
                        <a:rPr lang="en-US" dirty="0" err="1"/>
                        <a:t>salloc</a:t>
                      </a:r>
                      <a:r>
                        <a:rPr lang="en-US" dirty="0"/>
                        <a:t> (compute node)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Inefficient - not recommended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211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OnDemand system installed applications (on compute nodes)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30427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D0A5264-EC4D-4106-CACC-01A3AB5F267D}"/>
              </a:ext>
            </a:extLst>
          </p:cNvPr>
          <p:cNvSpPr txBox="1"/>
          <p:nvPr/>
        </p:nvSpPr>
        <p:spPr>
          <a:xfrm>
            <a:off x="383029" y="6308209"/>
            <a:ext cx="879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en-US" dirty="0">
                <a:solidFill>
                  <a:schemeClr val="tx1"/>
                </a:solidFill>
              </a:rPr>
              <a:t>✅ </a:t>
            </a:r>
            <a:r>
              <a:rPr lang="en-US" dirty="0"/>
              <a:t>good for testing” means software works well within computing limits of interactive node</a:t>
            </a:r>
          </a:p>
        </p:txBody>
      </p:sp>
    </p:spTree>
    <p:extLst>
      <p:ext uri="{BB962C8B-B14F-4D97-AF65-F5344CB8AC3E}">
        <p14:creationId xmlns:p14="http://schemas.microsoft.com/office/powerpoint/2010/main" val="116261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1560</TotalTime>
  <Words>982</Words>
  <Application>Microsoft Macintosh PowerPoint</Application>
  <PresentationFormat>Widescreen</PresentationFormat>
  <Paragraphs>209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</vt:lpstr>
      <vt:lpstr>Office Theme</vt:lpstr>
      <vt:lpstr>Using R at CHPC</vt:lpstr>
      <vt:lpstr>Today’s agenda:</vt:lpstr>
      <vt:lpstr>Methods of using R at CHPC</vt:lpstr>
      <vt:lpstr>Methods to access resources at CHPC</vt:lpstr>
      <vt:lpstr>R use methods vs. CHPC access methods</vt:lpstr>
      <vt:lpstr>ssh, Fastx, and OnDemand shell access demo</vt:lpstr>
      <vt:lpstr>R use methods vs. CHPC access methods</vt:lpstr>
      <vt:lpstr>SLURM sbatch and salloc demo</vt:lpstr>
      <vt:lpstr>R use methods vs. CHPC access methods</vt:lpstr>
      <vt:lpstr>OnDemand demo</vt:lpstr>
      <vt:lpstr>R use methods vs. CHPC access methods</vt:lpstr>
      <vt:lpstr>Writing R code for interactive vs batch jobs</vt:lpstr>
      <vt:lpstr>Running parallel R code in a SLURM job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R at CHPC</dc:title>
  <dc:creator>Brett A Milash</dc:creator>
  <cp:lastModifiedBy>Brett Milash</cp:lastModifiedBy>
  <cp:revision>28</cp:revision>
  <cp:lastPrinted>2023-08-03T17:38:57Z</cp:lastPrinted>
  <dcterms:created xsi:type="dcterms:W3CDTF">2023-03-28T03:05:37Z</dcterms:created>
  <dcterms:modified xsi:type="dcterms:W3CDTF">2024-07-18T14:18:16Z</dcterms:modified>
</cp:coreProperties>
</file>