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9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260"/>
    <a:srgbClr val="D0005E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BB4B-5C34-4C8B-B77A-D0256375FA75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5044-FB0E-490A-BB0A-0F59C206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5044-FB0E-490A-BB0A-0F59C2067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680310"/>
            <a:ext cx="7772400" cy="2290575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Computational</a:t>
            </a:r>
            <a:br>
              <a:rPr lang="en-US" dirty="0" smtClean="0"/>
            </a:br>
            <a:r>
              <a:rPr lang="en-US" dirty="0" smtClean="0"/>
              <a:t>genomics</a:t>
            </a:r>
            <a:br>
              <a:rPr lang="en-US" dirty="0" smtClean="0"/>
            </a:br>
            <a:r>
              <a:rPr lang="en-US" sz="2400" dirty="0" smtClean="0"/>
              <a:t>DNA S</a:t>
            </a:r>
            <a:r>
              <a:rPr lang="en-US" sz="2400" dirty="0" smtClean="0"/>
              <a:t>equencing simulation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335" y="5872280"/>
            <a:ext cx="4514665" cy="137434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 smtClean="0"/>
              <a:t>School of Electrical Engineering</a:t>
            </a:r>
            <a:br>
              <a:rPr lang="en-GB" dirty="0" smtClean="0"/>
            </a:br>
            <a:r>
              <a:rPr lang="en-GB" dirty="0" smtClean="0"/>
              <a:t>Belgrade, Serbia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763525"/>
          </a:xfrm>
        </p:spPr>
        <p:txBody>
          <a:bodyPr/>
          <a:lstStyle/>
          <a:p>
            <a:r>
              <a:rPr lang="en-US" dirty="0" smtClean="0"/>
              <a:t>Simulate Illumina paired-end sequencing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0360" y="3374736"/>
            <a:ext cx="1679755" cy="1221640"/>
          </a:xfrm>
          <a:prstGeom prst="rect">
            <a:avLst/>
          </a:prstGeom>
          <a:solidFill>
            <a:srgbClr val="BE02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Simulator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4374" y="3167768"/>
            <a:ext cx="1679755" cy="1635577"/>
          </a:xfrm>
          <a:prstGeom prst="ellipse">
            <a:avLst/>
          </a:prstGeom>
          <a:noFill/>
          <a:ln w="38100" cap="flat" cmpd="sng" algn="ctr">
            <a:solidFill>
              <a:srgbClr val="D000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Source</a:t>
            </a:r>
          </a:p>
          <a:p>
            <a:pPr algn="ctr"/>
            <a:r>
              <a:rPr lang="en-GB" dirty="0" smtClean="0"/>
              <a:t>genome</a:t>
            </a:r>
          </a:p>
          <a:p>
            <a:pPr algn="ctr"/>
            <a:r>
              <a:rPr lang="en-GB" dirty="0" smtClean="0"/>
              <a:t>file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57165" y="2524120"/>
            <a:ext cx="1374345" cy="1362995"/>
          </a:xfrm>
          <a:prstGeom prst="ellipse">
            <a:avLst/>
          </a:prstGeom>
          <a:noFill/>
          <a:ln w="38100" cap="flat" cmpd="sng" algn="ctr">
            <a:solidFill>
              <a:srgbClr val="D000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97655" y="4639575"/>
            <a:ext cx="458115" cy="763525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24380" y="4650640"/>
            <a:ext cx="458115" cy="763525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4360" y="553465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smtClean="0"/>
              <a:t>parameters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7164" y="4318077"/>
            <a:ext cx="1374345" cy="1362995"/>
          </a:xfrm>
          <a:prstGeom prst="ellipse">
            <a:avLst/>
          </a:prstGeom>
          <a:noFill/>
          <a:ln w="38100" cap="flat" cmpd="sng" algn="ctr">
            <a:solidFill>
              <a:srgbClr val="D000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smtClean="0"/>
              <a:t>Alignment</a:t>
            </a:r>
            <a:br>
              <a:rPr lang="en-GB" dirty="0" smtClean="0"/>
            </a:br>
            <a:r>
              <a:rPr lang="en-GB" dirty="0" smtClean="0"/>
              <a:t>info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4" idx="1"/>
          </p:cNvCxnSpPr>
          <p:nvPr/>
        </p:nvCxnSpPr>
        <p:spPr>
          <a:xfrm flipV="1">
            <a:off x="2434129" y="3985556"/>
            <a:ext cx="916231" cy="1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6" idx="2"/>
          </p:cNvCxnSpPr>
          <p:nvPr/>
        </p:nvCxnSpPr>
        <p:spPr>
          <a:xfrm flipV="1">
            <a:off x="5030115" y="3205618"/>
            <a:ext cx="1527050" cy="779938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1" idx="2"/>
          </p:cNvCxnSpPr>
          <p:nvPr/>
        </p:nvCxnSpPr>
        <p:spPr>
          <a:xfrm>
            <a:off x="5030115" y="3985556"/>
            <a:ext cx="1527049" cy="1014019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0360" y="3276295"/>
            <a:ext cx="1679755" cy="1221640"/>
          </a:xfrm>
          <a:prstGeom prst="rect">
            <a:avLst/>
          </a:prstGeom>
          <a:solidFill>
            <a:srgbClr val="BE02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 script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4374" y="3069327"/>
            <a:ext cx="1679755" cy="1635577"/>
          </a:xfrm>
          <a:prstGeom prst="ellipse">
            <a:avLst/>
          </a:prstGeom>
          <a:noFill/>
          <a:ln w="38100" cap="flat" cmpd="sng" algn="ctr">
            <a:solidFill>
              <a:srgbClr val="D000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err="1" smtClean="0"/>
              <a:t>genome.fasta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57163" y="1665012"/>
            <a:ext cx="1374345" cy="1362995"/>
          </a:xfrm>
          <a:prstGeom prst="ellipse">
            <a:avLst/>
          </a:prstGeom>
          <a:noFill/>
          <a:ln w="38100" cap="flat" cmpd="sng" algn="ctr">
            <a:solidFill>
              <a:srgbClr val="D000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smtClean="0"/>
              <a:t>Reads1.fq</a:t>
            </a:r>
          </a:p>
          <a:p>
            <a:pPr algn="ctr"/>
            <a:r>
              <a:rPr lang="en-GB" dirty="0" smtClean="0"/>
              <a:t>Reads2.fq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97655" y="4497934"/>
            <a:ext cx="458115" cy="806726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3426712" y="4497935"/>
            <a:ext cx="763526" cy="1417544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21887" y="5315723"/>
            <a:ext cx="114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coverage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7163" y="3205618"/>
            <a:ext cx="1374345" cy="1362995"/>
          </a:xfrm>
          <a:prstGeom prst="ellipse">
            <a:avLst/>
          </a:prstGeom>
          <a:noFill/>
          <a:ln w="38100" cap="flat" cmpd="sng" algn="ctr">
            <a:solidFill>
              <a:srgbClr val="D000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smtClean="0"/>
              <a:t>Alignment</a:t>
            </a:r>
            <a:br>
              <a:rPr lang="en-GB" dirty="0" smtClean="0"/>
            </a:br>
            <a:r>
              <a:rPr lang="en-GB" dirty="0" smtClean="0"/>
              <a:t>.</a:t>
            </a:r>
            <a:r>
              <a:rPr lang="en-GB" dirty="0" err="1" smtClean="0"/>
              <a:t>sam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4" idx="1"/>
          </p:cNvCxnSpPr>
          <p:nvPr/>
        </p:nvCxnSpPr>
        <p:spPr>
          <a:xfrm flipV="1">
            <a:off x="2434129" y="3887115"/>
            <a:ext cx="916231" cy="1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6" idx="2"/>
          </p:cNvCxnSpPr>
          <p:nvPr/>
        </p:nvCxnSpPr>
        <p:spPr>
          <a:xfrm flipV="1">
            <a:off x="5030115" y="2346510"/>
            <a:ext cx="1527048" cy="1540605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1" idx="2"/>
          </p:cNvCxnSpPr>
          <p:nvPr/>
        </p:nvCxnSpPr>
        <p:spPr>
          <a:xfrm>
            <a:off x="5030115" y="3887115"/>
            <a:ext cx="1527048" cy="1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07066" y="5915478"/>
            <a:ext cx="148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mean quality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57162" y="4818891"/>
            <a:ext cx="1374345" cy="1362995"/>
          </a:xfrm>
          <a:prstGeom prst="ellipse">
            <a:avLst/>
          </a:prstGeom>
          <a:noFill/>
          <a:ln w="38100" cap="flat" cmpd="sng" algn="ctr">
            <a:solidFill>
              <a:srgbClr val="D000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smtClean="0"/>
              <a:t>Standard</a:t>
            </a:r>
            <a:br>
              <a:rPr lang="en-GB" dirty="0" smtClean="0"/>
            </a:br>
            <a:r>
              <a:rPr lang="en-GB" dirty="0" smtClean="0"/>
              <a:t>output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18" idx="2"/>
          </p:cNvCxnSpPr>
          <p:nvPr/>
        </p:nvCxnSpPr>
        <p:spPr>
          <a:xfrm>
            <a:off x="5030115" y="3887115"/>
            <a:ext cx="1527047" cy="1613274"/>
          </a:xfrm>
          <a:prstGeom prst="straightConnector1">
            <a:avLst/>
          </a:prstGeom>
          <a:ln w="38100">
            <a:solidFill>
              <a:srgbClr val="BE02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7080" y="2054655"/>
            <a:ext cx="6871725" cy="4123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080" y="5808358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dirty="0" smtClean="0">
                <a:solidFill>
                  <a:srgbClr val="BE0260"/>
                </a:solidFill>
              </a:rPr>
              <a:t>Python script</a:t>
            </a:r>
            <a:r>
              <a:rPr lang="en-US" dirty="0">
                <a:solidFill>
                  <a:srgbClr val="BE0260"/>
                </a:solidFill>
              </a:rPr>
              <a:t> </a:t>
            </a:r>
            <a:r>
              <a:rPr lang="en-US" dirty="0" smtClean="0"/>
              <a:t>//</a:t>
            </a:r>
            <a:r>
              <a:rPr lang="en-US" dirty="0" smtClean="0">
                <a:solidFill>
                  <a:srgbClr val="BE0260"/>
                </a:solidFill>
              </a:rPr>
              <a:t> https</a:t>
            </a:r>
            <a:r>
              <a:rPr lang="en-US" dirty="0">
                <a:solidFill>
                  <a:srgbClr val="BE0260"/>
                </a:solidFill>
              </a:rPr>
              <a:t>://github.com/bmilovanovic/seq-sim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2490" y="3467750"/>
            <a:ext cx="1679755" cy="1221640"/>
          </a:xfrm>
          <a:prstGeom prst="rect">
            <a:avLst/>
          </a:prstGeom>
          <a:solidFill>
            <a:srgbClr val="BE02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SeqSim.py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3064" y="2475167"/>
            <a:ext cx="1679755" cy="1221640"/>
          </a:xfrm>
          <a:prstGeom prst="rect">
            <a:avLst/>
          </a:prstGeom>
          <a:solidFill>
            <a:srgbClr val="BE02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Sequencer.py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3063" y="4268877"/>
            <a:ext cx="1679755" cy="1221640"/>
          </a:xfrm>
          <a:prstGeom prst="rect">
            <a:avLst/>
          </a:prstGeom>
          <a:solidFill>
            <a:srgbClr val="BE02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Comparator.py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93638" y="2475167"/>
            <a:ext cx="1679755" cy="1221640"/>
          </a:xfrm>
          <a:prstGeom prst="rect">
            <a:avLst/>
          </a:prstGeom>
          <a:solidFill>
            <a:srgbClr val="BE02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Read.py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0" idx="3"/>
            <a:endCxn id="21" idx="1"/>
          </p:cNvCxnSpPr>
          <p:nvPr/>
        </p:nvCxnSpPr>
        <p:spPr>
          <a:xfrm flipV="1">
            <a:off x="2892245" y="3085987"/>
            <a:ext cx="610819" cy="992583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23" idx="1"/>
          </p:cNvCxnSpPr>
          <p:nvPr/>
        </p:nvCxnSpPr>
        <p:spPr>
          <a:xfrm>
            <a:off x="2892245" y="4078570"/>
            <a:ext cx="610818" cy="801127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24" idx="1"/>
          </p:cNvCxnSpPr>
          <p:nvPr/>
        </p:nvCxnSpPr>
        <p:spPr>
          <a:xfrm>
            <a:off x="5182819" y="3085987"/>
            <a:ext cx="610819" cy="0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1734" y="415169"/>
            <a:ext cx="74687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______________________________________________________________________</a:t>
            </a:r>
            <a:endParaRPr lang="en-US" sz="1600" dirty="0"/>
          </a:p>
          <a:p>
            <a:r>
              <a:rPr lang="en-US" sz="1600" dirty="0"/>
              <a:t>Hello. I'm a </a:t>
            </a:r>
            <a:r>
              <a:rPr lang="en-US" sz="1600" dirty="0" err="1"/>
              <a:t>SeqSim</a:t>
            </a:r>
            <a:r>
              <a:rPr lang="en-US" sz="1600" dirty="0"/>
              <a:t> from School of Electrical Engineering in Belgrade, Serbia.</a:t>
            </a:r>
          </a:p>
          <a:p>
            <a:r>
              <a:rPr lang="en-US" sz="1600" dirty="0"/>
              <a:t>I can create Illumina paired-end reads for you.</a:t>
            </a:r>
          </a:p>
          <a:p>
            <a:r>
              <a:rPr lang="en-US" sz="1600" dirty="0"/>
              <a:t>To do that, I need some help.</a:t>
            </a:r>
          </a:p>
          <a:p>
            <a:endParaRPr lang="en-US" sz="1600" dirty="0"/>
          </a:p>
          <a:p>
            <a:r>
              <a:rPr lang="en-US" sz="1600" dirty="0"/>
              <a:t>What is the name of the source genomic sequence file? </a:t>
            </a:r>
            <a:r>
              <a:rPr lang="en-US" sz="1600" dirty="0" err="1">
                <a:solidFill>
                  <a:srgbClr val="00B050"/>
                </a:solidFill>
              </a:rPr>
              <a:t>cu.fa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What is the average quality of the nucleotides?</a:t>
            </a:r>
          </a:p>
          <a:p>
            <a:r>
              <a:rPr lang="en-US" sz="1600" dirty="0">
                <a:solidFill>
                  <a:srgbClr val="00B050"/>
                </a:solidFill>
              </a:rPr>
              <a:t>70</a:t>
            </a:r>
          </a:p>
          <a:p>
            <a:r>
              <a:rPr lang="en-US" sz="1600" dirty="0"/>
              <a:t>What coverage do you want?</a:t>
            </a:r>
          </a:p>
          <a:p>
            <a:r>
              <a:rPr lang="en-US" sz="1600" dirty="0">
                <a:solidFill>
                  <a:srgbClr val="00B050"/>
                </a:solidFill>
              </a:rPr>
              <a:t>1</a:t>
            </a:r>
          </a:p>
          <a:p>
            <a:r>
              <a:rPr lang="en-US" sz="1600" dirty="0"/>
              <a:t>Started sequencing with the average nucleotide quality of 70 and the coverage of 1.0.</a:t>
            </a:r>
          </a:p>
          <a:p>
            <a:r>
              <a:rPr lang="en-US" sz="1600" dirty="0"/>
              <a:t>751 lines of the source genome file parsed</a:t>
            </a:r>
          </a:p>
          <a:p>
            <a:endParaRPr lang="en-US" sz="1600" dirty="0"/>
          </a:p>
          <a:p>
            <a:r>
              <a:rPr lang="en-US" sz="1600" dirty="0"/>
              <a:t>There are 59180 nucleotides in the source genome.</a:t>
            </a:r>
          </a:p>
          <a:p>
            <a:r>
              <a:rPr lang="en-US" sz="1600" dirty="0"/>
              <a:t>696 reads with the length of 85 should be generated to match the coverage of 1.0.</a:t>
            </a:r>
          </a:p>
          <a:p>
            <a:r>
              <a:rPr lang="en-US" sz="1600" dirty="0"/>
              <a:t>100.0% reads generated</a:t>
            </a:r>
          </a:p>
          <a:p>
            <a:endParaRPr lang="en-US" sz="1600" dirty="0"/>
          </a:p>
          <a:p>
            <a:r>
              <a:rPr lang="en-US" sz="1600" dirty="0"/>
              <a:t>The reads are ready! Check your folder...</a:t>
            </a:r>
          </a:p>
          <a:p>
            <a:r>
              <a:rPr lang="en-US" sz="1600" dirty="0"/>
              <a:t>Do you want to compare produced alignment file with some other? y/n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y</a:t>
            </a:r>
          </a:p>
          <a:p>
            <a:r>
              <a:rPr lang="en-US" sz="1600" dirty="0"/>
              <a:t>Can you write me that filename? </a:t>
            </a:r>
            <a:r>
              <a:rPr lang="en-US" sz="1600" b="1" dirty="0" err="1">
                <a:solidFill>
                  <a:srgbClr val="00B050"/>
                </a:solidFill>
              </a:rPr>
              <a:t>aln_cu.sam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/>
              <a:t>There were 7.183908045977011% differences in more than one alignment position.</a:t>
            </a:r>
          </a:p>
          <a:p>
            <a:r>
              <a:rPr lang="en-US" sz="1600" dirty="0"/>
              <a:t>That's all folks! Go and bring the light to the people.</a:t>
            </a:r>
          </a:p>
          <a:p>
            <a:endParaRPr lang="en-US" sz="1600" dirty="0"/>
          </a:p>
          <a:p>
            <a:r>
              <a:rPr lang="en-US" sz="1600" dirty="0"/>
              <a:t>Process finished with exit code 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Grading the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48865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SeqSim</a:t>
            </a:r>
            <a:r>
              <a:rPr lang="en-US" sz="2400" dirty="0" smtClean="0"/>
              <a:t> can be used to test alignment software such as BWA </a:t>
            </a:r>
          </a:p>
          <a:p>
            <a:r>
              <a:rPr lang="en-US" sz="2400" dirty="0"/>
              <a:t>BWA takes referent genome, indexes it and aligns the given reads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read1.fq read2.fq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aln-pe.sam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Result file (</a:t>
            </a:r>
            <a:r>
              <a:rPr lang="en-US" sz="2400" dirty="0" err="1" smtClean="0"/>
              <a:t>aln-pe.sam</a:t>
            </a:r>
            <a:r>
              <a:rPr lang="en-US" sz="2400" dirty="0" smtClean="0"/>
              <a:t>) can be tested with the alignment file produced by </a:t>
            </a:r>
            <a:r>
              <a:rPr lang="en-US" sz="2400" dirty="0" err="1" smtClean="0"/>
              <a:t>SeqSim</a:t>
            </a:r>
            <a:r>
              <a:rPr lang="en-US" sz="2400" dirty="0" smtClean="0"/>
              <a:t> (</a:t>
            </a:r>
            <a:r>
              <a:rPr lang="en-US" sz="2400" dirty="0" err="1" smtClean="0"/>
              <a:t>alignment.sam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SeqSim</a:t>
            </a:r>
            <a:r>
              <a:rPr lang="en-US" sz="2400" dirty="0" smtClean="0"/>
              <a:t> will give differences in percentage and a plot describing how well the BWA MEM algorithm did the alignment</a:t>
            </a:r>
          </a:p>
          <a:p>
            <a:r>
              <a:rPr lang="en-US" sz="2400" dirty="0" smtClean="0"/>
              <a:t>This research concludes that BWA MEM works very fine with an error rate up to several </a:t>
            </a:r>
            <a:r>
              <a:rPr lang="en-US" sz="2400" dirty="0" err="1" smtClean="0"/>
              <a:t>percents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4275740"/>
          </a:xfrm>
        </p:spPr>
        <p:txBody>
          <a:bodyPr/>
          <a:lstStyle/>
          <a:p>
            <a:r>
              <a:rPr lang="en-US" dirty="0" smtClean="0"/>
              <a:t>Thanks </a:t>
            </a:r>
            <a:r>
              <a:rPr lang="en-US" i="1" dirty="0" smtClean="0"/>
              <a:t>fppt.com</a:t>
            </a:r>
            <a:r>
              <a:rPr lang="en-US" dirty="0" smtClean="0"/>
              <a:t> for the beautiful template</a:t>
            </a:r>
            <a:endParaRPr lang="en-US" dirty="0" smtClean="0"/>
          </a:p>
          <a:p>
            <a:r>
              <a:rPr lang="en-US" dirty="0" smtClean="0"/>
              <a:t>Good job for </a:t>
            </a:r>
            <a:r>
              <a:rPr lang="en-US" i="1" dirty="0" smtClean="0"/>
              <a:t>bio-bwa.sourceforge.net</a:t>
            </a:r>
            <a:r>
              <a:rPr lang="en-US" dirty="0" smtClean="0"/>
              <a:t> people</a:t>
            </a:r>
            <a:endParaRPr lang="en-US" dirty="0" smtClean="0"/>
          </a:p>
          <a:p>
            <a:r>
              <a:rPr lang="en-US" dirty="0" smtClean="0"/>
              <a:t>The DNA that is responsible for all the gorgeous women of the world</a:t>
            </a:r>
            <a:endParaRPr lang="en-US" dirty="0" smtClean="0"/>
          </a:p>
          <a:p>
            <a:r>
              <a:rPr lang="en-GB" dirty="0" smtClean="0"/>
              <a:t>The DNA mutations that made us progress this far</a:t>
            </a:r>
          </a:p>
          <a:p>
            <a:r>
              <a:rPr lang="en-GB" dirty="0" smtClean="0"/>
              <a:t>The future, faster evolving, cancer-free DNA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1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352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Computational genomics DNA Sequencing simulation</vt:lpstr>
      <vt:lpstr>Goal</vt:lpstr>
      <vt:lpstr>Architecture</vt:lpstr>
      <vt:lpstr>Architecture</vt:lpstr>
      <vt:lpstr>Example run</vt:lpstr>
      <vt:lpstr>Grading the BWA</vt:lpstr>
      <vt:lpstr>Credits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Hurricane</cp:lastModifiedBy>
  <cp:revision>39</cp:revision>
  <dcterms:created xsi:type="dcterms:W3CDTF">2013-08-21T19:17:07Z</dcterms:created>
  <dcterms:modified xsi:type="dcterms:W3CDTF">2018-05-25T00:57:56Z</dcterms:modified>
</cp:coreProperties>
</file>