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</a:t>
            </a:r>
            <a:r>
              <a:rPr b="0" lang="en-CA" sz="4400" spc="-1" strike="noStrike">
                <a:latin typeface="Arial"/>
              </a:rPr>
              <a:t>ck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mo</a:t>
            </a:r>
            <a:r>
              <a:rPr b="0" lang="en-CA" sz="4400" spc="-1" strike="noStrike">
                <a:latin typeface="Arial"/>
              </a:rPr>
              <a:t>ve </a:t>
            </a:r>
            <a:r>
              <a:rPr b="0" lang="en-CA" sz="4400" spc="-1" strike="noStrike">
                <a:latin typeface="Arial"/>
              </a:rPr>
              <a:t>the </a:t>
            </a:r>
            <a:r>
              <a:rPr b="0" lang="en-CA" sz="4400" spc="-1" strike="noStrike">
                <a:latin typeface="Arial"/>
              </a:rPr>
              <a:t>sli</a:t>
            </a:r>
            <a:r>
              <a:rPr b="0" lang="en-CA" sz="4400" spc="-1" strike="noStrike">
                <a:latin typeface="Arial"/>
              </a:rPr>
              <a:t>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</a:t>
            </a:r>
            <a:r>
              <a:rPr b="0" lang="en-CA" sz="2000" spc="-1" strike="noStrike">
                <a:latin typeface="Arial"/>
              </a:rPr>
              <a:t>to </a:t>
            </a:r>
            <a:r>
              <a:rPr b="0" lang="en-CA" sz="2000" spc="-1" strike="noStrike">
                <a:latin typeface="Arial"/>
              </a:rPr>
              <a:t>edit </a:t>
            </a:r>
            <a:r>
              <a:rPr b="0" lang="en-CA" sz="2000" spc="-1" strike="noStrike">
                <a:latin typeface="Arial"/>
              </a:rPr>
              <a:t>the </a:t>
            </a:r>
            <a:r>
              <a:rPr b="0" lang="en-CA" sz="2000" spc="-1" strike="noStrike">
                <a:latin typeface="Arial"/>
              </a:rPr>
              <a:t>note</a:t>
            </a:r>
            <a:r>
              <a:rPr b="0" lang="en-CA" sz="2000" spc="-1" strike="noStrike">
                <a:latin typeface="Arial"/>
              </a:rPr>
              <a:t>s </a:t>
            </a:r>
            <a:r>
              <a:rPr b="0" lang="en-CA" sz="2000" spc="-1" strike="noStrike">
                <a:latin typeface="Arial"/>
              </a:rPr>
              <a:t>form</a:t>
            </a:r>
            <a:r>
              <a:rPr b="0" lang="en-CA" sz="2000" spc="-1" strike="noStrike">
                <a:latin typeface="Arial"/>
              </a:rPr>
              <a:t>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940EB1D-6B60-499A-AC80-1CF49A815D9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4CBBB3-7FBF-4236-AD9D-FE019C753B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635095-9D73-48F1-B2DE-DD192ED7CA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7AB081-EBFA-4E03-B563-79F5A19A72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A0CBF4-EEFD-45AB-B0DA-8EBC3FD982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CCC3BD-A706-4C5D-B756-87FCDD916B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FE82E1-BBA5-47FC-B4C5-9BD91BC384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7BD7AB-33E5-42BD-8D3A-C4601728B7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A7D78D-88B8-4603-A1FA-5D5C537F84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76B377-53D4-4850-A448-21AEB85810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A0E5BF-555E-42AC-AF04-AB49F45182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DD0AD9-B2CA-490E-869E-E8EDBFE3F0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4F1448-63AF-4091-8221-89FCD63EC9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2840" y="533520"/>
            <a:ext cx="9056160" cy="54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TCL Technical Seminar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2019/05/16</a:t>
            </a:r>
            <a:br/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Kalman Filters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Benjamin Ionescu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are x, P?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533520" y="1056240"/>
            <a:ext cx="8197560" cy="26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Now we have Phi, H, Q, R. Last matrix missing is a “P_0” matrix, representing initial error: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3"/>
          <a:stretch/>
        </p:blipFill>
        <p:spPr>
          <a:xfrm>
            <a:off x="3024000" y="2778840"/>
            <a:ext cx="3074760" cy="1036440"/>
          </a:xfrm>
          <a:prstGeom prst="rect">
            <a:avLst/>
          </a:prstGeom>
          <a:ln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504000" y="3674520"/>
            <a:ext cx="8197560" cy="18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 was not sure what to use, so I just put identity. We also need an initial estimate  – so I just used x_0 = [1 0]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1944000" y="5400000"/>
            <a:ext cx="5255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H, R, P, x, z, Q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Everything is defined 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425520" y="762120"/>
            <a:ext cx="8197560" cy="26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Skipping the derivation, we now just follow this scheme [Ref. 1, page 6].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80480" y="4222080"/>
            <a:ext cx="8197560" cy="18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3" descr=""/>
          <p:cNvPicPr/>
          <p:nvPr/>
        </p:nvPicPr>
        <p:blipFill>
          <a:blip r:embed="rId3"/>
          <a:stretch/>
        </p:blipFill>
        <p:spPr>
          <a:xfrm>
            <a:off x="609480" y="2743200"/>
            <a:ext cx="8027640" cy="275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-252360" y="30492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Incorrect definition somewhere?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25520" y="762120"/>
            <a:ext cx="8197560" cy="26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But, the problem I have, is that the result is noisy: 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80480" y="4222080"/>
            <a:ext cx="8197560" cy="18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3" descr=""/>
          <p:cNvPicPr/>
          <p:nvPr/>
        </p:nvPicPr>
        <p:blipFill>
          <a:blip r:embed="rId3"/>
          <a:stretch/>
        </p:blipFill>
        <p:spPr>
          <a:xfrm>
            <a:off x="2441520" y="2671200"/>
            <a:ext cx="4144680" cy="31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44" name="Picture 2_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45" name="Picture 3_2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252360" y="30492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Edit: new result successful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425520" y="762120"/>
            <a:ext cx="8197560" cy="26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mistake was that Q and R must be diagonal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780480" y="4222080"/>
            <a:ext cx="8197560" cy="18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721160" y="2466360"/>
            <a:ext cx="5461920" cy="350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28600" y="617400"/>
            <a:ext cx="90561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56400" y="1235160"/>
            <a:ext cx="905616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[1] Lacey, Tony. "Tutorial: The Kalman Filter."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Georgia Institute of Technology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(1998).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[2] Unknown author, “The Kalman Filter.” Co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rnell University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(2006)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5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86040" y="2690280"/>
            <a:ext cx="90561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ko-K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감사합니다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2840" y="609480"/>
            <a:ext cx="9056160" cy="55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50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70560" y="152280"/>
            <a:ext cx="90561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Goal: filter a basic noisy signal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355400" y="4572000"/>
            <a:ext cx="645984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np.linspace(-np.pi, np.pi, 201)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Y-axis: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np.sin(x_axis) + noise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3"/>
          <a:stretch/>
        </p:blipFill>
        <p:spPr>
          <a:xfrm>
            <a:off x="1981080" y="1159200"/>
            <a:ext cx="4863960" cy="31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56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70560" y="152280"/>
            <a:ext cx="90561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did I use for noise?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72320" y="1523880"/>
            <a:ext cx="833256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Gaussian noise.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Noise = sigma*np.random.randn(201) + mu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Reason: Optimizing MSE provides best estimate – iff noise is Gaussian [Ref. 1, page 2]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59" name="Picture 3" descr=""/>
          <p:cNvPicPr/>
          <p:nvPr/>
        </p:nvPicPr>
        <p:blipFill>
          <a:blip r:embed="rId3"/>
          <a:stretch/>
        </p:blipFill>
        <p:spPr>
          <a:xfrm>
            <a:off x="3576600" y="1295280"/>
            <a:ext cx="1989000" cy="9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61" name="Picture 2_1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62" name="Picture 3_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The Kalman Filter Algorithm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425520" y="762120"/>
            <a:ext cx="8197560" cy="26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run this algorithm [Ref. 1, page 6], we need to define: H, R, P, x, z, Q and Φ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780480" y="4222080"/>
            <a:ext cx="8197560" cy="18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Picture 3_4" descr=""/>
          <p:cNvPicPr/>
          <p:nvPr/>
        </p:nvPicPr>
        <p:blipFill>
          <a:blip r:embed="rId3"/>
          <a:stretch/>
        </p:blipFill>
        <p:spPr>
          <a:xfrm>
            <a:off x="609480" y="2743200"/>
            <a:ext cx="8027640" cy="275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70560" y="152280"/>
            <a:ext cx="90561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+ Measurement model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615600" y="253764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1000"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x’ is the true value we want to estimate, because we cannot measure it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w’ is “associated white noise with known covariance”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z’ is what we measure – just the value of the noisy signal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v’ is “associated measurement error”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H’ is “noiseless connection between state vector and measurement vector”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Phi’ is the state transition matrix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5" name="Picture 3" descr=""/>
          <p:cNvPicPr/>
          <p:nvPr/>
        </p:nvPicPr>
        <p:blipFill>
          <a:blip r:embed="rId3"/>
          <a:stretch/>
        </p:blipFill>
        <p:spPr>
          <a:xfrm>
            <a:off x="1201680" y="1143000"/>
            <a:ext cx="5824440" cy="1427040"/>
          </a:xfrm>
          <a:prstGeom prst="rect">
            <a:avLst/>
          </a:prstGeom>
          <a:ln>
            <a:noFill/>
          </a:ln>
        </p:spPr>
      </p:pic>
      <p:sp>
        <p:nvSpPr>
          <p:cNvPr id="76" name="CustomShape 5"/>
          <p:cNvSpPr/>
          <p:nvPr/>
        </p:nvSpPr>
        <p:spPr>
          <a:xfrm>
            <a:off x="1980000" y="5656680"/>
            <a:ext cx="5255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3" descr=""/>
          <p:cNvPicPr/>
          <p:nvPr/>
        </p:nvPicPr>
        <p:blipFill>
          <a:blip r:embed="rId3"/>
          <a:stretch/>
        </p:blipFill>
        <p:spPr>
          <a:xfrm>
            <a:off x="299160" y="1828800"/>
            <a:ext cx="3227760" cy="317592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3960000" y="1656000"/>
            <a:ext cx="4822920" cy="38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to state space [Ref. 2, page 20]</a:t>
            </a:r>
            <a:endParaRPr b="0" lang="en-CA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40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Next slide shows matrix representation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016000" y="5575320"/>
            <a:ext cx="5255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phi?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762120" y="3901320"/>
            <a:ext cx="809280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According to [2], Phi from equation (1) is given by the exponential 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dt, not t [Ref. 2, page 21]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3"/>
          <a:stretch/>
        </p:blipFill>
        <p:spPr>
          <a:xfrm>
            <a:off x="609480" y="1094400"/>
            <a:ext cx="7570440" cy="257940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>
            <a:off x="1944000" y="5622480"/>
            <a:ext cx="5255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H,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-304920" y="6094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H? </a:t>
            </a:r>
            <a:br/>
            <a:endParaRPr b="0" lang="en-CA" sz="5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609480" y="2743200"/>
            <a:ext cx="7381800" cy="25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457200" y="1607760"/>
            <a:ext cx="7907760" cy="24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‘H’ matrix from equation (2) is identity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That leaves  ‘w’ and ‘v’. But we don’t need them directly – we just need their matrices [Ref. 1, page 3]: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3"/>
          <a:stretch/>
        </p:blipFill>
        <p:spPr>
          <a:xfrm>
            <a:off x="936000" y="3913560"/>
            <a:ext cx="2809440" cy="1269720"/>
          </a:xfrm>
          <a:prstGeom prst="rect">
            <a:avLst/>
          </a:prstGeom>
          <a:ln>
            <a:noFill/>
          </a:ln>
        </p:spPr>
      </p:pic>
      <p:sp>
        <p:nvSpPr>
          <p:cNvPr id="103" name="CustomShape 6"/>
          <p:cNvSpPr/>
          <p:nvPr/>
        </p:nvSpPr>
        <p:spPr>
          <a:xfrm>
            <a:off x="3746160" y="3672000"/>
            <a:ext cx="5275080" cy="22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noise variance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 noise variance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2131200" y="5544000"/>
            <a:ext cx="5183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R,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Q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114800" y="6127560"/>
            <a:ext cx="9126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315200" y="6092640"/>
            <a:ext cx="1339560" cy="60120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57200" y="6092640"/>
            <a:ext cx="1265040" cy="5029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-380880" y="152280"/>
            <a:ext cx="97516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DejaVu Sans"/>
              </a:rPr>
              <a:t>What are Q, R?</a:t>
            </a:r>
            <a:endParaRPr b="0" lang="en-CA" sz="5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96320" y="1676520"/>
            <a:ext cx="662400" cy="14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609480" y="2743200"/>
            <a:ext cx="8383680" cy="30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609480" y="4563000"/>
            <a:ext cx="79819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0"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Stolen from [Ref. 2, page 24], [Ref. 2, page 25]</a:t>
            </a:r>
            <a:endParaRPr b="0" lang="en-CA" sz="32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Consistent Q, R notation [Ref. 2, page 22]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3"/>
          <a:stretch/>
        </p:blipFill>
        <p:spPr>
          <a:xfrm>
            <a:off x="650160" y="1143000"/>
            <a:ext cx="6927480" cy="144828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4"/>
          <a:stretch/>
        </p:blipFill>
        <p:spPr>
          <a:xfrm>
            <a:off x="650160" y="2973600"/>
            <a:ext cx="5331960" cy="141768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1944000" y="5575320"/>
            <a:ext cx="5255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Defined: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 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P, x,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3465a4"/>
                </a:solidFill>
                <a:latin typeface="Calibri"/>
                <a:ea typeface="DejaVu Sans"/>
              </a:rPr>
              <a:t>Φ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Application>LibreOffice/6.4.6.2$Linux_X86_64 LibreOffice_project/40$Build-2</Application>
  <Words>478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2019-03-20T03:56:15Z</dcterms:created>
  <dc:creator>B</dc:creator>
  <dc:description/>
  <dc:language>en-CA</dc:language>
  <cp:lastModifiedBy/>
  <dcterms:modified xsi:type="dcterms:W3CDTF">2021-01-05T23:02:20Z</dcterms:modified>
  <cp:revision>194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