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</a:t>
            </a:r>
            <a:r>
              <a:rPr b="0" lang="en-CA" sz="4400" spc="-1" strike="noStrike">
                <a:latin typeface="Arial"/>
              </a:rPr>
              <a:t>ck </a:t>
            </a:r>
            <a:r>
              <a:rPr b="0" lang="en-CA" sz="4400" spc="-1" strike="noStrike">
                <a:latin typeface="Arial"/>
              </a:rPr>
              <a:t>to </a:t>
            </a:r>
            <a:r>
              <a:rPr b="0" lang="en-CA" sz="4400" spc="-1" strike="noStrike">
                <a:latin typeface="Arial"/>
              </a:rPr>
              <a:t>mo</a:t>
            </a:r>
            <a:r>
              <a:rPr b="0" lang="en-CA" sz="4400" spc="-1" strike="noStrike">
                <a:latin typeface="Arial"/>
              </a:rPr>
              <a:t>ve </a:t>
            </a:r>
            <a:r>
              <a:rPr b="0" lang="en-CA" sz="4400" spc="-1" strike="noStrike">
                <a:latin typeface="Arial"/>
              </a:rPr>
              <a:t>the </a:t>
            </a:r>
            <a:r>
              <a:rPr b="0" lang="en-CA" sz="4400" spc="-1" strike="noStrike">
                <a:latin typeface="Arial"/>
              </a:rPr>
              <a:t>sli</a:t>
            </a:r>
            <a:r>
              <a:rPr b="0" lang="en-CA" sz="4400" spc="-1" strike="noStrike">
                <a:latin typeface="Arial"/>
              </a:rPr>
              <a:t>de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2000" spc="-1" strike="noStrike">
                <a:latin typeface="Arial"/>
              </a:rPr>
              <a:t>Click to edit the notes format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1400" spc="-1" strike="noStrike">
                <a:latin typeface="Times New Roman"/>
              </a:rPr>
              <a:t>&lt;header&gt;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9733851-E24D-48B6-8225-C0D72C7D4870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FA44642-27EF-48B0-9A56-F015FE5585B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4B05478-379F-4493-8352-9EDAAA7128C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E247CFF-5590-48B9-BAF7-79EAF4CEC20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00B1AFD-6C6F-4C6D-BE48-84B4308E01A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DAED300-B1F5-4905-A7B3-2778C05407E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4B6CA23-7F06-4581-AC2B-B15DBF34AD8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2AA7164-D375-456E-9F93-28FFB54FDF6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29F1992-3403-4317-A480-2FF4936A427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5E29283-222F-4535-ADB5-C3C35CA97EF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07DD7D5-A08C-4A09-914A-4E6888F5705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AFCEC61-43E2-4179-8CCB-5EFF29165C0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5B99C79-5B98-41B0-B233-5D5A7D97EF2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4114800" y="6127560"/>
            <a:ext cx="912960" cy="5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Picture 2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39920" cy="601560"/>
          </a:xfrm>
          <a:prstGeom prst="rect">
            <a:avLst/>
          </a:prstGeom>
          <a:ln>
            <a:noFill/>
          </a:ln>
        </p:spPr>
      </p:pic>
      <p:pic>
        <p:nvPicPr>
          <p:cNvPr id="46" name="Picture 3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5400" cy="50328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42840" y="533520"/>
            <a:ext cx="9056520" cy="540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  <a:ea typeface="DejaVu Sans"/>
              </a:rPr>
              <a:t>TCL Technical Seminar</a:t>
            </a:r>
            <a:br/>
            <a:r>
              <a:rPr b="1" lang="en-US" sz="5000" spc="-1" strike="noStrike">
                <a:solidFill>
                  <a:srgbClr val="000000"/>
                </a:solidFill>
                <a:latin typeface="Calibri"/>
                <a:ea typeface="DejaVu Sans"/>
              </a:rPr>
              <a:t>2019/05/16</a:t>
            </a:r>
            <a:br/>
            <a:br/>
            <a:r>
              <a:rPr b="1" lang="en-US" sz="5000" spc="-1" strike="noStrike">
                <a:solidFill>
                  <a:srgbClr val="000000"/>
                </a:solidFill>
                <a:latin typeface="Calibri"/>
                <a:ea typeface="DejaVu Sans"/>
              </a:rPr>
              <a:t>Kalman Filters</a:t>
            </a:r>
            <a:br/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Benjamin Ionescu</a:t>
            </a: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114800" y="6127560"/>
            <a:ext cx="912960" cy="5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9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116" name="Picture 2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39920" cy="601560"/>
          </a:xfrm>
          <a:prstGeom prst="rect">
            <a:avLst/>
          </a:prstGeom>
          <a:ln>
            <a:noFill/>
          </a:ln>
        </p:spPr>
      </p:pic>
      <p:pic>
        <p:nvPicPr>
          <p:cNvPr id="117" name="Picture 3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5400" cy="503280"/>
          </a:xfrm>
          <a:prstGeom prst="rect">
            <a:avLst/>
          </a:prstGeom>
          <a:ln>
            <a:noFill/>
          </a:ln>
        </p:spPr>
      </p:pic>
      <p:sp>
        <p:nvSpPr>
          <p:cNvPr id="118" name="CustomShape 2"/>
          <p:cNvSpPr/>
          <p:nvPr/>
        </p:nvSpPr>
        <p:spPr>
          <a:xfrm>
            <a:off x="-380880" y="152280"/>
            <a:ext cx="9752040" cy="6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  <a:ea typeface="DejaVu Sans"/>
              </a:rPr>
              <a:t>How to use this model here?</a:t>
            </a:r>
            <a:endParaRPr b="0" lang="en-CA" sz="50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6196320" y="1676520"/>
            <a:ext cx="662760" cy="14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4"/>
          <p:cNvSpPr/>
          <p:nvPr/>
        </p:nvSpPr>
        <p:spPr>
          <a:xfrm>
            <a:off x="609480" y="2743200"/>
            <a:ext cx="8384040" cy="307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5"/>
          <p:cNvSpPr/>
          <p:nvPr/>
        </p:nvSpPr>
        <p:spPr>
          <a:xfrm>
            <a:off x="533520" y="1056240"/>
            <a:ext cx="8197920" cy="26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Now we have Phi, H, Q, R. Last matrix missing is a “P_0” matrix, representing initial error: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122" name="Picture 2" descr=""/>
          <p:cNvPicPr/>
          <p:nvPr/>
        </p:nvPicPr>
        <p:blipFill>
          <a:blip r:embed="rId3"/>
          <a:stretch/>
        </p:blipFill>
        <p:spPr>
          <a:xfrm>
            <a:off x="3024000" y="2778840"/>
            <a:ext cx="3075120" cy="1036800"/>
          </a:xfrm>
          <a:prstGeom prst="rect">
            <a:avLst/>
          </a:prstGeom>
          <a:ln>
            <a:noFill/>
          </a:ln>
        </p:spPr>
      </p:pic>
      <p:sp>
        <p:nvSpPr>
          <p:cNvPr id="123" name="CustomShape 6"/>
          <p:cNvSpPr/>
          <p:nvPr/>
        </p:nvSpPr>
        <p:spPr>
          <a:xfrm>
            <a:off x="504000" y="3674520"/>
            <a:ext cx="8197920" cy="18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 was not sure what to use, so I just put identity. We also need an initial estimate  – so I just used x_0 = [1 0]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124" name="CustomShape 7"/>
          <p:cNvSpPr/>
          <p:nvPr/>
        </p:nvSpPr>
        <p:spPr>
          <a:xfrm>
            <a:off x="1944000" y="5400000"/>
            <a:ext cx="5255640" cy="90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Defined: </a:t>
            </a:r>
            <a:r>
              <a:rPr b="1" lang="en-US" sz="3200" spc="-1" strike="noStrike">
                <a:solidFill>
                  <a:srgbClr val="3465a4"/>
                </a:solidFill>
                <a:latin typeface="Calibri"/>
                <a:ea typeface="DejaVu Sans"/>
              </a:rPr>
              <a:t>H, R, P, x, z, Q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and</a:t>
            </a:r>
            <a:r>
              <a:rPr b="1" lang="en-US" sz="3200" spc="-1" strike="noStrike">
                <a:solidFill>
                  <a:srgbClr val="3465a4"/>
                </a:solidFill>
                <a:latin typeface="Calibri"/>
                <a:ea typeface="DejaVu Sans"/>
              </a:rPr>
              <a:t> Φ</a:t>
            </a: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114800" y="6127560"/>
            <a:ext cx="912960" cy="5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10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126" name="Picture 2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39920" cy="601560"/>
          </a:xfrm>
          <a:prstGeom prst="rect">
            <a:avLst/>
          </a:prstGeom>
          <a:ln>
            <a:noFill/>
          </a:ln>
        </p:spPr>
      </p:pic>
      <p:pic>
        <p:nvPicPr>
          <p:cNvPr id="127" name="Picture 3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5400" cy="50328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-380880" y="152280"/>
            <a:ext cx="9752040" cy="6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  <a:ea typeface="DejaVu Sans"/>
              </a:rPr>
              <a:t>How to use this model here?</a:t>
            </a:r>
            <a:endParaRPr b="0" lang="en-CA" sz="50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6196320" y="1676520"/>
            <a:ext cx="662760" cy="14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4"/>
          <p:cNvSpPr/>
          <p:nvPr/>
        </p:nvSpPr>
        <p:spPr>
          <a:xfrm>
            <a:off x="609480" y="2743200"/>
            <a:ext cx="8384040" cy="307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5"/>
          <p:cNvSpPr/>
          <p:nvPr/>
        </p:nvSpPr>
        <p:spPr>
          <a:xfrm>
            <a:off x="425520" y="762120"/>
            <a:ext cx="8197920" cy="26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Skipping the derivation, we now just follow this scheme [Ref. 1, page 6].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780480" y="4222080"/>
            <a:ext cx="8197920" cy="18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Picture 3" descr=""/>
          <p:cNvPicPr/>
          <p:nvPr/>
        </p:nvPicPr>
        <p:blipFill>
          <a:blip r:embed="rId3"/>
          <a:stretch/>
        </p:blipFill>
        <p:spPr>
          <a:xfrm>
            <a:off x="609480" y="2743200"/>
            <a:ext cx="8028000" cy="275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114800" y="6127560"/>
            <a:ext cx="912960" cy="5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11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39920" cy="601560"/>
          </a:xfrm>
          <a:prstGeom prst="rect">
            <a:avLst/>
          </a:prstGeom>
          <a:ln>
            <a:noFill/>
          </a:ln>
        </p:spPr>
      </p:pic>
      <p:pic>
        <p:nvPicPr>
          <p:cNvPr id="136" name="Picture 3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5400" cy="50328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-252360" y="304920"/>
            <a:ext cx="9752040" cy="6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  <a:ea typeface="DejaVu Sans"/>
              </a:rPr>
              <a:t>How to use this model here?</a:t>
            </a:r>
            <a:endParaRPr b="0" lang="en-CA" sz="5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6196320" y="1676520"/>
            <a:ext cx="662760" cy="14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4"/>
          <p:cNvSpPr/>
          <p:nvPr/>
        </p:nvSpPr>
        <p:spPr>
          <a:xfrm>
            <a:off x="609480" y="2743200"/>
            <a:ext cx="8384040" cy="307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5"/>
          <p:cNvSpPr/>
          <p:nvPr/>
        </p:nvSpPr>
        <p:spPr>
          <a:xfrm>
            <a:off x="425520" y="762120"/>
            <a:ext cx="8197920" cy="26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But, the problem I have, is that the result is noisy: 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141" name="CustomShape 6"/>
          <p:cNvSpPr/>
          <p:nvPr/>
        </p:nvSpPr>
        <p:spPr>
          <a:xfrm>
            <a:off x="780480" y="4222080"/>
            <a:ext cx="8197920" cy="18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2" name="Picture 3" descr=""/>
          <p:cNvPicPr/>
          <p:nvPr/>
        </p:nvPicPr>
        <p:blipFill>
          <a:blip r:embed="rId3"/>
          <a:stretch/>
        </p:blipFill>
        <p:spPr>
          <a:xfrm>
            <a:off x="2441520" y="2671200"/>
            <a:ext cx="4145040" cy="319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114800" y="6127560"/>
            <a:ext cx="912960" cy="5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144" name="Picture 2_2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39920" cy="601560"/>
          </a:xfrm>
          <a:prstGeom prst="rect">
            <a:avLst/>
          </a:prstGeom>
          <a:ln>
            <a:noFill/>
          </a:ln>
        </p:spPr>
      </p:pic>
      <p:pic>
        <p:nvPicPr>
          <p:cNvPr id="145" name="Picture 3_2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5400" cy="503280"/>
          </a:xfrm>
          <a:prstGeom prst="rect">
            <a:avLst/>
          </a:prstGeom>
          <a:ln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-252360" y="304920"/>
            <a:ext cx="9752040" cy="6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  <a:ea typeface="DejaVu Sans"/>
              </a:rPr>
              <a:t>Edit: new result successful</a:t>
            </a:r>
            <a:endParaRPr b="0" lang="en-CA" sz="50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6196320" y="1676520"/>
            <a:ext cx="662760" cy="14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4"/>
          <p:cNvSpPr/>
          <p:nvPr/>
        </p:nvSpPr>
        <p:spPr>
          <a:xfrm>
            <a:off x="609480" y="2743200"/>
            <a:ext cx="8384040" cy="307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5"/>
          <p:cNvSpPr/>
          <p:nvPr/>
        </p:nvSpPr>
        <p:spPr>
          <a:xfrm>
            <a:off x="425520" y="762120"/>
            <a:ext cx="8197920" cy="26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 mistake was that Q and R must be diagonal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780480" y="4222080"/>
            <a:ext cx="8197920" cy="18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1" name="" descr=""/>
          <p:cNvPicPr/>
          <p:nvPr/>
        </p:nvPicPr>
        <p:blipFill>
          <a:blip r:embed="rId3"/>
          <a:stretch/>
        </p:blipFill>
        <p:spPr>
          <a:xfrm>
            <a:off x="1721160" y="2466360"/>
            <a:ext cx="5462280" cy="350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114800" y="6127560"/>
            <a:ext cx="912960" cy="5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13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153" name="Picture 2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39920" cy="601560"/>
          </a:xfrm>
          <a:prstGeom prst="rect">
            <a:avLst/>
          </a:prstGeom>
          <a:ln>
            <a:noFill/>
          </a:ln>
        </p:spPr>
      </p:pic>
      <p:pic>
        <p:nvPicPr>
          <p:cNvPr id="154" name="Picture 3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5400" cy="503280"/>
          </a:xfrm>
          <a:prstGeom prst="rect">
            <a:avLst/>
          </a:prstGeom>
          <a:ln>
            <a:noFill/>
          </a:ln>
        </p:spPr>
      </p:pic>
      <p:sp>
        <p:nvSpPr>
          <p:cNvPr id="155" name="CustomShape 2"/>
          <p:cNvSpPr/>
          <p:nvPr/>
        </p:nvSpPr>
        <p:spPr>
          <a:xfrm>
            <a:off x="228600" y="617400"/>
            <a:ext cx="9056520" cy="6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  <a:ea typeface="DejaVu Sans"/>
              </a:rPr>
              <a:t>References</a:t>
            </a:r>
            <a:endParaRPr b="0" lang="en-CA" sz="50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356400" y="1235160"/>
            <a:ext cx="9056520" cy="360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[1] Lacey, Tony. "Tutorial: The Kalman Filter." </a:t>
            </a:r>
            <a:r>
              <a:rPr b="0" i="1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Georgia Institute of Technology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 (1998).</a:t>
            </a:r>
            <a:endParaRPr b="0" lang="en-CA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[2] Unknown author, “The Kalman Filter.” Co</a:t>
            </a:r>
            <a:r>
              <a:rPr b="0" i="1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rnell University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(2006)</a:t>
            </a:r>
            <a:endParaRPr b="0" lang="en-CA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114800" y="6127560"/>
            <a:ext cx="912960" cy="5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8" name="Picture 2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39920" cy="601560"/>
          </a:xfrm>
          <a:prstGeom prst="rect">
            <a:avLst/>
          </a:prstGeom>
          <a:ln>
            <a:noFill/>
          </a:ln>
        </p:spPr>
      </p:pic>
      <p:pic>
        <p:nvPicPr>
          <p:cNvPr id="159" name="Picture 3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5400" cy="50328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86040" y="2690280"/>
            <a:ext cx="9056520" cy="6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0" lang="ko-KR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감사합니다</a:t>
            </a:r>
            <a:br/>
            <a:r>
              <a:rPr b="1" lang="en-US" sz="5000" spc="-1" strike="noStrike">
                <a:solidFill>
                  <a:srgbClr val="000000"/>
                </a:solidFill>
                <a:latin typeface="Calibri"/>
                <a:ea typeface="DejaVu Sans"/>
              </a:rPr>
              <a:t>Thank you</a:t>
            </a:r>
            <a:endParaRPr b="0" lang="en-CA" sz="5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42840" y="609480"/>
            <a:ext cx="9056520" cy="553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114800" y="6127560"/>
            <a:ext cx="912960" cy="5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49" name="Picture 2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39920" cy="601560"/>
          </a:xfrm>
          <a:prstGeom prst="rect">
            <a:avLst/>
          </a:prstGeom>
          <a:ln>
            <a:noFill/>
          </a:ln>
        </p:spPr>
      </p:pic>
      <p:pic>
        <p:nvPicPr>
          <p:cNvPr id="50" name="Picture 3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5400" cy="503280"/>
          </a:xfrm>
          <a:prstGeom prst="rect">
            <a:avLst/>
          </a:prstGeom>
          <a:ln>
            <a:noFill/>
          </a:ln>
        </p:spPr>
      </p:pic>
      <p:sp>
        <p:nvSpPr>
          <p:cNvPr id="51" name="CustomShape 2"/>
          <p:cNvSpPr/>
          <p:nvPr/>
        </p:nvSpPr>
        <p:spPr>
          <a:xfrm>
            <a:off x="70560" y="152280"/>
            <a:ext cx="9056520" cy="6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  <a:ea typeface="DejaVu Sans"/>
              </a:rPr>
              <a:t>Goal: filter a basic noisy signal</a:t>
            </a:r>
            <a:endParaRPr b="0" lang="en-CA" sz="5000" spc="-1" strike="noStrike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1355400" y="4572000"/>
            <a:ext cx="646020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X-axis: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np.linspace(-np.pi, np.pi, 201)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Y-axis: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np.sin(x_axis) + noise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53" name="Picture 4" descr=""/>
          <p:cNvPicPr/>
          <p:nvPr/>
        </p:nvPicPr>
        <p:blipFill>
          <a:blip r:embed="rId3"/>
          <a:stretch/>
        </p:blipFill>
        <p:spPr>
          <a:xfrm>
            <a:off x="1981080" y="1159200"/>
            <a:ext cx="4864320" cy="319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4114800" y="6127560"/>
            <a:ext cx="912960" cy="5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55" name="Picture 2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39920" cy="601560"/>
          </a:xfrm>
          <a:prstGeom prst="rect">
            <a:avLst/>
          </a:prstGeom>
          <a:ln>
            <a:noFill/>
          </a:ln>
        </p:spPr>
      </p:pic>
      <p:pic>
        <p:nvPicPr>
          <p:cNvPr id="56" name="Picture 3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5400" cy="503280"/>
          </a:xfrm>
          <a:prstGeom prst="rect">
            <a:avLst/>
          </a:prstGeom>
          <a:ln>
            <a:noFill/>
          </a:ln>
        </p:spPr>
      </p:pic>
      <p:sp>
        <p:nvSpPr>
          <p:cNvPr id="57" name="CustomShape 2"/>
          <p:cNvSpPr/>
          <p:nvPr/>
        </p:nvSpPr>
        <p:spPr>
          <a:xfrm>
            <a:off x="70560" y="152280"/>
            <a:ext cx="9056520" cy="6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  <a:ea typeface="DejaVu Sans"/>
              </a:rPr>
              <a:t>What did I use for noise?</a:t>
            </a:r>
            <a:endParaRPr b="0" lang="en-CA" sz="5000" spc="-1" strike="noStrike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472320" y="1523880"/>
            <a:ext cx="8332920" cy="365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Gaussian noise.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Noise = sigma*np.random.randn(201) + mu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Reason: Optimizing MSE provides best estimate – iff noise is Gaussian [Ref. 1, page 2]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59" name="Picture 3" descr=""/>
          <p:cNvPicPr/>
          <p:nvPr/>
        </p:nvPicPr>
        <p:blipFill>
          <a:blip r:embed="rId3"/>
          <a:stretch/>
        </p:blipFill>
        <p:spPr>
          <a:xfrm>
            <a:off x="3576600" y="1295280"/>
            <a:ext cx="1989360" cy="96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4114800" y="6127560"/>
            <a:ext cx="912960" cy="5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61" name="Picture 2_1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39920" cy="601560"/>
          </a:xfrm>
          <a:prstGeom prst="rect">
            <a:avLst/>
          </a:prstGeom>
          <a:ln>
            <a:noFill/>
          </a:ln>
        </p:spPr>
      </p:pic>
      <p:pic>
        <p:nvPicPr>
          <p:cNvPr id="62" name="Picture 3_3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5400" cy="503280"/>
          </a:xfrm>
          <a:prstGeom prst="rect">
            <a:avLst/>
          </a:prstGeom>
          <a:ln>
            <a:noFill/>
          </a:ln>
        </p:spPr>
      </p:pic>
      <p:sp>
        <p:nvSpPr>
          <p:cNvPr id="63" name="CustomShape 2"/>
          <p:cNvSpPr/>
          <p:nvPr/>
        </p:nvSpPr>
        <p:spPr>
          <a:xfrm>
            <a:off x="-380880" y="152280"/>
            <a:ext cx="9752040" cy="6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  <a:ea typeface="DejaVu Sans"/>
              </a:rPr>
              <a:t>The Kalman Filter Algorithm</a:t>
            </a:r>
            <a:endParaRPr b="0" lang="en-CA" sz="5000" spc="-1" strike="noStrike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6196320" y="1676520"/>
            <a:ext cx="662760" cy="14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4"/>
          <p:cNvSpPr/>
          <p:nvPr/>
        </p:nvSpPr>
        <p:spPr>
          <a:xfrm>
            <a:off x="609480" y="2743200"/>
            <a:ext cx="8384040" cy="307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5"/>
          <p:cNvSpPr/>
          <p:nvPr/>
        </p:nvSpPr>
        <p:spPr>
          <a:xfrm>
            <a:off x="425520" y="762120"/>
            <a:ext cx="8197920" cy="26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To run this algorithm [Ref. 1, page 6], we need to define: H, R, P, x, z, Q and Φ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67" name="CustomShape 6"/>
          <p:cNvSpPr/>
          <p:nvPr/>
        </p:nvSpPr>
        <p:spPr>
          <a:xfrm>
            <a:off x="780480" y="4222080"/>
            <a:ext cx="8197920" cy="18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8" name="Picture 3_4" descr=""/>
          <p:cNvPicPr/>
          <p:nvPr/>
        </p:nvPicPr>
        <p:blipFill>
          <a:blip r:embed="rId3"/>
          <a:stretch/>
        </p:blipFill>
        <p:spPr>
          <a:xfrm>
            <a:off x="609480" y="2743200"/>
            <a:ext cx="8028000" cy="275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4114800" y="6127560"/>
            <a:ext cx="912960" cy="5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70" name="Picture 2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39920" cy="601560"/>
          </a:xfrm>
          <a:prstGeom prst="rect">
            <a:avLst/>
          </a:prstGeom>
          <a:ln>
            <a:noFill/>
          </a:ln>
        </p:spPr>
      </p:pic>
      <p:pic>
        <p:nvPicPr>
          <p:cNvPr id="71" name="Picture 3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5400" cy="503280"/>
          </a:xfrm>
          <a:prstGeom prst="rect">
            <a:avLst/>
          </a:prstGeom>
          <a:ln>
            <a:noFill/>
          </a:ln>
        </p:spPr>
      </p:pic>
      <p:sp>
        <p:nvSpPr>
          <p:cNvPr id="72" name="CustomShape 2"/>
          <p:cNvSpPr/>
          <p:nvPr/>
        </p:nvSpPr>
        <p:spPr>
          <a:xfrm>
            <a:off x="70560" y="152280"/>
            <a:ext cx="9056520" cy="6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  <a:ea typeface="DejaVu Sans"/>
              </a:rPr>
              <a:t>Process + Measurement model</a:t>
            </a:r>
            <a:endParaRPr b="0" lang="en-CA" sz="5000" spc="-1" strike="noStrike"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6196320" y="1676520"/>
            <a:ext cx="662760" cy="14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4"/>
          <p:cNvSpPr/>
          <p:nvPr/>
        </p:nvSpPr>
        <p:spPr>
          <a:xfrm>
            <a:off x="615600" y="2537640"/>
            <a:ext cx="8384040" cy="307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1000"/>
          </a:bodyPr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x’ is the true value we want to estimate, because we cannot measure it</a:t>
            </a:r>
            <a:endParaRPr b="0" lang="en-CA" sz="3200" spc="-1" strike="noStrike">
              <a:latin typeface="Arial"/>
            </a:endParaRPr>
          </a:p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w’ is “associated white noise with known covariance”</a:t>
            </a:r>
            <a:endParaRPr b="0" lang="en-CA" sz="3200" spc="-1" strike="noStrike">
              <a:latin typeface="Arial"/>
            </a:endParaRPr>
          </a:p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z’ is what we measure – just the value of the noisy signal</a:t>
            </a:r>
            <a:endParaRPr b="0" lang="en-CA" sz="3200" spc="-1" strike="noStrike">
              <a:latin typeface="Arial"/>
            </a:endParaRPr>
          </a:p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v’ is “associated measurement error”</a:t>
            </a:r>
            <a:endParaRPr b="0" lang="en-CA" sz="3200" spc="-1" strike="noStrike">
              <a:latin typeface="Arial"/>
            </a:endParaRPr>
          </a:p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H’ is “noiseless connection between state vector and measurement vector”</a:t>
            </a:r>
            <a:endParaRPr b="0" lang="en-CA" sz="3200" spc="-1" strike="noStrike">
              <a:latin typeface="Arial"/>
            </a:endParaRPr>
          </a:p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Phi’ is the state transition matrix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75" name="Picture 3" descr=""/>
          <p:cNvPicPr/>
          <p:nvPr/>
        </p:nvPicPr>
        <p:blipFill>
          <a:blip r:embed="rId3"/>
          <a:stretch/>
        </p:blipFill>
        <p:spPr>
          <a:xfrm>
            <a:off x="1201680" y="1143000"/>
            <a:ext cx="5824800" cy="1427400"/>
          </a:xfrm>
          <a:prstGeom prst="rect">
            <a:avLst/>
          </a:prstGeom>
          <a:ln>
            <a:noFill/>
          </a:ln>
        </p:spPr>
      </p:pic>
      <p:sp>
        <p:nvSpPr>
          <p:cNvPr id="76" name="CustomShape 5"/>
          <p:cNvSpPr/>
          <p:nvPr/>
        </p:nvSpPr>
        <p:spPr>
          <a:xfrm>
            <a:off x="1980000" y="5656680"/>
            <a:ext cx="5255640" cy="90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Defined: H, R, P, x, </a:t>
            </a:r>
            <a:r>
              <a:rPr b="1" lang="en-US" sz="3200" spc="-1" strike="noStrike">
                <a:solidFill>
                  <a:srgbClr val="3465a4"/>
                </a:solidFill>
                <a:latin typeface="Calibri"/>
                <a:ea typeface="DejaVu Sans"/>
              </a:rPr>
              <a:t>z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, Q and Φ</a:t>
            </a: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114800" y="6127560"/>
            <a:ext cx="912960" cy="5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78" name="Picture 2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39920" cy="601560"/>
          </a:xfrm>
          <a:prstGeom prst="rect">
            <a:avLst/>
          </a:prstGeom>
          <a:ln>
            <a:noFill/>
          </a:ln>
        </p:spPr>
      </p:pic>
      <p:pic>
        <p:nvPicPr>
          <p:cNvPr id="79" name="Picture 3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5400" cy="503280"/>
          </a:xfrm>
          <a:prstGeom prst="rect">
            <a:avLst/>
          </a:prstGeom>
          <a:ln>
            <a:noFill/>
          </a:ln>
        </p:spPr>
      </p:pic>
      <p:sp>
        <p:nvSpPr>
          <p:cNvPr id="80" name="CustomShape 2"/>
          <p:cNvSpPr/>
          <p:nvPr/>
        </p:nvSpPr>
        <p:spPr>
          <a:xfrm>
            <a:off x="-380880" y="152280"/>
            <a:ext cx="9752040" cy="6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phi?</a:t>
            </a:r>
            <a:endParaRPr b="0" lang="en-CA" sz="50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6196320" y="1676520"/>
            <a:ext cx="662760" cy="14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"/>
          <p:cNvSpPr/>
          <p:nvPr/>
        </p:nvSpPr>
        <p:spPr>
          <a:xfrm>
            <a:off x="609480" y="2743200"/>
            <a:ext cx="8384040" cy="307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Picture 3" descr=""/>
          <p:cNvPicPr/>
          <p:nvPr/>
        </p:nvPicPr>
        <p:blipFill>
          <a:blip r:embed="rId3"/>
          <a:stretch/>
        </p:blipFill>
        <p:spPr>
          <a:xfrm>
            <a:off x="299160" y="1828800"/>
            <a:ext cx="3228120" cy="3176280"/>
          </a:xfrm>
          <a:prstGeom prst="rect">
            <a:avLst/>
          </a:prstGeom>
          <a:ln>
            <a:noFill/>
          </a:ln>
        </p:spPr>
      </p:pic>
      <p:sp>
        <p:nvSpPr>
          <p:cNvPr id="84" name="CustomShape 5"/>
          <p:cNvSpPr/>
          <p:nvPr/>
        </p:nvSpPr>
        <p:spPr>
          <a:xfrm>
            <a:off x="3960000" y="1656000"/>
            <a:ext cx="4823280" cy="384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8000"/>
          </a:bodyPr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Convert to state space [Ref. 2, page 20]</a:t>
            </a:r>
            <a:endParaRPr b="0" lang="en-CA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4000" spc="-1" strike="noStrike">
              <a:latin typeface="Arial"/>
            </a:endParaRPr>
          </a:p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Next slide shows matrix representation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85" name="CustomShape 6"/>
          <p:cNvSpPr/>
          <p:nvPr/>
        </p:nvSpPr>
        <p:spPr>
          <a:xfrm>
            <a:off x="2016000" y="5575320"/>
            <a:ext cx="5255640" cy="90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Defined: H, R, P, x, </a:t>
            </a:r>
            <a:r>
              <a:rPr b="1" lang="en-US" sz="3200" spc="-1" strike="noStrike">
                <a:solidFill>
                  <a:srgbClr val="3465a4"/>
                </a:solidFill>
                <a:latin typeface="Calibri"/>
                <a:ea typeface="DejaVu Sans"/>
              </a:rPr>
              <a:t>z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, Q and Φ</a:t>
            </a: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114800" y="6127560"/>
            <a:ext cx="912960" cy="5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87" name="Picture 2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39920" cy="601560"/>
          </a:xfrm>
          <a:prstGeom prst="rect">
            <a:avLst/>
          </a:prstGeom>
          <a:ln>
            <a:noFill/>
          </a:ln>
        </p:spPr>
      </p:pic>
      <p:pic>
        <p:nvPicPr>
          <p:cNvPr id="88" name="Picture 3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5400" cy="50328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-380880" y="152280"/>
            <a:ext cx="9752040" cy="6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phi?</a:t>
            </a:r>
            <a:endParaRPr b="0" lang="en-CA" sz="50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6196320" y="1676520"/>
            <a:ext cx="662760" cy="14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4"/>
          <p:cNvSpPr/>
          <p:nvPr/>
        </p:nvSpPr>
        <p:spPr>
          <a:xfrm>
            <a:off x="609480" y="2743200"/>
            <a:ext cx="8384040" cy="307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"/>
          <p:cNvSpPr/>
          <p:nvPr/>
        </p:nvSpPr>
        <p:spPr>
          <a:xfrm>
            <a:off x="762120" y="3901320"/>
            <a:ext cx="8093160" cy="19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4000"/>
          </a:bodyPr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According to [2], Phi from equation (1) is given by the exponential </a:t>
            </a:r>
            <a:endParaRPr b="0" lang="en-CA" sz="3200" spc="-1" strike="noStrike">
              <a:latin typeface="Arial"/>
            </a:endParaRPr>
          </a:p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Actually dt, not t [Ref. 2, page 21]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93" name="Picture 4" descr=""/>
          <p:cNvPicPr/>
          <p:nvPr/>
        </p:nvPicPr>
        <p:blipFill>
          <a:blip r:embed="rId3"/>
          <a:stretch/>
        </p:blipFill>
        <p:spPr>
          <a:xfrm>
            <a:off x="609480" y="1094400"/>
            <a:ext cx="7570800" cy="2579760"/>
          </a:xfrm>
          <a:prstGeom prst="rect">
            <a:avLst/>
          </a:prstGeom>
          <a:ln>
            <a:noFill/>
          </a:ln>
        </p:spPr>
      </p:pic>
      <p:sp>
        <p:nvSpPr>
          <p:cNvPr id="94" name="CustomShape 6"/>
          <p:cNvSpPr/>
          <p:nvPr/>
        </p:nvSpPr>
        <p:spPr>
          <a:xfrm>
            <a:off x="1944000" y="5622480"/>
            <a:ext cx="5255640" cy="90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Defined: H, R, P, x, </a:t>
            </a:r>
            <a:r>
              <a:rPr b="1" lang="en-US" sz="3200" spc="-1" strike="noStrike">
                <a:solidFill>
                  <a:srgbClr val="3465a4"/>
                </a:solidFill>
                <a:latin typeface="Calibri"/>
                <a:ea typeface="DejaVu Sans"/>
              </a:rPr>
              <a:t>z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, Q and </a:t>
            </a:r>
            <a:r>
              <a:rPr b="1" lang="en-US" sz="3200" spc="-1" strike="noStrike">
                <a:solidFill>
                  <a:srgbClr val="3465a4"/>
                </a:solidFill>
                <a:latin typeface="Calibri"/>
                <a:ea typeface="DejaVu Sans"/>
              </a:rPr>
              <a:t>Φ</a:t>
            </a: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114800" y="6127560"/>
            <a:ext cx="912960" cy="5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96" name="Picture 2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39920" cy="601560"/>
          </a:xfrm>
          <a:prstGeom prst="rect">
            <a:avLst/>
          </a:prstGeom>
          <a:ln>
            <a:noFill/>
          </a:ln>
        </p:spPr>
      </p:pic>
      <p:pic>
        <p:nvPicPr>
          <p:cNvPr id="97" name="Picture 3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5400" cy="50328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-304920" y="609480"/>
            <a:ext cx="9752040" cy="6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H? </a:t>
            </a:r>
            <a:br/>
            <a:endParaRPr b="0" lang="en-CA" sz="50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6196320" y="1676520"/>
            <a:ext cx="662760" cy="14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4"/>
          <p:cNvSpPr/>
          <p:nvPr/>
        </p:nvSpPr>
        <p:spPr>
          <a:xfrm>
            <a:off x="609480" y="2743200"/>
            <a:ext cx="7382160" cy="25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5"/>
          <p:cNvSpPr/>
          <p:nvPr/>
        </p:nvSpPr>
        <p:spPr>
          <a:xfrm>
            <a:off x="457200" y="1607760"/>
            <a:ext cx="7908120" cy="24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1000"/>
          </a:bodyPr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 ‘H’ matrix from equation (2) is identity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CA" sz="3200" spc="-1" strike="noStrike">
              <a:latin typeface="Arial"/>
            </a:endParaRPr>
          </a:p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That leaves  ‘w’ and ‘v’. But we don’t need them directly – we just need their matrices [Ref. 1, page 3]: 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102" name="Picture 2" descr=""/>
          <p:cNvPicPr/>
          <p:nvPr/>
        </p:nvPicPr>
        <p:blipFill>
          <a:blip r:embed="rId3"/>
          <a:stretch/>
        </p:blipFill>
        <p:spPr>
          <a:xfrm>
            <a:off x="936000" y="3913560"/>
            <a:ext cx="2809800" cy="1270080"/>
          </a:xfrm>
          <a:prstGeom prst="rect">
            <a:avLst/>
          </a:prstGeom>
          <a:ln>
            <a:noFill/>
          </a:ln>
        </p:spPr>
      </p:pic>
      <p:sp>
        <p:nvSpPr>
          <p:cNvPr id="103" name="CustomShape 6"/>
          <p:cNvSpPr/>
          <p:nvPr/>
        </p:nvSpPr>
        <p:spPr>
          <a:xfrm>
            <a:off x="3746160" y="3672000"/>
            <a:ext cx="5275440" cy="22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Process noise variance</a:t>
            </a:r>
            <a:endParaRPr b="0" lang="en-CA" sz="3200" spc="-1" strike="noStrike">
              <a:latin typeface="Arial"/>
            </a:endParaRPr>
          </a:p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Observation noise variance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104" name="CustomShape 7"/>
          <p:cNvSpPr/>
          <p:nvPr/>
        </p:nvSpPr>
        <p:spPr>
          <a:xfrm>
            <a:off x="2131200" y="5544000"/>
            <a:ext cx="5183640" cy="90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Defined:</a:t>
            </a:r>
            <a:r>
              <a:rPr b="1" lang="en-US" sz="3200" spc="-1" strike="noStrike">
                <a:solidFill>
                  <a:srgbClr val="3465a4"/>
                </a:solidFill>
                <a:latin typeface="Calibri"/>
                <a:ea typeface="DejaVu Sans"/>
              </a:rPr>
              <a:t> H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, R, P, x, </a:t>
            </a:r>
            <a:r>
              <a:rPr b="1" lang="en-US" sz="3200" spc="-1" strike="noStrike">
                <a:solidFill>
                  <a:srgbClr val="3465a4"/>
                </a:solidFill>
                <a:latin typeface="Calibri"/>
                <a:ea typeface="DejaVu Sans"/>
              </a:rPr>
              <a:t>z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, Q and </a:t>
            </a:r>
            <a:r>
              <a:rPr b="1" lang="en-US" sz="3200" spc="-1" strike="noStrike">
                <a:solidFill>
                  <a:srgbClr val="3465a4"/>
                </a:solidFill>
                <a:latin typeface="Calibri"/>
                <a:ea typeface="DejaVu Sans"/>
              </a:rPr>
              <a:t>Φ</a:t>
            </a: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114800" y="6127560"/>
            <a:ext cx="912960" cy="5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106" name="Picture 2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39920" cy="601560"/>
          </a:xfrm>
          <a:prstGeom prst="rect">
            <a:avLst/>
          </a:prstGeom>
          <a:ln>
            <a:noFill/>
          </a:ln>
        </p:spPr>
      </p:pic>
      <p:pic>
        <p:nvPicPr>
          <p:cNvPr id="107" name="Picture 3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5400" cy="503280"/>
          </a:xfrm>
          <a:prstGeom prst="rect">
            <a:avLst/>
          </a:prstGeom>
          <a:ln>
            <a:noFill/>
          </a:ln>
        </p:spPr>
      </p:pic>
      <p:sp>
        <p:nvSpPr>
          <p:cNvPr id="108" name="CustomShape 2"/>
          <p:cNvSpPr/>
          <p:nvPr/>
        </p:nvSpPr>
        <p:spPr>
          <a:xfrm>
            <a:off x="-380880" y="152280"/>
            <a:ext cx="9752040" cy="6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  <a:ea typeface="DejaVu Sans"/>
              </a:rPr>
              <a:t>What are Q, R?</a:t>
            </a:r>
            <a:endParaRPr b="0" lang="en-CA" sz="50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6196320" y="1676520"/>
            <a:ext cx="662760" cy="14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4"/>
          <p:cNvSpPr/>
          <p:nvPr/>
        </p:nvSpPr>
        <p:spPr>
          <a:xfrm>
            <a:off x="609480" y="2743200"/>
            <a:ext cx="8384040" cy="307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5"/>
          <p:cNvSpPr/>
          <p:nvPr/>
        </p:nvSpPr>
        <p:spPr>
          <a:xfrm>
            <a:off x="609480" y="4563000"/>
            <a:ext cx="798228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0000"/>
          </a:bodyPr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Stolen from [Ref. 2, page 24], [Ref. 2, page 25]</a:t>
            </a:r>
            <a:endParaRPr b="0" lang="en-CA" sz="3200" spc="-1" strike="noStrike">
              <a:latin typeface="Arial"/>
            </a:endParaRPr>
          </a:p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Consistent Q, R notation [Ref. 2, page 22]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112" name="Picture 2" descr=""/>
          <p:cNvPicPr/>
          <p:nvPr/>
        </p:nvPicPr>
        <p:blipFill>
          <a:blip r:embed="rId3"/>
          <a:stretch/>
        </p:blipFill>
        <p:spPr>
          <a:xfrm>
            <a:off x="650160" y="1143000"/>
            <a:ext cx="6927840" cy="1448640"/>
          </a:xfrm>
          <a:prstGeom prst="rect">
            <a:avLst/>
          </a:prstGeom>
          <a:ln>
            <a:noFill/>
          </a:ln>
        </p:spPr>
      </p:pic>
      <p:pic>
        <p:nvPicPr>
          <p:cNvPr id="113" name="Picture 3" descr=""/>
          <p:cNvPicPr/>
          <p:nvPr/>
        </p:nvPicPr>
        <p:blipFill>
          <a:blip r:embed="rId4"/>
          <a:stretch/>
        </p:blipFill>
        <p:spPr>
          <a:xfrm>
            <a:off x="650160" y="2973600"/>
            <a:ext cx="5332320" cy="1418040"/>
          </a:xfrm>
          <a:prstGeom prst="rect">
            <a:avLst/>
          </a:prstGeom>
          <a:ln>
            <a:noFill/>
          </a:ln>
        </p:spPr>
      </p:pic>
      <p:sp>
        <p:nvSpPr>
          <p:cNvPr id="114" name="CustomShape 6"/>
          <p:cNvSpPr/>
          <p:nvPr/>
        </p:nvSpPr>
        <p:spPr>
          <a:xfrm>
            <a:off x="1944000" y="5575320"/>
            <a:ext cx="5255640" cy="90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Defined: </a:t>
            </a:r>
            <a:r>
              <a:rPr b="1" lang="en-US" sz="3200" spc="-1" strike="noStrike">
                <a:solidFill>
                  <a:srgbClr val="3465a4"/>
                </a:solidFill>
                <a:latin typeface="Calibri"/>
                <a:ea typeface="DejaVu Sans"/>
              </a:rPr>
              <a:t>H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1" lang="en-US" sz="3200" spc="-1" strike="noStrike">
                <a:solidFill>
                  <a:srgbClr val="3465a4"/>
                </a:solidFill>
                <a:latin typeface="Calibri"/>
                <a:ea typeface="DejaVu Sans"/>
              </a:rPr>
              <a:t> R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, P, x, </a:t>
            </a:r>
            <a:r>
              <a:rPr b="1" lang="en-US" sz="3200" spc="-1" strike="noStrike">
                <a:solidFill>
                  <a:srgbClr val="3465a4"/>
                </a:solidFill>
                <a:latin typeface="Calibri"/>
                <a:ea typeface="DejaVu Sans"/>
              </a:rPr>
              <a:t>z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3465a4"/>
                </a:solidFill>
                <a:latin typeface="Calibri"/>
                <a:ea typeface="DejaVu Sans"/>
              </a:rPr>
              <a:t>Q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1" lang="en-US" sz="3200" spc="-1" strike="noStrike">
                <a:solidFill>
                  <a:srgbClr val="3465a4"/>
                </a:solidFill>
                <a:latin typeface="Calibri"/>
                <a:ea typeface="DejaVu Sans"/>
              </a:rPr>
              <a:t>Φ</a:t>
            </a: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</TotalTime>
  <Application>LibreOffice/6.4.6.2$Linux_X86_64 LibreOffice_project/40$Build-2</Application>
  <Words>478</Words>
  <Paragraphs>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2019-03-20T03:56:15Z</dcterms:created>
  <dc:creator>B</dc:creator>
  <dc:description/>
  <dc:language>en-CA</dc:language>
  <cp:lastModifiedBy/>
  <dcterms:modified xsi:type="dcterms:W3CDTF">2021-01-05T22:53:50Z</dcterms:modified>
  <cp:revision>193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