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3"/>
    <p:restoredTop sz="94358"/>
  </p:normalViewPr>
  <p:slideViewPr>
    <p:cSldViewPr snapToGrid="0">
      <p:cViewPr varScale="1">
        <p:scale>
          <a:sx n="150" d="100"/>
          <a:sy n="150" d="100"/>
        </p:scale>
        <p:origin x="10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C7D57F-B1ED-4DF6-8AA9-CBF8FE48AA5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C11F66-8F47-4838-AC5B-48B8A24D8522}">
      <dgm:prSet custT="1"/>
      <dgm:spPr>
        <a:gradFill flip="none" rotWithShape="1">
          <a:gsLst>
            <a:gs pos="0">
              <a:schemeClr val="accent1">
                <a:hueOff val="0"/>
                <a:satOff val="0"/>
                <a:lumOff val="0"/>
                <a:tint val="66000"/>
                <a:satMod val="160000"/>
              </a:schemeClr>
            </a:gs>
            <a:gs pos="50000">
              <a:schemeClr val="accent1">
                <a:hueOff val="0"/>
                <a:satOff val="0"/>
                <a:lumOff val="0"/>
                <a:tint val="445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tint val="23500"/>
                <a:satMod val="160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n-CA" sz="1200" b="1" dirty="0">
              <a:solidFill>
                <a:schemeClr val="tx1"/>
              </a:solidFill>
            </a:rPr>
            <a:t>Education Level</a:t>
          </a:r>
          <a:br>
            <a:rPr lang="en-CA" sz="1200" dirty="0">
              <a:solidFill>
                <a:schemeClr val="tx1"/>
              </a:solidFill>
            </a:rPr>
          </a:br>
          <a:r>
            <a:rPr lang="en-CA" sz="1200" dirty="0">
              <a:solidFill>
                <a:schemeClr val="tx1"/>
              </a:solidFill>
            </a:rPr>
            <a:t>Bachelors and Master’s Degree holders form the the highest majority of leavers</a:t>
          </a:r>
          <a:endParaRPr lang="en-US" sz="1200" dirty="0">
            <a:solidFill>
              <a:schemeClr val="tx1"/>
            </a:solidFill>
          </a:endParaRPr>
        </a:p>
      </dgm:t>
    </dgm:pt>
    <dgm:pt modelId="{5D59E9AE-AAD6-4665-B986-7C3E06F6915C}" type="parTrans" cxnId="{3ADE79E5-F2B6-42C5-826A-D7A7F8E66BFA}">
      <dgm:prSet/>
      <dgm:spPr/>
      <dgm:t>
        <a:bodyPr/>
        <a:lstStyle/>
        <a:p>
          <a:endParaRPr lang="en-US" sz="1200"/>
        </a:p>
      </dgm:t>
    </dgm:pt>
    <dgm:pt modelId="{67EF0972-D8F1-4245-96C7-FD3ACDCD51C8}" type="sibTrans" cxnId="{3ADE79E5-F2B6-42C5-826A-D7A7F8E66BFA}">
      <dgm:prSet custT="1"/>
      <dgm:spPr>
        <a:solidFill>
          <a:schemeClr val="tx2">
            <a:alpha val="90000"/>
          </a:schemeClr>
        </a:solidFill>
      </dgm:spPr>
      <dgm:t>
        <a:bodyPr/>
        <a:lstStyle/>
        <a:p>
          <a:endParaRPr lang="en-US" sz="1200"/>
        </a:p>
      </dgm:t>
    </dgm:pt>
    <dgm:pt modelId="{21D7A9F7-295A-45B7-8DAF-F553C9453F0B}">
      <dgm:prSet custT="1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tint val="66000"/>
                <a:satMod val="160000"/>
              </a:schemeClr>
            </a:gs>
            <a:gs pos="50000">
              <a:schemeClr val="accent1">
                <a:hueOff val="0"/>
                <a:satOff val="0"/>
                <a:lumOff val="0"/>
                <a:tint val="445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tint val="23500"/>
                <a:satMod val="160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n-CA" sz="1200" b="1" dirty="0">
              <a:solidFill>
                <a:schemeClr val="tx1"/>
              </a:solidFill>
            </a:rPr>
            <a:t>Work Experience and Tenure Risk</a:t>
          </a:r>
          <a:br>
            <a:rPr lang="en-CA" sz="1200" dirty="0">
              <a:solidFill>
                <a:schemeClr val="tx1"/>
              </a:solidFill>
            </a:rPr>
          </a:br>
          <a:r>
            <a:rPr lang="en-CA" sz="1200" dirty="0">
              <a:solidFill>
                <a:schemeClr val="tx1"/>
              </a:solidFill>
            </a:rPr>
            <a:t>Peak exits occur among the younger working professionals</a:t>
          </a:r>
          <a:endParaRPr lang="en-US" sz="1200" dirty="0">
            <a:solidFill>
              <a:schemeClr val="tx1"/>
            </a:solidFill>
          </a:endParaRPr>
        </a:p>
      </dgm:t>
    </dgm:pt>
    <dgm:pt modelId="{9E43DE1C-4F13-461C-A1F3-55BFB8C12F93}" type="parTrans" cxnId="{B1B68F7C-058B-44D7-9330-1E3BD14CBC75}">
      <dgm:prSet/>
      <dgm:spPr/>
      <dgm:t>
        <a:bodyPr/>
        <a:lstStyle/>
        <a:p>
          <a:endParaRPr lang="en-US" sz="1200"/>
        </a:p>
      </dgm:t>
    </dgm:pt>
    <dgm:pt modelId="{90E6DE41-5BA0-4147-920C-FB94E0C2FB50}" type="sibTrans" cxnId="{B1B68F7C-058B-44D7-9330-1E3BD14CBC75}">
      <dgm:prSet custT="1"/>
      <dgm:spPr>
        <a:solidFill>
          <a:schemeClr val="tx2">
            <a:alpha val="90000"/>
          </a:schemeClr>
        </a:solidFill>
      </dgm:spPr>
      <dgm:t>
        <a:bodyPr/>
        <a:lstStyle/>
        <a:p>
          <a:endParaRPr lang="en-US" sz="1200"/>
        </a:p>
      </dgm:t>
    </dgm:pt>
    <dgm:pt modelId="{DED2DBE6-A78C-4016-AB41-A95FB97539BF}">
      <dgm:prSet custT="1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tint val="66000"/>
                <a:satMod val="160000"/>
              </a:schemeClr>
            </a:gs>
            <a:gs pos="50000">
              <a:schemeClr val="accent1">
                <a:hueOff val="0"/>
                <a:satOff val="0"/>
                <a:lumOff val="0"/>
                <a:tint val="445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tint val="23500"/>
                <a:satMod val="160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n-CA" sz="1200" b="1" dirty="0">
              <a:solidFill>
                <a:schemeClr val="tx1"/>
              </a:solidFill>
            </a:rPr>
            <a:t>Department Hotspots</a:t>
          </a:r>
          <a:br>
            <a:rPr lang="en-CA" sz="1200" dirty="0">
              <a:solidFill>
                <a:schemeClr val="tx1"/>
              </a:solidFill>
            </a:rPr>
          </a:br>
          <a:r>
            <a:rPr lang="en-CA" sz="1200" dirty="0">
              <a:solidFill>
                <a:schemeClr val="tx1"/>
              </a:solidFill>
            </a:rPr>
            <a:t>R&amp;D and Sales have the highest churn, followed by HR</a:t>
          </a:r>
          <a:endParaRPr lang="en-US" sz="1200" dirty="0">
            <a:solidFill>
              <a:schemeClr val="tx1"/>
            </a:solidFill>
          </a:endParaRPr>
        </a:p>
      </dgm:t>
    </dgm:pt>
    <dgm:pt modelId="{65DF31FF-0A6F-49DD-9C60-2A8BD76B1527}" type="parTrans" cxnId="{1AC6F92D-9BFA-44C1-9A42-AEABCC9E8C44}">
      <dgm:prSet/>
      <dgm:spPr/>
      <dgm:t>
        <a:bodyPr/>
        <a:lstStyle/>
        <a:p>
          <a:endParaRPr lang="en-US" sz="1200"/>
        </a:p>
      </dgm:t>
    </dgm:pt>
    <dgm:pt modelId="{4F1A3480-101A-466A-B78F-A66E52257CB0}" type="sibTrans" cxnId="{1AC6F92D-9BFA-44C1-9A42-AEABCC9E8C44}">
      <dgm:prSet custT="1"/>
      <dgm:spPr>
        <a:solidFill>
          <a:schemeClr val="tx2">
            <a:alpha val="90000"/>
          </a:schemeClr>
        </a:solidFill>
      </dgm:spPr>
      <dgm:t>
        <a:bodyPr/>
        <a:lstStyle/>
        <a:p>
          <a:endParaRPr lang="en-US" sz="1200"/>
        </a:p>
      </dgm:t>
    </dgm:pt>
    <dgm:pt modelId="{CC299079-2767-42DD-BD72-802F55214815}">
      <dgm:prSet custT="1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tint val="66000"/>
                <a:satMod val="160000"/>
              </a:schemeClr>
            </a:gs>
            <a:gs pos="50000">
              <a:schemeClr val="accent1">
                <a:hueOff val="0"/>
                <a:satOff val="0"/>
                <a:lumOff val="0"/>
                <a:tint val="445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tint val="23500"/>
                <a:satMod val="160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n-CA" sz="1200" b="1">
              <a:solidFill>
                <a:schemeClr val="tx1"/>
              </a:solidFill>
            </a:rPr>
            <a:t>Demographic Trends</a:t>
          </a:r>
          <a:br>
            <a:rPr lang="en-CA" sz="1200">
              <a:solidFill>
                <a:schemeClr val="tx1"/>
              </a:solidFill>
            </a:rPr>
          </a:br>
          <a:r>
            <a:rPr lang="en-CA" sz="1200">
              <a:solidFill>
                <a:schemeClr val="tx1"/>
              </a:solidFill>
            </a:rPr>
            <a:t>Single, male, and 28-37 year olds form the majority of leavers</a:t>
          </a:r>
          <a:endParaRPr lang="en-US" sz="1200" dirty="0">
            <a:solidFill>
              <a:schemeClr val="tx1"/>
            </a:solidFill>
          </a:endParaRPr>
        </a:p>
      </dgm:t>
    </dgm:pt>
    <dgm:pt modelId="{D1D1BBC6-7BBF-40C6-96D2-B76976E90A13}" type="parTrans" cxnId="{88B1274F-F843-4B7D-8C66-CC5D25BAC112}">
      <dgm:prSet/>
      <dgm:spPr/>
      <dgm:t>
        <a:bodyPr/>
        <a:lstStyle/>
        <a:p>
          <a:endParaRPr lang="en-US" sz="1200"/>
        </a:p>
      </dgm:t>
    </dgm:pt>
    <dgm:pt modelId="{FE636AC0-5675-487B-A762-6EE0600CF839}" type="sibTrans" cxnId="{88B1274F-F843-4B7D-8C66-CC5D25BAC112}">
      <dgm:prSet custT="1"/>
      <dgm:spPr>
        <a:solidFill>
          <a:schemeClr val="tx2">
            <a:alpha val="90000"/>
          </a:schemeClr>
        </a:solidFill>
      </dgm:spPr>
      <dgm:t>
        <a:bodyPr/>
        <a:lstStyle/>
        <a:p>
          <a:endParaRPr lang="en-US" sz="1200"/>
        </a:p>
      </dgm:t>
    </dgm:pt>
    <dgm:pt modelId="{45CB017F-D37F-433D-8436-E3EC86BC102A}">
      <dgm:prSet custT="1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tint val="66000"/>
                <a:satMod val="160000"/>
              </a:schemeClr>
            </a:gs>
            <a:gs pos="50000">
              <a:schemeClr val="accent1">
                <a:hueOff val="0"/>
                <a:satOff val="0"/>
                <a:lumOff val="0"/>
                <a:tint val="445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tint val="23500"/>
                <a:satMod val="160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n-CA" sz="1200" b="1" dirty="0">
              <a:solidFill>
                <a:schemeClr val="tx1"/>
              </a:solidFill>
            </a:rPr>
            <a:t>Overtime Impact</a:t>
          </a:r>
          <a:br>
            <a:rPr lang="en-CA" sz="1200" dirty="0">
              <a:solidFill>
                <a:schemeClr val="tx1"/>
              </a:solidFill>
            </a:rPr>
          </a:br>
          <a:r>
            <a:rPr lang="en-CA" sz="1200" dirty="0">
              <a:solidFill>
                <a:schemeClr val="tx1"/>
              </a:solidFill>
            </a:rPr>
            <a:t>54% exit rate for employees working overtime vs. 46% for those who don’t</a:t>
          </a:r>
          <a:endParaRPr lang="en-US" sz="1200" dirty="0">
            <a:solidFill>
              <a:schemeClr val="tx1"/>
            </a:solidFill>
          </a:endParaRPr>
        </a:p>
      </dgm:t>
    </dgm:pt>
    <dgm:pt modelId="{DB663C5C-F4A0-437A-A1D7-0D3711F24683}" type="parTrans" cxnId="{D957F6A4-45EC-46DC-B05D-9D0D1B55BEBC}">
      <dgm:prSet/>
      <dgm:spPr/>
      <dgm:t>
        <a:bodyPr/>
        <a:lstStyle/>
        <a:p>
          <a:endParaRPr lang="en-US" sz="1200"/>
        </a:p>
      </dgm:t>
    </dgm:pt>
    <dgm:pt modelId="{C7A87215-E6D9-42AF-BF86-F7D99DE5B9F9}" type="sibTrans" cxnId="{D957F6A4-45EC-46DC-B05D-9D0D1B55BEBC}">
      <dgm:prSet/>
      <dgm:spPr/>
      <dgm:t>
        <a:bodyPr/>
        <a:lstStyle/>
        <a:p>
          <a:endParaRPr lang="en-US" sz="1200"/>
        </a:p>
      </dgm:t>
    </dgm:pt>
    <dgm:pt modelId="{6254A385-D2D0-0945-8524-F0DF703DCC7B}" type="pres">
      <dgm:prSet presAssocID="{85C7D57F-B1ED-4DF6-8AA9-CBF8FE48AA52}" presName="vert0" presStyleCnt="0">
        <dgm:presLayoutVars>
          <dgm:dir/>
          <dgm:animOne val="branch"/>
          <dgm:animLvl val="lvl"/>
        </dgm:presLayoutVars>
      </dgm:prSet>
      <dgm:spPr/>
    </dgm:pt>
    <dgm:pt modelId="{89F4CD36-BCD4-F64F-BCA8-F863071ADB14}" type="pres">
      <dgm:prSet presAssocID="{6FC11F66-8F47-4838-AC5B-48B8A24D8522}" presName="thickLine" presStyleLbl="alignNode1" presStyleIdx="0" presStyleCnt="5"/>
      <dgm:spPr/>
    </dgm:pt>
    <dgm:pt modelId="{C01E6011-C5A9-1145-AE67-ADBD0041000A}" type="pres">
      <dgm:prSet presAssocID="{6FC11F66-8F47-4838-AC5B-48B8A24D8522}" presName="horz1" presStyleCnt="0"/>
      <dgm:spPr/>
    </dgm:pt>
    <dgm:pt modelId="{E9DE50FA-353B-FA4D-BD02-D3030C536E32}" type="pres">
      <dgm:prSet presAssocID="{6FC11F66-8F47-4838-AC5B-48B8A24D8522}" presName="tx1" presStyleLbl="revTx" presStyleIdx="0" presStyleCnt="5"/>
      <dgm:spPr/>
    </dgm:pt>
    <dgm:pt modelId="{EF57E4DF-B6BF-D84A-A766-652F4C8F2150}" type="pres">
      <dgm:prSet presAssocID="{6FC11F66-8F47-4838-AC5B-48B8A24D8522}" presName="vert1" presStyleCnt="0"/>
      <dgm:spPr/>
    </dgm:pt>
    <dgm:pt modelId="{F7238CA5-865C-0E49-B1AE-B93C268B707D}" type="pres">
      <dgm:prSet presAssocID="{21D7A9F7-295A-45B7-8DAF-F553C9453F0B}" presName="thickLine" presStyleLbl="alignNode1" presStyleIdx="1" presStyleCnt="5"/>
      <dgm:spPr/>
    </dgm:pt>
    <dgm:pt modelId="{0442B264-FBF1-DB43-8F7B-4A8BA1E444FD}" type="pres">
      <dgm:prSet presAssocID="{21D7A9F7-295A-45B7-8DAF-F553C9453F0B}" presName="horz1" presStyleCnt="0"/>
      <dgm:spPr/>
    </dgm:pt>
    <dgm:pt modelId="{07F01275-375F-2549-8F8F-DF16D99AE501}" type="pres">
      <dgm:prSet presAssocID="{21D7A9F7-295A-45B7-8DAF-F553C9453F0B}" presName="tx1" presStyleLbl="revTx" presStyleIdx="1" presStyleCnt="5"/>
      <dgm:spPr/>
    </dgm:pt>
    <dgm:pt modelId="{D03A5428-C9E8-AD43-B0E1-91AE236A64C4}" type="pres">
      <dgm:prSet presAssocID="{21D7A9F7-295A-45B7-8DAF-F553C9453F0B}" presName="vert1" presStyleCnt="0"/>
      <dgm:spPr/>
    </dgm:pt>
    <dgm:pt modelId="{648B8EA0-6615-4041-A13B-50CF879A87C5}" type="pres">
      <dgm:prSet presAssocID="{DED2DBE6-A78C-4016-AB41-A95FB97539BF}" presName="thickLine" presStyleLbl="alignNode1" presStyleIdx="2" presStyleCnt="5"/>
      <dgm:spPr/>
    </dgm:pt>
    <dgm:pt modelId="{521E0D4E-06FC-AE45-853B-B155DF316A45}" type="pres">
      <dgm:prSet presAssocID="{DED2DBE6-A78C-4016-AB41-A95FB97539BF}" presName="horz1" presStyleCnt="0"/>
      <dgm:spPr/>
    </dgm:pt>
    <dgm:pt modelId="{46E5871E-99FA-7248-B445-36962B2E1C6C}" type="pres">
      <dgm:prSet presAssocID="{DED2DBE6-A78C-4016-AB41-A95FB97539BF}" presName="tx1" presStyleLbl="revTx" presStyleIdx="2" presStyleCnt="5"/>
      <dgm:spPr/>
    </dgm:pt>
    <dgm:pt modelId="{11430112-B14C-3D45-A62E-0A95880854F8}" type="pres">
      <dgm:prSet presAssocID="{DED2DBE6-A78C-4016-AB41-A95FB97539BF}" presName="vert1" presStyleCnt="0"/>
      <dgm:spPr/>
    </dgm:pt>
    <dgm:pt modelId="{A5DF8B1F-4957-6D47-8888-7161FD38CA95}" type="pres">
      <dgm:prSet presAssocID="{CC299079-2767-42DD-BD72-802F55214815}" presName="thickLine" presStyleLbl="alignNode1" presStyleIdx="3" presStyleCnt="5"/>
      <dgm:spPr/>
    </dgm:pt>
    <dgm:pt modelId="{D6C58C86-FE60-8848-941B-62EA58F9F23C}" type="pres">
      <dgm:prSet presAssocID="{CC299079-2767-42DD-BD72-802F55214815}" presName="horz1" presStyleCnt="0"/>
      <dgm:spPr/>
    </dgm:pt>
    <dgm:pt modelId="{5B4D86FA-34D1-7C44-8CFB-BE8574A0D192}" type="pres">
      <dgm:prSet presAssocID="{CC299079-2767-42DD-BD72-802F55214815}" presName="tx1" presStyleLbl="revTx" presStyleIdx="3" presStyleCnt="5"/>
      <dgm:spPr/>
    </dgm:pt>
    <dgm:pt modelId="{C7BCBE0D-BE29-2D4B-A02B-9045BC88A034}" type="pres">
      <dgm:prSet presAssocID="{CC299079-2767-42DD-BD72-802F55214815}" presName="vert1" presStyleCnt="0"/>
      <dgm:spPr/>
    </dgm:pt>
    <dgm:pt modelId="{6C125F18-54E2-8D40-B45F-0AA38CC5DE47}" type="pres">
      <dgm:prSet presAssocID="{45CB017F-D37F-433D-8436-E3EC86BC102A}" presName="thickLine" presStyleLbl="alignNode1" presStyleIdx="4" presStyleCnt="5"/>
      <dgm:spPr/>
    </dgm:pt>
    <dgm:pt modelId="{47968FCC-A6EB-4349-98A2-1D8C19E318FE}" type="pres">
      <dgm:prSet presAssocID="{45CB017F-D37F-433D-8436-E3EC86BC102A}" presName="horz1" presStyleCnt="0"/>
      <dgm:spPr/>
    </dgm:pt>
    <dgm:pt modelId="{17CD6B20-3AC0-534B-B69F-021CE43638B6}" type="pres">
      <dgm:prSet presAssocID="{45CB017F-D37F-433D-8436-E3EC86BC102A}" presName="tx1" presStyleLbl="revTx" presStyleIdx="4" presStyleCnt="5"/>
      <dgm:spPr/>
    </dgm:pt>
    <dgm:pt modelId="{1C0FCE31-23A6-6B44-8F20-EC341B66F5EF}" type="pres">
      <dgm:prSet presAssocID="{45CB017F-D37F-433D-8436-E3EC86BC102A}" presName="vert1" presStyleCnt="0"/>
      <dgm:spPr/>
    </dgm:pt>
  </dgm:ptLst>
  <dgm:cxnLst>
    <dgm:cxn modelId="{978A1A04-1057-524D-9B55-FCA9A322C9EF}" type="presOf" srcId="{CC299079-2767-42DD-BD72-802F55214815}" destId="{5B4D86FA-34D1-7C44-8CFB-BE8574A0D192}" srcOrd="0" destOrd="0" presId="urn:microsoft.com/office/officeart/2008/layout/LinedList"/>
    <dgm:cxn modelId="{E8A6EA1D-0C16-CC4F-A02F-F469F1068AA9}" type="presOf" srcId="{45CB017F-D37F-433D-8436-E3EC86BC102A}" destId="{17CD6B20-3AC0-534B-B69F-021CE43638B6}" srcOrd="0" destOrd="0" presId="urn:microsoft.com/office/officeart/2008/layout/LinedList"/>
    <dgm:cxn modelId="{1AC6F92D-9BFA-44C1-9A42-AEABCC9E8C44}" srcId="{85C7D57F-B1ED-4DF6-8AA9-CBF8FE48AA52}" destId="{DED2DBE6-A78C-4016-AB41-A95FB97539BF}" srcOrd="2" destOrd="0" parTransId="{65DF31FF-0A6F-49DD-9C60-2A8BD76B1527}" sibTransId="{4F1A3480-101A-466A-B78F-A66E52257CB0}"/>
    <dgm:cxn modelId="{91CFD03E-1E7D-CA4E-91CE-C0FC1803F73C}" type="presOf" srcId="{85C7D57F-B1ED-4DF6-8AA9-CBF8FE48AA52}" destId="{6254A385-D2D0-0945-8524-F0DF703DCC7B}" srcOrd="0" destOrd="0" presId="urn:microsoft.com/office/officeart/2008/layout/LinedList"/>
    <dgm:cxn modelId="{E5FF3C40-3BE2-044B-80DF-AB8210B04020}" type="presOf" srcId="{DED2DBE6-A78C-4016-AB41-A95FB97539BF}" destId="{46E5871E-99FA-7248-B445-36962B2E1C6C}" srcOrd="0" destOrd="0" presId="urn:microsoft.com/office/officeart/2008/layout/LinedList"/>
    <dgm:cxn modelId="{88B1274F-F843-4B7D-8C66-CC5D25BAC112}" srcId="{85C7D57F-B1ED-4DF6-8AA9-CBF8FE48AA52}" destId="{CC299079-2767-42DD-BD72-802F55214815}" srcOrd="3" destOrd="0" parTransId="{D1D1BBC6-7BBF-40C6-96D2-B76976E90A13}" sibTransId="{FE636AC0-5675-487B-A762-6EE0600CF839}"/>
    <dgm:cxn modelId="{59FF505B-E6D7-C049-9586-D622C4E21E47}" type="presOf" srcId="{6FC11F66-8F47-4838-AC5B-48B8A24D8522}" destId="{E9DE50FA-353B-FA4D-BD02-D3030C536E32}" srcOrd="0" destOrd="0" presId="urn:microsoft.com/office/officeart/2008/layout/LinedList"/>
    <dgm:cxn modelId="{B1B68F7C-058B-44D7-9330-1E3BD14CBC75}" srcId="{85C7D57F-B1ED-4DF6-8AA9-CBF8FE48AA52}" destId="{21D7A9F7-295A-45B7-8DAF-F553C9453F0B}" srcOrd="1" destOrd="0" parTransId="{9E43DE1C-4F13-461C-A1F3-55BFB8C12F93}" sibTransId="{90E6DE41-5BA0-4147-920C-FB94E0C2FB50}"/>
    <dgm:cxn modelId="{419AC28A-FF97-B844-9B0D-DF7A78803411}" type="presOf" srcId="{21D7A9F7-295A-45B7-8DAF-F553C9453F0B}" destId="{07F01275-375F-2549-8F8F-DF16D99AE501}" srcOrd="0" destOrd="0" presId="urn:microsoft.com/office/officeart/2008/layout/LinedList"/>
    <dgm:cxn modelId="{D957F6A4-45EC-46DC-B05D-9D0D1B55BEBC}" srcId="{85C7D57F-B1ED-4DF6-8AA9-CBF8FE48AA52}" destId="{45CB017F-D37F-433D-8436-E3EC86BC102A}" srcOrd="4" destOrd="0" parTransId="{DB663C5C-F4A0-437A-A1D7-0D3711F24683}" sibTransId="{C7A87215-E6D9-42AF-BF86-F7D99DE5B9F9}"/>
    <dgm:cxn modelId="{3ADE79E5-F2B6-42C5-826A-D7A7F8E66BFA}" srcId="{85C7D57F-B1ED-4DF6-8AA9-CBF8FE48AA52}" destId="{6FC11F66-8F47-4838-AC5B-48B8A24D8522}" srcOrd="0" destOrd="0" parTransId="{5D59E9AE-AAD6-4665-B986-7C3E06F6915C}" sibTransId="{67EF0972-D8F1-4245-96C7-FD3ACDCD51C8}"/>
    <dgm:cxn modelId="{53A4C3C1-04B4-D24A-936B-518BE0D14022}" type="presParOf" srcId="{6254A385-D2D0-0945-8524-F0DF703DCC7B}" destId="{89F4CD36-BCD4-F64F-BCA8-F863071ADB14}" srcOrd="0" destOrd="0" presId="urn:microsoft.com/office/officeart/2008/layout/LinedList"/>
    <dgm:cxn modelId="{E21D69E6-1F4E-1A45-BF78-D49007CDADDF}" type="presParOf" srcId="{6254A385-D2D0-0945-8524-F0DF703DCC7B}" destId="{C01E6011-C5A9-1145-AE67-ADBD0041000A}" srcOrd="1" destOrd="0" presId="urn:microsoft.com/office/officeart/2008/layout/LinedList"/>
    <dgm:cxn modelId="{1F14F4DC-C079-5443-B0E9-940E24C38C0F}" type="presParOf" srcId="{C01E6011-C5A9-1145-AE67-ADBD0041000A}" destId="{E9DE50FA-353B-FA4D-BD02-D3030C536E32}" srcOrd="0" destOrd="0" presId="urn:microsoft.com/office/officeart/2008/layout/LinedList"/>
    <dgm:cxn modelId="{18A157BF-779A-2C4A-B178-0EBE5221F142}" type="presParOf" srcId="{C01E6011-C5A9-1145-AE67-ADBD0041000A}" destId="{EF57E4DF-B6BF-D84A-A766-652F4C8F2150}" srcOrd="1" destOrd="0" presId="urn:microsoft.com/office/officeart/2008/layout/LinedList"/>
    <dgm:cxn modelId="{7B5A35DB-18A5-D941-9EBD-81726F1D2F2A}" type="presParOf" srcId="{6254A385-D2D0-0945-8524-F0DF703DCC7B}" destId="{F7238CA5-865C-0E49-B1AE-B93C268B707D}" srcOrd="2" destOrd="0" presId="urn:microsoft.com/office/officeart/2008/layout/LinedList"/>
    <dgm:cxn modelId="{5E6C2FA2-AA93-E449-8598-B37B907E517E}" type="presParOf" srcId="{6254A385-D2D0-0945-8524-F0DF703DCC7B}" destId="{0442B264-FBF1-DB43-8F7B-4A8BA1E444FD}" srcOrd="3" destOrd="0" presId="urn:microsoft.com/office/officeart/2008/layout/LinedList"/>
    <dgm:cxn modelId="{9D8BBCA6-6830-734E-A657-FB54191FA7BF}" type="presParOf" srcId="{0442B264-FBF1-DB43-8F7B-4A8BA1E444FD}" destId="{07F01275-375F-2549-8F8F-DF16D99AE501}" srcOrd="0" destOrd="0" presId="urn:microsoft.com/office/officeart/2008/layout/LinedList"/>
    <dgm:cxn modelId="{F9543E16-B4B4-3B41-B11D-06E84574AF40}" type="presParOf" srcId="{0442B264-FBF1-DB43-8F7B-4A8BA1E444FD}" destId="{D03A5428-C9E8-AD43-B0E1-91AE236A64C4}" srcOrd="1" destOrd="0" presId="urn:microsoft.com/office/officeart/2008/layout/LinedList"/>
    <dgm:cxn modelId="{EADF5F9C-30DB-6244-8992-AF0A4831772A}" type="presParOf" srcId="{6254A385-D2D0-0945-8524-F0DF703DCC7B}" destId="{648B8EA0-6615-4041-A13B-50CF879A87C5}" srcOrd="4" destOrd="0" presId="urn:microsoft.com/office/officeart/2008/layout/LinedList"/>
    <dgm:cxn modelId="{9B42C043-3BF9-3D4D-9578-E96B4E4B4678}" type="presParOf" srcId="{6254A385-D2D0-0945-8524-F0DF703DCC7B}" destId="{521E0D4E-06FC-AE45-853B-B155DF316A45}" srcOrd="5" destOrd="0" presId="urn:microsoft.com/office/officeart/2008/layout/LinedList"/>
    <dgm:cxn modelId="{100C0D5F-EC27-214B-B096-8DEA9446B933}" type="presParOf" srcId="{521E0D4E-06FC-AE45-853B-B155DF316A45}" destId="{46E5871E-99FA-7248-B445-36962B2E1C6C}" srcOrd="0" destOrd="0" presId="urn:microsoft.com/office/officeart/2008/layout/LinedList"/>
    <dgm:cxn modelId="{962B4FCC-E632-C74E-9353-E18E22902029}" type="presParOf" srcId="{521E0D4E-06FC-AE45-853B-B155DF316A45}" destId="{11430112-B14C-3D45-A62E-0A95880854F8}" srcOrd="1" destOrd="0" presId="urn:microsoft.com/office/officeart/2008/layout/LinedList"/>
    <dgm:cxn modelId="{A45D96D8-E1CC-5C43-ACCA-F4513F1E3BE8}" type="presParOf" srcId="{6254A385-D2D0-0945-8524-F0DF703DCC7B}" destId="{A5DF8B1F-4957-6D47-8888-7161FD38CA95}" srcOrd="6" destOrd="0" presId="urn:microsoft.com/office/officeart/2008/layout/LinedList"/>
    <dgm:cxn modelId="{4CE2D4C1-A32B-AE44-BBA8-49BE9CC3A8CF}" type="presParOf" srcId="{6254A385-D2D0-0945-8524-F0DF703DCC7B}" destId="{D6C58C86-FE60-8848-941B-62EA58F9F23C}" srcOrd="7" destOrd="0" presId="urn:microsoft.com/office/officeart/2008/layout/LinedList"/>
    <dgm:cxn modelId="{01B61547-ACDF-E649-A4B0-D049FD3051A9}" type="presParOf" srcId="{D6C58C86-FE60-8848-941B-62EA58F9F23C}" destId="{5B4D86FA-34D1-7C44-8CFB-BE8574A0D192}" srcOrd="0" destOrd="0" presId="urn:microsoft.com/office/officeart/2008/layout/LinedList"/>
    <dgm:cxn modelId="{4DA1CBEB-EB64-274C-AD27-6623D228A6C4}" type="presParOf" srcId="{D6C58C86-FE60-8848-941B-62EA58F9F23C}" destId="{C7BCBE0D-BE29-2D4B-A02B-9045BC88A034}" srcOrd="1" destOrd="0" presId="urn:microsoft.com/office/officeart/2008/layout/LinedList"/>
    <dgm:cxn modelId="{5D4DBA6A-20C3-5244-9629-EAB8FF59988D}" type="presParOf" srcId="{6254A385-D2D0-0945-8524-F0DF703DCC7B}" destId="{6C125F18-54E2-8D40-B45F-0AA38CC5DE47}" srcOrd="8" destOrd="0" presId="urn:microsoft.com/office/officeart/2008/layout/LinedList"/>
    <dgm:cxn modelId="{C188BB81-6F1F-F349-8A1E-F2651DB6C103}" type="presParOf" srcId="{6254A385-D2D0-0945-8524-F0DF703DCC7B}" destId="{47968FCC-A6EB-4349-98A2-1D8C19E318FE}" srcOrd="9" destOrd="0" presId="urn:microsoft.com/office/officeart/2008/layout/LinedList"/>
    <dgm:cxn modelId="{75DF70E2-EF43-2140-ACCC-D7661E218710}" type="presParOf" srcId="{47968FCC-A6EB-4349-98A2-1D8C19E318FE}" destId="{17CD6B20-3AC0-534B-B69F-021CE43638B6}" srcOrd="0" destOrd="0" presId="urn:microsoft.com/office/officeart/2008/layout/LinedList"/>
    <dgm:cxn modelId="{0545D158-E471-8C42-90D3-E62624E4CD21}" type="presParOf" srcId="{47968FCC-A6EB-4349-98A2-1D8C19E318FE}" destId="{1C0FCE31-23A6-6B44-8F20-EC341B66F5E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1CEC50-DDEB-4AA1-B94B-4C41B1F1CC8E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03238A-90E0-4247-9502-73273CCA7FBD}">
      <dgm:prSet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tint val="66000"/>
                <a:satMod val="160000"/>
              </a:schemeClr>
            </a:gs>
            <a:gs pos="50000">
              <a:schemeClr val="accent1">
                <a:hueOff val="0"/>
                <a:satOff val="0"/>
                <a:lumOff val="0"/>
                <a:tint val="445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tint val="23500"/>
                <a:satMod val="160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n-CA" b="1" dirty="0">
              <a:solidFill>
                <a:schemeClr val="tx1"/>
              </a:solidFill>
            </a:rPr>
            <a:t>Competitive Pay (12.8 %)</a:t>
          </a:r>
          <a:br>
            <a:rPr lang="en-CA" dirty="0">
              <a:solidFill>
                <a:schemeClr val="tx1"/>
              </a:solidFill>
            </a:rPr>
          </a:br>
          <a:r>
            <a:rPr lang="en-CA" dirty="0">
              <a:solidFill>
                <a:schemeClr val="tx1"/>
              </a:solidFill>
            </a:rPr>
            <a:t>Higher salaries are the strongest retention lever.</a:t>
          </a:r>
          <a:endParaRPr lang="en-US" dirty="0">
            <a:solidFill>
              <a:schemeClr val="tx1"/>
            </a:solidFill>
          </a:endParaRPr>
        </a:p>
      </dgm:t>
    </dgm:pt>
    <dgm:pt modelId="{0355725B-A571-4B96-85FB-44C3FFA3B7FD}" type="parTrans" cxnId="{CE2CFE20-7396-426F-B007-B1E158C79AE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DF120CF-B276-4841-9E93-371ACF655750}" type="sibTrans" cxnId="{CE2CFE20-7396-426F-B007-B1E158C79AE3}">
      <dgm:prSet custT="1"/>
      <dgm:spPr>
        <a:solidFill>
          <a:srgbClr val="0E2841">
            <a:alpha val="90000"/>
          </a:srgbClr>
        </a:solidFill>
        <a:ln w="19050" cap="flat" cmpd="sng" algn="ctr">
          <a:solidFill>
            <a:srgbClr val="156082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16510" tIns="16510" rIns="16510" bIns="16510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gm:t>
    </dgm:pt>
    <dgm:pt modelId="{8C224640-89B4-47CC-96D4-41959E521412}">
      <dgm:prSet custT="1"/>
      <dgm:spPr>
        <a:gradFill flip="none" rotWithShape="0">
          <a:gsLst>
            <a:gs pos="0">
              <a:srgbClr val="156082">
                <a:hueOff val="0"/>
                <a:satOff val="0"/>
                <a:lumOff val="0"/>
                <a:tint val="66000"/>
                <a:satMod val="160000"/>
              </a:srgbClr>
            </a:gs>
            <a:gs pos="50000">
              <a:srgbClr val="156082">
                <a:hueOff val="0"/>
                <a:satOff val="0"/>
                <a:lumOff val="0"/>
                <a:tint val="44500"/>
                <a:satMod val="160000"/>
              </a:srgbClr>
            </a:gs>
            <a:gs pos="100000">
              <a:srgbClr val="156082">
                <a:hueOff val="0"/>
                <a:satOff val="0"/>
                <a:lumOff val="0"/>
                <a:tint val="23500"/>
                <a:satMod val="160000"/>
              </a:srgbClr>
            </a:gs>
          </a:gsLst>
          <a:lin ang="2700000" scaled="1"/>
          <a:tileRect/>
        </a:gra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4770" tIns="64770" rIns="64770" bIns="64770" numCol="1" spcCol="1270" anchor="ctr" anchorCtr="0"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b="1" kern="1200" dirty="0">
              <a:solidFill>
                <a:prstClr val="black"/>
              </a:solidFill>
              <a:latin typeface="Aptos" panose="02110004020202020204"/>
              <a:ea typeface="+mn-ea"/>
              <a:cs typeface="+mn-cs"/>
            </a:rPr>
            <a:t>Employee Age (10.0 %)</a:t>
          </a:r>
          <a:br>
            <a:rPr lang="en-CA" sz="1700" b="1" kern="1200" dirty="0">
              <a:solidFill>
                <a:prstClr val="black"/>
              </a:solidFill>
              <a:latin typeface="Aptos" panose="02110004020202020204"/>
              <a:ea typeface="+mn-ea"/>
              <a:cs typeface="+mn-cs"/>
            </a:rPr>
          </a:br>
          <a:r>
            <a:rPr lang="en-CA" sz="1700" b="0" kern="1200" dirty="0">
              <a:solidFill>
                <a:prstClr val="black"/>
              </a:solidFill>
              <a:latin typeface="Aptos" panose="02110004020202020204"/>
              <a:ea typeface="+mn-ea"/>
              <a:cs typeface="+mn-cs"/>
            </a:rPr>
            <a:t>Older staff members are more likely to stay</a:t>
          </a:r>
          <a:r>
            <a:rPr lang="en-CA" sz="1700" b="1" kern="1200" dirty="0">
              <a:solidFill>
                <a:prstClr val="black"/>
              </a:solidFill>
              <a:latin typeface="Aptos" panose="02110004020202020204"/>
              <a:ea typeface="+mn-ea"/>
              <a:cs typeface="+mn-cs"/>
            </a:rPr>
            <a:t>.</a:t>
          </a:r>
          <a:endParaRPr lang="en-US" sz="1700" b="1" kern="1200" dirty="0">
            <a:solidFill>
              <a:prstClr val="black"/>
            </a:solidFill>
            <a:latin typeface="Aptos" panose="02110004020202020204"/>
            <a:ea typeface="+mn-ea"/>
            <a:cs typeface="+mn-cs"/>
          </a:endParaRPr>
        </a:p>
      </dgm:t>
    </dgm:pt>
    <dgm:pt modelId="{B3D6DBB1-49BB-47CF-A1A2-EE39836E710B}" type="parTrans" cxnId="{185506B8-8902-4618-8D98-FAE73C56F0B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810B599-5334-4515-A04F-EFB982AF6119}" type="sibTrans" cxnId="{185506B8-8902-4618-8D98-FAE73C56F0B1}">
      <dgm:prSet custT="1"/>
      <dgm:spPr>
        <a:solidFill>
          <a:srgbClr val="0E2841">
            <a:alpha val="90000"/>
          </a:srgbClr>
        </a:solidFill>
        <a:ln w="19050" cap="flat" cmpd="sng" algn="ctr">
          <a:solidFill>
            <a:srgbClr val="156082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16510" tIns="16510" rIns="16510" bIns="16510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gm:t>
    </dgm:pt>
    <dgm:pt modelId="{473D9F56-7A65-4D4E-B956-770A6FD26888}">
      <dgm:prSet custT="1"/>
      <dgm:spPr>
        <a:gradFill flip="none" rotWithShape="0">
          <a:gsLst>
            <a:gs pos="0">
              <a:srgbClr val="156082">
                <a:hueOff val="0"/>
                <a:satOff val="0"/>
                <a:lumOff val="0"/>
                <a:tint val="66000"/>
                <a:satMod val="160000"/>
              </a:srgbClr>
            </a:gs>
            <a:gs pos="50000">
              <a:srgbClr val="156082">
                <a:hueOff val="0"/>
                <a:satOff val="0"/>
                <a:lumOff val="0"/>
                <a:tint val="44500"/>
                <a:satMod val="160000"/>
              </a:srgbClr>
            </a:gs>
            <a:gs pos="100000">
              <a:srgbClr val="156082">
                <a:hueOff val="0"/>
                <a:satOff val="0"/>
                <a:lumOff val="0"/>
                <a:tint val="23500"/>
                <a:satMod val="160000"/>
              </a:srgbClr>
            </a:gs>
          </a:gsLst>
          <a:lin ang="2700000" scaled="1"/>
          <a:tileRect/>
        </a:gra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4770" tIns="64770" rIns="64770" bIns="64770" numCol="1" spcCol="1270" anchor="ctr" anchorCtr="0"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b="1" kern="1200" dirty="0">
              <a:solidFill>
                <a:prstClr val="black"/>
              </a:solidFill>
              <a:latin typeface="Aptos" panose="02110004020202020204"/>
              <a:ea typeface="+mn-ea"/>
              <a:cs typeface="+mn-cs"/>
            </a:rPr>
            <a:t>Overall Experience (8.9 %)</a:t>
          </a:r>
          <a:br>
            <a:rPr lang="en-CA" sz="1700" b="1" kern="1200" dirty="0">
              <a:solidFill>
                <a:prstClr val="black"/>
              </a:solidFill>
              <a:latin typeface="Aptos" panose="02110004020202020204"/>
              <a:ea typeface="+mn-ea"/>
              <a:cs typeface="+mn-cs"/>
            </a:rPr>
          </a:br>
          <a:r>
            <a:rPr lang="en-CA" sz="1700" b="0" kern="1200" dirty="0">
              <a:solidFill>
                <a:prstClr val="black"/>
              </a:solidFill>
              <a:latin typeface="Aptos" panose="02110004020202020204"/>
              <a:ea typeface="+mn-ea"/>
              <a:cs typeface="+mn-cs"/>
            </a:rPr>
            <a:t>More total working years reduces exit risk.</a:t>
          </a:r>
          <a:endParaRPr lang="en-US" sz="1700" b="0" kern="1200" dirty="0">
            <a:solidFill>
              <a:prstClr val="black"/>
            </a:solidFill>
            <a:latin typeface="Aptos" panose="02110004020202020204"/>
            <a:ea typeface="+mn-ea"/>
            <a:cs typeface="+mn-cs"/>
          </a:endParaRPr>
        </a:p>
      </dgm:t>
    </dgm:pt>
    <dgm:pt modelId="{FE757A9F-2E48-4133-8110-8FC718DEA9A4}" type="parTrans" cxnId="{E55C2829-8DCE-47E2-9247-6FBEEDED166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ECB7BC7-756D-4592-A43E-AF5B4539D409}" type="sibTrans" cxnId="{E55C2829-8DCE-47E2-9247-6FBEEDED1666}">
      <dgm:prSet custT="1"/>
      <dgm:spPr>
        <a:solidFill>
          <a:srgbClr val="0E2841">
            <a:alpha val="90000"/>
          </a:srgbClr>
        </a:solidFill>
        <a:ln w="19050" cap="flat" cmpd="sng" algn="ctr">
          <a:solidFill>
            <a:srgbClr val="156082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16510" tIns="16510" rIns="16510" bIns="16510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gm:t>
    </dgm:pt>
    <dgm:pt modelId="{49526A5A-2C98-4183-AD45-29BF5F0EC2C3}">
      <dgm:prSet custT="1"/>
      <dgm:spPr>
        <a:gradFill flip="none" rotWithShape="0">
          <a:gsLst>
            <a:gs pos="0">
              <a:srgbClr val="156082">
                <a:hueOff val="0"/>
                <a:satOff val="0"/>
                <a:lumOff val="0"/>
                <a:tint val="66000"/>
                <a:satMod val="160000"/>
              </a:srgbClr>
            </a:gs>
            <a:gs pos="50000">
              <a:srgbClr val="156082">
                <a:hueOff val="0"/>
                <a:satOff val="0"/>
                <a:lumOff val="0"/>
                <a:tint val="44500"/>
                <a:satMod val="160000"/>
              </a:srgbClr>
            </a:gs>
            <a:gs pos="100000">
              <a:srgbClr val="156082">
                <a:hueOff val="0"/>
                <a:satOff val="0"/>
                <a:lumOff val="0"/>
                <a:tint val="23500"/>
                <a:satMod val="160000"/>
              </a:srgbClr>
            </a:gs>
          </a:gsLst>
          <a:lin ang="2700000" scaled="1"/>
          <a:tileRect/>
        </a:gra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4770" tIns="64770" rIns="64770" bIns="64770" numCol="1" spcCol="1270" anchor="ctr" anchorCtr="0"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b="1" kern="1200" dirty="0">
              <a:solidFill>
                <a:prstClr val="black"/>
              </a:solidFill>
              <a:latin typeface="Aptos" panose="02110004020202020204"/>
              <a:ea typeface="+mn-ea"/>
              <a:cs typeface="+mn-cs"/>
            </a:rPr>
            <a:t>Commute Length (7.8 %)</a:t>
          </a:r>
          <a:br>
            <a:rPr lang="en-CA" sz="1700" b="1" kern="1200" dirty="0">
              <a:solidFill>
                <a:prstClr val="black"/>
              </a:solidFill>
              <a:latin typeface="Aptos" panose="02110004020202020204"/>
              <a:ea typeface="+mn-ea"/>
              <a:cs typeface="+mn-cs"/>
            </a:rPr>
          </a:br>
          <a:r>
            <a:rPr lang="en-CA" sz="1700" b="0" kern="1200" dirty="0">
              <a:solidFill>
                <a:prstClr val="black"/>
              </a:solidFill>
              <a:latin typeface="Aptos" panose="02110004020202020204"/>
              <a:ea typeface="+mn-ea"/>
              <a:cs typeface="+mn-cs"/>
            </a:rPr>
            <a:t>Longer drives push people closer to quitting.</a:t>
          </a:r>
          <a:endParaRPr lang="en-US" sz="1700" b="0" kern="1200" dirty="0">
            <a:solidFill>
              <a:prstClr val="black"/>
            </a:solidFill>
            <a:latin typeface="Aptos" panose="02110004020202020204"/>
            <a:ea typeface="+mn-ea"/>
            <a:cs typeface="+mn-cs"/>
          </a:endParaRPr>
        </a:p>
      </dgm:t>
    </dgm:pt>
    <dgm:pt modelId="{FBD6E57A-C038-4AF3-9895-219D9D50FECB}" type="parTrans" cxnId="{4DB6EC4B-B152-47E7-9156-8ACF939C1A5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EFC9FA0-0930-4282-983A-5DBC65DDF329}" type="sibTrans" cxnId="{4DB6EC4B-B152-47E7-9156-8ACF939C1A5C}">
      <dgm:prSet custT="1"/>
      <dgm:spPr>
        <a:solidFill>
          <a:srgbClr val="0E2841">
            <a:alpha val="90000"/>
          </a:srgbClr>
        </a:solidFill>
        <a:ln w="19050" cap="flat" cmpd="sng" algn="ctr">
          <a:solidFill>
            <a:srgbClr val="156082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16510" tIns="16510" rIns="16510" bIns="16510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gm:t>
    </dgm:pt>
    <dgm:pt modelId="{35D27920-11D6-403E-8549-AB8E5C4F3F62}">
      <dgm:prSet custT="1"/>
      <dgm:spPr>
        <a:gradFill flip="none" rotWithShape="0">
          <a:gsLst>
            <a:gs pos="0">
              <a:srgbClr val="156082">
                <a:hueOff val="0"/>
                <a:satOff val="0"/>
                <a:lumOff val="0"/>
                <a:tint val="66000"/>
                <a:satMod val="160000"/>
              </a:srgbClr>
            </a:gs>
            <a:gs pos="50000">
              <a:srgbClr val="156082">
                <a:hueOff val="0"/>
                <a:satOff val="0"/>
                <a:lumOff val="0"/>
                <a:tint val="44500"/>
                <a:satMod val="160000"/>
              </a:srgbClr>
            </a:gs>
            <a:gs pos="100000">
              <a:srgbClr val="156082">
                <a:hueOff val="0"/>
                <a:satOff val="0"/>
                <a:lumOff val="0"/>
                <a:tint val="23500"/>
                <a:satMod val="160000"/>
              </a:srgbClr>
            </a:gs>
          </a:gsLst>
          <a:lin ang="2700000" scaled="1"/>
          <a:tileRect/>
        </a:gra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4770" tIns="64770" rIns="64770" bIns="64770" numCol="1" spcCol="1270" anchor="ctr" anchorCtr="0"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b="1" kern="1200" dirty="0">
              <a:solidFill>
                <a:prstClr val="black"/>
              </a:solidFill>
              <a:latin typeface="Aptos" panose="02110004020202020204"/>
              <a:ea typeface="+mn-ea"/>
              <a:cs typeface="+mn-cs"/>
            </a:rPr>
            <a:t>Tenure at Company (7.6 %)</a:t>
          </a:r>
          <a:br>
            <a:rPr lang="en-CA" sz="1700" b="1" kern="1200" dirty="0">
              <a:solidFill>
                <a:prstClr val="black"/>
              </a:solidFill>
              <a:latin typeface="Aptos" panose="02110004020202020204"/>
              <a:ea typeface="+mn-ea"/>
              <a:cs typeface="+mn-cs"/>
            </a:rPr>
          </a:br>
          <a:r>
            <a:rPr lang="en-CA" sz="1700" b="0" kern="1200" dirty="0">
              <a:solidFill>
                <a:prstClr val="black"/>
              </a:solidFill>
              <a:latin typeface="Aptos" panose="02110004020202020204"/>
              <a:ea typeface="+mn-ea"/>
              <a:cs typeface="+mn-cs"/>
            </a:rPr>
            <a:t>The longer someone’s been here, the less likely they’ll leave.</a:t>
          </a:r>
          <a:endParaRPr lang="en-US" sz="1700" b="0" kern="1200" dirty="0">
            <a:solidFill>
              <a:prstClr val="black"/>
            </a:solidFill>
            <a:latin typeface="Aptos" panose="02110004020202020204"/>
            <a:ea typeface="+mn-ea"/>
            <a:cs typeface="+mn-cs"/>
          </a:endParaRPr>
        </a:p>
      </dgm:t>
    </dgm:pt>
    <dgm:pt modelId="{6A3DC026-31F9-4E42-8223-8754E332343D}" type="parTrans" cxnId="{9E2C5640-23CE-464D-8040-B4B9BAA91F2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CE486CC-0019-41A8-BEA3-1442FA43EC97}" type="sibTrans" cxnId="{9E2C5640-23CE-464D-8040-B4B9BAA91F2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80C32DA-CE23-D048-AD66-4CCC6D398E40}" type="pres">
      <dgm:prSet presAssocID="{E51CEC50-DDEB-4AA1-B94B-4C41B1F1CC8E}" presName="outerComposite" presStyleCnt="0">
        <dgm:presLayoutVars>
          <dgm:chMax val="5"/>
          <dgm:dir/>
          <dgm:resizeHandles val="exact"/>
        </dgm:presLayoutVars>
      </dgm:prSet>
      <dgm:spPr/>
    </dgm:pt>
    <dgm:pt modelId="{FAA12D78-A90C-E14D-BF14-6E79F3EB5127}" type="pres">
      <dgm:prSet presAssocID="{E51CEC50-DDEB-4AA1-B94B-4C41B1F1CC8E}" presName="dummyMaxCanvas" presStyleCnt="0">
        <dgm:presLayoutVars/>
      </dgm:prSet>
      <dgm:spPr/>
    </dgm:pt>
    <dgm:pt modelId="{983F37A6-11C3-4F4A-BB0E-6935B2A09DC8}" type="pres">
      <dgm:prSet presAssocID="{E51CEC50-DDEB-4AA1-B94B-4C41B1F1CC8E}" presName="FiveNodes_1" presStyleLbl="node1" presStyleIdx="0" presStyleCnt="5">
        <dgm:presLayoutVars>
          <dgm:bulletEnabled val="1"/>
        </dgm:presLayoutVars>
      </dgm:prSet>
      <dgm:spPr/>
    </dgm:pt>
    <dgm:pt modelId="{54206800-8D80-FF4D-9949-B39D9181AA4C}" type="pres">
      <dgm:prSet presAssocID="{E51CEC50-DDEB-4AA1-B94B-4C41B1F1CC8E}" presName="FiveNodes_2" presStyleLbl="node1" presStyleIdx="1" presStyleCnt="5">
        <dgm:presLayoutVars>
          <dgm:bulletEnabled val="1"/>
        </dgm:presLayoutVars>
      </dgm:prSet>
      <dgm:spPr>
        <a:xfrm>
          <a:off x="621180" y="774172"/>
          <a:ext cx="8318411" cy="679761"/>
        </a:xfrm>
        <a:prstGeom prst="roundRect">
          <a:avLst>
            <a:gd name="adj" fmla="val 10000"/>
          </a:avLst>
        </a:prstGeom>
      </dgm:spPr>
    </dgm:pt>
    <dgm:pt modelId="{EE471815-851D-204B-BEC4-C39FA8A3856D}" type="pres">
      <dgm:prSet presAssocID="{E51CEC50-DDEB-4AA1-B94B-4C41B1F1CC8E}" presName="FiveNodes_3" presStyleLbl="node1" presStyleIdx="2" presStyleCnt="5">
        <dgm:presLayoutVars>
          <dgm:bulletEnabled val="1"/>
        </dgm:presLayoutVars>
      </dgm:prSet>
      <dgm:spPr>
        <a:xfrm>
          <a:off x="1242360" y="1548345"/>
          <a:ext cx="8318411" cy="679761"/>
        </a:xfrm>
        <a:prstGeom prst="roundRect">
          <a:avLst>
            <a:gd name="adj" fmla="val 10000"/>
          </a:avLst>
        </a:prstGeom>
      </dgm:spPr>
    </dgm:pt>
    <dgm:pt modelId="{21B1F605-AFED-9044-9EA5-FBE08914F59B}" type="pres">
      <dgm:prSet presAssocID="{E51CEC50-DDEB-4AA1-B94B-4C41B1F1CC8E}" presName="FiveNodes_4" presStyleLbl="node1" presStyleIdx="3" presStyleCnt="5">
        <dgm:presLayoutVars>
          <dgm:bulletEnabled val="1"/>
        </dgm:presLayoutVars>
      </dgm:prSet>
      <dgm:spPr>
        <a:xfrm>
          <a:off x="1863540" y="2322518"/>
          <a:ext cx="8318411" cy="679761"/>
        </a:xfrm>
        <a:prstGeom prst="roundRect">
          <a:avLst>
            <a:gd name="adj" fmla="val 10000"/>
          </a:avLst>
        </a:prstGeom>
      </dgm:spPr>
    </dgm:pt>
    <dgm:pt modelId="{F9E735D9-1F33-9F44-8A12-A22C1E4AA8D1}" type="pres">
      <dgm:prSet presAssocID="{E51CEC50-DDEB-4AA1-B94B-4C41B1F1CC8E}" presName="FiveNodes_5" presStyleLbl="node1" presStyleIdx="4" presStyleCnt="5">
        <dgm:presLayoutVars>
          <dgm:bulletEnabled val="1"/>
        </dgm:presLayoutVars>
      </dgm:prSet>
      <dgm:spPr>
        <a:xfrm>
          <a:off x="2484720" y="3096691"/>
          <a:ext cx="8318411" cy="679761"/>
        </a:xfrm>
        <a:prstGeom prst="roundRect">
          <a:avLst>
            <a:gd name="adj" fmla="val 10000"/>
          </a:avLst>
        </a:prstGeom>
      </dgm:spPr>
    </dgm:pt>
    <dgm:pt modelId="{91CD5D50-DFAD-8349-9CF9-4DC622E43950}" type="pres">
      <dgm:prSet presAssocID="{E51CEC50-DDEB-4AA1-B94B-4C41B1F1CC8E}" presName="FiveConn_1-2" presStyleLbl="fgAccFollowNode1" presStyleIdx="0" presStyleCnt="4">
        <dgm:presLayoutVars>
          <dgm:bulletEnabled val="1"/>
        </dgm:presLayoutVars>
      </dgm:prSet>
      <dgm:spPr>
        <a:xfrm>
          <a:off x="7876566" y="496603"/>
          <a:ext cx="441845" cy="441845"/>
        </a:xfrm>
        <a:prstGeom prst="downArrow">
          <a:avLst>
            <a:gd name="adj1" fmla="val 55000"/>
            <a:gd name="adj2" fmla="val 45000"/>
          </a:avLst>
        </a:prstGeom>
      </dgm:spPr>
    </dgm:pt>
    <dgm:pt modelId="{B8B0A63B-ECF6-2749-98FA-EF6EC651737C}" type="pres">
      <dgm:prSet presAssocID="{E51CEC50-DDEB-4AA1-B94B-4C41B1F1CC8E}" presName="FiveConn_2-3" presStyleLbl="fgAccFollowNode1" presStyleIdx="1" presStyleCnt="4">
        <dgm:presLayoutVars>
          <dgm:bulletEnabled val="1"/>
        </dgm:presLayoutVars>
      </dgm:prSet>
      <dgm:spPr>
        <a:xfrm>
          <a:off x="8497746" y="1270776"/>
          <a:ext cx="441845" cy="441845"/>
        </a:xfrm>
        <a:prstGeom prst="downArrow">
          <a:avLst>
            <a:gd name="adj1" fmla="val 55000"/>
            <a:gd name="adj2" fmla="val 45000"/>
          </a:avLst>
        </a:prstGeom>
      </dgm:spPr>
    </dgm:pt>
    <dgm:pt modelId="{8E184E66-094E-BD41-BC43-6E1DAC827DD1}" type="pres">
      <dgm:prSet presAssocID="{E51CEC50-DDEB-4AA1-B94B-4C41B1F1CC8E}" presName="FiveConn_3-4" presStyleLbl="fgAccFollowNode1" presStyleIdx="2" presStyleCnt="4">
        <dgm:presLayoutVars>
          <dgm:bulletEnabled val="1"/>
        </dgm:presLayoutVars>
      </dgm:prSet>
      <dgm:spPr>
        <a:xfrm>
          <a:off x="9118926" y="2033619"/>
          <a:ext cx="441845" cy="441845"/>
        </a:xfrm>
        <a:prstGeom prst="downArrow">
          <a:avLst>
            <a:gd name="adj1" fmla="val 55000"/>
            <a:gd name="adj2" fmla="val 45000"/>
          </a:avLst>
        </a:prstGeom>
      </dgm:spPr>
    </dgm:pt>
    <dgm:pt modelId="{635CAC0C-E742-F044-9584-BC6641A00F22}" type="pres">
      <dgm:prSet presAssocID="{E51CEC50-DDEB-4AA1-B94B-4C41B1F1CC8E}" presName="FiveConn_4-5" presStyleLbl="fgAccFollowNode1" presStyleIdx="3" presStyleCnt="4">
        <dgm:presLayoutVars>
          <dgm:bulletEnabled val="1"/>
        </dgm:presLayoutVars>
      </dgm:prSet>
      <dgm:spPr>
        <a:xfrm>
          <a:off x="9740106" y="2815345"/>
          <a:ext cx="441845" cy="441845"/>
        </a:xfrm>
        <a:prstGeom prst="downArrow">
          <a:avLst>
            <a:gd name="adj1" fmla="val 55000"/>
            <a:gd name="adj2" fmla="val 45000"/>
          </a:avLst>
        </a:prstGeom>
      </dgm:spPr>
    </dgm:pt>
    <dgm:pt modelId="{CF890F63-FF89-B148-9734-9987EA801307}" type="pres">
      <dgm:prSet presAssocID="{E51CEC50-DDEB-4AA1-B94B-4C41B1F1CC8E}" presName="FiveNodes_1_text" presStyleLbl="node1" presStyleIdx="4" presStyleCnt="5">
        <dgm:presLayoutVars>
          <dgm:bulletEnabled val="1"/>
        </dgm:presLayoutVars>
      </dgm:prSet>
      <dgm:spPr/>
    </dgm:pt>
    <dgm:pt modelId="{B2BF3474-BA8C-C942-9479-4C32814A6728}" type="pres">
      <dgm:prSet presAssocID="{E51CEC50-DDEB-4AA1-B94B-4C41B1F1CC8E}" presName="FiveNodes_2_text" presStyleLbl="node1" presStyleIdx="4" presStyleCnt="5">
        <dgm:presLayoutVars>
          <dgm:bulletEnabled val="1"/>
        </dgm:presLayoutVars>
      </dgm:prSet>
      <dgm:spPr/>
    </dgm:pt>
    <dgm:pt modelId="{24573B98-6926-2B44-A7DF-CC38D9BE8BBF}" type="pres">
      <dgm:prSet presAssocID="{E51CEC50-DDEB-4AA1-B94B-4C41B1F1CC8E}" presName="FiveNodes_3_text" presStyleLbl="node1" presStyleIdx="4" presStyleCnt="5">
        <dgm:presLayoutVars>
          <dgm:bulletEnabled val="1"/>
        </dgm:presLayoutVars>
      </dgm:prSet>
      <dgm:spPr/>
    </dgm:pt>
    <dgm:pt modelId="{664327B7-BDDB-DB42-B391-C5F2D53B9AAE}" type="pres">
      <dgm:prSet presAssocID="{E51CEC50-DDEB-4AA1-B94B-4C41B1F1CC8E}" presName="FiveNodes_4_text" presStyleLbl="node1" presStyleIdx="4" presStyleCnt="5">
        <dgm:presLayoutVars>
          <dgm:bulletEnabled val="1"/>
        </dgm:presLayoutVars>
      </dgm:prSet>
      <dgm:spPr/>
    </dgm:pt>
    <dgm:pt modelId="{B7C32DA2-F9F5-3C4C-8C94-CAAFF1FFD9D8}" type="pres">
      <dgm:prSet presAssocID="{E51CEC50-DDEB-4AA1-B94B-4C41B1F1CC8E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CE2CFE20-7396-426F-B007-B1E158C79AE3}" srcId="{E51CEC50-DDEB-4AA1-B94B-4C41B1F1CC8E}" destId="{5C03238A-90E0-4247-9502-73273CCA7FBD}" srcOrd="0" destOrd="0" parTransId="{0355725B-A571-4B96-85FB-44C3FFA3B7FD}" sibTransId="{0DF120CF-B276-4841-9E93-371ACF655750}"/>
    <dgm:cxn modelId="{E55C2829-8DCE-47E2-9247-6FBEEDED1666}" srcId="{E51CEC50-DDEB-4AA1-B94B-4C41B1F1CC8E}" destId="{473D9F56-7A65-4D4E-B956-770A6FD26888}" srcOrd="2" destOrd="0" parTransId="{FE757A9F-2E48-4133-8110-8FC718DEA9A4}" sibTransId="{9ECB7BC7-756D-4592-A43E-AF5B4539D409}"/>
    <dgm:cxn modelId="{332EE72F-07A5-4B49-AE03-E30A9407E7C6}" type="presOf" srcId="{35D27920-11D6-403E-8549-AB8E5C4F3F62}" destId="{B7C32DA2-F9F5-3C4C-8C94-CAAFF1FFD9D8}" srcOrd="1" destOrd="0" presId="urn:microsoft.com/office/officeart/2005/8/layout/vProcess5"/>
    <dgm:cxn modelId="{0FFC3931-307F-874E-9CF1-FD3A170D04E6}" type="presOf" srcId="{0DF120CF-B276-4841-9E93-371ACF655750}" destId="{91CD5D50-DFAD-8349-9CF9-4DC622E43950}" srcOrd="0" destOrd="0" presId="urn:microsoft.com/office/officeart/2005/8/layout/vProcess5"/>
    <dgm:cxn modelId="{437FAA3E-6A80-EC4A-B9E9-A533B25D6504}" type="presOf" srcId="{E51CEC50-DDEB-4AA1-B94B-4C41B1F1CC8E}" destId="{180C32DA-CE23-D048-AD66-4CCC6D398E40}" srcOrd="0" destOrd="0" presId="urn:microsoft.com/office/officeart/2005/8/layout/vProcess5"/>
    <dgm:cxn modelId="{9E2C5640-23CE-464D-8040-B4B9BAA91F23}" srcId="{E51CEC50-DDEB-4AA1-B94B-4C41B1F1CC8E}" destId="{35D27920-11D6-403E-8549-AB8E5C4F3F62}" srcOrd="4" destOrd="0" parTransId="{6A3DC026-31F9-4E42-8223-8754E332343D}" sibTransId="{2CE486CC-0019-41A8-BEA3-1442FA43EC97}"/>
    <dgm:cxn modelId="{4DB6EC4B-B152-47E7-9156-8ACF939C1A5C}" srcId="{E51CEC50-DDEB-4AA1-B94B-4C41B1F1CC8E}" destId="{49526A5A-2C98-4183-AD45-29BF5F0EC2C3}" srcOrd="3" destOrd="0" parTransId="{FBD6E57A-C038-4AF3-9895-219D9D50FECB}" sibTransId="{6EFC9FA0-0930-4282-983A-5DBC65DDF329}"/>
    <dgm:cxn modelId="{A2E67D52-9175-9049-8EE7-55FE50834966}" type="presOf" srcId="{49526A5A-2C98-4183-AD45-29BF5F0EC2C3}" destId="{21B1F605-AFED-9044-9EA5-FBE08914F59B}" srcOrd="0" destOrd="0" presId="urn:microsoft.com/office/officeart/2005/8/layout/vProcess5"/>
    <dgm:cxn modelId="{BE46E952-03DA-9C43-A0A7-1CE591B06A4D}" type="presOf" srcId="{8C224640-89B4-47CC-96D4-41959E521412}" destId="{B2BF3474-BA8C-C942-9479-4C32814A6728}" srcOrd="1" destOrd="0" presId="urn:microsoft.com/office/officeart/2005/8/layout/vProcess5"/>
    <dgm:cxn modelId="{DDD29877-C23D-4248-BADF-406125658205}" type="presOf" srcId="{5C03238A-90E0-4247-9502-73273CCA7FBD}" destId="{CF890F63-FF89-B148-9734-9987EA801307}" srcOrd="1" destOrd="0" presId="urn:microsoft.com/office/officeart/2005/8/layout/vProcess5"/>
    <dgm:cxn modelId="{1A0FA98D-BB9E-8344-BDBB-15F5528E80E3}" type="presOf" srcId="{9ECB7BC7-756D-4592-A43E-AF5B4539D409}" destId="{8E184E66-094E-BD41-BC43-6E1DAC827DD1}" srcOrd="0" destOrd="0" presId="urn:microsoft.com/office/officeart/2005/8/layout/vProcess5"/>
    <dgm:cxn modelId="{AB99B0A2-0133-F348-B235-5980D3E5B541}" type="presOf" srcId="{473D9F56-7A65-4D4E-B956-770A6FD26888}" destId="{EE471815-851D-204B-BEC4-C39FA8A3856D}" srcOrd="0" destOrd="0" presId="urn:microsoft.com/office/officeart/2005/8/layout/vProcess5"/>
    <dgm:cxn modelId="{994D81A3-9B48-0242-AE38-2DEA9B87176F}" type="presOf" srcId="{E810B599-5334-4515-A04F-EFB982AF6119}" destId="{B8B0A63B-ECF6-2749-98FA-EF6EC651737C}" srcOrd="0" destOrd="0" presId="urn:microsoft.com/office/officeart/2005/8/layout/vProcess5"/>
    <dgm:cxn modelId="{5D6983A3-F70A-9A4E-9825-2EE839463591}" type="presOf" srcId="{35D27920-11D6-403E-8549-AB8E5C4F3F62}" destId="{F9E735D9-1F33-9F44-8A12-A22C1E4AA8D1}" srcOrd="0" destOrd="0" presId="urn:microsoft.com/office/officeart/2005/8/layout/vProcess5"/>
    <dgm:cxn modelId="{B36450A6-6CCB-C740-B806-F6CCC7EB3CE6}" type="presOf" srcId="{473D9F56-7A65-4D4E-B956-770A6FD26888}" destId="{24573B98-6926-2B44-A7DF-CC38D9BE8BBF}" srcOrd="1" destOrd="0" presId="urn:microsoft.com/office/officeart/2005/8/layout/vProcess5"/>
    <dgm:cxn modelId="{123A33AA-1D3D-CE42-93A5-42298A0CC105}" type="presOf" srcId="{6EFC9FA0-0930-4282-983A-5DBC65DDF329}" destId="{635CAC0C-E742-F044-9584-BC6641A00F22}" srcOrd="0" destOrd="0" presId="urn:microsoft.com/office/officeart/2005/8/layout/vProcess5"/>
    <dgm:cxn modelId="{77FA60AA-D163-0246-908A-E9F965F279F5}" type="presOf" srcId="{5C03238A-90E0-4247-9502-73273CCA7FBD}" destId="{983F37A6-11C3-4F4A-BB0E-6935B2A09DC8}" srcOrd="0" destOrd="0" presId="urn:microsoft.com/office/officeart/2005/8/layout/vProcess5"/>
    <dgm:cxn modelId="{185506B8-8902-4618-8D98-FAE73C56F0B1}" srcId="{E51CEC50-DDEB-4AA1-B94B-4C41B1F1CC8E}" destId="{8C224640-89B4-47CC-96D4-41959E521412}" srcOrd="1" destOrd="0" parTransId="{B3D6DBB1-49BB-47CF-A1A2-EE39836E710B}" sibTransId="{E810B599-5334-4515-A04F-EFB982AF6119}"/>
    <dgm:cxn modelId="{0B9742B8-F734-BF4C-8C06-64C7ACA3D414}" type="presOf" srcId="{49526A5A-2C98-4183-AD45-29BF5F0EC2C3}" destId="{664327B7-BDDB-DB42-B391-C5F2D53B9AAE}" srcOrd="1" destOrd="0" presId="urn:microsoft.com/office/officeart/2005/8/layout/vProcess5"/>
    <dgm:cxn modelId="{052E57CA-4494-DC4B-8A0C-2095BA0C694F}" type="presOf" srcId="{8C224640-89B4-47CC-96D4-41959E521412}" destId="{54206800-8D80-FF4D-9949-B39D9181AA4C}" srcOrd="0" destOrd="0" presId="urn:microsoft.com/office/officeart/2005/8/layout/vProcess5"/>
    <dgm:cxn modelId="{9999162F-7D32-7F49-B4F5-6E6D4A7F9045}" type="presParOf" srcId="{180C32DA-CE23-D048-AD66-4CCC6D398E40}" destId="{FAA12D78-A90C-E14D-BF14-6E79F3EB5127}" srcOrd="0" destOrd="0" presId="urn:microsoft.com/office/officeart/2005/8/layout/vProcess5"/>
    <dgm:cxn modelId="{780F17B6-04F7-C74D-A4EB-89B060EF33FF}" type="presParOf" srcId="{180C32DA-CE23-D048-AD66-4CCC6D398E40}" destId="{983F37A6-11C3-4F4A-BB0E-6935B2A09DC8}" srcOrd="1" destOrd="0" presId="urn:microsoft.com/office/officeart/2005/8/layout/vProcess5"/>
    <dgm:cxn modelId="{B8568D0F-A0D0-2949-B735-4862BF5D71E9}" type="presParOf" srcId="{180C32DA-CE23-D048-AD66-4CCC6D398E40}" destId="{54206800-8D80-FF4D-9949-B39D9181AA4C}" srcOrd="2" destOrd="0" presId="urn:microsoft.com/office/officeart/2005/8/layout/vProcess5"/>
    <dgm:cxn modelId="{2EF20D17-841A-B841-818B-54C3F1354FB3}" type="presParOf" srcId="{180C32DA-CE23-D048-AD66-4CCC6D398E40}" destId="{EE471815-851D-204B-BEC4-C39FA8A3856D}" srcOrd="3" destOrd="0" presId="urn:microsoft.com/office/officeart/2005/8/layout/vProcess5"/>
    <dgm:cxn modelId="{22D6A06B-C26C-EE43-913A-37059B0B4558}" type="presParOf" srcId="{180C32DA-CE23-D048-AD66-4CCC6D398E40}" destId="{21B1F605-AFED-9044-9EA5-FBE08914F59B}" srcOrd="4" destOrd="0" presId="urn:microsoft.com/office/officeart/2005/8/layout/vProcess5"/>
    <dgm:cxn modelId="{A45AF8A3-5629-5441-88DB-DFD77BD4AA2D}" type="presParOf" srcId="{180C32DA-CE23-D048-AD66-4CCC6D398E40}" destId="{F9E735D9-1F33-9F44-8A12-A22C1E4AA8D1}" srcOrd="5" destOrd="0" presId="urn:microsoft.com/office/officeart/2005/8/layout/vProcess5"/>
    <dgm:cxn modelId="{427B8545-3878-594B-B9E9-064506F2E135}" type="presParOf" srcId="{180C32DA-CE23-D048-AD66-4CCC6D398E40}" destId="{91CD5D50-DFAD-8349-9CF9-4DC622E43950}" srcOrd="6" destOrd="0" presId="urn:microsoft.com/office/officeart/2005/8/layout/vProcess5"/>
    <dgm:cxn modelId="{59F1CF25-9BEC-8D41-96DC-1971DDF12D9C}" type="presParOf" srcId="{180C32DA-CE23-D048-AD66-4CCC6D398E40}" destId="{B8B0A63B-ECF6-2749-98FA-EF6EC651737C}" srcOrd="7" destOrd="0" presId="urn:microsoft.com/office/officeart/2005/8/layout/vProcess5"/>
    <dgm:cxn modelId="{5133EDC6-2F70-084B-B40F-D6D1688A8E51}" type="presParOf" srcId="{180C32DA-CE23-D048-AD66-4CCC6D398E40}" destId="{8E184E66-094E-BD41-BC43-6E1DAC827DD1}" srcOrd="8" destOrd="0" presId="urn:microsoft.com/office/officeart/2005/8/layout/vProcess5"/>
    <dgm:cxn modelId="{882152FB-541B-2A45-8792-77E90A4B2B33}" type="presParOf" srcId="{180C32DA-CE23-D048-AD66-4CCC6D398E40}" destId="{635CAC0C-E742-F044-9584-BC6641A00F22}" srcOrd="9" destOrd="0" presId="urn:microsoft.com/office/officeart/2005/8/layout/vProcess5"/>
    <dgm:cxn modelId="{E0722BE0-0FB0-7040-B4FD-63AA821F5001}" type="presParOf" srcId="{180C32DA-CE23-D048-AD66-4CCC6D398E40}" destId="{CF890F63-FF89-B148-9734-9987EA801307}" srcOrd="10" destOrd="0" presId="urn:microsoft.com/office/officeart/2005/8/layout/vProcess5"/>
    <dgm:cxn modelId="{8442BDB2-0DC8-2E44-8A92-471D1012AA1F}" type="presParOf" srcId="{180C32DA-CE23-D048-AD66-4CCC6D398E40}" destId="{B2BF3474-BA8C-C942-9479-4C32814A6728}" srcOrd="11" destOrd="0" presId="urn:microsoft.com/office/officeart/2005/8/layout/vProcess5"/>
    <dgm:cxn modelId="{5A597C19-D116-1645-8B4B-5F54F033D029}" type="presParOf" srcId="{180C32DA-CE23-D048-AD66-4CCC6D398E40}" destId="{24573B98-6926-2B44-A7DF-CC38D9BE8BBF}" srcOrd="12" destOrd="0" presId="urn:microsoft.com/office/officeart/2005/8/layout/vProcess5"/>
    <dgm:cxn modelId="{5EF689F2-2170-D140-82C7-D3358F3676B0}" type="presParOf" srcId="{180C32DA-CE23-D048-AD66-4CCC6D398E40}" destId="{664327B7-BDDB-DB42-B391-C5F2D53B9AAE}" srcOrd="13" destOrd="0" presId="urn:microsoft.com/office/officeart/2005/8/layout/vProcess5"/>
    <dgm:cxn modelId="{B29D200F-098E-3B41-ABBA-FBEBD3898EE1}" type="presParOf" srcId="{180C32DA-CE23-D048-AD66-4CCC6D398E40}" destId="{B7C32DA2-F9F5-3C4C-8C94-CAAFF1FFD9D8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9375E46-9F9C-464B-9CC3-EF286774BB37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F67E7E-742B-48C1-A365-92EAC267ECA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1400" b="1" dirty="0">
              <a:solidFill>
                <a:schemeClr val="tx1"/>
              </a:solidFill>
            </a:rPr>
            <a:t>Compensation and Benefits </a:t>
          </a:r>
          <a:br>
            <a:rPr lang="en-CA" sz="1400" dirty="0">
              <a:solidFill>
                <a:schemeClr val="tx1"/>
              </a:solidFill>
            </a:rPr>
          </a:br>
          <a:r>
            <a:rPr lang="en-CA" sz="1400" dirty="0">
              <a:solidFill>
                <a:schemeClr val="tx1"/>
              </a:solidFill>
            </a:rPr>
            <a:t>• Review salary structures and employee benefits to ensure that they are in accordance with the industry standards in order to reduce attrition</a:t>
          </a:r>
          <a:endParaRPr lang="en-US" sz="1400" dirty="0">
            <a:solidFill>
              <a:schemeClr val="tx1"/>
            </a:solidFill>
          </a:endParaRPr>
        </a:p>
      </dgm:t>
    </dgm:pt>
    <dgm:pt modelId="{25A1162B-755B-4E58-B2F6-8E6034CD3591}" type="parTrans" cxnId="{67C808DB-71E9-45FE-B0DA-D48530A707D4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2F2AFABE-E21F-4E35-AC20-ED1426783859}" type="sibTrans" cxnId="{67C808DB-71E9-45FE-B0DA-D48530A707D4}">
      <dgm:prSet/>
      <dgm:spPr/>
      <dgm:t>
        <a:bodyPr/>
        <a:lstStyle/>
        <a:p>
          <a:pPr>
            <a:lnSpc>
              <a:spcPct val="100000"/>
            </a:lnSpc>
          </a:pPr>
          <a:endParaRPr lang="en-US" sz="1400">
            <a:solidFill>
              <a:schemeClr val="tx1"/>
            </a:solidFill>
          </a:endParaRPr>
        </a:p>
      </dgm:t>
    </dgm:pt>
    <dgm:pt modelId="{3DBDF108-9F59-4579-A28B-4D7B62FC5FA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1400" b="1" dirty="0">
              <a:solidFill>
                <a:schemeClr val="tx1"/>
              </a:solidFill>
            </a:rPr>
            <a:t>Enhance Work–Life &amp; Commute Support</a:t>
          </a:r>
          <a:br>
            <a:rPr lang="en-CA" sz="1400" dirty="0">
              <a:solidFill>
                <a:schemeClr val="tx1"/>
              </a:solidFill>
            </a:rPr>
          </a:br>
          <a:r>
            <a:rPr lang="en-CA" sz="1400" dirty="0">
              <a:solidFill>
                <a:schemeClr val="tx1"/>
              </a:solidFill>
            </a:rPr>
            <a:t>• Introduce flexible scheduling, remote-work options, and transit stipends for employees facing long commutes or low W-L balance scores.</a:t>
          </a:r>
          <a:endParaRPr lang="en-US" sz="1400" dirty="0">
            <a:solidFill>
              <a:schemeClr val="tx1"/>
            </a:solidFill>
          </a:endParaRPr>
        </a:p>
      </dgm:t>
    </dgm:pt>
    <dgm:pt modelId="{849A6479-0B1F-43BD-A5B6-6B1C63A2D247}" type="parTrans" cxnId="{FA10CFB0-B082-4A60-A3E5-6823F49DFD5E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0233F29A-688A-4220-8E01-178578242400}" type="sibTrans" cxnId="{FA10CFB0-B082-4A60-A3E5-6823F49DFD5E}">
      <dgm:prSet/>
      <dgm:spPr/>
      <dgm:t>
        <a:bodyPr/>
        <a:lstStyle/>
        <a:p>
          <a:pPr>
            <a:lnSpc>
              <a:spcPct val="100000"/>
            </a:lnSpc>
          </a:pPr>
          <a:endParaRPr lang="en-US" sz="1400">
            <a:solidFill>
              <a:schemeClr val="tx1"/>
            </a:solidFill>
          </a:endParaRPr>
        </a:p>
      </dgm:t>
    </dgm:pt>
    <dgm:pt modelId="{FE4DC6E4-A760-4589-BF3F-5E7F19FAFBD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1400" b="1">
              <a:solidFill>
                <a:schemeClr val="tx1"/>
              </a:solidFill>
            </a:rPr>
            <a:t>Strengthen Early-Career Retention</a:t>
          </a:r>
          <a:br>
            <a:rPr lang="en-CA" sz="1400">
              <a:solidFill>
                <a:schemeClr val="tx1"/>
              </a:solidFill>
            </a:rPr>
          </a:br>
          <a:r>
            <a:rPr lang="en-CA" sz="1400">
              <a:solidFill>
                <a:schemeClr val="tx1"/>
              </a:solidFill>
            </a:rPr>
            <a:t>• Implement structured onboarding, mentoring, and career-development programs to reduce first-year exits in high-risk groups (R&amp;D, Sales, singles 18–24).</a:t>
          </a:r>
          <a:endParaRPr lang="en-US" sz="1400">
            <a:solidFill>
              <a:schemeClr val="tx1"/>
            </a:solidFill>
          </a:endParaRPr>
        </a:p>
      </dgm:t>
    </dgm:pt>
    <dgm:pt modelId="{916A53D1-CE63-4D07-AB1F-435BC7CE2186}" type="parTrans" cxnId="{A384A91A-A7B1-4F0B-B295-C866A384A17D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10968E83-AD54-4CB1-B135-F068FEF4E26B}" type="sibTrans" cxnId="{A384A91A-A7B1-4F0B-B295-C866A384A17D}">
      <dgm:prSet/>
      <dgm:spPr/>
      <dgm:t>
        <a:bodyPr/>
        <a:lstStyle/>
        <a:p>
          <a:pPr>
            <a:lnSpc>
              <a:spcPct val="100000"/>
            </a:lnSpc>
          </a:pPr>
          <a:endParaRPr lang="en-US" sz="1400">
            <a:solidFill>
              <a:schemeClr val="tx1"/>
            </a:solidFill>
          </a:endParaRPr>
        </a:p>
      </dgm:t>
    </dgm:pt>
    <dgm:pt modelId="{3B376644-902B-4B29-B1A4-09777BA60C8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1400" b="1">
              <a:solidFill>
                <a:schemeClr val="tx1"/>
              </a:solidFill>
            </a:rPr>
            <a:t>Measure &amp; Govern</a:t>
          </a:r>
          <a:br>
            <a:rPr lang="en-CA" sz="1400">
              <a:solidFill>
                <a:schemeClr val="tx1"/>
              </a:solidFill>
            </a:rPr>
          </a:br>
          <a:r>
            <a:rPr lang="en-CA" sz="1400">
              <a:solidFill>
                <a:schemeClr val="tx1"/>
              </a:solidFill>
            </a:rPr>
            <a:t>• Build a live dashboard tracking turnover, satisfaction, commute, and tenure metrics.</a:t>
          </a:r>
          <a:br>
            <a:rPr lang="en-CA" sz="1400">
              <a:solidFill>
                <a:schemeClr val="tx1"/>
              </a:solidFill>
            </a:rPr>
          </a:br>
          <a:r>
            <a:rPr lang="en-CA" sz="1400">
              <a:solidFill>
                <a:schemeClr val="tx1"/>
              </a:solidFill>
            </a:rPr>
            <a:t>• Assign an HR partner per department and hold quarterly review meetings to monitor progress and adjust tactics.</a:t>
          </a:r>
          <a:endParaRPr lang="en-US" sz="1400">
            <a:solidFill>
              <a:schemeClr val="tx1"/>
            </a:solidFill>
          </a:endParaRPr>
        </a:p>
      </dgm:t>
    </dgm:pt>
    <dgm:pt modelId="{29CD7226-561A-41EF-96A2-848DF6540A03}" type="parTrans" cxnId="{D92B6B36-351B-4265-B702-07163CC53E1D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9E4D5250-C681-4541-971A-B197D1E6D5A9}" type="sibTrans" cxnId="{D92B6B36-351B-4265-B702-07163CC53E1D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486A8EAC-4C8F-473E-AD36-2D3B3E24BAFE}" type="pres">
      <dgm:prSet presAssocID="{29375E46-9F9C-464B-9CC3-EF286774BB37}" presName="root" presStyleCnt="0">
        <dgm:presLayoutVars>
          <dgm:dir/>
          <dgm:resizeHandles val="exact"/>
        </dgm:presLayoutVars>
      </dgm:prSet>
      <dgm:spPr/>
    </dgm:pt>
    <dgm:pt modelId="{CFEE2348-7C94-4C31-A1D6-55B47A896859}" type="pres">
      <dgm:prSet presAssocID="{29375E46-9F9C-464B-9CC3-EF286774BB37}" presName="container" presStyleCnt="0">
        <dgm:presLayoutVars>
          <dgm:dir/>
          <dgm:resizeHandles val="exact"/>
        </dgm:presLayoutVars>
      </dgm:prSet>
      <dgm:spPr/>
    </dgm:pt>
    <dgm:pt modelId="{46EAFB75-B27E-4D2C-BAD3-DEE9086F8988}" type="pres">
      <dgm:prSet presAssocID="{DFF67E7E-742B-48C1-A365-92EAC267ECA4}" presName="compNode" presStyleCnt="0"/>
      <dgm:spPr/>
    </dgm:pt>
    <dgm:pt modelId="{B593FFD0-F73D-4FA6-961A-EAE981219B24}" type="pres">
      <dgm:prSet presAssocID="{DFF67E7E-742B-48C1-A365-92EAC267ECA4}" presName="iconBgRect" presStyleLbl="bgShp" presStyleIdx="0" presStyleCnt="4"/>
      <dgm:spPr/>
    </dgm:pt>
    <dgm:pt modelId="{6DB3D461-5CF2-4229-9EE6-4906BD295D39}" type="pres">
      <dgm:prSet presAssocID="{DFF67E7E-742B-48C1-A365-92EAC267ECA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143DBE33-E482-428A-B8B3-31B194765627}" type="pres">
      <dgm:prSet presAssocID="{DFF67E7E-742B-48C1-A365-92EAC267ECA4}" presName="spaceRect" presStyleCnt="0"/>
      <dgm:spPr/>
    </dgm:pt>
    <dgm:pt modelId="{5DD3C837-0ADF-48C3-8C52-8C627D68B8FE}" type="pres">
      <dgm:prSet presAssocID="{DFF67E7E-742B-48C1-A365-92EAC267ECA4}" presName="textRect" presStyleLbl="revTx" presStyleIdx="0" presStyleCnt="4">
        <dgm:presLayoutVars>
          <dgm:chMax val="1"/>
          <dgm:chPref val="1"/>
        </dgm:presLayoutVars>
      </dgm:prSet>
      <dgm:spPr/>
    </dgm:pt>
    <dgm:pt modelId="{5BD89CB4-49CB-4603-BE73-1DDF4177A208}" type="pres">
      <dgm:prSet presAssocID="{2F2AFABE-E21F-4E35-AC20-ED1426783859}" presName="sibTrans" presStyleLbl="sibTrans2D1" presStyleIdx="0" presStyleCnt="0"/>
      <dgm:spPr/>
    </dgm:pt>
    <dgm:pt modelId="{C1B146E1-49D6-4A5F-B86A-DA08AC2A6677}" type="pres">
      <dgm:prSet presAssocID="{3DBDF108-9F59-4579-A28B-4D7B62FC5FAD}" presName="compNode" presStyleCnt="0"/>
      <dgm:spPr/>
    </dgm:pt>
    <dgm:pt modelId="{45DF3527-6157-4355-A6A8-D5B576BDE120}" type="pres">
      <dgm:prSet presAssocID="{3DBDF108-9F59-4579-A28B-4D7B62FC5FAD}" presName="iconBgRect" presStyleLbl="bgShp" presStyleIdx="1" presStyleCnt="4"/>
      <dgm:spPr/>
    </dgm:pt>
    <dgm:pt modelId="{D4213857-5209-427E-BCE2-6A60806BD780}" type="pres">
      <dgm:prSet presAssocID="{3DBDF108-9F59-4579-A28B-4D7B62FC5FA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lectric Car"/>
        </a:ext>
      </dgm:extLst>
    </dgm:pt>
    <dgm:pt modelId="{5B87222A-1154-4EE4-A78E-C43AF97C173D}" type="pres">
      <dgm:prSet presAssocID="{3DBDF108-9F59-4579-A28B-4D7B62FC5FAD}" presName="spaceRect" presStyleCnt="0"/>
      <dgm:spPr/>
    </dgm:pt>
    <dgm:pt modelId="{E2648CD6-E158-42DA-8858-8ACCC2573192}" type="pres">
      <dgm:prSet presAssocID="{3DBDF108-9F59-4579-A28B-4D7B62FC5FAD}" presName="textRect" presStyleLbl="revTx" presStyleIdx="1" presStyleCnt="4">
        <dgm:presLayoutVars>
          <dgm:chMax val="1"/>
          <dgm:chPref val="1"/>
        </dgm:presLayoutVars>
      </dgm:prSet>
      <dgm:spPr/>
    </dgm:pt>
    <dgm:pt modelId="{B9CDF2AE-C041-4431-8140-D97AC7D8351B}" type="pres">
      <dgm:prSet presAssocID="{0233F29A-688A-4220-8E01-178578242400}" presName="sibTrans" presStyleLbl="sibTrans2D1" presStyleIdx="0" presStyleCnt="0"/>
      <dgm:spPr/>
    </dgm:pt>
    <dgm:pt modelId="{1C5DD58B-D28F-4902-9DA1-CB0CC9E2C82E}" type="pres">
      <dgm:prSet presAssocID="{FE4DC6E4-A760-4589-BF3F-5E7F19FAFBD7}" presName="compNode" presStyleCnt="0"/>
      <dgm:spPr/>
    </dgm:pt>
    <dgm:pt modelId="{7416B7E1-3AEA-4C15-AF31-2B03C7E067BE}" type="pres">
      <dgm:prSet presAssocID="{FE4DC6E4-A760-4589-BF3F-5E7F19FAFBD7}" presName="iconBgRect" presStyleLbl="bgShp" presStyleIdx="2" presStyleCnt="4"/>
      <dgm:spPr/>
    </dgm:pt>
    <dgm:pt modelId="{F49A342B-062E-46B8-87D4-089DCE89E04D}" type="pres">
      <dgm:prSet presAssocID="{FE4DC6E4-A760-4589-BF3F-5E7F19FAFBD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F9A6F980-589C-4143-89E2-65025831A1F8}" type="pres">
      <dgm:prSet presAssocID="{FE4DC6E4-A760-4589-BF3F-5E7F19FAFBD7}" presName="spaceRect" presStyleCnt="0"/>
      <dgm:spPr/>
    </dgm:pt>
    <dgm:pt modelId="{41140EC4-FC69-47F5-9A28-B26245AB7AA2}" type="pres">
      <dgm:prSet presAssocID="{FE4DC6E4-A760-4589-BF3F-5E7F19FAFBD7}" presName="textRect" presStyleLbl="revTx" presStyleIdx="2" presStyleCnt="4">
        <dgm:presLayoutVars>
          <dgm:chMax val="1"/>
          <dgm:chPref val="1"/>
        </dgm:presLayoutVars>
      </dgm:prSet>
      <dgm:spPr/>
    </dgm:pt>
    <dgm:pt modelId="{97783AEC-0A8B-4B5E-9E4D-B1C07D0278EC}" type="pres">
      <dgm:prSet presAssocID="{10968E83-AD54-4CB1-B135-F068FEF4E26B}" presName="sibTrans" presStyleLbl="sibTrans2D1" presStyleIdx="0" presStyleCnt="0"/>
      <dgm:spPr/>
    </dgm:pt>
    <dgm:pt modelId="{CFE2E8D5-FE0F-4A09-9EA1-F8E7FDEEB8C5}" type="pres">
      <dgm:prSet presAssocID="{3B376644-902B-4B29-B1A4-09777BA60C85}" presName="compNode" presStyleCnt="0"/>
      <dgm:spPr/>
    </dgm:pt>
    <dgm:pt modelId="{ACA2FD6B-ECCD-497E-B3B4-93EAC3D0EDF7}" type="pres">
      <dgm:prSet presAssocID="{3B376644-902B-4B29-B1A4-09777BA60C85}" presName="iconBgRect" presStyleLbl="bgShp" presStyleIdx="3" presStyleCnt="4"/>
      <dgm:spPr/>
    </dgm:pt>
    <dgm:pt modelId="{F370CF9E-2AD7-4BD8-8362-BF50A586F7C9}" type="pres">
      <dgm:prSet presAssocID="{3B376644-902B-4B29-B1A4-09777BA60C8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9E01AF99-BE72-4A7D-B675-29F7E547EFB2}" type="pres">
      <dgm:prSet presAssocID="{3B376644-902B-4B29-B1A4-09777BA60C85}" presName="spaceRect" presStyleCnt="0"/>
      <dgm:spPr/>
    </dgm:pt>
    <dgm:pt modelId="{C6BD65F7-E0DD-49BE-85CB-7C6C030EDF09}" type="pres">
      <dgm:prSet presAssocID="{3B376644-902B-4B29-B1A4-09777BA60C8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BADA810-28A0-EE47-BCA0-1FD234C0ECD8}" type="presOf" srcId="{10968E83-AD54-4CB1-B135-F068FEF4E26B}" destId="{97783AEC-0A8B-4B5E-9E4D-B1C07D0278EC}" srcOrd="0" destOrd="0" presId="urn:microsoft.com/office/officeart/2018/2/layout/IconCircleList"/>
    <dgm:cxn modelId="{A384A91A-A7B1-4F0B-B295-C866A384A17D}" srcId="{29375E46-9F9C-464B-9CC3-EF286774BB37}" destId="{FE4DC6E4-A760-4589-BF3F-5E7F19FAFBD7}" srcOrd="2" destOrd="0" parTransId="{916A53D1-CE63-4D07-AB1F-435BC7CE2186}" sibTransId="{10968E83-AD54-4CB1-B135-F068FEF4E26B}"/>
    <dgm:cxn modelId="{99745630-DEEC-1148-BD8A-165E813EEEBC}" type="presOf" srcId="{DFF67E7E-742B-48C1-A365-92EAC267ECA4}" destId="{5DD3C837-0ADF-48C3-8C52-8C627D68B8FE}" srcOrd="0" destOrd="0" presId="urn:microsoft.com/office/officeart/2018/2/layout/IconCircleList"/>
    <dgm:cxn modelId="{D92B6B36-351B-4265-B702-07163CC53E1D}" srcId="{29375E46-9F9C-464B-9CC3-EF286774BB37}" destId="{3B376644-902B-4B29-B1A4-09777BA60C85}" srcOrd="3" destOrd="0" parTransId="{29CD7226-561A-41EF-96A2-848DF6540A03}" sibTransId="{9E4D5250-C681-4541-971A-B197D1E6D5A9}"/>
    <dgm:cxn modelId="{4A384B38-4A0B-C041-8A25-8A3A8FFA188A}" type="presOf" srcId="{0233F29A-688A-4220-8E01-178578242400}" destId="{B9CDF2AE-C041-4431-8140-D97AC7D8351B}" srcOrd="0" destOrd="0" presId="urn:microsoft.com/office/officeart/2018/2/layout/IconCircleList"/>
    <dgm:cxn modelId="{F1269D3E-43A5-064B-895B-68E200EE3DBD}" type="presOf" srcId="{2F2AFABE-E21F-4E35-AC20-ED1426783859}" destId="{5BD89CB4-49CB-4603-BE73-1DDF4177A208}" srcOrd="0" destOrd="0" presId="urn:microsoft.com/office/officeart/2018/2/layout/IconCircleList"/>
    <dgm:cxn modelId="{4BEC9E67-7C7D-D746-88D1-0D73F3C03892}" type="presOf" srcId="{29375E46-9F9C-464B-9CC3-EF286774BB37}" destId="{486A8EAC-4C8F-473E-AD36-2D3B3E24BAFE}" srcOrd="0" destOrd="0" presId="urn:microsoft.com/office/officeart/2018/2/layout/IconCircleList"/>
    <dgm:cxn modelId="{FA10CFB0-B082-4A60-A3E5-6823F49DFD5E}" srcId="{29375E46-9F9C-464B-9CC3-EF286774BB37}" destId="{3DBDF108-9F59-4579-A28B-4D7B62FC5FAD}" srcOrd="1" destOrd="0" parTransId="{849A6479-0B1F-43BD-A5B6-6B1C63A2D247}" sibTransId="{0233F29A-688A-4220-8E01-178578242400}"/>
    <dgm:cxn modelId="{1A8117C8-147A-834A-9F16-10E6802E7006}" type="presOf" srcId="{3DBDF108-9F59-4579-A28B-4D7B62FC5FAD}" destId="{E2648CD6-E158-42DA-8858-8ACCC2573192}" srcOrd="0" destOrd="0" presId="urn:microsoft.com/office/officeart/2018/2/layout/IconCircleList"/>
    <dgm:cxn modelId="{CCB2E6D9-5BB5-5447-841F-C5AEEFFD1EBD}" type="presOf" srcId="{3B376644-902B-4B29-B1A4-09777BA60C85}" destId="{C6BD65F7-E0DD-49BE-85CB-7C6C030EDF09}" srcOrd="0" destOrd="0" presId="urn:microsoft.com/office/officeart/2018/2/layout/IconCircleList"/>
    <dgm:cxn modelId="{67C808DB-71E9-45FE-B0DA-D48530A707D4}" srcId="{29375E46-9F9C-464B-9CC3-EF286774BB37}" destId="{DFF67E7E-742B-48C1-A365-92EAC267ECA4}" srcOrd="0" destOrd="0" parTransId="{25A1162B-755B-4E58-B2F6-8E6034CD3591}" sibTransId="{2F2AFABE-E21F-4E35-AC20-ED1426783859}"/>
    <dgm:cxn modelId="{216CAEE4-95E4-2449-B992-B002C02E429B}" type="presOf" srcId="{FE4DC6E4-A760-4589-BF3F-5E7F19FAFBD7}" destId="{41140EC4-FC69-47F5-9A28-B26245AB7AA2}" srcOrd="0" destOrd="0" presId="urn:microsoft.com/office/officeart/2018/2/layout/IconCircleList"/>
    <dgm:cxn modelId="{F732F91F-E88C-0644-88FF-DC2A07F62553}" type="presParOf" srcId="{486A8EAC-4C8F-473E-AD36-2D3B3E24BAFE}" destId="{CFEE2348-7C94-4C31-A1D6-55B47A896859}" srcOrd="0" destOrd="0" presId="urn:microsoft.com/office/officeart/2018/2/layout/IconCircleList"/>
    <dgm:cxn modelId="{94C53690-0465-F14F-BB21-A2DAB9795AD8}" type="presParOf" srcId="{CFEE2348-7C94-4C31-A1D6-55B47A896859}" destId="{46EAFB75-B27E-4D2C-BAD3-DEE9086F8988}" srcOrd="0" destOrd="0" presId="urn:microsoft.com/office/officeart/2018/2/layout/IconCircleList"/>
    <dgm:cxn modelId="{B8B04C96-0969-BF4D-A3A5-BEE59703B171}" type="presParOf" srcId="{46EAFB75-B27E-4D2C-BAD3-DEE9086F8988}" destId="{B593FFD0-F73D-4FA6-961A-EAE981219B24}" srcOrd="0" destOrd="0" presId="urn:microsoft.com/office/officeart/2018/2/layout/IconCircleList"/>
    <dgm:cxn modelId="{EEFF1106-BA6D-2E4B-A4CD-8999255E26F8}" type="presParOf" srcId="{46EAFB75-B27E-4D2C-BAD3-DEE9086F8988}" destId="{6DB3D461-5CF2-4229-9EE6-4906BD295D39}" srcOrd="1" destOrd="0" presId="urn:microsoft.com/office/officeart/2018/2/layout/IconCircleList"/>
    <dgm:cxn modelId="{C5EA767B-214B-464D-BFDD-8BB31CD1C8C2}" type="presParOf" srcId="{46EAFB75-B27E-4D2C-BAD3-DEE9086F8988}" destId="{143DBE33-E482-428A-B8B3-31B194765627}" srcOrd="2" destOrd="0" presId="urn:microsoft.com/office/officeart/2018/2/layout/IconCircleList"/>
    <dgm:cxn modelId="{B54148AF-39C7-B245-9AC5-45411C720B09}" type="presParOf" srcId="{46EAFB75-B27E-4D2C-BAD3-DEE9086F8988}" destId="{5DD3C837-0ADF-48C3-8C52-8C627D68B8FE}" srcOrd="3" destOrd="0" presId="urn:microsoft.com/office/officeart/2018/2/layout/IconCircleList"/>
    <dgm:cxn modelId="{C82BBBE9-083F-4841-9060-4440336EEAF0}" type="presParOf" srcId="{CFEE2348-7C94-4C31-A1D6-55B47A896859}" destId="{5BD89CB4-49CB-4603-BE73-1DDF4177A208}" srcOrd="1" destOrd="0" presId="urn:microsoft.com/office/officeart/2018/2/layout/IconCircleList"/>
    <dgm:cxn modelId="{349B1CE3-0B33-2745-9856-9661B969C7BC}" type="presParOf" srcId="{CFEE2348-7C94-4C31-A1D6-55B47A896859}" destId="{C1B146E1-49D6-4A5F-B86A-DA08AC2A6677}" srcOrd="2" destOrd="0" presId="urn:microsoft.com/office/officeart/2018/2/layout/IconCircleList"/>
    <dgm:cxn modelId="{29CB690D-D2D2-EE4F-A13B-4552ABBD9F5D}" type="presParOf" srcId="{C1B146E1-49D6-4A5F-B86A-DA08AC2A6677}" destId="{45DF3527-6157-4355-A6A8-D5B576BDE120}" srcOrd="0" destOrd="0" presId="urn:microsoft.com/office/officeart/2018/2/layout/IconCircleList"/>
    <dgm:cxn modelId="{BB6E66A2-A6AE-C449-A630-45A736DF6FA6}" type="presParOf" srcId="{C1B146E1-49D6-4A5F-B86A-DA08AC2A6677}" destId="{D4213857-5209-427E-BCE2-6A60806BD780}" srcOrd="1" destOrd="0" presId="urn:microsoft.com/office/officeart/2018/2/layout/IconCircleList"/>
    <dgm:cxn modelId="{CD1B5D5C-74C1-0A40-8741-26A9C98940CC}" type="presParOf" srcId="{C1B146E1-49D6-4A5F-B86A-DA08AC2A6677}" destId="{5B87222A-1154-4EE4-A78E-C43AF97C173D}" srcOrd="2" destOrd="0" presId="urn:microsoft.com/office/officeart/2018/2/layout/IconCircleList"/>
    <dgm:cxn modelId="{8C0F5F91-74CD-AB4C-9A79-EE7B2C602F32}" type="presParOf" srcId="{C1B146E1-49D6-4A5F-B86A-DA08AC2A6677}" destId="{E2648CD6-E158-42DA-8858-8ACCC2573192}" srcOrd="3" destOrd="0" presId="urn:microsoft.com/office/officeart/2018/2/layout/IconCircleList"/>
    <dgm:cxn modelId="{D41EBA85-C969-8C40-B00D-2137096DA15A}" type="presParOf" srcId="{CFEE2348-7C94-4C31-A1D6-55B47A896859}" destId="{B9CDF2AE-C041-4431-8140-D97AC7D8351B}" srcOrd="3" destOrd="0" presId="urn:microsoft.com/office/officeart/2018/2/layout/IconCircleList"/>
    <dgm:cxn modelId="{EA91EE09-016D-BE42-95E1-BAA23F59A10D}" type="presParOf" srcId="{CFEE2348-7C94-4C31-A1D6-55B47A896859}" destId="{1C5DD58B-D28F-4902-9DA1-CB0CC9E2C82E}" srcOrd="4" destOrd="0" presId="urn:microsoft.com/office/officeart/2018/2/layout/IconCircleList"/>
    <dgm:cxn modelId="{B59BD40B-DBC8-0B41-BBE1-9E0AC9338FC3}" type="presParOf" srcId="{1C5DD58B-D28F-4902-9DA1-CB0CC9E2C82E}" destId="{7416B7E1-3AEA-4C15-AF31-2B03C7E067BE}" srcOrd="0" destOrd="0" presId="urn:microsoft.com/office/officeart/2018/2/layout/IconCircleList"/>
    <dgm:cxn modelId="{EB406730-AB3E-E74F-93DB-CE08D25D7E6C}" type="presParOf" srcId="{1C5DD58B-D28F-4902-9DA1-CB0CC9E2C82E}" destId="{F49A342B-062E-46B8-87D4-089DCE89E04D}" srcOrd="1" destOrd="0" presId="urn:microsoft.com/office/officeart/2018/2/layout/IconCircleList"/>
    <dgm:cxn modelId="{4095B9A1-DFF5-5B4A-B45E-EF20B592B3E7}" type="presParOf" srcId="{1C5DD58B-D28F-4902-9DA1-CB0CC9E2C82E}" destId="{F9A6F980-589C-4143-89E2-65025831A1F8}" srcOrd="2" destOrd="0" presId="urn:microsoft.com/office/officeart/2018/2/layout/IconCircleList"/>
    <dgm:cxn modelId="{5EBBBE82-8D03-A542-98EF-7A63A2F8D81F}" type="presParOf" srcId="{1C5DD58B-D28F-4902-9DA1-CB0CC9E2C82E}" destId="{41140EC4-FC69-47F5-9A28-B26245AB7AA2}" srcOrd="3" destOrd="0" presId="urn:microsoft.com/office/officeart/2018/2/layout/IconCircleList"/>
    <dgm:cxn modelId="{8676F876-0BF2-1E4A-A0E0-519FDDEF41AD}" type="presParOf" srcId="{CFEE2348-7C94-4C31-A1D6-55B47A896859}" destId="{97783AEC-0A8B-4B5E-9E4D-B1C07D0278EC}" srcOrd="5" destOrd="0" presId="urn:microsoft.com/office/officeart/2018/2/layout/IconCircleList"/>
    <dgm:cxn modelId="{513B1ABB-FD86-E240-9F1D-A1DDFB3272BF}" type="presParOf" srcId="{CFEE2348-7C94-4C31-A1D6-55B47A896859}" destId="{CFE2E8D5-FE0F-4A09-9EA1-F8E7FDEEB8C5}" srcOrd="6" destOrd="0" presId="urn:microsoft.com/office/officeart/2018/2/layout/IconCircleList"/>
    <dgm:cxn modelId="{63A3C9AF-23EE-6F4E-ABD0-E191386E2F04}" type="presParOf" srcId="{CFE2E8D5-FE0F-4A09-9EA1-F8E7FDEEB8C5}" destId="{ACA2FD6B-ECCD-497E-B3B4-93EAC3D0EDF7}" srcOrd="0" destOrd="0" presId="urn:microsoft.com/office/officeart/2018/2/layout/IconCircleList"/>
    <dgm:cxn modelId="{DAE3DD24-1613-5841-8637-BFD6EEDD21B8}" type="presParOf" srcId="{CFE2E8D5-FE0F-4A09-9EA1-F8E7FDEEB8C5}" destId="{F370CF9E-2AD7-4BD8-8362-BF50A586F7C9}" srcOrd="1" destOrd="0" presId="urn:microsoft.com/office/officeart/2018/2/layout/IconCircleList"/>
    <dgm:cxn modelId="{E66D0050-B861-BF48-A68F-6068EAC29938}" type="presParOf" srcId="{CFE2E8D5-FE0F-4A09-9EA1-F8E7FDEEB8C5}" destId="{9E01AF99-BE72-4A7D-B675-29F7E547EFB2}" srcOrd="2" destOrd="0" presId="urn:microsoft.com/office/officeart/2018/2/layout/IconCircleList"/>
    <dgm:cxn modelId="{5C3D7BE0-25DD-7542-BBF6-9E62627246DF}" type="presParOf" srcId="{CFE2E8D5-FE0F-4A09-9EA1-F8E7FDEEB8C5}" destId="{C6BD65F7-E0DD-49BE-85CB-7C6C030EDF0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F4CD36-BCD4-F64F-BCA8-F863071ADB14}">
      <dsp:nvSpPr>
        <dsp:cNvPr id="0" name=""/>
        <dsp:cNvSpPr/>
      </dsp:nvSpPr>
      <dsp:spPr>
        <a:xfrm>
          <a:off x="0" y="335"/>
          <a:ext cx="717617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DE50FA-353B-FA4D-BD02-D3030C536E32}">
      <dsp:nvSpPr>
        <dsp:cNvPr id="0" name=""/>
        <dsp:cNvSpPr/>
      </dsp:nvSpPr>
      <dsp:spPr>
        <a:xfrm>
          <a:off x="0" y="335"/>
          <a:ext cx="7176177" cy="549081"/>
        </a:xfrm>
        <a:prstGeom prst="rect">
          <a:avLst/>
        </a:prstGeom>
        <a:gradFill flip="none" rotWithShape="1">
          <a:gsLst>
            <a:gs pos="0">
              <a:schemeClr val="accent1">
                <a:hueOff val="0"/>
                <a:satOff val="0"/>
                <a:lumOff val="0"/>
                <a:tint val="66000"/>
                <a:satMod val="160000"/>
              </a:schemeClr>
            </a:gs>
            <a:gs pos="50000">
              <a:schemeClr val="accent1">
                <a:hueOff val="0"/>
                <a:satOff val="0"/>
                <a:lumOff val="0"/>
                <a:tint val="445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tint val="23500"/>
                <a:satMod val="160000"/>
              </a:schemeClr>
            </a:gs>
          </a:gsLst>
          <a:lin ang="27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b="1" kern="1200" dirty="0">
              <a:solidFill>
                <a:schemeClr val="tx1"/>
              </a:solidFill>
            </a:rPr>
            <a:t>Education Level</a:t>
          </a:r>
          <a:br>
            <a:rPr lang="en-CA" sz="1200" kern="1200" dirty="0">
              <a:solidFill>
                <a:schemeClr val="tx1"/>
              </a:solidFill>
            </a:rPr>
          </a:br>
          <a:r>
            <a:rPr lang="en-CA" sz="1200" kern="1200" dirty="0">
              <a:solidFill>
                <a:schemeClr val="tx1"/>
              </a:solidFill>
            </a:rPr>
            <a:t>Bachelors and Master’s Degree holders form the the highest majority of leavers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0" y="335"/>
        <a:ext cx="7176177" cy="549081"/>
      </dsp:txXfrm>
    </dsp:sp>
    <dsp:sp modelId="{F7238CA5-865C-0E49-B1AE-B93C268B707D}">
      <dsp:nvSpPr>
        <dsp:cNvPr id="0" name=""/>
        <dsp:cNvSpPr/>
      </dsp:nvSpPr>
      <dsp:spPr>
        <a:xfrm>
          <a:off x="0" y="549416"/>
          <a:ext cx="717617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F01275-375F-2549-8F8F-DF16D99AE501}">
      <dsp:nvSpPr>
        <dsp:cNvPr id="0" name=""/>
        <dsp:cNvSpPr/>
      </dsp:nvSpPr>
      <dsp:spPr>
        <a:xfrm>
          <a:off x="0" y="549416"/>
          <a:ext cx="7176177" cy="549081"/>
        </a:xfrm>
        <a:prstGeom prst="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tint val="66000"/>
                <a:satMod val="160000"/>
              </a:schemeClr>
            </a:gs>
            <a:gs pos="50000">
              <a:schemeClr val="accent1">
                <a:hueOff val="0"/>
                <a:satOff val="0"/>
                <a:lumOff val="0"/>
                <a:tint val="445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tint val="23500"/>
                <a:satMod val="160000"/>
              </a:schemeClr>
            </a:gs>
          </a:gsLst>
          <a:lin ang="27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b="1" kern="1200" dirty="0">
              <a:solidFill>
                <a:schemeClr val="tx1"/>
              </a:solidFill>
            </a:rPr>
            <a:t>Work Experience and Tenure Risk</a:t>
          </a:r>
          <a:br>
            <a:rPr lang="en-CA" sz="1200" kern="1200" dirty="0">
              <a:solidFill>
                <a:schemeClr val="tx1"/>
              </a:solidFill>
            </a:rPr>
          </a:br>
          <a:r>
            <a:rPr lang="en-CA" sz="1200" kern="1200" dirty="0">
              <a:solidFill>
                <a:schemeClr val="tx1"/>
              </a:solidFill>
            </a:rPr>
            <a:t>Peak exits occur among the younger working professionals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0" y="549416"/>
        <a:ext cx="7176177" cy="549081"/>
      </dsp:txXfrm>
    </dsp:sp>
    <dsp:sp modelId="{648B8EA0-6615-4041-A13B-50CF879A87C5}">
      <dsp:nvSpPr>
        <dsp:cNvPr id="0" name=""/>
        <dsp:cNvSpPr/>
      </dsp:nvSpPr>
      <dsp:spPr>
        <a:xfrm>
          <a:off x="0" y="1098498"/>
          <a:ext cx="717617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E5871E-99FA-7248-B445-36962B2E1C6C}">
      <dsp:nvSpPr>
        <dsp:cNvPr id="0" name=""/>
        <dsp:cNvSpPr/>
      </dsp:nvSpPr>
      <dsp:spPr>
        <a:xfrm>
          <a:off x="0" y="1098498"/>
          <a:ext cx="7176177" cy="549081"/>
        </a:xfrm>
        <a:prstGeom prst="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tint val="66000"/>
                <a:satMod val="160000"/>
              </a:schemeClr>
            </a:gs>
            <a:gs pos="50000">
              <a:schemeClr val="accent1">
                <a:hueOff val="0"/>
                <a:satOff val="0"/>
                <a:lumOff val="0"/>
                <a:tint val="445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tint val="23500"/>
                <a:satMod val="160000"/>
              </a:schemeClr>
            </a:gs>
          </a:gsLst>
          <a:lin ang="27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b="1" kern="1200" dirty="0">
              <a:solidFill>
                <a:schemeClr val="tx1"/>
              </a:solidFill>
            </a:rPr>
            <a:t>Department Hotspots</a:t>
          </a:r>
          <a:br>
            <a:rPr lang="en-CA" sz="1200" kern="1200" dirty="0">
              <a:solidFill>
                <a:schemeClr val="tx1"/>
              </a:solidFill>
            </a:rPr>
          </a:br>
          <a:r>
            <a:rPr lang="en-CA" sz="1200" kern="1200" dirty="0">
              <a:solidFill>
                <a:schemeClr val="tx1"/>
              </a:solidFill>
            </a:rPr>
            <a:t>R&amp;D and Sales have the highest churn, followed by HR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0" y="1098498"/>
        <a:ext cx="7176177" cy="549081"/>
      </dsp:txXfrm>
    </dsp:sp>
    <dsp:sp modelId="{A5DF8B1F-4957-6D47-8888-7161FD38CA95}">
      <dsp:nvSpPr>
        <dsp:cNvPr id="0" name=""/>
        <dsp:cNvSpPr/>
      </dsp:nvSpPr>
      <dsp:spPr>
        <a:xfrm>
          <a:off x="0" y="1647579"/>
          <a:ext cx="717617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4D86FA-34D1-7C44-8CFB-BE8574A0D192}">
      <dsp:nvSpPr>
        <dsp:cNvPr id="0" name=""/>
        <dsp:cNvSpPr/>
      </dsp:nvSpPr>
      <dsp:spPr>
        <a:xfrm>
          <a:off x="0" y="1647579"/>
          <a:ext cx="7176177" cy="549081"/>
        </a:xfrm>
        <a:prstGeom prst="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tint val="66000"/>
                <a:satMod val="160000"/>
              </a:schemeClr>
            </a:gs>
            <a:gs pos="50000">
              <a:schemeClr val="accent1">
                <a:hueOff val="0"/>
                <a:satOff val="0"/>
                <a:lumOff val="0"/>
                <a:tint val="445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tint val="23500"/>
                <a:satMod val="160000"/>
              </a:schemeClr>
            </a:gs>
          </a:gsLst>
          <a:lin ang="27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b="1" kern="1200">
              <a:solidFill>
                <a:schemeClr val="tx1"/>
              </a:solidFill>
            </a:rPr>
            <a:t>Demographic Trends</a:t>
          </a:r>
          <a:br>
            <a:rPr lang="en-CA" sz="1200" kern="1200">
              <a:solidFill>
                <a:schemeClr val="tx1"/>
              </a:solidFill>
            </a:rPr>
          </a:br>
          <a:r>
            <a:rPr lang="en-CA" sz="1200" kern="1200">
              <a:solidFill>
                <a:schemeClr val="tx1"/>
              </a:solidFill>
            </a:rPr>
            <a:t>Single, male, and 28-37 year olds form the majority of leavers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0" y="1647579"/>
        <a:ext cx="7176177" cy="549081"/>
      </dsp:txXfrm>
    </dsp:sp>
    <dsp:sp modelId="{6C125F18-54E2-8D40-B45F-0AA38CC5DE47}">
      <dsp:nvSpPr>
        <dsp:cNvPr id="0" name=""/>
        <dsp:cNvSpPr/>
      </dsp:nvSpPr>
      <dsp:spPr>
        <a:xfrm>
          <a:off x="0" y="2196661"/>
          <a:ext cx="717617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CD6B20-3AC0-534B-B69F-021CE43638B6}">
      <dsp:nvSpPr>
        <dsp:cNvPr id="0" name=""/>
        <dsp:cNvSpPr/>
      </dsp:nvSpPr>
      <dsp:spPr>
        <a:xfrm>
          <a:off x="0" y="2196661"/>
          <a:ext cx="7176177" cy="549081"/>
        </a:xfrm>
        <a:prstGeom prst="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tint val="66000"/>
                <a:satMod val="160000"/>
              </a:schemeClr>
            </a:gs>
            <a:gs pos="50000">
              <a:schemeClr val="accent1">
                <a:hueOff val="0"/>
                <a:satOff val="0"/>
                <a:lumOff val="0"/>
                <a:tint val="445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tint val="23500"/>
                <a:satMod val="160000"/>
              </a:schemeClr>
            </a:gs>
          </a:gsLst>
          <a:lin ang="27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b="1" kern="1200" dirty="0">
              <a:solidFill>
                <a:schemeClr val="tx1"/>
              </a:solidFill>
            </a:rPr>
            <a:t>Overtime Impact</a:t>
          </a:r>
          <a:br>
            <a:rPr lang="en-CA" sz="1200" kern="1200" dirty="0">
              <a:solidFill>
                <a:schemeClr val="tx1"/>
              </a:solidFill>
            </a:rPr>
          </a:br>
          <a:r>
            <a:rPr lang="en-CA" sz="1200" kern="1200" dirty="0">
              <a:solidFill>
                <a:schemeClr val="tx1"/>
              </a:solidFill>
            </a:rPr>
            <a:t>54% exit rate for employees working overtime vs. 46% for those who don’t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0" y="2196661"/>
        <a:ext cx="7176177" cy="5490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3F37A6-11C3-4F4A-BB0E-6935B2A09DC8}">
      <dsp:nvSpPr>
        <dsp:cNvPr id="0" name=""/>
        <dsp:cNvSpPr/>
      </dsp:nvSpPr>
      <dsp:spPr>
        <a:xfrm>
          <a:off x="0" y="0"/>
          <a:ext cx="8318411" cy="679761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tint val="66000"/>
                <a:satMod val="160000"/>
              </a:schemeClr>
            </a:gs>
            <a:gs pos="50000">
              <a:schemeClr val="accent1">
                <a:hueOff val="0"/>
                <a:satOff val="0"/>
                <a:lumOff val="0"/>
                <a:tint val="445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tint val="23500"/>
                <a:satMod val="160000"/>
              </a:schemeClr>
            </a:gs>
          </a:gsLst>
          <a:lin ang="2700000" scaled="1"/>
          <a:tileRect/>
        </a:gra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b="1" kern="1200" dirty="0">
              <a:solidFill>
                <a:schemeClr val="tx1"/>
              </a:solidFill>
            </a:rPr>
            <a:t>Competitive Pay (12.8 %)</a:t>
          </a:r>
          <a:br>
            <a:rPr lang="en-CA" sz="1700" kern="1200" dirty="0">
              <a:solidFill>
                <a:schemeClr val="tx1"/>
              </a:solidFill>
            </a:rPr>
          </a:br>
          <a:r>
            <a:rPr lang="en-CA" sz="1700" kern="1200" dirty="0">
              <a:solidFill>
                <a:schemeClr val="tx1"/>
              </a:solidFill>
            </a:rPr>
            <a:t>Higher salaries are the strongest retention lever.</a:t>
          </a:r>
          <a:endParaRPr lang="en-US" sz="1700" kern="1200" dirty="0">
            <a:solidFill>
              <a:schemeClr val="tx1"/>
            </a:solidFill>
          </a:endParaRPr>
        </a:p>
      </dsp:txBody>
      <dsp:txXfrm>
        <a:off x="19910" y="19910"/>
        <a:ext cx="7505362" cy="639941"/>
      </dsp:txXfrm>
    </dsp:sp>
    <dsp:sp modelId="{54206800-8D80-FF4D-9949-B39D9181AA4C}">
      <dsp:nvSpPr>
        <dsp:cNvPr id="0" name=""/>
        <dsp:cNvSpPr/>
      </dsp:nvSpPr>
      <dsp:spPr>
        <a:xfrm>
          <a:off x="621180" y="774172"/>
          <a:ext cx="8318411" cy="679761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156082">
                <a:hueOff val="0"/>
                <a:satOff val="0"/>
                <a:lumOff val="0"/>
                <a:tint val="66000"/>
                <a:satMod val="160000"/>
              </a:srgbClr>
            </a:gs>
            <a:gs pos="50000">
              <a:srgbClr val="156082">
                <a:hueOff val="0"/>
                <a:satOff val="0"/>
                <a:lumOff val="0"/>
                <a:tint val="44500"/>
                <a:satMod val="160000"/>
              </a:srgbClr>
            </a:gs>
            <a:gs pos="100000">
              <a:srgbClr val="156082">
                <a:hueOff val="0"/>
                <a:satOff val="0"/>
                <a:lumOff val="0"/>
                <a:tint val="23500"/>
                <a:satMod val="160000"/>
              </a:srgbClr>
            </a:gs>
          </a:gsLst>
          <a:lin ang="2700000" scaled="1"/>
          <a:tileRect/>
        </a:gra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b="1" kern="1200" dirty="0">
              <a:solidFill>
                <a:prstClr val="black"/>
              </a:solidFill>
              <a:latin typeface="Aptos" panose="02110004020202020204"/>
              <a:ea typeface="+mn-ea"/>
              <a:cs typeface="+mn-cs"/>
            </a:rPr>
            <a:t>Employee Age (10.0 %)</a:t>
          </a:r>
          <a:br>
            <a:rPr lang="en-CA" sz="1700" b="1" kern="1200" dirty="0">
              <a:solidFill>
                <a:prstClr val="black"/>
              </a:solidFill>
              <a:latin typeface="Aptos" panose="02110004020202020204"/>
              <a:ea typeface="+mn-ea"/>
              <a:cs typeface="+mn-cs"/>
            </a:rPr>
          </a:br>
          <a:r>
            <a:rPr lang="en-CA" sz="1700" b="0" kern="1200" dirty="0">
              <a:solidFill>
                <a:prstClr val="black"/>
              </a:solidFill>
              <a:latin typeface="Aptos" panose="02110004020202020204"/>
              <a:ea typeface="+mn-ea"/>
              <a:cs typeface="+mn-cs"/>
            </a:rPr>
            <a:t>Older staff members are more likely to stay</a:t>
          </a:r>
          <a:r>
            <a:rPr lang="en-CA" sz="1700" b="1" kern="1200" dirty="0">
              <a:solidFill>
                <a:prstClr val="black"/>
              </a:solidFill>
              <a:latin typeface="Aptos" panose="02110004020202020204"/>
              <a:ea typeface="+mn-ea"/>
              <a:cs typeface="+mn-cs"/>
            </a:rPr>
            <a:t>.</a:t>
          </a:r>
          <a:endParaRPr lang="en-US" sz="1700" b="1" kern="1200" dirty="0">
            <a:solidFill>
              <a:prstClr val="black"/>
            </a:solidFill>
            <a:latin typeface="Aptos" panose="02110004020202020204"/>
            <a:ea typeface="+mn-ea"/>
            <a:cs typeface="+mn-cs"/>
          </a:endParaRPr>
        </a:p>
      </dsp:txBody>
      <dsp:txXfrm>
        <a:off x="641090" y="794082"/>
        <a:ext cx="7215566" cy="639941"/>
      </dsp:txXfrm>
    </dsp:sp>
    <dsp:sp modelId="{EE471815-851D-204B-BEC4-C39FA8A3856D}">
      <dsp:nvSpPr>
        <dsp:cNvPr id="0" name=""/>
        <dsp:cNvSpPr/>
      </dsp:nvSpPr>
      <dsp:spPr>
        <a:xfrm>
          <a:off x="1242360" y="1548345"/>
          <a:ext cx="8318411" cy="679761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156082">
                <a:hueOff val="0"/>
                <a:satOff val="0"/>
                <a:lumOff val="0"/>
                <a:tint val="66000"/>
                <a:satMod val="160000"/>
              </a:srgbClr>
            </a:gs>
            <a:gs pos="50000">
              <a:srgbClr val="156082">
                <a:hueOff val="0"/>
                <a:satOff val="0"/>
                <a:lumOff val="0"/>
                <a:tint val="44500"/>
                <a:satMod val="160000"/>
              </a:srgbClr>
            </a:gs>
            <a:gs pos="100000">
              <a:srgbClr val="156082">
                <a:hueOff val="0"/>
                <a:satOff val="0"/>
                <a:lumOff val="0"/>
                <a:tint val="23500"/>
                <a:satMod val="160000"/>
              </a:srgbClr>
            </a:gs>
          </a:gsLst>
          <a:lin ang="2700000" scaled="1"/>
          <a:tileRect/>
        </a:gra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b="1" kern="1200" dirty="0">
              <a:solidFill>
                <a:prstClr val="black"/>
              </a:solidFill>
              <a:latin typeface="Aptos" panose="02110004020202020204"/>
              <a:ea typeface="+mn-ea"/>
              <a:cs typeface="+mn-cs"/>
            </a:rPr>
            <a:t>Overall Experience (8.9 %)</a:t>
          </a:r>
          <a:br>
            <a:rPr lang="en-CA" sz="1700" b="1" kern="1200" dirty="0">
              <a:solidFill>
                <a:prstClr val="black"/>
              </a:solidFill>
              <a:latin typeface="Aptos" panose="02110004020202020204"/>
              <a:ea typeface="+mn-ea"/>
              <a:cs typeface="+mn-cs"/>
            </a:rPr>
          </a:br>
          <a:r>
            <a:rPr lang="en-CA" sz="1700" b="0" kern="1200" dirty="0">
              <a:solidFill>
                <a:prstClr val="black"/>
              </a:solidFill>
              <a:latin typeface="Aptos" panose="02110004020202020204"/>
              <a:ea typeface="+mn-ea"/>
              <a:cs typeface="+mn-cs"/>
            </a:rPr>
            <a:t>More total working years reduces exit risk.</a:t>
          </a:r>
          <a:endParaRPr lang="en-US" sz="1700" b="0" kern="1200" dirty="0">
            <a:solidFill>
              <a:prstClr val="black"/>
            </a:solidFill>
            <a:latin typeface="Aptos" panose="02110004020202020204"/>
            <a:ea typeface="+mn-ea"/>
            <a:cs typeface="+mn-cs"/>
          </a:endParaRPr>
        </a:p>
      </dsp:txBody>
      <dsp:txXfrm>
        <a:off x="1262270" y="1568255"/>
        <a:ext cx="7215566" cy="639941"/>
      </dsp:txXfrm>
    </dsp:sp>
    <dsp:sp modelId="{21B1F605-AFED-9044-9EA5-FBE08914F59B}">
      <dsp:nvSpPr>
        <dsp:cNvPr id="0" name=""/>
        <dsp:cNvSpPr/>
      </dsp:nvSpPr>
      <dsp:spPr>
        <a:xfrm>
          <a:off x="1863540" y="2322518"/>
          <a:ext cx="8318411" cy="679761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156082">
                <a:hueOff val="0"/>
                <a:satOff val="0"/>
                <a:lumOff val="0"/>
                <a:tint val="66000"/>
                <a:satMod val="160000"/>
              </a:srgbClr>
            </a:gs>
            <a:gs pos="50000">
              <a:srgbClr val="156082">
                <a:hueOff val="0"/>
                <a:satOff val="0"/>
                <a:lumOff val="0"/>
                <a:tint val="44500"/>
                <a:satMod val="160000"/>
              </a:srgbClr>
            </a:gs>
            <a:gs pos="100000">
              <a:srgbClr val="156082">
                <a:hueOff val="0"/>
                <a:satOff val="0"/>
                <a:lumOff val="0"/>
                <a:tint val="23500"/>
                <a:satMod val="160000"/>
              </a:srgbClr>
            </a:gs>
          </a:gsLst>
          <a:lin ang="2700000" scaled="1"/>
          <a:tileRect/>
        </a:gra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b="1" kern="1200" dirty="0">
              <a:solidFill>
                <a:prstClr val="black"/>
              </a:solidFill>
              <a:latin typeface="Aptos" panose="02110004020202020204"/>
              <a:ea typeface="+mn-ea"/>
              <a:cs typeface="+mn-cs"/>
            </a:rPr>
            <a:t>Commute Length (7.8 %)</a:t>
          </a:r>
          <a:br>
            <a:rPr lang="en-CA" sz="1700" b="1" kern="1200" dirty="0">
              <a:solidFill>
                <a:prstClr val="black"/>
              </a:solidFill>
              <a:latin typeface="Aptos" panose="02110004020202020204"/>
              <a:ea typeface="+mn-ea"/>
              <a:cs typeface="+mn-cs"/>
            </a:rPr>
          </a:br>
          <a:r>
            <a:rPr lang="en-CA" sz="1700" b="0" kern="1200" dirty="0">
              <a:solidFill>
                <a:prstClr val="black"/>
              </a:solidFill>
              <a:latin typeface="Aptos" panose="02110004020202020204"/>
              <a:ea typeface="+mn-ea"/>
              <a:cs typeface="+mn-cs"/>
            </a:rPr>
            <a:t>Longer drives push people closer to quitting.</a:t>
          </a:r>
          <a:endParaRPr lang="en-US" sz="1700" b="0" kern="1200" dirty="0">
            <a:solidFill>
              <a:prstClr val="black"/>
            </a:solidFill>
            <a:latin typeface="Aptos" panose="02110004020202020204"/>
            <a:ea typeface="+mn-ea"/>
            <a:cs typeface="+mn-cs"/>
          </a:endParaRPr>
        </a:p>
      </dsp:txBody>
      <dsp:txXfrm>
        <a:off x="1883450" y="2342428"/>
        <a:ext cx="7215566" cy="639941"/>
      </dsp:txXfrm>
    </dsp:sp>
    <dsp:sp modelId="{F9E735D9-1F33-9F44-8A12-A22C1E4AA8D1}">
      <dsp:nvSpPr>
        <dsp:cNvPr id="0" name=""/>
        <dsp:cNvSpPr/>
      </dsp:nvSpPr>
      <dsp:spPr>
        <a:xfrm>
          <a:off x="2484720" y="3096691"/>
          <a:ext cx="8318411" cy="679761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156082">
                <a:hueOff val="0"/>
                <a:satOff val="0"/>
                <a:lumOff val="0"/>
                <a:tint val="66000"/>
                <a:satMod val="160000"/>
              </a:srgbClr>
            </a:gs>
            <a:gs pos="50000">
              <a:srgbClr val="156082">
                <a:hueOff val="0"/>
                <a:satOff val="0"/>
                <a:lumOff val="0"/>
                <a:tint val="44500"/>
                <a:satMod val="160000"/>
              </a:srgbClr>
            </a:gs>
            <a:gs pos="100000">
              <a:srgbClr val="156082">
                <a:hueOff val="0"/>
                <a:satOff val="0"/>
                <a:lumOff val="0"/>
                <a:tint val="23500"/>
                <a:satMod val="160000"/>
              </a:srgbClr>
            </a:gs>
          </a:gsLst>
          <a:lin ang="2700000" scaled="1"/>
          <a:tileRect/>
        </a:gra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b="1" kern="1200" dirty="0">
              <a:solidFill>
                <a:prstClr val="black"/>
              </a:solidFill>
              <a:latin typeface="Aptos" panose="02110004020202020204"/>
              <a:ea typeface="+mn-ea"/>
              <a:cs typeface="+mn-cs"/>
            </a:rPr>
            <a:t>Tenure at Company (7.6 %)</a:t>
          </a:r>
          <a:br>
            <a:rPr lang="en-CA" sz="1700" b="1" kern="1200" dirty="0">
              <a:solidFill>
                <a:prstClr val="black"/>
              </a:solidFill>
              <a:latin typeface="Aptos" panose="02110004020202020204"/>
              <a:ea typeface="+mn-ea"/>
              <a:cs typeface="+mn-cs"/>
            </a:rPr>
          </a:br>
          <a:r>
            <a:rPr lang="en-CA" sz="1700" b="0" kern="1200" dirty="0">
              <a:solidFill>
                <a:prstClr val="black"/>
              </a:solidFill>
              <a:latin typeface="Aptos" panose="02110004020202020204"/>
              <a:ea typeface="+mn-ea"/>
              <a:cs typeface="+mn-cs"/>
            </a:rPr>
            <a:t>The longer someone’s been here, the less likely they’ll leave.</a:t>
          </a:r>
          <a:endParaRPr lang="en-US" sz="1700" b="0" kern="1200" dirty="0">
            <a:solidFill>
              <a:prstClr val="black"/>
            </a:solidFill>
            <a:latin typeface="Aptos" panose="02110004020202020204"/>
            <a:ea typeface="+mn-ea"/>
            <a:cs typeface="+mn-cs"/>
          </a:endParaRPr>
        </a:p>
      </dsp:txBody>
      <dsp:txXfrm>
        <a:off x="2504630" y="3116601"/>
        <a:ext cx="7215566" cy="639941"/>
      </dsp:txXfrm>
    </dsp:sp>
    <dsp:sp modelId="{91CD5D50-DFAD-8349-9CF9-4DC622E43950}">
      <dsp:nvSpPr>
        <dsp:cNvPr id="0" name=""/>
        <dsp:cNvSpPr/>
      </dsp:nvSpPr>
      <dsp:spPr>
        <a:xfrm>
          <a:off x="7876566" y="496603"/>
          <a:ext cx="441845" cy="441845"/>
        </a:xfrm>
        <a:prstGeom prst="downArrow">
          <a:avLst>
            <a:gd name="adj1" fmla="val 55000"/>
            <a:gd name="adj2" fmla="val 45000"/>
          </a:avLst>
        </a:prstGeom>
        <a:solidFill>
          <a:srgbClr val="0E2841">
            <a:alpha val="90000"/>
          </a:srgbClr>
        </a:solidFill>
        <a:ln w="19050" cap="flat" cmpd="sng" algn="ctr">
          <a:solidFill>
            <a:srgbClr val="156082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sp:txBody>
      <dsp:txXfrm>
        <a:off x="7975981" y="496603"/>
        <a:ext cx="243015" cy="332488"/>
      </dsp:txXfrm>
    </dsp:sp>
    <dsp:sp modelId="{B8B0A63B-ECF6-2749-98FA-EF6EC651737C}">
      <dsp:nvSpPr>
        <dsp:cNvPr id="0" name=""/>
        <dsp:cNvSpPr/>
      </dsp:nvSpPr>
      <dsp:spPr>
        <a:xfrm>
          <a:off x="8497746" y="1270776"/>
          <a:ext cx="441845" cy="441845"/>
        </a:xfrm>
        <a:prstGeom prst="downArrow">
          <a:avLst>
            <a:gd name="adj1" fmla="val 55000"/>
            <a:gd name="adj2" fmla="val 45000"/>
          </a:avLst>
        </a:prstGeom>
        <a:solidFill>
          <a:srgbClr val="0E2841">
            <a:alpha val="90000"/>
          </a:srgbClr>
        </a:solidFill>
        <a:ln w="19050" cap="flat" cmpd="sng" algn="ctr">
          <a:solidFill>
            <a:srgbClr val="156082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sp:txBody>
      <dsp:txXfrm>
        <a:off x="8597161" y="1270776"/>
        <a:ext cx="243015" cy="332488"/>
      </dsp:txXfrm>
    </dsp:sp>
    <dsp:sp modelId="{8E184E66-094E-BD41-BC43-6E1DAC827DD1}">
      <dsp:nvSpPr>
        <dsp:cNvPr id="0" name=""/>
        <dsp:cNvSpPr/>
      </dsp:nvSpPr>
      <dsp:spPr>
        <a:xfrm>
          <a:off x="9118926" y="2033619"/>
          <a:ext cx="441845" cy="441845"/>
        </a:xfrm>
        <a:prstGeom prst="downArrow">
          <a:avLst>
            <a:gd name="adj1" fmla="val 55000"/>
            <a:gd name="adj2" fmla="val 45000"/>
          </a:avLst>
        </a:prstGeom>
        <a:solidFill>
          <a:srgbClr val="0E2841">
            <a:alpha val="90000"/>
          </a:srgbClr>
        </a:solidFill>
        <a:ln w="19050" cap="flat" cmpd="sng" algn="ctr">
          <a:solidFill>
            <a:srgbClr val="156082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sp:txBody>
      <dsp:txXfrm>
        <a:off x="9218341" y="2033619"/>
        <a:ext cx="243015" cy="332488"/>
      </dsp:txXfrm>
    </dsp:sp>
    <dsp:sp modelId="{635CAC0C-E742-F044-9584-BC6641A00F22}">
      <dsp:nvSpPr>
        <dsp:cNvPr id="0" name=""/>
        <dsp:cNvSpPr/>
      </dsp:nvSpPr>
      <dsp:spPr>
        <a:xfrm>
          <a:off x="9740106" y="2815345"/>
          <a:ext cx="441845" cy="441845"/>
        </a:xfrm>
        <a:prstGeom prst="downArrow">
          <a:avLst>
            <a:gd name="adj1" fmla="val 55000"/>
            <a:gd name="adj2" fmla="val 45000"/>
          </a:avLst>
        </a:prstGeom>
        <a:solidFill>
          <a:srgbClr val="0E2841">
            <a:alpha val="90000"/>
          </a:srgbClr>
        </a:solidFill>
        <a:ln w="19050" cap="flat" cmpd="sng" algn="ctr">
          <a:solidFill>
            <a:srgbClr val="156082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sp:txBody>
      <dsp:txXfrm>
        <a:off x="9839521" y="2815345"/>
        <a:ext cx="243015" cy="3324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3FFD0-F73D-4FA6-961A-EAE981219B24}">
      <dsp:nvSpPr>
        <dsp:cNvPr id="0" name=""/>
        <dsp:cNvSpPr/>
      </dsp:nvSpPr>
      <dsp:spPr>
        <a:xfrm>
          <a:off x="87458" y="594023"/>
          <a:ext cx="1271462" cy="127146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B3D461-5CF2-4229-9EE6-4906BD295D39}">
      <dsp:nvSpPr>
        <dsp:cNvPr id="0" name=""/>
        <dsp:cNvSpPr/>
      </dsp:nvSpPr>
      <dsp:spPr>
        <a:xfrm>
          <a:off x="354465" y="861030"/>
          <a:ext cx="737448" cy="7374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D3C837-0ADF-48C3-8C52-8C627D68B8FE}">
      <dsp:nvSpPr>
        <dsp:cNvPr id="0" name=""/>
        <dsp:cNvSpPr/>
      </dsp:nvSpPr>
      <dsp:spPr>
        <a:xfrm>
          <a:off x="1631377" y="594023"/>
          <a:ext cx="2997018" cy="1271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b="1" kern="1200" dirty="0">
              <a:solidFill>
                <a:schemeClr val="tx1"/>
              </a:solidFill>
            </a:rPr>
            <a:t>Compensation and Benefits </a:t>
          </a:r>
          <a:br>
            <a:rPr lang="en-CA" sz="1400" kern="1200" dirty="0">
              <a:solidFill>
                <a:schemeClr val="tx1"/>
              </a:solidFill>
            </a:rPr>
          </a:br>
          <a:r>
            <a:rPr lang="en-CA" sz="1400" kern="1200" dirty="0">
              <a:solidFill>
                <a:schemeClr val="tx1"/>
              </a:solidFill>
            </a:rPr>
            <a:t>• Review salary structures and employee benefits to ensure that they are in accordance with the industry standards in order to reduce attrition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1631377" y="594023"/>
        <a:ext cx="2997018" cy="1271462"/>
      </dsp:txXfrm>
    </dsp:sp>
    <dsp:sp modelId="{45DF3527-6157-4355-A6A8-D5B576BDE120}">
      <dsp:nvSpPr>
        <dsp:cNvPr id="0" name=""/>
        <dsp:cNvSpPr/>
      </dsp:nvSpPr>
      <dsp:spPr>
        <a:xfrm>
          <a:off x="5150603" y="594023"/>
          <a:ext cx="1271462" cy="127146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213857-5209-427E-BCE2-6A60806BD780}">
      <dsp:nvSpPr>
        <dsp:cNvPr id="0" name=""/>
        <dsp:cNvSpPr/>
      </dsp:nvSpPr>
      <dsp:spPr>
        <a:xfrm>
          <a:off x="5417611" y="861030"/>
          <a:ext cx="737448" cy="7374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648CD6-E158-42DA-8858-8ACCC2573192}">
      <dsp:nvSpPr>
        <dsp:cNvPr id="0" name=""/>
        <dsp:cNvSpPr/>
      </dsp:nvSpPr>
      <dsp:spPr>
        <a:xfrm>
          <a:off x="6694522" y="594023"/>
          <a:ext cx="2997018" cy="1271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b="1" kern="1200" dirty="0">
              <a:solidFill>
                <a:schemeClr val="tx1"/>
              </a:solidFill>
            </a:rPr>
            <a:t>Enhance Work–Life &amp; Commute Support</a:t>
          </a:r>
          <a:br>
            <a:rPr lang="en-CA" sz="1400" kern="1200" dirty="0">
              <a:solidFill>
                <a:schemeClr val="tx1"/>
              </a:solidFill>
            </a:rPr>
          </a:br>
          <a:r>
            <a:rPr lang="en-CA" sz="1400" kern="1200" dirty="0">
              <a:solidFill>
                <a:schemeClr val="tx1"/>
              </a:solidFill>
            </a:rPr>
            <a:t>• Introduce flexible scheduling, remote-work options, and transit stipends for employees facing long commutes or low W-L balance scores.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6694522" y="594023"/>
        <a:ext cx="2997018" cy="1271462"/>
      </dsp:txXfrm>
    </dsp:sp>
    <dsp:sp modelId="{7416B7E1-3AEA-4C15-AF31-2B03C7E067BE}">
      <dsp:nvSpPr>
        <dsp:cNvPr id="0" name=""/>
        <dsp:cNvSpPr/>
      </dsp:nvSpPr>
      <dsp:spPr>
        <a:xfrm>
          <a:off x="87458" y="2629660"/>
          <a:ext cx="1271462" cy="127146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9A342B-062E-46B8-87D4-089DCE89E04D}">
      <dsp:nvSpPr>
        <dsp:cNvPr id="0" name=""/>
        <dsp:cNvSpPr/>
      </dsp:nvSpPr>
      <dsp:spPr>
        <a:xfrm>
          <a:off x="354465" y="2896667"/>
          <a:ext cx="737448" cy="7374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140EC4-FC69-47F5-9A28-B26245AB7AA2}">
      <dsp:nvSpPr>
        <dsp:cNvPr id="0" name=""/>
        <dsp:cNvSpPr/>
      </dsp:nvSpPr>
      <dsp:spPr>
        <a:xfrm>
          <a:off x="1631377" y="2629660"/>
          <a:ext cx="2997018" cy="1271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b="1" kern="1200">
              <a:solidFill>
                <a:schemeClr val="tx1"/>
              </a:solidFill>
            </a:rPr>
            <a:t>Strengthen Early-Career Retention</a:t>
          </a:r>
          <a:br>
            <a:rPr lang="en-CA" sz="1400" kern="1200">
              <a:solidFill>
                <a:schemeClr val="tx1"/>
              </a:solidFill>
            </a:rPr>
          </a:br>
          <a:r>
            <a:rPr lang="en-CA" sz="1400" kern="1200">
              <a:solidFill>
                <a:schemeClr val="tx1"/>
              </a:solidFill>
            </a:rPr>
            <a:t>• Implement structured onboarding, mentoring, and career-development programs to reduce first-year exits in high-risk groups (R&amp;D, Sales, singles 18–24).</a:t>
          </a:r>
          <a:endParaRPr lang="en-US" sz="1400" kern="1200">
            <a:solidFill>
              <a:schemeClr val="tx1"/>
            </a:solidFill>
          </a:endParaRPr>
        </a:p>
      </dsp:txBody>
      <dsp:txXfrm>
        <a:off x="1631377" y="2629660"/>
        <a:ext cx="2997018" cy="1271462"/>
      </dsp:txXfrm>
    </dsp:sp>
    <dsp:sp modelId="{ACA2FD6B-ECCD-497E-B3B4-93EAC3D0EDF7}">
      <dsp:nvSpPr>
        <dsp:cNvPr id="0" name=""/>
        <dsp:cNvSpPr/>
      </dsp:nvSpPr>
      <dsp:spPr>
        <a:xfrm>
          <a:off x="5150603" y="2629660"/>
          <a:ext cx="1271462" cy="127146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70CF9E-2AD7-4BD8-8362-BF50A586F7C9}">
      <dsp:nvSpPr>
        <dsp:cNvPr id="0" name=""/>
        <dsp:cNvSpPr/>
      </dsp:nvSpPr>
      <dsp:spPr>
        <a:xfrm>
          <a:off x="5417611" y="2896667"/>
          <a:ext cx="737448" cy="7374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BD65F7-E0DD-49BE-85CB-7C6C030EDF09}">
      <dsp:nvSpPr>
        <dsp:cNvPr id="0" name=""/>
        <dsp:cNvSpPr/>
      </dsp:nvSpPr>
      <dsp:spPr>
        <a:xfrm>
          <a:off x="6694522" y="2629660"/>
          <a:ext cx="2997018" cy="1271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b="1" kern="1200">
              <a:solidFill>
                <a:schemeClr val="tx1"/>
              </a:solidFill>
            </a:rPr>
            <a:t>Measure &amp; Govern</a:t>
          </a:r>
          <a:br>
            <a:rPr lang="en-CA" sz="1400" kern="1200">
              <a:solidFill>
                <a:schemeClr val="tx1"/>
              </a:solidFill>
            </a:rPr>
          </a:br>
          <a:r>
            <a:rPr lang="en-CA" sz="1400" kern="1200">
              <a:solidFill>
                <a:schemeClr val="tx1"/>
              </a:solidFill>
            </a:rPr>
            <a:t>• Build a live dashboard tracking turnover, satisfaction, commute, and tenure metrics.</a:t>
          </a:r>
          <a:br>
            <a:rPr lang="en-CA" sz="1400" kern="1200">
              <a:solidFill>
                <a:schemeClr val="tx1"/>
              </a:solidFill>
            </a:rPr>
          </a:br>
          <a:r>
            <a:rPr lang="en-CA" sz="1400" kern="1200">
              <a:solidFill>
                <a:schemeClr val="tx1"/>
              </a:solidFill>
            </a:rPr>
            <a:t>• Assign an HR partner per department and hold quarterly review meetings to monitor progress and adjust tactics.</a:t>
          </a:r>
          <a:endParaRPr lang="en-US" sz="1400" kern="1200">
            <a:solidFill>
              <a:schemeClr val="tx1"/>
            </a:solidFill>
          </a:endParaRPr>
        </a:p>
      </dsp:txBody>
      <dsp:txXfrm>
        <a:off x="6694522" y="2629660"/>
        <a:ext cx="2997018" cy="1271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61FB8-2A57-AE4C-9E1F-D3072824C64A}" type="datetimeFigureOut">
              <a:rPr lang="en-US" smtClean="0"/>
              <a:t>6/10/25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4ADB2A-F266-2149-920B-2A44AC8CB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04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ADB2A-F266-2149-920B-2A44AC8CB1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21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Salary carries the greatest weight in our model, so it’s the most important factor when it comes to why people leave.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To drive retention, start by reviewing the pay levels, then focus on supporting early-career employees, easing commutes, and celebrating tenure.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ADB2A-F266-2149-920B-2A44AC8CB1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7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F9D55-27BA-7755-05A0-98AEC5DD08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EA4C34-FD62-88DB-E560-D3734B426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84DDD-46EA-1BFB-64A6-D7AFD97EB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80CB5-3525-144B-89DE-6CD259A70FE5}" type="datetimeFigureOut">
              <a:rPr lang="en-US" smtClean="0"/>
              <a:t>6/10/25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479E2-FA4F-658D-BF0A-33299D3AB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C87C0-2B17-A8EA-36DB-27B371A70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666E-DBA3-DC4C-8AD0-59AEC9A24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01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A7C40-BED6-AEDD-0228-79204BAE6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73738-E5AF-DB0C-1A88-BB3B1E3BE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58901-FDE3-9BC8-C48B-0C884259C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80CB5-3525-144B-89DE-6CD259A70FE5}" type="datetimeFigureOut">
              <a:rPr lang="en-US" smtClean="0"/>
              <a:t>6/10/25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ED896-99E7-8088-A2DA-D803C9FCF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D176C-380E-A3D4-5C82-23BA67847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666E-DBA3-DC4C-8AD0-59AEC9A24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08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FD8818-3619-8702-3173-9447F6FAA0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244A9F-7447-133A-0478-1B1AB426F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7436A-C891-9706-5258-4DBAF8108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80CB5-3525-144B-89DE-6CD259A70FE5}" type="datetimeFigureOut">
              <a:rPr lang="en-US" smtClean="0"/>
              <a:t>6/10/25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3F309-03AB-8095-164F-BBEDC08BA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4DAE5-176A-207D-E52F-16569A57F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666E-DBA3-DC4C-8AD0-59AEC9A24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99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47FBD-7FAD-0535-3778-833217F2C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20510-C400-F7FD-BF75-992B1F762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AB143-4F48-A335-C5D3-D49EC120A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80CB5-3525-144B-89DE-6CD259A70FE5}" type="datetimeFigureOut">
              <a:rPr lang="en-US" smtClean="0"/>
              <a:t>6/10/25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92491-F825-D691-D986-A238B6DD7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600C2-D1E3-2A3C-6142-0743BE6C3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666E-DBA3-DC4C-8AD0-59AEC9A24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0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F394-43EE-08CD-553A-E27940B73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C26A4-8E3A-4186-E8B1-CA1E8F3D6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C8C2B-F7B5-B551-BDBA-01BA64182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80CB5-3525-144B-89DE-6CD259A70FE5}" type="datetimeFigureOut">
              <a:rPr lang="en-US" smtClean="0"/>
              <a:t>6/10/25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473FA-B41C-1566-4E5A-C19703683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21D79-680A-2C76-F738-8772C7784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666E-DBA3-DC4C-8AD0-59AEC9A24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62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9D6F7-B985-6C77-FFCC-B99FC554A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51A16-A995-090F-36C4-BFDC56A834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BE0A00-7348-A94B-7092-BD2F588EC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346AB-88C3-2559-AF51-66E71C958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80CB5-3525-144B-89DE-6CD259A70FE5}" type="datetimeFigureOut">
              <a:rPr lang="en-US" smtClean="0"/>
              <a:t>6/10/25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9B1161-B383-3797-F603-A691CF909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FDE85-5B61-6646-EA84-7813600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666E-DBA3-DC4C-8AD0-59AEC9A24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53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42F7-97BE-2B1F-5147-931421A7E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03108-3CB1-484F-83F0-A7DCAFC18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CC4149-71AF-5E88-1E6F-F7E855466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5F0380-528D-4DC1-6A70-1C2020B3B7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F467DD-72D9-FAAB-6B37-FC0DAC1FD5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6DD67F-9164-BE4A-B9D0-0E2C4DDA1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80CB5-3525-144B-89DE-6CD259A70FE5}" type="datetimeFigureOut">
              <a:rPr lang="en-US" smtClean="0"/>
              <a:t>6/10/25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D6888E-861B-F0FA-6417-BE6D5D496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071931-EEC3-8373-D78B-E29198A3A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666E-DBA3-DC4C-8AD0-59AEC9A24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00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2A013-817A-4988-4EF5-5BB8A3744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B800AA-4F3E-17DA-590C-6AD18D6E2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80CB5-3525-144B-89DE-6CD259A70FE5}" type="datetimeFigureOut">
              <a:rPr lang="en-US" smtClean="0"/>
              <a:t>6/10/25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BABE01-BE0F-DC25-322B-C1549724D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0968D0-2D19-981D-5B41-346D85C4C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666E-DBA3-DC4C-8AD0-59AEC9A24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76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F7C239-EF79-189D-943F-DA7450859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80CB5-3525-144B-89DE-6CD259A70FE5}" type="datetimeFigureOut">
              <a:rPr lang="en-US" smtClean="0"/>
              <a:t>6/10/25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408A89-D720-EC2B-76B1-E70FCB059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9CB9A-87C4-5826-7535-3D435BD48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666E-DBA3-DC4C-8AD0-59AEC9A24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12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9660C-D65C-BE64-8F83-79FC5B84B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A47C1-967E-EB3F-E5BD-FA94B3701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33705-1021-7948-AC9F-CA6391E60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21E10-88BE-F1D2-5B5F-BCC23102B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80CB5-3525-144B-89DE-6CD259A70FE5}" type="datetimeFigureOut">
              <a:rPr lang="en-US" smtClean="0"/>
              <a:t>6/10/25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D6CB9-7CEC-AE75-A974-0C9E8E63A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F35E3-267B-A11C-082B-AD814879D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666E-DBA3-DC4C-8AD0-59AEC9A24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39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21DF1-5711-B04F-B4E1-D54A18C25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900253-49E9-DB1C-53D9-2D9E62ED93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93EF61-C321-54B3-1663-341596B0B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E4B9F4-B27D-003E-D2F4-591EFA16B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80CB5-3525-144B-89DE-6CD259A70FE5}" type="datetimeFigureOut">
              <a:rPr lang="en-US" smtClean="0"/>
              <a:t>6/10/25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C0D57C-624D-3313-F61A-AC784021E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58193-A184-9AF3-935B-7C59E2F95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666E-DBA3-DC4C-8AD0-59AEC9A24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37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D36B8F-845E-9B19-D216-D0534828A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B8441-9563-153C-BFFC-892986007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17C69-F3D9-F3D7-752C-2C7A59636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080CB5-3525-144B-89DE-6CD259A70FE5}" type="datetimeFigureOut">
              <a:rPr lang="en-US" smtClean="0"/>
              <a:t>6/10/25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6356C-3900-F489-94B5-672E19B35D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84EC7-F538-576A-23BB-DFAF77E7E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9B666E-DBA3-DC4C-8AD0-59AEC9A24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657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807ED5-B488-C64A-DEF6-414B3356BE86}"/>
              </a:ext>
            </a:extLst>
          </p:cNvPr>
          <p:cNvSpPr txBox="1"/>
          <p:nvPr/>
        </p:nvSpPr>
        <p:spPr>
          <a:xfrm>
            <a:off x="202011" y="1611412"/>
            <a:ext cx="11617318" cy="45671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dirty="0"/>
          </a:p>
        </p:txBody>
      </p:sp>
      <p:pic>
        <p:nvPicPr>
          <p:cNvPr id="13" name="Picture 12" descr="A diagram of an attrition rate&#10;&#10;AI-generated content may be incorrect.">
            <a:extLst>
              <a:ext uri="{FF2B5EF4-FFF2-40B4-BE49-F238E27FC236}">
                <a16:creationId xmlns:a16="http://schemas.microsoft.com/office/drawing/2014/main" id="{81E67C90-0F83-2A10-DBD3-AB7A5A351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5125" y="2233285"/>
            <a:ext cx="4185249" cy="3557916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C898E04E-9F43-A3F6-85CD-F304A6238933}"/>
              </a:ext>
            </a:extLst>
          </p:cNvPr>
          <p:cNvSpPr txBox="1">
            <a:spLocks/>
          </p:cNvSpPr>
          <p:nvPr/>
        </p:nvSpPr>
        <p:spPr>
          <a:xfrm>
            <a:off x="699714" y="321728"/>
            <a:ext cx="6999883" cy="9679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400" b="1" dirty="0">
                <a:solidFill>
                  <a:srgbClr val="FFFFFF"/>
                </a:solidFill>
              </a:rPr>
              <a:t>Attrition Insights at a Glance</a:t>
            </a:r>
          </a:p>
        </p:txBody>
      </p:sp>
      <p:graphicFrame>
        <p:nvGraphicFramePr>
          <p:cNvPr id="25" name="TextBox 3">
            <a:extLst>
              <a:ext uri="{FF2B5EF4-FFF2-40B4-BE49-F238E27FC236}">
                <a16:creationId xmlns:a16="http://schemas.microsoft.com/office/drawing/2014/main" id="{BED08A62-30EF-BFD2-725F-94E8FC37FC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5323308"/>
              </p:ext>
            </p:extLst>
          </p:nvPr>
        </p:nvGraphicFramePr>
        <p:xfrm>
          <a:off x="155955" y="2663859"/>
          <a:ext cx="7176177" cy="27460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87992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2B46A5-51E4-9A04-DFA2-03771E2BFC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19B653C-798C-4333-8452-3DF3AE3C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0FE50278-E2EC-42B2-A1F1-921DD3990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5994" y="-5310547"/>
            <a:ext cx="1580014" cy="12192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1236153F-0DB4-40DD-87C6-B40C1B7E2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 graph of blue and orange squares&#10;&#10;AI-generated content may be incorrect.">
            <a:extLst>
              <a:ext uri="{FF2B5EF4-FFF2-40B4-BE49-F238E27FC236}">
                <a16:creationId xmlns:a16="http://schemas.microsoft.com/office/drawing/2014/main" id="{C34AB723-46F0-87A4-C22E-B054E607A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14" y="1711488"/>
            <a:ext cx="3933177" cy="2431931"/>
          </a:xfrm>
          <a:prstGeom prst="rect">
            <a:avLst/>
          </a:prstGeom>
        </p:spPr>
      </p:pic>
      <p:pic>
        <p:nvPicPr>
          <p:cNvPr id="7" name="Picture 6" descr="A graph showing the amount of employees by monthly income&#10;&#10;AI-generated content may be incorrect.">
            <a:extLst>
              <a:ext uri="{FF2B5EF4-FFF2-40B4-BE49-F238E27FC236}">
                <a16:creationId xmlns:a16="http://schemas.microsoft.com/office/drawing/2014/main" id="{5F54F2D8-C024-F200-3C61-BBA4DBA6D1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955" y="4170897"/>
            <a:ext cx="6023504" cy="2650342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5C9E0171-FA27-529E-C619-E20692D78613}"/>
              </a:ext>
            </a:extLst>
          </p:cNvPr>
          <p:cNvSpPr txBox="1">
            <a:spLocks/>
          </p:cNvSpPr>
          <p:nvPr/>
        </p:nvSpPr>
        <p:spPr>
          <a:xfrm>
            <a:off x="699714" y="321728"/>
            <a:ext cx="6999883" cy="9679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400" b="1" dirty="0">
                <a:solidFill>
                  <a:srgbClr val="FFFFFF"/>
                </a:solidFill>
              </a:rPr>
              <a:t>Attrition Insights at a Glance</a:t>
            </a:r>
          </a:p>
        </p:txBody>
      </p:sp>
      <p:pic>
        <p:nvPicPr>
          <p:cNvPr id="3" name="Picture 2" descr="A graph with blue and orange squares&#10;&#10;AI-generated content may be incorrect.">
            <a:extLst>
              <a:ext uri="{FF2B5EF4-FFF2-40B4-BE49-F238E27FC236}">
                <a16:creationId xmlns:a16="http://schemas.microsoft.com/office/drawing/2014/main" id="{A4CF9A49-BC9C-0980-D84E-C0D820268C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0012" y="1611411"/>
            <a:ext cx="3933177" cy="2431931"/>
          </a:xfrm>
          <a:prstGeom prst="rect">
            <a:avLst/>
          </a:prstGeom>
        </p:spPr>
      </p:pic>
      <p:pic>
        <p:nvPicPr>
          <p:cNvPr id="5" name="Picture 4" descr="A graph of blue and orange bars&#10;&#10;AI-generated content may be incorrect.">
            <a:extLst>
              <a:ext uri="{FF2B5EF4-FFF2-40B4-BE49-F238E27FC236}">
                <a16:creationId xmlns:a16="http://schemas.microsoft.com/office/drawing/2014/main" id="{6AE6B52E-26B6-F4E9-B27D-05269E32BD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3414" y="4043342"/>
            <a:ext cx="3933177" cy="267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184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E38454-8F59-A3DF-0A22-626993C0A6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19BA83E9-6B2D-A75E-3814-B0289C4DB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5E84739-650E-DE39-C119-EBBBB63A4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D249D71-3097-99BD-C7AB-A93F9729DE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A951511-4132-EF80-3D93-D55ED1CBD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6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F1CAE3C-9EDF-6CA9-02EC-155BC49E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9DE4E1-A1BF-D42A-7ABF-A009CB98D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21728"/>
            <a:ext cx="6999883" cy="96795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b="1" dirty="0">
                <a:solidFill>
                  <a:srgbClr val="FFFFFF"/>
                </a:solidFill>
              </a:rPr>
              <a:t>Top 5 Key Drivers of Attrition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21AABA-67B1-D5B0-1F86-A3ADA0D5602B}"/>
              </a:ext>
            </a:extLst>
          </p:cNvPr>
          <p:cNvSpPr txBox="1"/>
          <p:nvPr/>
        </p:nvSpPr>
        <p:spPr>
          <a:xfrm>
            <a:off x="625839" y="2222204"/>
            <a:ext cx="11238614" cy="3587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/>
          </a:p>
        </p:txBody>
      </p:sp>
      <p:graphicFrame>
        <p:nvGraphicFramePr>
          <p:cNvPr id="50" name="TextBox 3">
            <a:extLst>
              <a:ext uri="{FF2B5EF4-FFF2-40B4-BE49-F238E27FC236}">
                <a16:creationId xmlns:a16="http://schemas.microsoft.com/office/drawing/2014/main" id="{C8D29F3E-9306-B167-A894-DA185ABF7C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6883132"/>
              </p:ext>
            </p:extLst>
          </p:nvPr>
        </p:nvGraphicFramePr>
        <p:xfrm>
          <a:off x="561555" y="2629988"/>
          <a:ext cx="10803132" cy="37764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B9BCD07-9FD4-A159-A092-2F14B314B602}"/>
              </a:ext>
            </a:extLst>
          </p:cNvPr>
          <p:cNvSpPr txBox="1"/>
          <p:nvPr/>
        </p:nvSpPr>
        <p:spPr>
          <a:xfrm>
            <a:off x="0" y="1897187"/>
            <a:ext cx="12386733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700" b="1" dirty="0"/>
              <a:t>For deeper analysis, a tree-based model fitment was performed, which in turn identified the top five key drivers of Attrition.</a:t>
            </a:r>
          </a:p>
        </p:txBody>
      </p:sp>
    </p:spTree>
    <p:extLst>
      <p:ext uri="{BB962C8B-B14F-4D97-AF65-F5344CB8AC3E}">
        <p14:creationId xmlns:p14="http://schemas.microsoft.com/office/powerpoint/2010/main" val="3243396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700734-7371-AB1F-8499-66E103DF4C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867B9A58-9CB7-CFE4-E935-222EEA865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F3CB7DD-455A-9B87-660B-037D2CBE5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816360B-E2FC-9B4B-D187-C467F241B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1E23303-4F80-E515-9D93-30F9AC30C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6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210DC8A-32D1-9C56-0F66-2846E2AD3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C3013D-1436-8D9E-ED8A-3435B020C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21728"/>
            <a:ext cx="6999883" cy="96795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b="1" dirty="0">
                <a:solidFill>
                  <a:srgbClr val="FFFFFF"/>
                </a:solidFill>
              </a:rPr>
              <a:t>Further Action Plan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8B1961-787B-E744-8C5C-C51499DE0BF5}"/>
              </a:ext>
            </a:extLst>
          </p:cNvPr>
          <p:cNvSpPr txBox="1"/>
          <p:nvPr/>
        </p:nvSpPr>
        <p:spPr>
          <a:xfrm>
            <a:off x="625839" y="1989667"/>
            <a:ext cx="11219028" cy="40555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</p:txBody>
      </p:sp>
      <p:graphicFrame>
        <p:nvGraphicFramePr>
          <p:cNvPr id="51" name="TextBox 3">
            <a:extLst>
              <a:ext uri="{FF2B5EF4-FFF2-40B4-BE49-F238E27FC236}">
                <a16:creationId xmlns:a16="http://schemas.microsoft.com/office/drawing/2014/main" id="{DCE90A76-863A-566C-6FAB-48B516231C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2174719"/>
              </p:ext>
            </p:extLst>
          </p:nvPr>
        </p:nvGraphicFramePr>
        <p:xfrm>
          <a:off x="1193800" y="1897187"/>
          <a:ext cx="9779000" cy="4495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9447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F5D8E2-60B9-5488-E395-67766F8F3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DE0998CC-3589-27BF-3F06-222AC559D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A8BD78F-FCFE-30D1-32AB-9105C89DE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C5238FF-F76D-2A82-96D5-A489BBBB3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E5D22D3-944D-5A2E-2FD4-4848F5822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6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F05C28-E36F-4E0B-B516-F55D46289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31DCB2-C3FF-97BA-7F27-76A77DC6C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21728"/>
            <a:ext cx="6999883" cy="96795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b="1" dirty="0">
                <a:solidFill>
                  <a:srgbClr val="FFFFFF"/>
                </a:solidFill>
              </a:rPr>
              <a:t>Appendix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9C636B-9507-C807-3BB0-83F93285E770}"/>
              </a:ext>
            </a:extLst>
          </p:cNvPr>
          <p:cNvSpPr txBox="1"/>
          <p:nvPr/>
        </p:nvSpPr>
        <p:spPr>
          <a:xfrm>
            <a:off x="625839" y="1989667"/>
            <a:ext cx="11219028" cy="40555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1355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1588</TotalTime>
  <Words>377</Words>
  <Application>Microsoft Macintosh PowerPoint</Application>
  <PresentationFormat>Widescreen</PresentationFormat>
  <Paragraphs>24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Top 5 Key Drivers of Attrition</vt:lpstr>
      <vt:lpstr>Further Action Plan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Balamira Gurumoorthy</dc:creator>
  <cp:lastModifiedBy>Balamira Gurumoorthy</cp:lastModifiedBy>
  <cp:revision>57</cp:revision>
  <dcterms:created xsi:type="dcterms:W3CDTF">2025-06-09T20:31:05Z</dcterms:created>
  <dcterms:modified xsi:type="dcterms:W3CDTF">2025-06-11T13:39:28Z</dcterms:modified>
</cp:coreProperties>
</file>