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AKYE3oWeQf7xRzTDGQE18iCye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99D610-ECA5-4DF3-A325-A6AC0FA3CAD6}">
  <a:tblStyle styleId="{0099D610-ECA5-4DF3-A325-A6AC0FA3CA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QuattrocentoSans-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e438a1975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be438a1975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e438a1975_1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be438a1975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e438a1975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be438a1975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e438a1975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be438a1975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e438a1975_1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e438a1975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e438a1975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be438a1975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e438a197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Days to Ship= Ship Date-Order Date</a:t>
            </a:r>
            <a:endParaRPr/>
          </a:p>
        </p:txBody>
      </p:sp>
      <p:sp>
        <p:nvSpPr>
          <p:cNvPr id="97" name="Google Shape;97;g2be438a197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e438a1975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be438a1975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e438a1975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be438a1975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e438a1975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2be438a1975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e438a1975_1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be438a1975_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e438a1975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be438a1975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e438a1975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2be438a1975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a:blip r:embed="rId3">
            <a:alphaModFix/>
          </a:blip>
          <a:stretch>
            <a:fillRect/>
          </a:stretch>
        </p:blipFill>
        <p:spPr>
          <a:xfrm>
            <a:off x="0" y="0"/>
            <a:ext cx="12192000" cy="6903876"/>
          </a:xfrm>
          <a:prstGeom prst="rect">
            <a:avLst/>
          </a:prstGeom>
          <a:noFill/>
          <a:ln>
            <a:noFill/>
          </a:ln>
        </p:spPr>
      </p:pic>
      <p:sp>
        <p:nvSpPr>
          <p:cNvPr id="85" name="Google Shape;85;p1"/>
          <p:cNvSpPr txBox="1"/>
          <p:nvPr/>
        </p:nvSpPr>
        <p:spPr>
          <a:xfrm>
            <a:off x="3429000" y="78125"/>
            <a:ext cx="5906100" cy="9081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600" u="none" cap="none" strike="noStrike">
                <a:solidFill>
                  <a:schemeClr val="lt1"/>
                </a:solidFill>
                <a:latin typeface="Quattrocento Sans"/>
                <a:ea typeface="Quattrocento Sans"/>
                <a:cs typeface="Quattrocento Sans"/>
                <a:sym typeface="Quattrocento Sans"/>
              </a:rPr>
              <a:t>--===</a:t>
            </a:r>
            <a:r>
              <a:rPr b="1" lang="en-IN" sz="1600">
                <a:solidFill>
                  <a:schemeClr val="lt1"/>
                </a:solidFill>
                <a:latin typeface="Quattrocento Sans"/>
                <a:ea typeface="Quattrocento Sans"/>
                <a:cs typeface="Quattrocento Sans"/>
                <a:sym typeface="Quattrocento Sans"/>
              </a:rPr>
              <a:t>Europe sales</a:t>
            </a:r>
            <a:r>
              <a:rPr b="1" i="0" lang="en-IN" sz="1600" u="none" cap="none" strike="noStrike">
                <a:solidFill>
                  <a:schemeClr val="lt1"/>
                </a:solidFill>
                <a:latin typeface="Quattrocento Sans"/>
                <a:ea typeface="Quattrocento Sans"/>
                <a:cs typeface="Quattrocento Sans"/>
                <a:sym typeface="Quattrocento Sans"/>
              </a:rPr>
              <a:t> analysis using SQL, </a:t>
            </a:r>
            <a:r>
              <a:rPr b="1" lang="en-IN" sz="1600">
                <a:solidFill>
                  <a:schemeClr val="lt1"/>
                </a:solidFill>
                <a:latin typeface="Quattrocento Sans"/>
                <a:ea typeface="Quattrocento Sans"/>
                <a:cs typeface="Quattrocento Sans"/>
                <a:sym typeface="Quattrocento Sans"/>
              </a:rPr>
              <a:t>Tableau ,Python </a:t>
            </a:r>
            <a:r>
              <a:rPr b="1" i="0" lang="en-IN" sz="1600" u="none" cap="none" strike="noStrike">
                <a:solidFill>
                  <a:schemeClr val="lt1"/>
                </a:solidFill>
                <a:latin typeface="Quattrocento Sans"/>
                <a:ea typeface="Quattrocento Sans"/>
                <a:cs typeface="Quattrocento Sans"/>
                <a:sym typeface="Quattrocento Sans"/>
              </a:rPr>
              <a:t>and Excel along with Insights and recommendations===--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86" name="Google Shape;86;p1"/>
          <p:cNvSpPr txBox="1"/>
          <p:nvPr/>
        </p:nvSpPr>
        <p:spPr>
          <a:xfrm>
            <a:off x="7442875" y="6167800"/>
            <a:ext cx="3945000" cy="5871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lang="en-IN" sz="1600">
                <a:solidFill>
                  <a:schemeClr val="lt1"/>
                </a:solidFill>
                <a:latin typeface="Quattrocento Sans"/>
                <a:ea typeface="Quattrocento Sans"/>
                <a:cs typeface="Quattrocento Sans"/>
                <a:sym typeface="Quattrocento Sans"/>
              </a:rPr>
              <a:t>Bala Mira 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be438a1975_1_67"/>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59" name="Google Shape;159;g2be438a1975_1_67"/>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Regression analysis</a:t>
            </a:r>
            <a:r>
              <a:rPr b="1" lang="en-IN">
                <a:solidFill>
                  <a:schemeClr val="lt1"/>
                </a:solidFill>
                <a:latin typeface="Quattrocento Sans"/>
                <a:ea typeface="Quattrocento Sans"/>
                <a:cs typeface="Quattrocento Sans"/>
                <a:sym typeface="Quattrocento Sans"/>
              </a:rPr>
              <a:t> between  Avg profit and Units sold</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60" name="Google Shape;160;g2be438a1975_1_67"/>
          <p:cNvSpPr txBox="1"/>
          <p:nvPr/>
        </p:nvSpPr>
        <p:spPr>
          <a:xfrm>
            <a:off x="326350" y="5600650"/>
            <a:ext cx="11440200" cy="894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900"/>
              </a:spcBef>
              <a:spcAft>
                <a:spcPts val="0"/>
              </a:spcAft>
              <a:buNone/>
            </a:pPr>
            <a:r>
              <a:rPr lang="en-IN">
                <a:solidFill>
                  <a:schemeClr val="dk1"/>
                </a:solidFill>
                <a:latin typeface="Calibri"/>
                <a:ea typeface="Calibri"/>
                <a:cs typeface="Calibri"/>
                <a:sym typeface="Calibri"/>
              </a:rPr>
              <a:t>.</a:t>
            </a:r>
            <a:endParaRPr sz="1200">
              <a:solidFill>
                <a:srgbClr val="111111"/>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p:txBody>
      </p:sp>
      <p:graphicFrame>
        <p:nvGraphicFramePr>
          <p:cNvPr id="161" name="Google Shape;161;g2be438a1975_1_67"/>
          <p:cNvGraphicFramePr/>
          <p:nvPr/>
        </p:nvGraphicFramePr>
        <p:xfrm>
          <a:off x="121900" y="1423150"/>
          <a:ext cx="3000000" cy="3000000"/>
        </p:xfrm>
        <a:graphic>
          <a:graphicData uri="http://schemas.openxmlformats.org/drawingml/2006/table">
            <a:tbl>
              <a:tblPr>
                <a:noFill/>
                <a:tableStyleId>{0099D610-ECA5-4DF3-A325-A6AC0FA3CAD6}</a:tableStyleId>
              </a:tblPr>
              <a:tblGrid>
                <a:gridCol w="1412050"/>
                <a:gridCol w="1200900"/>
                <a:gridCol w="1148175"/>
                <a:gridCol w="1346075"/>
                <a:gridCol w="1148175"/>
                <a:gridCol w="1253725"/>
                <a:gridCol w="1253725"/>
              </a:tblGrid>
              <a:tr h="248400">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r>
              <a:tr h="250075">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r>
            </a:tbl>
          </a:graphicData>
        </a:graphic>
      </p:graphicFrame>
      <p:sp>
        <p:nvSpPr>
          <p:cNvPr id="162" name="Google Shape;162;g2be438a1975_1_67"/>
          <p:cNvSpPr txBox="1"/>
          <p:nvPr/>
        </p:nvSpPr>
        <p:spPr>
          <a:xfrm>
            <a:off x="7698000" y="1368313"/>
            <a:ext cx="4037100" cy="556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Multiple R</a:t>
            </a:r>
            <a:r>
              <a:rPr lang="en-IN">
                <a:solidFill>
                  <a:schemeClr val="dk1"/>
                </a:solidFill>
                <a:latin typeface="Calibri"/>
                <a:ea typeface="Calibri"/>
                <a:cs typeface="Calibri"/>
                <a:sym typeface="Calibri"/>
              </a:rPr>
              <a:t>: This is the correlation coefficient between the independent and dependent variables. In this case, it is 0.5947, suggesting a moderate positive correlation.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SzPts val="1400"/>
              <a:buChar char="●"/>
            </a:pPr>
            <a:r>
              <a:rPr b="1" lang="en-IN">
                <a:solidFill>
                  <a:schemeClr val="dk1"/>
                </a:solidFill>
                <a:latin typeface="Calibri"/>
                <a:ea typeface="Calibri"/>
                <a:cs typeface="Calibri"/>
                <a:sym typeface="Calibri"/>
              </a:rPr>
              <a:t>R Square </a:t>
            </a:r>
            <a:r>
              <a:rPr lang="en-IN">
                <a:solidFill>
                  <a:schemeClr val="dk1"/>
                </a:solidFill>
                <a:latin typeface="Calibri"/>
                <a:ea typeface="Calibri"/>
                <a:cs typeface="Calibri"/>
                <a:sym typeface="Calibri"/>
              </a:rPr>
              <a:t>(Coefficient of Determination): Approximately 35.37% of the variance in the dependent variable (average profit obtained) can be explained by the independent variable (avg units sold). This indicates a moderate fit of the model.</a:t>
            </a:r>
            <a:endParaRPr sz="1200">
              <a:solidFill>
                <a:srgbClr val="ECECEC"/>
              </a:solidFill>
              <a:highlight>
                <a:srgbClr val="21212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Correlation:</a:t>
            </a:r>
            <a:r>
              <a:rPr lang="en-IN">
                <a:solidFill>
                  <a:schemeClr val="dk1"/>
                </a:solidFill>
                <a:latin typeface="Calibri"/>
                <a:ea typeface="Calibri"/>
                <a:cs typeface="Calibri"/>
                <a:sym typeface="Calibri"/>
              </a:rPr>
              <a:t> There's a moderate positive connection between the number of units sold and the profit.</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Explanation:</a:t>
            </a:r>
            <a:r>
              <a:rPr lang="en-IN">
                <a:solidFill>
                  <a:schemeClr val="dk1"/>
                </a:solidFill>
                <a:latin typeface="Calibri"/>
                <a:ea typeface="Calibri"/>
                <a:cs typeface="Calibri"/>
                <a:sym typeface="Calibri"/>
              </a:rPr>
              <a:t> About 35% of the changes in profit can be explained by the changes in the number of units sold.</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Model Significance:</a:t>
            </a:r>
            <a:r>
              <a:rPr lang="en-IN">
                <a:solidFill>
                  <a:schemeClr val="dk1"/>
                </a:solidFill>
                <a:latin typeface="Calibri"/>
                <a:ea typeface="Calibri"/>
                <a:cs typeface="Calibri"/>
                <a:sym typeface="Calibri"/>
              </a:rPr>
              <a:t> The overall model (relationship) is quite strong and not likely due to chance.</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Prediction:</a:t>
            </a:r>
            <a:r>
              <a:rPr lang="en-IN">
                <a:solidFill>
                  <a:schemeClr val="dk1"/>
                </a:solidFill>
                <a:latin typeface="Calibri"/>
                <a:ea typeface="Calibri"/>
                <a:cs typeface="Calibri"/>
                <a:sym typeface="Calibri"/>
              </a:rPr>
              <a:t> For each additional unit sold, the profit is expected to increase by around 75 units.</a:t>
            </a:r>
            <a:endParaRPr>
              <a:solidFill>
                <a:schemeClr val="dk1"/>
              </a:solidFill>
              <a:latin typeface="Calibri"/>
              <a:ea typeface="Calibri"/>
              <a:cs typeface="Calibri"/>
              <a:sym typeface="Calibri"/>
            </a:endParaRPr>
          </a:p>
          <a:p>
            <a:pPr indent="0" lvl="0" marL="0" rtl="0" algn="l">
              <a:lnSpc>
                <a:spcPct val="115000"/>
              </a:lnSpc>
              <a:spcBef>
                <a:spcPts val="1500"/>
              </a:spcBef>
              <a:spcAft>
                <a:spcPts val="1500"/>
              </a:spcAft>
              <a:buNone/>
            </a:pPr>
            <a:r>
              <a:t/>
            </a:r>
            <a:endParaRPr>
              <a:solidFill>
                <a:schemeClr val="dk1"/>
              </a:solidFill>
              <a:latin typeface="Calibri"/>
              <a:ea typeface="Calibri"/>
              <a:cs typeface="Calibri"/>
              <a:sym typeface="Calibri"/>
            </a:endParaRPr>
          </a:p>
        </p:txBody>
      </p:sp>
      <p:graphicFrame>
        <p:nvGraphicFramePr>
          <p:cNvPr id="163" name="Google Shape;163;g2be438a1975_1_67"/>
          <p:cNvGraphicFramePr/>
          <p:nvPr/>
        </p:nvGraphicFramePr>
        <p:xfrm>
          <a:off x="121900" y="1423150"/>
          <a:ext cx="3000000" cy="3000000"/>
        </p:xfrm>
        <a:graphic>
          <a:graphicData uri="http://schemas.openxmlformats.org/drawingml/2006/table">
            <a:tbl>
              <a:tblPr>
                <a:noFill/>
                <a:tableStyleId>{0099D610-ECA5-4DF3-A325-A6AC0FA3CAD6}</a:tableStyleId>
              </a:tblPr>
              <a:tblGrid>
                <a:gridCol w="1179725"/>
                <a:gridCol w="754675"/>
                <a:gridCol w="928175"/>
                <a:gridCol w="772025"/>
                <a:gridCol w="754675"/>
                <a:gridCol w="884800"/>
                <a:gridCol w="754675"/>
                <a:gridCol w="824050"/>
                <a:gridCol w="824050"/>
              </a:tblGrid>
              <a:tr h="275675">
                <a:tc gridSpan="2">
                  <a:txBody>
                    <a:bodyPr/>
                    <a:lstStyle/>
                    <a:p>
                      <a:pPr indent="0" lvl="0" marL="0" rtl="0" algn="l">
                        <a:spcBef>
                          <a:spcPts val="0"/>
                        </a:spcBef>
                        <a:spcAft>
                          <a:spcPts val="0"/>
                        </a:spcAft>
                        <a:buNone/>
                      </a:pPr>
                      <a:r>
                        <a:rPr b="1" lang="en-IN" sz="1200" u="sng">
                          <a:latin typeface="Calibri"/>
                          <a:ea typeface="Calibri"/>
                          <a:cs typeface="Calibri"/>
                          <a:sym typeface="Calibri"/>
                        </a:rPr>
                        <a:t>SUMMARY OUTPUT</a:t>
                      </a:r>
                      <a:endParaRPr b="1" sz="1200" u="sng">
                        <a:latin typeface="Calibri"/>
                        <a:ea typeface="Calibri"/>
                        <a:cs typeface="Calibri"/>
                        <a:sym typeface="Calibri"/>
                      </a:endParaRPr>
                    </a:p>
                  </a:txBody>
                  <a:tcPr marT="9525" marB="91425" marR="9525" marL="9525" anchor="b"/>
                </a:tc>
                <a:tc hMerge="1"/>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275675">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gridSpan="2">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Regression Statistics</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Multiple R</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0.59474028</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R Square</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0.353716</a:t>
                      </a:r>
                      <a:endParaRPr sz="12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Adjusted R Square</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0.35319396</a:t>
                      </a:r>
                      <a:endParaRPr sz="12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Standard Error</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294736.215</a:t>
                      </a:r>
                      <a:endParaRPr sz="12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Observations</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1240</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275675">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275675">
                <a:tc>
                  <a:txBody>
                    <a:bodyPr/>
                    <a:lstStyle/>
                    <a:p>
                      <a:pPr indent="0" lvl="0" marL="0" rtl="0" algn="l">
                        <a:spcBef>
                          <a:spcPts val="0"/>
                        </a:spcBef>
                        <a:spcAft>
                          <a:spcPts val="0"/>
                        </a:spcAft>
                        <a:buNone/>
                      </a:pPr>
                      <a:r>
                        <a:rPr lang="en-IN" sz="1200">
                          <a:latin typeface="Calibri"/>
                          <a:ea typeface="Calibri"/>
                          <a:cs typeface="Calibri"/>
                          <a:sym typeface="Calibri"/>
                        </a:rPr>
                        <a:t>ANOVA</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 </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df</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SS</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MS</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F</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Significance F</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Regression</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5.886E+13</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5.886E+13</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677.566534</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1.708E-119</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Residual</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1238</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1.0754E+14</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8.6869E+10</a:t>
                      </a:r>
                      <a:endParaRPr sz="12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301575">
                <a:tc>
                  <a:txBody>
                    <a:bodyPr/>
                    <a:lstStyle/>
                    <a:p>
                      <a:pPr indent="0" lvl="0" marL="0" rtl="0" algn="l">
                        <a:spcBef>
                          <a:spcPts val="0"/>
                        </a:spcBef>
                        <a:spcAft>
                          <a:spcPts val="0"/>
                        </a:spcAft>
                        <a:buNone/>
                      </a:pPr>
                      <a:r>
                        <a:rPr lang="en-IN" sz="1200">
                          <a:latin typeface="Calibri"/>
                          <a:ea typeface="Calibri"/>
                          <a:cs typeface="Calibri"/>
                          <a:sym typeface="Calibri"/>
                        </a:rPr>
                        <a:t>Total</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1239</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1.664E+14</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200">
                          <a:latin typeface="Calibri"/>
                          <a:ea typeface="Calibri"/>
                          <a:cs typeface="Calibri"/>
                          <a:sym typeface="Calibri"/>
                        </a:rPr>
                        <a:t> </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200">
                          <a:latin typeface="Calibri"/>
                          <a:ea typeface="Calibri"/>
                          <a:cs typeface="Calibri"/>
                          <a:sym typeface="Calibri"/>
                        </a:rPr>
                        <a:t> </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200">
                          <a:latin typeface="Calibri"/>
                          <a:ea typeface="Calibri"/>
                          <a:cs typeface="Calibri"/>
                          <a:sym typeface="Calibri"/>
                        </a:rPr>
                        <a:t> </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c>
                  <a:txBody>
                    <a:bodyPr/>
                    <a:lstStyle/>
                    <a:p>
                      <a:pPr indent="0" lvl="0" marL="0" rtl="0" algn="l">
                        <a:spcBef>
                          <a:spcPts val="0"/>
                        </a:spcBef>
                        <a:spcAft>
                          <a:spcPts val="0"/>
                        </a:spcAft>
                        <a:buNone/>
                      </a:pPr>
                      <a:r>
                        <a:t/>
                      </a:r>
                      <a:endParaRPr sz="1200"/>
                    </a:p>
                  </a:txBody>
                  <a:tcPr marT="9525" marB="91425" marR="9525" marL="9525" anchor="b"/>
                </a:tc>
              </a:tr>
              <a:tr h="275675">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525" marB="91425" marR="9525" marL="9525" anchor="b">
                    <a:lnB cap="flat" cmpd="sng" w="9525">
                      <a:solidFill>
                        <a:srgbClr val="000000"/>
                      </a:solidFill>
                      <a:prstDash val="solid"/>
                      <a:round/>
                      <a:headEnd len="sm" w="sm" type="none"/>
                      <a:tailEnd len="sm" w="sm" type="none"/>
                    </a:lnB>
                  </a:tcPr>
                </a:tc>
              </a:tr>
              <a:tr h="301575">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 </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Coefficients</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Standard Error</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t Stat</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P-value</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Lower 95%</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Upper 95%</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Lower 95.0%</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Upper 95.0%</a:t>
                      </a:r>
                      <a:endParaRPr i="1" sz="12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301575">
                <a:tc>
                  <a:txBody>
                    <a:bodyPr/>
                    <a:lstStyle/>
                    <a:p>
                      <a:pPr indent="0" lvl="0" marL="0" rtl="0" algn="l">
                        <a:spcBef>
                          <a:spcPts val="0"/>
                        </a:spcBef>
                        <a:spcAft>
                          <a:spcPts val="0"/>
                        </a:spcAft>
                        <a:buNone/>
                      </a:pPr>
                      <a:r>
                        <a:rPr lang="en-IN" sz="1200">
                          <a:latin typeface="Calibri"/>
                          <a:ea typeface="Calibri"/>
                          <a:cs typeface="Calibri"/>
                          <a:sym typeface="Calibri"/>
                        </a:rPr>
                        <a:t>Intercept</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8845.0427</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16539.5852</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0.5347802</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0.59289789</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-23603.673</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41293.7579</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-23603.673</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41293.7579</a:t>
                      </a:r>
                      <a:endParaRPr sz="1200">
                        <a:latin typeface="Calibri"/>
                        <a:ea typeface="Calibri"/>
                        <a:cs typeface="Calibri"/>
                        <a:sym typeface="Calibri"/>
                      </a:endParaRPr>
                    </a:p>
                  </a:txBody>
                  <a:tcPr marT="9525" marB="91425" marR="9525" marL="9525" anchor="b">
                    <a:lnT cap="flat" cmpd="sng" w="4775">
                      <a:solidFill>
                        <a:srgbClr val="000000"/>
                      </a:solidFill>
                      <a:prstDash val="solid"/>
                      <a:round/>
                      <a:headEnd len="sm" w="sm" type="none"/>
                      <a:tailEnd len="sm" w="sm" type="none"/>
                    </a:lnT>
                  </a:tcPr>
                </a:tc>
              </a:tr>
              <a:tr h="301575">
                <a:tc>
                  <a:txBody>
                    <a:bodyPr/>
                    <a:lstStyle/>
                    <a:p>
                      <a:pPr indent="0" lvl="0" marL="0" rtl="0" algn="l">
                        <a:spcBef>
                          <a:spcPts val="0"/>
                        </a:spcBef>
                        <a:spcAft>
                          <a:spcPts val="0"/>
                        </a:spcAft>
                        <a:buNone/>
                      </a:pPr>
                      <a:r>
                        <a:rPr lang="en-IN" sz="1200">
                          <a:latin typeface="Calibri"/>
                          <a:ea typeface="Calibri"/>
                          <a:cs typeface="Calibri"/>
                          <a:sym typeface="Calibri"/>
                        </a:rPr>
                        <a:t>X Variable 1</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74.8663941</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2.8761461</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26.0301082</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1.708E-119</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69.2237347</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80.5090535</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69.2237347</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200">
                          <a:latin typeface="Calibri"/>
                          <a:ea typeface="Calibri"/>
                          <a:cs typeface="Calibri"/>
                          <a:sym typeface="Calibri"/>
                        </a:rPr>
                        <a:t>80.5090535</a:t>
                      </a:r>
                      <a:endParaRPr sz="1200">
                        <a:latin typeface="Calibri"/>
                        <a:ea typeface="Calibri"/>
                        <a:cs typeface="Calibri"/>
                        <a:sym typeface="Calibri"/>
                      </a:endParaRPr>
                    </a:p>
                  </a:txBody>
                  <a:tcPr marT="9525" marB="91425" marR="9525" marL="9525" anchor="b">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be438a1975_1_155"/>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69" name="Google Shape;169;g2be438a1975_1_155"/>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Regression to plan inventory stocks</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70" name="Google Shape;170;g2be438a1975_1_155"/>
          <p:cNvSpPr txBox="1"/>
          <p:nvPr/>
        </p:nvSpPr>
        <p:spPr>
          <a:xfrm>
            <a:off x="121900" y="1423150"/>
            <a:ext cx="11440200" cy="114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IN" sz="1600" u="sng">
                <a:solidFill>
                  <a:schemeClr val="dk1"/>
                </a:solidFill>
                <a:latin typeface="Calibri"/>
                <a:ea typeface="Calibri"/>
                <a:cs typeface="Calibri"/>
                <a:sym typeface="Calibri"/>
              </a:rPr>
              <a:t>Business case scenario</a:t>
            </a:r>
            <a:r>
              <a:rPr b="1" lang="en-IN"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a:solidFill>
                  <a:schemeClr val="dk1"/>
                </a:solidFill>
                <a:latin typeface="Calibri"/>
                <a:ea typeface="Calibri"/>
                <a:cs typeface="Calibri"/>
                <a:sym typeface="Calibri"/>
              </a:rPr>
              <a:t>The business wants to plan the inventory levels by predicting if units sold would go up or go down. We </a:t>
            </a:r>
            <a:r>
              <a:rPr lang="en-IN">
                <a:solidFill>
                  <a:schemeClr val="dk1"/>
                </a:solidFill>
                <a:latin typeface="Calibri"/>
                <a:ea typeface="Calibri"/>
                <a:cs typeface="Calibri"/>
                <a:sym typeface="Calibri"/>
              </a:rPr>
              <a:t>could use regression analysis in either Python or Excel to get the desired results.</a:t>
            </a:r>
            <a:endParaRPr>
              <a:solidFill>
                <a:srgbClr val="111111"/>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p:txBody>
      </p:sp>
      <p:pic>
        <p:nvPicPr>
          <p:cNvPr id="171" name="Google Shape;171;g2be438a1975_1_155"/>
          <p:cNvPicPr preferRelativeResize="0"/>
          <p:nvPr/>
        </p:nvPicPr>
        <p:blipFill>
          <a:blip r:embed="rId3">
            <a:alphaModFix/>
          </a:blip>
          <a:stretch>
            <a:fillRect/>
          </a:stretch>
        </p:blipFill>
        <p:spPr>
          <a:xfrm>
            <a:off x="235825" y="2722700"/>
            <a:ext cx="4730725" cy="3344949"/>
          </a:xfrm>
          <a:prstGeom prst="rect">
            <a:avLst/>
          </a:prstGeom>
          <a:noFill/>
          <a:ln>
            <a:noFill/>
          </a:ln>
        </p:spPr>
      </p:pic>
      <p:pic>
        <p:nvPicPr>
          <p:cNvPr id="172" name="Google Shape;172;g2be438a1975_1_155"/>
          <p:cNvPicPr preferRelativeResize="0"/>
          <p:nvPr/>
        </p:nvPicPr>
        <p:blipFill>
          <a:blip r:embed="rId4">
            <a:alphaModFix/>
          </a:blip>
          <a:stretch>
            <a:fillRect/>
          </a:stretch>
        </p:blipFill>
        <p:spPr>
          <a:xfrm>
            <a:off x="6042675" y="2569300"/>
            <a:ext cx="5519419" cy="3498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be438a1975_1_168"/>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78" name="Google Shape;178;g2be438a1975_1_168"/>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Regression to plan inventory stocks</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79" name="Google Shape;179;g2be438a1975_1_168"/>
          <p:cNvSpPr txBox="1"/>
          <p:nvPr/>
        </p:nvSpPr>
        <p:spPr>
          <a:xfrm>
            <a:off x="6607375" y="1446775"/>
            <a:ext cx="5308800" cy="535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alibri"/>
              <a:buChar char="●"/>
            </a:pPr>
            <a:r>
              <a:rPr b="1" lang="en-IN" sz="1200">
                <a:solidFill>
                  <a:schemeClr val="dk1"/>
                </a:solidFill>
                <a:latin typeface="Calibri"/>
                <a:ea typeface="Calibri"/>
                <a:cs typeface="Calibri"/>
                <a:sym typeface="Calibri"/>
              </a:rPr>
              <a:t>OLS Regression Results  :</a:t>
            </a:r>
            <a:r>
              <a:rPr lang="en-I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Dep. Variable:         Avg_Units_Sold   R-squared:                       0.660</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Model:                            OLS   Adj. R-squared:                  0.603</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Method:                 Least Squares   F-statistic:                     11.62</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Date:                Sat, 02 Mar 2024   Prob (F-statistic):             0.0143</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Time:                        22:16:29   Log-Likelihood:                -48.798</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No. Observations:                   8   AIC:                             101.6</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Df Residuals:                       6   BIC:                             101.8</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Df Model:                           1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Covariance Type:            nonrobust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                 coef    std err          t      P&gt;|t|      [0.025      0.975]</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const       1.368e+05   3.87e+04      3.537      0.012    4.22e+04    2.32e+05</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Order_Year   -65.5119     19.217     -3.409      0.014    -112.534     -18.490</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Omnibus:                        2.059   Durbin-Watson:                   1.733</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Prob(Omnibus):                  0.357   Jarque-Bera (JB):                1.147</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Skew:                           0.680   Prob(JB):                        0.563</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IN" sz="1200">
                <a:solidFill>
                  <a:schemeClr val="dk1"/>
                </a:solidFill>
                <a:latin typeface="Calibri"/>
                <a:ea typeface="Calibri"/>
                <a:cs typeface="Calibri"/>
                <a:sym typeface="Calibri"/>
              </a:rPr>
              <a:t>Kurtosis:                       1.738   Cond. No.                     1.77e+06</a:t>
            </a:r>
            <a:endParaRPr sz="1200">
              <a:solidFill>
                <a:schemeClr val="dk1"/>
              </a:solidFill>
              <a:latin typeface="Calibri"/>
              <a:ea typeface="Calibri"/>
              <a:cs typeface="Calibri"/>
              <a:sym typeface="Calibri"/>
            </a:endParaRPr>
          </a:p>
          <a:p>
            <a:pPr indent="0" lvl="0" marL="0" rtl="0" algn="l">
              <a:spcBef>
                <a:spcPts val="1500"/>
              </a:spcBef>
              <a:spcAft>
                <a:spcPts val="0"/>
              </a:spcAft>
              <a:buNone/>
            </a:pPr>
            <a:r>
              <a:t/>
            </a:r>
            <a:endParaRPr sz="2800">
              <a:solidFill>
                <a:schemeClr val="dk1"/>
              </a:solidFill>
              <a:latin typeface="Calibri"/>
              <a:ea typeface="Calibri"/>
              <a:cs typeface="Calibri"/>
              <a:sym typeface="Calibri"/>
            </a:endParaRPr>
          </a:p>
        </p:txBody>
      </p:sp>
      <p:pic>
        <p:nvPicPr>
          <p:cNvPr id="180" name="Google Shape;180;g2be438a1975_1_168"/>
          <p:cNvPicPr preferRelativeResize="0"/>
          <p:nvPr/>
        </p:nvPicPr>
        <p:blipFill>
          <a:blip r:embed="rId3">
            <a:alphaModFix/>
          </a:blip>
          <a:stretch>
            <a:fillRect/>
          </a:stretch>
        </p:blipFill>
        <p:spPr>
          <a:xfrm>
            <a:off x="152400" y="1426217"/>
            <a:ext cx="6302574" cy="46053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be438a1975_1_118"/>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86" name="Google Shape;186;g2be438a1975_1_118"/>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Interpretation of the regression output for avg units vs order year</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graphicFrame>
        <p:nvGraphicFramePr>
          <p:cNvPr id="187" name="Google Shape;187;g2be438a1975_1_118"/>
          <p:cNvGraphicFramePr/>
          <p:nvPr/>
        </p:nvGraphicFramePr>
        <p:xfrm>
          <a:off x="3969500" y="3550625"/>
          <a:ext cx="3000000" cy="3000000"/>
        </p:xfrm>
        <a:graphic>
          <a:graphicData uri="http://schemas.openxmlformats.org/drawingml/2006/table">
            <a:tbl>
              <a:tblPr>
                <a:noFill/>
                <a:tableStyleId>{0099D610-ECA5-4DF3-A325-A6AC0FA3CAD6}</a:tableStyleId>
              </a:tblPr>
              <a:tblGrid>
                <a:gridCol w="1204875"/>
                <a:gridCol w="770775"/>
                <a:gridCol w="947925"/>
                <a:gridCol w="806175"/>
                <a:gridCol w="770775"/>
                <a:gridCol w="903625"/>
                <a:gridCol w="770775"/>
                <a:gridCol w="841650"/>
                <a:gridCol w="841650"/>
              </a:tblGrid>
              <a:tr h="159650">
                <a:tc gridSpan="2">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hMerge="1"/>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525" marB="91425" marR="9525" marL="9525" anchor="b"/>
                </a:tc>
              </a:tr>
            </a:tbl>
          </a:graphicData>
        </a:graphic>
      </p:graphicFrame>
      <p:sp>
        <p:nvSpPr>
          <p:cNvPr id="188" name="Google Shape;188;g2be438a1975_1_118"/>
          <p:cNvSpPr txBox="1"/>
          <p:nvPr/>
        </p:nvSpPr>
        <p:spPr>
          <a:xfrm>
            <a:off x="321100" y="1582625"/>
            <a:ext cx="11778000" cy="42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IN" u="sng">
                <a:solidFill>
                  <a:schemeClr val="dk1"/>
                </a:solidFill>
                <a:latin typeface="Calibri"/>
                <a:ea typeface="Calibri"/>
                <a:cs typeface="Calibri"/>
                <a:sym typeface="Calibri"/>
              </a:rPr>
              <a:t>Summary of the model:</a:t>
            </a:r>
            <a:endParaRPr b="1" u="sng">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R-squared:</a:t>
            </a:r>
            <a:r>
              <a:rPr lang="en-IN">
                <a:solidFill>
                  <a:schemeClr val="dk1"/>
                </a:solidFill>
                <a:latin typeface="Calibri"/>
                <a:ea typeface="Calibri"/>
                <a:cs typeface="Calibri"/>
                <a:sym typeface="Calibri"/>
              </a:rPr>
              <a:t> The R-squared value is 0.660. This means that approximately 66.0% of the variability in the average units sold can be explained by the linear regression model. In other words, the model is a reasonably good fit for the data.</a:t>
            </a:r>
            <a:endParaRPr>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b="1" lang="en-IN">
                <a:solidFill>
                  <a:schemeClr val="dk1"/>
                </a:solidFill>
                <a:latin typeface="Calibri"/>
                <a:ea typeface="Calibri"/>
                <a:cs typeface="Calibri"/>
                <a:sym typeface="Calibri"/>
              </a:rPr>
              <a:t>Order_Year: </a:t>
            </a:r>
            <a:r>
              <a:rPr lang="en-IN">
                <a:solidFill>
                  <a:schemeClr val="dk1"/>
                </a:solidFill>
                <a:latin typeface="Calibri"/>
                <a:ea typeface="Calibri"/>
                <a:cs typeface="Calibri"/>
                <a:sym typeface="Calibri"/>
              </a:rPr>
              <a:t>The coefficient for Order_Year is -65.5119. This implies that, on average, the number of units sold decreases by approximately 65.51 units each year. The negative sign indicates a decreasing trend.</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IN">
                <a:solidFill>
                  <a:schemeClr val="dk1"/>
                </a:solidFill>
                <a:latin typeface="Calibri"/>
                <a:ea typeface="Calibri"/>
                <a:cs typeface="Calibri"/>
                <a:sym typeface="Calibri"/>
              </a:rPr>
              <a:t>P-values:</a:t>
            </a:r>
            <a:endParaRPr b="1">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en-IN">
                <a:solidFill>
                  <a:schemeClr val="dk1"/>
                </a:solidFill>
                <a:latin typeface="Calibri"/>
                <a:ea typeface="Calibri"/>
                <a:cs typeface="Calibri"/>
                <a:sym typeface="Calibri"/>
              </a:rPr>
              <a:t>The p-value for the Order_Year coefficient is 0.014, which is less than 0.05. This suggests that the Order_Year variable is statistically significant in predicting the average units sold</a:t>
            </a:r>
            <a:r>
              <a:rPr lang="en-IN" sz="1200">
                <a:solidFill>
                  <a:srgbClr val="ECECEC"/>
                </a:solidFill>
                <a:highlight>
                  <a:srgbClr val="212121"/>
                </a:highlight>
                <a:latin typeface="Roboto"/>
                <a:ea typeface="Roboto"/>
                <a:cs typeface="Roboto"/>
                <a:sym typeface="Roboto"/>
              </a:rPr>
              <a:t>.</a:t>
            </a:r>
            <a:endParaRPr sz="1200">
              <a:solidFill>
                <a:srgbClr val="ECECEC"/>
              </a:solidFill>
              <a:highlight>
                <a:srgbClr val="212121"/>
              </a:highlight>
              <a:latin typeface="Roboto"/>
              <a:ea typeface="Roboto"/>
              <a:cs typeface="Roboto"/>
              <a:sym typeface="Roboto"/>
            </a:endParaRPr>
          </a:p>
          <a:p>
            <a:pPr indent="0" lvl="0" marL="0" marR="0" rtl="0" algn="l">
              <a:lnSpc>
                <a:spcPct val="115000"/>
              </a:lnSpc>
              <a:spcBef>
                <a:spcPts val="0"/>
              </a:spcBef>
              <a:spcAft>
                <a:spcPts val="0"/>
              </a:spcAft>
              <a:buNone/>
            </a:pPr>
            <a:r>
              <a:rPr b="1" lang="en-IN">
                <a:solidFill>
                  <a:schemeClr val="dk1"/>
                </a:solidFill>
                <a:latin typeface="Calibri"/>
                <a:ea typeface="Calibri"/>
                <a:cs typeface="Calibri"/>
                <a:sym typeface="Calibri"/>
              </a:rPr>
              <a:t>Overall Fit:</a:t>
            </a:r>
            <a:endParaRPr b="1">
              <a:solidFill>
                <a:schemeClr val="dk1"/>
              </a:solidFill>
              <a:latin typeface="Calibri"/>
              <a:ea typeface="Calibri"/>
              <a:cs typeface="Calibri"/>
              <a:sym typeface="Calibri"/>
            </a:endParaRPr>
          </a:p>
          <a:p>
            <a:pPr indent="0" lvl="0" marL="50800" marR="0" rtl="0" algn="l">
              <a:lnSpc>
                <a:spcPct val="115000"/>
              </a:lnSpc>
              <a:spcBef>
                <a:spcPts val="0"/>
              </a:spcBef>
              <a:spcAft>
                <a:spcPts val="0"/>
              </a:spcAft>
              <a:buNone/>
            </a:pPr>
            <a:r>
              <a:rPr b="1" lang="en-IN">
                <a:solidFill>
                  <a:schemeClr val="dk1"/>
                </a:solidFill>
                <a:latin typeface="Calibri"/>
                <a:ea typeface="Calibri"/>
                <a:cs typeface="Calibri"/>
                <a:sym typeface="Calibri"/>
              </a:rPr>
              <a:t>T</a:t>
            </a:r>
            <a:r>
              <a:rPr lang="en-IN">
                <a:solidFill>
                  <a:schemeClr val="dk1"/>
                </a:solidFill>
                <a:latin typeface="Calibri"/>
                <a:ea typeface="Calibri"/>
                <a:cs typeface="Calibri"/>
                <a:sym typeface="Calibri"/>
              </a:rPr>
              <a:t>he model we used is good at explaining about 66% of the changes in the average units sold.</a:t>
            </a:r>
            <a:endParaRPr>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lang="en-IN">
                <a:solidFill>
                  <a:schemeClr val="dk1"/>
                </a:solidFill>
                <a:latin typeface="Calibri"/>
                <a:ea typeface="Calibri"/>
                <a:cs typeface="Calibri"/>
                <a:sym typeface="Calibri"/>
              </a:rPr>
              <a:t>Yearly Change:</a:t>
            </a:r>
            <a:endParaRPr b="1">
              <a:solidFill>
                <a:schemeClr val="dk1"/>
              </a:solidFill>
              <a:latin typeface="Calibri"/>
              <a:ea typeface="Calibri"/>
              <a:cs typeface="Calibri"/>
              <a:sym typeface="Calibri"/>
            </a:endParaRPr>
          </a:p>
          <a:p>
            <a:pPr indent="0" lvl="0" marL="50800" marR="0" rtl="0" algn="l">
              <a:lnSpc>
                <a:spcPct val="115000"/>
              </a:lnSpc>
              <a:spcBef>
                <a:spcPts val="0"/>
              </a:spcBef>
              <a:spcAft>
                <a:spcPts val="0"/>
              </a:spcAft>
              <a:buNone/>
            </a:pPr>
            <a:r>
              <a:rPr lang="en-IN">
                <a:solidFill>
                  <a:schemeClr val="dk1"/>
                </a:solidFill>
                <a:latin typeface="Calibri"/>
                <a:ea typeface="Calibri"/>
                <a:cs typeface="Calibri"/>
                <a:sym typeface="Calibri"/>
              </a:rPr>
              <a:t>Every year, on average, there is a decrease of about 65 units in the number of items sold.</a:t>
            </a:r>
            <a:endParaRPr>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lang="en-IN">
                <a:solidFill>
                  <a:schemeClr val="dk1"/>
                </a:solidFill>
                <a:latin typeface="Calibri"/>
                <a:ea typeface="Calibri"/>
                <a:cs typeface="Calibri"/>
                <a:sym typeface="Calibri"/>
              </a:rPr>
              <a:t>Conclusion:</a:t>
            </a:r>
            <a:endParaRPr b="1">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Over the years, the trend is showing a decline in the number of units sold. </a:t>
            </a:r>
            <a:endParaRPr>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So, if this trend continues, we might sell fewer units in the future. </a:t>
            </a:r>
            <a:endParaRPr>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The sellers might have to </a:t>
            </a:r>
            <a:r>
              <a:rPr lang="en-IN">
                <a:solidFill>
                  <a:schemeClr val="dk1"/>
                </a:solidFill>
                <a:latin typeface="Calibri"/>
                <a:ea typeface="Calibri"/>
                <a:cs typeface="Calibri"/>
                <a:sym typeface="Calibri"/>
              </a:rPr>
              <a:t>study</a:t>
            </a:r>
            <a:r>
              <a:rPr lang="en-IN">
                <a:solidFill>
                  <a:schemeClr val="dk1"/>
                </a:solidFill>
                <a:latin typeface="Calibri"/>
                <a:ea typeface="Calibri"/>
                <a:cs typeface="Calibri"/>
                <a:sym typeface="Calibri"/>
              </a:rPr>
              <a:t> customer </a:t>
            </a:r>
            <a:r>
              <a:rPr lang="en-IN">
                <a:solidFill>
                  <a:schemeClr val="dk1"/>
                </a:solidFill>
                <a:latin typeface="Calibri"/>
                <a:ea typeface="Calibri"/>
                <a:cs typeface="Calibri"/>
                <a:sym typeface="Calibri"/>
              </a:rPr>
              <a:t>patterns</a:t>
            </a:r>
            <a:r>
              <a:rPr lang="en-IN">
                <a:solidFill>
                  <a:schemeClr val="dk1"/>
                </a:solidFill>
                <a:latin typeface="Calibri"/>
                <a:ea typeface="Calibri"/>
                <a:cs typeface="Calibri"/>
                <a:sym typeface="Calibri"/>
              </a:rPr>
              <a:t>, market behaviour and trends to increase the average units sold in the upcoming years.</a:t>
            </a:r>
            <a:endParaRPr sz="1200">
              <a:solidFill>
                <a:srgbClr val="ECECEC"/>
              </a:solidFill>
              <a:highlight>
                <a:srgbClr val="212121"/>
              </a:highlight>
              <a:latin typeface="Roboto"/>
              <a:ea typeface="Roboto"/>
              <a:cs typeface="Roboto"/>
              <a:sym typeface="Roboto"/>
            </a:endParaRPr>
          </a:p>
          <a:p>
            <a:pPr indent="0" lvl="0" marL="914400" rtl="0" algn="l">
              <a:lnSpc>
                <a:spcPct val="115000"/>
              </a:lnSpc>
              <a:spcBef>
                <a:spcPts val="0"/>
              </a:spcBef>
              <a:spcAft>
                <a:spcPts val="0"/>
              </a:spcAft>
              <a:buNone/>
            </a:pPr>
            <a:r>
              <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be438a1975_1_201"/>
          <p:cNvSpPr txBox="1"/>
          <p:nvPr/>
        </p:nvSpPr>
        <p:spPr>
          <a:xfrm>
            <a:off x="731050" y="603400"/>
            <a:ext cx="10872900" cy="56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u="sng">
                <a:solidFill>
                  <a:schemeClr val="dk1"/>
                </a:solidFill>
                <a:latin typeface="Calibri"/>
                <a:ea typeface="Calibri"/>
                <a:cs typeface="Calibri"/>
                <a:sym typeface="Calibri"/>
              </a:rPr>
              <a:t>Overall Insights</a:t>
            </a:r>
            <a:r>
              <a:rPr b="1" lang="en-IN" sz="2800" u="sng">
                <a:solidFill>
                  <a:schemeClr val="dk1"/>
                </a:solidFill>
                <a:latin typeface="Calibri"/>
                <a:ea typeface="Calibri"/>
                <a:cs typeface="Calibri"/>
                <a:sym typeface="Calibri"/>
              </a:rPr>
              <a:t> and recommendations:</a:t>
            </a:r>
            <a:endParaRPr b="1" sz="2800" u="sng">
              <a:solidFill>
                <a:schemeClr val="dk1"/>
              </a:solidFill>
              <a:latin typeface="Calibri"/>
              <a:ea typeface="Calibri"/>
              <a:cs typeface="Calibri"/>
              <a:sym typeface="Calibri"/>
            </a:endParaRPr>
          </a:p>
          <a:p>
            <a:pPr indent="0" lvl="0" marL="0" rtl="0" algn="l">
              <a:spcBef>
                <a:spcPts val="0"/>
              </a:spcBef>
              <a:spcAft>
                <a:spcPts val="0"/>
              </a:spcAft>
              <a:buNone/>
            </a:pPr>
            <a:r>
              <a:t/>
            </a:r>
            <a:endParaRPr b="1" sz="2800" u="sng">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Every year on average, the model predicts that there would be a decrease of about 65 units in the number of items sold. If this trend persists there might be a decrease in the overall profit.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Sellers might have to prioritize on marketing and promotion strategies by introducing different sale seasons to boost profitability.</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Fruits have generated the lowest profit and steps should be taken to increase their profits</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The Avg profit between 2012 and 2013 has been the lowest which is -22.33%.</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Hungary has the highest avg days to ship followed by Georgia.</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The latter has to improve on the trade performance since its avg days to ship is one of the highest and avg profit is one of the lowest.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Online sales have generated less profit than offline sales and steps can be taken to improve the latter’s performance.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t/>
            </a:r>
            <a:endParaRPr>
              <a:solidFill>
                <a:schemeClr val="dk1"/>
              </a:solidFill>
              <a:latin typeface="Calibri"/>
              <a:ea typeface="Calibri"/>
              <a:cs typeface="Calibri"/>
              <a:sym typeface="Calibri"/>
            </a:endParaRPr>
          </a:p>
          <a:p>
            <a:pPr indent="0" lvl="0" marL="508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5080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b="1" sz="2800" u="sng">
              <a:solidFill>
                <a:schemeClr val="dk1"/>
              </a:solidFill>
              <a:latin typeface="Calibri"/>
              <a:ea typeface="Calibri"/>
              <a:cs typeface="Calibri"/>
              <a:sym typeface="Calibri"/>
            </a:endParaRPr>
          </a:p>
          <a:p>
            <a:pPr indent="0" lvl="0" marL="0" rtl="0" algn="l">
              <a:spcBef>
                <a:spcPts val="0"/>
              </a:spcBef>
              <a:spcAft>
                <a:spcPts val="0"/>
              </a:spcAft>
              <a:buNone/>
            </a:pPr>
            <a:r>
              <a:t/>
            </a:r>
            <a:endParaRPr b="1" sz="2800" u="sng">
              <a:solidFill>
                <a:schemeClr val="dk1"/>
              </a:solidFill>
              <a:latin typeface="Calibri"/>
              <a:ea typeface="Calibri"/>
              <a:cs typeface="Calibri"/>
              <a:sym typeface="Calibri"/>
            </a:endParaRPr>
          </a:p>
          <a:p>
            <a:pPr indent="0" lvl="0" marL="0" rtl="0" algn="l">
              <a:spcBef>
                <a:spcPts val="0"/>
              </a:spcBef>
              <a:spcAft>
                <a:spcPts val="0"/>
              </a:spcAft>
              <a:buNone/>
            </a:pPr>
            <a:r>
              <a:t/>
            </a:r>
            <a:endParaRPr b="1" sz="2800" u="sng">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be438a1975_1_36"/>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EDA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92" name="Google Shape;92;g2be438a1975_1_36"/>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a:t>
            </a:r>
            <a:r>
              <a:rPr b="1" lang="en-IN">
                <a:solidFill>
                  <a:schemeClr val="lt1"/>
                </a:solidFill>
                <a:latin typeface="Quattrocento Sans"/>
                <a:ea typeface="Quattrocento Sans"/>
                <a:cs typeface="Quattrocento Sans"/>
                <a:sym typeface="Quattrocento Sans"/>
              </a:rPr>
              <a:t>Yearly Avg Profit</a:t>
            </a:r>
            <a:r>
              <a:rPr b="1" i="0" lang="en-IN" sz="1400" u="none" cap="none" strike="noStrike">
                <a:solidFill>
                  <a:schemeClr val="lt1"/>
                </a:solidFill>
                <a:latin typeface="Quattrocento Sans"/>
                <a:ea typeface="Quattrocento Sans"/>
                <a:cs typeface="Quattrocento Sans"/>
                <a:sym typeface="Quattrocento San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93" name="Google Shape;93;g2be438a1975_1_36"/>
          <p:cNvSpPr txBox="1"/>
          <p:nvPr/>
        </p:nvSpPr>
        <p:spPr>
          <a:xfrm>
            <a:off x="871600" y="5493300"/>
            <a:ext cx="9747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Calibri"/>
                <a:ea typeface="Calibri"/>
                <a:cs typeface="Calibri"/>
                <a:sym typeface="Calibri"/>
              </a:rPr>
              <a:t>Insights</a:t>
            </a:r>
            <a:r>
              <a:rPr b="1" lang="en-IN"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a:solidFill>
                  <a:schemeClr val="dk1"/>
                </a:solidFill>
                <a:latin typeface="Calibri"/>
                <a:ea typeface="Calibri"/>
                <a:cs typeface="Calibri"/>
                <a:sym typeface="Calibri"/>
              </a:rPr>
              <a:t>The yearly average profit was the lowest in 2016 and the highest in 2012.</a:t>
            </a:r>
            <a:endParaRPr b="0" i="0" sz="1400" u="none" cap="none" strike="noStrike">
              <a:solidFill>
                <a:schemeClr val="dk1"/>
              </a:solidFill>
              <a:latin typeface="Calibri"/>
              <a:ea typeface="Calibri"/>
              <a:cs typeface="Calibri"/>
              <a:sym typeface="Calibri"/>
            </a:endParaRPr>
          </a:p>
        </p:txBody>
      </p:sp>
      <p:pic>
        <p:nvPicPr>
          <p:cNvPr id="94" name="Google Shape;94;g2be438a1975_1_36"/>
          <p:cNvPicPr preferRelativeResize="0"/>
          <p:nvPr/>
        </p:nvPicPr>
        <p:blipFill>
          <a:blip r:embed="rId3">
            <a:alphaModFix/>
          </a:blip>
          <a:stretch>
            <a:fillRect/>
          </a:stretch>
        </p:blipFill>
        <p:spPr>
          <a:xfrm>
            <a:off x="1227100" y="1423150"/>
            <a:ext cx="9243301" cy="3634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be438a1975_1_2"/>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--===EDA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00" name="Google Shape;100;g2be438a1975_1_2"/>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5 countries with lowest Avg time to Ship </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01" name="Google Shape;101;g2be438a1975_1_2"/>
          <p:cNvSpPr txBox="1"/>
          <p:nvPr/>
        </p:nvSpPr>
        <p:spPr>
          <a:xfrm>
            <a:off x="871600" y="5493300"/>
            <a:ext cx="9747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Calibri"/>
                <a:ea typeface="Calibri"/>
                <a:cs typeface="Calibri"/>
                <a:sym typeface="Calibri"/>
              </a:rPr>
              <a:t>Insight</a:t>
            </a:r>
            <a:r>
              <a:rPr b="1" lang="en-IN" sz="1600">
                <a:solidFill>
                  <a:schemeClr val="dk1"/>
                </a:solidFill>
                <a:latin typeface="Calibri"/>
                <a:ea typeface="Calibri"/>
                <a:cs typeface="Calibri"/>
                <a:sym typeface="Calibri"/>
              </a:rPr>
              <a:t>s</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a:solidFill>
                  <a:schemeClr val="dk1"/>
                </a:solidFill>
                <a:latin typeface="Calibri"/>
                <a:ea typeface="Calibri"/>
                <a:cs typeface="Calibri"/>
                <a:sym typeface="Calibri"/>
              </a:rPr>
              <a:t>Croatia &amp; UK are some of the countries with the lowest avg time to ship.</a:t>
            </a:r>
            <a:endParaRPr b="0" i="0" sz="1400" u="none" cap="none" strike="noStrike">
              <a:solidFill>
                <a:schemeClr val="dk1"/>
              </a:solidFill>
              <a:latin typeface="Calibri"/>
              <a:ea typeface="Calibri"/>
              <a:cs typeface="Calibri"/>
              <a:sym typeface="Calibri"/>
            </a:endParaRPr>
          </a:p>
        </p:txBody>
      </p:sp>
      <p:pic>
        <p:nvPicPr>
          <p:cNvPr id="102" name="Google Shape;102;g2be438a1975_1_2"/>
          <p:cNvPicPr preferRelativeResize="0"/>
          <p:nvPr/>
        </p:nvPicPr>
        <p:blipFill>
          <a:blip r:embed="rId3">
            <a:alphaModFix/>
          </a:blip>
          <a:stretch>
            <a:fillRect/>
          </a:stretch>
        </p:blipFill>
        <p:spPr>
          <a:xfrm>
            <a:off x="152400" y="1426227"/>
            <a:ext cx="11887201" cy="371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be438a1975_1_43"/>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--===EDA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pic>
        <p:nvPicPr>
          <p:cNvPr id="108" name="Google Shape;108;g2be438a1975_1_43"/>
          <p:cNvPicPr preferRelativeResize="0"/>
          <p:nvPr/>
        </p:nvPicPr>
        <p:blipFill>
          <a:blip r:embed="rId3">
            <a:alphaModFix/>
          </a:blip>
          <a:stretch>
            <a:fillRect/>
          </a:stretch>
        </p:blipFill>
        <p:spPr>
          <a:xfrm>
            <a:off x="121900" y="1063288"/>
            <a:ext cx="4372100" cy="2408500"/>
          </a:xfrm>
          <a:prstGeom prst="rect">
            <a:avLst/>
          </a:prstGeom>
          <a:noFill/>
          <a:ln>
            <a:noFill/>
          </a:ln>
        </p:spPr>
      </p:pic>
      <p:pic>
        <p:nvPicPr>
          <p:cNvPr id="109" name="Google Shape;109;g2be438a1975_1_43"/>
          <p:cNvPicPr preferRelativeResize="0"/>
          <p:nvPr/>
        </p:nvPicPr>
        <p:blipFill>
          <a:blip r:embed="rId4">
            <a:alphaModFix/>
          </a:blip>
          <a:stretch>
            <a:fillRect/>
          </a:stretch>
        </p:blipFill>
        <p:spPr>
          <a:xfrm>
            <a:off x="7257275" y="869250"/>
            <a:ext cx="4372100" cy="2902100"/>
          </a:xfrm>
          <a:prstGeom prst="rect">
            <a:avLst/>
          </a:prstGeom>
          <a:noFill/>
          <a:ln>
            <a:noFill/>
          </a:ln>
        </p:spPr>
      </p:pic>
      <p:pic>
        <p:nvPicPr>
          <p:cNvPr id="110" name="Google Shape;110;g2be438a1975_1_43"/>
          <p:cNvPicPr preferRelativeResize="0"/>
          <p:nvPr/>
        </p:nvPicPr>
        <p:blipFill>
          <a:blip r:embed="rId5">
            <a:alphaModFix/>
          </a:blip>
          <a:stretch>
            <a:fillRect/>
          </a:stretch>
        </p:blipFill>
        <p:spPr>
          <a:xfrm>
            <a:off x="1473724" y="3933775"/>
            <a:ext cx="8354926" cy="27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be438a1975_1_10"/>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--===EDA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16" name="Google Shape;116;g2be438a1975_1_10"/>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5 countries with highest Avg time to Ship and  lowest Avg </a:t>
            </a:r>
            <a:r>
              <a:rPr b="1" lang="en-IN">
                <a:solidFill>
                  <a:schemeClr val="lt1"/>
                </a:solidFill>
                <a:latin typeface="Quattrocento Sans"/>
                <a:ea typeface="Quattrocento Sans"/>
                <a:cs typeface="Quattrocento Sans"/>
                <a:sym typeface="Quattrocento Sans"/>
              </a:rPr>
              <a:t>profit by country</a:t>
            </a:r>
            <a:r>
              <a:rPr b="1" lang="en-IN">
                <a:solidFill>
                  <a:schemeClr val="lt1"/>
                </a:solidFill>
                <a:latin typeface="Quattrocento Sans"/>
                <a:ea typeface="Quattrocento Sans"/>
                <a:cs typeface="Quattrocento Sans"/>
                <a:sym typeface="Quattrocento Sans"/>
              </a:rPr>
              <a:t> </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17" name="Google Shape;117;g2be438a1975_1_10"/>
          <p:cNvSpPr txBox="1"/>
          <p:nvPr/>
        </p:nvSpPr>
        <p:spPr>
          <a:xfrm>
            <a:off x="837200" y="4380875"/>
            <a:ext cx="9747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Calibri"/>
                <a:ea typeface="Calibri"/>
                <a:cs typeface="Calibri"/>
                <a:sym typeface="Calibri"/>
              </a:rPr>
              <a:t>Insights</a:t>
            </a:r>
            <a:r>
              <a:rPr b="1" lang="en-IN"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t/>
            </a:r>
            <a:endParaRPr>
              <a:solidFill>
                <a:schemeClr val="dk1"/>
              </a:solidFill>
              <a:latin typeface="Calibri"/>
              <a:ea typeface="Calibri"/>
              <a:cs typeface="Calibri"/>
              <a:sym typeface="Calibri"/>
            </a:endParaRPr>
          </a:p>
        </p:txBody>
      </p:sp>
      <p:pic>
        <p:nvPicPr>
          <p:cNvPr id="118" name="Google Shape;118;g2be438a1975_1_10"/>
          <p:cNvPicPr preferRelativeResize="0"/>
          <p:nvPr/>
        </p:nvPicPr>
        <p:blipFill>
          <a:blip r:embed="rId3">
            <a:alphaModFix/>
          </a:blip>
          <a:stretch>
            <a:fillRect/>
          </a:stretch>
        </p:blipFill>
        <p:spPr>
          <a:xfrm>
            <a:off x="152400" y="1426225"/>
            <a:ext cx="6487700" cy="2564724"/>
          </a:xfrm>
          <a:prstGeom prst="rect">
            <a:avLst/>
          </a:prstGeom>
          <a:noFill/>
          <a:ln>
            <a:noFill/>
          </a:ln>
        </p:spPr>
      </p:pic>
      <p:pic>
        <p:nvPicPr>
          <p:cNvPr id="119" name="Google Shape;119;g2be438a1975_1_10"/>
          <p:cNvPicPr preferRelativeResize="0"/>
          <p:nvPr/>
        </p:nvPicPr>
        <p:blipFill>
          <a:blip r:embed="rId4">
            <a:alphaModFix/>
          </a:blip>
          <a:stretch>
            <a:fillRect/>
          </a:stretch>
        </p:blipFill>
        <p:spPr>
          <a:xfrm>
            <a:off x="7087375" y="1423150"/>
            <a:ext cx="4883626" cy="230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e438a1975_1_18"/>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EDA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25" name="Google Shape;125;g2be438a1975_1_18"/>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Avg profit by Item type</a:t>
            </a:r>
            <a:r>
              <a:rPr b="1" lang="en-IN">
                <a:solidFill>
                  <a:schemeClr val="lt1"/>
                </a:solidFill>
                <a:latin typeface="Quattrocento Sans"/>
                <a:ea typeface="Quattrocento Sans"/>
                <a:cs typeface="Quattrocento Sans"/>
                <a:sym typeface="Quattrocento Sans"/>
              </a:rPr>
              <a:t> </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26" name="Google Shape;126;g2be438a1975_1_18"/>
          <p:cNvSpPr txBox="1"/>
          <p:nvPr/>
        </p:nvSpPr>
        <p:spPr>
          <a:xfrm>
            <a:off x="871600" y="5493300"/>
            <a:ext cx="9747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Calibri"/>
                <a:ea typeface="Calibri"/>
                <a:cs typeface="Calibri"/>
                <a:sym typeface="Calibri"/>
              </a:rPr>
              <a:t>Insights</a:t>
            </a:r>
            <a:r>
              <a:rPr b="1" lang="en-IN"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a:solidFill>
                  <a:schemeClr val="dk1"/>
                </a:solidFill>
                <a:latin typeface="Calibri"/>
                <a:ea typeface="Calibri"/>
                <a:cs typeface="Calibri"/>
                <a:sym typeface="Calibri"/>
              </a:rPr>
              <a:t>Cosmetics has the highest avg profit whereas Fruits have the lowest. Steps can be taken to ensure that the profit for Fruits section improves.</a:t>
            </a:r>
            <a:endParaRPr b="0" i="0" sz="1400" u="none" cap="none" strike="noStrike">
              <a:solidFill>
                <a:schemeClr val="dk1"/>
              </a:solidFill>
              <a:latin typeface="Calibri"/>
              <a:ea typeface="Calibri"/>
              <a:cs typeface="Calibri"/>
              <a:sym typeface="Calibri"/>
            </a:endParaRPr>
          </a:p>
        </p:txBody>
      </p:sp>
      <p:pic>
        <p:nvPicPr>
          <p:cNvPr id="127" name="Google Shape;127;g2be438a1975_1_18"/>
          <p:cNvPicPr preferRelativeResize="0"/>
          <p:nvPr/>
        </p:nvPicPr>
        <p:blipFill>
          <a:blip r:embed="rId3">
            <a:alphaModFix/>
          </a:blip>
          <a:stretch>
            <a:fillRect/>
          </a:stretch>
        </p:blipFill>
        <p:spPr>
          <a:xfrm>
            <a:off x="2649150" y="1533100"/>
            <a:ext cx="6376348" cy="37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be438a1975_1_131"/>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33" name="Google Shape;133;g2be438a1975_1_131"/>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EDA insights</a:t>
            </a:r>
            <a:r>
              <a:rPr b="1" lang="en-IN">
                <a:solidFill>
                  <a:schemeClr val="lt1"/>
                </a:solidFill>
                <a:latin typeface="Quattrocento Sans"/>
                <a:ea typeface="Quattrocento Sans"/>
                <a:cs typeface="Quattrocento Sans"/>
                <a:sym typeface="Quattrocento Sans"/>
              </a:rPr>
              <a:t> </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34" name="Google Shape;134;g2be438a1975_1_131"/>
          <p:cNvSpPr txBox="1"/>
          <p:nvPr/>
        </p:nvSpPr>
        <p:spPr>
          <a:xfrm>
            <a:off x="152400" y="4679075"/>
            <a:ext cx="118185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Calibri"/>
                <a:ea typeface="Calibri"/>
                <a:cs typeface="Calibri"/>
                <a:sym typeface="Calibri"/>
              </a:rPr>
              <a:t>Insights</a:t>
            </a:r>
            <a:r>
              <a:rPr b="1" lang="en-IN"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IN">
                <a:solidFill>
                  <a:schemeClr val="dk1"/>
                </a:solidFill>
                <a:latin typeface="Calibri"/>
                <a:ea typeface="Calibri"/>
                <a:cs typeface="Calibri"/>
                <a:sym typeface="Calibri"/>
              </a:rPr>
              <a:t>U</a:t>
            </a:r>
            <a:r>
              <a:rPr lang="en-IN">
                <a:solidFill>
                  <a:schemeClr val="dk1"/>
                </a:solidFill>
                <a:latin typeface="Calibri"/>
                <a:ea typeface="Calibri"/>
                <a:cs typeface="Calibri"/>
                <a:sym typeface="Calibri"/>
              </a:rPr>
              <a:t>pon running the above query in MySQL server, the only department in which the avg profit is more(almost double) than avg cost was the Clothes department.</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Moreover, their avg days to ship is one of the lowest which makes them a sure shot “Winner” </a:t>
            </a:r>
            <a:r>
              <a:rPr lang="en-I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p:txBody>
      </p:sp>
      <p:pic>
        <p:nvPicPr>
          <p:cNvPr id="135" name="Google Shape;135;g2be438a1975_1_131"/>
          <p:cNvPicPr preferRelativeResize="0"/>
          <p:nvPr/>
        </p:nvPicPr>
        <p:blipFill>
          <a:blip r:embed="rId3">
            <a:alphaModFix/>
          </a:blip>
          <a:stretch>
            <a:fillRect/>
          </a:stretch>
        </p:blipFill>
        <p:spPr>
          <a:xfrm>
            <a:off x="152400" y="1426225"/>
            <a:ext cx="4721598" cy="2702325"/>
          </a:xfrm>
          <a:prstGeom prst="rect">
            <a:avLst/>
          </a:prstGeom>
          <a:noFill/>
          <a:ln>
            <a:noFill/>
          </a:ln>
        </p:spPr>
      </p:pic>
      <p:pic>
        <p:nvPicPr>
          <p:cNvPr id="136" name="Google Shape;136;g2be438a1975_1_131"/>
          <p:cNvPicPr preferRelativeResize="0"/>
          <p:nvPr/>
        </p:nvPicPr>
        <p:blipFill>
          <a:blip r:embed="rId4">
            <a:alphaModFix/>
          </a:blip>
          <a:stretch>
            <a:fillRect/>
          </a:stretch>
        </p:blipFill>
        <p:spPr>
          <a:xfrm>
            <a:off x="7618225" y="1426223"/>
            <a:ext cx="4421374" cy="2702326"/>
          </a:xfrm>
          <a:prstGeom prst="rect">
            <a:avLst/>
          </a:prstGeom>
          <a:noFill/>
          <a:ln>
            <a:noFill/>
          </a:ln>
        </p:spPr>
      </p:pic>
      <p:pic>
        <p:nvPicPr>
          <p:cNvPr id="137" name="Google Shape;137;g2be438a1975_1_131"/>
          <p:cNvPicPr preferRelativeResize="0"/>
          <p:nvPr/>
        </p:nvPicPr>
        <p:blipFill>
          <a:blip r:embed="rId5">
            <a:alphaModFix/>
          </a:blip>
          <a:stretch>
            <a:fillRect/>
          </a:stretch>
        </p:blipFill>
        <p:spPr>
          <a:xfrm>
            <a:off x="5034550" y="2016425"/>
            <a:ext cx="2583675" cy="136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be438a1975_1_29"/>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--===EDA </a:t>
            </a:r>
            <a:r>
              <a:rPr b="1" lang="en-IN">
                <a:solidFill>
                  <a:schemeClr val="lt1"/>
                </a:solidFill>
                <a:latin typeface="Quattrocento Sans"/>
                <a:ea typeface="Quattrocento Sans"/>
                <a:cs typeface="Quattrocento Sans"/>
                <a:sym typeface="Quattrocento Sans"/>
              </a:rPr>
              <a:t>I</a:t>
            </a:r>
            <a:r>
              <a:rPr b="1" i="0" lang="en-IN" sz="1400" u="none" cap="none" strike="noStrike">
                <a:solidFill>
                  <a:schemeClr val="lt1"/>
                </a:solidFill>
                <a:latin typeface="Quattrocento Sans"/>
                <a:ea typeface="Quattrocento Sans"/>
                <a:cs typeface="Quattrocento Sans"/>
                <a:sym typeface="Quattrocento Sans"/>
              </a:rPr>
              <a:t>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43" name="Google Shape;143;g2be438a1975_1_29"/>
          <p:cNvSpPr txBox="1"/>
          <p:nvPr/>
        </p:nvSpPr>
        <p:spPr>
          <a:xfrm>
            <a:off x="871600" y="5493300"/>
            <a:ext cx="97479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Calibri"/>
                <a:ea typeface="Calibri"/>
                <a:cs typeface="Calibri"/>
                <a:sym typeface="Calibri"/>
              </a:rPr>
              <a:t>Insights</a:t>
            </a:r>
            <a:r>
              <a:rPr b="1" lang="en-IN"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Beverages, Cosmetics ,Fruits, Office, Supplies and  Snacks are those whose profit in 2010 is lower than that of 2017.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Steps can be taken for the other Item types to increase their profit in future.</a:t>
            </a:r>
            <a:endParaRPr sz="12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a:solidFill>
                <a:schemeClr val="dk1"/>
              </a:solidFill>
              <a:latin typeface="Calibri"/>
              <a:ea typeface="Calibri"/>
              <a:cs typeface="Calibri"/>
              <a:sym typeface="Calibri"/>
            </a:endParaRPr>
          </a:p>
        </p:txBody>
      </p:sp>
      <p:pic>
        <p:nvPicPr>
          <p:cNvPr id="144" name="Google Shape;144;g2be438a1975_1_29"/>
          <p:cNvPicPr preferRelativeResize="0"/>
          <p:nvPr/>
        </p:nvPicPr>
        <p:blipFill>
          <a:blip r:embed="rId3">
            <a:alphaModFix/>
          </a:blip>
          <a:stretch>
            <a:fillRect/>
          </a:stretch>
        </p:blipFill>
        <p:spPr>
          <a:xfrm>
            <a:off x="2526325" y="1426217"/>
            <a:ext cx="6530485" cy="39146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be438a1975_1_53"/>
          <p:cNvSpPr txBox="1"/>
          <p:nvPr/>
        </p:nvSpPr>
        <p:spPr>
          <a:xfrm>
            <a:off x="4494000" y="78102"/>
            <a:ext cx="32040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50" name="Google Shape;150;g2be438a1975_1_53"/>
          <p:cNvSpPr txBox="1"/>
          <p:nvPr/>
        </p:nvSpPr>
        <p:spPr>
          <a:xfrm>
            <a:off x="121900" y="750617"/>
            <a:ext cx="11849100" cy="523200"/>
          </a:xfrm>
          <a:prstGeom prst="rect">
            <a:avLst/>
          </a:prstGeom>
          <a:solidFill>
            <a:srgbClr val="222A35"/>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Quattrocento Sans"/>
                <a:ea typeface="Quattrocento Sans"/>
                <a:cs typeface="Quattrocento Sans"/>
                <a:sym typeface="Quattrocento Sans"/>
              </a:rPr>
              <a:t>--==== </a:t>
            </a:r>
            <a:r>
              <a:rPr b="1" lang="en-IN">
                <a:solidFill>
                  <a:schemeClr val="lt1"/>
                </a:solidFill>
                <a:latin typeface="Quattrocento Sans"/>
                <a:ea typeface="Quattrocento Sans"/>
                <a:cs typeface="Quattrocento Sans"/>
                <a:sym typeface="Quattrocento Sans"/>
              </a:rPr>
              <a:t>Correlation between  Avg profit and Units sold</a:t>
            </a:r>
            <a:r>
              <a:rPr b="1"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51" name="Google Shape;151;g2be438a1975_1_53"/>
          <p:cNvSpPr txBox="1"/>
          <p:nvPr/>
        </p:nvSpPr>
        <p:spPr>
          <a:xfrm>
            <a:off x="530800" y="3696900"/>
            <a:ext cx="11440200" cy="308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IN" sz="1600" u="sng">
                <a:solidFill>
                  <a:schemeClr val="dk1"/>
                </a:solidFill>
                <a:latin typeface="Calibri"/>
                <a:ea typeface="Calibri"/>
                <a:cs typeface="Calibri"/>
                <a:sym typeface="Calibri"/>
              </a:rPr>
              <a:t>Business case scenario</a:t>
            </a:r>
            <a:r>
              <a:rPr b="1" lang="en-IN"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IN" sz="1600">
                <a:solidFill>
                  <a:schemeClr val="dk1"/>
                </a:solidFill>
                <a:latin typeface="Calibri"/>
                <a:ea typeface="Calibri"/>
                <a:cs typeface="Calibri"/>
                <a:sym typeface="Calibri"/>
              </a:rPr>
              <a:t>The business wants to introduce a “Combo sale season” and would </a:t>
            </a:r>
            <a:r>
              <a:rPr b="1" lang="en-IN" sz="1600">
                <a:solidFill>
                  <a:schemeClr val="dk1"/>
                </a:solidFill>
                <a:latin typeface="Calibri"/>
                <a:ea typeface="Calibri"/>
                <a:cs typeface="Calibri"/>
                <a:sym typeface="Calibri"/>
              </a:rPr>
              <a:t>want</a:t>
            </a:r>
            <a:r>
              <a:rPr b="1" lang="en-IN" sz="1600">
                <a:solidFill>
                  <a:schemeClr val="dk1"/>
                </a:solidFill>
                <a:latin typeface="Calibri"/>
                <a:ea typeface="Calibri"/>
                <a:cs typeface="Calibri"/>
                <a:sym typeface="Calibri"/>
              </a:rPr>
              <a:t> to check if increasing </a:t>
            </a:r>
            <a:r>
              <a:rPr b="1" lang="en-IN" sz="1600">
                <a:solidFill>
                  <a:schemeClr val="dk1"/>
                </a:solidFill>
                <a:latin typeface="Calibri"/>
                <a:ea typeface="Calibri"/>
                <a:cs typeface="Calibri"/>
                <a:sym typeface="Calibri"/>
              </a:rPr>
              <a:t>the number of units might increase the average profit.</a:t>
            </a:r>
            <a:endParaRPr b="1" sz="1600">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We did a correlation analysis between these two variables to analyze the historical data.</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The correlation coefficient between units sold and average profit is approximately 0.5947.</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SzPts val="1400"/>
              <a:buChar char="●"/>
            </a:pPr>
            <a:r>
              <a:rPr lang="en-IN">
                <a:solidFill>
                  <a:schemeClr val="dk1"/>
                </a:solidFill>
                <a:latin typeface="Calibri"/>
                <a:ea typeface="Calibri"/>
                <a:cs typeface="Calibri"/>
                <a:sym typeface="Calibri"/>
              </a:rPr>
              <a:t>This value indicates a moderate positive relationship. As the number of units sold increases, the average profit also tends to increase.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SzPts val="1400"/>
              <a:buChar char="●"/>
            </a:pPr>
            <a:r>
              <a:rPr lang="en-IN">
                <a:solidFill>
                  <a:schemeClr val="dk1"/>
                </a:solidFill>
                <a:latin typeface="Calibri"/>
                <a:ea typeface="Calibri"/>
                <a:cs typeface="Calibri"/>
                <a:sym typeface="Calibri"/>
              </a:rPr>
              <a:t>However, correlation does not imply always causation. Though there is a positive correlation, it does not necessarily mean that increasing the units sold causes an increase in average profit. We can further analyze this by using Regression analysis.The output and interpretation of the results are mentioned in the following slides.</a:t>
            </a:r>
            <a:endParaRPr sz="1200">
              <a:solidFill>
                <a:srgbClr val="111111"/>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p:txBody>
      </p:sp>
      <p:graphicFrame>
        <p:nvGraphicFramePr>
          <p:cNvPr id="152" name="Google Shape;152;g2be438a1975_1_53"/>
          <p:cNvGraphicFramePr/>
          <p:nvPr/>
        </p:nvGraphicFramePr>
        <p:xfrm>
          <a:off x="576725" y="1477238"/>
          <a:ext cx="3000000" cy="3000000"/>
        </p:xfrm>
        <a:graphic>
          <a:graphicData uri="http://schemas.openxmlformats.org/drawingml/2006/table">
            <a:tbl>
              <a:tblPr>
                <a:noFill/>
                <a:tableStyleId>{0099D610-ECA5-4DF3-A325-A6AC0FA3CAD6}</a:tableStyleId>
              </a:tblPr>
              <a:tblGrid>
                <a:gridCol w="1375125"/>
                <a:gridCol w="1423100"/>
                <a:gridCol w="1343125"/>
              </a:tblGrid>
              <a:tr h="629675">
                <a:tc>
                  <a:txBody>
                    <a:bodyPr/>
                    <a:lstStyle/>
                    <a:p>
                      <a:pPr indent="0" lvl="0" marL="0" rtl="0" algn="ctr">
                        <a:lnSpc>
                          <a:spcPct val="115000"/>
                        </a:lnSpc>
                        <a:spcBef>
                          <a:spcPts val="0"/>
                        </a:spcBef>
                        <a:spcAft>
                          <a:spcPts val="0"/>
                        </a:spcAft>
                        <a:buNone/>
                      </a:pPr>
                      <a:r>
                        <a:rPr i="1" lang="en-IN" sz="1200">
                          <a:latin typeface="Calibri"/>
                          <a:ea typeface="Calibri"/>
                          <a:cs typeface="Calibri"/>
                          <a:sym typeface="Calibri"/>
                        </a:rPr>
                        <a:t> </a:t>
                      </a:r>
                      <a:endParaRPr i="1" sz="12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IN" sz="1800">
                          <a:latin typeface="Calibri"/>
                          <a:ea typeface="Calibri"/>
                          <a:cs typeface="Calibri"/>
                          <a:sym typeface="Calibri"/>
                        </a:rPr>
                        <a:t>Units Sold</a:t>
                      </a:r>
                      <a:endParaRPr b="1"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IN" sz="1800">
                          <a:latin typeface="Calibri"/>
                          <a:ea typeface="Calibri"/>
                          <a:cs typeface="Calibri"/>
                          <a:sym typeface="Calibri"/>
                        </a:rPr>
                        <a:t>Avg Profit</a:t>
                      </a:r>
                      <a:endParaRPr b="1"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693275">
                <a:tc>
                  <a:txBody>
                    <a:bodyPr/>
                    <a:lstStyle/>
                    <a:p>
                      <a:pPr indent="0" lvl="0" marL="0" rtl="0" algn="l">
                        <a:spcBef>
                          <a:spcPts val="0"/>
                        </a:spcBef>
                        <a:spcAft>
                          <a:spcPts val="0"/>
                        </a:spcAft>
                        <a:buNone/>
                      </a:pPr>
                      <a:r>
                        <a:rPr b="1" lang="en-IN" sz="1800">
                          <a:latin typeface="Calibri"/>
                          <a:ea typeface="Calibri"/>
                          <a:cs typeface="Calibri"/>
                          <a:sym typeface="Calibri"/>
                        </a:rPr>
                        <a:t>Units Sold</a:t>
                      </a:r>
                      <a:endParaRPr b="1"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Calibri"/>
                          <a:ea typeface="Calibri"/>
                          <a:cs typeface="Calibri"/>
                          <a:sym typeface="Calibri"/>
                        </a:rPr>
                        <a:t> </a:t>
                      </a:r>
                      <a:endParaRPr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693275">
                <a:tc>
                  <a:txBody>
                    <a:bodyPr/>
                    <a:lstStyle/>
                    <a:p>
                      <a:pPr indent="0" lvl="0" marL="0" rtl="0" algn="l">
                        <a:spcBef>
                          <a:spcPts val="0"/>
                        </a:spcBef>
                        <a:spcAft>
                          <a:spcPts val="0"/>
                        </a:spcAft>
                        <a:buNone/>
                      </a:pPr>
                      <a:r>
                        <a:rPr b="1" lang="en-IN" sz="1800">
                          <a:latin typeface="Calibri"/>
                          <a:ea typeface="Calibri"/>
                          <a:cs typeface="Calibri"/>
                          <a:sym typeface="Calibri"/>
                        </a:rPr>
                        <a:t>A</a:t>
                      </a:r>
                      <a:r>
                        <a:rPr b="1" lang="en-IN" sz="1800">
                          <a:latin typeface="Calibri"/>
                          <a:ea typeface="Calibri"/>
                          <a:cs typeface="Calibri"/>
                          <a:sym typeface="Calibri"/>
                        </a:rPr>
                        <a:t>vg profit</a:t>
                      </a:r>
                      <a:endParaRPr b="1"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800">
                          <a:latin typeface="Calibri"/>
                          <a:ea typeface="Calibri"/>
                          <a:cs typeface="Calibri"/>
                          <a:sym typeface="Calibri"/>
                        </a:rPr>
                        <a:t>0.59474029</a:t>
                      </a:r>
                      <a:endParaRPr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IN" sz="1800">
                          <a:latin typeface="Calibri"/>
                          <a:ea typeface="Calibri"/>
                          <a:cs typeface="Calibri"/>
                          <a:sym typeface="Calibri"/>
                        </a:rPr>
                        <a:t>1</a:t>
                      </a:r>
                      <a:endParaRPr sz="1800">
                        <a:latin typeface="Calibri"/>
                        <a:ea typeface="Calibri"/>
                        <a:cs typeface="Calibri"/>
                        <a:sym typeface="Calibri"/>
                      </a:endParaRPr>
                    </a:p>
                  </a:txBody>
                  <a:tcPr marT="9525" marB="91425" marR="9525" marL="9525" anchor="b">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bl>
          </a:graphicData>
        </a:graphic>
      </p:graphicFrame>
      <p:pic>
        <p:nvPicPr>
          <p:cNvPr id="153" name="Google Shape;153;g2be438a1975_1_53"/>
          <p:cNvPicPr preferRelativeResize="0"/>
          <p:nvPr/>
        </p:nvPicPr>
        <p:blipFill>
          <a:blip r:embed="rId3">
            <a:alphaModFix/>
          </a:blip>
          <a:stretch>
            <a:fillRect/>
          </a:stretch>
        </p:blipFill>
        <p:spPr>
          <a:xfrm>
            <a:off x="5470475" y="1423150"/>
            <a:ext cx="6500524" cy="207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2023-01-12T08:11:47Z</dcterms:created>
  <dc:creator>KUMAR NAVEEN</dc:creator>
</cp:coreProperties>
</file>