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64" r:id="rId14"/>
    <p:sldId id="272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ake Mitchell" initials="BM" lastIdx="1" clrIdx="0">
    <p:extLst>
      <p:ext uri="{19B8F6BF-5375-455C-9EA6-DF929625EA0E}">
        <p15:presenceInfo xmlns:p15="http://schemas.microsoft.com/office/powerpoint/2012/main" userId="99953e73925909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FF00"/>
    <a:srgbClr val="FF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CCDB-9058-4E5B-B64D-89713B44A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Exploring Concurrency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5882F-895A-4BCB-BF58-1D245898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Blake Mitchell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906FAB-2035-44BC-B3B8-2F91496F966E}"/>
              </a:ext>
            </a:extLst>
          </p:cNvPr>
          <p:cNvCxnSpPr/>
          <p:nvPr/>
        </p:nvCxnSpPr>
        <p:spPr>
          <a:xfrm>
            <a:off x="914400" y="797522"/>
            <a:ext cx="0" cy="4716379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C1ED5A-0C8F-4FA2-BFAA-B1E14E8A5808}"/>
              </a:ext>
            </a:extLst>
          </p:cNvPr>
          <p:cNvCxnSpPr/>
          <p:nvPr/>
        </p:nvCxnSpPr>
        <p:spPr>
          <a:xfrm>
            <a:off x="2182873" y="797522"/>
            <a:ext cx="0" cy="4716379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ECED73-6798-40CD-9558-C52CBAA58C62}"/>
              </a:ext>
            </a:extLst>
          </p:cNvPr>
          <p:cNvCxnSpPr/>
          <p:nvPr/>
        </p:nvCxnSpPr>
        <p:spPr>
          <a:xfrm>
            <a:off x="3451345" y="797522"/>
            <a:ext cx="0" cy="4716379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0BD2E5-CEE0-46B0-AA0B-353B39BE6A62}"/>
              </a:ext>
            </a:extLst>
          </p:cNvPr>
          <p:cNvCxnSpPr/>
          <p:nvPr/>
        </p:nvCxnSpPr>
        <p:spPr>
          <a:xfrm>
            <a:off x="914400" y="1368162"/>
            <a:ext cx="1268473" cy="66001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97E2-AD68-4EE5-867B-4607BA62F53A}"/>
              </a:ext>
            </a:extLst>
          </p:cNvPr>
          <p:cNvCxnSpPr>
            <a:cxnSpLocks/>
          </p:cNvCxnSpPr>
          <p:nvPr/>
        </p:nvCxnSpPr>
        <p:spPr>
          <a:xfrm flipH="1">
            <a:off x="2182872" y="1769540"/>
            <a:ext cx="1268473" cy="64365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8A16B0-1B12-400B-B38B-D0148E498D5A}"/>
              </a:ext>
            </a:extLst>
          </p:cNvPr>
          <p:cNvCxnSpPr>
            <a:cxnSpLocks/>
          </p:cNvCxnSpPr>
          <p:nvPr/>
        </p:nvCxnSpPr>
        <p:spPr>
          <a:xfrm flipH="1">
            <a:off x="914399" y="3259661"/>
            <a:ext cx="1268473" cy="43284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4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7C44-52F3-4C5C-8609-CBA90975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macro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2E3A-DC22-401E-976E-BA1A4727A9E8}"/>
              </a:ext>
            </a:extLst>
          </p:cNvPr>
          <p:cNvSpPr/>
          <p:nvPr/>
        </p:nvSpPr>
        <p:spPr>
          <a:xfrm>
            <a:off x="673432" y="2087798"/>
            <a:ext cx="10921776" cy="318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;;; Defines a macro that takes the arguments to async and returns an asynchronous process.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;;; This macro is used so that the arguments are not evaluated. Call like (async body).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define-syntax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syntax-rules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((_ x)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((queue (make-thread-queue 1))) 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;; Create a single-element queue for the return value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(make-async-expression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(thread 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thunk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(push! queue x)        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;; Delayed evaluations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stop-current-thread))) 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;; Thread can be restarted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(quote x))))))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559BF4-48C8-4479-9928-AD4F8129B94C}"/>
              </a:ext>
            </a:extLst>
          </p:cNvPr>
          <p:cNvSpPr/>
          <p:nvPr/>
        </p:nvSpPr>
        <p:spPr>
          <a:xfrm>
            <a:off x="1790380" y="4072538"/>
            <a:ext cx="4305620" cy="338097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1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7C44-52F3-4C5C-8609-CBA90975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macro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2E3A-DC22-401E-976E-BA1A4727A9E8}"/>
              </a:ext>
            </a:extLst>
          </p:cNvPr>
          <p:cNvSpPr/>
          <p:nvPr/>
        </p:nvSpPr>
        <p:spPr>
          <a:xfrm>
            <a:off x="3499774" y="1872645"/>
            <a:ext cx="5028123" cy="357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(thread 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thunk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(push! queue process)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559BF4-48C8-4479-9928-AD4F8129B94C}"/>
              </a:ext>
            </a:extLst>
          </p:cNvPr>
          <p:cNvSpPr/>
          <p:nvPr/>
        </p:nvSpPr>
        <p:spPr>
          <a:xfrm>
            <a:off x="3507458" y="1882331"/>
            <a:ext cx="818652" cy="338097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B2322F-CDB9-4138-BEDD-DB8FC8782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74151"/>
            <a:ext cx="10353762" cy="3217049"/>
          </a:xfrm>
        </p:spPr>
        <p:txBody>
          <a:bodyPr/>
          <a:lstStyle/>
          <a:p>
            <a:r>
              <a:rPr lang="en-US" sz="1900" dirty="0">
                <a:solidFill>
                  <a:srgbClr val="00B0F0"/>
                </a:solidFill>
                <a:latin typeface="Consolas" panose="020B0609020204030204" pitchFamily="49" charset="0"/>
              </a:rPr>
              <a:t>delay</a:t>
            </a:r>
            <a:r>
              <a:rPr lang="en-US" dirty="0"/>
              <a:t> is used to create a promise</a:t>
            </a:r>
          </a:p>
          <a:p>
            <a:pPr lvl="1"/>
            <a:r>
              <a:rPr lang="en-US" dirty="0"/>
              <a:t>Delays expression that can be forced later, which caches the result.</a:t>
            </a:r>
          </a:p>
          <a:p>
            <a:r>
              <a:rPr lang="en-US" sz="1900" dirty="0">
                <a:solidFill>
                  <a:srgbClr val="00B0F0"/>
                </a:solidFill>
                <a:latin typeface="Consolas" panose="020B0609020204030204" pitchFamily="49" charset="0"/>
              </a:rPr>
              <a:t>thread</a:t>
            </a:r>
            <a:r>
              <a:rPr lang="en-US" dirty="0"/>
              <a:t> is used to create the asynchronous process</a:t>
            </a:r>
          </a:p>
          <a:p>
            <a:r>
              <a:rPr lang="en-US" dirty="0"/>
              <a:t>A </a:t>
            </a:r>
            <a:r>
              <a:rPr lang="en-US" sz="1900" dirty="0">
                <a:solidFill>
                  <a:srgbClr val="00B0F0"/>
                </a:solidFill>
                <a:latin typeface="Consolas" panose="020B0609020204030204" pitchFamily="49" charset="0"/>
              </a:rPr>
              <a:t>thunk</a:t>
            </a:r>
            <a:r>
              <a:rPr lang="en-US" dirty="0"/>
              <a:t> is what thread expects</a:t>
            </a:r>
          </a:p>
          <a:p>
            <a:pPr lvl="1"/>
            <a:r>
              <a:rPr lang="en-US" dirty="0"/>
              <a:t>This is how the thread creation process normally delays evaluation</a:t>
            </a:r>
          </a:p>
          <a:p>
            <a:r>
              <a:rPr lang="en-US" dirty="0"/>
              <a:t>When the delay is forced, </a:t>
            </a:r>
            <a:r>
              <a:rPr lang="en-US" sz="1900" dirty="0">
                <a:solidFill>
                  <a:srgbClr val="00B0F0"/>
                </a:solidFill>
                <a:latin typeface="Consolas" panose="020B0609020204030204" pitchFamily="49" charset="0"/>
              </a:rPr>
              <a:t>process</a:t>
            </a:r>
            <a:r>
              <a:rPr lang="en-US" dirty="0"/>
              <a:t> evaluates</a:t>
            </a:r>
          </a:p>
          <a:p>
            <a:r>
              <a:rPr lang="en-US" dirty="0"/>
              <a:t>And then places its value on the </a:t>
            </a:r>
            <a:r>
              <a:rPr lang="en-US" sz="1900" dirty="0">
                <a:solidFill>
                  <a:srgbClr val="00B0F0"/>
                </a:solidFill>
                <a:latin typeface="Consolas" panose="020B0609020204030204" pitchFamily="49" charset="0"/>
              </a:rPr>
              <a:t>queue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3D6B6-0D05-4AD9-B324-6F27BC38E5CC}"/>
              </a:ext>
            </a:extLst>
          </p:cNvPr>
          <p:cNvSpPr/>
          <p:nvPr/>
        </p:nvSpPr>
        <p:spPr>
          <a:xfrm>
            <a:off x="4326109" y="1881493"/>
            <a:ext cx="922085" cy="338097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2C9954-D399-4EB1-A30C-BB5AA2B0CACA}"/>
              </a:ext>
            </a:extLst>
          </p:cNvPr>
          <p:cNvSpPr/>
          <p:nvPr/>
        </p:nvSpPr>
        <p:spPr>
          <a:xfrm>
            <a:off x="5248195" y="1880329"/>
            <a:ext cx="729984" cy="338097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4E0308-5743-4AE7-ABBC-C391834A5075}"/>
              </a:ext>
            </a:extLst>
          </p:cNvPr>
          <p:cNvSpPr/>
          <p:nvPr/>
        </p:nvSpPr>
        <p:spPr>
          <a:xfrm>
            <a:off x="7444548" y="1885753"/>
            <a:ext cx="922085" cy="338097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6C84D9-EE86-4BA0-B81C-361B10CCA269}"/>
              </a:ext>
            </a:extLst>
          </p:cNvPr>
          <p:cNvSpPr/>
          <p:nvPr/>
        </p:nvSpPr>
        <p:spPr>
          <a:xfrm>
            <a:off x="5978179" y="1879488"/>
            <a:ext cx="1466369" cy="338097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7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7C44-52F3-4C5C-8609-CBA90975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failure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2E3A-DC22-401E-976E-BA1A4727A9E8}"/>
              </a:ext>
            </a:extLst>
          </p:cNvPr>
          <p:cNvSpPr/>
          <p:nvPr/>
        </p:nvSpPr>
        <p:spPr>
          <a:xfrm>
            <a:off x="2563704" y="1510323"/>
            <a:ext cx="7971106" cy="205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expression)     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#[&lt;async-expression&gt;]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&gt; (list (async (display 1)) (async (display 2)))</a:t>
            </a:r>
          </a:p>
          <a:p>
            <a:pPr marL="2800350" indent="-2800350">
              <a:lnSpc>
                <a:spcPct val="115000"/>
              </a:lnSpc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;Value: ( #[&lt;async-expression&gt; 16 expression: (display 1)]</a:t>
            </a:r>
          </a:p>
          <a:p>
            <a:pPr marL="2800350" indent="-2800350">
              <a:lnSpc>
                <a:spcPct val="115000"/>
              </a:lnSpc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#[&lt;async-expression&gt; 17 expression: (display 2)] )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endParaRPr lang="en-US" sz="1600" dirty="0">
              <a:latin typeface="Consolas" panose="020B0609020204030204" pitchFamily="49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00350" indent="-2800350">
              <a:lnSpc>
                <a:spcPct val="115000"/>
              </a:lnSpc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 ...) 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#[&lt;async-expression&gt; 1] ... )</a:t>
            </a:r>
          </a:p>
          <a:p>
            <a:pPr marL="2800350" indent="-2800350">
              <a:lnSpc>
                <a:spcPct val="115000"/>
              </a:lnSpc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(async (display 1) (display 2))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0FB664-421D-4E02-8E65-5812E515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3899958"/>
            <a:ext cx="10353762" cy="2435836"/>
          </a:xfrm>
        </p:spPr>
        <p:txBody>
          <a:bodyPr>
            <a:normAutofit/>
          </a:bodyPr>
          <a:lstStyle/>
          <a:p>
            <a:r>
              <a:rPr lang="en-US" sz="2100" dirty="0"/>
              <a:t>Because start-async and await-async are just procedures, they can be mapped.</a:t>
            </a:r>
          </a:p>
          <a:p>
            <a:endParaRPr lang="en-US" sz="2100" dirty="0"/>
          </a:p>
          <a:p>
            <a:r>
              <a:rPr lang="en-US" sz="2100" dirty="0"/>
              <a:t>Example: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E834B7-FCD7-4E97-9292-3DCBB6B512ED}"/>
              </a:ext>
            </a:extLst>
          </p:cNvPr>
          <p:cNvSpPr/>
          <p:nvPr/>
        </p:nvSpPr>
        <p:spPr>
          <a:xfrm>
            <a:off x="2474259" y="4860723"/>
            <a:ext cx="8803947" cy="640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await-async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start-async (list 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(* 2 3)) 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(* 4 5)))))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;Value: (6 20)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3BAF4-1968-4506-92ED-C34744076B16}"/>
              </a:ext>
            </a:extLst>
          </p:cNvPr>
          <p:cNvSpPr txBox="1"/>
          <p:nvPr/>
        </p:nvSpPr>
        <p:spPr>
          <a:xfrm>
            <a:off x="2289753" y="152404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A42C7-F2E8-4938-BFA0-0D750444E5B8}"/>
              </a:ext>
            </a:extLst>
          </p:cNvPr>
          <p:cNvSpPr txBox="1"/>
          <p:nvPr/>
        </p:nvSpPr>
        <p:spPr>
          <a:xfrm>
            <a:off x="2275039" y="2920157"/>
            <a:ext cx="307361" cy="38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2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7C44-52F3-4C5C-8609-CBA90975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failure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0FB664-421D-4E02-8E65-5812E515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494495"/>
            <a:ext cx="10353762" cy="2435836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You cannot map a macro with </a:t>
            </a:r>
            <a:r>
              <a:rPr lang="en-US" sz="1900" dirty="0">
                <a:solidFill>
                  <a:srgbClr val="00B0F0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dirty="0"/>
              <a:t>Created a macro that symbolically maps 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async</a:t>
            </a:r>
          </a:p>
          <a:p>
            <a:pPr lvl="1"/>
            <a:r>
              <a:rPr lang="en-US" dirty="0"/>
              <a:t>Works for simple processes but led to lexical binding issues</a:t>
            </a:r>
          </a:p>
          <a:p>
            <a:r>
              <a:rPr lang="en-US" dirty="0"/>
              <a:t>Probably possible but I wasn’t able to use </a:t>
            </a:r>
            <a:r>
              <a:rPr lang="en-US" sz="1900" dirty="0">
                <a:solidFill>
                  <a:srgbClr val="00B0F0"/>
                </a:solidFill>
                <a:latin typeface="Consolas" panose="020B0609020204030204" pitchFamily="49" charset="0"/>
              </a:rPr>
              <a:t>syntax-rules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to handle parameterized</a:t>
            </a:r>
            <a:r>
              <a:rPr lang="en-US" dirty="0"/>
              <a:t> async processes.</a:t>
            </a:r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E834B7-FCD7-4E97-9292-3DCBB6B512ED}"/>
              </a:ext>
            </a:extLst>
          </p:cNvPr>
          <p:cNvSpPr/>
          <p:nvPr/>
        </p:nvSpPr>
        <p:spPr>
          <a:xfrm>
            <a:off x="2528047" y="4393108"/>
            <a:ext cx="9328417" cy="149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(tester x) (* 2 x))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(async-tester y) 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new-async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(test y)))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(start-async (async-tester 3))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;The thread #[thread 15] signalled an error #[condition 16 "unbound-variable"]: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Unbound variable: 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6C2CA-DDAD-4C18-A2F0-7D7DDF1C66E7}"/>
              </a:ext>
            </a:extLst>
          </p:cNvPr>
          <p:cNvSpPr txBox="1"/>
          <p:nvPr/>
        </p:nvSpPr>
        <p:spPr>
          <a:xfrm>
            <a:off x="5983099" y="5767089"/>
            <a:ext cx="272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This works with current implementation of async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86230E-A977-4FDB-BA72-474FFFFC1646}"/>
              </a:ext>
            </a:extLst>
          </p:cNvPr>
          <p:cNvSpPr/>
          <p:nvPr/>
        </p:nvSpPr>
        <p:spPr>
          <a:xfrm>
            <a:off x="2563704" y="1510323"/>
            <a:ext cx="7971106" cy="640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expression)     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#[&lt;async-expression&gt;]</a:t>
            </a:r>
          </a:p>
          <a:p>
            <a:pPr marL="2800350" indent="-2800350">
              <a:lnSpc>
                <a:spcPct val="115000"/>
              </a:lnSpc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 ...) 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#[&lt;async-expression&gt; 1] ...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8108E-41C3-470C-B01C-84D11437DCDD}"/>
              </a:ext>
            </a:extLst>
          </p:cNvPr>
          <p:cNvSpPr txBox="1"/>
          <p:nvPr/>
        </p:nvSpPr>
        <p:spPr>
          <a:xfrm>
            <a:off x="2289753" y="152404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AC336-BBC2-4439-9797-F055987B8CE7}"/>
              </a:ext>
            </a:extLst>
          </p:cNvPr>
          <p:cNvSpPr txBox="1"/>
          <p:nvPr/>
        </p:nvSpPr>
        <p:spPr>
          <a:xfrm>
            <a:off x="2275039" y="1798293"/>
            <a:ext cx="307361" cy="38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7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5B20-4908-44B1-B1F3-462DB7BC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177E-BD65-493D-8A8B-7B07941B3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US" dirty="0"/>
              <a:t>Actors are:</a:t>
            </a:r>
          </a:p>
          <a:p>
            <a:pPr lvl="1"/>
            <a:r>
              <a:rPr lang="en-US" dirty="0"/>
              <a:t>concurrent, stateful processes</a:t>
            </a:r>
          </a:p>
          <a:p>
            <a:pPr lvl="1"/>
            <a:r>
              <a:rPr lang="en-US" dirty="0"/>
              <a:t>that can send messages to one another</a:t>
            </a:r>
          </a:p>
          <a:p>
            <a:pPr lvl="1"/>
            <a:r>
              <a:rPr lang="en-US" dirty="0"/>
              <a:t>and launch other actors.</a:t>
            </a:r>
          </a:p>
          <a:p>
            <a:pPr lvl="1"/>
            <a:endParaRPr lang="en-US" dirty="0"/>
          </a:p>
          <a:p>
            <a:r>
              <a:rPr lang="en-US" dirty="0"/>
              <a:t>So actors can be modeled with a fairly simple process: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1533B-F5B9-4F06-B037-DCCCE311F59F}"/>
              </a:ext>
            </a:extLst>
          </p:cNvPr>
          <p:cNvSpPr/>
          <p:nvPr/>
        </p:nvSpPr>
        <p:spPr>
          <a:xfrm>
            <a:off x="485173" y="4403380"/>
            <a:ext cx="1121100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define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actor-loop</a:t>
            </a:r>
            <a:r>
              <a:rPr lang="en-US" sz="1600" dirty="0">
                <a:latin typeface="Consolas" panose="020B0609020204030204" pitchFamily="49" charset="0"/>
              </a:rPr>
              <a:t> state message-processors inbox)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let*</a:t>
            </a:r>
            <a:r>
              <a:rPr lang="en-US" sz="1600" dirty="0">
                <a:latin typeface="Consolas" panose="020B0609020204030204" pitchFamily="49" charset="0"/>
              </a:rPr>
              <a:t> ((message (pop! inbox))               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;; Wait for a message to arrive.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cond</a:t>
            </a:r>
            <a:r>
              <a:rPr lang="en-US" sz="1600" dirty="0">
                <a:latin typeface="Consolas" panose="020B0609020204030204" pitchFamily="49" charset="0"/>
              </a:rPr>
              <a:t> ((stop-message? message) state)     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;; Check for the stop message, which stops the actor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    (else ...                           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;; Otherwise, process the message.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(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actor-loop</a:t>
            </a:r>
            <a:r>
              <a:rPr lang="en-US" sz="1600" dirty="0">
                <a:latin typeface="Consolas" panose="020B0609020204030204" pitchFamily="49" charset="0"/>
              </a:rPr>
              <a:t> new-state             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;; Go back and listen for a new message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new-message-processors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inbox))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70734D77-0D00-44D0-8873-F2BC0017E9A1}"/>
              </a:ext>
            </a:extLst>
          </p:cNvPr>
          <p:cNvSpPr/>
          <p:nvPr/>
        </p:nvSpPr>
        <p:spPr>
          <a:xfrm>
            <a:off x="6904206" y="1785128"/>
            <a:ext cx="3427079" cy="1551684"/>
          </a:xfrm>
          <a:prstGeom prst="bentArrow">
            <a:avLst>
              <a:gd name="adj1" fmla="val 8658"/>
              <a:gd name="adj2" fmla="val 9896"/>
              <a:gd name="adj3" fmla="val 24504"/>
              <a:gd name="adj4" fmla="val 19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D3460DAD-7D49-434D-8E1D-60832DB8AFF8}"/>
              </a:ext>
            </a:extLst>
          </p:cNvPr>
          <p:cNvSpPr/>
          <p:nvPr/>
        </p:nvSpPr>
        <p:spPr>
          <a:xfrm>
            <a:off x="6904205" y="2082394"/>
            <a:ext cx="3427079" cy="1551684"/>
          </a:xfrm>
          <a:prstGeom prst="bentArrow">
            <a:avLst>
              <a:gd name="adj1" fmla="val 8658"/>
              <a:gd name="adj2" fmla="val 9896"/>
              <a:gd name="adj3" fmla="val 24504"/>
              <a:gd name="adj4" fmla="val 19485"/>
            </a:avLst>
          </a:prstGeom>
          <a:scene3d>
            <a:camera prst="orthographicFront">
              <a:rot lat="0" lon="21599976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AA98E9-23E7-47D7-ACC5-D8E1DFB3C47B}"/>
              </a:ext>
            </a:extLst>
          </p:cNvPr>
          <p:cNvSpPr/>
          <p:nvPr/>
        </p:nvSpPr>
        <p:spPr>
          <a:xfrm>
            <a:off x="7269095" y="2860838"/>
            <a:ext cx="1329337" cy="299678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Message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23A325-F712-474F-A437-578966CADB46}"/>
              </a:ext>
            </a:extLst>
          </p:cNvPr>
          <p:cNvSpPr/>
          <p:nvPr/>
        </p:nvSpPr>
        <p:spPr>
          <a:xfrm>
            <a:off x="7269095" y="2563912"/>
            <a:ext cx="1329337" cy="299678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Message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5E9E95-F7C7-46C8-89AD-CBD5F5214E3E}"/>
              </a:ext>
            </a:extLst>
          </p:cNvPr>
          <p:cNvSpPr/>
          <p:nvPr/>
        </p:nvSpPr>
        <p:spPr>
          <a:xfrm>
            <a:off x="7269095" y="2264234"/>
            <a:ext cx="1329337" cy="299678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774E54-A437-428D-9D0D-2D370AFA1BDC}"/>
              </a:ext>
            </a:extLst>
          </p:cNvPr>
          <p:cNvCxnSpPr>
            <a:cxnSpLocks/>
          </p:cNvCxnSpPr>
          <p:nvPr/>
        </p:nvCxnSpPr>
        <p:spPr>
          <a:xfrm>
            <a:off x="8706010" y="3009750"/>
            <a:ext cx="3995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6DBB96-B41F-47FA-8310-9F2C2C080813}"/>
              </a:ext>
            </a:extLst>
          </p:cNvPr>
          <p:cNvSpPr txBox="1"/>
          <p:nvPr/>
        </p:nvSpPr>
        <p:spPr>
          <a:xfrm>
            <a:off x="9105579" y="28404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85374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5B20-4908-44B1-B1F3-462DB7BC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1533B-F5B9-4F06-B037-DCCCE311F59F}"/>
              </a:ext>
            </a:extLst>
          </p:cNvPr>
          <p:cNvSpPr/>
          <p:nvPr/>
        </p:nvSpPr>
        <p:spPr>
          <a:xfrm>
            <a:off x="485173" y="1580050"/>
            <a:ext cx="1121100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;;; A message procedure is of the form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(lambda (state message-value) ...) -&gt; state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define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create-message-processor</a:t>
            </a:r>
            <a:r>
              <a:rPr lang="en-US" sz="1600" dirty="0">
                <a:latin typeface="Consolas" panose="020B0609020204030204" pitchFamily="49" charset="0"/>
              </a:rPr>
              <a:t> name message-procedure) ...)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define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create-actor</a:t>
            </a:r>
            <a:r>
              <a:rPr lang="en-US" sz="1600" dirty="0">
                <a:latin typeface="Consolas" panose="020B0609020204030204" pitchFamily="49" charset="0"/>
              </a:rPr>
              <a:t> initial-state message-processors) ...)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-&gt; #[actor]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;;; Launches the actor as an asynchronous process.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define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launch-actor</a:t>
            </a:r>
            <a:r>
              <a:rPr lang="en-US" sz="1600" dirty="0">
                <a:latin typeface="Consolas" panose="020B0609020204030204" pitchFamily="49" charset="0"/>
              </a:rPr>
              <a:t> actor)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-&gt; #[actor-address]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let*</a:t>
            </a:r>
            <a:r>
              <a:rPr lang="en-US" sz="1600" dirty="0">
                <a:latin typeface="Consolas" panose="020B0609020204030204" pitchFamily="49" charset="0"/>
              </a:rPr>
              <a:t> ((async-expression 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</a:rPr>
              <a:t> (actor-loop (</a:t>
            </a:r>
            <a:r>
              <a:rPr lang="en-US" sz="1600" dirty="0" err="1">
                <a:latin typeface="Consolas" panose="020B0609020204030204" pitchFamily="49" charset="0"/>
              </a:rPr>
              <a:t>actor:get-initial-state</a:t>
            </a:r>
            <a:r>
              <a:rPr lang="en-US" sz="1600" dirty="0">
                <a:latin typeface="Consolas" panose="020B0609020204030204" pitchFamily="49" charset="0"/>
              </a:rPr>
              <a:t>      actor)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(</a:t>
            </a:r>
            <a:r>
              <a:rPr lang="en-US" sz="1600" dirty="0" err="1">
                <a:latin typeface="Consolas" panose="020B0609020204030204" pitchFamily="49" charset="0"/>
              </a:rPr>
              <a:t>actor:get-message-processors</a:t>
            </a:r>
            <a:r>
              <a:rPr lang="en-US" sz="1600" dirty="0">
                <a:latin typeface="Consolas" panose="020B0609020204030204" pitchFamily="49" charset="0"/>
              </a:rPr>
              <a:t> actor)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(</a:t>
            </a:r>
            <a:r>
              <a:rPr lang="en-US" sz="1600" dirty="0" err="1">
                <a:latin typeface="Consolas" panose="020B0609020204030204" pitchFamily="49" charset="0"/>
              </a:rPr>
              <a:t>actor:get-message-queue</a:t>
            </a:r>
            <a:r>
              <a:rPr lang="en-US" sz="1600" dirty="0">
                <a:latin typeface="Consolas" panose="020B0609020204030204" pitchFamily="49" charset="0"/>
              </a:rPr>
              <a:t>      actor))))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(awaitable (start-async async-expression)))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(make-actor-address (</a:t>
            </a:r>
            <a:r>
              <a:rPr lang="en-US" sz="1600" dirty="0" err="1">
                <a:latin typeface="Consolas" panose="020B0609020204030204" pitchFamily="49" charset="0"/>
              </a:rPr>
              <a:t>actor:get-message-queue</a:t>
            </a:r>
            <a:r>
              <a:rPr lang="en-US" sz="1600" dirty="0">
                <a:latin typeface="Consolas" panose="020B0609020204030204" pitchFamily="49" charset="0"/>
              </a:rPr>
              <a:t> actor))))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;; Return the actor's address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define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send-message</a:t>
            </a:r>
            <a:r>
              <a:rPr lang="en-US" sz="1600" dirty="0">
                <a:latin typeface="Consolas" panose="020B0609020204030204" pitchFamily="49" charset="0"/>
              </a:rPr>
              <a:t> actor-address message-name message-value)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latin typeface="Consolas" panose="020B0609020204030204" pitchFamily="49" charset="0"/>
              </a:rPr>
              <a:t> ((address (check-for-address actor-address)))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(push! (</a:t>
            </a:r>
            <a:r>
              <a:rPr lang="en-US" sz="1600" dirty="0" err="1">
                <a:latin typeface="Consolas" panose="020B0609020204030204" pitchFamily="49" charset="0"/>
              </a:rPr>
              <a:t>actor-address:get-queue</a:t>
            </a:r>
            <a:r>
              <a:rPr lang="en-US" sz="1600" dirty="0">
                <a:latin typeface="Consolas" panose="020B0609020204030204" pitchFamily="49" charset="0"/>
              </a:rPr>
              <a:t> address)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(list message-name message-value ‘async))))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E59460-AF95-46CB-87E3-DB719D29422F}"/>
              </a:ext>
            </a:extLst>
          </p:cNvPr>
          <p:cNvSpPr/>
          <p:nvPr/>
        </p:nvSpPr>
        <p:spPr>
          <a:xfrm>
            <a:off x="3519287" y="3304134"/>
            <a:ext cx="2151530" cy="330414"/>
          </a:xfrm>
          <a:prstGeom prst="round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1372-4A50-47EA-AC49-FC0AB0DE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actors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3CB1F4-809D-4667-ABF1-4D063CF852A0}"/>
              </a:ext>
            </a:extLst>
          </p:cNvPr>
          <p:cNvSpPr/>
          <p:nvPr/>
        </p:nvSpPr>
        <p:spPr>
          <a:xfrm>
            <a:off x="2405103" y="3373291"/>
            <a:ext cx="1306286" cy="514831"/>
          </a:xfrm>
          <a:prstGeom prst="roundRect">
            <a:avLst/>
          </a:prstGeom>
          <a:solidFill>
            <a:schemeClr val="accent1">
              <a:alpha val="31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input-actor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FD33D7-F052-4EE4-87E5-E8C892616A3D}"/>
              </a:ext>
            </a:extLst>
          </p:cNvPr>
          <p:cNvSpPr/>
          <p:nvPr/>
        </p:nvSpPr>
        <p:spPr>
          <a:xfrm>
            <a:off x="5693864" y="2675815"/>
            <a:ext cx="1997849" cy="514831"/>
          </a:xfrm>
          <a:prstGeom prst="roundRect">
            <a:avLst/>
          </a:prstGeom>
          <a:solidFill>
            <a:schemeClr val="accent1">
              <a:alpha val="31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increment-actor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D75F8-1FDF-4FD4-A969-9FBF31060EAC}"/>
              </a:ext>
            </a:extLst>
          </p:cNvPr>
          <p:cNvSpPr/>
          <p:nvPr/>
        </p:nvSpPr>
        <p:spPr>
          <a:xfrm>
            <a:off x="5693864" y="4070767"/>
            <a:ext cx="1997849" cy="514831"/>
          </a:xfrm>
          <a:prstGeom prst="roundRect">
            <a:avLst/>
          </a:prstGeom>
          <a:solidFill>
            <a:schemeClr val="accent1">
              <a:alpha val="31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double-actor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F9E7D2-1E7D-476C-B2C7-52CA7AFF2444}"/>
              </a:ext>
            </a:extLst>
          </p:cNvPr>
          <p:cNvSpPr/>
          <p:nvPr/>
        </p:nvSpPr>
        <p:spPr>
          <a:xfrm>
            <a:off x="9525638" y="3373291"/>
            <a:ext cx="1582911" cy="514831"/>
          </a:xfrm>
          <a:prstGeom prst="roundRect">
            <a:avLst/>
          </a:prstGeom>
          <a:solidFill>
            <a:schemeClr val="accent1">
              <a:alpha val="31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display-actor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2C6DF3-932F-487F-98E4-448981B7384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68188" y="3630707"/>
            <a:ext cx="143691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8A8F8E-44C7-435A-BEB0-CD0485CBF4A0}"/>
              </a:ext>
            </a:extLst>
          </p:cNvPr>
          <p:cNvSpPr txBox="1"/>
          <p:nvPr/>
        </p:nvSpPr>
        <p:spPr>
          <a:xfrm>
            <a:off x="1257681" y="326137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‘input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0F5723-D8D7-4579-BA5E-8E00B746455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11389" y="2933231"/>
            <a:ext cx="1982475" cy="697476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D6C26C-C15A-48E4-AC18-1A29CCA6EF1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11389" y="3630707"/>
            <a:ext cx="1982475" cy="697476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56BF153-C5B7-404B-A75C-61CAEF6496D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691713" y="2933231"/>
            <a:ext cx="1833925" cy="697476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C61672-E07B-4094-A5A4-FCFEA23F5E7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691713" y="3630707"/>
            <a:ext cx="1833925" cy="697476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669030-7A05-4E3A-9C04-7CEAA5E65203}"/>
              </a:ext>
            </a:extLst>
          </p:cNvPr>
          <p:cNvCxnSpPr/>
          <p:nvPr/>
        </p:nvCxnSpPr>
        <p:spPr>
          <a:xfrm>
            <a:off x="5095594" y="6446904"/>
            <a:ext cx="199016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2C6D63-901C-4D26-8C6E-23D7B399BEB2}"/>
              </a:ext>
            </a:extLst>
          </p:cNvPr>
          <p:cNvSpPr txBox="1"/>
          <p:nvPr/>
        </p:nvSpPr>
        <p:spPr>
          <a:xfrm>
            <a:off x="5693864" y="600482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3157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CFE7-710E-447D-9305-036C29BB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62CC-A08F-443F-8BB7-CA5F8A32C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an async/await API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start-async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await-async</a:t>
            </a:r>
          </a:p>
          <a:p>
            <a:r>
              <a:rPr lang="en-US" dirty="0"/>
              <a:t>Created an actor framework and API using async expressions and processes</a:t>
            </a:r>
          </a:p>
          <a:p>
            <a:pPr lvl="1"/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create-message-processor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create-actor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launch-actor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send-message</a:t>
            </a:r>
          </a:p>
          <a:p>
            <a:r>
              <a:rPr lang="en-US" dirty="0"/>
              <a:t>Many examples</a:t>
            </a:r>
          </a:p>
          <a:p>
            <a:pPr lvl="1"/>
            <a:r>
              <a:rPr lang="en-US" dirty="0"/>
              <a:t>Lambda actors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Update the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async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Potentially integrate Prof. Sussman’s pattern matching and generic dispatching into actors</a:t>
            </a:r>
          </a:p>
          <a:p>
            <a:pPr lvl="1"/>
            <a:r>
              <a:rPr lang="en-US" dirty="0"/>
              <a:t>Teachable actors?</a:t>
            </a:r>
          </a:p>
        </p:txBody>
      </p:sp>
    </p:spTree>
    <p:extLst>
      <p:ext uri="{BB962C8B-B14F-4D97-AF65-F5344CB8AC3E}">
        <p14:creationId xmlns:p14="http://schemas.microsoft.com/office/powerpoint/2010/main" val="332107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B5B2-6BB4-4CAB-AF15-E37646B5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9757-2BC8-4DF3-AF70-BD43CC83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definition: Multiple processes operating independently with the possibility of communication between the processes.</a:t>
            </a:r>
          </a:p>
          <a:p>
            <a:endParaRPr lang="en-US" dirty="0"/>
          </a:p>
          <a:p>
            <a:r>
              <a:rPr lang="en-US" dirty="0"/>
              <a:t>Parallel processes are concurrent processes that have no communication.</a:t>
            </a:r>
          </a:p>
          <a:p>
            <a:endParaRPr lang="en-US" dirty="0"/>
          </a:p>
          <a:p>
            <a:r>
              <a:rPr lang="en-US" dirty="0"/>
              <a:t>In this definition, parallel processes are a subset of concurrent processes.</a:t>
            </a:r>
          </a:p>
        </p:txBody>
      </p:sp>
    </p:spTree>
    <p:extLst>
      <p:ext uri="{BB962C8B-B14F-4D97-AF65-F5344CB8AC3E}">
        <p14:creationId xmlns:p14="http://schemas.microsoft.com/office/powerpoint/2010/main" val="245619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0C65-7BC0-4F9F-AC8E-4F668BA7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8FBE-E565-49B9-9382-222BC222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Async/await paradigms and APIs are in many modern languages.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LabVIEW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F#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55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0C65-7BC0-4F9F-AC8E-4F668BA7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8FBE-E565-49B9-9382-222BC222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Async/await paradigms and APIs are in many modern languages.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C01424-B2C0-401F-AC84-A1C9CEEC1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9" y="2699975"/>
            <a:ext cx="12142341" cy="268212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EE3CC2-684D-42A6-80BC-C80639622C37}"/>
              </a:ext>
            </a:extLst>
          </p:cNvPr>
          <p:cNvSpPr/>
          <p:nvPr/>
        </p:nvSpPr>
        <p:spPr>
          <a:xfrm>
            <a:off x="54941" y="2623365"/>
            <a:ext cx="4083534" cy="1882798"/>
          </a:xfrm>
          <a:prstGeom prst="round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FC2472-3D99-454D-81B7-44BD40FB22CE}"/>
              </a:ext>
            </a:extLst>
          </p:cNvPr>
          <p:cNvSpPr/>
          <p:nvPr/>
        </p:nvSpPr>
        <p:spPr>
          <a:xfrm>
            <a:off x="4052621" y="3526541"/>
            <a:ext cx="3124638" cy="1416754"/>
          </a:xfrm>
          <a:prstGeom prst="round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4194FF-BD00-40C1-96E9-3018D49A778B}"/>
              </a:ext>
            </a:extLst>
          </p:cNvPr>
          <p:cNvSpPr/>
          <p:nvPr/>
        </p:nvSpPr>
        <p:spPr>
          <a:xfrm>
            <a:off x="7136101" y="2847913"/>
            <a:ext cx="2234669" cy="2534189"/>
          </a:xfrm>
          <a:prstGeom prst="round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0DE7D-F768-4CF1-A179-23F815BF0EE0}"/>
              </a:ext>
            </a:extLst>
          </p:cNvPr>
          <p:cNvSpPr txBox="1"/>
          <p:nvPr/>
        </p:nvSpPr>
        <p:spPr>
          <a:xfrm>
            <a:off x="626132" y="4564961"/>
            <a:ext cx="312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 asynchronous process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C4F15E-2AA3-4255-8B78-F582E35E8380}"/>
              </a:ext>
            </a:extLst>
          </p:cNvPr>
          <p:cNvSpPr txBox="1"/>
          <p:nvPr/>
        </p:nvSpPr>
        <p:spPr>
          <a:xfrm>
            <a:off x="4197961" y="4985179"/>
            <a:ext cx="283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the process and do not wait for it to complete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A48F47-B5CC-48C8-AF9F-FC189C54EF4F}"/>
              </a:ext>
            </a:extLst>
          </p:cNvPr>
          <p:cNvSpPr txBox="1"/>
          <p:nvPr/>
        </p:nvSpPr>
        <p:spPr>
          <a:xfrm>
            <a:off x="9687566" y="5026641"/>
            <a:ext cx="213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the process to complete and get its return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E1EA2-7AA8-4E56-9E88-88F6F13774F9}"/>
              </a:ext>
            </a:extLst>
          </p:cNvPr>
          <p:cNvSpPr txBox="1"/>
          <p:nvPr/>
        </p:nvSpPr>
        <p:spPr>
          <a:xfrm>
            <a:off x="6982143" y="5406145"/>
            <a:ext cx="299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Potentially do something else while the asynchronous process is running elsewhere.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5EB6A2-036A-4288-8D1A-3C1C11CA23D2}"/>
              </a:ext>
            </a:extLst>
          </p:cNvPr>
          <p:cNvSpPr txBox="1"/>
          <p:nvPr/>
        </p:nvSpPr>
        <p:spPr>
          <a:xfrm>
            <a:off x="5314279" y="2258678"/>
            <a:ext cx="155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LabVIEW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7416FF-9D17-4861-BA30-B1855DEA8417}"/>
              </a:ext>
            </a:extLst>
          </p:cNvPr>
          <p:cNvSpPr/>
          <p:nvPr/>
        </p:nvSpPr>
        <p:spPr>
          <a:xfrm>
            <a:off x="9370770" y="3429000"/>
            <a:ext cx="2766289" cy="1514295"/>
          </a:xfrm>
          <a:prstGeom prst="round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/>
      <p:bldP spid="21" grpId="0"/>
      <p:bldP spid="21" grpId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0C65-7BC0-4F9F-AC8E-4F668BA7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9C2889-7146-4F79-8793-70BF7E8A6C78}"/>
              </a:ext>
            </a:extLst>
          </p:cNvPr>
          <p:cNvSpPr/>
          <p:nvPr/>
        </p:nvSpPr>
        <p:spPr>
          <a:xfrm>
            <a:off x="2459340" y="1580049"/>
            <a:ext cx="81710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 rec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slowFibonacci n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match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with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|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|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|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slowFibonacci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slowFibonacci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/// Define an asynchronous workflow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slowFibonacciAsync n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async {return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slowFibonacci n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/// val slowFibonacciAsync: n:int -&gt; Async&lt;int&gt;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/// Start the workflow and don't wait for it to complete.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startedWorklow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Async.Start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slowFibonacciAsync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/// val startedWorfklow: unit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/// Start the workflow and wait on the result.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result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Async.RunSynchronously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slowFibonacciAsync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/// val result: int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2F8EC8-1C69-4B07-830D-CF2E5F32106A}"/>
              </a:ext>
            </a:extLst>
          </p:cNvPr>
          <p:cNvSpPr txBox="1"/>
          <p:nvPr/>
        </p:nvSpPr>
        <p:spPr>
          <a:xfrm>
            <a:off x="1072179" y="3519041"/>
            <a:ext cx="93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31752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7C44-52F3-4C5C-8609-CBA90975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expressions in Scheme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2E3A-DC22-401E-976E-BA1A4727A9E8}"/>
              </a:ext>
            </a:extLst>
          </p:cNvPr>
          <p:cNvSpPr/>
          <p:nvPr/>
        </p:nvSpPr>
        <p:spPr>
          <a:xfrm>
            <a:off x="138313" y="2720149"/>
            <a:ext cx="11925620" cy="205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expression)            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Returns &lt;async-expression&gt; immediately and expression is not evaluated.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endParaRPr lang="en-US" sz="1600" dirty="0">
              <a:latin typeface="Consolas" panose="020B0609020204030204" pitchFamily="49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start-async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async-expression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-&gt; Starts the asynchronous process and returns &lt;awaitable&gt; immediately.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endParaRPr lang="en-US" sz="1600" dirty="0">
              <a:latin typeface="Consolas" panose="020B0609020204030204" pitchFamily="49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await-async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awaitable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-&gt; Waits for the asynchronous process to complete and returns its result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endParaRPr lang="en-US" sz="1600" dirty="0">
              <a:latin typeface="Consolas" panose="020B0609020204030204" pitchFamily="49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start-async-synchronously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async-expression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-&gt; Starts the asynchronous process but waits for the result.</a:t>
            </a:r>
          </a:p>
        </p:txBody>
      </p:sp>
    </p:spTree>
    <p:extLst>
      <p:ext uri="{BB962C8B-B14F-4D97-AF65-F5344CB8AC3E}">
        <p14:creationId xmlns:p14="http://schemas.microsoft.com/office/powerpoint/2010/main" val="99876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7C44-52F3-4C5C-8609-CBA90975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2E3A-DC22-401E-976E-BA1A4727A9E8}"/>
              </a:ext>
            </a:extLst>
          </p:cNvPr>
          <p:cNvSpPr/>
          <p:nvPr/>
        </p:nvSpPr>
        <p:spPr>
          <a:xfrm>
            <a:off x="673432" y="1718964"/>
            <a:ext cx="10834488" cy="375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async-example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(begin (sleep 2000) (display "Waited 2 seconds."))))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;Value: async-example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async-example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;Value: #[&lt;async-expression&gt; 12 expression: (begin (sleep 2000) (display "Waited 2 seconds."))]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awaitable-example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start-async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async-example))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;Value: awaitable-example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awaitable-example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;Value: #[awaitable 13]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Waited 2 seconds.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CB1485-78FF-46DD-8358-F7083E01FC6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205318" y="5474287"/>
            <a:ext cx="776087" cy="599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61E53A-8E60-4169-B052-29F675610396}"/>
              </a:ext>
            </a:extLst>
          </p:cNvPr>
          <p:cNvSpPr txBox="1"/>
          <p:nvPr/>
        </p:nvSpPr>
        <p:spPr>
          <a:xfrm>
            <a:off x="2981405" y="5889314"/>
            <a:ext cx="437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Displayed to the console after two seconds.</a:t>
            </a:r>
          </a:p>
        </p:txBody>
      </p:sp>
    </p:spTree>
    <p:extLst>
      <p:ext uri="{BB962C8B-B14F-4D97-AF65-F5344CB8AC3E}">
        <p14:creationId xmlns:p14="http://schemas.microsoft.com/office/powerpoint/2010/main" val="340250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7C44-52F3-4C5C-8609-CBA90975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78CD1E-1E5C-4E7C-AA67-C35AF0BEBAEB}"/>
              </a:ext>
            </a:extLst>
          </p:cNvPr>
          <p:cNvCxnSpPr/>
          <p:nvPr/>
        </p:nvCxnSpPr>
        <p:spPr>
          <a:xfrm>
            <a:off x="5108602" y="3611496"/>
            <a:ext cx="199016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17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7C44-52F3-4C5C-8609-CBA90975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2E3A-DC22-401E-976E-BA1A4727A9E8}"/>
              </a:ext>
            </a:extLst>
          </p:cNvPr>
          <p:cNvSpPr/>
          <p:nvPr/>
        </p:nvSpPr>
        <p:spPr>
          <a:xfrm>
            <a:off x="673432" y="1980222"/>
            <a:ext cx="10834488" cy="318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;;; Defines a record structure for an async-expression.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;;; This is mainly used as a wait to hide the underlying implementation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;;; of the async-expression and for pretty printing at the REPL.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define-record-type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&lt;async-expression&gt;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(make-async-expression promise-thread          ;; Constructor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result-value-queue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symbolic-expression)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async-expression?                              ;; Predicate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(promise-thread get-promise-thread)            ;; Accessors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(result-value-queue get-result-value-queue)</a:t>
            </a:r>
          </a:p>
          <a:p>
            <a:pPr marL="2800350" marR="0" indent="-280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(symbolic-expression get-original-expression))</a:t>
            </a:r>
          </a:p>
        </p:txBody>
      </p:sp>
    </p:spTree>
    <p:extLst>
      <p:ext uri="{BB962C8B-B14F-4D97-AF65-F5344CB8AC3E}">
        <p14:creationId xmlns:p14="http://schemas.microsoft.com/office/powerpoint/2010/main" val="290899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2495</TotalTime>
  <Words>1081</Words>
  <Application>Microsoft Office PowerPoint</Application>
  <PresentationFormat>Widescreen</PresentationFormat>
  <Paragraphs>184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Calisto MT</vt:lpstr>
      <vt:lpstr>Consolas</vt:lpstr>
      <vt:lpstr>Segoe UI Symbol</vt:lpstr>
      <vt:lpstr>Wingdings 2</vt:lpstr>
      <vt:lpstr>Slate</vt:lpstr>
      <vt:lpstr>Exploring Concurrency</vt:lpstr>
      <vt:lpstr>Concurrency</vt:lpstr>
      <vt:lpstr>Inspiration</vt:lpstr>
      <vt:lpstr>Inspiration</vt:lpstr>
      <vt:lpstr>Inspiration</vt:lpstr>
      <vt:lpstr>Async expressions in Scheme</vt:lpstr>
      <vt:lpstr>Async examples</vt:lpstr>
      <vt:lpstr>Demo</vt:lpstr>
      <vt:lpstr>async structure</vt:lpstr>
      <vt:lpstr>async macro</vt:lpstr>
      <vt:lpstr>async macro</vt:lpstr>
      <vt:lpstr>Some failure</vt:lpstr>
      <vt:lpstr>Some failure</vt:lpstr>
      <vt:lpstr>Actors</vt:lpstr>
      <vt:lpstr>Actors</vt:lpstr>
      <vt:lpstr>Lambda actors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Concurrency</dc:title>
  <dc:creator>Blake Mitchell</dc:creator>
  <cp:lastModifiedBy>Blake Mitchell</cp:lastModifiedBy>
  <cp:revision>74</cp:revision>
  <dcterms:created xsi:type="dcterms:W3CDTF">2019-05-11T23:36:07Z</dcterms:created>
  <dcterms:modified xsi:type="dcterms:W3CDTF">2019-05-13T18:11:11Z</dcterms:modified>
</cp:coreProperties>
</file>