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1" r:id="rId5"/>
    <p:sldId id="267" r:id="rId6"/>
    <p:sldId id="268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76"/>
  </p:normalViewPr>
  <p:slideViewPr>
    <p:cSldViewPr snapToGrid="0">
      <p:cViewPr varScale="1">
        <p:scale>
          <a:sx n="158" d="100"/>
          <a:sy n="15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2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3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3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osses/BinaryCrossentro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6779-8977-2F31-4E19-7AC3563E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Jet classification and identification using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73E1-A423-EBB1-B3F8-0599DFAA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Baisakhi Mitra</a:t>
            </a:r>
          </a:p>
        </p:txBody>
      </p:sp>
    </p:spTree>
    <p:extLst>
      <p:ext uri="{BB962C8B-B14F-4D97-AF65-F5344CB8AC3E}">
        <p14:creationId xmlns:p14="http://schemas.microsoft.com/office/powerpoint/2010/main" val="196969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682FCB-6F62-81D1-9080-4253AD1B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" y="1989433"/>
            <a:ext cx="3809315" cy="28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43794B0-199F-E362-5AE0-F6B4CC52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04" y="1989433"/>
            <a:ext cx="3809316" cy="28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510E598-44AA-A7CD-B8AB-968D73D6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06" y="1989433"/>
            <a:ext cx="3809317" cy="28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D8DC7-B753-2150-73A0-BB8D34C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for different activation functions (</a:t>
            </a:r>
            <a:r>
              <a:rPr lang="en-US" cap="none" dirty="0"/>
              <a:t>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09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7567-D53A-2BA5-445C-4FAB9CC2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D86B-A759-1EF6-F073-E55254E7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softsign</a:t>
            </a:r>
            <a:r>
              <a:rPr lang="en-US" dirty="0"/>
              <a:t> and </a:t>
            </a:r>
            <a:r>
              <a:rPr lang="en-US" i="1" dirty="0"/>
              <a:t>tanh</a:t>
            </a:r>
            <a:r>
              <a:rPr lang="en-US" dirty="0"/>
              <a:t> produce the least validation loss 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/>
              <a:t>other Activation </a:t>
            </a:r>
            <a:r>
              <a:rPr lang="en-US" dirty="0"/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232550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9" y="802767"/>
            <a:ext cx="9603275" cy="1049235"/>
          </a:xfrm>
        </p:spPr>
        <p:txBody>
          <a:bodyPr/>
          <a:lstStyle/>
          <a:p>
            <a:r>
              <a:rPr lang="en-US" dirty="0"/>
              <a:t>Neural Network: Building Blocks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BBED7-9B14-6B96-7D54-C223CD29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28" y="2156370"/>
            <a:ext cx="5434926" cy="30593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EDD23F-DC70-957A-86DC-5A3167261D9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3476" y="2036668"/>
            <a:ext cx="1028840" cy="31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A97AEF-9F91-5F32-4FBF-C3CFFBF8EC42}"/>
                  </a:ext>
                </a:extLst>
              </p:cNvPr>
              <p:cNvSpPr txBox="1"/>
              <p:nvPr/>
            </p:nvSpPr>
            <p:spPr>
              <a:xfrm>
                <a:off x="6132316" y="1852002"/>
                <a:ext cx="140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A97AEF-9F91-5F32-4FBF-C3CFFBF8E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16" y="1852002"/>
                <a:ext cx="14028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96542-1C14-A4C4-F0F1-5BAB2E75535E}"/>
                  </a:ext>
                </a:extLst>
              </p:cNvPr>
              <p:cNvSpPr txBox="1"/>
              <p:nvPr/>
            </p:nvSpPr>
            <p:spPr>
              <a:xfrm>
                <a:off x="8690846" y="2348485"/>
                <a:ext cx="3353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Activation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, Input features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Predicted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Actual Output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96542-1C14-A4C4-F0F1-5BAB2E75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846" y="2348485"/>
                <a:ext cx="3353931" cy="1754326"/>
              </a:xfrm>
              <a:prstGeom prst="rect">
                <a:avLst/>
              </a:prstGeom>
              <a:blipFill>
                <a:blip r:embed="rId4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1AE6A2-694D-FD0E-4B86-B92CE109ECD4}"/>
                  </a:ext>
                </a:extLst>
              </p:cNvPr>
              <p:cNvSpPr txBox="1"/>
              <p:nvPr/>
            </p:nvSpPr>
            <p:spPr>
              <a:xfrm>
                <a:off x="695915" y="5527582"/>
                <a:ext cx="8399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input features </a:t>
                </a:r>
                <a14:m>
                  <m:oMath xmlns:m="http://schemas.openxmlformats.org/officeDocument/2006/math">
                    <m:r>
                      <a:rPr lang="en-US"/>
                      <m:t>(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, train Neural Network to minimize loss function: </a:t>
                </a:r>
                <a14:m>
                  <m:oMath xmlns:m="http://schemas.openxmlformats.org/officeDocument/2006/math">
                    <m:r>
                      <a:rPr lang="en-US"/>
                      <m:t>ℒ</m:t>
                    </m:r>
                    <m:r>
                      <a:rPr lang="en-US"/>
                      <m:t>=(</m:t>
                    </m:r>
                    <m:r>
                      <a:rPr lang="en-US"/>
                      <m:t>𝑦</m:t>
                    </m:r>
                    <m:r>
                      <a:rPr lang="en-US"/>
                      <m:t>−</m:t>
                    </m:r>
                    <m:acc>
                      <m:accPr>
                        <m:chr m:val="̂"/>
                        <m:ctrlPr>
                          <a:rPr lang="en-US"/>
                        </m:ctrlPr>
                      </m:accPr>
                      <m:e>
                        <m:r>
                          <a:rPr lang="en-US"/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1AE6A2-694D-FD0E-4B86-B92CE109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5" y="5527582"/>
                <a:ext cx="8399351" cy="369332"/>
              </a:xfrm>
              <a:prstGeom prst="rect">
                <a:avLst/>
              </a:prstGeom>
              <a:blipFill>
                <a:blip r:embed="rId5"/>
                <a:stretch>
                  <a:fillRect l="-603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F8F5-ECC4-0607-D253-92A5C0B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r>
              <a:rPr lang="en-US" sz="1800" dirty="0"/>
              <a:t>Jets: One high-energy particle decays to several low-energy particles. The collection of both decaying particles and decayed particles clustered together forms a jet.</a:t>
            </a:r>
          </a:p>
          <a:p>
            <a:pPr marL="0" defTabSz="457200"/>
            <a:r>
              <a:rPr lang="en-US" sz="1800" dirty="0"/>
              <a:t>Jet classification: At first, jets need to be distinguished based on the originating particle.</a:t>
            </a:r>
          </a:p>
          <a:p>
            <a:pPr marL="0" defTabSz="457200"/>
            <a:r>
              <a:rPr lang="en-US" sz="1800" dirty="0"/>
              <a:t>Divide a given dataset into two subsets. One set is used for training the neural network. The other   set is used to validate the neural network.</a:t>
            </a:r>
          </a:p>
          <a:p>
            <a:pPr marL="0" defTabSz="457200"/>
            <a:r>
              <a:rPr lang="en-US" sz="1800" dirty="0"/>
              <a:t>Jet identification: After training and validating the neural network, use it to identify jets based on high-level features of the corresponding physical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performed: For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F8F5-ECC4-0607-D253-92A5C0B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100" dirty="0"/>
              <a:t> Downloaded the data :</a:t>
            </a:r>
          </a:p>
          <a:p>
            <a:pPr marL="457200" lvl="1" indent="0">
              <a:buNone/>
            </a:pPr>
            <a:r>
              <a:rPr lang="en-GB" sz="2100" i="1" dirty="0"/>
              <a:t>curl https://</a:t>
            </a:r>
            <a:r>
              <a:rPr lang="en-GB" sz="2100" i="1" dirty="0" err="1"/>
              <a:t>cernbox.cern.ch</a:t>
            </a:r>
            <a:r>
              <a:rPr lang="en-GB" sz="2100" i="1" dirty="0"/>
              <a:t>/s/zZDKjltAcJW0RB7/download -o Data-</a:t>
            </a:r>
            <a:r>
              <a:rPr lang="en-GB" sz="2100" i="1" dirty="0" err="1"/>
              <a:t>MLtutorial.tar.gz</a:t>
            </a:r>
            <a:endParaRPr lang="en-GB" sz="2100" i="1" dirty="0"/>
          </a:p>
          <a:p>
            <a:pPr>
              <a:buFont typeface="Wingdings" pitchFamily="2" charset="2"/>
              <a:buChar char="Ø"/>
            </a:pPr>
            <a:r>
              <a:rPr lang="en-US" sz="2100" dirty="0"/>
              <a:t>Deep Neural Network (DNN) with 5 inner layers.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/>
              <a:t>Used loss function as ‘</a:t>
            </a:r>
            <a:r>
              <a:rPr lang="en-GB" sz="2100" i="1" dirty="0"/>
              <a:t>loss=</a:t>
            </a:r>
            <a:r>
              <a:rPr lang="en-GB" sz="21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BinaryCrossentropy</a:t>
            </a:r>
            <a:r>
              <a:rPr lang="en-GB" sz="2100" dirty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GB" sz="2100" dirty="0"/>
              <a:t>Training set: Validation set = 2:1</a:t>
            </a:r>
          </a:p>
          <a:p>
            <a:pPr>
              <a:buFont typeface="Wingdings" pitchFamily="2" charset="2"/>
              <a:buChar char="Ø"/>
            </a:pPr>
            <a:r>
              <a:rPr lang="en-GB" sz="2100" dirty="0"/>
              <a:t>Total parameters: 1795</a:t>
            </a:r>
          </a:p>
          <a:p>
            <a:pPr>
              <a:buFont typeface="Wingdings" pitchFamily="2" charset="2"/>
              <a:buChar char="Ø"/>
            </a:pPr>
            <a:r>
              <a:rPr lang="en-GB" sz="2100" dirty="0"/>
              <a:t>Use different Activation functions and study ‘loss’.</a:t>
            </a:r>
          </a:p>
          <a:p>
            <a:pPr lvl="1"/>
            <a:r>
              <a:rPr lang="en-GB" sz="2100" dirty="0"/>
              <a:t>In the next mentioned tests, always ‘</a:t>
            </a:r>
            <a:r>
              <a:rPr lang="en-GB" sz="2100" i="1" dirty="0" err="1"/>
              <a:t>softmax</a:t>
            </a:r>
            <a:r>
              <a:rPr lang="en-GB" sz="2100" dirty="0"/>
              <a:t>’ is used as an Activation function in the last layer of the Neural Network. Only the activation function of previous layers varied.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Loss with different Activation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92E28F-8C95-6D0B-3A37-0EF27D15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9086"/>
          </a:xfrm>
        </p:spPr>
        <p:txBody>
          <a:bodyPr>
            <a:normAutofit fontScale="40000" lnSpcReduction="20000"/>
          </a:bodyPr>
          <a:lstStyle/>
          <a:p>
            <a:pPr defTabSz="457200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7200" dirty="0"/>
              <a:t>List of Activation functions available with </a:t>
            </a:r>
            <a:r>
              <a:rPr lang="en-US" sz="7200" i="1" dirty="0"/>
              <a:t>‘</a:t>
            </a:r>
            <a:r>
              <a:rPr lang="en-GB" sz="7200" i="1" dirty="0" err="1"/>
              <a:t>tensorflow.keras</a:t>
            </a:r>
            <a:r>
              <a:rPr lang="en-GB" sz="7200" dirty="0"/>
              <a:t>’:</a:t>
            </a:r>
          </a:p>
          <a:p>
            <a:pPr marL="914400" lvl="1" indent="-685800" defTabSz="457200">
              <a:lnSpc>
                <a:spcPct val="140000"/>
              </a:lnSpc>
            </a:pPr>
            <a:r>
              <a:rPr lang="en-GB" sz="4800" i="1" dirty="0" err="1"/>
              <a:t>elu</a:t>
            </a:r>
            <a:r>
              <a:rPr lang="en-GB" sz="4800" dirty="0"/>
              <a:t>: Exponential Linear Unit.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hard_sigmoid</a:t>
            </a:r>
            <a:r>
              <a:rPr lang="en-GB" sz="4800" dirty="0"/>
              <a:t>: Hard sigmoid activation function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/>
              <a:t>linear</a:t>
            </a:r>
            <a:r>
              <a:rPr lang="en-GB" sz="4800" dirty="0"/>
              <a:t>: Linear activation function 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/>
              <a:t>mish</a:t>
            </a:r>
            <a:r>
              <a:rPr lang="en-GB" sz="4800" dirty="0"/>
              <a:t>: Mish activation function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relu</a:t>
            </a:r>
            <a:r>
              <a:rPr lang="en-GB" sz="4800" dirty="0"/>
              <a:t>: Rectified linear unit activation function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selu</a:t>
            </a:r>
            <a:r>
              <a:rPr lang="en-GB" sz="4800" dirty="0"/>
              <a:t>: Scaled Exponential Linear Unit  activation function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Loss with different Activation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92E28F-8C95-6D0B-3A37-0EF27D15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9086"/>
          </a:xfrm>
        </p:spPr>
        <p:txBody>
          <a:bodyPr>
            <a:normAutofit fontScale="40000" lnSpcReduction="20000"/>
          </a:bodyPr>
          <a:lstStyle/>
          <a:p>
            <a:pPr defTabSz="457200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7200" dirty="0"/>
              <a:t>List of Activation functions available with </a:t>
            </a:r>
            <a:r>
              <a:rPr lang="en-US" sz="7200" i="1" dirty="0"/>
              <a:t>‘</a:t>
            </a:r>
            <a:r>
              <a:rPr lang="en-GB" sz="7200" i="1" dirty="0" err="1"/>
              <a:t>tensorflow.keras</a:t>
            </a:r>
            <a:r>
              <a:rPr lang="en-GB" sz="7200" dirty="0"/>
              <a:t>’:</a:t>
            </a:r>
          </a:p>
          <a:p>
            <a:pPr marL="457200" lvl="1" defTabSz="457200">
              <a:lnSpc>
                <a:spcPct val="140000"/>
              </a:lnSpc>
            </a:pPr>
            <a:r>
              <a:rPr lang="en-GB" sz="4800" dirty="0"/>
              <a:t> 	</a:t>
            </a:r>
            <a:r>
              <a:rPr lang="en-GB" sz="4800" i="1" dirty="0"/>
              <a:t>sigmoid</a:t>
            </a:r>
            <a:r>
              <a:rPr lang="en-GB" sz="4800" dirty="0"/>
              <a:t>: Sigmoid activation function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softmax</a:t>
            </a:r>
            <a:r>
              <a:rPr lang="en-GB" sz="4800" dirty="0"/>
              <a:t>: </a:t>
            </a:r>
            <a:r>
              <a:rPr lang="en-GB" sz="4800" dirty="0" err="1"/>
              <a:t>Softmax</a:t>
            </a:r>
            <a:r>
              <a:rPr lang="en-GB" sz="4800" dirty="0"/>
              <a:t> converts a vector of values to a probability distribution.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softplus</a:t>
            </a:r>
            <a:r>
              <a:rPr lang="en-GB" sz="4800" dirty="0"/>
              <a:t>: </a:t>
            </a:r>
            <a:r>
              <a:rPr lang="en-GB" sz="4800" dirty="0" err="1"/>
              <a:t>Softplus</a:t>
            </a:r>
            <a:r>
              <a:rPr lang="en-GB" sz="4800" dirty="0"/>
              <a:t> activation function, </a:t>
            </a:r>
            <a:r>
              <a:rPr lang="en-GB" sz="4800" dirty="0" err="1"/>
              <a:t>softplus</a:t>
            </a:r>
            <a:r>
              <a:rPr lang="en-GB" sz="4800" dirty="0"/>
              <a:t>(x) = log(exp(x) + 1).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 err="1"/>
              <a:t>softsign</a:t>
            </a:r>
            <a:r>
              <a:rPr lang="en-GB" sz="4800" dirty="0"/>
              <a:t>: </a:t>
            </a:r>
            <a:r>
              <a:rPr lang="en-GB" sz="4800" dirty="0" err="1"/>
              <a:t>Softsign</a:t>
            </a:r>
            <a:r>
              <a:rPr lang="en-GB" sz="4800" dirty="0"/>
              <a:t> activation function, </a:t>
            </a:r>
            <a:r>
              <a:rPr lang="en-GB" sz="4800" dirty="0" err="1"/>
              <a:t>softsign</a:t>
            </a:r>
            <a:r>
              <a:rPr lang="en-GB" sz="4800" dirty="0"/>
              <a:t>(x) = x / (abs(x) + 1).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/>
              <a:t>swish</a:t>
            </a:r>
            <a:r>
              <a:rPr lang="en-GB" sz="4800" dirty="0"/>
              <a:t>: Swish activation function, swish(x) = x * sigmoid(x).</a:t>
            </a:r>
          </a:p>
          <a:p>
            <a:pPr marL="457200" lvl="2" defTabSz="457200">
              <a:lnSpc>
                <a:spcPct val="140000"/>
              </a:lnSpc>
              <a:spcBef>
                <a:spcPts val="1000"/>
              </a:spcBef>
            </a:pPr>
            <a:r>
              <a:rPr lang="en-GB" sz="4800" dirty="0"/>
              <a:t> 	</a:t>
            </a:r>
            <a:r>
              <a:rPr lang="en-GB" sz="4800" i="1" dirty="0"/>
              <a:t>tanh</a:t>
            </a:r>
            <a:r>
              <a:rPr lang="en-GB" sz="4800" dirty="0"/>
              <a:t>: Hyperbolic tangent activation function.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924A2DA-AC75-6EEC-7E11-22CD8C92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1" y="2040651"/>
            <a:ext cx="3673784" cy="2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F234F91-1ED7-746F-36F7-8AA47375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83" y="2040651"/>
            <a:ext cx="3673784" cy="2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B3EAC6C-57ED-4D26-39B9-0824C49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19" y="2040651"/>
            <a:ext cx="3495484" cy="27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8E900E-2E16-5407-7B56-E9E2ED39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for different activation functions (</a:t>
            </a:r>
            <a:r>
              <a:rPr lang="en-US" cap="none" dirty="0"/>
              <a:t>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41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84AF43C2-9F67-9258-F470-92FEE856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2" y="2201033"/>
            <a:ext cx="3498832" cy="26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F3484DD-A1AF-0E5C-4A91-5CAEF59A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63" y="2201033"/>
            <a:ext cx="3498832" cy="26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DDDFD44-3D8D-2E36-2472-CEC45284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73" y="2201033"/>
            <a:ext cx="3391125" cy="25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E094D6-3ECC-C958-028A-6B80C35F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for different activation functions (</a:t>
            </a:r>
            <a:r>
              <a:rPr lang="en-US" cap="none" dirty="0"/>
              <a:t>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4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>
            <a:extLst>
              <a:ext uri="{FF2B5EF4-FFF2-40B4-BE49-F238E27FC236}">
                <a16:creationId xmlns:a16="http://schemas.microsoft.com/office/drawing/2014/main" id="{43F20014-B371-3B4E-67E1-35602EBD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4071"/>
            <a:ext cx="3601518" cy="27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9F0377EC-53FE-F4C0-90E1-3F91ADBF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61" y="2434071"/>
            <a:ext cx="3601518" cy="27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E3AB7803-5068-E364-54AE-41805F8F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64" y="2434071"/>
            <a:ext cx="3601519" cy="27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25BBF3-3C98-BDD0-B250-C70A75A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for different activation functions (</a:t>
            </a:r>
            <a:r>
              <a:rPr lang="en-US" cap="none" dirty="0"/>
              <a:t>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301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{E7F67D6D-AA1E-8146-8A18-74B2B34E4391}tf10001119_mac</Template>
  <TotalTime>882</TotalTime>
  <Words>511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Courier New</vt:lpstr>
      <vt:lpstr>Gill Sans MT</vt:lpstr>
      <vt:lpstr>Helvetica</vt:lpstr>
      <vt:lpstr>Wingdings</vt:lpstr>
      <vt:lpstr>Gallery</vt:lpstr>
      <vt:lpstr>Jet classification and identification using neural network</vt:lpstr>
      <vt:lpstr>Neural Network: Building Blocks</vt:lpstr>
      <vt:lpstr>Steps to be performed</vt:lpstr>
      <vt:lpstr>Steps to be performed: For this example</vt:lpstr>
      <vt:lpstr>Effect on Loss with different Activation Function</vt:lpstr>
      <vt:lpstr>Effect on Loss with different Activation Function</vt:lpstr>
      <vt:lpstr>Loss for different activation functions (a)</vt:lpstr>
      <vt:lpstr>Loss for different activation functions (a)</vt:lpstr>
      <vt:lpstr>Loss for different activation functions (a)</vt:lpstr>
      <vt:lpstr>Loss for different activation functions (a)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classification and identification using neural network</dc:title>
  <dc:creator>Microsoft Office User</dc:creator>
  <cp:lastModifiedBy>Microsoft Office User</cp:lastModifiedBy>
  <cp:revision>11</cp:revision>
  <dcterms:created xsi:type="dcterms:W3CDTF">2023-12-01T08:26:13Z</dcterms:created>
  <dcterms:modified xsi:type="dcterms:W3CDTF">2023-12-05T16:56:09Z</dcterms:modified>
</cp:coreProperties>
</file>