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320" r:id="rId2"/>
    <p:sldId id="256" r:id="rId3"/>
    <p:sldId id="301" r:id="rId4"/>
    <p:sldId id="318" r:id="rId5"/>
    <p:sldId id="265" r:id="rId6"/>
    <p:sldId id="278" r:id="rId7"/>
    <p:sldId id="281" r:id="rId8"/>
    <p:sldId id="257" r:id="rId9"/>
    <p:sldId id="290" r:id="rId10"/>
    <p:sldId id="277" r:id="rId11"/>
    <p:sldId id="287" r:id="rId12"/>
    <p:sldId id="295" r:id="rId13"/>
    <p:sldId id="274" r:id="rId14"/>
    <p:sldId id="308" r:id="rId15"/>
    <p:sldId id="272" r:id="rId16"/>
    <p:sldId id="273" r:id="rId17"/>
    <p:sldId id="267" r:id="rId18"/>
    <p:sldId id="313" r:id="rId19"/>
    <p:sldId id="319" r:id="rId20"/>
    <p:sldId id="32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35" autoAdjust="0"/>
    <p:restoredTop sz="94660"/>
  </p:normalViewPr>
  <p:slideViewPr>
    <p:cSldViewPr snapToGrid="0" snapToObjects="1">
      <p:cViewPr>
        <p:scale>
          <a:sx n="99" d="100"/>
          <a:sy n="99" d="100"/>
        </p:scale>
        <p:origin x="-632"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FE78B6-4AAB-F04D-A77F-40082786F391}" type="datetimeFigureOut">
              <a:rPr lang="en-US" smtClean="0"/>
              <a:t>8/4/16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831735-8A11-364E-B5BB-8DD7C14869C4}" type="slidenum">
              <a:rPr lang="en-US" smtClean="0"/>
              <a:t>‹#›</a:t>
            </a:fld>
            <a:endParaRPr lang="en-US"/>
          </a:p>
        </p:txBody>
      </p:sp>
    </p:spTree>
    <p:extLst>
      <p:ext uri="{BB962C8B-B14F-4D97-AF65-F5344CB8AC3E}">
        <p14:creationId xmlns:p14="http://schemas.microsoft.com/office/powerpoint/2010/main" val="38566692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1735-8A11-364E-B5BB-8DD7C14869C4}" type="slidenum">
              <a:rPr lang="en-US" smtClean="0"/>
              <a:t>3</a:t>
            </a:fld>
            <a:endParaRPr lang="en-US"/>
          </a:p>
        </p:txBody>
      </p:sp>
    </p:spTree>
    <p:extLst>
      <p:ext uri="{BB962C8B-B14F-4D97-AF65-F5344CB8AC3E}">
        <p14:creationId xmlns:p14="http://schemas.microsoft.com/office/powerpoint/2010/main" val="41135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Look </a:t>
            </a:r>
            <a:r>
              <a:rPr lang="en-US" baseline="0" dirty="0" smtClean="0"/>
              <a:t>at </a:t>
            </a:r>
            <a:r>
              <a:rPr lang="en-US" baseline="0" dirty="0" err="1" smtClean="0"/>
              <a:t>Xquery</a:t>
            </a:r>
            <a:r>
              <a:rPr lang="en-US" baseline="0" dirty="0" smtClean="0"/>
              <a:t> in a different light</a:t>
            </a:r>
            <a:endParaRPr lang="en-US" dirty="0"/>
          </a:p>
        </p:txBody>
      </p:sp>
      <p:sp>
        <p:nvSpPr>
          <p:cNvPr id="4" name="Slide Number Placeholder 3"/>
          <p:cNvSpPr>
            <a:spLocks noGrp="1"/>
          </p:cNvSpPr>
          <p:nvPr>
            <p:ph type="sldNum" sz="quarter" idx="10"/>
          </p:nvPr>
        </p:nvSpPr>
        <p:spPr/>
        <p:txBody>
          <a:bodyPr/>
          <a:lstStyle/>
          <a:p>
            <a:fld id="{69831735-8A11-364E-B5BB-8DD7C14869C4}" type="slidenum">
              <a:rPr lang="en-US" smtClean="0"/>
              <a:t>20</a:t>
            </a:fld>
            <a:endParaRPr lang="en-US"/>
          </a:p>
        </p:txBody>
      </p:sp>
    </p:spTree>
    <p:extLst>
      <p:ext uri="{BB962C8B-B14F-4D97-AF65-F5344CB8AC3E}">
        <p14:creationId xmlns:p14="http://schemas.microsoft.com/office/powerpoint/2010/main" val="222982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FE9EED9-B6CA-BB47-ACC7-4B807D1F64B8}"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9C71E-AA3B-A24F-98E5-4401468186B0}" type="slidenum">
              <a:rPr lang="en-US" smtClean="0"/>
              <a:t>‹#›</a:t>
            </a:fld>
            <a:endParaRPr lang="en-US"/>
          </a:p>
        </p:txBody>
      </p:sp>
    </p:spTree>
    <p:extLst>
      <p:ext uri="{BB962C8B-B14F-4D97-AF65-F5344CB8AC3E}">
        <p14:creationId xmlns:p14="http://schemas.microsoft.com/office/powerpoint/2010/main" val="165004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FE9EED9-B6CA-BB47-ACC7-4B807D1F64B8}"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9C71E-AA3B-A24F-98E5-4401468186B0}" type="slidenum">
              <a:rPr lang="en-US" smtClean="0"/>
              <a:t>‹#›</a:t>
            </a:fld>
            <a:endParaRPr lang="en-US"/>
          </a:p>
        </p:txBody>
      </p:sp>
    </p:spTree>
    <p:extLst>
      <p:ext uri="{BB962C8B-B14F-4D97-AF65-F5344CB8AC3E}">
        <p14:creationId xmlns:p14="http://schemas.microsoft.com/office/powerpoint/2010/main" val="130749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FE9EED9-B6CA-BB47-ACC7-4B807D1F64B8}"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9C71E-AA3B-A24F-98E5-4401468186B0}" type="slidenum">
              <a:rPr lang="en-US" smtClean="0"/>
              <a:t>‹#›</a:t>
            </a:fld>
            <a:endParaRPr lang="en-US"/>
          </a:p>
        </p:txBody>
      </p:sp>
    </p:spTree>
    <p:extLst>
      <p:ext uri="{BB962C8B-B14F-4D97-AF65-F5344CB8AC3E}">
        <p14:creationId xmlns:p14="http://schemas.microsoft.com/office/powerpoint/2010/main" val="306167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FE9EED9-B6CA-BB47-ACC7-4B807D1F64B8}"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9C71E-AA3B-A24F-98E5-4401468186B0}" type="slidenum">
              <a:rPr lang="en-US" smtClean="0"/>
              <a:t>‹#›</a:t>
            </a:fld>
            <a:endParaRPr lang="en-US"/>
          </a:p>
        </p:txBody>
      </p:sp>
    </p:spTree>
    <p:extLst>
      <p:ext uri="{BB962C8B-B14F-4D97-AF65-F5344CB8AC3E}">
        <p14:creationId xmlns:p14="http://schemas.microsoft.com/office/powerpoint/2010/main" val="35683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FE9EED9-B6CA-BB47-ACC7-4B807D1F64B8}"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9C71E-AA3B-A24F-98E5-4401468186B0}" type="slidenum">
              <a:rPr lang="en-US" smtClean="0"/>
              <a:t>‹#›</a:t>
            </a:fld>
            <a:endParaRPr lang="en-US"/>
          </a:p>
        </p:txBody>
      </p:sp>
    </p:spTree>
    <p:extLst>
      <p:ext uri="{BB962C8B-B14F-4D97-AF65-F5344CB8AC3E}">
        <p14:creationId xmlns:p14="http://schemas.microsoft.com/office/powerpoint/2010/main" val="160314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FE9EED9-B6CA-BB47-ACC7-4B807D1F64B8}" type="datetimeFigureOut">
              <a:rPr lang="en-US" smtClean="0"/>
              <a:t>8/4/16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9C71E-AA3B-A24F-98E5-4401468186B0}" type="slidenum">
              <a:rPr lang="en-US" smtClean="0"/>
              <a:t>‹#›</a:t>
            </a:fld>
            <a:endParaRPr lang="en-US"/>
          </a:p>
        </p:txBody>
      </p:sp>
    </p:spTree>
    <p:extLst>
      <p:ext uri="{BB962C8B-B14F-4D97-AF65-F5344CB8AC3E}">
        <p14:creationId xmlns:p14="http://schemas.microsoft.com/office/powerpoint/2010/main" val="60739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FE9EED9-B6CA-BB47-ACC7-4B807D1F64B8}" type="datetimeFigureOut">
              <a:rPr lang="en-US" smtClean="0"/>
              <a:t>8/4/16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19C71E-AA3B-A24F-98E5-4401468186B0}" type="slidenum">
              <a:rPr lang="en-US" smtClean="0"/>
              <a:t>‹#›</a:t>
            </a:fld>
            <a:endParaRPr lang="en-US"/>
          </a:p>
        </p:txBody>
      </p:sp>
    </p:spTree>
    <p:extLst>
      <p:ext uri="{BB962C8B-B14F-4D97-AF65-F5344CB8AC3E}">
        <p14:creationId xmlns:p14="http://schemas.microsoft.com/office/powerpoint/2010/main" val="149022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FE9EED9-B6CA-BB47-ACC7-4B807D1F64B8}" type="datetimeFigureOut">
              <a:rPr lang="en-US" smtClean="0"/>
              <a:t>8/4/16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19C71E-AA3B-A24F-98E5-4401468186B0}" type="slidenum">
              <a:rPr lang="en-US" smtClean="0"/>
              <a:t>‹#›</a:t>
            </a:fld>
            <a:endParaRPr lang="en-US"/>
          </a:p>
        </p:txBody>
      </p:sp>
    </p:spTree>
    <p:extLst>
      <p:ext uri="{BB962C8B-B14F-4D97-AF65-F5344CB8AC3E}">
        <p14:creationId xmlns:p14="http://schemas.microsoft.com/office/powerpoint/2010/main" val="329035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9EED9-B6CA-BB47-ACC7-4B807D1F64B8}" type="datetimeFigureOut">
              <a:rPr lang="en-US" smtClean="0"/>
              <a:t>8/4/16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19C71E-AA3B-A24F-98E5-4401468186B0}" type="slidenum">
              <a:rPr lang="en-US" smtClean="0"/>
              <a:t>‹#›</a:t>
            </a:fld>
            <a:endParaRPr lang="en-US"/>
          </a:p>
        </p:txBody>
      </p:sp>
    </p:spTree>
    <p:extLst>
      <p:ext uri="{BB962C8B-B14F-4D97-AF65-F5344CB8AC3E}">
        <p14:creationId xmlns:p14="http://schemas.microsoft.com/office/powerpoint/2010/main" val="207884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FE9EED9-B6CA-BB47-ACC7-4B807D1F64B8}" type="datetimeFigureOut">
              <a:rPr lang="en-US" smtClean="0"/>
              <a:t>8/4/16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9C71E-AA3B-A24F-98E5-4401468186B0}" type="slidenum">
              <a:rPr lang="en-US" smtClean="0"/>
              <a:t>‹#›</a:t>
            </a:fld>
            <a:endParaRPr lang="en-US"/>
          </a:p>
        </p:txBody>
      </p:sp>
    </p:spTree>
    <p:extLst>
      <p:ext uri="{BB962C8B-B14F-4D97-AF65-F5344CB8AC3E}">
        <p14:creationId xmlns:p14="http://schemas.microsoft.com/office/powerpoint/2010/main" val="376720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FE9EED9-B6CA-BB47-ACC7-4B807D1F64B8}" type="datetimeFigureOut">
              <a:rPr lang="en-US" smtClean="0"/>
              <a:t>8/4/16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9C71E-AA3B-A24F-98E5-4401468186B0}" type="slidenum">
              <a:rPr lang="en-US" smtClean="0"/>
              <a:t>‹#›</a:t>
            </a:fld>
            <a:endParaRPr lang="en-US"/>
          </a:p>
        </p:txBody>
      </p:sp>
    </p:spTree>
    <p:extLst>
      <p:ext uri="{BB962C8B-B14F-4D97-AF65-F5344CB8AC3E}">
        <p14:creationId xmlns:p14="http://schemas.microsoft.com/office/powerpoint/2010/main" val="39323713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2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9EED9-B6CA-BB47-ACC7-4B807D1F64B8}" type="datetimeFigureOut">
              <a:rPr lang="en-US" smtClean="0"/>
              <a:t>8/4/16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9C71E-AA3B-A24F-98E5-4401468186B0}" type="slidenum">
              <a:rPr lang="en-US" smtClean="0"/>
              <a:t>‹#›</a:t>
            </a:fld>
            <a:endParaRPr lang="en-US"/>
          </a:p>
        </p:txBody>
      </p:sp>
    </p:spTree>
    <p:extLst>
      <p:ext uri="{BB962C8B-B14F-4D97-AF65-F5344CB8AC3E}">
        <p14:creationId xmlns:p14="http://schemas.microsoft.com/office/powerpoint/2010/main" val="4184839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935679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Avoiding the Nomenclature</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Arity</a:t>
            </a:r>
            <a:r>
              <a:rPr lang="en-US" dirty="0" smtClean="0"/>
              <a:t> – number of </a:t>
            </a:r>
            <a:r>
              <a:rPr lang="en-US" dirty="0" err="1" smtClean="0"/>
              <a:t>args</a:t>
            </a:r>
            <a:r>
              <a:rPr lang="en-US" dirty="0" smtClean="0"/>
              <a:t> a function has</a:t>
            </a:r>
            <a:endParaRPr lang="en-US" dirty="0"/>
          </a:p>
          <a:p>
            <a:r>
              <a:rPr lang="en-US" dirty="0"/>
              <a:t>Higher-Order Functions (HOF</a:t>
            </a:r>
            <a:r>
              <a:rPr lang="en-US" dirty="0" smtClean="0"/>
              <a:t>) – accepts function </a:t>
            </a:r>
            <a:r>
              <a:rPr lang="en-US" dirty="0" err="1" smtClean="0"/>
              <a:t>arg</a:t>
            </a:r>
            <a:r>
              <a:rPr lang="en-US" dirty="0" smtClean="0"/>
              <a:t> or returns a function</a:t>
            </a:r>
            <a:endParaRPr lang="en-US" dirty="0"/>
          </a:p>
          <a:p>
            <a:r>
              <a:rPr lang="en-US" dirty="0"/>
              <a:t>Partial </a:t>
            </a:r>
            <a:r>
              <a:rPr lang="en-US" dirty="0" smtClean="0"/>
              <a:t>Application- create new function by supplying some </a:t>
            </a:r>
            <a:r>
              <a:rPr lang="en-US" dirty="0" err="1" smtClean="0"/>
              <a:t>args</a:t>
            </a:r>
            <a:endParaRPr lang="en-US" dirty="0"/>
          </a:p>
          <a:p>
            <a:r>
              <a:rPr lang="en-US" dirty="0" smtClean="0"/>
              <a:t>Currying- convert a multi </a:t>
            </a:r>
            <a:r>
              <a:rPr lang="en-US" dirty="0" err="1" smtClean="0"/>
              <a:t>arg</a:t>
            </a:r>
            <a:r>
              <a:rPr lang="en-US" dirty="0" smtClean="0"/>
              <a:t> function </a:t>
            </a:r>
            <a:endParaRPr lang="en-US" dirty="0"/>
          </a:p>
          <a:p>
            <a:r>
              <a:rPr lang="en-US" dirty="0"/>
              <a:t>Function </a:t>
            </a:r>
            <a:r>
              <a:rPr lang="en-US" dirty="0" smtClean="0"/>
              <a:t>Composition – create new function from 2 or more functions</a:t>
            </a:r>
            <a:endParaRPr lang="en-US" dirty="0"/>
          </a:p>
          <a:p>
            <a:r>
              <a:rPr lang="en-US" dirty="0" smtClean="0"/>
              <a:t>Purity- if return value is wholly determined by input</a:t>
            </a:r>
            <a:endParaRPr lang="en-US" dirty="0"/>
          </a:p>
          <a:p>
            <a:r>
              <a:rPr lang="en-US" dirty="0"/>
              <a:t>Side </a:t>
            </a:r>
            <a:r>
              <a:rPr lang="en-US" dirty="0" smtClean="0"/>
              <a:t>effects- mutates some value (not return value)</a:t>
            </a:r>
            <a:endParaRPr lang="en-US" dirty="0"/>
          </a:p>
          <a:p>
            <a:r>
              <a:rPr lang="en-US" dirty="0" smtClean="0"/>
              <a:t>Idempotent- replay does not change state</a:t>
            </a:r>
            <a:endParaRPr lang="en-US" dirty="0"/>
          </a:p>
          <a:p>
            <a:r>
              <a:rPr lang="en-US" dirty="0" smtClean="0"/>
              <a:t>Predicate- function that returns </a:t>
            </a:r>
            <a:r>
              <a:rPr lang="en-US" dirty="0" err="1" smtClean="0"/>
              <a:t>boolean</a:t>
            </a:r>
            <a:endParaRPr lang="en-US" dirty="0"/>
          </a:p>
          <a:p>
            <a:r>
              <a:rPr lang="en-US" dirty="0" err="1" smtClean="0"/>
              <a:t>Functor</a:t>
            </a:r>
            <a:r>
              <a:rPr lang="en-US" dirty="0"/>
              <a:t>- implements a map function</a:t>
            </a:r>
          </a:p>
          <a:p>
            <a:r>
              <a:rPr lang="en-US" dirty="0"/>
              <a:t>Referential Transparency- An expression that can be replaced with its value without changing the behavior of the program is said to be referentially transparent</a:t>
            </a:r>
            <a:r>
              <a:rPr lang="en-US" dirty="0" smtClean="0"/>
              <a:t>.</a:t>
            </a:r>
            <a:endParaRPr lang="en-US" dirty="0"/>
          </a:p>
          <a:p>
            <a:r>
              <a:rPr lang="en-US" dirty="0" smtClean="0"/>
              <a:t>Lambda- Anonymous function</a:t>
            </a:r>
          </a:p>
          <a:p>
            <a:r>
              <a:rPr lang="en-US" dirty="0" smtClean="0"/>
              <a:t>Lazy </a:t>
            </a:r>
            <a:r>
              <a:rPr lang="en-US" dirty="0"/>
              <a:t>evaluation</a:t>
            </a:r>
          </a:p>
          <a:p>
            <a:r>
              <a:rPr lang="en-US" dirty="0" err="1" smtClean="0"/>
              <a:t>Monoid</a:t>
            </a:r>
            <a:r>
              <a:rPr lang="en-US" dirty="0" smtClean="0"/>
              <a:t> </a:t>
            </a:r>
            <a:r>
              <a:rPr lang="en-US" dirty="0"/>
              <a:t>-  An object with a function that "combines" that object with another of the same type</a:t>
            </a:r>
            <a:r>
              <a:rPr lang="en-US" dirty="0" smtClean="0"/>
              <a:t>.</a:t>
            </a:r>
            <a:endParaRPr lang="en-US" dirty="0"/>
          </a:p>
        </p:txBody>
      </p:sp>
    </p:spTree>
    <p:extLst>
      <p:ext uri="{BB962C8B-B14F-4D97-AF65-F5344CB8AC3E}">
        <p14:creationId xmlns:p14="http://schemas.microsoft.com/office/powerpoint/2010/main" val="9757936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functions</a:t>
            </a:r>
            <a:endParaRPr lang="en-US" dirty="0"/>
          </a:p>
        </p:txBody>
      </p:sp>
      <p:sp>
        <p:nvSpPr>
          <p:cNvPr id="3" name="Content Placeholder 2"/>
          <p:cNvSpPr>
            <a:spLocks noGrp="1"/>
          </p:cNvSpPr>
          <p:nvPr>
            <p:ph idx="1"/>
          </p:nvPr>
        </p:nvSpPr>
        <p:spPr/>
        <p:txBody>
          <a:bodyPr/>
          <a:lstStyle/>
          <a:p>
            <a:r>
              <a:rPr lang="en-US" dirty="0"/>
              <a:t>f</a:t>
            </a:r>
            <a:r>
              <a:rPr lang="en-US" dirty="0" smtClean="0"/>
              <a:t>old-left, fold-right</a:t>
            </a:r>
          </a:p>
          <a:p>
            <a:r>
              <a:rPr lang="en-US" dirty="0"/>
              <a:t>f</a:t>
            </a:r>
            <a:r>
              <a:rPr lang="en-US" dirty="0" smtClean="0"/>
              <a:t>ilter, for-each, for-each-pairs</a:t>
            </a:r>
          </a:p>
          <a:p>
            <a:r>
              <a:rPr lang="en-US" dirty="0"/>
              <a:t>f</a:t>
            </a:r>
            <a:r>
              <a:rPr lang="en-US" dirty="0" smtClean="0"/>
              <a:t>unction-</a:t>
            </a:r>
            <a:r>
              <a:rPr lang="en-US" dirty="0" err="1" smtClean="0"/>
              <a:t>arity</a:t>
            </a:r>
            <a:r>
              <a:rPr lang="en-US" dirty="0" smtClean="0"/>
              <a:t>, function-name</a:t>
            </a:r>
          </a:p>
          <a:p>
            <a:r>
              <a:rPr lang="en-US" dirty="0"/>
              <a:t>a</a:t>
            </a:r>
            <a:r>
              <a:rPr lang="en-US" dirty="0" smtClean="0"/>
              <a:t>pply</a:t>
            </a:r>
          </a:p>
          <a:p>
            <a:r>
              <a:rPr lang="en-US" dirty="0"/>
              <a:t>h</a:t>
            </a:r>
            <a:r>
              <a:rPr lang="en-US" dirty="0" smtClean="0"/>
              <a:t>ead, tail</a:t>
            </a:r>
          </a:p>
          <a:p>
            <a:r>
              <a:rPr lang="is-IS" dirty="0" smtClean="0"/>
              <a:t>….</a:t>
            </a:r>
            <a:endParaRPr lang="en-US" dirty="0"/>
          </a:p>
        </p:txBody>
      </p:sp>
    </p:spTree>
    <p:extLst>
      <p:ext uri="{BB962C8B-B14F-4D97-AF65-F5344CB8AC3E}">
        <p14:creationId xmlns:p14="http://schemas.microsoft.com/office/powerpoint/2010/main" val="392578544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Idioms</a:t>
            </a:r>
            <a:endParaRPr lang="en-US" dirty="0"/>
          </a:p>
        </p:txBody>
      </p:sp>
      <p:sp>
        <p:nvSpPr>
          <p:cNvPr id="3" name="Content Placeholder 2"/>
          <p:cNvSpPr>
            <a:spLocks noGrp="1"/>
          </p:cNvSpPr>
          <p:nvPr>
            <p:ph idx="1"/>
          </p:nvPr>
        </p:nvSpPr>
        <p:spPr/>
        <p:txBody>
          <a:bodyPr>
            <a:normAutofit lnSpcReduction="10000"/>
          </a:bodyPr>
          <a:lstStyle/>
          <a:p>
            <a:r>
              <a:rPr lang="en-US" dirty="0" smtClean="0"/>
              <a:t>Basic</a:t>
            </a:r>
          </a:p>
          <a:p>
            <a:r>
              <a:rPr lang="en-US" b="1" dirty="0" smtClean="0"/>
              <a:t>Recursion</a:t>
            </a:r>
          </a:p>
          <a:p>
            <a:r>
              <a:rPr lang="en-US" dirty="0" err="1" smtClean="0"/>
              <a:t>Memoize</a:t>
            </a:r>
            <a:endParaRPr lang="en-US" dirty="0" smtClean="0"/>
          </a:p>
          <a:p>
            <a:r>
              <a:rPr lang="en-US" b="1" dirty="0" smtClean="0"/>
              <a:t>Dispatch</a:t>
            </a:r>
          </a:p>
          <a:p>
            <a:r>
              <a:rPr lang="en-US" dirty="0" smtClean="0"/>
              <a:t>Anonymous functions and Y-</a:t>
            </a:r>
            <a:r>
              <a:rPr lang="en-US" dirty="0" err="1" smtClean="0"/>
              <a:t>Combinator</a:t>
            </a:r>
            <a:endParaRPr lang="en-US" dirty="0" smtClean="0"/>
          </a:p>
          <a:p>
            <a:r>
              <a:rPr lang="en-US" dirty="0" smtClean="0"/>
              <a:t>Function composition / pipelining</a:t>
            </a:r>
          </a:p>
          <a:p>
            <a:r>
              <a:rPr lang="en-US" dirty="0" smtClean="0"/>
              <a:t>Partial application</a:t>
            </a:r>
          </a:p>
          <a:p>
            <a:r>
              <a:rPr lang="en-US" b="1" dirty="0" smtClean="0"/>
              <a:t>Algebraic data types</a:t>
            </a:r>
          </a:p>
          <a:p>
            <a:endParaRPr lang="en-US" dirty="0"/>
          </a:p>
        </p:txBody>
      </p:sp>
    </p:spTree>
    <p:extLst>
      <p:ext uri="{BB962C8B-B14F-4D97-AF65-F5344CB8AC3E}">
        <p14:creationId xmlns:p14="http://schemas.microsoft.com/office/powerpoint/2010/main" val="242370548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composition challenge</a:t>
            </a:r>
            <a:endParaRPr lang="en-US" dirty="0"/>
          </a:p>
        </p:txBody>
      </p:sp>
      <p:sp>
        <p:nvSpPr>
          <p:cNvPr id="3" name="Content Placeholder 2"/>
          <p:cNvSpPr>
            <a:spLocks noGrp="1"/>
          </p:cNvSpPr>
          <p:nvPr>
            <p:ph idx="1"/>
          </p:nvPr>
        </p:nvSpPr>
        <p:spPr/>
        <p:txBody>
          <a:bodyPr>
            <a:normAutofit lnSpcReduction="10000"/>
          </a:bodyPr>
          <a:lstStyle/>
          <a:p>
            <a:r>
              <a:rPr lang="en-US" dirty="0"/>
              <a:t>i</a:t>
            </a:r>
            <a:r>
              <a:rPr lang="en-US" dirty="0" smtClean="0"/>
              <a:t>nitial design of data</a:t>
            </a:r>
          </a:p>
          <a:p>
            <a:r>
              <a:rPr lang="en-US" dirty="0"/>
              <a:t>t</a:t>
            </a:r>
            <a:r>
              <a:rPr lang="en-US" dirty="0" smtClean="0"/>
              <a:t>hrough time</a:t>
            </a:r>
          </a:p>
          <a:p>
            <a:r>
              <a:rPr lang="en-US" dirty="0" smtClean="0"/>
              <a:t>Now slam multiple data models together</a:t>
            </a:r>
          </a:p>
          <a:p>
            <a:r>
              <a:rPr lang="en-US" dirty="0" smtClean="0"/>
              <a:t>Integration of disparate data schemas</a:t>
            </a:r>
          </a:p>
          <a:p>
            <a:r>
              <a:rPr lang="en-US" dirty="0" smtClean="0"/>
              <a:t>We know the problems with relational data models - brittle binding to schemas</a:t>
            </a:r>
          </a:p>
          <a:p>
            <a:r>
              <a:rPr lang="en-US" dirty="0" smtClean="0"/>
              <a:t>XML with schemas similar challenge</a:t>
            </a:r>
          </a:p>
          <a:p>
            <a:r>
              <a:rPr lang="en-US" dirty="0" smtClean="0"/>
              <a:t>Informal XML or </a:t>
            </a:r>
            <a:r>
              <a:rPr lang="en-US" dirty="0" err="1" smtClean="0"/>
              <a:t>json</a:t>
            </a:r>
            <a:r>
              <a:rPr lang="en-US" dirty="0" smtClean="0"/>
              <a:t> </a:t>
            </a:r>
          </a:p>
        </p:txBody>
      </p:sp>
    </p:spTree>
    <p:extLst>
      <p:ext uri="{BB962C8B-B14F-4D97-AF65-F5344CB8AC3E}">
        <p14:creationId xmlns:p14="http://schemas.microsoft.com/office/powerpoint/2010/main" val="33771614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composition challenge</a:t>
            </a:r>
            <a:endParaRPr lang="en-US" dirty="0"/>
          </a:p>
        </p:txBody>
      </p:sp>
      <p:sp>
        <p:nvSpPr>
          <p:cNvPr id="3" name="Content Placeholder 2"/>
          <p:cNvSpPr>
            <a:spLocks noGrp="1"/>
          </p:cNvSpPr>
          <p:nvPr>
            <p:ph idx="1"/>
          </p:nvPr>
        </p:nvSpPr>
        <p:spPr/>
        <p:txBody>
          <a:bodyPr>
            <a:normAutofit/>
          </a:bodyPr>
          <a:lstStyle/>
          <a:p>
            <a:endParaRPr lang="en-US" dirty="0" smtClean="0"/>
          </a:p>
          <a:p>
            <a:pPr marL="0" indent="0">
              <a:buNone/>
            </a:pPr>
            <a:r>
              <a:rPr lang="en-US" dirty="0" smtClean="0"/>
              <a:t>You could use</a:t>
            </a:r>
          </a:p>
          <a:p>
            <a:pPr lvl="1"/>
            <a:r>
              <a:rPr lang="en-US" dirty="0" smtClean="0"/>
              <a:t>XML Schema</a:t>
            </a:r>
          </a:p>
          <a:p>
            <a:pPr lvl="1"/>
            <a:r>
              <a:rPr lang="en-US" dirty="0" smtClean="0"/>
              <a:t>Amend xml definition, accrete behavior/logic</a:t>
            </a:r>
          </a:p>
          <a:p>
            <a:pPr lvl="1"/>
            <a:r>
              <a:rPr lang="en-US" dirty="0" smtClean="0"/>
              <a:t>Assert </a:t>
            </a:r>
            <a:r>
              <a:rPr lang="en-US" dirty="0" err="1" smtClean="0"/>
              <a:t>validaity</a:t>
            </a:r>
            <a:r>
              <a:rPr lang="en-US" dirty="0" smtClean="0"/>
              <a:t> logic (</a:t>
            </a:r>
            <a:r>
              <a:rPr lang="en-US" dirty="0" err="1" smtClean="0"/>
              <a:t>xquery</a:t>
            </a:r>
            <a:r>
              <a:rPr lang="en-US" dirty="0" smtClean="0"/>
              <a:t>, </a:t>
            </a:r>
            <a:r>
              <a:rPr lang="en-US" dirty="0" err="1" smtClean="0"/>
              <a:t>xpath</a:t>
            </a:r>
            <a:r>
              <a:rPr lang="en-US" dirty="0" smtClean="0"/>
              <a:t>, </a:t>
            </a:r>
            <a:r>
              <a:rPr lang="en-US" dirty="0" err="1" smtClean="0"/>
              <a:t>Schematron</a:t>
            </a:r>
            <a:r>
              <a:rPr lang="en-US" dirty="0" smtClean="0"/>
              <a:t>, XSLT)</a:t>
            </a:r>
          </a:p>
        </p:txBody>
      </p:sp>
    </p:spTree>
    <p:extLst>
      <p:ext uri="{BB962C8B-B14F-4D97-AF65-F5344CB8AC3E}">
        <p14:creationId xmlns:p14="http://schemas.microsoft.com/office/powerpoint/2010/main" val="31126941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you could use </a:t>
            </a:r>
            <a:r>
              <a:rPr lang="is-IS" dirty="0" smtClean="0"/>
              <a:t>…</a:t>
            </a:r>
            <a:r>
              <a:rPr lang="en-US" dirty="0" smtClean="0"/>
              <a:t> Algebra</a:t>
            </a:r>
            <a:r>
              <a:rPr lang="is-IS" dirty="0" smtClean="0"/>
              <a:t>.</a:t>
            </a:r>
            <a:endParaRPr lang="en-US" dirty="0"/>
          </a:p>
        </p:txBody>
      </p:sp>
      <p:sp>
        <p:nvSpPr>
          <p:cNvPr id="3" name="Content Placeholder 2"/>
          <p:cNvSpPr>
            <a:spLocks noGrp="1"/>
          </p:cNvSpPr>
          <p:nvPr>
            <p:ph idx="1"/>
          </p:nvPr>
        </p:nvSpPr>
        <p:spPr/>
        <p:txBody>
          <a:bodyPr/>
          <a:lstStyle/>
          <a:p>
            <a:pPr marL="0" indent="0">
              <a:buNone/>
            </a:pPr>
            <a:r>
              <a:rPr lang="en-US" dirty="0"/>
              <a:t>Example: </a:t>
            </a:r>
            <a:endParaRPr lang="en-US" dirty="0" smtClean="0"/>
          </a:p>
          <a:p>
            <a:pPr marL="0" indent="0">
              <a:buNone/>
            </a:pPr>
            <a:endParaRPr lang="en-US" dirty="0"/>
          </a:p>
          <a:p>
            <a:pPr marL="0" indent="0">
              <a:buNone/>
            </a:pPr>
            <a:r>
              <a:rPr lang="en-US" dirty="0" smtClean="0"/>
              <a:t>numeric </a:t>
            </a:r>
            <a:r>
              <a:rPr lang="en-US" dirty="0"/>
              <a:t>algebra (</a:t>
            </a:r>
            <a:r>
              <a:rPr lang="en-US" dirty="0" err="1"/>
              <a:t>eg</a:t>
            </a:r>
            <a:r>
              <a:rPr lang="en-US" dirty="0"/>
              <a:t>. high-school algebra) is the set of numbers </a:t>
            </a:r>
            <a:r>
              <a:rPr lang="en-US" dirty="0" smtClean="0"/>
              <a:t>(natural</a:t>
            </a:r>
            <a:r>
              <a:rPr lang="en-US" dirty="0"/>
              <a:t>, rational, real</a:t>
            </a:r>
            <a:r>
              <a:rPr lang="en-US" dirty="0" smtClean="0"/>
              <a:t>, complex, </a:t>
            </a:r>
            <a:r>
              <a:rPr lang="en-US" dirty="0" err="1" smtClean="0"/>
              <a:t>etc</a:t>
            </a:r>
            <a:r>
              <a:rPr lang="en-US" dirty="0" smtClean="0"/>
              <a:t>) </a:t>
            </a:r>
            <a:r>
              <a:rPr lang="en-US" dirty="0"/>
              <a:t>and the operations used on these </a:t>
            </a:r>
            <a:r>
              <a:rPr lang="en-US" dirty="0" smtClean="0"/>
              <a:t>numbers </a:t>
            </a:r>
            <a:r>
              <a:rPr lang="en-US" dirty="0"/>
              <a:t>( </a:t>
            </a:r>
            <a:r>
              <a:rPr lang="en-US" dirty="0" err="1"/>
              <a:t>addition</a:t>
            </a:r>
            <a:r>
              <a:rPr lang="en-US" dirty="0" err="1" smtClean="0"/>
              <a:t>,multiplication,etc</a:t>
            </a:r>
            <a:r>
              <a:rPr lang="en-US" dirty="0" smtClean="0"/>
              <a:t>).  </a:t>
            </a:r>
            <a:endParaRPr lang="en-US" dirty="0"/>
          </a:p>
          <a:p>
            <a:endParaRPr lang="en-US" dirty="0"/>
          </a:p>
        </p:txBody>
      </p:sp>
    </p:spTree>
    <p:extLst>
      <p:ext uri="{BB962C8B-B14F-4D97-AF65-F5344CB8AC3E}">
        <p14:creationId xmlns:p14="http://schemas.microsoft.com/office/powerpoint/2010/main" val="674329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when we say ‘Algebraic’</a:t>
            </a:r>
            <a:endParaRPr lang="en-US" dirty="0"/>
          </a:p>
        </p:txBody>
      </p:sp>
      <p:sp>
        <p:nvSpPr>
          <p:cNvPr id="3" name="Content Placeholder 2"/>
          <p:cNvSpPr>
            <a:spLocks noGrp="1"/>
          </p:cNvSpPr>
          <p:nvPr>
            <p:ph idx="1"/>
          </p:nvPr>
        </p:nvSpPr>
        <p:spPr/>
        <p:txBody>
          <a:bodyPr>
            <a:normAutofit/>
          </a:bodyPr>
          <a:lstStyle/>
          <a:p>
            <a:r>
              <a:rPr lang="en-US" dirty="0"/>
              <a:t> </a:t>
            </a:r>
            <a:r>
              <a:rPr lang="en-US" dirty="0" smtClean="0"/>
              <a:t>we mean </a:t>
            </a:r>
          </a:p>
          <a:p>
            <a:pPr lvl="1"/>
            <a:r>
              <a:rPr lang="en-US" dirty="0" smtClean="0"/>
              <a:t>a </a:t>
            </a:r>
            <a:r>
              <a:rPr lang="en-US" dirty="0"/>
              <a:t>set of </a:t>
            </a:r>
            <a:r>
              <a:rPr lang="en-US" dirty="0" smtClean="0"/>
              <a:t>objects (math not OO!) </a:t>
            </a:r>
          </a:p>
          <a:p>
            <a:pPr lvl="1"/>
            <a:r>
              <a:rPr lang="en-US" dirty="0" smtClean="0"/>
              <a:t>Operations on </a:t>
            </a:r>
            <a:r>
              <a:rPr lang="en-US" dirty="0"/>
              <a:t>those objects </a:t>
            </a:r>
            <a:r>
              <a:rPr lang="en-US" dirty="0" smtClean="0"/>
              <a:t> (ex. create </a:t>
            </a:r>
            <a:r>
              <a:rPr lang="en-US" dirty="0"/>
              <a:t>new objects from that same </a:t>
            </a:r>
            <a:r>
              <a:rPr lang="en-US" dirty="0" smtClean="0"/>
              <a:t>set).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77399534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Algebraic</a:t>
            </a:r>
            <a:r>
              <a:rPr lang="en-US" dirty="0" smtClean="0"/>
              <a:t> Data Types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defined as: </a:t>
            </a:r>
          </a:p>
          <a:p>
            <a:pPr lvl="1"/>
            <a:r>
              <a:rPr lang="en-US" dirty="0" smtClean="0"/>
              <a:t>a set of types (objects) </a:t>
            </a:r>
          </a:p>
          <a:p>
            <a:pPr lvl="1"/>
            <a:r>
              <a:rPr lang="en-US" dirty="0" smtClean="0"/>
              <a:t>operations on those types (objects).</a:t>
            </a:r>
            <a:endParaRPr lang="en-US" dirty="0"/>
          </a:p>
          <a:p>
            <a:r>
              <a:rPr lang="en-US" dirty="0" smtClean="0"/>
              <a:t>Cartesian product</a:t>
            </a:r>
          </a:p>
          <a:p>
            <a:pPr lvl="1"/>
            <a:r>
              <a:rPr lang="en-US" dirty="0" smtClean="0"/>
              <a:t>Class Point ( float x, float y) defines a point in 2 dimensional space</a:t>
            </a:r>
            <a:endParaRPr lang="en-US" dirty="0"/>
          </a:p>
          <a:p>
            <a:r>
              <a:rPr lang="en-US" dirty="0" smtClean="0"/>
              <a:t>Two kinds </a:t>
            </a:r>
          </a:p>
          <a:p>
            <a:pPr lvl="1"/>
            <a:r>
              <a:rPr lang="en-US" dirty="0" smtClean="0"/>
              <a:t>Product</a:t>
            </a:r>
          </a:p>
          <a:p>
            <a:pPr lvl="2"/>
            <a:r>
              <a:rPr lang="en-US" dirty="0"/>
              <a:t>c</a:t>
            </a:r>
            <a:r>
              <a:rPr lang="en-US" dirty="0" smtClean="0"/>
              <a:t>lass Pair (float x, float y) creates a new type </a:t>
            </a:r>
          </a:p>
          <a:p>
            <a:pPr lvl="2"/>
            <a:r>
              <a:rPr lang="en-US" dirty="0" smtClean="0"/>
              <a:t>Constituent members x and y</a:t>
            </a:r>
          </a:p>
          <a:p>
            <a:pPr lvl="1"/>
            <a:r>
              <a:rPr lang="en-US" dirty="0" smtClean="0"/>
              <a:t>Sum </a:t>
            </a:r>
          </a:p>
          <a:p>
            <a:pPr lvl="2"/>
            <a:r>
              <a:rPr lang="en-US" dirty="0"/>
              <a:t>u</a:t>
            </a:r>
            <a:r>
              <a:rPr lang="en-US" dirty="0" smtClean="0"/>
              <a:t>nion Identity (String name, </a:t>
            </a:r>
            <a:r>
              <a:rPr lang="en-US" dirty="0" err="1" smtClean="0"/>
              <a:t>unsignedLong</a:t>
            </a:r>
            <a:r>
              <a:rPr lang="en-US" dirty="0" smtClean="0"/>
              <a:t> id)</a:t>
            </a:r>
          </a:p>
          <a:p>
            <a:pPr lvl="2"/>
            <a:r>
              <a:rPr lang="en-US" dirty="0" smtClean="0"/>
              <a:t>Contains only a name or an id, not both</a:t>
            </a:r>
          </a:p>
          <a:p>
            <a:r>
              <a:rPr lang="en-US" dirty="0" smtClean="0"/>
              <a:t>Back to idiom</a:t>
            </a:r>
            <a:endParaRPr lang="en-US" dirty="0"/>
          </a:p>
        </p:txBody>
      </p:sp>
    </p:spTree>
    <p:extLst>
      <p:ext uri="{BB962C8B-B14F-4D97-AF65-F5344CB8AC3E}">
        <p14:creationId xmlns:p14="http://schemas.microsoft.com/office/powerpoint/2010/main" val="16464169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missed</a:t>
            </a:r>
            <a:endParaRPr lang="en-US" dirty="0"/>
          </a:p>
        </p:txBody>
      </p:sp>
      <p:sp>
        <p:nvSpPr>
          <p:cNvPr id="3" name="Content Placeholder 2"/>
          <p:cNvSpPr>
            <a:spLocks noGrp="1"/>
          </p:cNvSpPr>
          <p:nvPr>
            <p:ph idx="1"/>
          </p:nvPr>
        </p:nvSpPr>
        <p:spPr/>
        <p:txBody>
          <a:bodyPr/>
          <a:lstStyle/>
          <a:p>
            <a:r>
              <a:rPr lang="en-US" dirty="0" smtClean="0"/>
              <a:t>Arrow operators</a:t>
            </a:r>
          </a:p>
          <a:p>
            <a:r>
              <a:rPr lang="en-US" dirty="0" err="1"/>
              <a:t>f</a:t>
            </a:r>
            <a:r>
              <a:rPr lang="en-US" dirty="0" err="1" smtClean="0"/>
              <a:t>n:apply</a:t>
            </a:r>
            <a:endParaRPr lang="en-US" dirty="0"/>
          </a:p>
        </p:txBody>
      </p:sp>
    </p:spTree>
    <p:extLst>
      <p:ext uri="{BB962C8B-B14F-4D97-AF65-F5344CB8AC3E}">
        <p14:creationId xmlns:p14="http://schemas.microsoft.com/office/powerpoint/2010/main" val="25662360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Idioms are meant to Inspire</a:t>
            </a:r>
            <a:endParaRPr lang="en-US" dirty="0"/>
          </a:p>
        </p:txBody>
      </p:sp>
      <p:sp>
        <p:nvSpPr>
          <p:cNvPr id="3" name="Content Placeholder 2"/>
          <p:cNvSpPr>
            <a:spLocks noGrp="1"/>
          </p:cNvSpPr>
          <p:nvPr>
            <p:ph idx="1"/>
          </p:nvPr>
        </p:nvSpPr>
        <p:spPr/>
        <p:txBody>
          <a:bodyPr/>
          <a:lstStyle/>
          <a:p>
            <a:r>
              <a:rPr lang="en-US" dirty="0" smtClean="0"/>
              <a:t>Make functions more: </a:t>
            </a:r>
          </a:p>
          <a:p>
            <a:pPr lvl="1"/>
            <a:r>
              <a:rPr lang="en-US" dirty="0" smtClean="0"/>
              <a:t>efficient, concise</a:t>
            </a:r>
          </a:p>
          <a:p>
            <a:pPr lvl="1"/>
            <a:r>
              <a:rPr lang="en-US" dirty="0" smtClean="0"/>
              <a:t>easier to maintain</a:t>
            </a:r>
          </a:p>
          <a:p>
            <a:pPr lvl="1"/>
            <a:r>
              <a:rPr lang="en-US" dirty="0" smtClean="0"/>
              <a:t>reusable</a:t>
            </a:r>
          </a:p>
          <a:p>
            <a:pPr lvl="1"/>
            <a:r>
              <a:rPr lang="en-US" dirty="0" err="1" smtClean="0"/>
              <a:t>composable</a:t>
            </a:r>
            <a:endParaRPr lang="en-US" dirty="0" smtClean="0"/>
          </a:p>
          <a:p>
            <a:r>
              <a:rPr lang="en-US" dirty="0" smtClean="0"/>
              <a:t>Create pipelines </a:t>
            </a:r>
            <a:r>
              <a:rPr lang="en-US" smtClean="0"/>
              <a:t>of functions </a:t>
            </a:r>
            <a:endParaRPr lang="en-US" dirty="0" smtClean="0"/>
          </a:p>
          <a:p>
            <a:r>
              <a:rPr lang="en-US" dirty="0"/>
              <a:t>Manage </a:t>
            </a:r>
            <a:r>
              <a:rPr lang="en-US" dirty="0" smtClean="0"/>
              <a:t>data with logic composition</a:t>
            </a:r>
          </a:p>
          <a:p>
            <a:r>
              <a:rPr lang="en-US" dirty="0" smtClean="0"/>
              <a:t>not recipes to rote apply</a:t>
            </a:r>
            <a:endParaRPr lang="en-US" dirty="0"/>
          </a:p>
          <a:p>
            <a:endParaRPr lang="en-US" dirty="0" smtClean="0"/>
          </a:p>
          <a:p>
            <a:endParaRPr lang="en-US" dirty="0"/>
          </a:p>
        </p:txBody>
      </p:sp>
    </p:spTree>
    <p:extLst>
      <p:ext uri="{BB962C8B-B14F-4D97-AF65-F5344CB8AC3E}">
        <p14:creationId xmlns:p14="http://schemas.microsoft.com/office/powerpoint/2010/main" val="19964314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
            </a:r>
            <a:r>
              <a:rPr lang="en-US" b="1" u="sng" dirty="0" smtClean="0"/>
              <a:t>fun</a:t>
            </a:r>
            <a:r>
              <a:rPr lang="en-US" dirty="0" smtClean="0"/>
              <a:t>ctional programing’</a:t>
            </a:r>
            <a:endParaRPr lang="en-US" dirty="0"/>
          </a:p>
        </p:txBody>
      </p:sp>
      <p:sp>
        <p:nvSpPr>
          <p:cNvPr id="3" name="Subtitle 2"/>
          <p:cNvSpPr>
            <a:spLocks noGrp="1"/>
          </p:cNvSpPr>
          <p:nvPr>
            <p:ph type="subTitle" idx="1"/>
          </p:nvPr>
        </p:nvSpPr>
        <p:spPr/>
        <p:txBody>
          <a:bodyPr/>
          <a:lstStyle/>
          <a:p>
            <a:r>
              <a:rPr lang="en-US" dirty="0" smtClean="0">
                <a:solidFill>
                  <a:schemeClr val="tx1">
                    <a:lumMod val="75000"/>
                    <a:lumOff val="25000"/>
                  </a:schemeClr>
                </a:solidFill>
              </a:rPr>
              <a:t>A catalog of Functional idioms for XQuery 3.</a:t>
            </a:r>
            <a:r>
              <a:rPr lang="en-US" strike="sngStrike" dirty="0" smtClean="0">
                <a:solidFill>
                  <a:schemeClr val="tx1">
                    <a:lumMod val="75000"/>
                    <a:lumOff val="25000"/>
                  </a:schemeClr>
                </a:solidFill>
              </a:rPr>
              <a:t>1</a:t>
            </a:r>
            <a:r>
              <a:rPr lang="en-US" dirty="0" smtClean="0">
                <a:solidFill>
                  <a:schemeClr val="tx1">
                    <a:lumMod val="75000"/>
                    <a:lumOff val="25000"/>
                  </a:schemeClr>
                </a:solidFill>
              </a:rPr>
              <a:t>0</a:t>
            </a:r>
            <a:endParaRPr lang="en-US" dirty="0">
              <a:solidFill>
                <a:schemeClr val="tx1">
                  <a:lumMod val="75000"/>
                  <a:lumOff val="25000"/>
                </a:schemeClr>
              </a:solidFill>
            </a:endParaRPr>
          </a:p>
        </p:txBody>
      </p:sp>
    </p:spTree>
    <p:extLst>
      <p:ext uri="{BB962C8B-B14F-4D97-AF65-F5344CB8AC3E}">
        <p14:creationId xmlns:p14="http://schemas.microsoft.com/office/powerpoint/2010/main" val="26198710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5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1020575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Jim Fuller, Senior Staff Engineer MarkLogic</a:t>
            </a:r>
          </a:p>
          <a:p>
            <a:r>
              <a:rPr lang="en-US" dirty="0" smtClean="0"/>
              <a:t>trained as geophysicist (hint: lots of data)</a:t>
            </a:r>
          </a:p>
          <a:p>
            <a:r>
              <a:rPr lang="en-US" dirty="0" smtClean="0"/>
              <a:t>I am a technician, not an expert</a:t>
            </a:r>
          </a:p>
          <a:p>
            <a:r>
              <a:rPr lang="en-US" dirty="0" smtClean="0"/>
              <a:t>Synthesized from a lot of sources </a:t>
            </a:r>
          </a:p>
          <a:p>
            <a:pPr lvl="1"/>
            <a:r>
              <a:rPr lang="en-US" dirty="0" smtClean="0"/>
              <a:t>Math (which I will not bore folks with)</a:t>
            </a:r>
          </a:p>
          <a:p>
            <a:pPr lvl="1"/>
            <a:r>
              <a:rPr lang="en-US" dirty="0" smtClean="0"/>
              <a:t>Lots of great programmers</a:t>
            </a:r>
          </a:p>
        </p:txBody>
      </p:sp>
    </p:spTree>
    <p:extLst>
      <p:ext uri="{BB962C8B-B14F-4D97-AF65-F5344CB8AC3E}">
        <p14:creationId xmlns:p14="http://schemas.microsoft.com/office/powerpoint/2010/main" val="4681536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Intro</a:t>
            </a:r>
          </a:p>
          <a:p>
            <a:r>
              <a:rPr lang="en-US" dirty="0" smtClean="0"/>
              <a:t>Basics</a:t>
            </a:r>
          </a:p>
          <a:p>
            <a:r>
              <a:rPr lang="en-US" b="1" dirty="0"/>
              <a:t>Recursion</a:t>
            </a:r>
          </a:p>
          <a:p>
            <a:r>
              <a:rPr lang="en-US" dirty="0" err="1" smtClean="0"/>
              <a:t>Memoize</a:t>
            </a:r>
            <a:endParaRPr lang="en-US" dirty="0" smtClean="0"/>
          </a:p>
          <a:p>
            <a:r>
              <a:rPr lang="en-US" b="1" dirty="0" smtClean="0"/>
              <a:t>Dispatch</a:t>
            </a:r>
            <a:endParaRPr lang="en-US" b="1" dirty="0"/>
          </a:p>
          <a:p>
            <a:r>
              <a:rPr lang="en-US" dirty="0"/>
              <a:t>Anonymous functions and Y-</a:t>
            </a:r>
            <a:r>
              <a:rPr lang="en-US" dirty="0" err="1"/>
              <a:t>Combinator</a:t>
            </a:r>
            <a:endParaRPr lang="en-US" dirty="0"/>
          </a:p>
          <a:p>
            <a:r>
              <a:rPr lang="en-US" dirty="0"/>
              <a:t>Function composition / </a:t>
            </a:r>
            <a:r>
              <a:rPr lang="en-US" dirty="0" smtClean="0"/>
              <a:t>piping</a:t>
            </a:r>
          </a:p>
          <a:p>
            <a:r>
              <a:rPr lang="en-US" dirty="0" smtClean="0"/>
              <a:t>Partial Application</a:t>
            </a:r>
          </a:p>
          <a:p>
            <a:r>
              <a:rPr lang="en-US" b="1" dirty="0"/>
              <a:t>Abstract Data </a:t>
            </a:r>
            <a:r>
              <a:rPr lang="en-US" b="1" dirty="0" smtClean="0"/>
              <a:t>types</a:t>
            </a:r>
          </a:p>
          <a:p>
            <a:endParaRPr lang="en-US" dirty="0" smtClean="0"/>
          </a:p>
          <a:p>
            <a:r>
              <a:rPr lang="en-US" dirty="0" smtClean="0"/>
              <a:t>More (we won’t have the time </a:t>
            </a:r>
            <a:r>
              <a:rPr lang="is-IS" dirty="0" smtClean="0"/>
              <a:t>…)</a:t>
            </a:r>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14861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Some Points of Interest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Alonzo Church </a:t>
            </a:r>
            <a:r>
              <a:rPr lang="en-US" dirty="0" err="1" smtClean="0"/>
              <a:t>vs</a:t>
            </a:r>
            <a:r>
              <a:rPr lang="en-US" dirty="0" smtClean="0"/>
              <a:t> Alan </a:t>
            </a:r>
            <a:r>
              <a:rPr lang="en-US" dirty="0"/>
              <a:t>Turing </a:t>
            </a:r>
            <a:r>
              <a:rPr lang="en-US" dirty="0" smtClean="0"/>
              <a:t>(von Neumann)</a:t>
            </a:r>
          </a:p>
          <a:p>
            <a:pPr marL="0" indent="0">
              <a:buNone/>
            </a:pPr>
            <a:endParaRPr lang="en-US" dirty="0" smtClean="0"/>
          </a:p>
          <a:p>
            <a:pPr marL="0" indent="0">
              <a:buNone/>
            </a:pPr>
            <a:r>
              <a:rPr lang="en-US" dirty="0"/>
              <a:t>‘High church FP’ </a:t>
            </a:r>
            <a:r>
              <a:rPr lang="en-US" dirty="0" err="1"/>
              <a:t>vs</a:t>
            </a:r>
            <a:r>
              <a:rPr lang="en-US" dirty="0"/>
              <a:t> Pragmatic FP</a:t>
            </a:r>
          </a:p>
          <a:p>
            <a:pPr marL="0" indent="0">
              <a:buNone/>
            </a:pPr>
            <a:r>
              <a:rPr lang="en-US" dirty="0" smtClean="0"/>
              <a:t> </a:t>
            </a:r>
            <a:endParaRPr lang="en-US" dirty="0"/>
          </a:p>
          <a:p>
            <a:pPr marL="0" indent="0">
              <a:buNone/>
            </a:pPr>
            <a:r>
              <a:rPr lang="en-US" dirty="0" smtClean="0"/>
              <a:t>simple </a:t>
            </a:r>
            <a:r>
              <a:rPr lang="en-US" dirty="0"/>
              <a:t>definition of Functional </a:t>
            </a:r>
            <a:r>
              <a:rPr lang="en-US" dirty="0" smtClean="0"/>
              <a:t>Programming:</a:t>
            </a:r>
          </a:p>
          <a:p>
            <a:pPr marL="0" indent="0">
              <a:buNone/>
            </a:pPr>
            <a:endParaRPr lang="en-US" dirty="0" smtClean="0"/>
          </a:p>
          <a:p>
            <a:pPr marL="0" indent="0">
              <a:buNone/>
            </a:pPr>
            <a:r>
              <a:rPr lang="en-US" i="1" dirty="0" smtClean="0"/>
              <a:t>‘Writing programs using pure (deterministic) functions.’</a:t>
            </a:r>
            <a:endParaRPr lang="en-US" i="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557729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I mean</a:t>
            </a:r>
            <a:endParaRPr lang="en-US" dirty="0"/>
          </a:p>
        </p:txBody>
      </p:sp>
      <p:sp>
        <p:nvSpPr>
          <p:cNvPr id="3" name="Content Placeholder 2"/>
          <p:cNvSpPr>
            <a:spLocks noGrp="1"/>
          </p:cNvSpPr>
          <p:nvPr>
            <p:ph idx="1"/>
          </p:nvPr>
        </p:nvSpPr>
        <p:spPr/>
        <p:txBody>
          <a:bodyPr/>
          <a:lstStyle/>
          <a:p>
            <a:r>
              <a:rPr lang="en-US" dirty="0" smtClean="0"/>
              <a:t>Programming solutions with functions (instead of objects, etc...)</a:t>
            </a:r>
          </a:p>
          <a:p>
            <a:r>
              <a:rPr lang="en-US" dirty="0" smtClean="0"/>
              <a:t>Working with immutable ‘collections’</a:t>
            </a:r>
          </a:p>
          <a:p>
            <a:r>
              <a:rPr lang="en-US" dirty="0" smtClean="0"/>
              <a:t>First class functions accepting and possibly returning functions</a:t>
            </a:r>
          </a:p>
          <a:p>
            <a:r>
              <a:rPr lang="en-US" dirty="0" smtClean="0"/>
              <a:t>Functional composition</a:t>
            </a:r>
          </a:p>
          <a:p>
            <a:r>
              <a:rPr lang="en-US" dirty="0" smtClean="0"/>
              <a:t>Elimination of shared state (concurrency)</a:t>
            </a:r>
          </a:p>
          <a:p>
            <a:endParaRPr lang="en-US" dirty="0"/>
          </a:p>
        </p:txBody>
      </p:sp>
    </p:spTree>
    <p:extLst>
      <p:ext uri="{BB962C8B-B14F-4D97-AF65-F5344CB8AC3E}">
        <p14:creationId xmlns:p14="http://schemas.microsoft.com/office/powerpoint/2010/main" val="4277585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 </a:t>
            </a:r>
            <a:r>
              <a:rPr lang="en-GB" dirty="0" smtClean="0"/>
              <a:t>versus other paradigms</a:t>
            </a:r>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Object-oriented programming makes code understandable by encapsulating moving parts. Functional programming makes code understandable by minimizing moving parts. </a:t>
            </a:r>
          </a:p>
          <a:p>
            <a:pPr marL="0" indent="0">
              <a:buNone/>
            </a:pPr>
            <a:r>
              <a:rPr lang="en-US" dirty="0" smtClean="0"/>
              <a:t>- Michael Feathers</a:t>
            </a:r>
          </a:p>
        </p:txBody>
      </p:sp>
    </p:spTree>
    <p:extLst>
      <p:ext uri="{BB962C8B-B14F-4D97-AF65-F5344CB8AC3E}">
        <p14:creationId xmlns:p14="http://schemas.microsoft.com/office/powerpoint/2010/main" val="32002212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FP Panacea</a:t>
            </a:r>
            <a:endParaRPr lang="en-US" dirty="0"/>
          </a:p>
        </p:txBody>
      </p:sp>
      <p:sp>
        <p:nvSpPr>
          <p:cNvPr id="3" name="Content Placeholder 2"/>
          <p:cNvSpPr>
            <a:spLocks noGrp="1"/>
          </p:cNvSpPr>
          <p:nvPr>
            <p:ph idx="1"/>
          </p:nvPr>
        </p:nvSpPr>
        <p:spPr/>
        <p:txBody>
          <a:bodyPr>
            <a:normAutofit/>
          </a:bodyPr>
          <a:lstStyle/>
          <a:p>
            <a:r>
              <a:rPr lang="en-US" dirty="0" smtClean="0"/>
              <a:t>‘Can’t honey right now, </a:t>
            </a:r>
            <a:r>
              <a:rPr lang="en-US" b="1" dirty="0" smtClean="0"/>
              <a:t>functional</a:t>
            </a:r>
            <a:r>
              <a:rPr lang="en-US" dirty="0" smtClean="0"/>
              <a:t> programming all the things</a:t>
            </a:r>
            <a:r>
              <a:rPr lang="is-IS" dirty="0" smtClean="0"/>
              <a:t>…</a:t>
            </a:r>
            <a:r>
              <a:rPr lang="en-US" dirty="0" smtClean="0"/>
              <a:t>’</a:t>
            </a:r>
          </a:p>
          <a:p>
            <a:r>
              <a:rPr lang="en-US" dirty="0" smtClean="0"/>
              <a:t>‘</a:t>
            </a:r>
            <a:r>
              <a:rPr lang="en-US" b="1" dirty="0" err="1" smtClean="0"/>
              <a:t>fping</a:t>
            </a:r>
            <a:r>
              <a:rPr lang="en-US" dirty="0" smtClean="0"/>
              <a:t> that right over to you’</a:t>
            </a:r>
          </a:p>
          <a:p>
            <a:r>
              <a:rPr lang="en-US" dirty="0" smtClean="0"/>
              <a:t>‘We can (</a:t>
            </a:r>
            <a:r>
              <a:rPr lang="en-US" dirty="0" err="1" smtClean="0"/>
              <a:t>jam|wrap</a:t>
            </a:r>
            <a:r>
              <a:rPr lang="en-US" dirty="0" err="1"/>
              <a:t>|</a:t>
            </a:r>
            <a:r>
              <a:rPr lang="en-US" dirty="0" err="1" smtClean="0"/>
              <a:t>wedge</a:t>
            </a:r>
            <a:r>
              <a:rPr lang="en-US" dirty="0" err="1"/>
              <a:t>|</a:t>
            </a:r>
            <a:r>
              <a:rPr lang="en-US" dirty="0" err="1" smtClean="0"/>
              <a:t>shim</a:t>
            </a:r>
            <a:r>
              <a:rPr lang="en-US" dirty="0" smtClean="0"/>
              <a:t>) </a:t>
            </a:r>
            <a:r>
              <a:rPr lang="en-US" b="1" dirty="0" err="1" smtClean="0"/>
              <a:t>fp</a:t>
            </a:r>
            <a:r>
              <a:rPr lang="en-US" dirty="0" smtClean="0"/>
              <a:t> to fix that’</a:t>
            </a:r>
          </a:p>
          <a:p>
            <a:r>
              <a:rPr lang="en-US" dirty="0" smtClean="0"/>
              <a:t>‘should work, I </a:t>
            </a:r>
            <a:r>
              <a:rPr lang="en-US" b="1" dirty="0" err="1" smtClean="0"/>
              <a:t>fped</a:t>
            </a:r>
            <a:r>
              <a:rPr lang="en-US" dirty="0" smtClean="0"/>
              <a:t> it all day’ </a:t>
            </a:r>
          </a:p>
          <a:p>
            <a:r>
              <a:rPr lang="en-US" dirty="0" smtClean="0"/>
              <a:t>‘did you try </a:t>
            </a:r>
            <a:r>
              <a:rPr lang="en-US" b="1" dirty="0" err="1" smtClean="0"/>
              <a:t>fping</a:t>
            </a:r>
            <a:r>
              <a:rPr lang="en-US" dirty="0" smtClean="0"/>
              <a:t> it ?’</a:t>
            </a:r>
          </a:p>
          <a:p>
            <a:pPr marL="0" indent="0">
              <a:buNone/>
            </a:pPr>
            <a:endParaRPr lang="en-US" dirty="0"/>
          </a:p>
        </p:txBody>
      </p:sp>
    </p:spTree>
    <p:extLst>
      <p:ext uri="{BB962C8B-B14F-4D97-AF65-F5344CB8AC3E}">
        <p14:creationId xmlns:p14="http://schemas.microsoft.com/office/powerpoint/2010/main" val="11467673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Minor observation about Programming Languages</a:t>
            </a:r>
            <a:endParaRPr lang="en-US" dirty="0"/>
          </a:p>
        </p:txBody>
      </p:sp>
      <p:sp>
        <p:nvSpPr>
          <p:cNvPr id="3" name="Content Placeholder 2"/>
          <p:cNvSpPr>
            <a:spLocks noGrp="1"/>
          </p:cNvSpPr>
          <p:nvPr>
            <p:ph idx="1"/>
          </p:nvPr>
        </p:nvSpPr>
        <p:spPr/>
        <p:txBody>
          <a:bodyPr>
            <a:normAutofit lnSpcReduction="10000"/>
          </a:bodyPr>
          <a:lstStyle/>
          <a:p>
            <a:r>
              <a:rPr lang="en-US" i="1" dirty="0" smtClean="0"/>
              <a:t>‘Programming </a:t>
            </a:r>
            <a:r>
              <a:rPr lang="en-US" i="1" dirty="0"/>
              <a:t>languages appear to be in trouble. Each successive language incorporates, with a little cleaning up, all the features of its predecessors plus a few more. [...] Each new language claims new and fashionable features... but the plain fact is that few languages make programming sufficiently cheaper or more reliable to justify the cost of producing and learning to use </a:t>
            </a:r>
            <a:r>
              <a:rPr lang="en-US" i="1" dirty="0" smtClean="0"/>
              <a:t>them.’</a:t>
            </a:r>
            <a:r>
              <a:rPr lang="en-US" dirty="0" smtClean="0"/>
              <a:t> – John Backus</a:t>
            </a:r>
            <a:endParaRPr lang="en-US" dirty="0"/>
          </a:p>
          <a:p>
            <a:endParaRPr lang="en-US" dirty="0"/>
          </a:p>
          <a:p>
            <a:endParaRPr lang="en-US" dirty="0"/>
          </a:p>
        </p:txBody>
      </p:sp>
    </p:spTree>
    <p:extLst>
      <p:ext uri="{BB962C8B-B14F-4D97-AF65-F5344CB8AC3E}">
        <p14:creationId xmlns:p14="http://schemas.microsoft.com/office/powerpoint/2010/main" val="7975600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6543</TotalTime>
  <Words>825</Words>
  <Application>Microsoft Macintosh PowerPoint</Application>
  <PresentationFormat>On-screen Show (4:3)</PresentationFormat>
  <Paragraphs>134</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‘functional programing’</vt:lpstr>
      <vt:lpstr>Introduction</vt:lpstr>
      <vt:lpstr>Overview</vt:lpstr>
      <vt:lpstr>Some Points of Interest</vt:lpstr>
      <vt:lpstr>What do I mean</vt:lpstr>
      <vt:lpstr>FP versus other paradigms</vt:lpstr>
      <vt:lpstr>The FP Panacea</vt:lpstr>
      <vt:lpstr>Minor observation about Programming Languages</vt:lpstr>
      <vt:lpstr>Avoiding the Nomenclature</vt:lpstr>
      <vt:lpstr>XPath functions</vt:lpstr>
      <vt:lpstr>Idioms</vt:lpstr>
      <vt:lpstr>data composition challenge</vt:lpstr>
      <vt:lpstr>data composition challenge</vt:lpstr>
      <vt:lpstr>Or you could use … Algebra.</vt:lpstr>
      <vt:lpstr>So when we say ‘Algebraic’</vt:lpstr>
      <vt:lpstr>Algebraic Data Types</vt:lpstr>
      <vt:lpstr>What we missed</vt:lpstr>
      <vt:lpstr>Idioms are meant to Inspire</vt:lpstr>
      <vt:lpstr>Questions ?</vt:lpstr>
    </vt:vector>
  </TitlesOfParts>
  <Company>MarkLogic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 functional program it’</dc:title>
  <dc:creator>Jim Fuller</dc:creator>
  <cp:lastModifiedBy>Jim Fuller</cp:lastModifiedBy>
  <cp:revision>87</cp:revision>
  <dcterms:created xsi:type="dcterms:W3CDTF">2016-05-25T19:33:26Z</dcterms:created>
  <dcterms:modified xsi:type="dcterms:W3CDTF">2016-08-04T22:00:49Z</dcterms:modified>
</cp:coreProperties>
</file>