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676" r:id="rId3"/>
    <p:sldId id="815" r:id="rId4"/>
    <p:sldId id="823" r:id="rId5"/>
    <p:sldId id="826" r:id="rId6"/>
    <p:sldId id="825" r:id="rId7"/>
    <p:sldId id="824" r:id="rId8"/>
    <p:sldId id="827" r:id="rId9"/>
    <p:sldId id="822" r:id="rId10"/>
    <p:sldId id="816" r:id="rId11"/>
    <p:sldId id="817" r:id="rId12"/>
    <p:sldId id="818" r:id="rId13"/>
    <p:sldId id="819" r:id="rId14"/>
    <p:sldId id="820" r:id="rId15"/>
    <p:sldId id="821" r:id="rId16"/>
    <p:sldId id="828" r:id="rId17"/>
    <p:sldId id="829" r:id="rId18"/>
    <p:sldId id="830" r:id="rId19"/>
    <p:sldId id="831" r:id="rId20"/>
    <p:sldId id="832" r:id="rId21"/>
    <p:sldId id="83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4359" y="2035487"/>
            <a:ext cx="73232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8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241F-1C7B-4813-BA96-464A40B2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829B9-5895-40A1-976C-EFC67087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BAF65-C608-4C34-89F1-CDA22515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E11EF-A886-4AC3-9736-14B12791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C0982-8091-48F2-B15E-DD4AF1A87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E344C1-7D10-4513-947C-0BD50CE8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AE73B-2E68-4ABE-9857-E300DE37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14BA1-F432-42A7-A517-E5C73946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17C19-2CFD-4EC9-B47E-DC975181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09AB6-DCDA-4F01-B182-FC1BE79C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C738A-CE88-4F51-918B-D2411E97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C3AD0-1FB5-4CC0-A8C0-126E953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393325-5840-4115-9683-DB0D40D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E8C0C-13AC-4C10-B825-6DBF3B9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207EF-5926-4A1B-8549-4A1FBFC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5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E5D2-DBBC-49C9-BD84-E1989CFF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681C-875D-48B7-B6D8-D28D556C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522CA-407E-44EA-853A-0D4A30E0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0BBD1-4111-4948-A26B-A51779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CC09A-AF30-466E-A942-39EF73E9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00CEE-34E5-46C9-B69D-A0CF481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2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CC2DD-3E6C-4766-B986-517DD316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7B5EC-0F5E-445F-83E2-D8DF64427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8E553-37BE-46F4-BEF2-F7B0F191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46F8B-C288-4014-9014-543DDA2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A4E8-DFA5-4BB8-80DE-6276A5EE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EA9B-9ED2-49D4-B2F9-82972B85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6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045D-7FA7-4E91-897C-F29501C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A7178-3382-47E4-8AE6-01369142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476B7-B3BE-4BD4-9AA9-A084494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F4B4C-3049-4EB9-BFC4-4A4E8B40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7F6C-F73F-448A-A149-5925E9E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1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697D90-657D-4365-AC81-E1904084C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5F592-B29D-46AA-8A03-D93D90F5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BEC1A-6563-4634-B44A-E88B26D7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A55-4B3D-4807-9BA3-500CE45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DF5C6-9E4F-483D-8EF7-79168C47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6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54836" y="2163044"/>
            <a:ext cx="410019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30869" y="2219413"/>
            <a:ext cx="3263900" cy="345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84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6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FFD6-0941-4E01-B3DD-9FC04BC17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8D550B-A589-445D-A0CD-047D121A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715BA-7102-4BE2-8D26-061D1F4F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DAECA-4975-403C-A063-39E07E1A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8E715-4913-4A1A-B08A-1FE7985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E038-C497-4A0A-AEDE-5DF73671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42C83-C866-450A-AFB9-C2B611A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30A1-A1D7-4F1A-9136-8D66311E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63ED-AF67-4E8A-B67A-AA2CA1A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DC591-AE23-4CF7-99C1-0B41BFA8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5375-70B8-457D-B7B9-88178C38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C3D7B-54C5-44C7-8DF5-B9AFBD13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02EF0-79E4-4E81-A1F5-5C1D45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20243-C5D6-48C1-B5F1-282B0AA5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9DF92-A1FE-44E3-B13F-CB1A7419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0F19-9821-4581-A008-767791A4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C804-7B1B-4B3F-9A2B-E759A1821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B8020-D66F-41AD-9720-2AB21427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41C5E-CF45-48DC-93AA-45C178A8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E6E5A-35B9-43A8-A61D-8C1EFF9F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B94A4-9B1D-4246-9374-F857490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092" y="366217"/>
            <a:ext cx="103578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3246" y="2163044"/>
            <a:ext cx="504317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74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D4D167-13BA-44FC-848F-6F257283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43F62-BCEF-486C-9432-D41C4202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4339-D560-45C8-813E-162C31AAF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9F3D-3B84-4EFC-BCF9-4C52E89DC55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A3FD-CF51-467B-8B43-ACF8A863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AA5F4-BC61-4DDC-8D54-C58100EB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restful.readthedoc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3927E6-B986-4A1F-B511-67FE68B03500}"/>
              </a:ext>
            </a:extLst>
          </p:cNvPr>
          <p:cNvSpPr/>
          <p:nvPr/>
        </p:nvSpPr>
        <p:spPr>
          <a:xfrm>
            <a:off x="1547862" y="1933158"/>
            <a:ext cx="8679364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/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파이썬 네트워크 통신</a:t>
            </a:r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(TCP/IP, UDP) </a:t>
            </a:r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실습</a:t>
            </a:r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ko-KR" altLang="en-US" sz="32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경남대학교</a:t>
            </a:r>
            <a:endParaRPr lang="en-US" altLang="ko-KR" sz="32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en-US" altLang="ko-KR" sz="400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3/18</a:t>
            </a:r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3FAB5A-ADD8-4AB2-9D06-0E8D4E66CA87}"/>
              </a:ext>
            </a:extLst>
          </p:cNvPr>
          <p:cNvSpPr/>
          <p:nvPr/>
        </p:nvSpPr>
        <p:spPr>
          <a:xfrm>
            <a:off x="9168832" y="6059724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배명진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(Bae Myung </a:t>
            </a:r>
            <a:r>
              <a:rPr lang="en-US" altLang="ko-KR" dirty="0" err="1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Jin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12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RESTful API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2CA559-6960-436A-A58A-2ACE85D40580}"/>
              </a:ext>
            </a:extLst>
          </p:cNvPr>
          <p:cNvSpPr/>
          <p:nvPr/>
        </p:nvSpPr>
        <p:spPr>
          <a:xfrm>
            <a:off x="865159" y="1664753"/>
            <a:ext cx="1944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-apple-system" charset="0"/>
              </a:rPr>
              <a:t>HTTP Method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79AFB15-28DF-4899-9405-F57B56F71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8147"/>
              </p:ext>
            </p:extLst>
          </p:nvPr>
        </p:nvGraphicFramePr>
        <p:xfrm>
          <a:off x="727787" y="2634595"/>
          <a:ext cx="10363200" cy="2280920"/>
        </p:xfrm>
        <a:graphic>
          <a:graphicData uri="http://schemas.openxmlformats.org/drawingml/2006/table">
            <a:tbl>
              <a:tblPr/>
              <a:tblGrid>
                <a:gridCol w="33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>
                          <a:solidFill>
                            <a:srgbClr val="FFFFFF"/>
                          </a:solidFill>
                          <a:effectLst/>
                        </a:rPr>
                        <a:t>역할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POST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POST</a:t>
                      </a:r>
                      <a:r>
                        <a:rPr lang="ko-KR" altLang="en-US" dirty="0">
                          <a:effectLst/>
                        </a:rPr>
                        <a:t>를 통해 해당 </a:t>
                      </a:r>
                      <a:r>
                        <a:rPr lang="en-US" altLang="ko-KR" dirty="0">
                          <a:effectLst/>
                        </a:rPr>
                        <a:t>URI</a:t>
                      </a:r>
                      <a:r>
                        <a:rPr lang="ko-KR" altLang="en-US" dirty="0">
                          <a:effectLst/>
                        </a:rPr>
                        <a:t>를 요청하면 리소스를 생성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GET</a:t>
                      </a:r>
                      <a:r>
                        <a:rPr lang="ko-KR" altLang="en-US" dirty="0">
                          <a:effectLst/>
                        </a:rPr>
                        <a:t>를 통해 해당 리소스를 조회합니다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리소스를 조회하고 해당 도큐먼트에 대한 자세한 정보를 가져옴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PUT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PUT</a:t>
                      </a:r>
                      <a:r>
                        <a:rPr lang="ko-KR" altLang="en-US" dirty="0">
                          <a:effectLst/>
                        </a:rPr>
                        <a:t>를 통해 해당 리소스를 수정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DELETE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DELETE</a:t>
                      </a:r>
                      <a:r>
                        <a:rPr lang="ko-KR" altLang="en-US" dirty="0">
                          <a:effectLst/>
                        </a:rPr>
                        <a:t>를 통해 리소스를 삭제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83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RESTful API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155DB4-A48B-4099-B7F3-D673E81C01D3}"/>
              </a:ext>
            </a:extLst>
          </p:cNvPr>
          <p:cNvSpPr/>
          <p:nvPr/>
        </p:nvSpPr>
        <p:spPr>
          <a:xfrm>
            <a:off x="739775" y="1784254"/>
            <a:ext cx="10687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유저정보를 작성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취득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갱식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삭제를 하는 시스템이 있다고 가정함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 REST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한 설계개념을 시스템에 적용하지 않는 사람이라면 각각의 처리를 위해 아래와 같이 각각의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 charset="0"/>
              </a:rPr>
              <a:t>url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을 만드는 방법을 생각할 것임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신규작성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: '/create'</a:t>
            </a:r>
          </a:p>
          <a:p>
            <a:pPr>
              <a:buFont typeface="Arial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갱신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: '/update'</a:t>
            </a:r>
          </a:p>
          <a:p>
            <a:pPr>
              <a:buFont typeface="Arial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삭제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: '/delete'</a:t>
            </a:r>
          </a:p>
          <a:p>
            <a:pPr>
              <a:buFont typeface="Arial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취득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: '/get’</a:t>
            </a:r>
          </a:p>
          <a:p>
            <a:pPr>
              <a:buFont typeface="Arial" charset="0"/>
              <a:buChar char="•"/>
            </a:pPr>
            <a:endParaRPr lang="en-US" altLang="ko-KR" dirty="0">
              <a:solidFill>
                <a:schemeClr val="bg1"/>
              </a:solidFill>
              <a:latin typeface="-apple-system" charset="0"/>
            </a:endParaRPr>
          </a:p>
          <a:p>
            <a:pPr>
              <a:buFont typeface="Arial" charset="0"/>
              <a:buChar char="•"/>
            </a:pPr>
            <a:endParaRPr lang="en-US" altLang="ko-KR" b="0" i="0" dirty="0">
              <a:solidFill>
                <a:schemeClr val="bg1"/>
              </a:solidFill>
              <a:effectLst/>
              <a:latin typeface="-apple-system" charset="0"/>
            </a:endParaRPr>
          </a:p>
          <a:p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하지만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RESTful API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에서는 다음과 같음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신규작성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: POST '/user'</a:t>
            </a:r>
          </a:p>
          <a:p>
            <a:pPr>
              <a:buFont typeface="Arial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갱신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: PUT '/user'</a:t>
            </a:r>
          </a:p>
          <a:p>
            <a:pPr>
              <a:buFont typeface="Arial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삭제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: DELETE '/user'</a:t>
            </a:r>
          </a:p>
          <a:p>
            <a:pPr>
              <a:buFont typeface="Arial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취득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: GET '/user’</a:t>
            </a:r>
          </a:p>
          <a:p>
            <a:pPr>
              <a:buFont typeface="Arial" charset="0"/>
              <a:buChar char="•"/>
            </a:pPr>
            <a:endParaRPr lang="en-US" altLang="ko-KR" b="0" i="0" dirty="0">
              <a:solidFill>
                <a:schemeClr val="bg1"/>
              </a:solidFill>
              <a:effectLst/>
              <a:latin typeface="-apple-system" charset="0"/>
            </a:endParaRPr>
          </a:p>
          <a:p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즉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목적에 따라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HTTP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의 일반적인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Request Method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을 사용하는 것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A2A22-4490-4C08-84FE-2706FE50B2FC}"/>
              </a:ext>
            </a:extLst>
          </p:cNvPr>
          <p:cNvSpPr/>
          <p:nvPr/>
        </p:nvSpPr>
        <p:spPr>
          <a:xfrm>
            <a:off x="549275" y="928045"/>
            <a:ext cx="3661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-apple-system" charset="0"/>
              </a:rPr>
              <a:t>REST API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-apple-system" charset="0"/>
              </a:rPr>
              <a:t>와 그렇지 않은 예</a:t>
            </a:r>
          </a:p>
        </p:txBody>
      </p:sp>
    </p:spTree>
    <p:extLst>
      <p:ext uri="{BB962C8B-B14F-4D97-AF65-F5344CB8AC3E}">
        <p14:creationId xmlns:p14="http://schemas.microsoft.com/office/powerpoint/2010/main" val="151407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RESTful API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B77F6-C098-4CDC-981B-0C95BBB20A8A}"/>
              </a:ext>
            </a:extLst>
          </p:cNvPr>
          <p:cNvSpPr/>
          <p:nvPr/>
        </p:nvSpPr>
        <p:spPr>
          <a:xfrm>
            <a:off x="569161" y="1323748"/>
            <a:ext cx="3623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RESTful API</a:t>
            </a:r>
            <a:r>
              <a:rPr lang="ko-KR" altLang="en-US" sz="2400" b="1" dirty="0">
                <a:solidFill>
                  <a:schemeClr val="bg1"/>
                </a:solidFill>
              </a:rPr>
              <a:t>의 장점과 단점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932A6C-2531-4B18-A781-BC578BD497B2}"/>
              </a:ext>
            </a:extLst>
          </p:cNvPr>
          <p:cNvSpPr/>
          <p:nvPr/>
        </p:nvSpPr>
        <p:spPr>
          <a:xfrm>
            <a:off x="950161" y="2297352"/>
            <a:ext cx="104965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장점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애플리케이션의 리소스가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 charset="0"/>
              </a:rPr>
              <a:t>uri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에 표시됨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 charset="0"/>
              </a:rPr>
              <a:t>url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에 규칙이 생기므로 개발자가 이용하기 편리함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Stateless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하므로 확장성이 향상됨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표준적인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API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을 제공함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  <a:latin typeface="-apple-system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ko-KR" b="0" i="0" dirty="0">
              <a:solidFill>
                <a:schemeClr val="bg1"/>
              </a:solidFill>
              <a:effectLst/>
              <a:latin typeface="-apple-system" charset="0"/>
            </a:endParaRPr>
          </a:p>
          <a:p>
            <a:pPr>
              <a:buFont typeface="+mj-lt"/>
              <a:buAutoNum type="arabicPeriod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단점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프로그래밍 언어는 리소스 지향이 아니기 때문에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 charset="0"/>
              </a:rPr>
              <a:t>uri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와 맵핑하는 코드가 복잡해지기 쉬움</a:t>
            </a:r>
            <a:r>
              <a:rPr lang="en-US" altLang="ko-KR" dirty="0">
                <a:solidFill>
                  <a:schemeClr val="bg1"/>
                </a:solidFill>
                <a:latin typeface="-apple-system" charset="0"/>
              </a:rPr>
              <a:t>.</a:t>
            </a:r>
            <a:endParaRPr lang="en-US" altLang="ko-KR" b="0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RESTful API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6F5D5-B886-424E-AA3D-154AF6C69C17}"/>
              </a:ext>
            </a:extLst>
          </p:cNvPr>
          <p:cNvSpPr/>
          <p:nvPr/>
        </p:nvSpPr>
        <p:spPr>
          <a:xfrm>
            <a:off x="685879" y="871387"/>
            <a:ext cx="2954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HTTP </a:t>
            </a:r>
            <a:r>
              <a:rPr lang="ko-KR" altLang="en-US" sz="2400" b="1" dirty="0">
                <a:solidFill>
                  <a:schemeClr val="bg1"/>
                </a:solidFill>
              </a:rPr>
              <a:t>응답 상태 코드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66F3819-2F20-4B3C-A0BA-5E8AA3C8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48217"/>
              </p:ext>
            </p:extLst>
          </p:nvPr>
        </p:nvGraphicFramePr>
        <p:xfrm>
          <a:off x="901960" y="1398300"/>
          <a:ext cx="10388080" cy="1478280"/>
        </p:xfrm>
        <a:graphic>
          <a:graphicData uri="http://schemas.openxmlformats.org/drawingml/2006/table">
            <a:tbl>
              <a:tblPr/>
              <a:tblGrid>
                <a:gridCol w="177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112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rgbClr val="FFFFFF"/>
                          </a:solidFill>
                          <a:effectLst/>
                        </a:rPr>
                        <a:t>상태코드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12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</a:rPr>
                        <a:t>200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클라이언트의 요청을 정상적으로 수행함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37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</a:rPr>
                        <a:t>201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클라이언트가 어떠한 리소스 생성을 요청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해당 리소스가 성공적으로 생성됨</a:t>
                      </a:r>
                      <a:r>
                        <a:rPr lang="en-US" altLang="ko-KR" dirty="0">
                          <a:effectLst/>
                        </a:rPr>
                        <a:t>(POST</a:t>
                      </a:r>
                      <a:r>
                        <a:rPr lang="ko-KR" altLang="en-US" dirty="0">
                          <a:effectLst/>
                        </a:rPr>
                        <a:t>를 통한 리소스 생성 작업 시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9CD93B-FA08-4F65-86EA-90302920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9475"/>
              </p:ext>
            </p:extLst>
          </p:nvPr>
        </p:nvGraphicFramePr>
        <p:xfrm>
          <a:off x="901960" y="2876581"/>
          <a:ext cx="10388080" cy="3655464"/>
        </p:xfrm>
        <a:graphic>
          <a:graphicData uri="http://schemas.openxmlformats.org/drawingml/2006/table">
            <a:tbl>
              <a:tblPr/>
              <a:tblGrid>
                <a:gridCol w="175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0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5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effectLst/>
                        </a:rPr>
                        <a:t>상태코드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3"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effectLst/>
                        </a:rPr>
                        <a:t>400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클라이언트의 요청이 부적절 할 경우 사용하는 응답 코드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39">
                <a:tc>
                  <a:txBody>
                    <a:bodyPr/>
                    <a:lstStyle/>
                    <a:p>
                      <a:pPr algn="ctr"/>
                      <a:r>
                        <a:rPr lang="fi-FI" sz="1800" dirty="0">
                          <a:effectLst/>
                        </a:rPr>
                        <a:t>401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클라이언트가 인증되지 않은 상태에서 보호된 리소스를 요청했을 때 사용하는 응답 코드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11"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effectLst/>
                      </a:endParaRP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effectLst/>
                        </a:rPr>
                        <a:t>로그인 하지 않은 유저가 로그인 했을 때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요청 가능한 리소스를 요청했을 때</a:t>
                      </a:r>
                      <a:r>
                        <a:rPr lang="en-US" altLang="ko-KR" sz="1800" dirty="0">
                          <a:effectLst/>
                        </a:rPr>
                        <a:t>)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0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</a:rPr>
                        <a:t>403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유저 인증상태와 관계 없이 응답하고 싶지 않은 리소스를 클라이언트가 요청했을 때 사용하는 응답 코드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39"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effectLst/>
                      </a:endParaRP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effectLst/>
                        </a:rPr>
                        <a:t>(403 </a:t>
                      </a:r>
                      <a:r>
                        <a:rPr lang="ko-KR" altLang="en-US" sz="1800" dirty="0">
                          <a:effectLst/>
                        </a:rPr>
                        <a:t>보다는 </a:t>
                      </a:r>
                      <a:r>
                        <a:rPr lang="en-US" altLang="ko-KR" sz="1800" dirty="0">
                          <a:effectLst/>
                        </a:rPr>
                        <a:t>400</a:t>
                      </a:r>
                      <a:r>
                        <a:rPr lang="ko-KR" altLang="en-US" sz="1800" dirty="0">
                          <a:effectLst/>
                        </a:rPr>
                        <a:t>이나 </a:t>
                      </a:r>
                      <a:r>
                        <a:rPr lang="en-US" altLang="ko-KR" sz="1800" dirty="0">
                          <a:effectLst/>
                        </a:rPr>
                        <a:t>404</a:t>
                      </a:r>
                      <a:r>
                        <a:rPr lang="ko-KR" altLang="en-US" sz="1800" dirty="0">
                          <a:effectLst/>
                        </a:rPr>
                        <a:t>를 사용할 것을 권고</a:t>
                      </a:r>
                      <a:r>
                        <a:rPr lang="en-US" altLang="ko-KR" sz="1800" dirty="0">
                          <a:effectLst/>
                        </a:rPr>
                        <a:t>. 403 </a:t>
                      </a:r>
                      <a:r>
                        <a:rPr lang="ko-KR" altLang="en-US" sz="1800" dirty="0">
                          <a:effectLst/>
                        </a:rPr>
                        <a:t>자체가 리소스가 존재한다는 뜻이기 때문에</a:t>
                      </a:r>
                      <a:r>
                        <a:rPr lang="en-US" altLang="ko-KR" sz="1800" dirty="0">
                          <a:effectLst/>
                        </a:rPr>
                        <a:t>)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439">
                <a:tc>
                  <a:txBody>
                    <a:bodyPr/>
                    <a:lstStyle/>
                    <a:p>
                      <a:pPr algn="ctr"/>
                      <a:r>
                        <a:rPr lang="is-IS" sz="1800" dirty="0">
                          <a:effectLst/>
                        </a:rPr>
                        <a:t>405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클라이언트가 요청한 리소스에서는 사용 불가능한 </a:t>
                      </a:r>
                      <a:r>
                        <a:rPr lang="en-US" altLang="ko-KR" sz="1800" dirty="0">
                          <a:effectLst/>
                        </a:rPr>
                        <a:t>Method</a:t>
                      </a:r>
                      <a:r>
                        <a:rPr lang="ko-KR" altLang="en-US" sz="1800" dirty="0">
                          <a:effectLst/>
                        </a:rPr>
                        <a:t>를 이용했을 경우 사용하는 응답 코드</a:t>
                      </a:r>
                    </a:p>
                  </a:txBody>
                  <a:tcPr marL="53500" marR="53500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99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RESTful API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477D19-46E8-4485-938A-E9D746853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57029"/>
              </p:ext>
            </p:extLst>
          </p:nvPr>
        </p:nvGraphicFramePr>
        <p:xfrm>
          <a:off x="569161" y="1133288"/>
          <a:ext cx="11220782" cy="1605280"/>
        </p:xfrm>
        <a:graphic>
          <a:graphicData uri="http://schemas.openxmlformats.org/drawingml/2006/table">
            <a:tbl>
              <a:tblPr/>
              <a:tblGrid>
                <a:gridCol w="232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rgbClr val="FFFFFF"/>
                          </a:solidFill>
                          <a:effectLst/>
                        </a:rPr>
                        <a:t>상태코드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fi-FI" dirty="0">
                          <a:effectLst/>
                        </a:rPr>
                        <a:t>301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클라이언트가 요청한 리소스에 대한 </a:t>
                      </a:r>
                      <a:r>
                        <a:rPr lang="en-US" altLang="ko-KR" dirty="0">
                          <a:effectLst/>
                        </a:rPr>
                        <a:t>URI</a:t>
                      </a:r>
                      <a:r>
                        <a:rPr lang="ko-KR" altLang="en-US" dirty="0">
                          <a:effectLst/>
                        </a:rPr>
                        <a:t>가 변경 되었을 때 사용하는 응답 코드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(응답 시 Location </a:t>
                      </a:r>
                      <a:r>
                        <a:rPr lang="en-US" dirty="0" err="1">
                          <a:effectLst/>
                        </a:rPr>
                        <a:t>header에</a:t>
                      </a:r>
                      <a:r>
                        <a:rPr lang="en-US" dirty="0">
                          <a:effectLst/>
                        </a:rPr>
                        <a:t> 변경된 </a:t>
                      </a:r>
                      <a:r>
                        <a:rPr lang="en-US" dirty="0" err="1">
                          <a:effectLst/>
                        </a:rPr>
                        <a:t>URI를</a:t>
                      </a:r>
                      <a:r>
                        <a:rPr lang="en-US" dirty="0">
                          <a:effectLst/>
                        </a:rPr>
                        <a:t> 적어 줘야 합니다.)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</a:rPr>
                        <a:t>500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서버에 문제가 있을 경우 사용하는 응답 코드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7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RESTful API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F430CF-ADFC-4E70-A9A0-A3E45422EE46}"/>
              </a:ext>
            </a:extLst>
          </p:cNvPr>
          <p:cNvSpPr/>
          <p:nvPr/>
        </p:nvSpPr>
        <p:spPr>
          <a:xfrm>
            <a:off x="549275" y="999898"/>
            <a:ext cx="355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https://flask-restful.readthedocs.io/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8B55F4-B1F7-4CAA-A30D-B7A44F13F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077" y="1542698"/>
            <a:ext cx="6844053" cy="48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3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Minimal API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33BB7F-C9D4-4FD2-AFE8-B58F1A43043E}"/>
              </a:ext>
            </a:extLst>
          </p:cNvPr>
          <p:cNvSpPr/>
          <p:nvPr/>
        </p:nvSpPr>
        <p:spPr>
          <a:xfrm>
            <a:off x="160714" y="1096853"/>
            <a:ext cx="4801984" cy="497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6248E-B8CB-4E59-8411-918873C3E01A}"/>
              </a:ext>
            </a:extLst>
          </p:cNvPr>
          <p:cNvSpPr/>
          <p:nvPr/>
        </p:nvSpPr>
        <p:spPr>
          <a:xfrm>
            <a:off x="160712" y="956676"/>
            <a:ext cx="2923309" cy="3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1680D-8475-4336-972D-2F189780F010}"/>
              </a:ext>
            </a:extLst>
          </p:cNvPr>
          <p:cNvSpPr/>
          <p:nvPr/>
        </p:nvSpPr>
        <p:spPr>
          <a:xfrm>
            <a:off x="274637" y="134716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from flask import Flask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flask_restful</a:t>
            </a:r>
            <a:r>
              <a:rPr lang="en-US" altLang="ko-KR" dirty="0"/>
              <a:t> import Resource, </a:t>
            </a:r>
            <a:r>
              <a:rPr lang="en-US" altLang="ko-KR" dirty="0" err="1"/>
              <a:t>Api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 = Flask(__name__)</a:t>
            </a:r>
          </a:p>
          <a:p>
            <a:r>
              <a:rPr lang="en-US" altLang="ko-KR" dirty="0" err="1"/>
              <a:t>api</a:t>
            </a:r>
            <a:r>
              <a:rPr lang="en-US" altLang="ko-KR" dirty="0"/>
              <a:t> = </a:t>
            </a:r>
            <a:r>
              <a:rPr lang="en-US" altLang="ko-KR" dirty="0" err="1"/>
              <a:t>Api</a:t>
            </a:r>
            <a:r>
              <a:rPr lang="en-US" altLang="ko-KR" dirty="0"/>
              <a:t>(app)</a:t>
            </a:r>
          </a:p>
          <a:p>
            <a:endParaRPr lang="en-US" altLang="ko-KR" dirty="0"/>
          </a:p>
          <a:p>
            <a:r>
              <a:rPr lang="en-US" altLang="ko-KR" dirty="0"/>
              <a:t>class HelloWorld(Resource):</a:t>
            </a:r>
          </a:p>
          <a:p>
            <a:r>
              <a:rPr lang="en-US" altLang="ko-KR" dirty="0"/>
              <a:t>    def get(self):</a:t>
            </a:r>
          </a:p>
          <a:p>
            <a:r>
              <a:rPr lang="en-US" altLang="ko-KR" dirty="0"/>
              <a:t>        return {'hello': 'world'}</a:t>
            </a:r>
          </a:p>
          <a:p>
            <a:endParaRPr lang="en-US" altLang="ko-KR" dirty="0"/>
          </a:p>
          <a:p>
            <a:r>
              <a:rPr lang="en-US" altLang="ko-KR" dirty="0" err="1"/>
              <a:t>api.add_resource</a:t>
            </a:r>
            <a:r>
              <a:rPr lang="en-US" altLang="ko-KR" dirty="0"/>
              <a:t>(HelloWorld, '/')</a:t>
            </a:r>
          </a:p>
          <a:p>
            <a:endParaRPr lang="en-US" altLang="ko-KR" dirty="0"/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app.run</a:t>
            </a:r>
            <a:r>
              <a:rPr lang="en-US" altLang="ko-KR" dirty="0"/>
              <a:t>(debug=True)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52851-38D7-4395-A5FE-F4A9CA58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28" y="1347165"/>
            <a:ext cx="45339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475B1A-C81C-4E17-A49C-6EB27E125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28" y="3429000"/>
            <a:ext cx="3600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3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Resourceful Routing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33BB7F-C9D4-4FD2-AFE8-B58F1A43043E}"/>
              </a:ext>
            </a:extLst>
          </p:cNvPr>
          <p:cNvSpPr/>
          <p:nvPr/>
        </p:nvSpPr>
        <p:spPr>
          <a:xfrm>
            <a:off x="160714" y="1096853"/>
            <a:ext cx="5001490" cy="5229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6248E-B8CB-4E59-8411-918873C3E01A}"/>
              </a:ext>
            </a:extLst>
          </p:cNvPr>
          <p:cNvSpPr/>
          <p:nvPr/>
        </p:nvSpPr>
        <p:spPr>
          <a:xfrm>
            <a:off x="160712" y="956676"/>
            <a:ext cx="2923309" cy="3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1680D-8475-4336-972D-2F189780F010}"/>
              </a:ext>
            </a:extLst>
          </p:cNvPr>
          <p:cNvSpPr/>
          <p:nvPr/>
        </p:nvSpPr>
        <p:spPr>
          <a:xfrm>
            <a:off x="274637" y="1347165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from flask import Flask, request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flask_restful</a:t>
            </a:r>
            <a:r>
              <a:rPr lang="en-US" altLang="ko-KR" sz="1600" dirty="0"/>
              <a:t> import Resource, </a:t>
            </a:r>
            <a:r>
              <a:rPr lang="en-US" altLang="ko-KR" sz="1600" dirty="0" err="1"/>
              <a:t>Api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app = Flask(__name__)</a:t>
            </a:r>
          </a:p>
          <a:p>
            <a:r>
              <a:rPr lang="en-US" altLang="ko-KR" sz="1600" dirty="0" err="1"/>
              <a:t>api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(app)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todos</a:t>
            </a:r>
            <a:r>
              <a:rPr lang="en-US" altLang="ko-KR" sz="1600" dirty="0"/>
              <a:t> = {}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TodoSimple</a:t>
            </a:r>
            <a:r>
              <a:rPr lang="en-US" altLang="ko-KR" sz="1600" dirty="0"/>
              <a:t>(Resource):</a:t>
            </a:r>
          </a:p>
          <a:p>
            <a:r>
              <a:rPr lang="en-US" altLang="ko-KR" sz="1600" dirty="0"/>
              <a:t>    def get(self, </a:t>
            </a:r>
            <a:r>
              <a:rPr lang="en-US" altLang="ko-KR" sz="1600" dirty="0" err="1"/>
              <a:t>todo_id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return {</a:t>
            </a:r>
            <a:r>
              <a:rPr lang="en-US" altLang="ko-KR" sz="1600" dirty="0" err="1"/>
              <a:t>todo_id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todos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todo_id</a:t>
            </a:r>
            <a:r>
              <a:rPr lang="en-US" altLang="ko-KR" sz="1600" dirty="0"/>
              <a:t>]}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put(self, </a:t>
            </a:r>
            <a:r>
              <a:rPr lang="en-US" altLang="ko-KR" sz="1600" dirty="0" err="1"/>
              <a:t>todo_id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todos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todo_id</a:t>
            </a:r>
            <a:r>
              <a:rPr lang="en-US" altLang="ko-KR" sz="1600" dirty="0"/>
              <a:t>] = </a:t>
            </a:r>
            <a:r>
              <a:rPr lang="en-US" altLang="ko-KR" sz="1600" dirty="0" err="1"/>
              <a:t>request.form</a:t>
            </a:r>
            <a:r>
              <a:rPr lang="en-US" altLang="ko-KR" sz="1600" dirty="0"/>
              <a:t>['data']</a:t>
            </a:r>
          </a:p>
          <a:p>
            <a:r>
              <a:rPr lang="en-US" altLang="ko-KR" sz="1600" dirty="0"/>
              <a:t>        return {</a:t>
            </a:r>
            <a:r>
              <a:rPr lang="en-US" altLang="ko-KR" sz="1600" dirty="0" err="1"/>
              <a:t>todo_id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todos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todo_id</a:t>
            </a:r>
            <a:r>
              <a:rPr lang="en-US" altLang="ko-KR" sz="1600" dirty="0"/>
              <a:t>]}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api.add_resource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TodoSimple</a:t>
            </a:r>
            <a:r>
              <a:rPr lang="en-US" altLang="ko-KR" sz="1600" dirty="0"/>
              <a:t>, '/&lt;</a:t>
            </a:r>
            <a:r>
              <a:rPr lang="en-US" altLang="ko-KR" sz="1600" dirty="0" err="1"/>
              <a:t>string:todo_id</a:t>
            </a:r>
            <a:r>
              <a:rPr lang="en-US" altLang="ko-KR" sz="1600" dirty="0"/>
              <a:t>&gt;')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__name__ == '__main__':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app.run</a:t>
            </a:r>
            <a:r>
              <a:rPr lang="en-US" altLang="ko-KR" sz="1600" dirty="0"/>
              <a:t>(debug=True)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339E68-1202-42EA-AE33-584167F0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83" y="1109276"/>
            <a:ext cx="6495980" cy="18044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828BF6-E813-4077-89D5-F7856581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382" y="4268019"/>
            <a:ext cx="6609903" cy="17635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00B992-7D65-4DA9-8222-4458E50FBF59}"/>
              </a:ext>
            </a:extLst>
          </p:cNvPr>
          <p:cNvSpPr/>
          <p:nvPr/>
        </p:nvSpPr>
        <p:spPr>
          <a:xfrm>
            <a:off x="5276127" y="3785896"/>
            <a:ext cx="320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requests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library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installed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8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Full Example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33BB7F-C9D4-4FD2-AFE8-B58F1A43043E}"/>
              </a:ext>
            </a:extLst>
          </p:cNvPr>
          <p:cNvSpPr/>
          <p:nvPr/>
        </p:nvSpPr>
        <p:spPr>
          <a:xfrm>
            <a:off x="391015" y="1096853"/>
            <a:ext cx="5001490" cy="5229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6248E-B8CB-4E59-8411-918873C3E01A}"/>
              </a:ext>
            </a:extLst>
          </p:cNvPr>
          <p:cNvSpPr/>
          <p:nvPr/>
        </p:nvSpPr>
        <p:spPr>
          <a:xfrm>
            <a:off x="391013" y="956676"/>
            <a:ext cx="2923309" cy="3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1680D-8475-4336-972D-2F189780F010}"/>
              </a:ext>
            </a:extLst>
          </p:cNvPr>
          <p:cNvSpPr/>
          <p:nvPr/>
        </p:nvSpPr>
        <p:spPr>
          <a:xfrm>
            <a:off x="504938" y="1347165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from flask import Flask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flask_restful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reqparse</a:t>
            </a:r>
            <a:r>
              <a:rPr lang="en-US" altLang="ko-KR" sz="1400" dirty="0"/>
              <a:t>, abort,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, Resource</a:t>
            </a:r>
          </a:p>
          <a:p>
            <a:endParaRPr lang="en-US" altLang="ko-KR" sz="1400" dirty="0"/>
          </a:p>
          <a:p>
            <a:r>
              <a:rPr lang="en-US" altLang="ko-KR" sz="1400" dirty="0"/>
              <a:t>app = Flask(__name__)</a:t>
            </a:r>
          </a:p>
          <a:p>
            <a:r>
              <a:rPr lang="en-US" altLang="ko-KR" sz="1400" dirty="0" err="1"/>
              <a:t>api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(app)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TODOS = {</a:t>
            </a:r>
          </a:p>
          <a:p>
            <a:r>
              <a:rPr lang="en-US" altLang="ko-KR" sz="1400" dirty="0"/>
              <a:t>    'todo1': {'task': 'build an API'},</a:t>
            </a:r>
          </a:p>
          <a:p>
            <a:r>
              <a:rPr lang="en-US" altLang="ko-KR" sz="1400" dirty="0"/>
              <a:t>    'todo2': {'task': '?????'},</a:t>
            </a:r>
          </a:p>
          <a:p>
            <a:r>
              <a:rPr lang="en-US" altLang="ko-KR" sz="1400" dirty="0"/>
              <a:t>    'todo3': {'task': 'profit!'},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def </a:t>
            </a:r>
            <a:r>
              <a:rPr lang="en-US" altLang="ko-KR" sz="1400" dirty="0" err="1"/>
              <a:t>abort_if_todo_doesnt_exist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 not in TODOS:</a:t>
            </a:r>
          </a:p>
          <a:p>
            <a:r>
              <a:rPr lang="en-US" altLang="ko-KR" sz="1400" dirty="0"/>
              <a:t>        abort(404, message="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 {} doesn't </a:t>
            </a:r>
            <a:r>
              <a:rPr lang="en-US" altLang="ko-KR" sz="1400" dirty="0" err="1"/>
              <a:t>exist".format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parser = </a:t>
            </a:r>
            <a:r>
              <a:rPr lang="en-US" altLang="ko-KR" sz="1400" dirty="0" err="1"/>
              <a:t>reqparse.RequestParser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parser.add_argument</a:t>
            </a:r>
            <a:r>
              <a:rPr lang="en-US" altLang="ko-KR" sz="1400" dirty="0"/>
              <a:t>('task')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(Resource):</a:t>
            </a:r>
          </a:p>
          <a:p>
            <a:r>
              <a:rPr lang="en-US" altLang="ko-KR" sz="1400" dirty="0"/>
              <a:t>    def get(self, 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abort_if_todo_doesnt_exist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return TODOS[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1379F7-D3FC-4F13-AAF6-A42DFA145B74}"/>
              </a:ext>
            </a:extLst>
          </p:cNvPr>
          <p:cNvSpPr/>
          <p:nvPr/>
        </p:nvSpPr>
        <p:spPr>
          <a:xfrm>
            <a:off x="6600938" y="1096853"/>
            <a:ext cx="5001490" cy="5229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2A928B-6A17-4A0A-9259-6C3FBBCE35E9}"/>
              </a:ext>
            </a:extLst>
          </p:cNvPr>
          <p:cNvSpPr/>
          <p:nvPr/>
        </p:nvSpPr>
        <p:spPr>
          <a:xfrm>
            <a:off x="6600938" y="116008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    def delete(self, 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abort_if_todo_doesnt_exist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del TODOS[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  return '', 204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def put(self, 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parser.parse_args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task = {'task':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['task']}</a:t>
            </a:r>
          </a:p>
          <a:p>
            <a:r>
              <a:rPr lang="en-US" altLang="ko-KR" sz="1400" dirty="0"/>
              <a:t>        TODOS[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] = task</a:t>
            </a:r>
          </a:p>
          <a:p>
            <a:r>
              <a:rPr lang="en-US" altLang="ko-KR" sz="1400" dirty="0"/>
              <a:t>        return task, 201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TodoList</a:t>
            </a:r>
            <a:r>
              <a:rPr lang="en-US" altLang="ko-KR" sz="1400" dirty="0"/>
              <a:t>(Resource):</a:t>
            </a:r>
          </a:p>
          <a:p>
            <a:r>
              <a:rPr lang="en-US" altLang="ko-KR" sz="1400" dirty="0"/>
              <a:t>    def get(self):</a:t>
            </a:r>
          </a:p>
          <a:p>
            <a:r>
              <a:rPr lang="en-US" altLang="ko-KR" sz="1400" dirty="0"/>
              <a:t>        return TODOS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def post(self):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parser.parse_args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 = int(max(</a:t>
            </a:r>
            <a:r>
              <a:rPr lang="en-US" altLang="ko-KR" sz="1400" dirty="0" err="1"/>
              <a:t>TODOS.keys</a:t>
            </a:r>
            <a:r>
              <a:rPr lang="en-US" altLang="ko-KR" sz="1400" dirty="0"/>
              <a:t>()).</a:t>
            </a:r>
            <a:r>
              <a:rPr lang="en-US" altLang="ko-KR" sz="1400" dirty="0" err="1"/>
              <a:t>lstrip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')) + 1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todo%i</a:t>
            </a:r>
            <a:r>
              <a:rPr lang="en-US" altLang="ko-KR" sz="1400" dirty="0"/>
              <a:t>' % </a:t>
            </a:r>
            <a:r>
              <a:rPr lang="en-US" altLang="ko-KR" sz="1400" dirty="0" err="1"/>
              <a:t>todo_id</a:t>
            </a:r>
            <a:endParaRPr lang="en-US" altLang="ko-KR" sz="1400" dirty="0"/>
          </a:p>
          <a:p>
            <a:r>
              <a:rPr lang="en-US" altLang="ko-KR" sz="1400" dirty="0"/>
              <a:t>        TODOS[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] = {'task':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['task']}</a:t>
            </a:r>
          </a:p>
          <a:p>
            <a:r>
              <a:rPr lang="en-US" altLang="ko-KR" sz="1400" dirty="0"/>
              <a:t>        return TODOS[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], 201</a:t>
            </a:r>
          </a:p>
          <a:p>
            <a:r>
              <a:rPr lang="en-US" altLang="ko-KR" sz="1400" dirty="0" err="1"/>
              <a:t>api.add_resource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TodoList</a:t>
            </a:r>
            <a:r>
              <a:rPr lang="en-US" altLang="ko-KR" sz="1400" dirty="0"/>
              <a:t>, '/</a:t>
            </a:r>
            <a:r>
              <a:rPr lang="en-US" altLang="ko-KR" sz="1400" dirty="0" err="1"/>
              <a:t>todos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api.add_resource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, '/</a:t>
            </a:r>
            <a:r>
              <a:rPr lang="en-US" altLang="ko-KR" sz="1400" dirty="0" err="1"/>
              <a:t>todos</a:t>
            </a:r>
            <a:r>
              <a:rPr lang="en-US" altLang="ko-KR" sz="1400" dirty="0"/>
              <a:t>/&lt;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&gt;')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if __name__ == '__main__':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app.run</a:t>
            </a:r>
            <a:r>
              <a:rPr lang="en-US" altLang="ko-KR" sz="1400" dirty="0"/>
              <a:t>(debug=True)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853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Resourceful Routing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33BB7F-C9D4-4FD2-AFE8-B58F1A43043E}"/>
              </a:ext>
            </a:extLst>
          </p:cNvPr>
          <p:cNvSpPr/>
          <p:nvPr/>
        </p:nvSpPr>
        <p:spPr>
          <a:xfrm>
            <a:off x="391015" y="1096854"/>
            <a:ext cx="5001490" cy="1681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1680D-8475-4336-972D-2F189780F010}"/>
              </a:ext>
            </a:extLst>
          </p:cNvPr>
          <p:cNvSpPr/>
          <p:nvPr/>
        </p:nvSpPr>
        <p:spPr>
          <a:xfrm>
            <a:off x="504938" y="120504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/>
              <a:t>api.add_resource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TodoList</a:t>
            </a:r>
            <a:r>
              <a:rPr lang="en-US" altLang="ko-KR" sz="1400" dirty="0"/>
              <a:t>, '/</a:t>
            </a:r>
            <a:r>
              <a:rPr lang="en-US" altLang="ko-KR" sz="1400" dirty="0" err="1"/>
              <a:t>todos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api.add_resource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, '/</a:t>
            </a:r>
            <a:r>
              <a:rPr lang="en-US" altLang="ko-KR" sz="1400" dirty="0" err="1"/>
              <a:t>todos</a:t>
            </a:r>
            <a:r>
              <a:rPr lang="en-US" altLang="ko-KR" sz="1400" dirty="0"/>
              <a:t>/&lt;</a:t>
            </a:r>
            <a:r>
              <a:rPr lang="en-US" altLang="ko-KR" sz="1400" dirty="0" err="1"/>
              <a:t>todo_id</a:t>
            </a:r>
            <a:r>
              <a:rPr lang="en-US" altLang="ko-KR" sz="1400" dirty="0"/>
              <a:t>&gt;')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if __name__ == '__main__':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app.run</a:t>
            </a:r>
            <a:r>
              <a:rPr lang="en-US" altLang="ko-KR" sz="1400" dirty="0"/>
              <a:t>(debug=True)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50D953-801D-4B76-A5B5-F8875F99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15" y="3156949"/>
            <a:ext cx="3638550" cy="1304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610BF0-82A5-42B4-8108-7D2CD04B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82" y="4885904"/>
            <a:ext cx="7620000" cy="1190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7E63B2-44AA-415D-BCEE-13F745D4F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709" y="966328"/>
            <a:ext cx="6387623" cy="38402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9D475-0545-463B-BCA4-32996C86D52D}"/>
              </a:ext>
            </a:extLst>
          </p:cNvPr>
          <p:cNvSpPr/>
          <p:nvPr/>
        </p:nvSpPr>
        <p:spPr>
          <a:xfrm>
            <a:off x="391015" y="916345"/>
            <a:ext cx="2923309" cy="3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360932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88"/>
                </a:moveTo>
                <a:lnTo>
                  <a:pt x="12192000" y="3294888"/>
                </a:lnTo>
                <a:lnTo>
                  <a:pt x="12192000" y="0"/>
                </a:lnTo>
                <a:lnTo>
                  <a:pt x="0" y="0"/>
                </a:lnTo>
                <a:lnTo>
                  <a:pt x="0" y="3294888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400" y="2053443"/>
            <a:ext cx="209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-2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ko-KR" altLang="en-US" sz="3600" b="1" i="0" u="none" strike="noStrike" kern="1200" cap="none" spc="-2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일차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0724" y="2917118"/>
            <a:ext cx="5056505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spc="-459" dirty="0">
                <a:solidFill>
                  <a:srgbClr val="FFFFFF"/>
                </a:solidFill>
                <a:latin typeface="Arial"/>
                <a:cs typeface="Arial"/>
              </a:rPr>
              <a:t>TCP/IP UDP </a:t>
            </a:r>
            <a:r>
              <a:rPr lang="ko-KR" altLang="en-US" sz="4700" b="1" spc="-459" dirty="0">
                <a:solidFill>
                  <a:srgbClr val="FFFFFF"/>
                </a:solidFill>
                <a:latin typeface="Arial"/>
                <a:cs typeface="Arial"/>
              </a:rPr>
              <a:t>통신</a:t>
            </a:r>
            <a:endParaRPr kumimoji="0" sz="4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87341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Resourceful Routing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2AE9ADA-D850-44F2-8829-A23DE33CD005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95E13-4A21-4BE8-B6BF-549F0634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6" y="1020255"/>
            <a:ext cx="4808489" cy="55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TCP/IP UDP </a:t>
            </a:r>
            <a:r>
              <a:rPr lang="ko-KR" altLang="en-US" b="1" dirty="0"/>
              <a:t>통신</a:t>
            </a:r>
            <a:endParaRPr lang="en-US" altLang="ko-KR" b="1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0AB4A-4E54-47E0-8EFC-A7B974E57535}"/>
              </a:ext>
            </a:extLst>
          </p:cNvPr>
          <p:cNvSpPr/>
          <p:nvPr/>
        </p:nvSpPr>
        <p:spPr>
          <a:xfrm>
            <a:off x="470779" y="934152"/>
            <a:ext cx="6861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TCP(Transmission</a:t>
            </a:r>
            <a:r>
              <a:rPr lang="ko-KR" altLang="en-US" sz="2400" b="1" dirty="0">
                <a:solidFill>
                  <a:schemeClr val="bg1"/>
                </a:solidFill>
                <a:latin typeface="-apple-system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Control</a:t>
            </a:r>
            <a:r>
              <a:rPr lang="ko-KR" altLang="en-US" sz="2400" b="1" dirty="0">
                <a:solidFill>
                  <a:schemeClr val="bg1"/>
                </a:solidFill>
                <a:latin typeface="-apple-system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Protocol) – SOCK_STREAM</a:t>
            </a:r>
            <a:endParaRPr lang="en-US" altLang="ko-KR" sz="2400" b="1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27445-92E9-4EE8-A85F-5D3D00DD812B}"/>
              </a:ext>
            </a:extLst>
          </p:cNvPr>
          <p:cNvSpPr/>
          <p:nvPr/>
        </p:nvSpPr>
        <p:spPr>
          <a:xfrm>
            <a:off x="479246" y="1378010"/>
            <a:ext cx="6131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UDP(User Datagram Protocol) – SOCK_DGRAM</a:t>
            </a:r>
            <a:endParaRPr lang="en-US" altLang="ko-KR" sz="2400" b="1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E6F69B-6D91-45B2-BA1F-1B5F10E0A428}"/>
              </a:ext>
            </a:extLst>
          </p:cNvPr>
          <p:cNvSpPr/>
          <p:nvPr/>
        </p:nvSpPr>
        <p:spPr>
          <a:xfrm>
            <a:off x="613660" y="1929590"/>
            <a:ext cx="1096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전송계층에서 사용하는 프로토콜로써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목적지 장비까지 전송한 패킷을 상위의 특정 응용 프로토콜에게 전달이 목적임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. (</a:t>
            </a:r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전송계층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송신자 수신자를 연결하는 통신 서비스 제공 계층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데이터 전달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-apple-system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936152-F27B-47EF-BBBC-2ECE01915B92}"/>
              </a:ext>
            </a:extLst>
          </p:cNvPr>
          <p:cNvSpPr/>
          <p:nvPr/>
        </p:nvSpPr>
        <p:spPr>
          <a:xfrm>
            <a:off x="342727" y="2851173"/>
            <a:ext cx="109646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● 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TCP ( Transmission Control Protocol )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란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?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연결형 서비스를 지원하는 전송 계층 프로토콜로써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인터넷 환경에서 기본으로 사용함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.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호스트간 신뢰성 있는 데이터 전달과 흐름제어를 합니다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.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즉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인터넷상에서 데이터를 메시지의 형태로 보내기 위해 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IP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와 함께 사용하는 프로토콜임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일반적으로 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TCP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IP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를 함께 사용하는데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, IP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가 데이터의 배달을 처리한다면 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TCP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는 패킷을 추적 및 관리함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.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​</a:t>
            </a:r>
          </a:p>
          <a:p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 TCP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특징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연결형 서비스로 가상 회성 방식을 제공</a:t>
            </a:r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데이터의 경계를 구분하지 않음</a:t>
            </a:r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데이터의 전송 순서 보장</a:t>
            </a:r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4. UDP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보다 전송속도가 느림</a:t>
            </a:r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5. </a:t>
            </a:r>
            <a:r>
              <a:rPr lang="ko-KR" altLang="en-US" sz="1600" b="1" dirty="0" err="1">
                <a:solidFill>
                  <a:schemeClr val="bg1"/>
                </a:solidFill>
                <a:latin typeface="-apple-system" charset="0"/>
              </a:rPr>
              <a:t>신뢰성있는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 데이터를 전송함</a:t>
            </a:r>
          </a:p>
        </p:txBody>
      </p:sp>
    </p:spTree>
    <p:extLst>
      <p:ext uri="{BB962C8B-B14F-4D97-AF65-F5344CB8AC3E}">
        <p14:creationId xmlns:p14="http://schemas.microsoft.com/office/powerpoint/2010/main" val="122109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TCP/IP UDP </a:t>
            </a:r>
            <a:r>
              <a:rPr lang="ko-KR" altLang="en-US" b="1" dirty="0"/>
              <a:t>통신</a:t>
            </a:r>
            <a:endParaRPr lang="en-US" altLang="ko-KR" b="1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0AB4A-4E54-47E0-8EFC-A7B974E57535}"/>
              </a:ext>
            </a:extLst>
          </p:cNvPr>
          <p:cNvSpPr/>
          <p:nvPr/>
        </p:nvSpPr>
        <p:spPr>
          <a:xfrm>
            <a:off x="470779" y="934152"/>
            <a:ext cx="6861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TCP(Transmission</a:t>
            </a:r>
            <a:r>
              <a:rPr lang="ko-KR" altLang="en-US" sz="2400" b="1" dirty="0">
                <a:solidFill>
                  <a:schemeClr val="bg1"/>
                </a:solidFill>
                <a:latin typeface="-apple-system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Control</a:t>
            </a:r>
            <a:r>
              <a:rPr lang="ko-KR" altLang="en-US" sz="2400" b="1" dirty="0">
                <a:solidFill>
                  <a:schemeClr val="bg1"/>
                </a:solidFill>
                <a:latin typeface="-apple-system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Protocol) – SOCK_STREAM</a:t>
            </a:r>
            <a:endParaRPr lang="en-US" altLang="ko-KR" sz="2400" b="1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27445-92E9-4EE8-A85F-5D3D00DD812B}"/>
              </a:ext>
            </a:extLst>
          </p:cNvPr>
          <p:cNvSpPr/>
          <p:nvPr/>
        </p:nvSpPr>
        <p:spPr>
          <a:xfrm>
            <a:off x="479246" y="1378010"/>
            <a:ext cx="6131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UDP(User Datagram Protocol) – SOCK_DGRAM</a:t>
            </a:r>
            <a:endParaRPr lang="en-US" altLang="ko-KR" sz="2400" b="1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E6F69B-6D91-45B2-BA1F-1B5F10E0A428}"/>
              </a:ext>
            </a:extLst>
          </p:cNvPr>
          <p:cNvSpPr/>
          <p:nvPr/>
        </p:nvSpPr>
        <p:spPr>
          <a:xfrm>
            <a:off x="613660" y="1929590"/>
            <a:ext cx="1096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전송계층에서 사용하는 프로토콜로써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목적지 장비까지 전송한 패킷을 상위의 특정 응용 프로토콜에게 전달이 목적임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. (</a:t>
            </a:r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전송계층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송신자 수신자를 연결하는 통신 서비스 제공 계층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-apple-system" charset="0"/>
              </a:rPr>
              <a:t>데이터 전달</a:t>
            </a:r>
            <a:r>
              <a:rPr lang="en-US" altLang="ko-KR" sz="2000" b="1" dirty="0">
                <a:solidFill>
                  <a:schemeClr val="bg1"/>
                </a:solidFill>
                <a:latin typeface="-apple-system" charset="0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-apple-system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936152-F27B-47EF-BBBC-2ECE01915B92}"/>
              </a:ext>
            </a:extLst>
          </p:cNvPr>
          <p:cNvSpPr/>
          <p:nvPr/>
        </p:nvSpPr>
        <p:spPr>
          <a:xfrm>
            <a:off x="342727" y="2851173"/>
            <a:ext cx="109646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● 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UDP ( User Datagram Protocol )</a:t>
            </a:r>
          </a:p>
          <a:p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비연결형 서비스를 지원하는 전송계층 프로토콜로써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인터넷상에서 서로 정보를 주고받을 때 정보를 보낸다는 신호나 받는다는 신호 절차를 거치지 않고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보내는 쪽에서 일방적으로 데이터를 전달하는 통신 프로토콜임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.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데이터를 </a:t>
            </a:r>
            <a:r>
              <a:rPr lang="ko-KR" altLang="en-US" sz="1600" b="1" dirty="0" err="1">
                <a:solidFill>
                  <a:schemeClr val="bg1"/>
                </a:solidFill>
                <a:latin typeface="-apple-system" charset="0"/>
              </a:rPr>
              <a:t>데이터그램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 단위로 처리하는 프로토콜임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.( </a:t>
            </a:r>
            <a:r>
              <a:rPr lang="ko-KR" altLang="en-US" sz="1600" b="1" dirty="0" err="1">
                <a:solidFill>
                  <a:schemeClr val="bg1"/>
                </a:solidFill>
                <a:latin typeface="-apple-system" charset="0"/>
              </a:rPr>
              <a:t>데이터그램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독립적인 관계를 지니는 패킷</a:t>
            </a:r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)</a:t>
            </a:r>
          </a:p>
          <a:p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UDP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특징</a:t>
            </a:r>
          </a:p>
          <a:p>
            <a:endParaRPr lang="ko-KR" altLang="en-US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비연결형 서비스로 </a:t>
            </a:r>
            <a:r>
              <a:rPr lang="ko-KR" altLang="en-US" sz="1600" b="1" dirty="0" err="1">
                <a:solidFill>
                  <a:schemeClr val="bg1"/>
                </a:solidFill>
                <a:latin typeface="-apple-system" charset="0"/>
              </a:rPr>
              <a:t>데이터그램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 방식을 제공</a:t>
            </a:r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정보를 주고 </a:t>
            </a:r>
            <a:r>
              <a:rPr lang="ko-KR" altLang="en-US" sz="1600" b="1" dirty="0" err="1">
                <a:solidFill>
                  <a:schemeClr val="bg1"/>
                </a:solidFill>
                <a:latin typeface="-apple-system" charset="0"/>
              </a:rPr>
              <a:t>받을때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 정보를 보내거나 받는다는 신호절차를 거치지 않음</a:t>
            </a:r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신뢰성 없는 데이터를 전송</a:t>
            </a:r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4. 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데이터의 경계를 구분</a:t>
            </a:r>
            <a:endParaRPr lang="en-US" altLang="ko-KR" sz="1600" b="1" dirty="0">
              <a:solidFill>
                <a:schemeClr val="bg1"/>
              </a:solidFill>
              <a:latin typeface="-apple-system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-apple-system" charset="0"/>
              </a:rPr>
              <a:t>5. TCP</a:t>
            </a:r>
            <a:r>
              <a:rPr lang="ko-KR" altLang="en-US" sz="1600" b="1" dirty="0">
                <a:solidFill>
                  <a:schemeClr val="bg1"/>
                </a:solidFill>
                <a:latin typeface="-apple-system" charset="0"/>
              </a:rPr>
              <a:t>보다 전송속도가 빠름</a:t>
            </a:r>
          </a:p>
        </p:txBody>
      </p:sp>
    </p:spTree>
    <p:extLst>
      <p:ext uri="{BB962C8B-B14F-4D97-AF65-F5344CB8AC3E}">
        <p14:creationId xmlns:p14="http://schemas.microsoft.com/office/powerpoint/2010/main" val="3333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TCP/IP UDP </a:t>
            </a:r>
            <a:r>
              <a:rPr lang="ko-KR" altLang="en-US" b="1" dirty="0"/>
              <a:t>통신</a:t>
            </a:r>
            <a:endParaRPr lang="en-US" altLang="ko-KR" b="1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0AB4A-4E54-47E0-8EFC-A7B974E57535}"/>
              </a:ext>
            </a:extLst>
          </p:cNvPr>
          <p:cNvSpPr/>
          <p:nvPr/>
        </p:nvSpPr>
        <p:spPr>
          <a:xfrm>
            <a:off x="549275" y="916345"/>
            <a:ext cx="6861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TCP(Transmission</a:t>
            </a:r>
            <a:r>
              <a:rPr lang="ko-KR" altLang="en-US" sz="2400" b="1" dirty="0">
                <a:solidFill>
                  <a:schemeClr val="bg1"/>
                </a:solidFill>
                <a:latin typeface="-apple-system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Control</a:t>
            </a:r>
            <a:r>
              <a:rPr lang="ko-KR" altLang="en-US" sz="2400" b="1" dirty="0">
                <a:solidFill>
                  <a:schemeClr val="bg1"/>
                </a:solidFill>
                <a:latin typeface="-apple-system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 charset="0"/>
              </a:rPr>
              <a:t>Protocol) – SOCK_STREAM</a:t>
            </a:r>
            <a:endParaRPr lang="en-US" altLang="ko-KR" sz="2400" b="1" i="0" dirty="0">
              <a:solidFill>
                <a:schemeClr val="bg1"/>
              </a:solidFill>
              <a:effectLst/>
              <a:latin typeface="-apple-system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1BC1F-26BD-495E-8B61-A028739A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10" y="1584453"/>
            <a:ext cx="6683433" cy="453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7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TCP </a:t>
            </a:r>
            <a:r>
              <a:rPr lang="ko-KR" altLang="en-US" b="1" dirty="0"/>
              <a:t>통신</a:t>
            </a:r>
            <a:endParaRPr lang="en-US" altLang="ko-KR" b="1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1CFFCA-FBD8-4801-8A1B-64065EFB0A5F}"/>
              </a:ext>
            </a:extLst>
          </p:cNvPr>
          <p:cNvSpPr/>
          <p:nvPr/>
        </p:nvSpPr>
        <p:spPr>
          <a:xfrm>
            <a:off x="160713" y="1096853"/>
            <a:ext cx="5935287" cy="547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CD459-7520-4E6C-90D1-EE30243CD7BF}"/>
              </a:ext>
            </a:extLst>
          </p:cNvPr>
          <p:cNvSpPr/>
          <p:nvPr/>
        </p:nvSpPr>
        <p:spPr>
          <a:xfrm>
            <a:off x="160712" y="956676"/>
            <a:ext cx="2923309" cy="3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Server_TCP.py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939449-D3CE-496B-947D-FBB27C166823}"/>
              </a:ext>
            </a:extLst>
          </p:cNvPr>
          <p:cNvSpPr/>
          <p:nvPr/>
        </p:nvSpPr>
        <p:spPr>
          <a:xfrm>
            <a:off x="274637" y="1347165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import socket</a:t>
            </a:r>
          </a:p>
          <a:p>
            <a:r>
              <a:rPr lang="en-US" altLang="ko-KR" sz="1400" dirty="0"/>
              <a:t>HOST = '127.0.0.1'</a:t>
            </a:r>
          </a:p>
          <a:p>
            <a:r>
              <a:rPr lang="en-US" altLang="ko-KR" sz="1400" dirty="0"/>
              <a:t>PORT = 9999 # PORT</a:t>
            </a:r>
            <a:r>
              <a:rPr lang="ko-KR" altLang="en-US" sz="1400" dirty="0"/>
              <a:t>는 </a:t>
            </a:r>
            <a:r>
              <a:rPr lang="en-US" altLang="ko-KR" sz="1400" dirty="0"/>
              <a:t>1-65535 </a:t>
            </a:r>
            <a:r>
              <a:rPr lang="ko-KR" altLang="en-US" sz="1400" dirty="0"/>
              <a:t>사이의 숫자 사용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server_socket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socket.socket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socket.AF_INET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socket.SOCK_STREAM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server_socket.setsockopt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socket.SOL_SOCKET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socket.SO_REUSEADDR</a:t>
            </a:r>
            <a:r>
              <a:rPr lang="en-US" altLang="ko-KR" sz="1400" dirty="0"/>
              <a:t>, 1)</a:t>
            </a:r>
          </a:p>
          <a:p>
            <a:r>
              <a:rPr lang="en-US" altLang="ko-KR" sz="1400" dirty="0" err="1"/>
              <a:t>server_socket.bind</a:t>
            </a:r>
            <a:r>
              <a:rPr lang="en-US" altLang="ko-KR" sz="1400" dirty="0"/>
              <a:t>((HOST, PORT))</a:t>
            </a:r>
          </a:p>
          <a:p>
            <a:r>
              <a:rPr lang="en-US" altLang="ko-KR" sz="1400" dirty="0" err="1"/>
              <a:t>server_socket.listen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client_socket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server_socket.accept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print('Connected by',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while True: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data = </a:t>
            </a:r>
            <a:r>
              <a:rPr lang="en-US" altLang="ko-KR" sz="1400" dirty="0" err="1"/>
              <a:t>client_socket.recv</a:t>
            </a:r>
            <a:r>
              <a:rPr lang="en-US" altLang="ko-KR" sz="1400" dirty="0"/>
              <a:t>(1024)</a:t>
            </a:r>
          </a:p>
          <a:p>
            <a:r>
              <a:rPr lang="en-US" altLang="ko-KR" sz="1400" dirty="0"/>
              <a:t>   if not data:</a:t>
            </a:r>
          </a:p>
          <a:p>
            <a:r>
              <a:rPr lang="en-US" altLang="ko-KR" sz="1400" dirty="0"/>
              <a:t>        break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print('Received from',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data.decode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client_socket.sendall</a:t>
            </a:r>
            <a:r>
              <a:rPr lang="en-US" altLang="ko-KR" sz="1400" dirty="0"/>
              <a:t>(data)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client_socket.close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server_socket.close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76260-188B-4157-A67F-A18878F4A690}"/>
              </a:ext>
            </a:extLst>
          </p:cNvPr>
          <p:cNvSpPr/>
          <p:nvPr/>
        </p:nvSpPr>
        <p:spPr>
          <a:xfrm>
            <a:off x="6140337" y="1096853"/>
            <a:ext cx="5935287" cy="547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C6D1D3-4E46-400B-8205-EB79CC7B5330}"/>
              </a:ext>
            </a:extLst>
          </p:cNvPr>
          <p:cNvSpPr/>
          <p:nvPr/>
        </p:nvSpPr>
        <p:spPr>
          <a:xfrm>
            <a:off x="6140336" y="956676"/>
            <a:ext cx="2923309" cy="3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Client_TCP.py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BE3231-B88B-44F8-BBC3-CE00D04F281D}"/>
              </a:ext>
            </a:extLst>
          </p:cNvPr>
          <p:cNvSpPr/>
          <p:nvPr/>
        </p:nvSpPr>
        <p:spPr>
          <a:xfrm>
            <a:off x="6279197" y="134716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import socket</a:t>
            </a:r>
          </a:p>
          <a:p>
            <a:r>
              <a:rPr lang="en-US" altLang="ko-KR" sz="1400" dirty="0"/>
              <a:t>HOST = '127.0.0.1’  </a:t>
            </a:r>
          </a:p>
          <a:p>
            <a:r>
              <a:rPr lang="en-US" altLang="ko-KR" sz="1400" dirty="0"/>
              <a:t>PORT = 9999      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client_socket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socket.socket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socket.AF_INET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socket.SOCK_STREAM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client_socket.connect</a:t>
            </a:r>
            <a:r>
              <a:rPr lang="en-US" altLang="ko-KR" sz="1400" dirty="0"/>
              <a:t>((HOST, PORT))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client_socket.sendall</a:t>
            </a:r>
            <a:r>
              <a:rPr lang="en-US" altLang="ko-KR" sz="1400" dirty="0"/>
              <a:t>('</a:t>
            </a:r>
            <a:r>
              <a:rPr lang="ko-KR" altLang="en-US" sz="1400" dirty="0"/>
              <a:t>안녕</a:t>
            </a:r>
            <a:r>
              <a:rPr lang="en-US" altLang="ko-KR" sz="1400" dirty="0"/>
              <a:t>'.encode()) # </a:t>
            </a:r>
            <a:r>
              <a:rPr lang="ko-KR" altLang="en-US" sz="1400" dirty="0"/>
              <a:t>메시지를 전송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data = </a:t>
            </a:r>
            <a:r>
              <a:rPr lang="en-US" altLang="ko-KR" sz="1400" dirty="0" err="1"/>
              <a:t>client_socket.recv</a:t>
            </a:r>
            <a:r>
              <a:rPr lang="en-US" altLang="ko-KR" sz="1400" dirty="0"/>
              <a:t>(1024) # </a:t>
            </a:r>
            <a:r>
              <a:rPr lang="ko-KR" altLang="en-US" sz="1400" dirty="0"/>
              <a:t>메시지를 수신</a:t>
            </a:r>
            <a:endParaRPr lang="en-US" altLang="ko-KR" sz="1400" dirty="0"/>
          </a:p>
          <a:p>
            <a:r>
              <a:rPr lang="en-US" altLang="ko-KR" sz="1400" dirty="0"/>
              <a:t>print('Received', </a:t>
            </a:r>
            <a:r>
              <a:rPr lang="en-US" altLang="ko-KR" sz="1400" dirty="0" err="1"/>
              <a:t>repr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data.decode</a:t>
            </a:r>
            <a:r>
              <a:rPr lang="en-US" altLang="ko-KR" sz="1400" dirty="0"/>
              <a:t>()))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client_socket.close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190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UDP </a:t>
            </a:r>
            <a:r>
              <a:rPr lang="ko-KR" altLang="en-US" b="1" dirty="0"/>
              <a:t>통신</a:t>
            </a:r>
            <a:endParaRPr lang="en-US" altLang="ko-KR" b="1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1CFFCA-FBD8-4801-8A1B-64065EFB0A5F}"/>
              </a:ext>
            </a:extLst>
          </p:cNvPr>
          <p:cNvSpPr/>
          <p:nvPr/>
        </p:nvSpPr>
        <p:spPr>
          <a:xfrm>
            <a:off x="160713" y="1096853"/>
            <a:ext cx="5935287" cy="547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CD459-7520-4E6C-90D1-EE30243CD7BF}"/>
              </a:ext>
            </a:extLst>
          </p:cNvPr>
          <p:cNvSpPr/>
          <p:nvPr/>
        </p:nvSpPr>
        <p:spPr>
          <a:xfrm>
            <a:off x="160712" y="956676"/>
            <a:ext cx="2923309" cy="3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Server_UDP.py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939449-D3CE-496B-947D-FBB27C166823}"/>
              </a:ext>
            </a:extLst>
          </p:cNvPr>
          <p:cNvSpPr/>
          <p:nvPr/>
        </p:nvSpPr>
        <p:spPr>
          <a:xfrm>
            <a:off x="274637" y="134716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import socket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send_sock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socket.socket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socket.AF_INET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socket.SOCK_DGRAM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send_sock.bind</a:t>
            </a:r>
            <a:r>
              <a:rPr lang="en-US" altLang="ko-KR" sz="1400" dirty="0"/>
              <a:t> ((‘172.0.0.1’,9999))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while True:</a:t>
            </a:r>
          </a:p>
          <a:p>
            <a:r>
              <a:rPr lang="en-US" altLang="ko-KR" sz="1400" dirty="0"/>
              <a:t>   data,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recv_sock.recvfrom</a:t>
            </a:r>
            <a:r>
              <a:rPr lang="en-US" altLang="ko-KR" sz="1400" dirty="0"/>
              <a:t>(1024)</a:t>
            </a:r>
          </a:p>
          <a:p>
            <a:r>
              <a:rPr lang="en-US" altLang="ko-KR" sz="1400" dirty="0"/>
              <a:t>   print(“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: “,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[0], “port: “,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[1])</a:t>
            </a:r>
          </a:p>
          <a:p>
            <a:r>
              <a:rPr lang="en-US" altLang="ko-KR" sz="1400" dirty="0"/>
              <a:t>   print(“data: “, </a:t>
            </a:r>
            <a:r>
              <a:rPr lang="en-US" altLang="ko-KR" sz="1400" dirty="0" err="1"/>
              <a:t>data.decode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sock.sendto</a:t>
            </a:r>
            <a:r>
              <a:rPr lang="en-US" altLang="ko-KR" sz="1400" dirty="0"/>
              <a:t>(data,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76260-188B-4157-A67F-A18878F4A690}"/>
              </a:ext>
            </a:extLst>
          </p:cNvPr>
          <p:cNvSpPr/>
          <p:nvPr/>
        </p:nvSpPr>
        <p:spPr>
          <a:xfrm>
            <a:off x="6140337" y="1096853"/>
            <a:ext cx="5935287" cy="547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C6D1D3-4E46-400B-8205-EB79CC7B5330}"/>
              </a:ext>
            </a:extLst>
          </p:cNvPr>
          <p:cNvSpPr/>
          <p:nvPr/>
        </p:nvSpPr>
        <p:spPr>
          <a:xfrm>
            <a:off x="6140336" y="956676"/>
            <a:ext cx="2923309" cy="3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Receiver_UDP.py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BE3231-B88B-44F8-BBC3-CE00D04F281D}"/>
              </a:ext>
            </a:extLst>
          </p:cNvPr>
          <p:cNvSpPr/>
          <p:nvPr/>
        </p:nvSpPr>
        <p:spPr>
          <a:xfrm>
            <a:off x="6279197" y="1347165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import socket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recv_sock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socket.socket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socket.AF_INET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socket.SOCK_DGRAM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recv_sock.bind</a:t>
            </a:r>
            <a:r>
              <a:rPr lang="en-US" altLang="ko-KR" sz="1400" dirty="0"/>
              <a:t> ((‘’,0)) #</a:t>
            </a:r>
            <a:r>
              <a:rPr lang="ko-KR" altLang="en-US" sz="1400" dirty="0"/>
              <a:t>임의의 포트 오픈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while True:</a:t>
            </a:r>
          </a:p>
          <a:p>
            <a:r>
              <a:rPr lang="en-US" altLang="ko-KR" sz="1400" dirty="0"/>
              <a:t>   data = ‘Hello UDP’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recv_sock.sendto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data.encode</a:t>
            </a:r>
            <a:r>
              <a:rPr lang="en-US" altLang="ko-KR" sz="1400" dirty="0"/>
              <a:t>(),(‘172.0.0.1’,9999))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data,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recv_sock.recvfrom</a:t>
            </a:r>
            <a:r>
              <a:rPr lang="en-US" altLang="ko-KR" sz="1400" dirty="0"/>
              <a:t>(1024)</a:t>
            </a:r>
          </a:p>
          <a:p>
            <a:r>
              <a:rPr lang="en-US" altLang="ko-KR" sz="1400" dirty="0"/>
              <a:t>   print(</a:t>
            </a:r>
            <a:r>
              <a:rPr lang="en-US" altLang="ko-KR" sz="1400" dirty="0" err="1"/>
              <a:t>data.decode</a:t>
            </a:r>
            <a:r>
              <a:rPr lang="en-US" altLang="ko-KR" sz="1400" dirty="0"/>
              <a:t>())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000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360932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88"/>
                </a:moveTo>
                <a:lnTo>
                  <a:pt x="12192000" y="3294888"/>
                </a:lnTo>
                <a:lnTo>
                  <a:pt x="12192000" y="0"/>
                </a:lnTo>
                <a:lnTo>
                  <a:pt x="0" y="0"/>
                </a:lnTo>
                <a:lnTo>
                  <a:pt x="0" y="3294888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3053" y="2036190"/>
            <a:ext cx="209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1200" cap="none" spc="-2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Chapter </a:t>
            </a:r>
            <a:r>
              <a:rPr kumimoji="0" sz="3600" b="1" i="0" u="none" strike="noStrike" kern="1200" cap="none" spc="-1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lang="en-US" altLang="ko-KR" sz="3600" b="1" i="0" u="none" strike="noStrike" kern="1200" cap="none" spc="-1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5495" y="2896669"/>
            <a:ext cx="5056505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00" b="1" spc="-459" dirty="0">
                <a:solidFill>
                  <a:srgbClr val="FFFFFF"/>
                </a:solidFill>
                <a:latin typeface="Arial"/>
                <a:cs typeface="Arial"/>
              </a:rPr>
              <a:t>RESTful API</a:t>
            </a:r>
            <a:endParaRPr kumimoji="0" sz="4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406909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11375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ko-KR" b="1" dirty="0"/>
              <a:t>RESTful API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9E96B9-ECB6-40C6-BF3D-F91EF622D564}"/>
              </a:ext>
            </a:extLst>
          </p:cNvPr>
          <p:cNvSpPr/>
          <p:nvPr/>
        </p:nvSpPr>
        <p:spPr>
          <a:xfrm>
            <a:off x="549275" y="916345"/>
            <a:ext cx="189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-apple-system" charset="0"/>
              </a:rPr>
              <a:t>'Rest API'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-apple-system" charset="0"/>
              </a:rPr>
              <a:t>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-apple-system" charset="0"/>
              </a:rPr>
              <a:t>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D269B-1D96-4E8E-9296-0C5C872139B5}"/>
              </a:ext>
            </a:extLst>
          </p:cNvPr>
          <p:cNvSpPr/>
          <p:nvPr/>
        </p:nvSpPr>
        <p:spPr>
          <a:xfrm>
            <a:off x="549275" y="1934746"/>
            <a:ext cx="1087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REST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란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(Representational State Transfer)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의 줄임말로 아파치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HTTP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서버 프로젝트의 공동설립자인 로이 필딩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(Roy Fielding)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이란 사람이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2000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년에 발표한 논문에서 처음 소개함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18B254-6FF0-4C12-BA9E-E24D96DFAF4D}"/>
              </a:ext>
            </a:extLst>
          </p:cNvPr>
          <p:cNvSpPr/>
          <p:nvPr/>
        </p:nvSpPr>
        <p:spPr>
          <a:xfrm>
            <a:off x="549275" y="2830096"/>
            <a:ext cx="10877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웹 시스템을 외부에서 이용하기 위한 프로그램의 요청 규칙의 한 종류로써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REST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라고 부름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 </a:t>
            </a:r>
          </a:p>
          <a:p>
            <a:endParaRPr lang="en-US" altLang="ko-KR" b="0" i="0" dirty="0">
              <a:solidFill>
                <a:schemeClr val="bg1"/>
              </a:solidFill>
              <a:effectLst/>
              <a:latin typeface="-apple-system" charset="0"/>
            </a:endParaRP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REST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그 자체는 적용범위가 넓고 유동적인 모델이지만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일반적으로는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REST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의 개념을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Web API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에 적용한 것을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RESTful API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라고 부름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C3A213-E9A8-4351-A483-63A966F20127}"/>
              </a:ext>
            </a:extLst>
          </p:cNvPr>
          <p:cNvSpPr/>
          <p:nvPr/>
        </p:nvSpPr>
        <p:spPr>
          <a:xfrm>
            <a:off x="549275" y="4279444"/>
            <a:ext cx="1087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RESTful API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에서는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 charset="0"/>
              </a:rPr>
              <a:t>url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/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 charset="0"/>
              </a:rPr>
              <a:t>uri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의 모든 리소스를 한 번에 식별하고 세션관리와 상태관리 등을 하지 않으며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(Stateless),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같은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 charset="0"/>
              </a:rPr>
              <a:t>url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에 대한 요청에는 항상 같은 결과가 응답되어야 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A883E-3320-43FE-A913-A23995C2BE5E}"/>
              </a:ext>
            </a:extLst>
          </p:cNvPr>
          <p:cNvSpPr/>
          <p:nvPr/>
        </p:nvSpPr>
        <p:spPr>
          <a:xfrm>
            <a:off x="549275" y="5174794"/>
            <a:ext cx="1087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또한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리소스의 조작은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HTTP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메소드에 따라 지정되며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결과는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XML, HTML, JSON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등으로 받게됨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 </a:t>
            </a:r>
          </a:p>
          <a:p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처리결과는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HTTP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 charset="0"/>
              </a:rPr>
              <a:t>상태코드로 알리는 것을 원칙으로 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 charset="0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6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1867</Words>
  <Application>Microsoft Office PowerPoint</Application>
  <PresentationFormat>와이드스크린</PresentationFormat>
  <Paragraphs>280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Apple SD Gothic Neo</vt:lpstr>
      <vt:lpstr>-apple-system</vt:lpstr>
      <vt:lpstr>Arial Unicode MS</vt:lpstr>
      <vt:lpstr>맑은 고딕</vt:lpstr>
      <vt:lpstr>배달의민족 을지로체 TTF</vt:lpstr>
      <vt:lpstr>배달의민족 한나체 Pro</vt:lpstr>
      <vt:lpstr>Arial</vt:lpstr>
      <vt:lpstr>Calibri</vt:lpstr>
      <vt:lpstr>Office Theme</vt:lpstr>
      <vt:lpstr>Office 테마</vt:lpstr>
      <vt:lpstr>PowerPoint 프레젠테이션</vt:lpstr>
      <vt:lpstr>PowerPoint 프레젠테이션</vt:lpstr>
      <vt:lpstr>TCP/IP UDP 통신</vt:lpstr>
      <vt:lpstr>TCP/IP UDP 통신</vt:lpstr>
      <vt:lpstr>TCP/IP UDP 통신</vt:lpstr>
      <vt:lpstr>TCP 통신</vt:lpstr>
      <vt:lpstr>UDP 통신</vt:lpstr>
      <vt:lpstr>PowerPoint 프레젠테이션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Minimal API</vt:lpstr>
      <vt:lpstr>Resourceful Routing</vt:lpstr>
      <vt:lpstr>Full Example</vt:lpstr>
      <vt:lpstr>Resourceful Routing</vt:lpstr>
      <vt:lpstr>Resourceful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myungjin</dc:creator>
  <cp:lastModifiedBy>bae myungjin</cp:lastModifiedBy>
  <cp:revision>52</cp:revision>
  <dcterms:created xsi:type="dcterms:W3CDTF">2020-08-09T18:35:56Z</dcterms:created>
  <dcterms:modified xsi:type="dcterms:W3CDTF">2021-03-18T09:01:47Z</dcterms:modified>
</cp:coreProperties>
</file>