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676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555" r:id="rId53"/>
    <p:sldId id="556" r:id="rId54"/>
    <p:sldId id="557" r:id="rId55"/>
    <p:sldId id="558" r:id="rId56"/>
    <p:sldId id="559" r:id="rId57"/>
    <p:sldId id="560" r:id="rId58"/>
    <p:sldId id="561" r:id="rId59"/>
    <p:sldId id="562" r:id="rId60"/>
    <p:sldId id="563" r:id="rId61"/>
    <p:sldId id="564" r:id="rId62"/>
    <p:sldId id="565" r:id="rId63"/>
    <p:sldId id="566" r:id="rId64"/>
    <p:sldId id="567" r:id="rId65"/>
    <p:sldId id="568" r:id="rId66"/>
    <p:sldId id="569" r:id="rId67"/>
    <p:sldId id="570" r:id="rId68"/>
    <p:sldId id="571" r:id="rId69"/>
    <p:sldId id="572" r:id="rId70"/>
    <p:sldId id="573" r:id="rId71"/>
    <p:sldId id="574" r:id="rId72"/>
    <p:sldId id="575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4359" y="2035487"/>
            <a:ext cx="732328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8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4241F-1C7B-4813-BA96-464A40B2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829B9-5895-40A1-976C-EFC67087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BAF65-C608-4C34-89F1-CDA22515D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9E11EF-A886-4AC3-9736-14B12791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C0982-8091-48F2-B15E-DD4AF1A87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E344C1-7D10-4513-947C-0BD50CE8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6AE73B-2E68-4ABE-9857-E300DE37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14BA1-F432-42A7-A517-E5C73946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8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17C19-2CFD-4EC9-B47E-DC975181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09AB6-DCDA-4F01-B182-FC1BE79C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4C738A-CE88-4F51-918B-D2411E97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C3AD0-1FB5-4CC0-A8C0-126E953E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7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393325-5840-4115-9683-DB0D40D4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6E8C0C-13AC-4C10-B825-6DBF3B9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6207EF-5926-4A1B-8549-4A1FBFCC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56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E5D2-DBBC-49C9-BD84-E1989CFF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C681C-875D-48B7-B6D8-D28D556C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F522CA-407E-44EA-853A-0D4A30E0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20BBD1-4111-4948-A26B-A517797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CC09A-AF30-466E-A942-39EF73E9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00CEE-34E5-46C9-B69D-A0CF4819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2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CC2DD-3E6C-4766-B986-517DD316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7B5EC-0F5E-445F-83E2-D8DF64427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8E553-37BE-46F4-BEF2-F7B0F1915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46F8B-C288-4014-9014-543DDA25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5A4E8-DFA5-4BB8-80DE-6276A5EE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7EA9B-9ED2-49D4-B2F9-82972B85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66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F045D-7FA7-4E91-897C-F29501CF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FA7178-3382-47E4-8AE6-013691423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476B7-B3BE-4BD4-9AA9-A0844945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F4B4C-3049-4EB9-BFC4-4A4E8B40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27F6C-F73F-448A-A149-5925E9ED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14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697D90-657D-4365-AC81-E1904084C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5F592-B29D-46AA-8A03-D93D90F56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BEC1A-6563-4634-B44A-E88B26D7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8BA55-4B3D-4807-9BA3-500CE45A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DF5C6-9E4F-483D-8EF7-79168C47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3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86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54836" y="2163044"/>
            <a:ext cx="4100195" cy="344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30869" y="2219413"/>
            <a:ext cx="3263900" cy="3456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3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84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61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4FFD6-0941-4E01-B3DD-9FC04BC17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8D550B-A589-445D-A0CD-047D121A0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715BA-7102-4BE2-8D26-061D1F4F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DAECA-4975-403C-A063-39E07E1A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8E715-4913-4A1A-B08A-1FE79856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1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AE038-C497-4A0A-AEDE-5DF73671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42C83-C866-450A-AFB9-C2B611A8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230A1-A1D7-4F1A-9136-8D66311E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363ED-AF67-4E8A-B67A-AA2CA1A9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DC591-AE23-4CF7-99C1-0B41BFA8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65375-70B8-457D-B7B9-88178C38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C3D7B-54C5-44C7-8DF5-B9AFBD13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02EF0-79E4-4E81-A1F5-5C1D4569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20243-C5D6-48C1-B5F1-282B0AA5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9DF92-A1FE-44E3-B13F-CB1A7419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0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90F19-9821-4581-A008-767791A4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6C804-7B1B-4B3F-9A2B-E759A1821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7B8020-D66F-41AD-9720-2AB214277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41C5E-CF45-48DC-93AA-45C178A8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E6E5A-35B9-43A8-A61D-8C1EFF9F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B94A4-9B1D-4246-9374-F857490C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8"/>
                </a:moveTo>
                <a:lnTo>
                  <a:pt x="12192000" y="3048"/>
                </a:lnTo>
                <a:lnTo>
                  <a:pt x="1219200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092" y="366217"/>
            <a:ext cx="103578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3246" y="2163044"/>
            <a:ext cx="504317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74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D4D167-13BA-44FC-848F-6F257283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43F62-BCEF-486C-9432-D41C42020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A4339-D560-45C8-813E-162C31AAF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9F3D-3B84-4EFC-BCF9-4C52E89DC55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A3FD-CF51-467B-8B43-ACF8A8635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AA5F4-BC61-4DDC-8D54-C58100EB4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4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dingschool.info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codingschool.info/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3927E6-B986-4A1F-B511-67FE68B03500}"/>
              </a:ext>
            </a:extLst>
          </p:cNvPr>
          <p:cNvSpPr/>
          <p:nvPr/>
        </p:nvSpPr>
        <p:spPr>
          <a:xfrm>
            <a:off x="1146341" y="1551869"/>
            <a:ext cx="898835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latinLnBrk="0"/>
            <a:r>
              <a:rPr lang="ko-KR" altLang="en-US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파이썬 그래프를 이용한 데이터표현 실습</a:t>
            </a:r>
            <a:r>
              <a:rPr lang="en-US" altLang="ko-KR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1, 2</a:t>
            </a:r>
          </a:p>
          <a:p>
            <a:pPr defTabSz="457200" latinLnBrk="0"/>
            <a:endParaRPr lang="en-US" altLang="ko-KR" sz="40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 defTabSz="457200" latinLnBrk="0"/>
            <a:r>
              <a:rPr lang="ko-KR" altLang="en-US" sz="32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경남대학교</a:t>
            </a:r>
            <a:endParaRPr lang="en-US" altLang="ko-KR" sz="32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 defTabSz="457200" latinLnBrk="0"/>
            <a:endParaRPr lang="en-US" altLang="ko-KR" sz="40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 defTabSz="457200" latinLnBrk="0"/>
            <a:r>
              <a:rPr lang="en-US" altLang="ko-KR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3/10 ~ 3/11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3FAB5A-ADD8-4AB2-9D06-0E8D4E66CA87}"/>
              </a:ext>
            </a:extLst>
          </p:cNvPr>
          <p:cNvSpPr/>
          <p:nvPr/>
        </p:nvSpPr>
        <p:spPr>
          <a:xfrm>
            <a:off x="9168832" y="6059724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배명진</a:t>
            </a:r>
            <a:r>
              <a:rPr lang="en-US" altLang="ko-KR" dirty="0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(Bae Myung </a:t>
            </a:r>
            <a:r>
              <a:rPr lang="en-US" altLang="ko-KR" dirty="0" err="1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Jin</a:t>
            </a:r>
            <a:r>
              <a:rPr lang="en-US" altLang="ko-KR" dirty="0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912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61404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 </a:t>
            </a:r>
            <a:r>
              <a:rPr spc="-240" dirty="0">
                <a:latin typeface="Arial"/>
                <a:cs typeface="Arial"/>
              </a:rPr>
              <a:t>11-6. </a:t>
            </a:r>
            <a:r>
              <a:rPr spc="-459" dirty="0">
                <a:latin typeface="Arial"/>
                <a:cs typeface="Arial"/>
              </a:rPr>
              <a:t>csv </a:t>
            </a:r>
            <a:r>
              <a:rPr spc="-25" dirty="0"/>
              <a:t>파일</a:t>
            </a:r>
            <a:r>
              <a:rPr spc="-730" dirty="0"/>
              <a:t> </a:t>
            </a:r>
            <a:r>
              <a:rPr spc="-55" dirty="0"/>
              <a:t>쓰기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703" y="2074316"/>
            <a:ext cx="166370" cy="3984625"/>
          </a:xfrm>
          <a:custGeom>
            <a:avLst/>
            <a:gdLst/>
            <a:ahLst/>
            <a:cxnLst/>
            <a:rect l="l" t="t" r="r" b="b"/>
            <a:pathLst>
              <a:path w="166370" h="3984625">
                <a:moveTo>
                  <a:pt x="0" y="3984498"/>
                </a:moveTo>
                <a:lnTo>
                  <a:pt x="166243" y="3984498"/>
                </a:lnTo>
                <a:lnTo>
                  <a:pt x="166243" y="0"/>
                </a:lnTo>
                <a:lnTo>
                  <a:pt x="0" y="0"/>
                </a:lnTo>
                <a:lnTo>
                  <a:pt x="0" y="3984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1946" y="2074316"/>
            <a:ext cx="5676265" cy="3984625"/>
          </a:xfrm>
          <a:custGeom>
            <a:avLst/>
            <a:gdLst/>
            <a:ahLst/>
            <a:cxnLst/>
            <a:rect l="l" t="t" r="r" b="b"/>
            <a:pathLst>
              <a:path w="5676265" h="3984625">
                <a:moveTo>
                  <a:pt x="0" y="3984498"/>
                </a:moveTo>
                <a:lnTo>
                  <a:pt x="5676138" y="3984498"/>
                </a:lnTo>
                <a:lnTo>
                  <a:pt x="5676138" y="0"/>
                </a:lnTo>
                <a:lnTo>
                  <a:pt x="0" y="0"/>
                </a:lnTo>
                <a:lnTo>
                  <a:pt x="0" y="3984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703" y="2071116"/>
            <a:ext cx="0" cy="3990975"/>
          </a:xfrm>
          <a:custGeom>
            <a:avLst/>
            <a:gdLst/>
            <a:ahLst/>
            <a:cxnLst/>
            <a:rect l="l" t="t" r="r" b="b"/>
            <a:pathLst>
              <a:path h="3990975">
                <a:moveTo>
                  <a:pt x="0" y="0"/>
                </a:moveTo>
                <a:lnTo>
                  <a:pt x="0" y="399087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18071" y="2071116"/>
            <a:ext cx="0" cy="3990975"/>
          </a:xfrm>
          <a:custGeom>
            <a:avLst/>
            <a:gdLst/>
            <a:ahLst/>
            <a:cxnLst/>
            <a:rect l="l" t="t" r="r" b="b"/>
            <a:pathLst>
              <a:path h="3990975">
                <a:moveTo>
                  <a:pt x="0" y="0"/>
                </a:moveTo>
                <a:lnTo>
                  <a:pt x="0" y="399087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528" y="2074291"/>
            <a:ext cx="5848985" cy="0"/>
          </a:xfrm>
          <a:custGeom>
            <a:avLst/>
            <a:gdLst/>
            <a:ahLst/>
            <a:cxnLst/>
            <a:rect l="l" t="t" r="r" b="b"/>
            <a:pathLst>
              <a:path w="5848985">
                <a:moveTo>
                  <a:pt x="0" y="0"/>
                </a:moveTo>
                <a:lnTo>
                  <a:pt x="584871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2528" y="6058814"/>
            <a:ext cx="5848985" cy="0"/>
          </a:xfrm>
          <a:custGeom>
            <a:avLst/>
            <a:gdLst/>
            <a:ahLst/>
            <a:cxnLst/>
            <a:rect l="l" t="t" r="r" b="b"/>
            <a:pathLst>
              <a:path w="5848985">
                <a:moveTo>
                  <a:pt x="0" y="0"/>
                </a:moveTo>
                <a:lnTo>
                  <a:pt x="584871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4548" y="1720595"/>
            <a:ext cx="1711960" cy="350520"/>
          </a:xfrm>
          <a:custGeom>
            <a:avLst/>
            <a:gdLst/>
            <a:ahLst/>
            <a:cxnLst/>
            <a:rect l="l" t="t" r="r" b="b"/>
            <a:pathLst>
              <a:path w="1711960" h="350519">
                <a:moveTo>
                  <a:pt x="0" y="350520"/>
                </a:moveTo>
                <a:lnTo>
                  <a:pt x="1711452" y="350520"/>
                </a:lnTo>
                <a:lnTo>
                  <a:pt x="171145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68892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068" y="1748993"/>
            <a:ext cx="5305425" cy="4157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245" marR="0" lvl="0" indent="0" algn="l" defTabSz="914400" rtl="0" eaLnBrk="1" fontAlgn="auto" latinLnBrk="1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101600" lvl="0" indent="0" algn="l" defTabSz="914400" rtl="0" eaLnBrk="1" fontAlgn="auto" latinLnBrk="1" hangingPunct="1">
              <a:lnSpc>
                <a:spcPts val="336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file1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open('month_temp.csv',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 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file2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open('month_temp2.csv', 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'w',</a:t>
            </a:r>
            <a:r>
              <a:rPr kumimoji="0" sz="185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encoding='utf-8',  </a:t>
            </a:r>
            <a:r>
              <a:rPr kumimoji="0" sz="18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newline='')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3080385" lvl="0" indent="0" algn="l" defTabSz="914400" rtl="0" eaLnBrk="1" fontAlgn="auto" latinLnBrk="1" hangingPunct="1">
              <a:lnSpc>
                <a:spcPts val="336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csv.reader(file1) 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wr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csv.writer(file2)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1" hangingPunct="1">
              <a:lnSpc>
                <a:spcPct val="1513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wr.writerow(['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일자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최저기온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최고기온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일교차</a:t>
            </a:r>
            <a:r>
              <a:rPr kumimoji="0" sz="18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']) 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next(lines)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1896" y="2066417"/>
            <a:ext cx="5137150" cy="3990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5730" rIns="0" bIns="0" rtlCol="0">
            <a:spAutoFit/>
          </a:bodyPr>
          <a:lstStyle/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5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1538605" lvl="0" indent="0" algn="l" defTabSz="914400" rtl="0" eaLnBrk="1" fontAlgn="auto" latinLnBrk="1" hangingPunct="1">
              <a:lnSpc>
                <a:spcPct val="15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diff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float(line[4])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r>
              <a:rPr kumimoji="0" sz="185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float(line[3])  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diff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format(diff,</a:t>
            </a:r>
            <a:r>
              <a:rPr kumimoji="0" sz="185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'.1f')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wr.writerow([line[1],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float(line[3]),</a:t>
            </a:r>
            <a:r>
              <a:rPr kumimoji="0" sz="185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float(line[4]),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diff])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파일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쓰기</a:t>
            </a:r>
            <a:r>
              <a:rPr kumimoji="0" sz="1850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완료</a:t>
            </a:r>
            <a:r>
              <a:rPr kumimoji="0" sz="18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!')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file1.close()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file2.close()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77069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 </a:t>
            </a:r>
            <a:r>
              <a:rPr spc="-240" dirty="0">
                <a:latin typeface="Arial"/>
                <a:cs typeface="Arial"/>
              </a:rPr>
              <a:t>11-6. </a:t>
            </a:r>
            <a:r>
              <a:rPr spc="-459" dirty="0">
                <a:latin typeface="Arial"/>
                <a:cs typeface="Arial"/>
              </a:rPr>
              <a:t>csv </a:t>
            </a:r>
            <a:r>
              <a:rPr spc="-25" dirty="0"/>
              <a:t>파일</a:t>
            </a:r>
            <a:r>
              <a:rPr spc="-715" dirty="0"/>
              <a:t> </a:t>
            </a:r>
            <a:r>
              <a:rPr spc="-100" dirty="0"/>
              <a:t>쓰기</a:t>
            </a:r>
            <a:r>
              <a:rPr spc="-100" dirty="0">
                <a:latin typeface="Arial"/>
                <a:cs typeface="Arial"/>
              </a:rPr>
              <a:t>(</a:t>
            </a:r>
            <a:r>
              <a:rPr spc="-100" dirty="0"/>
              <a:t>계속</a:t>
            </a:r>
            <a:r>
              <a:rPr spc="-100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81479" y="2817241"/>
            <a:ext cx="7290434" cy="2231390"/>
          </a:xfrm>
          <a:custGeom>
            <a:avLst/>
            <a:gdLst/>
            <a:ahLst/>
            <a:cxnLst/>
            <a:rect l="l" t="t" r="r" b="b"/>
            <a:pathLst>
              <a:path w="7290434" h="2231390">
                <a:moveTo>
                  <a:pt x="0" y="2230881"/>
                </a:moveTo>
                <a:lnTo>
                  <a:pt x="7290434" y="2230881"/>
                </a:lnTo>
                <a:lnTo>
                  <a:pt x="7290434" y="0"/>
                </a:lnTo>
                <a:lnTo>
                  <a:pt x="0" y="0"/>
                </a:lnTo>
                <a:lnTo>
                  <a:pt x="0" y="2230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1479" y="2267076"/>
            <a:ext cx="7290434" cy="550545"/>
          </a:xfrm>
          <a:prstGeom prst="rect">
            <a:avLst/>
          </a:prstGeom>
          <a:solidFill>
            <a:srgbClr val="318B99"/>
          </a:solidFill>
        </p:spPr>
        <p:txBody>
          <a:bodyPr vert="horz" wrap="square" lIns="0" tIns="118110" rIns="0" bIns="0" rtlCol="0">
            <a:spAutoFit/>
          </a:bodyPr>
          <a:lstStyle/>
          <a:p>
            <a:pPr marL="6858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ː ː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실행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결과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5623" y="2866389"/>
            <a:ext cx="1390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파일 쓰기</a:t>
            </a:r>
            <a:r>
              <a:rPr kumimoji="0" sz="16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완료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8702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>
                <a:latin typeface="Arial"/>
                <a:cs typeface="Arial"/>
              </a:rPr>
              <a:t>Q11-1.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35" dirty="0"/>
              <a:t>데이터</a:t>
            </a:r>
            <a:r>
              <a:rPr spc="-370" dirty="0"/>
              <a:t> </a:t>
            </a:r>
            <a:r>
              <a:rPr spc="-35" dirty="0"/>
              <a:t>사이에</a:t>
            </a:r>
            <a:r>
              <a:rPr spc="-365" dirty="0"/>
              <a:t> </a:t>
            </a:r>
            <a:r>
              <a:rPr i="1" spc="175" dirty="0">
                <a:latin typeface="Arial"/>
                <a:cs typeface="Arial"/>
              </a:rPr>
              <a:t>'/‘</a:t>
            </a:r>
            <a:r>
              <a:rPr i="1" spc="-375" dirty="0">
                <a:latin typeface="Arial"/>
                <a:cs typeface="Arial"/>
              </a:rPr>
              <a:t> </a:t>
            </a:r>
            <a:r>
              <a:rPr spc="-50" dirty="0"/>
              <a:t>삽입하기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4708" y="1862073"/>
            <a:ext cx="5692775" cy="38087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0" rIns="0" bIns="0" rtlCol="0">
            <a:spAutoFit/>
          </a:bodyPr>
          <a:lstStyle/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30607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64279" algn="l"/>
              </a:tabLst>
              <a:defRPr/>
            </a:pPr>
            <a:r>
              <a:rPr kumimoji="0" sz="16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open('month_temp.csv',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❶</a:t>
            </a:r>
            <a:r>
              <a:rPr kumimoji="0" sz="1600" b="0" i="0" u="heavy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_,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 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600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1910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1845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❷</a:t>
            </a:r>
            <a:r>
              <a:rPr kumimoji="0" sz="1600" b="0" i="0" u="heavy" strike="noStrike" kern="1200" cap="none" spc="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19100" marR="2372360" lvl="0" indent="321310" algn="l" defTabSz="914400" rtl="0" eaLnBrk="1" fontAlgn="auto" latinLnBrk="1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8330" algn="l"/>
              </a:tabLst>
              <a:defRPr/>
            </a:pP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%s'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❸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	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003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36547" y="1865185"/>
          <a:ext cx="4072254" cy="2880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2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92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76835" marB="0">
                    <a:solidFill>
                      <a:srgbClr val="004A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502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지점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일시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평균기온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°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C)/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최저기온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°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C)/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최고기온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  <a:p>
                      <a:pPr marL="144145">
                        <a:lnSpc>
                          <a:spcPts val="16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50" dirty="0">
                          <a:latin typeface="Arial Unicode MS"/>
                          <a:cs typeface="Arial Unicode MS"/>
                        </a:rPr>
                        <a:t>°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C)/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ts val="1675"/>
                        </a:lnSpc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119/2019-10-01/22/15.7/27.4/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119/2019-10-02/21.9/20.4/23.8/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119/2019-10-03/22.8/19.9/27.8/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119/2019-10-04/21.9/17.8/26.9/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...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82251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>
                <a:latin typeface="Arial"/>
                <a:cs typeface="Arial"/>
              </a:rPr>
              <a:t>Q11-2. </a:t>
            </a:r>
            <a:r>
              <a:rPr spc="-155" dirty="0">
                <a:latin typeface="Arial"/>
                <a:cs typeface="Arial"/>
              </a:rPr>
              <a:t>10</a:t>
            </a:r>
            <a:r>
              <a:rPr spc="-155" dirty="0"/>
              <a:t>일간 </a:t>
            </a:r>
            <a:r>
              <a:rPr spc="-25" dirty="0"/>
              <a:t>평균 </a:t>
            </a:r>
            <a:r>
              <a:rPr spc="-30" dirty="0"/>
              <a:t>기온</a:t>
            </a:r>
            <a:r>
              <a:rPr spc="-969" dirty="0"/>
              <a:t> </a:t>
            </a:r>
            <a:r>
              <a:rPr spc="-50" dirty="0"/>
              <a:t>구하기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7697" y="1827529"/>
            <a:ext cx="5692775" cy="417385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0" rIns="0" bIns="0" rtlCol="0">
            <a:spAutoFit/>
          </a:bodyPr>
          <a:lstStyle/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open('month_temp.csv',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16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2320925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95450" algn="l"/>
              </a:tabLst>
              <a:defRPr/>
            </a:pP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next(lines)	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헤더를</a:t>
            </a:r>
            <a:r>
              <a:rPr kumimoji="0" sz="16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건너뛴다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600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03885" marR="2622550" lvl="0" indent="-184785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75205" algn="l"/>
                <a:tab pos="2900045" algn="l"/>
              </a:tabLst>
              <a:defRPr/>
            </a:pP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(int(</a:t>
            </a:r>
            <a:r>
              <a:rPr kumimoji="0" sz="16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❶</a:t>
            </a:r>
            <a:r>
              <a:rPr kumimoji="0" sz="1600" b="0" i="0" u="heavy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&lt;=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10)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</a:t>
            </a:r>
            <a:r>
              <a:rPr kumimoji="0" sz="1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6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6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❷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		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19300" algn="l"/>
              </a:tabLst>
              <a:defRPr/>
            </a:pPr>
            <a:r>
              <a:rPr kumimoji="0" sz="16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avg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❸</a:t>
            </a:r>
            <a:r>
              <a:rPr kumimoji="0" sz="1600" b="0" i="0" u="heavy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/3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126238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359910" algn="l"/>
              </a:tabLst>
              <a:defRPr/>
            </a:pP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일간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평균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기온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6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6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❹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	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29538" y="2218563"/>
            <a:ext cx="4072254" cy="2493010"/>
          </a:xfrm>
          <a:custGeom>
            <a:avLst/>
            <a:gdLst/>
            <a:ahLst/>
            <a:cxnLst/>
            <a:rect l="l" t="t" r="r" b="b"/>
            <a:pathLst>
              <a:path w="4072254" h="2493010">
                <a:moveTo>
                  <a:pt x="0" y="2492502"/>
                </a:moveTo>
                <a:lnTo>
                  <a:pt x="4072254" y="2492502"/>
                </a:lnTo>
                <a:lnTo>
                  <a:pt x="4072254" y="0"/>
                </a:lnTo>
                <a:lnTo>
                  <a:pt x="0" y="0"/>
                </a:lnTo>
                <a:lnTo>
                  <a:pt x="0" y="24925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9538" y="1830641"/>
            <a:ext cx="4072254" cy="387985"/>
          </a:xfrm>
          <a:prstGeom prst="rect">
            <a:avLst/>
          </a:prstGeom>
          <a:solidFill>
            <a:srgbClr val="004A3A"/>
          </a:solidFill>
        </p:spPr>
        <p:txBody>
          <a:bodyPr vert="horz" wrap="square" lIns="0" tIns="76835" rIns="0" bIns="0" rtlCol="0">
            <a:spAutoFit/>
          </a:bodyPr>
          <a:lstStyle/>
          <a:p>
            <a:pPr marL="68580" marR="0" lvl="0" indent="0" algn="l" defTabSz="914400" rtl="0" eaLnBrk="1" fontAlgn="auto" latinLnBrk="1" hangingPunct="1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ː ː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실행</a:t>
            </a:r>
            <a:r>
              <a:rPr kumimoji="0" sz="1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결과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3810" y="2267838"/>
            <a:ext cx="17824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일간</a:t>
            </a:r>
            <a:r>
              <a:rPr kumimoji="0" sz="1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평균</a:t>
            </a:r>
            <a:r>
              <a:rPr kumimoji="0" sz="1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기온</a:t>
            </a:r>
            <a:r>
              <a:rPr kumimoji="0" sz="1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61.0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10163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40" dirty="0">
                <a:latin typeface="Arial"/>
                <a:cs typeface="Arial"/>
              </a:rPr>
              <a:t>11-7.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'</a:t>
            </a:r>
            <a:r>
              <a:rPr spc="-5" dirty="0"/>
              <a:t>경주시</a:t>
            </a:r>
            <a:r>
              <a:rPr spc="-5" dirty="0">
                <a:latin typeface="Arial"/>
                <a:cs typeface="Arial"/>
              </a:rPr>
              <a:t>'</a:t>
            </a:r>
            <a:r>
              <a:rPr spc="-5" dirty="0"/>
              <a:t>의</a:t>
            </a:r>
            <a:r>
              <a:rPr spc="-390" dirty="0"/>
              <a:t> </a:t>
            </a:r>
            <a:r>
              <a:rPr i="1" spc="-15" dirty="0">
                <a:latin typeface="Arial"/>
                <a:cs typeface="Arial"/>
              </a:rPr>
              <a:t>‘</a:t>
            </a:r>
            <a:r>
              <a:rPr spc="-15" dirty="0"/>
              <a:t>신대원약국</a:t>
            </a:r>
            <a:r>
              <a:rPr i="1" spc="-15" dirty="0">
                <a:latin typeface="Arial"/>
                <a:cs typeface="Arial"/>
              </a:rPr>
              <a:t>’</a:t>
            </a:r>
            <a:r>
              <a:rPr i="1" spc="-380" dirty="0">
                <a:latin typeface="Arial"/>
                <a:cs typeface="Arial"/>
              </a:rPr>
              <a:t> </a:t>
            </a:r>
            <a:r>
              <a:rPr spc="-50" dirty="0"/>
              <a:t>주소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1075" y="2092299"/>
            <a:ext cx="162560" cy="4045585"/>
          </a:xfrm>
          <a:custGeom>
            <a:avLst/>
            <a:gdLst/>
            <a:ahLst/>
            <a:cxnLst/>
            <a:rect l="l" t="t" r="r" b="b"/>
            <a:pathLst>
              <a:path w="162559" h="4045585">
                <a:moveTo>
                  <a:pt x="0" y="4045458"/>
                </a:moveTo>
                <a:lnTo>
                  <a:pt x="162559" y="4045458"/>
                </a:lnTo>
                <a:lnTo>
                  <a:pt x="162559" y="0"/>
                </a:lnTo>
                <a:lnTo>
                  <a:pt x="0" y="0"/>
                </a:lnTo>
                <a:lnTo>
                  <a:pt x="0" y="4045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3635" y="2092299"/>
            <a:ext cx="5757545" cy="4045585"/>
          </a:xfrm>
          <a:custGeom>
            <a:avLst/>
            <a:gdLst/>
            <a:ahLst/>
            <a:cxnLst/>
            <a:rect l="l" t="t" r="r" b="b"/>
            <a:pathLst>
              <a:path w="5757545" h="4045585">
                <a:moveTo>
                  <a:pt x="0" y="4045458"/>
                </a:moveTo>
                <a:lnTo>
                  <a:pt x="5757545" y="4045458"/>
                </a:lnTo>
                <a:lnTo>
                  <a:pt x="5757545" y="0"/>
                </a:lnTo>
                <a:lnTo>
                  <a:pt x="0" y="0"/>
                </a:lnTo>
                <a:lnTo>
                  <a:pt x="0" y="4045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1075" y="2089150"/>
            <a:ext cx="0" cy="4051935"/>
          </a:xfrm>
          <a:custGeom>
            <a:avLst/>
            <a:gdLst/>
            <a:ahLst/>
            <a:cxnLst/>
            <a:rect l="l" t="t" r="r" b="b"/>
            <a:pathLst>
              <a:path h="4051935">
                <a:moveTo>
                  <a:pt x="0" y="0"/>
                </a:moveTo>
                <a:lnTo>
                  <a:pt x="0" y="40517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01180" y="2089150"/>
            <a:ext cx="0" cy="4051935"/>
          </a:xfrm>
          <a:custGeom>
            <a:avLst/>
            <a:gdLst/>
            <a:ahLst/>
            <a:cxnLst/>
            <a:rect l="l" t="t" r="r" b="b"/>
            <a:pathLst>
              <a:path h="4051935">
                <a:moveTo>
                  <a:pt x="0" y="0"/>
                </a:moveTo>
                <a:lnTo>
                  <a:pt x="0" y="40517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77900" y="2092325"/>
            <a:ext cx="5926455" cy="0"/>
          </a:xfrm>
          <a:custGeom>
            <a:avLst/>
            <a:gdLst/>
            <a:ahLst/>
            <a:cxnLst/>
            <a:rect l="l" t="t" r="r" b="b"/>
            <a:pathLst>
              <a:path w="5926455">
                <a:moveTo>
                  <a:pt x="0" y="0"/>
                </a:moveTo>
                <a:lnTo>
                  <a:pt x="592645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7900" y="6137757"/>
            <a:ext cx="5926455" cy="0"/>
          </a:xfrm>
          <a:custGeom>
            <a:avLst/>
            <a:gdLst/>
            <a:ahLst/>
            <a:cxnLst/>
            <a:rect l="l" t="t" r="r" b="b"/>
            <a:pathLst>
              <a:path w="5926455">
                <a:moveTo>
                  <a:pt x="0" y="0"/>
                </a:moveTo>
                <a:lnTo>
                  <a:pt x="592645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228967" y="2089657"/>
          <a:ext cx="4189729" cy="278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03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118110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881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20" dirty="0">
                          <a:latin typeface="Arial Unicode MS"/>
                          <a:cs typeface="Arial Unicode MS"/>
                        </a:rPr>
                        <a:t>신대원약국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20" dirty="0">
                          <a:latin typeface="Arial Unicode MS"/>
                          <a:cs typeface="Arial Unicode MS"/>
                        </a:rPr>
                        <a:t>경주시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20" dirty="0">
                          <a:latin typeface="Arial Unicode MS"/>
                          <a:cs typeface="Arial Unicode MS"/>
                        </a:rPr>
                        <a:t>경상북도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경주시</a:t>
                      </a:r>
                      <a:r>
                        <a:rPr sz="1600" spc="-16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화랑로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53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25" dirty="0">
                          <a:latin typeface="Arial Unicode MS"/>
                          <a:cs typeface="Arial Unicode MS"/>
                        </a:rPr>
                        <a:t>성건동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979932" y="1737360"/>
            <a:ext cx="1711960" cy="352425"/>
          </a:xfrm>
          <a:custGeom>
            <a:avLst/>
            <a:gdLst/>
            <a:ahLst/>
            <a:cxnLst/>
            <a:rect l="l" t="t" r="r" b="b"/>
            <a:pathLst>
              <a:path w="1711960" h="352425">
                <a:moveTo>
                  <a:pt x="0" y="352044"/>
                </a:moveTo>
                <a:lnTo>
                  <a:pt x="1711452" y="352044"/>
                </a:lnTo>
                <a:lnTo>
                  <a:pt x="1711452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68892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9794" y="1627674"/>
            <a:ext cx="5700395" cy="433451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86055" marR="0" lvl="0" indent="0" algn="l" defTabSz="914400" rtl="0" eaLnBrk="1" fontAlgn="auto" latinLnBrk="1" hangingPunct="1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21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just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open('pharm_2019.csv',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21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3482340" lvl="0" indent="0" algn="just" defTabSz="914400" rtl="0" eaLnBrk="1" fontAlgn="auto" latinLnBrk="1" hangingPunct="1">
              <a:lnSpc>
                <a:spcPct val="15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  </a:t>
            </a: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next(lines) 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1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7810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line[1]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21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경주시</a:t>
            </a:r>
            <a:r>
              <a:rPr kumimoji="0" sz="21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 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line[0]</a:t>
            </a:r>
            <a:r>
              <a:rPr kumimoji="0" sz="2100" b="0" i="0" u="none" strike="noStrike" kern="1200" cap="none" spc="-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신대원약국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':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1238885" lvl="0" indent="494665" algn="l" defTabSz="914400" rtl="0" eaLnBrk="1" fontAlgn="auto" latinLnBrk="1" hangingPunct="1">
              <a:lnSpc>
                <a:spcPct val="15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print(line[0],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line[1], line[2],</a:t>
            </a:r>
            <a:r>
              <a:rPr kumimoji="0" sz="2100" b="0" i="0" u="none" strike="noStrike" kern="1200" cap="none" spc="-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sep='/')  </a:t>
            </a: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446659"/>
            <a:ext cx="97434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" dirty="0"/>
              <a:t>예제</a:t>
            </a:r>
            <a:r>
              <a:rPr sz="4300" spc="-330" dirty="0"/>
              <a:t> </a:t>
            </a:r>
            <a:r>
              <a:rPr sz="4300" spc="-225" dirty="0">
                <a:latin typeface="Arial"/>
                <a:cs typeface="Arial"/>
              </a:rPr>
              <a:t>11-8.</a:t>
            </a:r>
            <a:r>
              <a:rPr sz="4300" spc="-340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'</a:t>
            </a:r>
            <a:r>
              <a:rPr sz="4300" spc="-5" dirty="0"/>
              <a:t>수지</a:t>
            </a:r>
            <a:r>
              <a:rPr sz="4300" spc="-5" dirty="0">
                <a:latin typeface="Arial"/>
                <a:cs typeface="Arial"/>
              </a:rPr>
              <a:t>'</a:t>
            </a:r>
            <a:r>
              <a:rPr sz="4300" spc="-5" dirty="0"/>
              <a:t>의</a:t>
            </a:r>
            <a:r>
              <a:rPr sz="4300" spc="-315" dirty="0"/>
              <a:t> </a:t>
            </a:r>
            <a:r>
              <a:rPr sz="4300" i="1" spc="-20" dirty="0">
                <a:latin typeface="Arial"/>
                <a:cs typeface="Arial"/>
              </a:rPr>
              <a:t>‘</a:t>
            </a:r>
            <a:r>
              <a:rPr sz="4300" spc="-20" dirty="0"/>
              <a:t>로얄스포츠</a:t>
            </a:r>
            <a:r>
              <a:rPr sz="4300" i="1" spc="-20" dirty="0">
                <a:latin typeface="Arial"/>
                <a:cs typeface="Arial"/>
              </a:rPr>
              <a:t>’</a:t>
            </a:r>
            <a:r>
              <a:rPr sz="4300" i="1" spc="-340" dirty="0">
                <a:latin typeface="Arial"/>
                <a:cs typeface="Arial"/>
              </a:rPr>
              <a:t> </a:t>
            </a:r>
            <a:r>
              <a:rPr sz="4300" spc="-30" dirty="0"/>
              <a:t>건물</a:t>
            </a:r>
            <a:r>
              <a:rPr sz="4300" spc="-320" dirty="0"/>
              <a:t> </a:t>
            </a:r>
            <a:r>
              <a:rPr sz="4300" spc="-55" dirty="0"/>
              <a:t>약국</a:t>
            </a:r>
            <a:endParaRPr sz="4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6235" y="2143328"/>
            <a:ext cx="207645" cy="3984625"/>
          </a:xfrm>
          <a:custGeom>
            <a:avLst/>
            <a:gdLst/>
            <a:ahLst/>
            <a:cxnLst/>
            <a:rect l="l" t="t" r="r" b="b"/>
            <a:pathLst>
              <a:path w="207644" h="3984625">
                <a:moveTo>
                  <a:pt x="0" y="3984498"/>
                </a:moveTo>
                <a:lnTo>
                  <a:pt x="207467" y="3984498"/>
                </a:lnTo>
                <a:lnTo>
                  <a:pt x="207467" y="0"/>
                </a:lnTo>
                <a:lnTo>
                  <a:pt x="0" y="0"/>
                </a:lnTo>
                <a:lnTo>
                  <a:pt x="0" y="3984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3626" y="2143328"/>
            <a:ext cx="7084059" cy="3984625"/>
          </a:xfrm>
          <a:custGeom>
            <a:avLst/>
            <a:gdLst/>
            <a:ahLst/>
            <a:cxnLst/>
            <a:rect l="l" t="t" r="r" b="b"/>
            <a:pathLst>
              <a:path w="7084059" h="3984625">
                <a:moveTo>
                  <a:pt x="0" y="3984498"/>
                </a:moveTo>
                <a:lnTo>
                  <a:pt x="7084059" y="3984498"/>
                </a:lnTo>
                <a:lnTo>
                  <a:pt x="7084059" y="0"/>
                </a:lnTo>
                <a:lnTo>
                  <a:pt x="0" y="0"/>
                </a:lnTo>
                <a:lnTo>
                  <a:pt x="0" y="3984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96235" y="2140204"/>
            <a:ext cx="0" cy="3990975"/>
          </a:xfrm>
          <a:custGeom>
            <a:avLst/>
            <a:gdLst/>
            <a:ahLst/>
            <a:cxnLst/>
            <a:rect l="l" t="t" r="r" b="b"/>
            <a:pathLst>
              <a:path h="3990975">
                <a:moveTo>
                  <a:pt x="0" y="0"/>
                </a:moveTo>
                <a:lnTo>
                  <a:pt x="0" y="399079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187813" y="2140204"/>
            <a:ext cx="0" cy="3990975"/>
          </a:xfrm>
          <a:custGeom>
            <a:avLst/>
            <a:gdLst/>
            <a:ahLst/>
            <a:cxnLst/>
            <a:rect l="l" t="t" r="r" b="b"/>
            <a:pathLst>
              <a:path h="3990975">
                <a:moveTo>
                  <a:pt x="0" y="0"/>
                </a:moveTo>
                <a:lnTo>
                  <a:pt x="0" y="399079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3060" y="2143379"/>
            <a:ext cx="7298055" cy="0"/>
          </a:xfrm>
          <a:custGeom>
            <a:avLst/>
            <a:gdLst/>
            <a:ahLst/>
            <a:cxnLst/>
            <a:rect l="l" t="t" r="r" b="b"/>
            <a:pathLst>
              <a:path w="7298055">
                <a:moveTo>
                  <a:pt x="0" y="0"/>
                </a:moveTo>
                <a:lnTo>
                  <a:pt x="729792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3060" y="6127826"/>
            <a:ext cx="7298055" cy="0"/>
          </a:xfrm>
          <a:custGeom>
            <a:avLst/>
            <a:gdLst/>
            <a:ahLst/>
            <a:cxnLst/>
            <a:rect l="l" t="t" r="r" b="b"/>
            <a:pathLst>
              <a:path w="7298055">
                <a:moveTo>
                  <a:pt x="0" y="0"/>
                </a:moveTo>
                <a:lnTo>
                  <a:pt x="729792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2714" y="2108885"/>
            <a:ext cx="4904105" cy="386778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283845" lvl="0" indent="0" algn="l" defTabSz="914400" rtl="0" eaLnBrk="1" fontAlgn="auto" latinLnBrk="1" hangingPunct="1">
              <a:lnSpc>
                <a:spcPct val="1514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open('pharm_2019.csv',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 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next(lines)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50" b="0" i="0" u="none" strike="noStrike" kern="1200" cap="none" spc="-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1590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('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수지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line[2])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('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로얄스포츠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line[2]):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3116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print(line[2], line[0], line[3],</a:t>
            </a:r>
            <a:r>
              <a:rPr kumimoji="0" sz="185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sep='/')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3060" y="1789176"/>
            <a:ext cx="171450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275" rIns="0" bIns="0" rtlCol="0">
            <a:spAutoFit/>
          </a:bodyPr>
          <a:lstStyle/>
          <a:p>
            <a:pPr marL="408305" marR="0" lvl="0" indent="0" algn="l" defTabSz="914400" rtl="0" eaLnBrk="1" fontAlgn="auto" latinLnBrk="1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68475" y="2068702"/>
          <a:ext cx="8593455" cy="278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03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11747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881">
                <a:tc>
                  <a:txBody>
                    <a:bodyPr/>
                    <a:lstStyle/>
                    <a:p>
                      <a:pPr marL="143510" marR="457834" algn="just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경기도 용인시 수지구 풍덕천로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119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118</a:t>
                      </a:r>
                      <a:r>
                        <a:rPr sz="1600" spc="-70" dirty="0">
                          <a:latin typeface="Arial Unicode MS"/>
                          <a:cs typeface="Arial Unicode MS"/>
                        </a:rPr>
                        <a:t>호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풍덕천동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로얄스포츠센터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)/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희망약국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/20170216 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경기도 용인시 수지구 풍덕천로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119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119</a:t>
                      </a:r>
                      <a:r>
                        <a:rPr sz="1600" spc="-70" dirty="0">
                          <a:latin typeface="Arial Unicode MS"/>
                          <a:cs typeface="Arial Unicode MS"/>
                        </a:rPr>
                        <a:t>호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풍덕천동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로얄스포츠센터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)/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로얄약국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/20170717 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경기도 용인시 수지구 풍덕천로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119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305</a:t>
                      </a:r>
                      <a:r>
                        <a:rPr sz="1600" spc="-70" dirty="0">
                          <a:latin typeface="Arial Unicode MS"/>
                          <a:cs typeface="Arial Unicode MS"/>
                        </a:rPr>
                        <a:t>호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풍덕천동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로얄스포츠센터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)/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이화옵티마약국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  <a:p>
                      <a:pPr marL="143510">
                        <a:lnSpc>
                          <a:spcPts val="1910"/>
                        </a:lnSpc>
                      </a:pPr>
                      <a:r>
                        <a:rPr sz="1600" spc="-60" dirty="0">
                          <a:latin typeface="Arial"/>
                          <a:cs typeface="Arial"/>
                        </a:rPr>
                        <a:t>/20170314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경기도 용인시 수지구 풍덕천로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119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208</a:t>
                      </a:r>
                      <a:r>
                        <a:rPr sz="1600" spc="-70" dirty="0">
                          <a:latin typeface="Arial Unicode MS"/>
                          <a:cs typeface="Arial Unicode MS"/>
                        </a:rPr>
                        <a:t>호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풍덕천동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로얄스포츠센터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)/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수지윤약국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/20170103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3067" y="446659"/>
            <a:ext cx="111429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" dirty="0"/>
              <a:t>예제</a:t>
            </a:r>
            <a:r>
              <a:rPr sz="4300" spc="-330" dirty="0"/>
              <a:t> </a:t>
            </a:r>
            <a:r>
              <a:rPr sz="4300" spc="-225" dirty="0">
                <a:latin typeface="Arial"/>
                <a:cs typeface="Arial"/>
              </a:rPr>
              <a:t>11-8.</a:t>
            </a:r>
            <a:r>
              <a:rPr sz="4300" spc="-340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'</a:t>
            </a:r>
            <a:r>
              <a:rPr sz="4300" spc="-5" dirty="0"/>
              <a:t>수지</a:t>
            </a:r>
            <a:r>
              <a:rPr sz="4300" spc="-5" dirty="0">
                <a:latin typeface="Arial"/>
                <a:cs typeface="Arial"/>
              </a:rPr>
              <a:t>'</a:t>
            </a:r>
            <a:r>
              <a:rPr sz="4300" spc="-5" dirty="0"/>
              <a:t>의</a:t>
            </a:r>
            <a:r>
              <a:rPr sz="4300" spc="-310" dirty="0"/>
              <a:t> </a:t>
            </a:r>
            <a:r>
              <a:rPr sz="4300" i="1" spc="-20" dirty="0">
                <a:latin typeface="Arial"/>
                <a:cs typeface="Arial"/>
              </a:rPr>
              <a:t>‘</a:t>
            </a:r>
            <a:r>
              <a:rPr sz="4300" spc="-20" dirty="0"/>
              <a:t>로얄스포츠</a:t>
            </a:r>
            <a:r>
              <a:rPr sz="4300" i="1" spc="-20" dirty="0">
                <a:latin typeface="Arial"/>
                <a:cs typeface="Arial"/>
              </a:rPr>
              <a:t>’</a:t>
            </a:r>
            <a:r>
              <a:rPr sz="4300" i="1" spc="-340" dirty="0">
                <a:latin typeface="Arial"/>
                <a:cs typeface="Arial"/>
              </a:rPr>
              <a:t> </a:t>
            </a:r>
            <a:r>
              <a:rPr sz="4300" spc="-30" dirty="0"/>
              <a:t>건물</a:t>
            </a:r>
            <a:r>
              <a:rPr sz="4300" spc="-315" dirty="0"/>
              <a:t> </a:t>
            </a:r>
            <a:r>
              <a:rPr sz="4300" spc="-95" dirty="0"/>
              <a:t>약국</a:t>
            </a:r>
            <a:r>
              <a:rPr sz="4300" spc="-95" dirty="0">
                <a:latin typeface="Arial"/>
                <a:cs typeface="Arial"/>
              </a:rPr>
              <a:t>(</a:t>
            </a:r>
            <a:r>
              <a:rPr sz="4300" spc="-95" dirty="0"/>
              <a:t>계속</a:t>
            </a:r>
            <a:r>
              <a:rPr sz="4300" spc="-95" dirty="0">
                <a:latin typeface="Arial"/>
                <a:cs typeface="Arial"/>
              </a:rPr>
              <a:t>)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97320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65" dirty="0"/>
              <a:t> </a:t>
            </a:r>
            <a:r>
              <a:rPr spc="-240" dirty="0">
                <a:latin typeface="Arial"/>
                <a:cs typeface="Arial"/>
              </a:rPr>
              <a:t>11-9.</a:t>
            </a:r>
            <a:r>
              <a:rPr spc="-345" dirty="0">
                <a:latin typeface="Arial"/>
                <a:cs typeface="Arial"/>
              </a:rPr>
              <a:t> </a:t>
            </a:r>
            <a:r>
              <a:rPr spc="-30" dirty="0"/>
              <a:t>최근</a:t>
            </a:r>
            <a:r>
              <a:rPr spc="-360" dirty="0"/>
              <a:t> </a:t>
            </a:r>
            <a:r>
              <a:rPr spc="-140" dirty="0">
                <a:latin typeface="Arial"/>
                <a:cs typeface="Arial"/>
              </a:rPr>
              <a:t>5</a:t>
            </a:r>
            <a:r>
              <a:rPr spc="-140" dirty="0"/>
              <a:t>년</a:t>
            </a:r>
            <a:r>
              <a:rPr spc="-365" dirty="0"/>
              <a:t> </a:t>
            </a:r>
            <a:r>
              <a:rPr spc="-30" dirty="0"/>
              <a:t>이내</a:t>
            </a:r>
            <a:r>
              <a:rPr spc="-360" dirty="0"/>
              <a:t> </a:t>
            </a:r>
            <a:r>
              <a:rPr spc="-25" dirty="0"/>
              <a:t>개설</a:t>
            </a:r>
            <a:r>
              <a:rPr spc="-350" dirty="0"/>
              <a:t> </a:t>
            </a:r>
            <a:r>
              <a:rPr spc="-30" dirty="0"/>
              <a:t>약국</a:t>
            </a:r>
            <a:r>
              <a:rPr spc="-360" dirty="0"/>
              <a:t> </a:t>
            </a:r>
            <a:r>
              <a:rPr dirty="0"/>
              <a:t>수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480" y="2255291"/>
            <a:ext cx="162560" cy="3684904"/>
          </a:xfrm>
          <a:custGeom>
            <a:avLst/>
            <a:gdLst/>
            <a:ahLst/>
            <a:cxnLst/>
            <a:rect l="l" t="t" r="r" b="b"/>
            <a:pathLst>
              <a:path w="162559" h="3684904">
                <a:moveTo>
                  <a:pt x="0" y="3684778"/>
                </a:moveTo>
                <a:lnTo>
                  <a:pt x="162560" y="3684778"/>
                </a:lnTo>
                <a:lnTo>
                  <a:pt x="162560" y="0"/>
                </a:lnTo>
                <a:lnTo>
                  <a:pt x="0" y="0"/>
                </a:lnTo>
                <a:lnTo>
                  <a:pt x="0" y="36847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9040" y="2255291"/>
            <a:ext cx="5349240" cy="3684904"/>
          </a:xfrm>
          <a:custGeom>
            <a:avLst/>
            <a:gdLst/>
            <a:ahLst/>
            <a:cxnLst/>
            <a:rect l="l" t="t" r="r" b="b"/>
            <a:pathLst>
              <a:path w="5349240" h="3684904">
                <a:moveTo>
                  <a:pt x="0" y="3684778"/>
                </a:moveTo>
                <a:lnTo>
                  <a:pt x="5349240" y="3684778"/>
                </a:lnTo>
                <a:lnTo>
                  <a:pt x="5349240" y="0"/>
                </a:lnTo>
                <a:lnTo>
                  <a:pt x="0" y="0"/>
                </a:lnTo>
                <a:lnTo>
                  <a:pt x="0" y="36847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6480" y="2252217"/>
            <a:ext cx="0" cy="3691254"/>
          </a:xfrm>
          <a:custGeom>
            <a:avLst/>
            <a:gdLst/>
            <a:ahLst/>
            <a:cxnLst/>
            <a:rect l="l" t="t" r="r" b="b"/>
            <a:pathLst>
              <a:path h="3691254">
                <a:moveTo>
                  <a:pt x="0" y="0"/>
                </a:moveTo>
                <a:lnTo>
                  <a:pt x="0" y="369102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08267" y="2252217"/>
            <a:ext cx="0" cy="3691254"/>
          </a:xfrm>
          <a:custGeom>
            <a:avLst/>
            <a:gdLst/>
            <a:ahLst/>
            <a:cxnLst/>
            <a:rect l="l" t="t" r="r" b="b"/>
            <a:pathLst>
              <a:path h="3691254">
                <a:moveTo>
                  <a:pt x="0" y="0"/>
                </a:moveTo>
                <a:lnTo>
                  <a:pt x="0" y="369102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3305" y="2255392"/>
            <a:ext cx="5518150" cy="0"/>
          </a:xfrm>
          <a:custGeom>
            <a:avLst/>
            <a:gdLst/>
            <a:ahLst/>
            <a:cxnLst/>
            <a:rect l="l" t="t" r="r" b="b"/>
            <a:pathLst>
              <a:path w="5518150">
                <a:moveTo>
                  <a:pt x="0" y="0"/>
                </a:moveTo>
                <a:lnTo>
                  <a:pt x="551813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305" y="5940069"/>
            <a:ext cx="5518150" cy="0"/>
          </a:xfrm>
          <a:custGeom>
            <a:avLst/>
            <a:gdLst/>
            <a:ahLst/>
            <a:cxnLst/>
            <a:rect l="l" t="t" r="r" b="b"/>
            <a:pathLst>
              <a:path w="5518150">
                <a:moveTo>
                  <a:pt x="0" y="0"/>
                </a:moveTo>
                <a:lnTo>
                  <a:pt x="551813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811" y="2221534"/>
            <a:ext cx="4625340" cy="343979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open('pharm_2019.csv',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next(lines)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3232785" lvl="0" indent="0" algn="l" defTabSz="914400" rtl="0" eaLnBrk="1" fontAlgn="auto" latinLnBrk="1" hangingPunct="1">
              <a:lnSpc>
                <a:spcPct val="151400"/>
              </a:lnSpc>
              <a:spcBef>
                <a:spcPts val="1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city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원주시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  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recent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305" y="1900427"/>
            <a:ext cx="171323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7670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8303" y="2249551"/>
            <a:ext cx="5275580" cy="36937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5730" rIns="0" bIns="0" rtlCol="0">
            <a:spAutoFit/>
          </a:bodyPr>
          <a:lstStyle/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5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66115" marR="3217545" lvl="0" indent="-215265" algn="l" defTabSz="914400" rtl="0" eaLnBrk="1" fontAlgn="auto" latinLnBrk="1" hangingPunct="1">
              <a:lnSpc>
                <a:spcPts val="336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line[1]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city</a:t>
            </a:r>
            <a:r>
              <a:rPr kumimoji="0" sz="1850" b="0" i="0" u="none" strike="noStrike" kern="1200" cap="none" spc="-3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650" marR="2096770" lvl="0" indent="-216535" algn="l" defTabSz="914400" rtl="0" eaLnBrk="1" fontAlgn="auto" latinLnBrk="1" hangingPunct="1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int(line[3])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20140901</a:t>
            </a:r>
            <a:r>
              <a:rPr kumimoji="0" sz="1850" b="0" i="0" u="none" strike="noStrike" kern="1200" cap="none" spc="-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recent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257810" lvl="0" indent="0" algn="l" defTabSz="914400" rtl="0" eaLnBrk="1" fontAlgn="auto" latinLnBrk="1" hangingPunct="1">
              <a:lnSpc>
                <a:spcPct val="15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print('%s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의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약국 수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개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(city,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total)) 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print('5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년</a:t>
            </a:r>
            <a:r>
              <a:rPr kumimoji="0" sz="18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이내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개설된</a:t>
            </a:r>
            <a:r>
              <a:rPr kumimoji="0" sz="18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약국</a:t>
            </a:r>
            <a:r>
              <a:rPr kumimoji="0" sz="18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수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개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85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recent)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63979" y="2310257"/>
          <a:ext cx="8593455" cy="278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03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118110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881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원주시의 약국 수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1092</a:t>
                      </a:r>
                      <a:r>
                        <a:rPr sz="1600" spc="-75" dirty="0">
                          <a:latin typeface="Arial Unicode MS"/>
                          <a:cs typeface="Arial Unicode MS"/>
                        </a:rPr>
                        <a:t>개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4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spc="-45" dirty="0">
                          <a:latin typeface="Arial Unicode MS"/>
                          <a:cs typeface="Arial Unicode MS"/>
                        </a:rPr>
                        <a:t>년</a:t>
                      </a:r>
                      <a:r>
                        <a:rPr sz="1600" spc="-8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이내</a:t>
                      </a:r>
                      <a:r>
                        <a:rPr sz="1600" spc="-7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개설된</a:t>
                      </a:r>
                      <a:r>
                        <a:rPr sz="1600" spc="-7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약국</a:t>
                      </a:r>
                      <a:r>
                        <a:rPr sz="1600" spc="-7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수</a:t>
                      </a:r>
                      <a:r>
                        <a:rPr sz="1600" spc="-7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55</a:t>
                      </a:r>
                      <a:r>
                        <a:rPr sz="1600" spc="-65" dirty="0">
                          <a:latin typeface="Arial Unicode MS"/>
                          <a:cs typeface="Arial Unicode MS"/>
                        </a:rPr>
                        <a:t>개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615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1557" y="430225"/>
            <a:ext cx="103365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예제</a:t>
            </a:r>
            <a:r>
              <a:rPr sz="4400" spc="-345" dirty="0"/>
              <a:t> </a:t>
            </a:r>
            <a:r>
              <a:rPr sz="4400" spc="-225" dirty="0">
                <a:latin typeface="Arial"/>
                <a:cs typeface="Arial"/>
              </a:rPr>
              <a:t>11-9.</a:t>
            </a:r>
            <a:r>
              <a:rPr sz="4400" spc="-355" dirty="0">
                <a:latin typeface="Arial"/>
                <a:cs typeface="Arial"/>
              </a:rPr>
              <a:t> </a:t>
            </a:r>
            <a:r>
              <a:rPr sz="4400" spc="-25" dirty="0"/>
              <a:t>최근</a:t>
            </a:r>
            <a:r>
              <a:rPr sz="4400" spc="-340" dirty="0"/>
              <a:t> </a:t>
            </a:r>
            <a:r>
              <a:rPr sz="4400" spc="-130" dirty="0">
                <a:latin typeface="Arial"/>
                <a:cs typeface="Arial"/>
              </a:rPr>
              <a:t>5</a:t>
            </a:r>
            <a:r>
              <a:rPr sz="4400" spc="-130" dirty="0"/>
              <a:t>년</a:t>
            </a:r>
            <a:r>
              <a:rPr sz="4400" spc="-340" dirty="0"/>
              <a:t> </a:t>
            </a:r>
            <a:r>
              <a:rPr sz="4400" spc="-25" dirty="0"/>
              <a:t>이내</a:t>
            </a:r>
            <a:r>
              <a:rPr sz="4400" spc="-345" dirty="0"/>
              <a:t> </a:t>
            </a:r>
            <a:r>
              <a:rPr sz="4400" spc="-25" dirty="0"/>
              <a:t>개설</a:t>
            </a:r>
            <a:r>
              <a:rPr sz="4400" spc="-335" dirty="0"/>
              <a:t> </a:t>
            </a:r>
            <a:r>
              <a:rPr sz="4400" spc="-25" dirty="0"/>
              <a:t>약국</a:t>
            </a:r>
            <a:r>
              <a:rPr sz="4400" spc="-345" dirty="0"/>
              <a:t> </a:t>
            </a:r>
            <a:r>
              <a:rPr sz="4400" spc="-100" dirty="0"/>
              <a:t>수</a:t>
            </a:r>
            <a:r>
              <a:rPr sz="4400" spc="-100" dirty="0">
                <a:latin typeface="Arial"/>
                <a:cs typeface="Arial"/>
              </a:rPr>
              <a:t>(</a:t>
            </a:r>
            <a:r>
              <a:rPr sz="4400" spc="-100" dirty="0"/>
              <a:t>계속</a:t>
            </a:r>
            <a:r>
              <a:rPr sz="4400" spc="-100" dirty="0">
                <a:latin typeface="Arial"/>
                <a:cs typeface="Arial"/>
              </a:rPr>
              <a:t>)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100717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65" dirty="0"/>
              <a:t> </a:t>
            </a:r>
            <a:r>
              <a:rPr spc="-250" dirty="0">
                <a:latin typeface="Arial"/>
                <a:cs typeface="Arial"/>
              </a:rPr>
              <a:t>11-10.</a:t>
            </a:r>
            <a:r>
              <a:rPr spc="-345" dirty="0">
                <a:latin typeface="Arial"/>
                <a:cs typeface="Arial"/>
              </a:rPr>
              <a:t> </a:t>
            </a:r>
            <a:r>
              <a:rPr spc="-200" dirty="0">
                <a:latin typeface="Arial"/>
                <a:cs typeface="Arial"/>
              </a:rPr>
              <a:t>2010</a:t>
            </a:r>
            <a:r>
              <a:rPr spc="-200" dirty="0"/>
              <a:t>년에</a:t>
            </a:r>
            <a:r>
              <a:rPr spc="-365" dirty="0"/>
              <a:t> </a:t>
            </a:r>
            <a:r>
              <a:rPr spc="-35" dirty="0"/>
              <a:t>개설된</a:t>
            </a:r>
            <a:r>
              <a:rPr spc="-355" dirty="0"/>
              <a:t> </a:t>
            </a:r>
            <a:r>
              <a:rPr spc="-30" dirty="0"/>
              <a:t>약국</a:t>
            </a:r>
            <a:r>
              <a:rPr spc="-360" dirty="0"/>
              <a:t> </a:t>
            </a:r>
            <a:r>
              <a:rPr spc="-50" dirty="0"/>
              <a:t>목록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480" y="2255291"/>
            <a:ext cx="162560" cy="3684904"/>
          </a:xfrm>
          <a:custGeom>
            <a:avLst/>
            <a:gdLst/>
            <a:ahLst/>
            <a:cxnLst/>
            <a:rect l="l" t="t" r="r" b="b"/>
            <a:pathLst>
              <a:path w="162559" h="3684904">
                <a:moveTo>
                  <a:pt x="0" y="3684778"/>
                </a:moveTo>
                <a:lnTo>
                  <a:pt x="162560" y="3684778"/>
                </a:lnTo>
                <a:lnTo>
                  <a:pt x="162560" y="0"/>
                </a:lnTo>
                <a:lnTo>
                  <a:pt x="0" y="0"/>
                </a:lnTo>
                <a:lnTo>
                  <a:pt x="0" y="36847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9040" y="2255291"/>
            <a:ext cx="5085080" cy="3684904"/>
          </a:xfrm>
          <a:custGeom>
            <a:avLst/>
            <a:gdLst/>
            <a:ahLst/>
            <a:cxnLst/>
            <a:rect l="l" t="t" r="r" b="b"/>
            <a:pathLst>
              <a:path w="5085080" h="3684904">
                <a:moveTo>
                  <a:pt x="0" y="3684778"/>
                </a:moveTo>
                <a:lnTo>
                  <a:pt x="5084572" y="3684778"/>
                </a:lnTo>
                <a:lnTo>
                  <a:pt x="5084572" y="0"/>
                </a:lnTo>
                <a:lnTo>
                  <a:pt x="0" y="0"/>
                </a:lnTo>
                <a:lnTo>
                  <a:pt x="0" y="36847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6480" y="2252217"/>
            <a:ext cx="0" cy="3691254"/>
          </a:xfrm>
          <a:custGeom>
            <a:avLst/>
            <a:gdLst/>
            <a:ahLst/>
            <a:cxnLst/>
            <a:rect l="l" t="t" r="r" b="b"/>
            <a:pathLst>
              <a:path h="3691254">
                <a:moveTo>
                  <a:pt x="0" y="0"/>
                </a:moveTo>
                <a:lnTo>
                  <a:pt x="0" y="369102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600" y="2252217"/>
            <a:ext cx="0" cy="3691254"/>
          </a:xfrm>
          <a:custGeom>
            <a:avLst/>
            <a:gdLst/>
            <a:ahLst/>
            <a:cxnLst/>
            <a:rect l="l" t="t" r="r" b="b"/>
            <a:pathLst>
              <a:path h="3691254">
                <a:moveTo>
                  <a:pt x="0" y="0"/>
                </a:moveTo>
                <a:lnTo>
                  <a:pt x="0" y="369102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3305" y="2255392"/>
            <a:ext cx="5253990" cy="0"/>
          </a:xfrm>
          <a:custGeom>
            <a:avLst/>
            <a:gdLst/>
            <a:ahLst/>
            <a:cxnLst/>
            <a:rect l="l" t="t" r="r" b="b"/>
            <a:pathLst>
              <a:path w="5253990">
                <a:moveTo>
                  <a:pt x="0" y="0"/>
                </a:moveTo>
                <a:lnTo>
                  <a:pt x="52534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305" y="5940069"/>
            <a:ext cx="5253990" cy="0"/>
          </a:xfrm>
          <a:custGeom>
            <a:avLst/>
            <a:gdLst/>
            <a:ahLst/>
            <a:cxnLst/>
            <a:rect l="l" t="t" r="r" b="b"/>
            <a:pathLst>
              <a:path w="5253990">
                <a:moveTo>
                  <a:pt x="0" y="0"/>
                </a:moveTo>
                <a:lnTo>
                  <a:pt x="52534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811" y="2362961"/>
            <a:ext cx="4625340" cy="3298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open('pharm_2019.csv',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185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next(lines)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269240" lvl="0" indent="0" algn="l" defTabSz="914400" rtl="0" eaLnBrk="1" fontAlgn="auto" latinLnBrk="1" hangingPunct="1">
              <a:lnSpc>
                <a:spcPct val="15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번호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header[1], header[0],</a:t>
            </a:r>
            <a:r>
              <a:rPr kumimoji="0" sz="185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header[4],  header[5],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sep=',')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305" y="1900427"/>
            <a:ext cx="171323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7670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83197" y="2249551"/>
            <a:ext cx="5490845" cy="369125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5730" rIns="0" bIns="0" rtlCol="0">
            <a:spAutoFit/>
          </a:bodyPr>
          <a:lstStyle/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number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5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139700" lvl="0" indent="216535" algn="l" defTabSz="914400" rtl="0" eaLnBrk="1" fontAlgn="auto" latinLnBrk="1" hangingPunct="1">
              <a:lnSpc>
                <a:spcPct val="15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('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경상북도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line[2]) </a:t>
            </a:r>
            <a:r>
              <a:rPr kumimoji="0" sz="18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(int(line[3])&gt;=20100101 </a:t>
            </a:r>
            <a:r>
              <a:rPr kumimoji="0" sz="18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int(line[3])&lt;=20101231):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print(number, 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'.',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sep='',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end='</a:t>
            </a:r>
            <a:r>
              <a:rPr kumimoji="0" sz="185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print(line[1],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line[0], line[4],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line[5],</a:t>
            </a:r>
            <a:r>
              <a:rPr kumimoji="0" sz="18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sep='/')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3592829" lvl="0" indent="431165" algn="l" defTabSz="914400" rtl="0" eaLnBrk="1" fontAlgn="auto" latinLnBrk="1" hangingPunct="1">
              <a:lnSpc>
                <a:spcPct val="1513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number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 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8414" y="6012586"/>
            <a:ext cx="119443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http://codingschool.info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60932"/>
            <a:ext cx="12192000" cy="3295015"/>
          </a:xfrm>
          <a:custGeom>
            <a:avLst/>
            <a:gdLst/>
            <a:ahLst/>
            <a:cxnLst/>
            <a:rect l="l" t="t" r="r" b="b"/>
            <a:pathLst>
              <a:path w="12192000" h="3295015">
                <a:moveTo>
                  <a:pt x="0" y="3294888"/>
                </a:moveTo>
                <a:lnTo>
                  <a:pt x="12192000" y="3294888"/>
                </a:lnTo>
                <a:lnTo>
                  <a:pt x="12192000" y="0"/>
                </a:lnTo>
                <a:lnTo>
                  <a:pt x="0" y="0"/>
                </a:lnTo>
                <a:lnTo>
                  <a:pt x="0" y="3294888"/>
                </a:lnTo>
                <a:close/>
              </a:path>
            </a:pathLst>
          </a:custGeom>
          <a:solidFill>
            <a:srgbClr val="04455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3053" y="2036190"/>
            <a:ext cx="2092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1" i="0" u="none" strike="noStrike" kern="1200" cap="none" spc="-26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Chapter </a:t>
            </a:r>
            <a:r>
              <a:rPr kumimoji="0" sz="3600" b="1" i="0" u="none" strike="noStrike" kern="1200" cap="none" spc="-1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5425" y="2901518"/>
            <a:ext cx="447484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700" b="1" i="0" u="none" strike="noStrike" kern="1200" cap="none" spc="6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ple SD Gothic Neo"/>
                <a:ea typeface="+mn-ea"/>
                <a:cs typeface="Apple SD Gothic Neo"/>
              </a:rPr>
              <a:t>데이터</a:t>
            </a:r>
            <a:r>
              <a:rPr kumimoji="0" sz="4700" b="1" i="0" u="none" strike="noStrike" kern="1200" cap="none" spc="-2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ple SD Gothic Neo"/>
                <a:ea typeface="+mn-ea"/>
                <a:cs typeface="Apple SD Gothic Neo"/>
              </a:rPr>
              <a:t> </a:t>
            </a:r>
            <a:r>
              <a:rPr kumimoji="0" sz="4700" b="1" i="0" u="none" strike="noStrike" kern="1200" cap="none" spc="6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ple SD Gothic Neo"/>
                <a:ea typeface="+mn-ea"/>
                <a:cs typeface="Apple SD Gothic Neo"/>
              </a:rPr>
              <a:t>분석</a:t>
            </a:r>
            <a:r>
              <a:rPr kumimoji="0" sz="4700" b="1" i="0" u="none" strike="noStrike" kern="1200" cap="none" spc="-2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ple SD Gothic Neo"/>
                <a:ea typeface="+mn-ea"/>
                <a:cs typeface="Apple SD Gothic Neo"/>
              </a:rPr>
              <a:t> </a:t>
            </a:r>
            <a:r>
              <a:rPr kumimoji="0" sz="4700" b="1" i="0" u="none" strike="noStrike" kern="1200" cap="none" spc="6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ple SD Gothic Neo"/>
                <a:ea typeface="+mn-ea"/>
                <a:cs typeface="Apple SD Gothic Neo"/>
              </a:rPr>
              <a:t>기초</a:t>
            </a: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/>
              <a:ea typeface="+mn-ea"/>
              <a:cs typeface="Apple SD Gothic Ne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35283" y="5798820"/>
            <a:ext cx="812800" cy="23177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1275" rIns="0" bIns="0" rtlCol="0">
            <a:spAutoFit/>
          </a:bodyPr>
          <a:lstStyle/>
          <a:p>
            <a:pPr marL="107950" marR="0" lvl="0" indent="0" algn="l" defTabSz="914400" rtl="0" eaLnBrk="1" fontAlgn="auto" latinLnBrk="1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파이썬</a:t>
            </a:r>
            <a:r>
              <a:rPr kumimoji="0" sz="9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입문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63979" y="2310257"/>
          <a:ext cx="8593455" cy="278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03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118110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881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번호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지역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약국명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경도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위도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1.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 Unicode MS"/>
                          <a:cs typeface="Arial Unicode MS"/>
                        </a:rPr>
                        <a:t>포항북구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35" dirty="0">
                          <a:latin typeface="Arial Unicode MS"/>
                          <a:cs typeface="Arial Unicode MS"/>
                        </a:rPr>
                        <a:t>영천온누리약국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/129.3836663/36.0824353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2.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 Unicode MS"/>
                          <a:cs typeface="Arial Unicode MS"/>
                        </a:rPr>
                        <a:t>포항북구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35" dirty="0">
                          <a:latin typeface="Arial Unicode MS"/>
                          <a:cs typeface="Arial Unicode MS"/>
                        </a:rPr>
                        <a:t>늘사랑약국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/129.3754548/36.0597963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3.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 Unicode MS"/>
                          <a:cs typeface="Arial Unicode MS"/>
                        </a:rPr>
                        <a:t>구미시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35" dirty="0">
                          <a:latin typeface="Arial Unicode MS"/>
                          <a:cs typeface="Arial Unicode MS"/>
                        </a:rPr>
                        <a:t>형곡비타민약국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/128.3398692/36.1143363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4.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영덕군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열린약국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/129.4431662/36.5071346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ts val="1914"/>
                        </a:lnSpc>
                      </a:pPr>
                      <a:r>
                        <a:rPr sz="1600" spc="-70" dirty="0">
                          <a:latin typeface="Arial"/>
                          <a:cs typeface="Arial"/>
                        </a:rPr>
                        <a:t>5.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5" dirty="0">
                          <a:latin typeface="Arial Unicode MS"/>
                          <a:cs typeface="Arial Unicode MS"/>
                        </a:rPr>
                        <a:t>포항북구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25" dirty="0">
                          <a:latin typeface="Arial Unicode MS"/>
                          <a:cs typeface="Arial Unicode MS"/>
                        </a:rPr>
                        <a:t>아이원약국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/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ts val="1914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…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1557" y="494233"/>
            <a:ext cx="9657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예제</a:t>
            </a:r>
            <a:r>
              <a:rPr sz="4000" spc="-320" dirty="0"/>
              <a:t> </a:t>
            </a:r>
            <a:r>
              <a:rPr sz="4000" spc="-215" dirty="0">
                <a:latin typeface="Arial"/>
                <a:cs typeface="Arial"/>
              </a:rPr>
              <a:t>11-10.</a:t>
            </a:r>
            <a:r>
              <a:rPr sz="4000" spc="-350" dirty="0">
                <a:latin typeface="Arial"/>
                <a:cs typeface="Arial"/>
              </a:rPr>
              <a:t> </a:t>
            </a:r>
            <a:r>
              <a:rPr sz="4000" spc="-175" dirty="0">
                <a:latin typeface="Arial"/>
                <a:cs typeface="Arial"/>
              </a:rPr>
              <a:t>2010</a:t>
            </a:r>
            <a:r>
              <a:rPr sz="4000" spc="-175" dirty="0"/>
              <a:t>년에</a:t>
            </a:r>
            <a:r>
              <a:rPr sz="4000" spc="-330" dirty="0"/>
              <a:t> </a:t>
            </a:r>
            <a:r>
              <a:rPr sz="4000" spc="-40" dirty="0"/>
              <a:t>개설된</a:t>
            </a:r>
            <a:r>
              <a:rPr sz="4000" spc="-320" dirty="0"/>
              <a:t> </a:t>
            </a:r>
            <a:r>
              <a:rPr sz="4000" spc="-30" dirty="0"/>
              <a:t>약국</a:t>
            </a:r>
            <a:r>
              <a:rPr sz="4000" spc="-315" dirty="0"/>
              <a:t> </a:t>
            </a:r>
            <a:r>
              <a:rPr sz="4000" spc="-95" dirty="0"/>
              <a:t>목록</a:t>
            </a:r>
            <a:r>
              <a:rPr sz="4000" spc="-95" dirty="0">
                <a:latin typeface="Arial"/>
                <a:cs typeface="Arial"/>
              </a:rPr>
              <a:t>(</a:t>
            </a:r>
            <a:r>
              <a:rPr sz="4000" spc="-95" dirty="0"/>
              <a:t>계속</a:t>
            </a:r>
            <a:r>
              <a:rPr sz="4000" spc="-95" dirty="0">
                <a:latin typeface="Arial"/>
                <a:cs typeface="Arial"/>
              </a:rPr>
              <a:t>)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9550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 </a:t>
            </a:r>
            <a:r>
              <a:rPr spc="-250" dirty="0">
                <a:latin typeface="Arial"/>
                <a:cs typeface="Arial"/>
              </a:rPr>
              <a:t>11-11. </a:t>
            </a:r>
            <a:r>
              <a:rPr spc="-80" dirty="0"/>
              <a:t>오름차순</a:t>
            </a:r>
            <a:r>
              <a:rPr spc="-80" dirty="0">
                <a:latin typeface="Arial"/>
                <a:cs typeface="Arial"/>
              </a:rPr>
              <a:t>(</a:t>
            </a:r>
            <a:r>
              <a:rPr spc="-80" dirty="0"/>
              <a:t>가나다순</a:t>
            </a:r>
            <a:r>
              <a:rPr spc="-80" dirty="0">
                <a:latin typeface="Arial"/>
                <a:cs typeface="Arial"/>
              </a:rPr>
              <a:t>)</a:t>
            </a:r>
            <a:r>
              <a:rPr spc="-825" dirty="0">
                <a:latin typeface="Arial"/>
                <a:cs typeface="Arial"/>
              </a:rPr>
              <a:t> </a:t>
            </a:r>
            <a:r>
              <a:rPr spc="-55" dirty="0"/>
              <a:t>정렬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480" y="2281237"/>
            <a:ext cx="162560" cy="3780790"/>
          </a:xfrm>
          <a:custGeom>
            <a:avLst/>
            <a:gdLst/>
            <a:ahLst/>
            <a:cxnLst/>
            <a:rect l="l" t="t" r="r" b="b"/>
            <a:pathLst>
              <a:path w="162559" h="3780790">
                <a:moveTo>
                  <a:pt x="0" y="3780790"/>
                </a:moveTo>
                <a:lnTo>
                  <a:pt x="162560" y="3780790"/>
                </a:lnTo>
                <a:lnTo>
                  <a:pt x="162560" y="0"/>
                </a:lnTo>
                <a:lnTo>
                  <a:pt x="0" y="0"/>
                </a:lnTo>
                <a:lnTo>
                  <a:pt x="0" y="37807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9040" y="2281237"/>
            <a:ext cx="5085080" cy="3780790"/>
          </a:xfrm>
          <a:custGeom>
            <a:avLst/>
            <a:gdLst/>
            <a:ahLst/>
            <a:cxnLst/>
            <a:rect l="l" t="t" r="r" b="b"/>
            <a:pathLst>
              <a:path w="5085080" h="3780790">
                <a:moveTo>
                  <a:pt x="0" y="3780790"/>
                </a:moveTo>
                <a:lnTo>
                  <a:pt x="5084572" y="3780790"/>
                </a:lnTo>
                <a:lnTo>
                  <a:pt x="5084572" y="0"/>
                </a:lnTo>
                <a:lnTo>
                  <a:pt x="0" y="0"/>
                </a:lnTo>
                <a:lnTo>
                  <a:pt x="0" y="37807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6480" y="2277998"/>
            <a:ext cx="0" cy="3787775"/>
          </a:xfrm>
          <a:custGeom>
            <a:avLst/>
            <a:gdLst/>
            <a:ahLst/>
            <a:cxnLst/>
            <a:rect l="l" t="t" r="r" b="b"/>
            <a:pathLst>
              <a:path h="3787775">
                <a:moveTo>
                  <a:pt x="0" y="0"/>
                </a:moveTo>
                <a:lnTo>
                  <a:pt x="0" y="378720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600" y="2277998"/>
            <a:ext cx="0" cy="3787775"/>
          </a:xfrm>
          <a:custGeom>
            <a:avLst/>
            <a:gdLst/>
            <a:ahLst/>
            <a:cxnLst/>
            <a:rect l="l" t="t" r="r" b="b"/>
            <a:pathLst>
              <a:path h="3787775">
                <a:moveTo>
                  <a:pt x="0" y="0"/>
                </a:moveTo>
                <a:lnTo>
                  <a:pt x="0" y="378720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3305" y="2281173"/>
            <a:ext cx="5253990" cy="0"/>
          </a:xfrm>
          <a:custGeom>
            <a:avLst/>
            <a:gdLst/>
            <a:ahLst/>
            <a:cxnLst/>
            <a:rect l="l" t="t" r="r" b="b"/>
            <a:pathLst>
              <a:path w="5253990">
                <a:moveTo>
                  <a:pt x="0" y="0"/>
                </a:moveTo>
                <a:lnTo>
                  <a:pt x="52534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305" y="6062027"/>
            <a:ext cx="5253990" cy="0"/>
          </a:xfrm>
          <a:custGeom>
            <a:avLst/>
            <a:gdLst/>
            <a:ahLst/>
            <a:cxnLst/>
            <a:rect l="l" t="t" r="r" b="b"/>
            <a:pathLst>
              <a:path w="5253990">
                <a:moveTo>
                  <a:pt x="0" y="0"/>
                </a:moveTo>
                <a:lnTo>
                  <a:pt x="52534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811" y="2388870"/>
            <a:ext cx="4625340" cy="3298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l" defTabSz="914400" rtl="0" eaLnBrk="1" fontAlgn="auto" latinLnBrk="1" hangingPunct="1">
              <a:lnSpc>
                <a:spcPct val="151400"/>
              </a:lnSpc>
              <a:spcBef>
                <a:spcPts val="1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open('pharm_2019.csv',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 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next(lines)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번호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header[0], header[2],</a:t>
            </a:r>
            <a:r>
              <a:rPr kumimoji="0" sz="1850" b="0" i="0" u="none" strike="noStrike" kern="1200" cap="none" spc="-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sep=',')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[]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305" y="1926335"/>
            <a:ext cx="171323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7670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7653" y="1691767"/>
            <a:ext cx="5490845" cy="441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5730" rIns="0" bIns="0" rtlCol="0">
            <a:spAutoFit/>
          </a:bodyPr>
          <a:lstStyle/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5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line[1]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8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용인수지구</a:t>
            </a:r>
            <a:r>
              <a:rPr kumimoji="0" sz="18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tmp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'%s/%s'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(line[0],</a:t>
            </a:r>
            <a:r>
              <a:rPr kumimoji="0" sz="185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line[2])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data.append(tmp)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3984625" lvl="0" indent="0" algn="l" defTabSz="914400" rtl="0" eaLnBrk="1" fontAlgn="auto" latinLnBrk="1" hangingPunct="1">
              <a:lnSpc>
                <a:spcPct val="15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data.sort()  number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  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1850" b="0" i="0" u="none" strike="noStrike" kern="1200" cap="none" spc="-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2275205" lvl="0" indent="0" algn="l" defTabSz="914400" rtl="0" eaLnBrk="1" fontAlgn="auto" latinLnBrk="1" hangingPunct="1">
              <a:lnSpc>
                <a:spcPct val="1514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print('%d.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%s'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(number,</a:t>
            </a:r>
            <a:r>
              <a:rPr kumimoji="0" sz="185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x))  </a:t>
            </a: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number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63979" y="2310257"/>
          <a:ext cx="8593455" cy="278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03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118110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881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15" dirty="0">
                          <a:latin typeface="Arial Unicode MS"/>
                          <a:cs typeface="Arial Unicode MS"/>
                        </a:rPr>
                        <a:t>번호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15" dirty="0">
                          <a:latin typeface="Arial Unicode MS"/>
                          <a:cs typeface="Arial Unicode MS"/>
                        </a:rPr>
                        <a:t>약국명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15" dirty="0">
                          <a:latin typeface="Arial Unicode MS"/>
                          <a:cs typeface="Arial Unicode MS"/>
                        </a:rPr>
                        <a:t>주소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  <a:p>
                      <a:pPr marL="343535" indent="-200025">
                        <a:lnSpc>
                          <a:spcPct val="100000"/>
                        </a:lnSpc>
                        <a:buAutoNum type="arabicPeriod"/>
                        <a:tabLst>
                          <a:tab pos="344170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층우리약국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경기도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용인시 수지구 풍덕천로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149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501</a:t>
                      </a:r>
                      <a:r>
                        <a:rPr sz="1600" spc="-70" dirty="0">
                          <a:latin typeface="Arial Unicode MS"/>
                          <a:cs typeface="Arial Unicode MS"/>
                        </a:rPr>
                        <a:t>호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풍덕천동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현대그린프라자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43535" indent="-200025">
                        <a:lnSpc>
                          <a:spcPct val="100000"/>
                        </a:lnSpc>
                        <a:buAutoNum type="arabicPeriod"/>
                        <a:tabLst>
                          <a:tab pos="344170" algn="l"/>
                        </a:tabLst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LG(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엘지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약국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경기도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용인시 수지구 </a:t>
                      </a:r>
                      <a:r>
                        <a:rPr sz="1600" spc="-25" dirty="0">
                          <a:latin typeface="Arial Unicode MS"/>
                          <a:cs typeface="Arial Unicode MS"/>
                        </a:rPr>
                        <a:t>성복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spc="-25" dirty="0">
                          <a:latin typeface="Arial Unicode MS"/>
                          <a:cs typeface="Arial Unicode MS"/>
                        </a:rPr>
                        <a:t>로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84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105</a:t>
                      </a:r>
                      <a:r>
                        <a:rPr sz="1600" spc="-70" dirty="0">
                          <a:latin typeface="Arial Unicode MS"/>
                          <a:cs typeface="Arial Unicode MS"/>
                        </a:rPr>
                        <a:t>호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25" dirty="0">
                          <a:latin typeface="Arial Unicode MS"/>
                          <a:cs typeface="Arial Unicode MS"/>
                        </a:rPr>
                        <a:t>성복동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엘지빌리지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-20" dirty="0">
                          <a:latin typeface="Arial Unicode MS"/>
                          <a:cs typeface="Arial Unicode MS"/>
                        </a:rPr>
                        <a:t>차상가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43535" indent="-200025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344170" algn="l"/>
                        </a:tabLst>
                      </a:pPr>
                      <a:r>
                        <a:rPr sz="1600" spc="15" dirty="0">
                          <a:latin typeface="Arial Unicode MS"/>
                          <a:cs typeface="Arial Unicode MS"/>
                        </a:rPr>
                        <a:t>가람약국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15" dirty="0">
                          <a:latin typeface="Arial Unicode MS"/>
                          <a:cs typeface="Arial Unicode MS"/>
                        </a:rPr>
                        <a:t>경기도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용인시 수지구 만현로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88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25" dirty="0">
                          <a:latin typeface="Arial Unicode MS"/>
                          <a:cs typeface="Arial Unicode MS"/>
                        </a:rPr>
                        <a:t>상현동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상현종합상가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201-2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호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43535" indent="-200025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344170" algn="l"/>
                        </a:tabLst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광교</a:t>
                      </a:r>
                      <a:r>
                        <a:rPr sz="1600" spc="-8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기분좋은</a:t>
                      </a:r>
                      <a:r>
                        <a:rPr sz="1600" spc="-6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20" dirty="0">
                          <a:latin typeface="Arial Unicode MS"/>
                          <a:cs typeface="Arial Unicode MS"/>
                        </a:rPr>
                        <a:t>약국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20" dirty="0">
                          <a:latin typeface="Arial Unicode MS"/>
                          <a:cs typeface="Arial Unicode MS"/>
                        </a:rPr>
                        <a:t>경기도</a:t>
                      </a:r>
                      <a:r>
                        <a:rPr sz="1600" spc="-6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용인시</a:t>
                      </a:r>
                      <a:r>
                        <a:rPr sz="1600" spc="-7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수지구</a:t>
                      </a:r>
                      <a:r>
                        <a:rPr sz="1600" spc="-7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광교마을로</a:t>
                      </a:r>
                      <a:r>
                        <a:rPr sz="1600" spc="-6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54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에스비타운</a:t>
                      </a:r>
                      <a:r>
                        <a:rPr sz="1600" spc="-7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110</a:t>
                      </a:r>
                      <a:r>
                        <a:rPr sz="1600" spc="-70" dirty="0">
                          <a:latin typeface="Arial Unicode MS"/>
                          <a:cs typeface="Arial Unicode MS"/>
                        </a:rPr>
                        <a:t>호</a:t>
                      </a:r>
                      <a:r>
                        <a:rPr sz="1600" spc="-5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25" dirty="0">
                          <a:latin typeface="Arial Unicode MS"/>
                          <a:cs typeface="Arial Unicode MS"/>
                        </a:rPr>
                        <a:t>상현동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43535" indent="-200025">
                        <a:lnSpc>
                          <a:spcPts val="1914"/>
                        </a:lnSpc>
                        <a:buFont typeface="Arial"/>
                        <a:buAutoNum type="arabicPeriod"/>
                        <a:tabLst>
                          <a:tab pos="344170" algn="l"/>
                        </a:tabLst>
                      </a:pPr>
                      <a:r>
                        <a:rPr sz="1600" spc="10" dirty="0">
                          <a:latin typeface="Arial Unicode MS"/>
                          <a:cs typeface="Arial Unicode MS"/>
                        </a:rPr>
                        <a:t>광교수약국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10" dirty="0">
                          <a:latin typeface="Arial Unicode MS"/>
                          <a:cs typeface="Arial Unicode MS"/>
                        </a:rPr>
                        <a:t>경기도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용인시 수지구 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광교중앙로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320</a:t>
                      </a:r>
                      <a:r>
                        <a:rPr sz="1600" spc="-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25" dirty="0">
                          <a:latin typeface="Arial Unicode MS"/>
                          <a:cs typeface="Arial Unicode MS"/>
                        </a:rPr>
                        <a:t>상현동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ts val="1914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…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1557" y="430225"/>
            <a:ext cx="10176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예제 </a:t>
            </a:r>
            <a:r>
              <a:rPr sz="4400" spc="-229" dirty="0">
                <a:latin typeface="Arial"/>
                <a:cs typeface="Arial"/>
              </a:rPr>
              <a:t>11-11. </a:t>
            </a:r>
            <a:r>
              <a:rPr sz="4400" spc="-75" dirty="0"/>
              <a:t>오름차순</a:t>
            </a:r>
            <a:r>
              <a:rPr sz="4400" spc="-75" dirty="0">
                <a:latin typeface="Arial"/>
                <a:cs typeface="Arial"/>
              </a:rPr>
              <a:t>(</a:t>
            </a:r>
            <a:r>
              <a:rPr sz="4400" spc="-75" dirty="0"/>
              <a:t>가나다순</a:t>
            </a:r>
            <a:r>
              <a:rPr sz="4400" spc="-75" dirty="0">
                <a:latin typeface="Arial"/>
                <a:cs typeface="Arial"/>
              </a:rPr>
              <a:t>)</a:t>
            </a:r>
            <a:r>
              <a:rPr sz="4400" spc="-865" dirty="0">
                <a:latin typeface="Arial"/>
                <a:cs typeface="Arial"/>
              </a:rPr>
              <a:t> </a:t>
            </a:r>
            <a:r>
              <a:rPr sz="4400" spc="-90" dirty="0"/>
              <a:t>정렬</a:t>
            </a:r>
            <a:r>
              <a:rPr sz="4400" spc="-90" dirty="0">
                <a:latin typeface="Arial"/>
                <a:cs typeface="Arial"/>
              </a:rPr>
              <a:t>(</a:t>
            </a:r>
            <a:r>
              <a:rPr sz="4400" spc="-90" dirty="0"/>
              <a:t>계속</a:t>
            </a:r>
            <a:r>
              <a:rPr sz="4400" spc="-90" dirty="0">
                <a:latin typeface="Arial"/>
                <a:cs typeface="Arial"/>
              </a:rPr>
              <a:t>)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64547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제주도</a:t>
            </a:r>
            <a:r>
              <a:rPr spc="-380" dirty="0"/>
              <a:t> </a:t>
            </a:r>
            <a:r>
              <a:rPr spc="-30" dirty="0"/>
              <a:t>기상</a:t>
            </a:r>
            <a:r>
              <a:rPr spc="-380" dirty="0"/>
              <a:t> </a:t>
            </a:r>
            <a:r>
              <a:rPr spc="-35" dirty="0"/>
              <a:t>데이터</a:t>
            </a:r>
            <a:r>
              <a:rPr spc="-375" dirty="0"/>
              <a:t> </a:t>
            </a:r>
            <a:r>
              <a:rPr spc="-55" dirty="0"/>
              <a:t>구조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6566" y="2162048"/>
            <a:ext cx="7338695" cy="33623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0" rIns="0" bIns="0" rtlCol="0">
            <a:spAutoFit/>
          </a:bodyPr>
          <a:lstStyle/>
          <a:p>
            <a:pPr marL="465455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지점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지점명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일시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최저기온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°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C),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최고기온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°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C),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일강수량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(mm),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평균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상대습도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(%)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545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184,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제주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,2019-01-01,4.8,7,0,61.1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545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184,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제주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,2019-01-02,4.5,6.1,,60.9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5455" marR="0" lvl="0" indent="0" algn="l" defTabSz="914400" rtl="0" eaLnBrk="1" fontAlgn="auto" latinLnBrk="1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184,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제주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,2019-01-03,3.5,8,,60.1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545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184,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제주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,2019-01-04,2.6,10,1.6,77.5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545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184,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제주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,2019-01-05,5.2,9,0,66.8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545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184,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제주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,2019-01-06,4.5,7.7,,64.4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545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9052" y="2162048"/>
            <a:ext cx="1707514" cy="40005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67310" rIns="0" bIns="0" rtlCol="0">
            <a:spAutoFit/>
          </a:bodyPr>
          <a:lstStyle/>
          <a:p>
            <a:pPr marL="282575" marR="0" lvl="0" indent="0" algn="l" defTabSz="914400" rtl="0" eaLnBrk="1" fontAlgn="auto" latinLnBrk="1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Jeju_2019.csv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87274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50" dirty="0">
                <a:latin typeface="Arial"/>
                <a:cs typeface="Arial"/>
              </a:rPr>
              <a:t>11-12.</a:t>
            </a:r>
            <a:r>
              <a:rPr spc="-350" dirty="0">
                <a:latin typeface="Arial"/>
                <a:cs typeface="Arial"/>
              </a:rPr>
              <a:t> </a:t>
            </a:r>
            <a:r>
              <a:rPr spc="-35" dirty="0"/>
              <a:t>서귀포</a:t>
            </a:r>
            <a:r>
              <a:rPr spc="-365" dirty="0"/>
              <a:t> </a:t>
            </a:r>
            <a:r>
              <a:rPr spc="-40" dirty="0"/>
              <a:t>최저기온</a:t>
            </a:r>
            <a:r>
              <a:rPr spc="-365" dirty="0"/>
              <a:t> </a:t>
            </a:r>
            <a:r>
              <a:rPr spc="-55" dirty="0"/>
              <a:t>출력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480" y="2281301"/>
            <a:ext cx="162560" cy="3222625"/>
          </a:xfrm>
          <a:custGeom>
            <a:avLst/>
            <a:gdLst/>
            <a:ahLst/>
            <a:cxnLst/>
            <a:rect l="l" t="t" r="r" b="b"/>
            <a:pathLst>
              <a:path w="162559" h="3222625">
                <a:moveTo>
                  <a:pt x="0" y="3222371"/>
                </a:moveTo>
                <a:lnTo>
                  <a:pt x="162560" y="3222371"/>
                </a:lnTo>
                <a:lnTo>
                  <a:pt x="162560" y="0"/>
                </a:lnTo>
                <a:lnTo>
                  <a:pt x="0" y="0"/>
                </a:lnTo>
                <a:lnTo>
                  <a:pt x="0" y="32223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9040" y="2281301"/>
            <a:ext cx="5085080" cy="3222625"/>
          </a:xfrm>
          <a:custGeom>
            <a:avLst/>
            <a:gdLst/>
            <a:ahLst/>
            <a:cxnLst/>
            <a:rect l="l" t="t" r="r" b="b"/>
            <a:pathLst>
              <a:path w="5085080" h="3222625">
                <a:moveTo>
                  <a:pt x="0" y="3222371"/>
                </a:moveTo>
                <a:lnTo>
                  <a:pt x="5084572" y="3222371"/>
                </a:lnTo>
                <a:lnTo>
                  <a:pt x="5084572" y="0"/>
                </a:lnTo>
                <a:lnTo>
                  <a:pt x="0" y="0"/>
                </a:lnTo>
                <a:lnTo>
                  <a:pt x="0" y="32223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6480" y="2277998"/>
            <a:ext cx="0" cy="3228975"/>
          </a:xfrm>
          <a:custGeom>
            <a:avLst/>
            <a:gdLst/>
            <a:ahLst/>
            <a:cxnLst/>
            <a:rect l="l" t="t" r="r" b="b"/>
            <a:pathLst>
              <a:path h="3228975">
                <a:moveTo>
                  <a:pt x="0" y="0"/>
                </a:moveTo>
                <a:lnTo>
                  <a:pt x="0" y="32288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600" y="2277998"/>
            <a:ext cx="0" cy="3228975"/>
          </a:xfrm>
          <a:custGeom>
            <a:avLst/>
            <a:gdLst/>
            <a:ahLst/>
            <a:cxnLst/>
            <a:rect l="l" t="t" r="r" b="b"/>
            <a:pathLst>
              <a:path h="3228975">
                <a:moveTo>
                  <a:pt x="0" y="0"/>
                </a:moveTo>
                <a:lnTo>
                  <a:pt x="0" y="32288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3305" y="2281173"/>
            <a:ext cx="5253990" cy="0"/>
          </a:xfrm>
          <a:custGeom>
            <a:avLst/>
            <a:gdLst/>
            <a:ahLst/>
            <a:cxnLst/>
            <a:rect l="l" t="t" r="r" b="b"/>
            <a:pathLst>
              <a:path w="5253990">
                <a:moveTo>
                  <a:pt x="0" y="0"/>
                </a:moveTo>
                <a:lnTo>
                  <a:pt x="52534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305" y="5503671"/>
            <a:ext cx="5253990" cy="0"/>
          </a:xfrm>
          <a:custGeom>
            <a:avLst/>
            <a:gdLst/>
            <a:ahLst/>
            <a:cxnLst/>
            <a:rect l="l" t="t" r="r" b="b"/>
            <a:pathLst>
              <a:path w="5253990">
                <a:moveTo>
                  <a:pt x="0" y="0"/>
                </a:moveTo>
                <a:lnTo>
                  <a:pt x="52534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811" y="2388870"/>
            <a:ext cx="4347845" cy="2871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l" defTabSz="914400" rtl="0" eaLnBrk="1" fontAlgn="auto" latinLnBrk="1" hangingPunct="1">
              <a:lnSpc>
                <a:spcPct val="151400"/>
              </a:lnSpc>
              <a:spcBef>
                <a:spcPts val="1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open('jeju_2019.csv',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185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 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next(lines)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print(header[1],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header[2],</a:t>
            </a:r>
            <a:r>
              <a:rPr kumimoji="0" sz="1850" b="0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header[3])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305" y="1926335"/>
            <a:ext cx="171323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7670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7653" y="2275332"/>
            <a:ext cx="5490845" cy="23145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6365" rIns="0" bIns="0" rtlCol="0">
            <a:spAutoFit/>
          </a:bodyPr>
          <a:lstStyle/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5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line[1]</a:t>
            </a:r>
            <a:r>
              <a:rPr kumimoji="0" sz="18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서귀포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line[2][5:7]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'01':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print(line[1], line[2],</a:t>
            </a:r>
            <a:r>
              <a:rPr kumimoji="0" sz="1850" b="0" i="0" u="none" strike="noStrike" kern="1200" cap="none" spc="-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line[3])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63979" y="2310257"/>
          <a:ext cx="8593455" cy="278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03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118110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881">
                <a:tc>
                  <a:txBody>
                    <a:bodyPr/>
                    <a:lstStyle/>
                    <a:p>
                      <a:pPr marL="144145" marR="621411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지점명 일시</a:t>
                      </a:r>
                      <a:r>
                        <a:rPr sz="1600" spc="-22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60" dirty="0">
                          <a:latin typeface="Arial Unicode MS"/>
                          <a:cs typeface="Arial Unicode MS"/>
                        </a:rPr>
                        <a:t>최저기온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60" dirty="0">
                          <a:latin typeface="Arial Unicode MS"/>
                          <a:cs typeface="Arial Unicode MS"/>
                        </a:rPr>
                        <a:t>°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C) 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서귀포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2019-01-01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3.8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서귀포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2019-01-02</a:t>
                      </a:r>
                      <a:r>
                        <a:rPr sz="16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3.6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서귀포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2019-01-03</a:t>
                      </a:r>
                      <a:r>
                        <a:rPr sz="16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2.6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서귀포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2019-01-04</a:t>
                      </a:r>
                      <a:r>
                        <a:rPr sz="16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6.6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서귀포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2019-01-05</a:t>
                      </a:r>
                      <a:r>
                        <a:rPr sz="16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7.2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ts val="1914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서귀포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2019-01-06</a:t>
                      </a:r>
                      <a:r>
                        <a:rPr sz="16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7.2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ts val="1914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…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65" dirty="0"/>
              <a:t> </a:t>
            </a:r>
            <a:r>
              <a:rPr spc="-250" dirty="0">
                <a:latin typeface="Arial"/>
                <a:cs typeface="Arial"/>
              </a:rPr>
              <a:t>11-12.</a:t>
            </a:r>
            <a:r>
              <a:rPr spc="-345" dirty="0">
                <a:latin typeface="Arial"/>
                <a:cs typeface="Arial"/>
              </a:rPr>
              <a:t> </a:t>
            </a:r>
            <a:r>
              <a:rPr spc="-35" dirty="0"/>
              <a:t>서귀포</a:t>
            </a:r>
            <a:r>
              <a:rPr spc="-360" dirty="0"/>
              <a:t> </a:t>
            </a:r>
            <a:r>
              <a:rPr spc="-40" dirty="0"/>
              <a:t>최저기온</a:t>
            </a:r>
            <a:r>
              <a:rPr spc="-360" dirty="0"/>
              <a:t> </a:t>
            </a:r>
            <a:r>
              <a:rPr spc="-100" dirty="0"/>
              <a:t>출력</a:t>
            </a:r>
            <a:r>
              <a:rPr spc="-100" dirty="0">
                <a:latin typeface="Arial"/>
                <a:cs typeface="Arial"/>
              </a:rPr>
              <a:t>(</a:t>
            </a:r>
            <a:r>
              <a:rPr spc="-100" dirty="0"/>
              <a:t>계속</a:t>
            </a:r>
            <a:r>
              <a:rPr spc="-1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87274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50" dirty="0">
                <a:latin typeface="Arial"/>
                <a:cs typeface="Arial"/>
              </a:rPr>
              <a:t>11-13.</a:t>
            </a:r>
            <a:r>
              <a:rPr spc="-350" dirty="0">
                <a:latin typeface="Arial"/>
                <a:cs typeface="Arial"/>
              </a:rPr>
              <a:t> </a:t>
            </a:r>
            <a:r>
              <a:rPr spc="-35" dirty="0"/>
              <a:t>서귀포</a:t>
            </a:r>
            <a:r>
              <a:rPr spc="-365" dirty="0"/>
              <a:t> </a:t>
            </a:r>
            <a:r>
              <a:rPr spc="-40" dirty="0"/>
              <a:t>최저기온</a:t>
            </a:r>
            <a:r>
              <a:rPr spc="-365" dirty="0"/>
              <a:t> </a:t>
            </a:r>
            <a:r>
              <a:rPr spc="-55" dirty="0"/>
              <a:t>평균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480" y="2281212"/>
            <a:ext cx="162560" cy="3557904"/>
          </a:xfrm>
          <a:custGeom>
            <a:avLst/>
            <a:gdLst/>
            <a:ahLst/>
            <a:cxnLst/>
            <a:rect l="l" t="t" r="r" b="b"/>
            <a:pathLst>
              <a:path w="162559" h="3557904">
                <a:moveTo>
                  <a:pt x="0" y="3557778"/>
                </a:moveTo>
                <a:lnTo>
                  <a:pt x="162560" y="3557778"/>
                </a:lnTo>
                <a:lnTo>
                  <a:pt x="162560" y="0"/>
                </a:lnTo>
                <a:lnTo>
                  <a:pt x="0" y="0"/>
                </a:lnTo>
                <a:lnTo>
                  <a:pt x="0" y="35577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9040" y="2281212"/>
            <a:ext cx="5085080" cy="3557904"/>
          </a:xfrm>
          <a:custGeom>
            <a:avLst/>
            <a:gdLst/>
            <a:ahLst/>
            <a:cxnLst/>
            <a:rect l="l" t="t" r="r" b="b"/>
            <a:pathLst>
              <a:path w="5085080" h="3557904">
                <a:moveTo>
                  <a:pt x="0" y="3557778"/>
                </a:moveTo>
                <a:lnTo>
                  <a:pt x="5084572" y="3557778"/>
                </a:lnTo>
                <a:lnTo>
                  <a:pt x="5084572" y="0"/>
                </a:lnTo>
                <a:lnTo>
                  <a:pt x="0" y="0"/>
                </a:lnTo>
                <a:lnTo>
                  <a:pt x="0" y="35577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6480" y="2277998"/>
            <a:ext cx="0" cy="3564254"/>
          </a:xfrm>
          <a:custGeom>
            <a:avLst/>
            <a:gdLst/>
            <a:ahLst/>
            <a:cxnLst/>
            <a:rect l="l" t="t" r="r" b="b"/>
            <a:pathLst>
              <a:path h="3564254">
                <a:moveTo>
                  <a:pt x="0" y="0"/>
                </a:moveTo>
                <a:lnTo>
                  <a:pt x="0" y="35641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600" y="2277998"/>
            <a:ext cx="0" cy="3564254"/>
          </a:xfrm>
          <a:custGeom>
            <a:avLst/>
            <a:gdLst/>
            <a:ahLst/>
            <a:cxnLst/>
            <a:rect l="l" t="t" r="r" b="b"/>
            <a:pathLst>
              <a:path h="3564254">
                <a:moveTo>
                  <a:pt x="0" y="0"/>
                </a:moveTo>
                <a:lnTo>
                  <a:pt x="0" y="35641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3305" y="2281173"/>
            <a:ext cx="5253990" cy="0"/>
          </a:xfrm>
          <a:custGeom>
            <a:avLst/>
            <a:gdLst/>
            <a:ahLst/>
            <a:cxnLst/>
            <a:rect l="l" t="t" r="r" b="b"/>
            <a:pathLst>
              <a:path w="5253990">
                <a:moveTo>
                  <a:pt x="0" y="0"/>
                </a:moveTo>
                <a:lnTo>
                  <a:pt x="52534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305" y="5838990"/>
            <a:ext cx="5253990" cy="0"/>
          </a:xfrm>
          <a:custGeom>
            <a:avLst/>
            <a:gdLst/>
            <a:ahLst/>
            <a:cxnLst/>
            <a:rect l="l" t="t" r="r" b="b"/>
            <a:pathLst>
              <a:path w="5253990">
                <a:moveTo>
                  <a:pt x="0" y="0"/>
                </a:moveTo>
                <a:lnTo>
                  <a:pt x="52534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811" y="2247442"/>
            <a:ext cx="4347845" cy="343979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l" defTabSz="914400" rtl="0" eaLnBrk="1" fontAlgn="auto" latinLnBrk="1" hangingPunct="1">
              <a:lnSpc>
                <a:spcPts val="336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open('jeju_2019.csv',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185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 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next(lines)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785" algn="l"/>
              </a:tabLst>
              <a:defRPr/>
            </a:pP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month</a:t>
            </a:r>
            <a:r>
              <a:rPr kumimoji="0" sz="18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기준</a:t>
            </a:r>
            <a:r>
              <a:rPr kumimoji="0" sz="18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num_day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305" y="1926335"/>
            <a:ext cx="171323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7670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98565" y="1851279"/>
            <a:ext cx="5490845" cy="3990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5730" rIns="0" bIns="0" rtlCol="0">
            <a:spAutoFit/>
          </a:bodyPr>
          <a:lstStyle/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50" b="0" i="0" u="none" strike="noStrike" kern="1200" cap="none" spc="-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66115" marR="43180" lvl="0" indent="-216535" algn="l" defTabSz="914400" rtl="0" eaLnBrk="1" fontAlgn="auto" latinLnBrk="1" hangingPunct="1">
              <a:lnSpc>
                <a:spcPct val="15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line[1]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8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서귀포</a:t>
            </a:r>
            <a:r>
              <a:rPr kumimoji="0" sz="18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8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month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float(line[3])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3300095" lvl="0" indent="431165" algn="l" defTabSz="914400" rtl="0" eaLnBrk="1" fontAlgn="auto" latinLnBrk="1" hangingPunct="1">
              <a:lnSpc>
                <a:spcPts val="336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num_day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 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avg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sum/num_day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388620" lvl="0" indent="0" algn="l" defTabSz="914400" rtl="0" eaLnBrk="1" fontAlgn="auto" latinLnBrk="1" hangingPunct="1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일수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(month,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num_day)) 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최저기온</a:t>
            </a:r>
            <a:r>
              <a:rPr kumimoji="0" sz="18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평균</a:t>
            </a:r>
            <a:r>
              <a:rPr kumimoji="0" sz="18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%.1f'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850" b="0" i="0" u="none" strike="noStrike" kern="1200" cap="none" spc="-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(month,</a:t>
            </a:r>
            <a:r>
              <a:rPr kumimoji="0" sz="185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avg))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3979" y="2310257"/>
            <a:ext cx="8593455" cy="550545"/>
          </a:xfrm>
          <a:prstGeom prst="rect">
            <a:avLst/>
          </a:prstGeom>
          <a:solidFill>
            <a:srgbClr val="318B99"/>
          </a:solidFill>
        </p:spPr>
        <p:txBody>
          <a:bodyPr vert="horz" wrap="square" lIns="0" tIns="118110" rIns="0" bIns="0" rtlCol="0">
            <a:spAutoFit/>
          </a:bodyPr>
          <a:lstStyle/>
          <a:p>
            <a:pPr marL="6858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ː ː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실행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결과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3979" y="2860294"/>
            <a:ext cx="8593455" cy="22313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144145" marR="0" lvl="0" indent="0" algn="l" defTabSz="914400" rtl="0" eaLnBrk="1" fontAlgn="auto" latinLnBrk="1" hangingPunct="1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일수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414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최저기온 평균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4.6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65" dirty="0"/>
              <a:t> </a:t>
            </a:r>
            <a:r>
              <a:rPr spc="-250" dirty="0">
                <a:latin typeface="Arial"/>
                <a:cs typeface="Arial"/>
              </a:rPr>
              <a:t>11-13.</a:t>
            </a:r>
            <a:r>
              <a:rPr spc="-345" dirty="0">
                <a:latin typeface="Arial"/>
                <a:cs typeface="Arial"/>
              </a:rPr>
              <a:t> </a:t>
            </a:r>
            <a:r>
              <a:rPr spc="-35" dirty="0"/>
              <a:t>서귀포</a:t>
            </a:r>
            <a:r>
              <a:rPr spc="-360" dirty="0"/>
              <a:t> </a:t>
            </a:r>
            <a:r>
              <a:rPr spc="-40" dirty="0"/>
              <a:t>최저기온</a:t>
            </a:r>
            <a:r>
              <a:rPr spc="-360" dirty="0"/>
              <a:t> </a:t>
            </a:r>
            <a:r>
              <a:rPr spc="-100" dirty="0"/>
              <a:t>평균</a:t>
            </a:r>
            <a:r>
              <a:rPr spc="-100" dirty="0">
                <a:latin typeface="Arial"/>
                <a:cs typeface="Arial"/>
              </a:rPr>
              <a:t>(</a:t>
            </a:r>
            <a:r>
              <a:rPr spc="-100" dirty="0"/>
              <a:t>계속</a:t>
            </a:r>
            <a:r>
              <a:rPr spc="-1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91624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65" dirty="0"/>
              <a:t> </a:t>
            </a:r>
            <a:r>
              <a:rPr spc="-250" dirty="0">
                <a:latin typeface="Arial"/>
                <a:cs typeface="Arial"/>
              </a:rPr>
              <a:t>11-14.</a:t>
            </a:r>
            <a:r>
              <a:rPr spc="-345" dirty="0">
                <a:latin typeface="Arial"/>
                <a:cs typeface="Arial"/>
              </a:rPr>
              <a:t> </a:t>
            </a:r>
            <a:r>
              <a:rPr spc="-35" dirty="0"/>
              <a:t>지역별</a:t>
            </a:r>
            <a:r>
              <a:rPr spc="-360" dirty="0"/>
              <a:t> </a:t>
            </a:r>
            <a:r>
              <a:rPr spc="-145" dirty="0">
                <a:latin typeface="Arial"/>
                <a:cs typeface="Arial"/>
              </a:rPr>
              <a:t>8</a:t>
            </a:r>
            <a:r>
              <a:rPr spc="-145" dirty="0"/>
              <a:t>월</a:t>
            </a:r>
            <a:r>
              <a:rPr spc="-365" dirty="0"/>
              <a:t> </a:t>
            </a:r>
            <a:r>
              <a:rPr dirty="0"/>
              <a:t>중</a:t>
            </a:r>
            <a:r>
              <a:rPr spc="-365" dirty="0"/>
              <a:t> </a:t>
            </a:r>
            <a:r>
              <a:rPr spc="-50" dirty="0"/>
              <a:t>최고기온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6480" y="2281301"/>
            <a:ext cx="162560" cy="3222625"/>
          </a:xfrm>
          <a:custGeom>
            <a:avLst/>
            <a:gdLst/>
            <a:ahLst/>
            <a:cxnLst/>
            <a:rect l="l" t="t" r="r" b="b"/>
            <a:pathLst>
              <a:path w="162559" h="3222625">
                <a:moveTo>
                  <a:pt x="0" y="3222371"/>
                </a:moveTo>
                <a:lnTo>
                  <a:pt x="162560" y="3222371"/>
                </a:lnTo>
                <a:lnTo>
                  <a:pt x="162560" y="0"/>
                </a:lnTo>
                <a:lnTo>
                  <a:pt x="0" y="0"/>
                </a:lnTo>
                <a:lnTo>
                  <a:pt x="0" y="32223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9040" y="2281301"/>
            <a:ext cx="5085080" cy="3222625"/>
          </a:xfrm>
          <a:custGeom>
            <a:avLst/>
            <a:gdLst/>
            <a:ahLst/>
            <a:cxnLst/>
            <a:rect l="l" t="t" r="r" b="b"/>
            <a:pathLst>
              <a:path w="5085080" h="3222625">
                <a:moveTo>
                  <a:pt x="0" y="3222371"/>
                </a:moveTo>
                <a:lnTo>
                  <a:pt x="5084572" y="3222371"/>
                </a:lnTo>
                <a:lnTo>
                  <a:pt x="5084572" y="0"/>
                </a:lnTo>
                <a:lnTo>
                  <a:pt x="0" y="0"/>
                </a:lnTo>
                <a:lnTo>
                  <a:pt x="0" y="32223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6480" y="2277998"/>
            <a:ext cx="0" cy="3228975"/>
          </a:xfrm>
          <a:custGeom>
            <a:avLst/>
            <a:gdLst/>
            <a:ahLst/>
            <a:cxnLst/>
            <a:rect l="l" t="t" r="r" b="b"/>
            <a:pathLst>
              <a:path h="3228975">
                <a:moveTo>
                  <a:pt x="0" y="0"/>
                </a:moveTo>
                <a:lnTo>
                  <a:pt x="0" y="32288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3600" y="2277998"/>
            <a:ext cx="0" cy="3228975"/>
          </a:xfrm>
          <a:custGeom>
            <a:avLst/>
            <a:gdLst/>
            <a:ahLst/>
            <a:cxnLst/>
            <a:rect l="l" t="t" r="r" b="b"/>
            <a:pathLst>
              <a:path h="3228975">
                <a:moveTo>
                  <a:pt x="0" y="0"/>
                </a:moveTo>
                <a:lnTo>
                  <a:pt x="0" y="32288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305" y="2281173"/>
            <a:ext cx="5253990" cy="0"/>
          </a:xfrm>
          <a:custGeom>
            <a:avLst/>
            <a:gdLst/>
            <a:ahLst/>
            <a:cxnLst/>
            <a:rect l="l" t="t" r="r" b="b"/>
            <a:pathLst>
              <a:path w="5253990">
                <a:moveTo>
                  <a:pt x="0" y="0"/>
                </a:moveTo>
                <a:lnTo>
                  <a:pt x="52534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3305" y="5503671"/>
            <a:ext cx="5253990" cy="0"/>
          </a:xfrm>
          <a:custGeom>
            <a:avLst/>
            <a:gdLst/>
            <a:ahLst/>
            <a:cxnLst/>
            <a:rect l="l" t="t" r="r" b="b"/>
            <a:pathLst>
              <a:path w="5253990">
                <a:moveTo>
                  <a:pt x="0" y="0"/>
                </a:moveTo>
                <a:lnTo>
                  <a:pt x="52534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7811" y="2388870"/>
            <a:ext cx="101917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7811" y="3100628"/>
            <a:ext cx="434784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5080" lvl="0" indent="0" algn="l" defTabSz="914400" rtl="0" eaLnBrk="1" fontAlgn="auto" latinLnBrk="1" hangingPunct="1">
              <a:lnSpc>
                <a:spcPct val="1514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open('jeju_2019.csv',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185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 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next(lines)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7811" y="4949139"/>
            <a:ext cx="2150110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785" algn="l"/>
              </a:tabLst>
              <a:defRPr/>
            </a:pP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month</a:t>
            </a:r>
            <a:r>
              <a:rPr kumimoji="0" sz="18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기준</a:t>
            </a:r>
            <a:r>
              <a:rPr kumimoji="0" sz="1850" b="0" i="0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305" y="1926335"/>
            <a:ext cx="171323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7670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8240" y="2275332"/>
            <a:ext cx="5490845" cy="23145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6365" rIns="0" bIns="0" rtlCol="0">
            <a:spAutoFit/>
          </a:bodyPr>
          <a:lstStyle/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max_jeju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-1000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max_sungsan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-1000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max_gosan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-1000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max_suguipo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-1000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446659"/>
            <a:ext cx="95865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" dirty="0"/>
              <a:t>예제</a:t>
            </a:r>
            <a:r>
              <a:rPr sz="4300" spc="-335" dirty="0"/>
              <a:t> </a:t>
            </a:r>
            <a:r>
              <a:rPr sz="4300" spc="-235" dirty="0">
                <a:latin typeface="Arial"/>
                <a:cs typeface="Arial"/>
              </a:rPr>
              <a:t>11-14.</a:t>
            </a:r>
            <a:r>
              <a:rPr sz="4300" spc="-335" dirty="0">
                <a:latin typeface="Arial"/>
                <a:cs typeface="Arial"/>
              </a:rPr>
              <a:t> </a:t>
            </a:r>
            <a:r>
              <a:rPr sz="4300" spc="-40" dirty="0"/>
              <a:t>지역별</a:t>
            </a:r>
            <a:r>
              <a:rPr sz="4300" spc="-315" dirty="0"/>
              <a:t> </a:t>
            </a:r>
            <a:r>
              <a:rPr sz="4300" spc="-140" dirty="0">
                <a:latin typeface="Arial"/>
                <a:cs typeface="Arial"/>
              </a:rPr>
              <a:t>8</a:t>
            </a:r>
            <a:r>
              <a:rPr sz="4300" spc="-140" dirty="0"/>
              <a:t>월</a:t>
            </a:r>
            <a:r>
              <a:rPr sz="4300" spc="-330" dirty="0"/>
              <a:t> </a:t>
            </a:r>
            <a:r>
              <a:rPr sz="4300" spc="-5" dirty="0"/>
              <a:t>중</a:t>
            </a:r>
            <a:r>
              <a:rPr sz="4300" spc="-320" dirty="0"/>
              <a:t> </a:t>
            </a:r>
            <a:r>
              <a:rPr sz="4300" spc="-85" dirty="0"/>
              <a:t>최고기온</a:t>
            </a:r>
            <a:r>
              <a:rPr sz="4300" spc="-85" dirty="0">
                <a:latin typeface="Arial"/>
                <a:cs typeface="Arial"/>
              </a:rPr>
              <a:t>(</a:t>
            </a:r>
            <a:r>
              <a:rPr sz="4300" spc="-85" dirty="0"/>
              <a:t>계속</a:t>
            </a:r>
            <a:r>
              <a:rPr sz="4300" spc="-85" dirty="0">
                <a:latin typeface="Arial"/>
                <a:cs typeface="Arial"/>
              </a:rPr>
              <a:t>)</a:t>
            </a:r>
            <a:endParaRPr sz="4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305" y="2131441"/>
            <a:ext cx="5253990" cy="356425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5730" rIns="0" bIns="0" rtlCol="0">
            <a:spAutoFit/>
          </a:bodyPr>
          <a:lstStyle/>
          <a:p>
            <a:pPr marL="234315" marR="0" lvl="0" indent="0" algn="l" defTabSz="914400" rtl="0" eaLnBrk="1" fontAlgn="auto" latinLnBrk="1" hangingPunct="1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50" b="0" i="0" u="none" strike="noStrike" kern="1200" cap="none" spc="-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65480" marR="43180" lvl="0" indent="-216535" algn="l" defTabSz="914400" rtl="0" eaLnBrk="1" fontAlgn="auto" latinLnBrk="1" hangingPunct="1">
              <a:lnSpc>
                <a:spcPct val="15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line[1]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제주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3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8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month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float(line[4])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max_jeju</a:t>
            </a:r>
            <a:r>
              <a:rPr kumimoji="0" sz="185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0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max_jeju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float(line[4])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65480" marR="43180" lvl="0" indent="-216535" algn="l" defTabSz="914400" rtl="0" eaLnBrk="1" fontAlgn="auto" latinLnBrk="1" hangingPunct="1">
              <a:lnSpc>
                <a:spcPct val="151400"/>
              </a:lnSpc>
              <a:spcBef>
                <a:spcPts val="1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line[1]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고산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3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8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month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float(line[4])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 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max_gosan</a:t>
            </a:r>
            <a:r>
              <a:rPr kumimoji="0" sz="1850" b="0" i="0" u="none" strike="noStrike" kern="1200" cap="none" spc="-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0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max_gosan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float(line[4])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8240" y="2128773"/>
            <a:ext cx="5490845" cy="35248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9685" rIns="0" bIns="0" rtlCol="0">
            <a:spAutoFit/>
          </a:bodyPr>
          <a:lstStyle/>
          <a:p>
            <a:pPr marL="666115" marR="278130" lvl="0" indent="-215265" algn="l" defTabSz="914400" rtl="0" eaLnBrk="1" fontAlgn="auto" latinLnBrk="1" hangingPunct="1">
              <a:lnSpc>
                <a:spcPts val="336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</a:t>
            </a:r>
            <a:r>
              <a:rPr kumimoji="0" sz="18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line[1]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성산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month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float(line[4])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 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max_sungsan</a:t>
            </a:r>
            <a:r>
              <a:rPr kumimoji="0" sz="1850" b="0" i="0" u="none" strike="noStrike" kern="1200" cap="none" spc="-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650" marR="0" lvl="0" indent="0" algn="l" defTabSz="914400" rtl="0" eaLnBrk="1" fontAlgn="auto" latinLnBrk="1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max_sungsan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float(line[4])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66115" marR="43180" lvl="0" indent="-216535" algn="l" defTabSz="914400" rtl="0" eaLnBrk="1" fontAlgn="auto" latinLnBrk="1" hangingPunct="1">
              <a:lnSpc>
                <a:spcPct val="151400"/>
              </a:lnSpc>
              <a:spcBef>
                <a:spcPts val="1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line[1]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8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서귀포</a:t>
            </a:r>
            <a:r>
              <a:rPr kumimoji="0" sz="18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8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month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float(line[4])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max_suguipo</a:t>
            </a:r>
            <a:r>
              <a:rPr kumimoji="0" sz="185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6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max_suguipo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float(line[4])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37744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65" dirty="0">
                <a:latin typeface="Arial"/>
                <a:cs typeface="Arial"/>
              </a:rPr>
              <a:t>CSV</a:t>
            </a:r>
            <a:r>
              <a:rPr spc="-420" dirty="0">
                <a:latin typeface="Arial"/>
                <a:cs typeface="Arial"/>
              </a:rPr>
              <a:t> </a:t>
            </a:r>
            <a:r>
              <a:rPr spc="-130" dirty="0"/>
              <a:t>파일이란</a:t>
            </a:r>
            <a:r>
              <a:rPr spc="-130" dirty="0">
                <a:latin typeface="Arial"/>
                <a:cs typeface="Arial"/>
              </a:rPr>
              <a:t>?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1249" y="1977897"/>
            <a:ext cx="424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0" lvl="0" indent="-28702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Char char=""/>
              <a:tabLst>
                <a:tab pos="299720" algn="l"/>
                <a:tab pos="1058545" algn="l"/>
              </a:tabLst>
              <a:defRPr/>
            </a:pPr>
            <a:r>
              <a:rPr kumimoji="0" sz="2400" b="0" i="0" u="none" strike="noStrike" kern="1200" cap="none" spc="-4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 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Comma-Separated</a:t>
            </a:r>
            <a:r>
              <a:rPr kumimoji="0" sz="240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6703" y="2878073"/>
            <a:ext cx="6931025" cy="29413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" rIns="0" bIns="0" rtlCol="0">
            <a:spAutoFit/>
          </a:bodyPr>
          <a:lstStyle/>
          <a:p>
            <a:pPr marL="441325" marR="2099945" lvl="0" indent="0" algn="l" defTabSz="914400" rtl="0" eaLnBrk="1" fontAlgn="auto" latinLnBrk="1" hangingPunct="1">
              <a:lnSpc>
                <a:spcPct val="15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지점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일시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평균기온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°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C),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최저기온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°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C),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최고기온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°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C) 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119,2019-10-01,22,15.7,27.4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132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119,2019-10-02,21.9,20.4,23.8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132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119,2019-10-03,22.8,19.9,27.8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132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119,2019-10-04,21.9,17.8,26.9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132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119,2019-10-05,18.9,15.7,22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132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6776" y="2878073"/>
            <a:ext cx="1710055" cy="30416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9050" rIns="0" bIns="0" rtlCol="0">
            <a:spAutoFit/>
          </a:bodyPr>
          <a:lstStyle/>
          <a:p>
            <a:pPr marL="160020" marR="0" lvl="0" indent="0" algn="l" defTabSz="914400" rtl="0" eaLnBrk="1" fontAlgn="auto" latinLnBrk="1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month_temp.csv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446659"/>
            <a:ext cx="95865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" dirty="0"/>
              <a:t>예제</a:t>
            </a:r>
            <a:r>
              <a:rPr sz="4300" spc="-335" dirty="0"/>
              <a:t> </a:t>
            </a:r>
            <a:r>
              <a:rPr sz="4300" spc="-235" dirty="0">
                <a:latin typeface="Arial"/>
                <a:cs typeface="Arial"/>
              </a:rPr>
              <a:t>11-14.</a:t>
            </a:r>
            <a:r>
              <a:rPr sz="4300" spc="-335" dirty="0">
                <a:latin typeface="Arial"/>
                <a:cs typeface="Arial"/>
              </a:rPr>
              <a:t> </a:t>
            </a:r>
            <a:r>
              <a:rPr sz="4300" spc="-40" dirty="0"/>
              <a:t>지역별</a:t>
            </a:r>
            <a:r>
              <a:rPr sz="4300" spc="-315" dirty="0"/>
              <a:t> </a:t>
            </a:r>
            <a:r>
              <a:rPr sz="4300" spc="-140" dirty="0">
                <a:latin typeface="Arial"/>
                <a:cs typeface="Arial"/>
              </a:rPr>
              <a:t>8</a:t>
            </a:r>
            <a:r>
              <a:rPr sz="4300" spc="-140" dirty="0"/>
              <a:t>월</a:t>
            </a:r>
            <a:r>
              <a:rPr sz="4300" spc="-330" dirty="0"/>
              <a:t> </a:t>
            </a:r>
            <a:r>
              <a:rPr sz="4300" spc="-5" dirty="0"/>
              <a:t>중</a:t>
            </a:r>
            <a:r>
              <a:rPr sz="4300" spc="-320" dirty="0"/>
              <a:t> </a:t>
            </a:r>
            <a:r>
              <a:rPr sz="4300" spc="-85" dirty="0"/>
              <a:t>최고기온</a:t>
            </a:r>
            <a:r>
              <a:rPr sz="4300" spc="-85" dirty="0">
                <a:latin typeface="Arial"/>
                <a:cs typeface="Arial"/>
              </a:rPr>
              <a:t>(</a:t>
            </a:r>
            <a:r>
              <a:rPr sz="4300" spc="-85" dirty="0"/>
              <a:t>계속</a:t>
            </a:r>
            <a:r>
              <a:rPr sz="4300" spc="-85" dirty="0">
                <a:latin typeface="Arial"/>
                <a:cs typeface="Arial"/>
              </a:rPr>
              <a:t>)</a:t>
            </a:r>
            <a:endParaRPr sz="4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0117" y="2191766"/>
            <a:ext cx="9015095" cy="28841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0520" marR="2604770" lvl="0" indent="0" algn="l" defTabSz="914400" rtl="0" eaLnBrk="1" fontAlgn="auto" latinLnBrk="1" hangingPunct="1">
              <a:lnSpc>
                <a:spcPts val="336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제주 최고기온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%.1f'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(month,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max_jeju)) 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고산 최고기온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%.1f'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(month, </a:t>
            </a:r>
            <a:r>
              <a:rPr kumimoji="0" sz="18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max_gosan)) 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성산 최고기온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%.1f'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(month, </a:t>
            </a:r>
            <a:r>
              <a:rPr kumimoji="0" sz="18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max_sungsan)) 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서귀포</a:t>
            </a:r>
            <a:r>
              <a:rPr kumimoji="0" sz="18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최고기온</a:t>
            </a:r>
            <a:r>
              <a:rPr kumimoji="0" sz="18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8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%.1f'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8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(month,</a:t>
            </a:r>
            <a:r>
              <a:rPr kumimoji="0" sz="18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max_suguipo))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0520" marR="0" lvl="0" indent="0" algn="l" defTabSz="914400" rtl="0" eaLnBrk="1" fontAlgn="auto" latinLnBrk="1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63979" y="2310257"/>
          <a:ext cx="8593455" cy="278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03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118110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881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4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600" spc="-45" dirty="0">
                          <a:latin typeface="Arial Unicode MS"/>
                          <a:cs typeface="Arial Unicode MS"/>
                        </a:rPr>
                        <a:t>월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제주 최고기온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3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34.7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4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600" spc="-45" dirty="0">
                          <a:latin typeface="Arial Unicode MS"/>
                          <a:cs typeface="Arial Unicode MS"/>
                        </a:rPr>
                        <a:t>월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고산 최고기온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3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32.9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4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600" spc="-45" dirty="0">
                          <a:latin typeface="Arial Unicode MS"/>
                          <a:cs typeface="Arial Unicode MS"/>
                        </a:rPr>
                        <a:t>월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성산 최고기온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3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32.5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4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600" spc="-45" dirty="0">
                          <a:latin typeface="Arial Unicode MS"/>
                          <a:cs typeface="Arial Unicode MS"/>
                        </a:rPr>
                        <a:t>월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서귀포 최고기온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32.2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1557" y="382651"/>
            <a:ext cx="10495280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spc="-25" dirty="0"/>
              <a:t>예제</a:t>
            </a:r>
            <a:r>
              <a:rPr sz="4700" spc="-370" dirty="0"/>
              <a:t> </a:t>
            </a:r>
            <a:r>
              <a:rPr sz="4700" spc="-245" dirty="0">
                <a:latin typeface="Arial"/>
                <a:cs typeface="Arial"/>
              </a:rPr>
              <a:t>11-14.</a:t>
            </a:r>
            <a:r>
              <a:rPr sz="4700" spc="-350" dirty="0">
                <a:latin typeface="Arial"/>
                <a:cs typeface="Arial"/>
              </a:rPr>
              <a:t> </a:t>
            </a:r>
            <a:r>
              <a:rPr sz="4700" spc="-40" dirty="0"/>
              <a:t>지역별</a:t>
            </a:r>
            <a:r>
              <a:rPr sz="4700" spc="-340" dirty="0"/>
              <a:t> </a:t>
            </a:r>
            <a:r>
              <a:rPr sz="4700" spc="-145" dirty="0">
                <a:latin typeface="Arial"/>
                <a:cs typeface="Arial"/>
              </a:rPr>
              <a:t>8</a:t>
            </a:r>
            <a:r>
              <a:rPr sz="4700" spc="-145" dirty="0"/>
              <a:t>월</a:t>
            </a:r>
            <a:r>
              <a:rPr sz="4700" spc="-355" dirty="0"/>
              <a:t> </a:t>
            </a:r>
            <a:r>
              <a:rPr sz="4700" dirty="0"/>
              <a:t>중</a:t>
            </a:r>
            <a:r>
              <a:rPr sz="4700" spc="-355" dirty="0"/>
              <a:t> </a:t>
            </a:r>
            <a:r>
              <a:rPr sz="4700" spc="-90" dirty="0"/>
              <a:t>최고기온</a:t>
            </a:r>
            <a:r>
              <a:rPr sz="4700" spc="-90" dirty="0">
                <a:latin typeface="Arial"/>
                <a:cs typeface="Arial"/>
              </a:rPr>
              <a:t>(</a:t>
            </a:r>
            <a:r>
              <a:rPr sz="4700" spc="-90" dirty="0"/>
              <a:t>계속</a:t>
            </a:r>
            <a:r>
              <a:rPr sz="4700" spc="-90" dirty="0">
                <a:latin typeface="Arial"/>
                <a:cs typeface="Arial"/>
              </a:rPr>
              <a:t>)</a:t>
            </a:r>
            <a:endParaRPr sz="4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89954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60" dirty="0"/>
              <a:t> </a:t>
            </a:r>
            <a:r>
              <a:rPr spc="-250" dirty="0">
                <a:latin typeface="Arial"/>
                <a:cs typeface="Arial"/>
              </a:rPr>
              <a:t>11-15.</a:t>
            </a:r>
            <a:r>
              <a:rPr spc="-340" dirty="0">
                <a:latin typeface="Arial"/>
                <a:cs typeface="Arial"/>
              </a:rPr>
              <a:t> </a:t>
            </a:r>
            <a:r>
              <a:rPr spc="-30" dirty="0"/>
              <a:t>가장</a:t>
            </a:r>
            <a:r>
              <a:rPr spc="-355" dirty="0"/>
              <a:t> </a:t>
            </a:r>
            <a:r>
              <a:rPr spc="-30" dirty="0"/>
              <a:t>비가</a:t>
            </a:r>
            <a:r>
              <a:rPr spc="-360" dirty="0"/>
              <a:t> </a:t>
            </a:r>
            <a:r>
              <a:rPr spc="-30" dirty="0"/>
              <a:t>많이</a:t>
            </a:r>
            <a:r>
              <a:rPr spc="-355" dirty="0"/>
              <a:t> </a:t>
            </a:r>
            <a:r>
              <a:rPr spc="-30" dirty="0"/>
              <a:t>오는</a:t>
            </a:r>
            <a:r>
              <a:rPr spc="-360" dirty="0"/>
              <a:t> </a:t>
            </a:r>
            <a:r>
              <a:rPr dirty="0"/>
              <a:t>월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480" y="2108682"/>
            <a:ext cx="162560" cy="3984625"/>
          </a:xfrm>
          <a:custGeom>
            <a:avLst/>
            <a:gdLst/>
            <a:ahLst/>
            <a:cxnLst/>
            <a:rect l="l" t="t" r="r" b="b"/>
            <a:pathLst>
              <a:path w="162559" h="3984625">
                <a:moveTo>
                  <a:pt x="0" y="3984498"/>
                </a:moveTo>
                <a:lnTo>
                  <a:pt x="162560" y="3984498"/>
                </a:lnTo>
                <a:lnTo>
                  <a:pt x="162560" y="0"/>
                </a:lnTo>
                <a:lnTo>
                  <a:pt x="0" y="0"/>
                </a:lnTo>
                <a:lnTo>
                  <a:pt x="0" y="3984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9040" y="2108682"/>
            <a:ext cx="5085080" cy="3984625"/>
          </a:xfrm>
          <a:custGeom>
            <a:avLst/>
            <a:gdLst/>
            <a:ahLst/>
            <a:cxnLst/>
            <a:rect l="l" t="t" r="r" b="b"/>
            <a:pathLst>
              <a:path w="5085080" h="3984625">
                <a:moveTo>
                  <a:pt x="0" y="3984498"/>
                </a:moveTo>
                <a:lnTo>
                  <a:pt x="5084572" y="3984498"/>
                </a:lnTo>
                <a:lnTo>
                  <a:pt x="5084572" y="0"/>
                </a:lnTo>
                <a:lnTo>
                  <a:pt x="0" y="0"/>
                </a:lnTo>
                <a:lnTo>
                  <a:pt x="0" y="3984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6480" y="2105532"/>
            <a:ext cx="0" cy="3990975"/>
          </a:xfrm>
          <a:custGeom>
            <a:avLst/>
            <a:gdLst/>
            <a:ahLst/>
            <a:cxnLst/>
            <a:rect l="l" t="t" r="r" b="b"/>
            <a:pathLst>
              <a:path h="3990975">
                <a:moveTo>
                  <a:pt x="0" y="0"/>
                </a:moveTo>
                <a:lnTo>
                  <a:pt x="0" y="399082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600" y="2105532"/>
            <a:ext cx="0" cy="3990975"/>
          </a:xfrm>
          <a:custGeom>
            <a:avLst/>
            <a:gdLst/>
            <a:ahLst/>
            <a:cxnLst/>
            <a:rect l="l" t="t" r="r" b="b"/>
            <a:pathLst>
              <a:path h="3990975">
                <a:moveTo>
                  <a:pt x="0" y="0"/>
                </a:moveTo>
                <a:lnTo>
                  <a:pt x="0" y="399082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3305" y="2108707"/>
            <a:ext cx="5253990" cy="0"/>
          </a:xfrm>
          <a:custGeom>
            <a:avLst/>
            <a:gdLst/>
            <a:ahLst/>
            <a:cxnLst/>
            <a:rect l="l" t="t" r="r" b="b"/>
            <a:pathLst>
              <a:path w="5253990">
                <a:moveTo>
                  <a:pt x="0" y="0"/>
                </a:moveTo>
                <a:lnTo>
                  <a:pt x="52534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305" y="6093180"/>
            <a:ext cx="5253990" cy="0"/>
          </a:xfrm>
          <a:custGeom>
            <a:avLst/>
            <a:gdLst/>
            <a:ahLst/>
            <a:cxnLst/>
            <a:rect l="l" t="t" r="r" b="b"/>
            <a:pathLst>
              <a:path w="5253990">
                <a:moveTo>
                  <a:pt x="0" y="0"/>
                </a:moveTo>
                <a:lnTo>
                  <a:pt x="52534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811" y="2074850"/>
            <a:ext cx="4347845" cy="386651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l" defTabSz="914400" rtl="0" eaLnBrk="1" fontAlgn="auto" latinLnBrk="1" hangingPunct="1">
              <a:lnSpc>
                <a:spcPts val="336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open('jeju_2019.csv',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185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 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next(lines)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sum_rain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[0,</a:t>
            </a:r>
            <a:r>
              <a:rPr kumimoji="0" sz="18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0,</a:t>
            </a:r>
            <a:r>
              <a:rPr kumimoji="0" sz="18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0,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0,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0,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0,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0,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0,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0,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0,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0,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0]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15900" marR="2827020" lvl="0" indent="-216535" algn="l" defTabSz="914400" rtl="0" eaLnBrk="1" fontAlgn="auto" latinLnBrk="1" hangingPunct="1">
              <a:lnSpc>
                <a:spcPct val="151400"/>
              </a:lnSpc>
              <a:spcBef>
                <a:spcPts val="1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 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</a:t>
            </a:r>
            <a:r>
              <a:rPr kumimoji="0" sz="1850" b="0" i="0" u="none" strike="noStrike" kern="1200" cap="none" spc="-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line[5]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3116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line[5]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305" y="1754123"/>
            <a:ext cx="171323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7670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7340" y="1665858"/>
            <a:ext cx="5490845" cy="441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5730" rIns="0" bIns="0" rtlCol="0">
            <a:spAutoFit/>
          </a:bodyPr>
          <a:lstStyle/>
          <a:p>
            <a:pPr marL="450850" marR="0" lvl="0" indent="0" algn="l" defTabSz="914400" rtl="0" eaLnBrk="1" fontAlgn="auto" latinLnBrk="1" hangingPunct="1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91790" algn="l"/>
              </a:tabLst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이면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sum_rain[0]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float(line[5])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91790" algn="l"/>
              </a:tabLst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이면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sum_rain[1]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float(line[5])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91790" algn="l"/>
              </a:tabLst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이면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sum_rain[2]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float(line[5])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91790" algn="l"/>
              </a:tabLst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3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18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이면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sum_rain[3]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float(line[5])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91790" algn="l"/>
              </a:tabLst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이면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sum_rain[4]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float(line[5])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446659"/>
            <a:ext cx="94341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" dirty="0"/>
              <a:t>예제</a:t>
            </a:r>
            <a:r>
              <a:rPr sz="4300" spc="-330" dirty="0"/>
              <a:t> </a:t>
            </a:r>
            <a:r>
              <a:rPr sz="4300" spc="-235" dirty="0">
                <a:latin typeface="Arial"/>
                <a:cs typeface="Arial"/>
              </a:rPr>
              <a:t>11-15.</a:t>
            </a:r>
            <a:r>
              <a:rPr sz="4300" spc="-335" dirty="0">
                <a:latin typeface="Arial"/>
                <a:cs typeface="Arial"/>
              </a:rPr>
              <a:t> </a:t>
            </a:r>
            <a:r>
              <a:rPr sz="4300" spc="-30" dirty="0"/>
              <a:t>가장</a:t>
            </a:r>
            <a:r>
              <a:rPr sz="4300" spc="-320" dirty="0"/>
              <a:t> </a:t>
            </a:r>
            <a:r>
              <a:rPr sz="4300" spc="-30" dirty="0"/>
              <a:t>비가</a:t>
            </a:r>
            <a:r>
              <a:rPr sz="4300" spc="-330" dirty="0"/>
              <a:t> </a:t>
            </a:r>
            <a:r>
              <a:rPr sz="4300" spc="-30" dirty="0"/>
              <a:t>많이</a:t>
            </a:r>
            <a:r>
              <a:rPr sz="4300" spc="-315" dirty="0"/>
              <a:t> </a:t>
            </a:r>
            <a:r>
              <a:rPr sz="4300" spc="-30" dirty="0"/>
              <a:t>오는</a:t>
            </a:r>
            <a:r>
              <a:rPr sz="4300" spc="-330" dirty="0"/>
              <a:t> </a:t>
            </a:r>
            <a:r>
              <a:rPr sz="4300" spc="-105" dirty="0"/>
              <a:t>월</a:t>
            </a:r>
            <a:r>
              <a:rPr sz="4300" spc="-105" dirty="0">
                <a:latin typeface="Arial"/>
                <a:cs typeface="Arial"/>
              </a:rPr>
              <a:t>(</a:t>
            </a:r>
            <a:r>
              <a:rPr sz="4300" spc="-105" dirty="0"/>
              <a:t>계속</a:t>
            </a:r>
            <a:r>
              <a:rPr sz="4300" spc="-105" dirty="0">
                <a:latin typeface="Arial"/>
                <a:cs typeface="Arial"/>
              </a:rPr>
              <a:t>)</a:t>
            </a:r>
            <a:endParaRPr sz="4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305" y="2131441"/>
            <a:ext cx="5253990" cy="356425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5730" rIns="0" bIns="0" rtlCol="0">
            <a:spAutoFit/>
          </a:bodyPr>
          <a:lstStyle/>
          <a:p>
            <a:pPr marL="450850" marR="0" lvl="0" indent="0" algn="l" defTabSz="914400" rtl="0" eaLnBrk="1" fontAlgn="auto" latinLnBrk="1" hangingPunct="1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91155" algn="l"/>
              </a:tabLst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</a:t>
            </a:r>
            <a:r>
              <a:rPr kumimoji="0" sz="18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이면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66548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sum_rain[5]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float(line[5])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0" lvl="0" indent="0" algn="l" defTabSz="914400" rtl="0" eaLnBrk="1" fontAlgn="auto" latinLnBrk="1" hangingPunct="1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91155" algn="l"/>
              </a:tabLst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이면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66548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sum_rain[6]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float(line[5])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91155" algn="l"/>
              </a:tabLst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이면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66548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sum_rain[7]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float(line[5])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91155" algn="l"/>
              </a:tabLst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이면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66548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sum_rain[8]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float(line[5])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8240" y="2128773"/>
            <a:ext cx="5490845" cy="35248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5730" rIns="0" bIns="0" rtlCol="0">
            <a:spAutoFit/>
          </a:bodyPr>
          <a:lstStyle/>
          <a:p>
            <a:pPr marL="451484" marR="0" lvl="0" indent="0" algn="l" defTabSz="914400" rtl="0" eaLnBrk="1" fontAlgn="auto" latinLnBrk="1" hangingPunct="1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13710" algn="l"/>
              </a:tabLst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이면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sum_rain[9]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float(line[5])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1484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13710" algn="l"/>
              </a:tabLst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이면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sum_rain[10]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float(line[5])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1484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13710" algn="l"/>
              </a:tabLst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이면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sum_rain[11]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float(line[5])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446659"/>
            <a:ext cx="94341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" dirty="0"/>
              <a:t>예제</a:t>
            </a:r>
            <a:r>
              <a:rPr sz="4300" spc="-330" dirty="0"/>
              <a:t> </a:t>
            </a:r>
            <a:r>
              <a:rPr sz="4300" spc="-235" dirty="0">
                <a:latin typeface="Arial"/>
                <a:cs typeface="Arial"/>
              </a:rPr>
              <a:t>11-15.</a:t>
            </a:r>
            <a:r>
              <a:rPr sz="4300" spc="-335" dirty="0">
                <a:latin typeface="Arial"/>
                <a:cs typeface="Arial"/>
              </a:rPr>
              <a:t> </a:t>
            </a:r>
            <a:r>
              <a:rPr sz="4300" spc="-30" dirty="0"/>
              <a:t>가장</a:t>
            </a:r>
            <a:r>
              <a:rPr sz="4300" spc="-320" dirty="0"/>
              <a:t> </a:t>
            </a:r>
            <a:r>
              <a:rPr sz="4300" spc="-30" dirty="0"/>
              <a:t>비가</a:t>
            </a:r>
            <a:r>
              <a:rPr sz="4300" spc="-330" dirty="0"/>
              <a:t> </a:t>
            </a:r>
            <a:r>
              <a:rPr sz="4300" spc="-30" dirty="0"/>
              <a:t>많이</a:t>
            </a:r>
            <a:r>
              <a:rPr sz="4300" spc="-315" dirty="0"/>
              <a:t> </a:t>
            </a:r>
            <a:r>
              <a:rPr sz="4300" spc="-30" dirty="0"/>
              <a:t>오는</a:t>
            </a:r>
            <a:r>
              <a:rPr sz="4300" spc="-330" dirty="0"/>
              <a:t> </a:t>
            </a:r>
            <a:r>
              <a:rPr sz="4300" spc="-105" dirty="0"/>
              <a:t>월</a:t>
            </a:r>
            <a:r>
              <a:rPr sz="4300" spc="-105" dirty="0">
                <a:latin typeface="Arial"/>
                <a:cs typeface="Arial"/>
              </a:rPr>
              <a:t>(</a:t>
            </a:r>
            <a:r>
              <a:rPr sz="4300" spc="-105" dirty="0"/>
              <a:t>계속</a:t>
            </a:r>
            <a:r>
              <a:rPr sz="4300" spc="-105" dirty="0">
                <a:latin typeface="Arial"/>
                <a:cs typeface="Arial"/>
              </a:rPr>
              <a:t>)</a:t>
            </a:r>
            <a:endParaRPr sz="4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5552" y="1915795"/>
            <a:ext cx="9015095" cy="3990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5730" rIns="0" bIns="0" rtlCol="0">
            <a:spAutoFit/>
          </a:bodyPr>
          <a:lstStyle/>
          <a:p>
            <a:pPr marL="350520" marR="0" lvl="0" indent="0" algn="l" defTabSz="914400" rtl="0" eaLnBrk="1" fontAlgn="auto" latinLnBrk="1" hangingPunct="1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max_month_rain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max(sum_rain)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052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max_month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sum_rain.index(max_month_rain)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0" sz="185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052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print('(1)</a:t>
            </a:r>
            <a:r>
              <a:rPr kumimoji="0" sz="18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최대</a:t>
            </a:r>
            <a:r>
              <a:rPr kumimoji="0" sz="18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강수</a:t>
            </a:r>
            <a:r>
              <a:rPr kumimoji="0" sz="18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월과</a:t>
            </a:r>
            <a:r>
              <a:rPr kumimoji="0" sz="18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강수량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%.1f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mm\n'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85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(max_month,</a:t>
            </a:r>
            <a:r>
              <a:rPr kumimoji="0" sz="18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max_month_rain))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0520" marR="0" lvl="0" indent="0" algn="l" defTabSz="914400" rtl="0" eaLnBrk="1" fontAlgn="auto" latinLnBrk="1" hangingPunct="1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print('(2)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월별</a:t>
            </a:r>
            <a:r>
              <a:rPr kumimoji="0" sz="185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강수량</a:t>
            </a:r>
            <a:r>
              <a:rPr kumimoji="0" sz="18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0520" marR="0" lvl="0" indent="0" algn="l" defTabSz="914400" rtl="0" eaLnBrk="1" fontAlgn="auto" latinLnBrk="1" hangingPunct="1">
              <a:lnSpc>
                <a:spcPct val="100000"/>
              </a:lnSpc>
              <a:spcBef>
                <a:spcPts val="16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50" b="0" i="0" u="none" strike="noStrike" kern="1200" cap="none" spc="-3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range(1, </a:t>
            </a: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13)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6769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%.1f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mm'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(i,</a:t>
            </a:r>
            <a:r>
              <a:rPr kumimoji="0" sz="1850" b="0" i="0" u="none" strike="noStrike" kern="1200" cap="none" spc="-3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sum_rain[i-1]))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0520" marR="0" lvl="0" indent="0" algn="l" defTabSz="914400" rtl="0" eaLnBrk="1" fontAlgn="auto" latinLnBrk="1" hangingPunct="1">
              <a:lnSpc>
                <a:spcPct val="100000"/>
              </a:lnSpc>
              <a:spcBef>
                <a:spcPts val="16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63979" y="2310320"/>
          <a:ext cx="8593455" cy="3316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65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85090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719">
                <a:tc>
                  <a:txBody>
                    <a:bodyPr/>
                    <a:lstStyle/>
                    <a:p>
                      <a:pPr marL="417195" indent="-27305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AutoNum type="arabicParenBoth"/>
                        <a:tabLst>
                          <a:tab pos="417195" algn="l"/>
                        </a:tabLst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최대</a:t>
                      </a:r>
                      <a:r>
                        <a:rPr sz="1600" spc="-8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강수</a:t>
                      </a:r>
                      <a:r>
                        <a:rPr sz="1600" spc="-7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월과</a:t>
                      </a:r>
                      <a:r>
                        <a:rPr sz="1600" spc="-7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강수량</a:t>
                      </a:r>
                      <a:r>
                        <a:rPr sz="1600" spc="-7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600" spc="-50" dirty="0">
                          <a:latin typeface="Arial Unicode MS"/>
                          <a:cs typeface="Arial Unicode MS"/>
                        </a:rPr>
                        <a:t>월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2018.9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mm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Arial"/>
                        <a:buAutoNum type="arabicParenBoth"/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44145" marR="7106920">
                        <a:lnSpc>
                          <a:spcPct val="100000"/>
                        </a:lnSpc>
                        <a:buFont typeface="Arial"/>
                        <a:buAutoNum type="arabicParenBoth"/>
                        <a:tabLst>
                          <a:tab pos="417195" algn="l"/>
                        </a:tabLst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월별</a:t>
                      </a:r>
                      <a:r>
                        <a:rPr sz="1600" spc="-17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강수량 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-45" dirty="0">
                          <a:latin typeface="Arial Unicode MS"/>
                          <a:cs typeface="Arial Unicode MS"/>
                        </a:rPr>
                        <a:t>월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79.5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mm 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spc="-45" dirty="0">
                          <a:latin typeface="Arial Unicode MS"/>
                          <a:cs typeface="Arial Unicode MS"/>
                        </a:rPr>
                        <a:t>월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187.1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mm 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spc="-45" dirty="0">
                          <a:latin typeface="Arial Unicode MS"/>
                          <a:cs typeface="Arial Unicode MS"/>
                        </a:rPr>
                        <a:t>월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299.8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mm 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600" spc="-45" dirty="0">
                          <a:latin typeface="Arial Unicode MS"/>
                          <a:cs typeface="Arial Unicode MS"/>
                        </a:rPr>
                        <a:t>월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296.0</a:t>
                      </a:r>
                      <a:r>
                        <a:rPr sz="16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mm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ts val="191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…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6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600" spc="-60" dirty="0">
                          <a:latin typeface="Arial Unicode MS"/>
                          <a:cs typeface="Arial Unicode MS"/>
                        </a:rPr>
                        <a:t>월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111.1</a:t>
                      </a:r>
                      <a:r>
                        <a:rPr sz="16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mm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6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600" spc="-60" dirty="0">
                          <a:latin typeface="Arial Unicode MS"/>
                          <a:cs typeface="Arial Unicode MS"/>
                        </a:rPr>
                        <a:t>월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320.6</a:t>
                      </a:r>
                      <a:r>
                        <a:rPr sz="16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mm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1557" y="382651"/>
            <a:ext cx="10332085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spc="-25" dirty="0"/>
              <a:t>예제</a:t>
            </a:r>
            <a:r>
              <a:rPr sz="4700" spc="-370" dirty="0"/>
              <a:t> </a:t>
            </a:r>
            <a:r>
              <a:rPr sz="4700" spc="-240" dirty="0">
                <a:latin typeface="Arial"/>
                <a:cs typeface="Arial"/>
              </a:rPr>
              <a:t>11-15.</a:t>
            </a:r>
            <a:r>
              <a:rPr sz="4700" spc="-360" dirty="0">
                <a:latin typeface="Arial"/>
                <a:cs typeface="Arial"/>
              </a:rPr>
              <a:t> </a:t>
            </a:r>
            <a:r>
              <a:rPr sz="4700" spc="-25" dirty="0"/>
              <a:t>가장</a:t>
            </a:r>
            <a:r>
              <a:rPr sz="4700" spc="-355" dirty="0"/>
              <a:t> </a:t>
            </a:r>
            <a:r>
              <a:rPr sz="4700" spc="-25" dirty="0"/>
              <a:t>비가</a:t>
            </a:r>
            <a:r>
              <a:rPr sz="4700" spc="-365" dirty="0"/>
              <a:t> </a:t>
            </a:r>
            <a:r>
              <a:rPr sz="4700" spc="-25" dirty="0"/>
              <a:t>많이</a:t>
            </a:r>
            <a:r>
              <a:rPr sz="4700" spc="-365" dirty="0"/>
              <a:t> </a:t>
            </a:r>
            <a:r>
              <a:rPr sz="4700" spc="-25" dirty="0"/>
              <a:t>오는</a:t>
            </a:r>
            <a:r>
              <a:rPr sz="4700" spc="-360" dirty="0"/>
              <a:t> </a:t>
            </a:r>
            <a:r>
              <a:rPr sz="4700" spc="-105" dirty="0"/>
              <a:t>월</a:t>
            </a:r>
            <a:r>
              <a:rPr sz="4700" spc="-105" dirty="0">
                <a:latin typeface="Arial"/>
                <a:cs typeface="Arial"/>
              </a:rPr>
              <a:t>(</a:t>
            </a:r>
            <a:r>
              <a:rPr sz="4700" spc="-105" dirty="0"/>
              <a:t>계속</a:t>
            </a:r>
            <a:r>
              <a:rPr sz="4700" spc="-105" dirty="0">
                <a:latin typeface="Arial"/>
                <a:cs typeface="Arial"/>
              </a:rPr>
              <a:t>)</a:t>
            </a:r>
            <a:endParaRPr sz="4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93764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65" dirty="0"/>
              <a:t> </a:t>
            </a:r>
            <a:r>
              <a:rPr spc="-250" dirty="0">
                <a:latin typeface="Arial"/>
                <a:cs typeface="Arial"/>
              </a:rPr>
              <a:t>11-16.</a:t>
            </a:r>
            <a:r>
              <a:rPr spc="-345" dirty="0">
                <a:latin typeface="Arial"/>
                <a:cs typeface="Arial"/>
              </a:rPr>
              <a:t> </a:t>
            </a:r>
            <a:r>
              <a:rPr spc="-30" dirty="0"/>
              <a:t>고산</a:t>
            </a:r>
            <a:r>
              <a:rPr spc="-360" dirty="0"/>
              <a:t> </a:t>
            </a:r>
            <a:r>
              <a:rPr spc="-145" dirty="0">
                <a:latin typeface="Arial"/>
                <a:cs typeface="Arial"/>
              </a:rPr>
              <a:t>7</a:t>
            </a:r>
            <a:r>
              <a:rPr spc="-145" dirty="0"/>
              <a:t>월</a:t>
            </a:r>
            <a:r>
              <a:rPr spc="-365" dirty="0"/>
              <a:t> </a:t>
            </a:r>
            <a:r>
              <a:rPr spc="40" dirty="0"/>
              <a:t>최저</a:t>
            </a:r>
            <a:r>
              <a:rPr spc="40" dirty="0">
                <a:latin typeface="Arial"/>
                <a:cs typeface="Arial"/>
              </a:rPr>
              <a:t>/</a:t>
            </a:r>
            <a:r>
              <a:rPr spc="40" dirty="0"/>
              <a:t>최고</a:t>
            </a:r>
            <a:r>
              <a:rPr spc="-365" dirty="0"/>
              <a:t> </a:t>
            </a:r>
            <a:r>
              <a:rPr spc="-55" dirty="0"/>
              <a:t>습도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7844" y="2315717"/>
            <a:ext cx="162560" cy="3557904"/>
          </a:xfrm>
          <a:custGeom>
            <a:avLst/>
            <a:gdLst/>
            <a:ahLst/>
            <a:cxnLst/>
            <a:rect l="l" t="t" r="r" b="b"/>
            <a:pathLst>
              <a:path w="162559" h="3557904">
                <a:moveTo>
                  <a:pt x="0" y="3557778"/>
                </a:moveTo>
                <a:lnTo>
                  <a:pt x="162559" y="3557778"/>
                </a:lnTo>
                <a:lnTo>
                  <a:pt x="162559" y="0"/>
                </a:lnTo>
                <a:lnTo>
                  <a:pt x="0" y="0"/>
                </a:lnTo>
                <a:lnTo>
                  <a:pt x="0" y="35577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0404" y="2315717"/>
            <a:ext cx="5085080" cy="3557904"/>
          </a:xfrm>
          <a:custGeom>
            <a:avLst/>
            <a:gdLst/>
            <a:ahLst/>
            <a:cxnLst/>
            <a:rect l="l" t="t" r="r" b="b"/>
            <a:pathLst>
              <a:path w="5085080" h="3557904">
                <a:moveTo>
                  <a:pt x="0" y="3557778"/>
                </a:moveTo>
                <a:lnTo>
                  <a:pt x="5084572" y="3557778"/>
                </a:lnTo>
                <a:lnTo>
                  <a:pt x="5084572" y="0"/>
                </a:lnTo>
                <a:lnTo>
                  <a:pt x="0" y="0"/>
                </a:lnTo>
                <a:lnTo>
                  <a:pt x="0" y="35577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844" y="2312542"/>
            <a:ext cx="0" cy="3564254"/>
          </a:xfrm>
          <a:custGeom>
            <a:avLst/>
            <a:gdLst/>
            <a:ahLst/>
            <a:cxnLst/>
            <a:rect l="l" t="t" r="r" b="b"/>
            <a:pathLst>
              <a:path h="3564254">
                <a:moveTo>
                  <a:pt x="0" y="0"/>
                </a:moveTo>
                <a:lnTo>
                  <a:pt x="0" y="356412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34964" y="2312542"/>
            <a:ext cx="0" cy="3564254"/>
          </a:xfrm>
          <a:custGeom>
            <a:avLst/>
            <a:gdLst/>
            <a:ahLst/>
            <a:cxnLst/>
            <a:rect l="l" t="t" r="r" b="b"/>
            <a:pathLst>
              <a:path h="3564254">
                <a:moveTo>
                  <a:pt x="0" y="0"/>
                </a:moveTo>
                <a:lnTo>
                  <a:pt x="0" y="356412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669" y="2315717"/>
            <a:ext cx="5253990" cy="0"/>
          </a:xfrm>
          <a:custGeom>
            <a:avLst/>
            <a:gdLst/>
            <a:ahLst/>
            <a:cxnLst/>
            <a:rect l="l" t="t" r="r" b="b"/>
            <a:pathLst>
              <a:path w="5253990">
                <a:moveTo>
                  <a:pt x="0" y="0"/>
                </a:moveTo>
                <a:lnTo>
                  <a:pt x="52534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669" y="5873496"/>
            <a:ext cx="5253990" cy="0"/>
          </a:xfrm>
          <a:custGeom>
            <a:avLst/>
            <a:gdLst/>
            <a:ahLst/>
            <a:cxnLst/>
            <a:rect l="l" t="t" r="r" b="b"/>
            <a:pathLst>
              <a:path w="5253990">
                <a:moveTo>
                  <a:pt x="0" y="0"/>
                </a:moveTo>
                <a:lnTo>
                  <a:pt x="52534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8972" y="2281859"/>
            <a:ext cx="4348480" cy="343979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open('jeju_2019.csv',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1850" b="0" i="0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next(lines)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2690" algn="l"/>
              </a:tabLst>
              <a:defRPr/>
            </a:pP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month</a:t>
            </a:r>
            <a:r>
              <a:rPr kumimoji="0" sz="18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기준</a:t>
            </a:r>
            <a:r>
              <a:rPr kumimoji="0" sz="18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min_humidity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1000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max_humidity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-1000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669" y="1961388"/>
            <a:ext cx="171450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8305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7340" y="2309876"/>
            <a:ext cx="5490845" cy="352297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5730" rIns="0" bIns="0" rtlCol="0">
            <a:spAutoFit/>
          </a:bodyPr>
          <a:lstStyle/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5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line[1]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고산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int(line[2][5:7])</a:t>
            </a:r>
            <a:r>
              <a:rPr kumimoji="0" sz="18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month</a:t>
            </a:r>
            <a:r>
              <a:rPr kumimoji="0" sz="18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650" marR="1748155" lvl="0" indent="-217170" algn="l" defTabSz="914400" rtl="0" eaLnBrk="1" fontAlgn="auto" latinLnBrk="1" hangingPunct="1">
              <a:lnSpc>
                <a:spcPct val="1514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float(line[6])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min_humidity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min_humidity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float(line[6])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82650" marR="1711960" lvl="0" indent="-217170" algn="l" defTabSz="914400" rtl="0" eaLnBrk="1" fontAlgn="auto" latinLnBrk="1" hangingPunct="1">
              <a:lnSpc>
                <a:spcPct val="151400"/>
              </a:lnSpc>
              <a:spcBef>
                <a:spcPts val="1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float(line[6])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 </a:t>
            </a: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max_humidity</a:t>
            </a:r>
            <a:r>
              <a:rPr kumimoji="0" sz="185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max_humidity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float(line[6])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88" y="1967483"/>
            <a:ext cx="9015095" cy="28841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0520" marR="3211195" lvl="0" indent="0" algn="l" defTabSz="914400" rtl="0" eaLnBrk="1" fontAlgn="auto" latinLnBrk="1" hangingPunct="1">
              <a:lnSpc>
                <a:spcPts val="336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최저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습도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8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%.1f'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85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(month,</a:t>
            </a:r>
            <a:r>
              <a:rPr kumimoji="0" sz="185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min_humidity)) 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최대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습도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%.1f'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85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(month,</a:t>
            </a:r>
            <a:r>
              <a:rPr kumimoji="0" sz="185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max_humidity))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052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1557" y="430225"/>
            <a:ext cx="10017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예제</a:t>
            </a:r>
            <a:r>
              <a:rPr sz="4400" spc="-355" dirty="0"/>
              <a:t> </a:t>
            </a:r>
            <a:r>
              <a:rPr sz="4400" spc="-229" dirty="0">
                <a:latin typeface="Arial"/>
                <a:cs typeface="Arial"/>
              </a:rPr>
              <a:t>11-16.</a:t>
            </a:r>
            <a:r>
              <a:rPr sz="4400" spc="-370" dirty="0">
                <a:latin typeface="Arial"/>
                <a:cs typeface="Arial"/>
              </a:rPr>
              <a:t> </a:t>
            </a:r>
            <a:r>
              <a:rPr sz="4400" spc="-25" dirty="0"/>
              <a:t>고산</a:t>
            </a:r>
            <a:r>
              <a:rPr sz="4400" spc="-350" dirty="0"/>
              <a:t> </a:t>
            </a:r>
            <a:r>
              <a:rPr sz="4400" spc="-130" dirty="0">
                <a:latin typeface="Arial"/>
                <a:cs typeface="Arial"/>
              </a:rPr>
              <a:t>7</a:t>
            </a:r>
            <a:r>
              <a:rPr sz="4400" spc="-130" dirty="0"/>
              <a:t>월</a:t>
            </a:r>
            <a:r>
              <a:rPr sz="4400" spc="-350" dirty="0"/>
              <a:t> </a:t>
            </a:r>
            <a:r>
              <a:rPr sz="4400" spc="35" dirty="0"/>
              <a:t>최저</a:t>
            </a:r>
            <a:r>
              <a:rPr sz="4400" spc="35" dirty="0">
                <a:latin typeface="Arial"/>
                <a:cs typeface="Arial"/>
              </a:rPr>
              <a:t>/</a:t>
            </a:r>
            <a:r>
              <a:rPr sz="4400" spc="35" dirty="0"/>
              <a:t>최고</a:t>
            </a:r>
            <a:r>
              <a:rPr sz="4400" spc="-345" dirty="0"/>
              <a:t> </a:t>
            </a:r>
            <a:r>
              <a:rPr sz="4400" spc="-90" dirty="0"/>
              <a:t>습도</a:t>
            </a:r>
            <a:r>
              <a:rPr sz="4400" spc="-90" dirty="0">
                <a:latin typeface="Arial"/>
                <a:cs typeface="Arial"/>
              </a:rPr>
              <a:t>(</a:t>
            </a:r>
            <a:r>
              <a:rPr sz="4400" spc="-90" dirty="0"/>
              <a:t>계속</a:t>
            </a:r>
            <a:r>
              <a:rPr sz="4400" spc="-90" dirty="0">
                <a:latin typeface="Arial"/>
                <a:cs typeface="Arial"/>
              </a:rPr>
              <a:t>)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63979" y="2860294"/>
            <a:ext cx="8593455" cy="2231390"/>
          </a:xfrm>
          <a:custGeom>
            <a:avLst/>
            <a:gdLst/>
            <a:ahLst/>
            <a:cxnLst/>
            <a:rect l="l" t="t" r="r" b="b"/>
            <a:pathLst>
              <a:path w="8593455" h="2231390">
                <a:moveTo>
                  <a:pt x="0" y="2230881"/>
                </a:moveTo>
                <a:lnTo>
                  <a:pt x="8592947" y="2230881"/>
                </a:lnTo>
                <a:lnTo>
                  <a:pt x="8592947" y="0"/>
                </a:lnTo>
                <a:lnTo>
                  <a:pt x="0" y="0"/>
                </a:lnTo>
                <a:lnTo>
                  <a:pt x="0" y="2230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3979" y="2310257"/>
            <a:ext cx="8593455" cy="550545"/>
          </a:xfrm>
          <a:prstGeom prst="rect">
            <a:avLst/>
          </a:prstGeom>
          <a:solidFill>
            <a:srgbClr val="318B99"/>
          </a:solidFill>
        </p:spPr>
        <p:txBody>
          <a:bodyPr vert="horz" wrap="square" lIns="0" tIns="118110" rIns="0" bIns="0" rtlCol="0">
            <a:spAutoFit/>
          </a:bodyPr>
          <a:lstStyle/>
          <a:p>
            <a:pPr marL="6858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ː ː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실행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결과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8377" y="2909697"/>
            <a:ext cx="18319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최저 습도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78.5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최대 습도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100.0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81557" y="430225"/>
            <a:ext cx="10017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예제</a:t>
            </a:r>
            <a:r>
              <a:rPr sz="4400" spc="-355" dirty="0"/>
              <a:t> </a:t>
            </a:r>
            <a:r>
              <a:rPr sz="4400" spc="-229" dirty="0">
                <a:latin typeface="Arial"/>
                <a:cs typeface="Arial"/>
              </a:rPr>
              <a:t>11-16.</a:t>
            </a:r>
            <a:r>
              <a:rPr sz="4400" spc="-370" dirty="0">
                <a:latin typeface="Arial"/>
                <a:cs typeface="Arial"/>
              </a:rPr>
              <a:t> </a:t>
            </a:r>
            <a:r>
              <a:rPr sz="4400" spc="-25" dirty="0"/>
              <a:t>고산</a:t>
            </a:r>
            <a:r>
              <a:rPr sz="4400" spc="-350" dirty="0"/>
              <a:t> </a:t>
            </a:r>
            <a:r>
              <a:rPr sz="4400" spc="-130" dirty="0">
                <a:latin typeface="Arial"/>
                <a:cs typeface="Arial"/>
              </a:rPr>
              <a:t>7</a:t>
            </a:r>
            <a:r>
              <a:rPr sz="4400" spc="-130" dirty="0"/>
              <a:t>월</a:t>
            </a:r>
            <a:r>
              <a:rPr sz="4400" spc="-350" dirty="0"/>
              <a:t> </a:t>
            </a:r>
            <a:r>
              <a:rPr sz="4400" spc="35" dirty="0"/>
              <a:t>최저</a:t>
            </a:r>
            <a:r>
              <a:rPr sz="4400" spc="35" dirty="0">
                <a:latin typeface="Arial"/>
                <a:cs typeface="Arial"/>
              </a:rPr>
              <a:t>/</a:t>
            </a:r>
            <a:r>
              <a:rPr sz="4400" spc="35" dirty="0"/>
              <a:t>최고</a:t>
            </a:r>
            <a:r>
              <a:rPr sz="4400" spc="-345" dirty="0"/>
              <a:t> </a:t>
            </a:r>
            <a:r>
              <a:rPr sz="4400" spc="-90" dirty="0"/>
              <a:t>습도</a:t>
            </a:r>
            <a:r>
              <a:rPr sz="4400" spc="-90" dirty="0">
                <a:latin typeface="Arial"/>
                <a:cs typeface="Arial"/>
              </a:rPr>
              <a:t>(</a:t>
            </a:r>
            <a:r>
              <a:rPr sz="4400" spc="-90" dirty="0"/>
              <a:t>계속</a:t>
            </a:r>
            <a:r>
              <a:rPr sz="4400" spc="-90" dirty="0">
                <a:latin typeface="Arial"/>
                <a:cs typeface="Arial"/>
              </a:rPr>
              <a:t>)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75203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50" dirty="0">
                <a:latin typeface="Arial"/>
                <a:cs typeface="Arial"/>
              </a:rPr>
              <a:t>11-17.</a:t>
            </a:r>
            <a:r>
              <a:rPr spc="-350" dirty="0">
                <a:latin typeface="Arial"/>
                <a:cs typeface="Arial"/>
              </a:rPr>
              <a:t> </a:t>
            </a:r>
            <a:r>
              <a:rPr spc="-35" dirty="0"/>
              <a:t>강수량</a:t>
            </a:r>
            <a:r>
              <a:rPr spc="-360" dirty="0"/>
              <a:t> </a:t>
            </a:r>
            <a:r>
              <a:rPr spc="-30" dirty="0"/>
              <a:t>최대</a:t>
            </a:r>
            <a:r>
              <a:rPr spc="-370" dirty="0"/>
              <a:t> </a:t>
            </a:r>
            <a:r>
              <a:rPr spc="-50" dirty="0"/>
              <a:t>지역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480" y="2065553"/>
            <a:ext cx="162560" cy="3984625"/>
          </a:xfrm>
          <a:custGeom>
            <a:avLst/>
            <a:gdLst/>
            <a:ahLst/>
            <a:cxnLst/>
            <a:rect l="l" t="t" r="r" b="b"/>
            <a:pathLst>
              <a:path w="162559" h="3984625">
                <a:moveTo>
                  <a:pt x="0" y="3984498"/>
                </a:moveTo>
                <a:lnTo>
                  <a:pt x="162560" y="3984498"/>
                </a:lnTo>
                <a:lnTo>
                  <a:pt x="162560" y="0"/>
                </a:lnTo>
                <a:lnTo>
                  <a:pt x="0" y="0"/>
                </a:lnTo>
                <a:lnTo>
                  <a:pt x="0" y="3984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9040" y="2065553"/>
            <a:ext cx="5085080" cy="3984625"/>
          </a:xfrm>
          <a:custGeom>
            <a:avLst/>
            <a:gdLst/>
            <a:ahLst/>
            <a:cxnLst/>
            <a:rect l="l" t="t" r="r" b="b"/>
            <a:pathLst>
              <a:path w="5085080" h="3984625">
                <a:moveTo>
                  <a:pt x="0" y="3984498"/>
                </a:moveTo>
                <a:lnTo>
                  <a:pt x="5084572" y="3984498"/>
                </a:lnTo>
                <a:lnTo>
                  <a:pt x="5084572" y="0"/>
                </a:lnTo>
                <a:lnTo>
                  <a:pt x="0" y="0"/>
                </a:lnTo>
                <a:lnTo>
                  <a:pt x="0" y="3984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6480" y="2062352"/>
            <a:ext cx="0" cy="3990975"/>
          </a:xfrm>
          <a:custGeom>
            <a:avLst/>
            <a:gdLst/>
            <a:ahLst/>
            <a:cxnLst/>
            <a:rect l="l" t="t" r="r" b="b"/>
            <a:pathLst>
              <a:path h="3990975">
                <a:moveTo>
                  <a:pt x="0" y="0"/>
                </a:moveTo>
                <a:lnTo>
                  <a:pt x="0" y="399087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600" y="2062352"/>
            <a:ext cx="0" cy="3990975"/>
          </a:xfrm>
          <a:custGeom>
            <a:avLst/>
            <a:gdLst/>
            <a:ahLst/>
            <a:cxnLst/>
            <a:rect l="l" t="t" r="r" b="b"/>
            <a:pathLst>
              <a:path h="3990975">
                <a:moveTo>
                  <a:pt x="0" y="0"/>
                </a:moveTo>
                <a:lnTo>
                  <a:pt x="0" y="399087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3305" y="2065527"/>
            <a:ext cx="5253990" cy="0"/>
          </a:xfrm>
          <a:custGeom>
            <a:avLst/>
            <a:gdLst/>
            <a:ahLst/>
            <a:cxnLst/>
            <a:rect l="l" t="t" r="r" b="b"/>
            <a:pathLst>
              <a:path w="5253990">
                <a:moveTo>
                  <a:pt x="0" y="0"/>
                </a:moveTo>
                <a:lnTo>
                  <a:pt x="52534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305" y="6050051"/>
            <a:ext cx="5253990" cy="0"/>
          </a:xfrm>
          <a:custGeom>
            <a:avLst/>
            <a:gdLst/>
            <a:ahLst/>
            <a:cxnLst/>
            <a:rect l="l" t="t" r="r" b="b"/>
            <a:pathLst>
              <a:path w="5253990">
                <a:moveTo>
                  <a:pt x="0" y="0"/>
                </a:moveTo>
                <a:lnTo>
                  <a:pt x="52534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811" y="2031542"/>
            <a:ext cx="4347845" cy="386715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l" defTabSz="914400" rtl="0" eaLnBrk="1" fontAlgn="auto" latinLnBrk="1" hangingPunct="1">
              <a:lnSpc>
                <a:spcPts val="336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open('jeju_2019.csv',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185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 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2212975" lvl="0" indent="0" algn="l" defTabSz="914400" rtl="0" eaLnBrk="1" fontAlgn="auto" latinLnBrk="1" hangingPunct="1">
              <a:lnSpc>
                <a:spcPts val="336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next(lines)  </a:t>
            </a:r>
            <a:r>
              <a:rPr kumimoji="0" sz="18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total_rain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[0,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0, 0,</a:t>
            </a:r>
            <a:r>
              <a:rPr kumimoji="0" sz="1850" b="0" i="0" u="none" strike="noStrike" kern="1200" cap="none" spc="-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0]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15900" marR="2827020" lvl="0" indent="-216535" algn="l" defTabSz="914400" rtl="0" eaLnBrk="1" fontAlgn="auto" latinLnBrk="1" hangingPunct="1">
              <a:lnSpc>
                <a:spcPct val="15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 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</a:t>
            </a:r>
            <a:r>
              <a:rPr kumimoji="0" sz="1850" b="0" i="0" u="none" strike="noStrike" kern="1200" cap="none" spc="-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line[5]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3116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line[5]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305" y="1711451"/>
            <a:ext cx="171323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275" rIns="0" bIns="0" rtlCol="0">
            <a:spAutoFit/>
          </a:bodyPr>
          <a:lstStyle/>
          <a:p>
            <a:pPr marL="407670" marR="0" lvl="0" indent="0" algn="l" defTabSz="914400" rtl="0" eaLnBrk="1" fontAlgn="auto" latinLnBrk="1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4613" y="2059685"/>
            <a:ext cx="5490845" cy="39497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5730" rIns="0" bIns="0" rtlCol="0">
            <a:spAutoFit/>
          </a:bodyPr>
          <a:lstStyle/>
          <a:p>
            <a:pPr marL="451484" marR="0" lvl="0" indent="0" algn="l" defTabSz="914400" rtl="0" eaLnBrk="1" fontAlgn="auto" latinLnBrk="1" hangingPunct="1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1900" algn="l"/>
              </a:tabLst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line[1]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제주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제주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지역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total_rain[0]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float(line[5])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1484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1900" algn="l"/>
              </a:tabLst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line[1]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고산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고산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지역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total_rain[1]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float(line[5])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1484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1900" algn="l"/>
              </a:tabLst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line[1]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성산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성산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지역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total_rain[2]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float(line[5])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1484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38755" algn="l"/>
              </a:tabLst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line[1]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</a:t>
            </a:r>
            <a:r>
              <a:rPr kumimoji="0" sz="1850" b="0" i="0" u="none" strike="noStrike" kern="120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서귀포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서귀포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지역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6661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total_rain[3]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85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float(line[5])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61404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 </a:t>
            </a:r>
            <a:r>
              <a:rPr spc="-240" dirty="0">
                <a:latin typeface="Arial"/>
                <a:cs typeface="Arial"/>
              </a:rPr>
              <a:t>11-1. </a:t>
            </a:r>
            <a:r>
              <a:rPr spc="-459" dirty="0">
                <a:latin typeface="Arial"/>
                <a:cs typeface="Arial"/>
              </a:rPr>
              <a:t>csv </a:t>
            </a:r>
            <a:r>
              <a:rPr spc="-25" dirty="0"/>
              <a:t>파일</a:t>
            </a:r>
            <a:r>
              <a:rPr spc="-730" dirty="0"/>
              <a:t> </a:t>
            </a:r>
            <a:r>
              <a:rPr spc="-55" dirty="0"/>
              <a:t>읽기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2209800"/>
            <a:ext cx="5926455" cy="36944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4460" rIns="0" bIns="0" rtlCol="0">
            <a:spAutoFit/>
          </a:bodyPr>
          <a:lstStyle/>
          <a:p>
            <a:pPr marL="389255" marR="0" lvl="0" indent="0" algn="l" defTabSz="914400" rtl="0" eaLnBrk="1" fontAlgn="auto" latinLnBrk="1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21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open('month_temp.csv',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21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3396615" lvl="0" indent="0" algn="l" defTabSz="914400" rtl="0" eaLnBrk="1" fontAlgn="auto" latinLnBrk="1" hangingPunct="1">
              <a:lnSpc>
                <a:spcPct val="1524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 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1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6270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print(line)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228967" y="2210435"/>
          <a:ext cx="4189095" cy="278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03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11747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881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['</a:t>
                      </a:r>
                      <a:r>
                        <a:rPr sz="1600" spc="10" dirty="0">
                          <a:latin typeface="Arial Unicode MS"/>
                          <a:cs typeface="Arial Unicode MS"/>
                        </a:rPr>
                        <a:t>지점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',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600" spc="5" dirty="0">
                          <a:latin typeface="Arial Unicode MS"/>
                          <a:cs typeface="Arial Unicode MS"/>
                        </a:rPr>
                        <a:t>일시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',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평균기온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°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C)', '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최저기온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°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C)',</a:t>
                      </a:r>
                      <a:r>
                        <a:rPr sz="16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45" dirty="0">
                          <a:latin typeface="Arial"/>
                          <a:cs typeface="Arial"/>
                        </a:rPr>
                        <a:t>'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ts val="1914"/>
                        </a:lnSpc>
                      </a:pP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최고기온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°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C)']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ts val="1914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['119',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'2019-10-01',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'22',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'15.7',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'27.4']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30" dirty="0">
                          <a:latin typeface="Arial"/>
                          <a:cs typeface="Arial"/>
                        </a:rPr>
                        <a:t>['119',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'2019-10-02',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'21.9', '20.4',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'23.8']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['119',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'2019-10-03',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'22.8', '19.9',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'27.8']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['119',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'2019-10-04',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'21.9', '17.8',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'26.9']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…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77900" y="1859279"/>
            <a:ext cx="1713864" cy="35052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275" rIns="0" bIns="0" rtlCol="0">
            <a:spAutoFit/>
          </a:bodyPr>
          <a:lstStyle/>
          <a:p>
            <a:pPr marL="408305" marR="0" lvl="0" indent="0" algn="l" defTabSz="914400" rtl="0" eaLnBrk="1" fontAlgn="auto" latinLnBrk="1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694" y="1976120"/>
            <a:ext cx="5253990" cy="3990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5730" rIns="0" bIns="0" rtlCol="0">
            <a:spAutoFit/>
          </a:bodyPr>
          <a:lstStyle/>
          <a:p>
            <a:pPr marL="234315" marR="0" lvl="0" indent="0" algn="l" defTabSz="914400" rtl="0" eaLnBrk="1" fontAlgn="auto" latinLnBrk="1" hangingPunct="1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max_year_rain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max(total_rain)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3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total_rain.index(max_year_rain)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850" b="0" i="0" u="none" strike="noStrike" kern="1200" cap="none" spc="-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max_area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제주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1164590" lvl="0" indent="-216535" algn="l" defTabSz="914400" rtl="0" eaLnBrk="1" fontAlgn="auto" latinLnBrk="1" hangingPunct="1">
              <a:lnSpc>
                <a:spcPct val="1514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total_rain.index(max_year_rain)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5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max_area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고산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315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total_rain.index(max_year_rain)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50" b="0" i="0" u="none" strike="noStrike" kern="1200" cap="none" spc="-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max_area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성산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0850" marR="1164590" lvl="0" indent="-216535" algn="l" defTabSz="914400" rtl="0" eaLnBrk="1" fontAlgn="auto" latinLnBrk="1" hangingPunct="1">
              <a:lnSpc>
                <a:spcPts val="336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total_rain.index(max_year_rain) 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185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max_area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서귀포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4021" y="1976120"/>
            <a:ext cx="5490845" cy="3944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9685" rIns="0" bIns="0" rtlCol="0">
            <a:spAutoFit/>
          </a:bodyPr>
          <a:lstStyle/>
          <a:p>
            <a:pPr marL="234950" marR="577215" lvl="0" indent="0" algn="l" defTabSz="914400" rtl="0" eaLnBrk="1" fontAlgn="auto" latinLnBrk="1" hangingPunct="1">
              <a:lnSpc>
                <a:spcPts val="336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print('(1)</a:t>
            </a:r>
            <a:r>
              <a:rPr kumimoji="0" sz="185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연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강수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최대</a:t>
            </a:r>
            <a:r>
              <a:rPr kumimoji="0" sz="18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지역</a:t>
            </a:r>
            <a:r>
              <a:rPr kumimoji="0" sz="18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8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%s\n'</a:t>
            </a:r>
            <a:r>
              <a:rPr kumimoji="0" sz="18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85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max_area) 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print('(2)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지역별</a:t>
            </a:r>
            <a:r>
              <a:rPr kumimoji="0" sz="1850" b="0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강수량</a:t>
            </a:r>
            <a:r>
              <a:rPr kumimoji="0" sz="18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제주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%.1f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mm'</a:t>
            </a:r>
            <a:r>
              <a:rPr kumimoji="0" sz="1850" b="0" i="0" u="none" strike="noStrike" kern="1200" cap="none" spc="-3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total_rain[0])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1317625" lvl="0" indent="0" algn="l" defTabSz="914400" rtl="0" eaLnBrk="1" fontAlgn="auto" latinLnBrk="1" hangingPunct="1">
              <a:lnSpc>
                <a:spcPct val="1514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고산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%.1f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mm'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total_rain[1])  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성산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%.1f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mm'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total_rain[2])  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서귀포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%.1f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mm'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total_rain[3])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0" marR="0" lvl="0" indent="0" algn="l" defTabSz="914400" rtl="0" eaLnBrk="1" fontAlgn="auto" latinLnBrk="1" hangingPunct="1">
              <a:lnSpc>
                <a:spcPct val="100000"/>
              </a:lnSpc>
              <a:spcBef>
                <a:spcPts val="16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90862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65" dirty="0"/>
              <a:t> </a:t>
            </a:r>
            <a:r>
              <a:rPr spc="-250" dirty="0">
                <a:latin typeface="Arial"/>
                <a:cs typeface="Arial"/>
              </a:rPr>
              <a:t>11-17.</a:t>
            </a:r>
            <a:r>
              <a:rPr spc="-345" dirty="0">
                <a:latin typeface="Arial"/>
                <a:cs typeface="Arial"/>
              </a:rPr>
              <a:t> </a:t>
            </a:r>
            <a:r>
              <a:rPr spc="-35" dirty="0"/>
              <a:t>강수량</a:t>
            </a:r>
            <a:r>
              <a:rPr spc="-355" dirty="0"/>
              <a:t> </a:t>
            </a:r>
            <a:r>
              <a:rPr spc="-30" dirty="0"/>
              <a:t>최대</a:t>
            </a:r>
            <a:r>
              <a:rPr spc="-365" dirty="0"/>
              <a:t> </a:t>
            </a:r>
            <a:r>
              <a:rPr spc="-100" dirty="0"/>
              <a:t>지역</a:t>
            </a:r>
            <a:r>
              <a:rPr spc="-100" dirty="0">
                <a:latin typeface="Arial"/>
                <a:cs typeface="Arial"/>
              </a:rPr>
              <a:t>(</a:t>
            </a:r>
            <a:r>
              <a:rPr spc="-100" dirty="0"/>
              <a:t>계속</a:t>
            </a:r>
            <a:r>
              <a:rPr spc="-1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63979" y="2310257"/>
          <a:ext cx="8593455" cy="278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03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118110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881">
                <a:tc>
                  <a:txBody>
                    <a:bodyPr/>
                    <a:lstStyle/>
                    <a:p>
                      <a:pPr marL="487045" indent="-343535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AutoNum type="arabicParenBoth"/>
                        <a:tabLst>
                          <a:tab pos="487680" algn="l"/>
                        </a:tabLst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연 강수 최대 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지역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성산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Arial"/>
                        <a:buAutoNum type="arabicParenBoth"/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44145" marR="6748145">
                        <a:lnSpc>
                          <a:spcPct val="100000"/>
                        </a:lnSpc>
                        <a:buFont typeface="Arial"/>
                        <a:buAutoNum type="arabicParenBoth"/>
                        <a:tabLst>
                          <a:tab pos="417195" algn="l"/>
                        </a:tabLst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지역별 강수량  제주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1979.9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mm 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고산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1560.9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mm 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성산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2658.1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mm 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서귀포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2210.3</a:t>
                      </a:r>
                      <a:r>
                        <a:rPr sz="1600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mm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90862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65" dirty="0"/>
              <a:t> </a:t>
            </a:r>
            <a:r>
              <a:rPr spc="-250" dirty="0">
                <a:latin typeface="Arial"/>
                <a:cs typeface="Arial"/>
              </a:rPr>
              <a:t>11-17.</a:t>
            </a:r>
            <a:r>
              <a:rPr spc="-345" dirty="0">
                <a:latin typeface="Arial"/>
                <a:cs typeface="Arial"/>
              </a:rPr>
              <a:t> </a:t>
            </a:r>
            <a:r>
              <a:rPr spc="-35" dirty="0"/>
              <a:t>강수량</a:t>
            </a:r>
            <a:r>
              <a:rPr spc="-355" dirty="0"/>
              <a:t> </a:t>
            </a:r>
            <a:r>
              <a:rPr spc="-30" dirty="0"/>
              <a:t>최대</a:t>
            </a:r>
            <a:r>
              <a:rPr spc="-365" dirty="0"/>
              <a:t> </a:t>
            </a:r>
            <a:r>
              <a:rPr spc="-100" dirty="0"/>
              <a:t>지역</a:t>
            </a:r>
            <a:r>
              <a:rPr spc="-100" dirty="0">
                <a:latin typeface="Arial"/>
                <a:cs typeface="Arial"/>
              </a:rPr>
              <a:t>(</a:t>
            </a:r>
            <a:r>
              <a:rPr spc="-100" dirty="0"/>
              <a:t>계속</a:t>
            </a:r>
            <a:r>
              <a:rPr spc="-1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8414" y="6012586"/>
            <a:ext cx="119443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http://codingschool.info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60932"/>
            <a:ext cx="12192000" cy="3295015"/>
          </a:xfrm>
          <a:custGeom>
            <a:avLst/>
            <a:gdLst/>
            <a:ahLst/>
            <a:cxnLst/>
            <a:rect l="l" t="t" r="r" b="b"/>
            <a:pathLst>
              <a:path w="12192000" h="3295015">
                <a:moveTo>
                  <a:pt x="0" y="3294888"/>
                </a:moveTo>
                <a:lnTo>
                  <a:pt x="12192000" y="3294888"/>
                </a:lnTo>
                <a:lnTo>
                  <a:pt x="12192000" y="0"/>
                </a:lnTo>
                <a:lnTo>
                  <a:pt x="0" y="0"/>
                </a:lnTo>
                <a:lnTo>
                  <a:pt x="0" y="3294888"/>
                </a:lnTo>
                <a:close/>
              </a:path>
            </a:pathLst>
          </a:custGeom>
          <a:solidFill>
            <a:srgbClr val="04455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3053" y="2036190"/>
            <a:ext cx="2092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1" i="0" u="none" strike="noStrike" kern="1200" cap="none" spc="-26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Chapter </a:t>
            </a:r>
            <a:r>
              <a:rPr kumimoji="0" sz="3600" b="1" i="0" u="none" strike="noStrike" kern="1200" cap="none" spc="-1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6945" y="2901518"/>
            <a:ext cx="374332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700" b="1" i="0" u="none" strike="noStrike" kern="1200" cap="none" spc="6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ple SD Gothic Neo"/>
                <a:ea typeface="+mn-ea"/>
                <a:cs typeface="Apple SD Gothic Neo"/>
              </a:rPr>
              <a:t>데이터</a:t>
            </a:r>
            <a:r>
              <a:rPr kumimoji="0" sz="4700" b="1" i="0" u="none" strike="noStrike" kern="1200" cap="none" spc="-2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ple SD Gothic Neo"/>
                <a:ea typeface="+mn-ea"/>
                <a:cs typeface="Apple SD Gothic Neo"/>
              </a:rPr>
              <a:t> </a:t>
            </a:r>
            <a:r>
              <a:rPr kumimoji="0" sz="4700" b="1" i="0" u="none" strike="noStrike" kern="1200" cap="none" spc="6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ple SD Gothic Neo"/>
                <a:ea typeface="+mn-ea"/>
                <a:cs typeface="Apple SD Gothic Neo"/>
              </a:rPr>
              <a:t>시각화</a:t>
            </a: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/>
              <a:ea typeface="+mn-ea"/>
              <a:cs typeface="Apple SD Gothic Ne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35283" y="5798820"/>
            <a:ext cx="812800" cy="23177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1275" rIns="0" bIns="0" rtlCol="0">
            <a:spAutoFit/>
          </a:bodyPr>
          <a:lstStyle/>
          <a:p>
            <a:pPr marL="107950" marR="0" lvl="0" indent="0" algn="l" defTabSz="914400" rtl="0" eaLnBrk="1" fontAlgn="auto" latinLnBrk="1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파이썬</a:t>
            </a:r>
            <a:r>
              <a:rPr kumimoji="0" sz="9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입문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40043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>
                <a:latin typeface="Arial"/>
                <a:cs typeface="Arial"/>
              </a:rPr>
              <a:t>Matplotlib</a:t>
            </a:r>
            <a:r>
              <a:rPr spc="-120" dirty="0"/>
              <a:t>이란</a:t>
            </a:r>
            <a:r>
              <a:rPr spc="-120" dirty="0">
                <a:latin typeface="Arial"/>
                <a:cs typeface="Arial"/>
              </a:rPr>
              <a:t>?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400" y="2314447"/>
            <a:ext cx="920686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0" lvl="0" indent="-28702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Char char=""/>
              <a:tabLst>
                <a:tab pos="299720" algn="l"/>
                <a:tab pos="1057910" algn="l"/>
              </a:tabLst>
              <a:defRPr/>
            </a:pPr>
            <a:r>
              <a:rPr kumimoji="0" sz="2400" b="0" i="0" u="none" strike="noStrike" kern="1200" cap="none" spc="-4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 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분석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데이터를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그래프나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차트로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시각화해주는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파이썬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패키지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Clr>
                <a:srgbClr val="FFFFFF"/>
              </a:buClr>
              <a:buSzTx/>
              <a:buFont typeface="Wingdings"/>
              <a:buChar char=""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29908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라이브러리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299085" marR="5080" lvl="0" indent="-28702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"/>
              <a:tabLst>
                <a:tab pos="29972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Matplotlib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에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포함된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Pyplot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모듈은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매트랩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(MATLAB)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처럼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동작하는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명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령어 형태의 함수를</a:t>
            </a:r>
            <a:r>
              <a:rPr kumimoji="0" sz="2400" b="0" i="0" u="none" strike="noStrike" kern="1200" cap="none" spc="-4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제공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86861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 </a:t>
            </a:r>
            <a:r>
              <a:rPr spc="-240" dirty="0">
                <a:latin typeface="Arial"/>
                <a:cs typeface="Arial"/>
              </a:rPr>
              <a:t>12-1. </a:t>
            </a:r>
            <a:r>
              <a:rPr spc="-459" dirty="0">
                <a:latin typeface="Arial"/>
                <a:cs typeface="Arial"/>
              </a:rPr>
              <a:t>csv </a:t>
            </a:r>
            <a:r>
              <a:rPr spc="-25" dirty="0"/>
              <a:t>간단</a:t>
            </a:r>
            <a:r>
              <a:rPr spc="-1045" dirty="0"/>
              <a:t> </a:t>
            </a:r>
            <a:r>
              <a:rPr spc="-35" dirty="0"/>
              <a:t>그래프 </a:t>
            </a:r>
            <a:r>
              <a:rPr spc="-55" dirty="0"/>
              <a:t>그리기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3992" y="2213025"/>
            <a:ext cx="252095" cy="3687445"/>
          </a:xfrm>
          <a:custGeom>
            <a:avLst/>
            <a:gdLst/>
            <a:ahLst/>
            <a:cxnLst/>
            <a:rect l="l" t="t" r="r" b="b"/>
            <a:pathLst>
              <a:path w="252094" h="3687445">
                <a:moveTo>
                  <a:pt x="0" y="3687445"/>
                </a:moveTo>
                <a:lnTo>
                  <a:pt x="251929" y="3687445"/>
                </a:lnTo>
                <a:lnTo>
                  <a:pt x="251929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5961" y="2213025"/>
            <a:ext cx="4443730" cy="3687445"/>
          </a:xfrm>
          <a:custGeom>
            <a:avLst/>
            <a:gdLst/>
            <a:ahLst/>
            <a:cxnLst/>
            <a:rect l="l" t="t" r="r" b="b"/>
            <a:pathLst>
              <a:path w="4443730" h="3687445">
                <a:moveTo>
                  <a:pt x="0" y="3687445"/>
                </a:moveTo>
                <a:lnTo>
                  <a:pt x="4443222" y="3687445"/>
                </a:lnTo>
                <a:lnTo>
                  <a:pt x="4443222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3992" y="2209926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1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09055" y="2209926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1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10817" y="2213101"/>
            <a:ext cx="4701540" cy="0"/>
          </a:xfrm>
          <a:custGeom>
            <a:avLst/>
            <a:gdLst/>
            <a:ahLst/>
            <a:cxnLst/>
            <a:rect l="l" t="t" r="r" b="b"/>
            <a:pathLst>
              <a:path w="4701540">
                <a:moveTo>
                  <a:pt x="0" y="0"/>
                </a:moveTo>
                <a:lnTo>
                  <a:pt x="470141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10817" y="5900470"/>
            <a:ext cx="4701540" cy="0"/>
          </a:xfrm>
          <a:custGeom>
            <a:avLst/>
            <a:gdLst/>
            <a:ahLst/>
            <a:cxnLst/>
            <a:rect l="l" t="t" r="r" b="b"/>
            <a:pathLst>
              <a:path w="4701540">
                <a:moveTo>
                  <a:pt x="0" y="0"/>
                </a:moveTo>
                <a:lnTo>
                  <a:pt x="470141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4667" y="2317495"/>
            <a:ext cx="3389629" cy="2790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matplotlib.pyplot </a:t>
            </a:r>
            <a:r>
              <a:rPr kumimoji="0" sz="21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</a:t>
            </a:r>
            <a:r>
              <a:rPr kumimoji="0" sz="2100" b="0" i="0" u="none" strike="noStrike" kern="1200" cap="none" spc="-3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[20, </a:t>
            </a:r>
            <a:r>
              <a:rPr kumimoji="0" sz="2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30,</a:t>
            </a:r>
            <a:r>
              <a:rPr kumimoji="0" sz="21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40]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[1, </a:t>
            </a: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2,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plt.plot(x,</a:t>
            </a:r>
            <a:r>
              <a:rPr kumimoji="0" sz="21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plt.show()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0817" y="1859279"/>
            <a:ext cx="1713864" cy="35052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275" rIns="0" bIns="0" rtlCol="0">
            <a:spAutoFit/>
          </a:bodyPr>
          <a:lstStyle/>
          <a:p>
            <a:pPr marL="407670" marR="0" lvl="0" indent="0" algn="l" defTabSz="914400" rtl="0" eaLnBrk="1" fontAlgn="auto" latinLnBrk="1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ex12.ipynb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94119" y="2209839"/>
            <a:ext cx="4760563" cy="3047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94799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65" dirty="0"/>
              <a:t> </a:t>
            </a:r>
            <a:r>
              <a:rPr spc="-240" dirty="0">
                <a:latin typeface="Arial"/>
                <a:cs typeface="Arial"/>
              </a:rPr>
              <a:t>12-2.</a:t>
            </a:r>
            <a:r>
              <a:rPr spc="-350" dirty="0">
                <a:latin typeface="Arial"/>
                <a:cs typeface="Arial"/>
              </a:rPr>
              <a:t> </a:t>
            </a:r>
            <a:r>
              <a:rPr spc="-35" dirty="0"/>
              <a:t>제목과</a:t>
            </a:r>
            <a:r>
              <a:rPr spc="-360" dirty="0"/>
              <a:t> </a:t>
            </a:r>
            <a:r>
              <a:rPr spc="-480" dirty="0">
                <a:latin typeface="Arial"/>
                <a:cs typeface="Arial"/>
              </a:rPr>
              <a:t>X/Y</a:t>
            </a:r>
            <a:r>
              <a:rPr spc="-370" dirty="0">
                <a:latin typeface="Arial"/>
                <a:cs typeface="Arial"/>
              </a:rPr>
              <a:t> </a:t>
            </a:r>
            <a:r>
              <a:rPr dirty="0"/>
              <a:t>축</a:t>
            </a:r>
            <a:r>
              <a:rPr spc="-350" dirty="0"/>
              <a:t> </a:t>
            </a:r>
            <a:r>
              <a:rPr spc="-35" dirty="0"/>
              <a:t>레이블</a:t>
            </a:r>
            <a:r>
              <a:rPr spc="-380" dirty="0"/>
              <a:t> </a:t>
            </a:r>
            <a:r>
              <a:rPr spc="-55" dirty="0"/>
              <a:t>설정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3992" y="2213025"/>
            <a:ext cx="189230" cy="3687445"/>
          </a:xfrm>
          <a:custGeom>
            <a:avLst/>
            <a:gdLst/>
            <a:ahLst/>
            <a:cxnLst/>
            <a:rect l="l" t="t" r="r" b="b"/>
            <a:pathLst>
              <a:path w="189230" h="3687445">
                <a:moveTo>
                  <a:pt x="0" y="3687445"/>
                </a:moveTo>
                <a:lnTo>
                  <a:pt x="189141" y="3687445"/>
                </a:lnTo>
                <a:lnTo>
                  <a:pt x="189141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3096" y="2213025"/>
            <a:ext cx="5273675" cy="3687445"/>
          </a:xfrm>
          <a:custGeom>
            <a:avLst/>
            <a:gdLst/>
            <a:ahLst/>
            <a:cxnLst/>
            <a:rect l="l" t="t" r="r" b="b"/>
            <a:pathLst>
              <a:path w="5273675" h="3687445">
                <a:moveTo>
                  <a:pt x="0" y="3687445"/>
                </a:moveTo>
                <a:lnTo>
                  <a:pt x="5273675" y="3687445"/>
                </a:lnTo>
                <a:lnTo>
                  <a:pt x="5273675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3992" y="2209926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1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76897" y="2209926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1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10817" y="2213101"/>
            <a:ext cx="5469255" cy="0"/>
          </a:xfrm>
          <a:custGeom>
            <a:avLst/>
            <a:gdLst/>
            <a:ahLst/>
            <a:cxnLst/>
            <a:rect l="l" t="t" r="r" b="b"/>
            <a:pathLst>
              <a:path w="5469255">
                <a:moveTo>
                  <a:pt x="0" y="0"/>
                </a:moveTo>
                <a:lnTo>
                  <a:pt x="546925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10817" y="5900470"/>
            <a:ext cx="5469255" cy="0"/>
          </a:xfrm>
          <a:custGeom>
            <a:avLst/>
            <a:gdLst/>
            <a:ahLst/>
            <a:cxnLst/>
            <a:rect l="l" t="t" r="r" b="b"/>
            <a:pathLst>
              <a:path w="5469255">
                <a:moveTo>
                  <a:pt x="0" y="0"/>
                </a:moveTo>
                <a:lnTo>
                  <a:pt x="546925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1930" y="2155828"/>
            <a:ext cx="4497070" cy="34397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0" marR="5080" lvl="0" indent="0" algn="l" defTabSz="914400" rtl="0" eaLnBrk="1" fontAlgn="auto" latinLnBrk="1" hangingPunct="1">
              <a:lnSpc>
                <a:spcPct val="1524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matplotlib.pyplot </a:t>
            </a:r>
            <a:r>
              <a:rPr kumimoji="0" sz="21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  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plt.plot(['kim', 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'lee',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'kang'], [85, 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88,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90])  </a:t>
            </a: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plt.title('English </a:t>
            </a:r>
            <a:r>
              <a:rPr kumimoji="0" sz="21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Score 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three</a:t>
            </a:r>
            <a:r>
              <a:rPr kumimoji="0" sz="2100" b="0" i="0" u="none" strike="noStrike" kern="1200" cap="none" spc="-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students') 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plt.xlabel('Student </a:t>
            </a:r>
            <a:r>
              <a:rPr kumimoji="0" sz="21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 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  </a:t>
            </a:r>
            <a:r>
              <a:rPr kumimoji="0" sz="2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plt.ylabel('Score')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plt.show()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0817" y="1859279"/>
            <a:ext cx="1713864" cy="35052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275" rIns="0" bIns="0" rtlCol="0">
            <a:spAutoFit/>
          </a:bodyPr>
          <a:lstStyle/>
          <a:p>
            <a:pPr marL="407670" marR="0" lvl="0" indent="0" algn="l" defTabSz="914400" rtl="0" eaLnBrk="1" fontAlgn="auto" latinLnBrk="1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ex12.ipynb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03363" y="2209845"/>
            <a:ext cx="4186076" cy="2881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7820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40" dirty="0">
                <a:latin typeface="Arial"/>
                <a:cs typeface="Arial"/>
              </a:rPr>
              <a:t>12-3.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30" dirty="0"/>
              <a:t>한글</a:t>
            </a:r>
            <a:r>
              <a:rPr spc="-370" dirty="0"/>
              <a:t> </a:t>
            </a:r>
            <a:r>
              <a:rPr spc="-25" dirty="0"/>
              <a:t>폰트</a:t>
            </a:r>
            <a:r>
              <a:rPr spc="-370" dirty="0"/>
              <a:t> </a:t>
            </a:r>
            <a:r>
              <a:rPr spc="-55" dirty="0"/>
              <a:t>사용하기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9098" y="2221649"/>
            <a:ext cx="167640" cy="3687445"/>
          </a:xfrm>
          <a:custGeom>
            <a:avLst/>
            <a:gdLst/>
            <a:ahLst/>
            <a:cxnLst/>
            <a:rect l="l" t="t" r="r" b="b"/>
            <a:pathLst>
              <a:path w="167640" h="3687445">
                <a:moveTo>
                  <a:pt x="0" y="3687445"/>
                </a:moveTo>
                <a:lnTo>
                  <a:pt x="167043" y="3687445"/>
                </a:lnTo>
                <a:lnTo>
                  <a:pt x="167043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6128" y="2221649"/>
            <a:ext cx="4657725" cy="3687445"/>
          </a:xfrm>
          <a:custGeom>
            <a:avLst/>
            <a:gdLst/>
            <a:ahLst/>
            <a:cxnLst/>
            <a:rect l="l" t="t" r="r" b="b"/>
            <a:pathLst>
              <a:path w="4657725" h="3687445">
                <a:moveTo>
                  <a:pt x="0" y="3687445"/>
                </a:moveTo>
                <a:lnTo>
                  <a:pt x="4657471" y="3687445"/>
                </a:lnTo>
                <a:lnTo>
                  <a:pt x="4657471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9098" y="2218563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0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600" y="2218563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0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5923" y="2221738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085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5923" y="5909093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085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20"/>
              </a:spcBef>
            </a:pPr>
            <a:r>
              <a:rPr spc="10" dirty="0"/>
              <a:t>import </a:t>
            </a:r>
            <a:r>
              <a:rPr spc="-10" dirty="0"/>
              <a:t>matplotlib.pyplot </a:t>
            </a:r>
            <a:r>
              <a:rPr spc="-180" dirty="0"/>
              <a:t>as</a:t>
            </a:r>
            <a:r>
              <a:rPr spc="-395" dirty="0"/>
              <a:t> </a:t>
            </a:r>
            <a:r>
              <a:rPr spc="30" dirty="0"/>
              <a:t>plt</a:t>
            </a:r>
          </a:p>
          <a:p>
            <a:pPr>
              <a:lnSpc>
                <a:spcPct val="100000"/>
              </a:lnSpc>
              <a:spcBef>
                <a:spcPts val="1320"/>
              </a:spcBef>
            </a:pPr>
            <a:r>
              <a:rPr spc="-10" dirty="0"/>
              <a:t>from </a:t>
            </a:r>
            <a:r>
              <a:rPr spc="-5" dirty="0"/>
              <a:t>matplotlib </a:t>
            </a:r>
            <a:r>
              <a:rPr spc="10" dirty="0"/>
              <a:t>import</a:t>
            </a:r>
            <a:r>
              <a:rPr spc="-315" dirty="0"/>
              <a:t> </a:t>
            </a:r>
            <a:r>
              <a:rPr spc="-95" dirty="0"/>
              <a:t>rc</a:t>
            </a:r>
          </a:p>
          <a:p>
            <a:pPr>
              <a:lnSpc>
                <a:spcPct val="100000"/>
              </a:lnSpc>
            </a:pPr>
            <a:endParaRPr spc="-95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/>
          </a:p>
          <a:p>
            <a:pPr>
              <a:lnSpc>
                <a:spcPct val="100000"/>
              </a:lnSpc>
            </a:pPr>
            <a:r>
              <a:rPr spc="-10" dirty="0"/>
              <a:t>rc('font', </a:t>
            </a:r>
            <a:r>
              <a:rPr spc="-45" dirty="0"/>
              <a:t>family='Malgun</a:t>
            </a:r>
            <a:r>
              <a:rPr spc="-195" dirty="0"/>
              <a:t> </a:t>
            </a:r>
            <a:r>
              <a:rPr spc="-45" dirty="0"/>
              <a:t>Gothic')</a:t>
            </a:r>
          </a:p>
          <a:p>
            <a:pPr>
              <a:lnSpc>
                <a:spcPct val="100000"/>
              </a:lnSpc>
              <a:spcBef>
                <a:spcPts val="1320"/>
              </a:spcBef>
            </a:pPr>
            <a:r>
              <a:rPr spc="-15" dirty="0"/>
              <a:t>font1 </a:t>
            </a:r>
            <a:r>
              <a:rPr spc="-165" dirty="0"/>
              <a:t>= </a:t>
            </a:r>
            <a:r>
              <a:rPr spc="-65" dirty="0"/>
              <a:t>{'size':18,</a:t>
            </a:r>
            <a:r>
              <a:rPr spc="-105" dirty="0"/>
              <a:t> </a:t>
            </a:r>
            <a:r>
              <a:rPr spc="-25" dirty="0"/>
              <a:t>'color':'green'}</a:t>
            </a:r>
          </a:p>
          <a:p>
            <a:pPr>
              <a:lnSpc>
                <a:spcPct val="100000"/>
              </a:lnSpc>
              <a:spcBef>
                <a:spcPts val="1320"/>
              </a:spcBef>
            </a:pPr>
            <a:r>
              <a:rPr spc="-90" dirty="0"/>
              <a:t>xdata </a:t>
            </a:r>
            <a:r>
              <a:rPr spc="-165" dirty="0"/>
              <a:t>= </a:t>
            </a:r>
            <a:r>
              <a:rPr spc="35" dirty="0"/>
              <a:t>['</a:t>
            </a:r>
            <a:r>
              <a:rPr spc="35" dirty="0">
                <a:latin typeface="Arial Unicode MS"/>
                <a:cs typeface="Arial Unicode MS"/>
              </a:rPr>
              <a:t>안지영</a:t>
            </a:r>
            <a:r>
              <a:rPr spc="35" dirty="0"/>
              <a:t>', </a:t>
            </a:r>
            <a:r>
              <a:rPr spc="30" dirty="0"/>
              <a:t>'</a:t>
            </a:r>
            <a:r>
              <a:rPr spc="30" dirty="0">
                <a:latin typeface="Arial Unicode MS"/>
                <a:cs typeface="Arial Unicode MS"/>
              </a:rPr>
              <a:t>홍지수</a:t>
            </a:r>
            <a:r>
              <a:rPr spc="30" dirty="0"/>
              <a:t>',</a:t>
            </a:r>
            <a:r>
              <a:rPr spc="-185" dirty="0"/>
              <a:t> </a:t>
            </a:r>
            <a:r>
              <a:rPr spc="50" dirty="0"/>
              <a:t>'</a:t>
            </a:r>
            <a:r>
              <a:rPr spc="50" dirty="0">
                <a:latin typeface="Arial Unicode MS"/>
                <a:cs typeface="Arial Unicode MS"/>
              </a:rPr>
              <a:t>황예린</a:t>
            </a:r>
            <a:r>
              <a:rPr spc="50" dirty="0"/>
              <a:t>']</a:t>
            </a:r>
          </a:p>
          <a:p>
            <a:pPr>
              <a:lnSpc>
                <a:spcPct val="100000"/>
              </a:lnSpc>
              <a:spcBef>
                <a:spcPts val="1320"/>
              </a:spcBef>
            </a:pPr>
            <a:r>
              <a:rPr spc="-75" dirty="0"/>
              <a:t>ydata </a:t>
            </a:r>
            <a:r>
              <a:rPr spc="-165" dirty="0"/>
              <a:t>= </a:t>
            </a:r>
            <a:r>
              <a:rPr spc="-40" dirty="0"/>
              <a:t>[90, </a:t>
            </a:r>
            <a:r>
              <a:rPr spc="-80" dirty="0"/>
              <a:t>85,</a:t>
            </a:r>
            <a:r>
              <a:rPr spc="-110" dirty="0"/>
              <a:t> </a:t>
            </a:r>
            <a:r>
              <a:rPr spc="-40" dirty="0"/>
              <a:t>88]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15923" y="1866900"/>
            <a:ext cx="171450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8305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ex12.ipynb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6614" y="2218563"/>
            <a:ext cx="4729480" cy="36937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4460" rIns="0" bIns="0" rtlCol="0">
            <a:spAutoFit/>
          </a:bodyPr>
          <a:lstStyle/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plt.plot(xdata,</a:t>
            </a:r>
            <a:r>
              <a:rPr kumimoji="0" sz="21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783590" lvl="0" indent="0" algn="l" defTabSz="914400" rtl="0" eaLnBrk="1" fontAlgn="auto" latinLnBrk="1" hangingPunct="1">
              <a:lnSpc>
                <a:spcPct val="1524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plt.title('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세명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학생의 국어</a:t>
            </a:r>
            <a:r>
              <a:rPr kumimoji="0" sz="2100" b="0" i="0" u="none" strike="noStrike" kern="1200" cap="none" spc="-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성적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 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fontdict=font1)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plt.xlabel('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이름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2642870" lvl="0" indent="0" algn="l" defTabSz="914400" rtl="0" eaLnBrk="1" fontAlgn="auto" latinLnBrk="1" hangingPunct="1">
              <a:lnSpc>
                <a:spcPct val="15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plt.ylabel('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성적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  </a:t>
            </a: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plt.show()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9386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65" dirty="0"/>
              <a:t> </a:t>
            </a:r>
            <a:r>
              <a:rPr spc="-240" dirty="0">
                <a:latin typeface="Arial"/>
                <a:cs typeface="Arial"/>
              </a:rPr>
              <a:t>12-3.</a:t>
            </a:r>
            <a:r>
              <a:rPr spc="-350" dirty="0">
                <a:latin typeface="Arial"/>
                <a:cs typeface="Arial"/>
              </a:rPr>
              <a:t> </a:t>
            </a:r>
            <a:r>
              <a:rPr spc="-30" dirty="0"/>
              <a:t>한글</a:t>
            </a:r>
            <a:r>
              <a:rPr spc="-360" dirty="0"/>
              <a:t> </a:t>
            </a:r>
            <a:r>
              <a:rPr spc="-25" dirty="0"/>
              <a:t>폰트</a:t>
            </a:r>
            <a:r>
              <a:rPr spc="-365" dirty="0"/>
              <a:t> </a:t>
            </a:r>
            <a:r>
              <a:rPr spc="-90" dirty="0"/>
              <a:t>사용하기</a:t>
            </a:r>
            <a:r>
              <a:rPr spc="-90" dirty="0">
                <a:latin typeface="Arial"/>
                <a:cs typeface="Arial"/>
              </a:rPr>
              <a:t>(</a:t>
            </a:r>
            <a:r>
              <a:rPr spc="-90" dirty="0"/>
              <a:t>계속</a:t>
            </a:r>
            <a:r>
              <a:rPr spc="-90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42715" y="2325680"/>
            <a:ext cx="4680076" cy="3218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72167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5" dirty="0"/>
              <a:t> </a:t>
            </a:r>
            <a:r>
              <a:rPr spc="-240" dirty="0">
                <a:latin typeface="Arial"/>
                <a:cs typeface="Arial"/>
              </a:rPr>
              <a:t>12-4.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dirty="0"/>
              <a:t>선</a:t>
            </a:r>
            <a:r>
              <a:rPr spc="-375" dirty="0"/>
              <a:t> </a:t>
            </a:r>
            <a:r>
              <a:rPr spc="-40" dirty="0"/>
              <a:t>그래프의</a:t>
            </a:r>
            <a:r>
              <a:rPr spc="-365" dirty="0"/>
              <a:t> </a:t>
            </a:r>
            <a:r>
              <a:rPr spc="-55" dirty="0"/>
              <a:t>범례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9098" y="2221649"/>
            <a:ext cx="167640" cy="3687445"/>
          </a:xfrm>
          <a:custGeom>
            <a:avLst/>
            <a:gdLst/>
            <a:ahLst/>
            <a:cxnLst/>
            <a:rect l="l" t="t" r="r" b="b"/>
            <a:pathLst>
              <a:path w="167640" h="3687445">
                <a:moveTo>
                  <a:pt x="0" y="3687445"/>
                </a:moveTo>
                <a:lnTo>
                  <a:pt x="167043" y="3687445"/>
                </a:lnTo>
                <a:lnTo>
                  <a:pt x="167043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6128" y="2221649"/>
            <a:ext cx="4657725" cy="3687445"/>
          </a:xfrm>
          <a:custGeom>
            <a:avLst/>
            <a:gdLst/>
            <a:ahLst/>
            <a:cxnLst/>
            <a:rect l="l" t="t" r="r" b="b"/>
            <a:pathLst>
              <a:path w="4657725" h="3687445">
                <a:moveTo>
                  <a:pt x="0" y="3687445"/>
                </a:moveTo>
                <a:lnTo>
                  <a:pt x="4657471" y="3687445"/>
                </a:lnTo>
                <a:lnTo>
                  <a:pt x="4657471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9098" y="2218563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0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600" y="2218563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0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5923" y="2221738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085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5923" y="5909093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085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71805">
              <a:lnSpc>
                <a:spcPct val="152400"/>
              </a:lnSpc>
              <a:spcBef>
                <a:spcPts val="95"/>
              </a:spcBef>
            </a:pPr>
            <a:r>
              <a:rPr spc="10" dirty="0"/>
              <a:t>import </a:t>
            </a:r>
            <a:r>
              <a:rPr spc="-10" dirty="0"/>
              <a:t>matplotlib.pyplot </a:t>
            </a:r>
            <a:r>
              <a:rPr spc="-180" dirty="0"/>
              <a:t>as </a:t>
            </a:r>
            <a:r>
              <a:rPr spc="30" dirty="0"/>
              <a:t>plt  </a:t>
            </a:r>
            <a:r>
              <a:rPr spc="-10" dirty="0"/>
              <a:t>from </a:t>
            </a:r>
            <a:r>
              <a:rPr spc="-5" dirty="0"/>
              <a:t>matplotlib </a:t>
            </a:r>
            <a:r>
              <a:rPr spc="10" dirty="0"/>
              <a:t>import </a:t>
            </a:r>
            <a:r>
              <a:rPr spc="-95" dirty="0"/>
              <a:t>rc  </a:t>
            </a:r>
            <a:r>
              <a:rPr spc="-10" dirty="0"/>
              <a:t>rc('font', </a:t>
            </a:r>
            <a:r>
              <a:rPr spc="-45" dirty="0"/>
              <a:t>family='Malgun</a:t>
            </a:r>
            <a:r>
              <a:rPr spc="-210" dirty="0"/>
              <a:t> </a:t>
            </a:r>
            <a:r>
              <a:rPr spc="-45" dirty="0"/>
              <a:t>Gothic')</a:t>
            </a:r>
          </a:p>
          <a:p>
            <a:pPr>
              <a:lnSpc>
                <a:spcPct val="100000"/>
              </a:lnSpc>
            </a:pPr>
            <a:endParaRPr spc="-45" dirty="0"/>
          </a:p>
          <a:p>
            <a:pPr marR="5080">
              <a:lnSpc>
                <a:spcPct val="152400"/>
              </a:lnSpc>
              <a:spcBef>
                <a:spcPts val="1430"/>
              </a:spcBef>
            </a:pPr>
            <a:r>
              <a:rPr spc="-90" dirty="0"/>
              <a:t>xdata </a:t>
            </a:r>
            <a:r>
              <a:rPr spc="-165" dirty="0"/>
              <a:t>= </a:t>
            </a:r>
            <a:r>
              <a:rPr spc="35" dirty="0"/>
              <a:t>['</a:t>
            </a:r>
            <a:r>
              <a:rPr spc="35" dirty="0">
                <a:latin typeface="Arial Unicode MS"/>
                <a:cs typeface="Arial Unicode MS"/>
              </a:rPr>
              <a:t>안지영</a:t>
            </a:r>
            <a:r>
              <a:rPr spc="35" dirty="0"/>
              <a:t>', </a:t>
            </a:r>
            <a:r>
              <a:rPr spc="30" dirty="0"/>
              <a:t>'</a:t>
            </a:r>
            <a:r>
              <a:rPr spc="30" dirty="0">
                <a:latin typeface="Arial Unicode MS"/>
                <a:cs typeface="Arial Unicode MS"/>
              </a:rPr>
              <a:t>홍지수</a:t>
            </a:r>
            <a:r>
              <a:rPr spc="30" dirty="0"/>
              <a:t>',</a:t>
            </a:r>
            <a:r>
              <a:rPr spc="-190" dirty="0"/>
              <a:t> </a:t>
            </a:r>
            <a:r>
              <a:rPr spc="50" dirty="0"/>
              <a:t>'</a:t>
            </a:r>
            <a:r>
              <a:rPr spc="50" dirty="0">
                <a:latin typeface="Arial Unicode MS"/>
                <a:cs typeface="Arial Unicode MS"/>
              </a:rPr>
              <a:t>황예린</a:t>
            </a:r>
            <a:r>
              <a:rPr spc="50" dirty="0"/>
              <a:t>']  </a:t>
            </a:r>
            <a:r>
              <a:rPr spc="-75" dirty="0"/>
              <a:t>ydata1 </a:t>
            </a:r>
            <a:r>
              <a:rPr spc="-165" dirty="0"/>
              <a:t>= </a:t>
            </a:r>
            <a:r>
              <a:rPr spc="-40" dirty="0"/>
              <a:t>[90, </a:t>
            </a:r>
            <a:r>
              <a:rPr spc="-75" dirty="0"/>
              <a:t>85,</a:t>
            </a:r>
            <a:r>
              <a:rPr spc="-125" dirty="0"/>
              <a:t> </a:t>
            </a:r>
            <a:r>
              <a:rPr spc="-35" dirty="0"/>
              <a:t>88]</a:t>
            </a:r>
          </a:p>
          <a:p>
            <a:pPr>
              <a:lnSpc>
                <a:spcPct val="100000"/>
              </a:lnSpc>
              <a:spcBef>
                <a:spcPts val="1320"/>
              </a:spcBef>
            </a:pPr>
            <a:r>
              <a:rPr spc="-75" dirty="0"/>
              <a:t>ydata2 </a:t>
            </a:r>
            <a:r>
              <a:rPr spc="-165" dirty="0"/>
              <a:t>= </a:t>
            </a:r>
            <a:r>
              <a:rPr spc="-40" dirty="0"/>
              <a:t>[83, </a:t>
            </a:r>
            <a:r>
              <a:rPr spc="-80" dirty="0"/>
              <a:t>88,</a:t>
            </a:r>
            <a:r>
              <a:rPr spc="-165" dirty="0"/>
              <a:t> </a:t>
            </a:r>
            <a:r>
              <a:rPr spc="-40" dirty="0"/>
              <a:t>91]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15923" y="1866900"/>
            <a:ext cx="171450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8305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ex12.ipynb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6614" y="2218563"/>
            <a:ext cx="4729480" cy="36937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4460" rIns="0" bIns="0" rtlCol="0">
            <a:spAutoFit/>
          </a:bodyPr>
          <a:lstStyle/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plt.plot(xdata, </a:t>
            </a:r>
            <a:r>
              <a:rPr kumimoji="0" sz="2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ydata1,</a:t>
            </a:r>
            <a:r>
              <a:rPr kumimoji="0" sz="21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label='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국어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579120" lvl="0" indent="0" algn="l" defTabSz="914400" rtl="0" eaLnBrk="1" fontAlgn="auto" latinLnBrk="1" hangingPunct="1">
              <a:lnSpc>
                <a:spcPct val="1524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plt.plot(xdata, </a:t>
            </a:r>
            <a:r>
              <a:rPr kumimoji="0" sz="2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ydata2,</a:t>
            </a:r>
            <a:r>
              <a:rPr kumimoji="0" sz="21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label='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영어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 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plt.legend(loc='upper</a:t>
            </a:r>
            <a:r>
              <a:rPr kumimoji="0" sz="21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center')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plt.title('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세명</a:t>
            </a:r>
            <a:r>
              <a:rPr kumimoji="0" sz="21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학생의</a:t>
            </a:r>
            <a:r>
              <a:rPr kumimoji="0" sz="21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국어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1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영어</a:t>
            </a:r>
            <a:r>
              <a:rPr kumimoji="0" sz="21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성적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plt.show()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8782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40" dirty="0">
                <a:latin typeface="Arial"/>
                <a:cs typeface="Arial"/>
              </a:rPr>
              <a:t>12-4.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dirty="0"/>
              <a:t>선</a:t>
            </a:r>
            <a:r>
              <a:rPr spc="-365" dirty="0"/>
              <a:t> </a:t>
            </a:r>
            <a:r>
              <a:rPr spc="-40" dirty="0"/>
              <a:t>그래프의</a:t>
            </a:r>
            <a:r>
              <a:rPr spc="-365" dirty="0"/>
              <a:t> </a:t>
            </a:r>
            <a:r>
              <a:rPr spc="-100" dirty="0"/>
              <a:t>범례</a:t>
            </a:r>
            <a:r>
              <a:rPr spc="-100" dirty="0">
                <a:latin typeface="Arial"/>
                <a:cs typeface="Arial"/>
              </a:rPr>
              <a:t>(</a:t>
            </a:r>
            <a:r>
              <a:rPr spc="-100" dirty="0"/>
              <a:t>계속</a:t>
            </a:r>
            <a:r>
              <a:rPr spc="-100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84675" y="2127595"/>
            <a:ext cx="4774648" cy="3332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92894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 </a:t>
            </a:r>
            <a:r>
              <a:rPr spc="-240" dirty="0">
                <a:latin typeface="Arial"/>
                <a:cs typeface="Arial"/>
              </a:rPr>
              <a:t>11-2. </a:t>
            </a:r>
            <a:r>
              <a:rPr spc="-459" dirty="0">
                <a:latin typeface="Arial"/>
                <a:cs typeface="Arial"/>
              </a:rPr>
              <a:t>csv </a:t>
            </a:r>
            <a:r>
              <a:rPr spc="-25" dirty="0"/>
              <a:t>파일</a:t>
            </a:r>
            <a:r>
              <a:rPr spc="-1040" dirty="0"/>
              <a:t> </a:t>
            </a:r>
            <a:r>
              <a:rPr spc="-35" dirty="0"/>
              <a:t>데이터 </a:t>
            </a:r>
            <a:r>
              <a:rPr spc="-55" dirty="0"/>
              <a:t>출력하기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2209800"/>
            <a:ext cx="5926455" cy="36944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4460" rIns="0" bIns="0" rtlCol="0">
            <a:spAutoFit/>
          </a:bodyPr>
          <a:lstStyle/>
          <a:p>
            <a:pPr marL="389255" marR="0" lvl="0" indent="0" algn="l" defTabSz="914400" rtl="0" eaLnBrk="1" fontAlgn="auto" latinLnBrk="1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21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open('month_temp.csv',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21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3396615" lvl="0" indent="0" algn="l" defTabSz="914400" rtl="0" eaLnBrk="1" fontAlgn="auto" latinLnBrk="1" hangingPunct="1">
              <a:lnSpc>
                <a:spcPct val="1524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 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1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6270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21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1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range(len(line)):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3650615" lvl="0" indent="495300" algn="l" defTabSz="914400" rtl="0" eaLnBrk="1" fontAlgn="auto" latinLnBrk="1" hangingPunct="1">
              <a:lnSpc>
                <a:spcPct val="15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t(li</a:t>
            </a:r>
            <a:r>
              <a:rPr kumimoji="0" sz="21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]</a:t>
            </a:r>
            <a:r>
              <a:rPr kumimoji="0" sz="21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228967" y="2210435"/>
          <a:ext cx="4189095" cy="2806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03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11747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881">
                <a:tc>
                  <a:txBody>
                    <a:bodyPr/>
                    <a:lstStyle/>
                    <a:p>
                      <a:pPr marL="144145" marR="36322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지점  일시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  <a:p>
                      <a:pPr marL="144145" marR="2917190" algn="just">
                        <a:lnSpc>
                          <a:spcPct val="9980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평균기온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°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C) 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최저기온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°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C)  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최고기온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°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C) 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119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2019-10-01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…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77900" y="1859279"/>
            <a:ext cx="1713864" cy="35052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275" rIns="0" bIns="0" rtlCol="0">
            <a:spAutoFit/>
          </a:bodyPr>
          <a:lstStyle/>
          <a:p>
            <a:pPr marL="408305" marR="0" lvl="0" indent="0" algn="l" defTabSz="914400" rtl="0" eaLnBrk="1" fontAlgn="auto" latinLnBrk="1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85547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40" dirty="0">
                <a:latin typeface="Arial"/>
                <a:cs typeface="Arial"/>
              </a:rPr>
              <a:t>12-5.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35" dirty="0"/>
              <a:t>그래프</a:t>
            </a:r>
            <a:r>
              <a:rPr spc="-365" dirty="0"/>
              <a:t> </a:t>
            </a:r>
            <a:r>
              <a:rPr dirty="0"/>
              <a:t>선</a:t>
            </a:r>
            <a:r>
              <a:rPr spc="-370" dirty="0"/>
              <a:t> </a:t>
            </a:r>
            <a:r>
              <a:rPr spc="-35" dirty="0"/>
              <a:t>스타일</a:t>
            </a:r>
            <a:r>
              <a:rPr spc="-360" dirty="0"/>
              <a:t> </a:t>
            </a:r>
            <a:r>
              <a:rPr spc="-55" dirty="0"/>
              <a:t>설정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9098" y="2221649"/>
            <a:ext cx="167640" cy="3687445"/>
          </a:xfrm>
          <a:custGeom>
            <a:avLst/>
            <a:gdLst/>
            <a:ahLst/>
            <a:cxnLst/>
            <a:rect l="l" t="t" r="r" b="b"/>
            <a:pathLst>
              <a:path w="167640" h="3687445">
                <a:moveTo>
                  <a:pt x="0" y="3687445"/>
                </a:moveTo>
                <a:lnTo>
                  <a:pt x="167043" y="3687445"/>
                </a:lnTo>
                <a:lnTo>
                  <a:pt x="167043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6128" y="2221649"/>
            <a:ext cx="4657725" cy="3687445"/>
          </a:xfrm>
          <a:custGeom>
            <a:avLst/>
            <a:gdLst/>
            <a:ahLst/>
            <a:cxnLst/>
            <a:rect l="l" t="t" r="r" b="b"/>
            <a:pathLst>
              <a:path w="4657725" h="3687445">
                <a:moveTo>
                  <a:pt x="0" y="3687445"/>
                </a:moveTo>
                <a:lnTo>
                  <a:pt x="4657471" y="3687445"/>
                </a:lnTo>
                <a:lnTo>
                  <a:pt x="4657471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9098" y="2218563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0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600" y="2218563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0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5923" y="2221738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085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5923" y="5909093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085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71805">
              <a:lnSpc>
                <a:spcPct val="152400"/>
              </a:lnSpc>
              <a:spcBef>
                <a:spcPts val="95"/>
              </a:spcBef>
            </a:pPr>
            <a:r>
              <a:rPr spc="10" dirty="0"/>
              <a:t>import </a:t>
            </a:r>
            <a:r>
              <a:rPr spc="-10" dirty="0"/>
              <a:t>matplotlib.pyplot </a:t>
            </a:r>
            <a:r>
              <a:rPr spc="-180" dirty="0"/>
              <a:t>as </a:t>
            </a:r>
            <a:r>
              <a:rPr spc="30" dirty="0"/>
              <a:t>plt  </a:t>
            </a:r>
            <a:r>
              <a:rPr spc="-10" dirty="0"/>
              <a:t>from </a:t>
            </a:r>
            <a:r>
              <a:rPr spc="-5" dirty="0"/>
              <a:t>matplotlib </a:t>
            </a:r>
            <a:r>
              <a:rPr spc="10" dirty="0"/>
              <a:t>import </a:t>
            </a:r>
            <a:r>
              <a:rPr spc="-95" dirty="0"/>
              <a:t>rc  </a:t>
            </a:r>
            <a:r>
              <a:rPr spc="-10" dirty="0"/>
              <a:t>rc('font', </a:t>
            </a:r>
            <a:r>
              <a:rPr spc="-45" dirty="0"/>
              <a:t>family='Malgun</a:t>
            </a:r>
            <a:r>
              <a:rPr spc="-210" dirty="0"/>
              <a:t> </a:t>
            </a:r>
            <a:r>
              <a:rPr spc="-45" dirty="0"/>
              <a:t>Gothic')</a:t>
            </a:r>
          </a:p>
          <a:p>
            <a:pPr>
              <a:lnSpc>
                <a:spcPct val="100000"/>
              </a:lnSpc>
            </a:pPr>
            <a:endParaRPr spc="-45" dirty="0"/>
          </a:p>
          <a:p>
            <a:pPr marR="5080">
              <a:lnSpc>
                <a:spcPct val="152400"/>
              </a:lnSpc>
              <a:spcBef>
                <a:spcPts val="1430"/>
              </a:spcBef>
            </a:pPr>
            <a:r>
              <a:rPr spc="-90" dirty="0"/>
              <a:t>xdata </a:t>
            </a:r>
            <a:r>
              <a:rPr spc="-165" dirty="0"/>
              <a:t>= </a:t>
            </a:r>
            <a:r>
              <a:rPr spc="35" dirty="0"/>
              <a:t>['</a:t>
            </a:r>
            <a:r>
              <a:rPr spc="35" dirty="0">
                <a:latin typeface="Arial Unicode MS"/>
                <a:cs typeface="Arial Unicode MS"/>
              </a:rPr>
              <a:t>안지영</a:t>
            </a:r>
            <a:r>
              <a:rPr spc="35" dirty="0"/>
              <a:t>', </a:t>
            </a:r>
            <a:r>
              <a:rPr spc="30" dirty="0"/>
              <a:t>'</a:t>
            </a:r>
            <a:r>
              <a:rPr spc="30" dirty="0">
                <a:latin typeface="Arial Unicode MS"/>
                <a:cs typeface="Arial Unicode MS"/>
              </a:rPr>
              <a:t>홍지수</a:t>
            </a:r>
            <a:r>
              <a:rPr spc="30" dirty="0"/>
              <a:t>',</a:t>
            </a:r>
            <a:r>
              <a:rPr spc="-190" dirty="0"/>
              <a:t> </a:t>
            </a:r>
            <a:r>
              <a:rPr spc="50" dirty="0"/>
              <a:t>'</a:t>
            </a:r>
            <a:r>
              <a:rPr spc="50" dirty="0">
                <a:latin typeface="Arial Unicode MS"/>
                <a:cs typeface="Arial Unicode MS"/>
              </a:rPr>
              <a:t>황예린</a:t>
            </a:r>
            <a:r>
              <a:rPr spc="50" dirty="0"/>
              <a:t>']  </a:t>
            </a:r>
            <a:r>
              <a:rPr spc="-75" dirty="0"/>
              <a:t>ydata1 </a:t>
            </a:r>
            <a:r>
              <a:rPr spc="-165" dirty="0"/>
              <a:t>= </a:t>
            </a:r>
            <a:r>
              <a:rPr spc="-40" dirty="0"/>
              <a:t>[90, </a:t>
            </a:r>
            <a:r>
              <a:rPr spc="-75" dirty="0"/>
              <a:t>85,</a:t>
            </a:r>
            <a:r>
              <a:rPr spc="-125" dirty="0"/>
              <a:t> </a:t>
            </a:r>
            <a:r>
              <a:rPr spc="-35" dirty="0"/>
              <a:t>88]</a:t>
            </a:r>
          </a:p>
          <a:p>
            <a:pPr>
              <a:lnSpc>
                <a:spcPct val="100000"/>
              </a:lnSpc>
              <a:spcBef>
                <a:spcPts val="1320"/>
              </a:spcBef>
            </a:pPr>
            <a:r>
              <a:rPr spc="-75" dirty="0"/>
              <a:t>ydata2 </a:t>
            </a:r>
            <a:r>
              <a:rPr spc="-165" dirty="0"/>
              <a:t>= </a:t>
            </a:r>
            <a:r>
              <a:rPr spc="-40" dirty="0"/>
              <a:t>[83, </a:t>
            </a:r>
            <a:r>
              <a:rPr spc="-80" dirty="0"/>
              <a:t>88,</a:t>
            </a:r>
            <a:r>
              <a:rPr spc="-165" dirty="0"/>
              <a:t> </a:t>
            </a:r>
            <a:r>
              <a:rPr spc="-40" dirty="0"/>
              <a:t>91]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15923" y="1866900"/>
            <a:ext cx="171450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8305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ex12.ipynb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6614" y="2218563"/>
            <a:ext cx="4729480" cy="36937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4460" rIns="0" bIns="0" rtlCol="0">
            <a:spAutoFit/>
          </a:bodyPr>
          <a:lstStyle/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ydata3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[85, 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97,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78]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ydata4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[92, </a:t>
            </a:r>
            <a:r>
              <a:rPr kumimoji="0" sz="2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88,</a:t>
            </a:r>
            <a:r>
              <a:rPr kumimoji="0" sz="210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82]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99695" lvl="0" indent="0" algn="l" defTabSz="914400" rtl="0" eaLnBrk="1" fontAlgn="auto" latinLnBrk="1" hangingPunct="1">
              <a:lnSpc>
                <a:spcPct val="152400"/>
              </a:lnSpc>
              <a:spcBef>
                <a:spcPts val="14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plt.plot(xdata, </a:t>
            </a:r>
            <a:r>
              <a:rPr kumimoji="0" sz="2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ydata1,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label='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국어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 </a:t>
            </a: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color='red', linestyle='-',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marker='o')  </a:t>
            </a: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plt.plot(xdata, </a:t>
            </a:r>
            <a:r>
              <a:rPr kumimoji="0" sz="2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ydata2,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label='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영어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 color='#00ffff',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linestyle='--',</a:t>
            </a:r>
            <a:r>
              <a:rPr kumimoji="0" sz="21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marker='x')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10121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40" dirty="0">
                <a:latin typeface="Arial"/>
                <a:cs typeface="Arial"/>
              </a:rPr>
              <a:t>12-5.</a:t>
            </a:r>
            <a:r>
              <a:rPr spc="-350" dirty="0">
                <a:latin typeface="Arial"/>
                <a:cs typeface="Arial"/>
              </a:rPr>
              <a:t> </a:t>
            </a:r>
            <a:r>
              <a:rPr spc="-35" dirty="0"/>
              <a:t>그래프</a:t>
            </a:r>
            <a:r>
              <a:rPr spc="-360" dirty="0"/>
              <a:t> </a:t>
            </a:r>
            <a:r>
              <a:rPr dirty="0"/>
              <a:t>선</a:t>
            </a:r>
            <a:r>
              <a:rPr spc="-365" dirty="0"/>
              <a:t> </a:t>
            </a:r>
            <a:r>
              <a:rPr spc="-35" dirty="0"/>
              <a:t>스타일</a:t>
            </a:r>
            <a:r>
              <a:rPr spc="-360" dirty="0"/>
              <a:t> </a:t>
            </a:r>
            <a:r>
              <a:rPr spc="-100" dirty="0"/>
              <a:t>설정</a:t>
            </a:r>
            <a:r>
              <a:rPr spc="-100" dirty="0">
                <a:latin typeface="Arial"/>
                <a:cs typeface="Arial"/>
              </a:rPr>
              <a:t>(</a:t>
            </a:r>
            <a:r>
              <a:rPr spc="-100" dirty="0"/>
              <a:t>계속</a:t>
            </a:r>
            <a:r>
              <a:rPr spc="-100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5923" y="2218563"/>
            <a:ext cx="10015855" cy="36937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4460" rIns="0" bIns="0" rtlCol="0">
            <a:spAutoFit/>
          </a:bodyPr>
          <a:lstStyle/>
          <a:p>
            <a:pPr marL="367030" marR="0" lvl="0" indent="0" algn="l" defTabSz="914400" rtl="0" eaLnBrk="1" fontAlgn="auto" latinLnBrk="1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plt.plot(xdata, </a:t>
            </a:r>
            <a:r>
              <a:rPr kumimoji="0" sz="2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ydata3,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label='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수학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2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color='magenta',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linestyle='-.',</a:t>
            </a:r>
            <a:r>
              <a:rPr kumimoji="0" sz="2100" b="0" i="0" u="none" strike="noStrike" kern="1200" cap="none" spc="-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marker='s')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67030" marR="0" lvl="0" indent="0" algn="l" defTabSz="914400" rtl="0" eaLnBrk="1" fontAlgn="auto" latinLnBrk="1" hangingPunct="1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plt.plot(xdata, </a:t>
            </a:r>
            <a:r>
              <a:rPr kumimoji="0" sz="2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ydata4,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label='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사회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21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color='#444444', </a:t>
            </a: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linestyle=':',</a:t>
            </a:r>
            <a:r>
              <a:rPr kumimoji="0" sz="21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marker='d')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67030" marR="0" lvl="0" indent="0" algn="l" defTabSz="914400" rtl="0" eaLnBrk="1" fontAlgn="auto" latinLnBrk="1" hangingPunct="1">
              <a:lnSpc>
                <a:spcPct val="100000"/>
              </a:lnSpc>
              <a:spcBef>
                <a:spcPts val="19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plt.title('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세명</a:t>
            </a:r>
            <a:r>
              <a:rPr kumimoji="0" sz="21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학생의</a:t>
            </a:r>
            <a:r>
              <a:rPr kumimoji="0" sz="21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네</a:t>
            </a:r>
            <a:r>
              <a:rPr kumimoji="0" sz="21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과목</a:t>
            </a:r>
            <a:r>
              <a:rPr kumimoji="0" sz="21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성적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67030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plt.legend(loc='best')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6703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plt.show()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10121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40" dirty="0">
                <a:latin typeface="Arial"/>
                <a:cs typeface="Arial"/>
              </a:rPr>
              <a:t>12-5.</a:t>
            </a:r>
            <a:r>
              <a:rPr spc="-350" dirty="0">
                <a:latin typeface="Arial"/>
                <a:cs typeface="Arial"/>
              </a:rPr>
              <a:t> </a:t>
            </a:r>
            <a:r>
              <a:rPr spc="-35" dirty="0"/>
              <a:t>그래프</a:t>
            </a:r>
            <a:r>
              <a:rPr spc="-360" dirty="0"/>
              <a:t> </a:t>
            </a:r>
            <a:r>
              <a:rPr dirty="0"/>
              <a:t>선</a:t>
            </a:r>
            <a:r>
              <a:rPr spc="-365" dirty="0"/>
              <a:t> </a:t>
            </a:r>
            <a:r>
              <a:rPr spc="-35" dirty="0"/>
              <a:t>스타일</a:t>
            </a:r>
            <a:r>
              <a:rPr spc="-360" dirty="0"/>
              <a:t> </a:t>
            </a:r>
            <a:r>
              <a:rPr spc="-100" dirty="0"/>
              <a:t>설정</a:t>
            </a:r>
            <a:r>
              <a:rPr spc="-100" dirty="0">
                <a:latin typeface="Arial"/>
                <a:cs typeface="Arial"/>
              </a:rPr>
              <a:t>(</a:t>
            </a:r>
            <a:r>
              <a:rPr spc="-100" dirty="0"/>
              <a:t>계속</a:t>
            </a:r>
            <a:r>
              <a:rPr spc="-100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6639" y="2124475"/>
            <a:ext cx="4873816" cy="3364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87452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40" dirty="0">
                <a:latin typeface="Arial"/>
                <a:cs typeface="Arial"/>
              </a:rPr>
              <a:t>12-6.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370" dirty="0">
                <a:latin typeface="Arial"/>
                <a:cs typeface="Arial"/>
              </a:rPr>
              <a:t>X/Y</a:t>
            </a:r>
            <a:r>
              <a:rPr spc="-370" dirty="0"/>
              <a:t>축</a:t>
            </a:r>
            <a:r>
              <a:rPr spc="-380" dirty="0"/>
              <a:t> </a:t>
            </a:r>
            <a:r>
              <a:rPr spc="-35" dirty="0"/>
              <a:t>범위와</a:t>
            </a:r>
            <a:r>
              <a:rPr spc="-365" dirty="0"/>
              <a:t> </a:t>
            </a:r>
            <a:r>
              <a:rPr spc="-25" dirty="0"/>
              <a:t>눈금</a:t>
            </a:r>
            <a:r>
              <a:rPr spc="-370" dirty="0"/>
              <a:t> </a:t>
            </a:r>
            <a:r>
              <a:rPr spc="-55" dirty="0"/>
              <a:t>설정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9098" y="2221649"/>
            <a:ext cx="167640" cy="3687445"/>
          </a:xfrm>
          <a:custGeom>
            <a:avLst/>
            <a:gdLst/>
            <a:ahLst/>
            <a:cxnLst/>
            <a:rect l="l" t="t" r="r" b="b"/>
            <a:pathLst>
              <a:path w="167640" h="3687445">
                <a:moveTo>
                  <a:pt x="0" y="3687445"/>
                </a:moveTo>
                <a:lnTo>
                  <a:pt x="167043" y="3687445"/>
                </a:lnTo>
                <a:lnTo>
                  <a:pt x="167043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6128" y="2221649"/>
            <a:ext cx="4657725" cy="3687445"/>
          </a:xfrm>
          <a:custGeom>
            <a:avLst/>
            <a:gdLst/>
            <a:ahLst/>
            <a:cxnLst/>
            <a:rect l="l" t="t" r="r" b="b"/>
            <a:pathLst>
              <a:path w="4657725" h="3687445">
                <a:moveTo>
                  <a:pt x="0" y="3687445"/>
                </a:moveTo>
                <a:lnTo>
                  <a:pt x="4657471" y="3687445"/>
                </a:lnTo>
                <a:lnTo>
                  <a:pt x="4657471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9098" y="2218563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0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600" y="2218563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0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5923" y="2221738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085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5923" y="5909093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085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4836" y="2325700"/>
            <a:ext cx="3388995" cy="32785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matplotlib.pyplot </a:t>
            </a:r>
            <a:r>
              <a:rPr kumimoji="0" sz="21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</a:t>
            </a:r>
            <a:r>
              <a:rPr kumimoji="0" sz="2100" b="0" i="0" u="none" strike="noStrike" kern="1200" cap="none" spc="-3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xdata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1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list(range(30))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1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6379" marR="1885950" lvl="0" indent="-247015" algn="l" defTabSz="914400" rtl="0" eaLnBrk="1" fontAlgn="auto" latinLnBrk="1" hangingPunct="1">
              <a:lnSpc>
                <a:spcPct val="15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21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100" b="0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xdata:  </a:t>
            </a: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 </a:t>
            </a:r>
            <a:r>
              <a:rPr kumimoji="0" sz="21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21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6379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ydata.append(y)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923" y="1866900"/>
            <a:ext cx="171450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8305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ex12.ipynb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45250" y="1878457"/>
            <a:ext cx="4729480" cy="4051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4460" rIns="0" bIns="0" rtlCol="0">
            <a:spAutoFit/>
          </a:bodyPr>
          <a:lstStyle/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plt.plot(xdata, </a:t>
            </a: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ydata,</a:t>
            </a:r>
            <a:r>
              <a:rPr kumimoji="0" sz="21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label='y=2x')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plt.xlim(0,</a:t>
            </a:r>
            <a:r>
              <a:rPr kumimoji="0" sz="21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35)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plt.ylim(0,</a:t>
            </a:r>
            <a:r>
              <a:rPr kumimoji="0" sz="210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70)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plt.xticks(list(range(0, 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35,</a:t>
            </a:r>
            <a:r>
              <a:rPr kumimoji="0" sz="21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2)))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plt.yticks(list(range(0, </a:t>
            </a:r>
            <a:r>
              <a:rPr kumimoji="0" sz="2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70,</a:t>
            </a:r>
            <a:r>
              <a:rPr kumimoji="0" sz="21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5)))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plt.grid(True)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plt.show()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103117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65" dirty="0"/>
              <a:t> </a:t>
            </a:r>
            <a:r>
              <a:rPr spc="-240" dirty="0">
                <a:latin typeface="Arial"/>
                <a:cs typeface="Arial"/>
              </a:rPr>
              <a:t>12-6.</a:t>
            </a:r>
            <a:r>
              <a:rPr spc="-350" dirty="0">
                <a:latin typeface="Arial"/>
                <a:cs typeface="Arial"/>
              </a:rPr>
              <a:t> </a:t>
            </a:r>
            <a:r>
              <a:rPr spc="-370" dirty="0">
                <a:latin typeface="Arial"/>
                <a:cs typeface="Arial"/>
              </a:rPr>
              <a:t>X/Y</a:t>
            </a:r>
            <a:r>
              <a:rPr spc="-370" dirty="0"/>
              <a:t>축</a:t>
            </a:r>
            <a:r>
              <a:rPr spc="-375" dirty="0"/>
              <a:t> </a:t>
            </a:r>
            <a:r>
              <a:rPr spc="-35" dirty="0"/>
              <a:t>범위와</a:t>
            </a:r>
            <a:r>
              <a:rPr spc="-365" dirty="0"/>
              <a:t> </a:t>
            </a:r>
            <a:r>
              <a:rPr spc="-25" dirty="0"/>
              <a:t>눈금</a:t>
            </a:r>
            <a:r>
              <a:rPr spc="-365" dirty="0"/>
              <a:t> </a:t>
            </a:r>
            <a:r>
              <a:rPr spc="-100" dirty="0"/>
              <a:t>설정</a:t>
            </a:r>
            <a:r>
              <a:rPr spc="-100" dirty="0">
                <a:latin typeface="Arial"/>
                <a:cs typeface="Arial"/>
              </a:rPr>
              <a:t>(</a:t>
            </a:r>
            <a:r>
              <a:rPr spc="-100" dirty="0"/>
              <a:t>계속</a:t>
            </a:r>
            <a:r>
              <a:rPr spc="-100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92651" y="2180853"/>
            <a:ext cx="4734933" cy="32003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7820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40" dirty="0">
                <a:latin typeface="Arial"/>
                <a:cs typeface="Arial"/>
              </a:rPr>
              <a:t>12-7.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30" dirty="0"/>
              <a:t>막대</a:t>
            </a:r>
            <a:r>
              <a:rPr spc="-365" dirty="0"/>
              <a:t> </a:t>
            </a:r>
            <a:r>
              <a:rPr spc="-35" dirty="0"/>
              <a:t>그래프</a:t>
            </a:r>
            <a:r>
              <a:rPr spc="-370" dirty="0"/>
              <a:t> </a:t>
            </a:r>
            <a:r>
              <a:rPr spc="-55" dirty="0"/>
              <a:t>그리기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9098" y="2221649"/>
            <a:ext cx="167640" cy="3687445"/>
          </a:xfrm>
          <a:custGeom>
            <a:avLst/>
            <a:gdLst/>
            <a:ahLst/>
            <a:cxnLst/>
            <a:rect l="l" t="t" r="r" b="b"/>
            <a:pathLst>
              <a:path w="167640" h="3687445">
                <a:moveTo>
                  <a:pt x="0" y="3687445"/>
                </a:moveTo>
                <a:lnTo>
                  <a:pt x="167043" y="3687445"/>
                </a:lnTo>
                <a:lnTo>
                  <a:pt x="167043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6128" y="2221649"/>
            <a:ext cx="4657725" cy="3687445"/>
          </a:xfrm>
          <a:custGeom>
            <a:avLst/>
            <a:gdLst/>
            <a:ahLst/>
            <a:cxnLst/>
            <a:rect l="l" t="t" r="r" b="b"/>
            <a:pathLst>
              <a:path w="4657725" h="3687445">
                <a:moveTo>
                  <a:pt x="0" y="3687445"/>
                </a:moveTo>
                <a:lnTo>
                  <a:pt x="4657471" y="3687445"/>
                </a:lnTo>
                <a:lnTo>
                  <a:pt x="4657471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9098" y="2218563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0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600" y="2218563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0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5923" y="2221738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085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5923" y="5909093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085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4836" y="2163044"/>
            <a:ext cx="3633470" cy="344106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matplotlib.pyplot </a:t>
            </a:r>
            <a:r>
              <a:rPr kumimoji="0" sz="21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</a:t>
            </a:r>
            <a:r>
              <a:rPr kumimoji="0" sz="2100" b="0" i="0" u="none" strike="noStrike" kern="1200" cap="none" spc="-3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matplotlib 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2100" b="0" i="0" u="none" strike="noStrike" kern="1200" cap="none" spc="-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rc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rc('font',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family='Malgun</a:t>
            </a:r>
            <a:r>
              <a:rPr kumimoji="0" sz="210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Gothic')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['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영희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철수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1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재호</a:t>
            </a:r>
            <a:r>
              <a:rPr kumimoji="0" sz="21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[3, </a:t>
            </a: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1,</a:t>
            </a:r>
            <a:r>
              <a:rPr kumimoji="0" sz="21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923" y="1866900"/>
            <a:ext cx="171450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8305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ex12.ipynb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2521" y="2215895"/>
            <a:ext cx="4729480" cy="365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" rIns="0" bIns="0" rtlCol="0">
            <a:spAutoFit/>
          </a:bodyPr>
          <a:lstStyle/>
          <a:p>
            <a:pPr marL="240029" marR="1103630" lvl="0" indent="0" algn="l" defTabSz="914400" rtl="0" eaLnBrk="1" fontAlgn="auto" latinLnBrk="1" hangingPunct="1">
              <a:lnSpc>
                <a:spcPts val="384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plt.title('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연간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영화관람</a:t>
            </a:r>
            <a:r>
              <a:rPr kumimoji="0" sz="2100" b="0" i="0" u="none" strike="noStrike" kern="1200" cap="none" spc="-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회수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  </a:t>
            </a: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plt.bar(x,</a:t>
            </a:r>
            <a:r>
              <a:rPr kumimoji="0" sz="21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2642870" lvl="0" indent="0" algn="l" defTabSz="914400" rtl="0" eaLnBrk="1" fontAlgn="auto" latinLnBrk="1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plt.ylabel('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회수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  </a:t>
            </a: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plt.show()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9386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40" dirty="0">
                <a:latin typeface="Arial"/>
                <a:cs typeface="Arial"/>
              </a:rPr>
              <a:t>12-7.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30" dirty="0"/>
              <a:t>막대</a:t>
            </a:r>
            <a:r>
              <a:rPr spc="-370" dirty="0"/>
              <a:t> </a:t>
            </a:r>
            <a:r>
              <a:rPr spc="-35" dirty="0"/>
              <a:t>그래프</a:t>
            </a:r>
            <a:r>
              <a:rPr spc="-370" dirty="0"/>
              <a:t> </a:t>
            </a:r>
            <a:r>
              <a:rPr spc="-90" dirty="0"/>
              <a:t>그리기</a:t>
            </a:r>
            <a:r>
              <a:rPr spc="-90" dirty="0">
                <a:latin typeface="Arial"/>
                <a:cs typeface="Arial"/>
              </a:rPr>
              <a:t>(</a:t>
            </a:r>
            <a:r>
              <a:rPr spc="-90" dirty="0"/>
              <a:t>계속</a:t>
            </a:r>
            <a:r>
              <a:rPr spc="-90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5031" y="2127598"/>
            <a:ext cx="4949618" cy="34289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7820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40" dirty="0">
                <a:latin typeface="Arial"/>
                <a:cs typeface="Arial"/>
              </a:rPr>
              <a:t>12-8.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30" dirty="0"/>
              <a:t>산포</a:t>
            </a:r>
            <a:r>
              <a:rPr spc="-365" dirty="0"/>
              <a:t> </a:t>
            </a:r>
            <a:r>
              <a:rPr spc="-35" dirty="0"/>
              <a:t>그래프</a:t>
            </a:r>
            <a:r>
              <a:rPr spc="-370" dirty="0"/>
              <a:t> </a:t>
            </a:r>
            <a:r>
              <a:rPr spc="-55" dirty="0"/>
              <a:t>그리기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9098" y="2221649"/>
            <a:ext cx="167640" cy="3687445"/>
          </a:xfrm>
          <a:custGeom>
            <a:avLst/>
            <a:gdLst/>
            <a:ahLst/>
            <a:cxnLst/>
            <a:rect l="l" t="t" r="r" b="b"/>
            <a:pathLst>
              <a:path w="167640" h="3687445">
                <a:moveTo>
                  <a:pt x="0" y="3687445"/>
                </a:moveTo>
                <a:lnTo>
                  <a:pt x="167043" y="3687445"/>
                </a:lnTo>
                <a:lnTo>
                  <a:pt x="167043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6128" y="2221649"/>
            <a:ext cx="4657725" cy="3687445"/>
          </a:xfrm>
          <a:custGeom>
            <a:avLst/>
            <a:gdLst/>
            <a:ahLst/>
            <a:cxnLst/>
            <a:rect l="l" t="t" r="r" b="b"/>
            <a:pathLst>
              <a:path w="4657725" h="3687445">
                <a:moveTo>
                  <a:pt x="0" y="3687445"/>
                </a:moveTo>
                <a:lnTo>
                  <a:pt x="4657471" y="3687445"/>
                </a:lnTo>
                <a:lnTo>
                  <a:pt x="4657471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9098" y="2218563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0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600" y="2218563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0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5923" y="2221738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085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5923" y="5909093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085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4836" y="2163044"/>
            <a:ext cx="4078604" cy="344106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matplotlib.pyplot </a:t>
            </a:r>
            <a:r>
              <a:rPr kumimoji="0" sz="21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</a:t>
            </a:r>
            <a:r>
              <a:rPr kumimoji="0" sz="2100" b="0" i="0" u="none" strike="noStrike" kern="1200" cap="none" spc="-3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matplotlib 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2100" b="0" i="0" u="none" strike="noStrike" kern="1200" cap="none" spc="-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rc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rc('font',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family='Malgun</a:t>
            </a:r>
            <a:r>
              <a:rPr kumimoji="0" sz="2100" b="0" i="0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Gothic')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21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1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['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1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화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1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수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목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금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토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1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일</a:t>
            </a:r>
            <a:r>
              <a:rPr kumimoji="0" sz="21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[6.5, </a:t>
            </a: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5.7, 5.5, 6.7, 6.3, 7.5,</a:t>
            </a:r>
            <a:r>
              <a:rPr kumimoji="0" sz="21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8.3]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923" y="1866900"/>
            <a:ext cx="171450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8305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ex12.ipynb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2521" y="2215895"/>
            <a:ext cx="4729480" cy="365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" rIns="0" bIns="0" rtlCol="0">
            <a:spAutoFit/>
          </a:bodyPr>
          <a:lstStyle/>
          <a:p>
            <a:pPr marL="240029" marR="227329" lvl="0" indent="0" algn="l" defTabSz="914400" rtl="0" eaLnBrk="1" fontAlgn="auto" latinLnBrk="1" hangingPunct="1">
              <a:lnSpc>
                <a:spcPts val="384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plt.title('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연간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요일별 평균</a:t>
            </a:r>
            <a:r>
              <a:rPr kumimoji="0" sz="2100" b="0" i="0" u="none" strike="noStrike" kern="1200" cap="none" spc="-3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수면시간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 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plt.scatter(x,</a:t>
            </a:r>
            <a:r>
              <a:rPr kumimoji="0" sz="21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2100580" lvl="0" indent="0" algn="l" defTabSz="914400" rtl="0" eaLnBrk="1" fontAlgn="auto" latinLnBrk="1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lt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21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yla</a:t>
            </a:r>
            <a:r>
              <a:rPr kumimoji="0" sz="2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1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수면시간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  </a:t>
            </a: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plt.show()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9386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40" dirty="0">
                <a:latin typeface="Arial"/>
                <a:cs typeface="Arial"/>
              </a:rPr>
              <a:t>12-8.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30" dirty="0"/>
              <a:t>산포</a:t>
            </a:r>
            <a:r>
              <a:rPr spc="-370" dirty="0"/>
              <a:t> </a:t>
            </a:r>
            <a:r>
              <a:rPr spc="-35" dirty="0"/>
              <a:t>그래프</a:t>
            </a:r>
            <a:r>
              <a:rPr spc="-370" dirty="0"/>
              <a:t> </a:t>
            </a:r>
            <a:r>
              <a:rPr spc="-90" dirty="0"/>
              <a:t>그리기</a:t>
            </a:r>
            <a:r>
              <a:rPr spc="-90" dirty="0">
                <a:latin typeface="Arial"/>
                <a:cs typeface="Arial"/>
              </a:rPr>
              <a:t>(</a:t>
            </a:r>
            <a:r>
              <a:rPr spc="-90" dirty="0"/>
              <a:t>계속</a:t>
            </a:r>
            <a:r>
              <a:rPr spc="-90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55491" y="2126022"/>
            <a:ext cx="5026960" cy="337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7820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40" dirty="0">
                <a:latin typeface="Arial"/>
                <a:cs typeface="Arial"/>
              </a:rPr>
              <a:t>12-9.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30" dirty="0"/>
              <a:t>파이</a:t>
            </a:r>
            <a:r>
              <a:rPr spc="-365" dirty="0"/>
              <a:t> </a:t>
            </a:r>
            <a:r>
              <a:rPr spc="-35" dirty="0"/>
              <a:t>그래프</a:t>
            </a:r>
            <a:r>
              <a:rPr spc="-370" dirty="0"/>
              <a:t> </a:t>
            </a:r>
            <a:r>
              <a:rPr spc="-55" dirty="0"/>
              <a:t>그리기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9098" y="2221649"/>
            <a:ext cx="176530" cy="3687445"/>
          </a:xfrm>
          <a:custGeom>
            <a:avLst/>
            <a:gdLst/>
            <a:ahLst/>
            <a:cxnLst/>
            <a:rect l="l" t="t" r="r" b="b"/>
            <a:pathLst>
              <a:path w="176530" h="3687445">
                <a:moveTo>
                  <a:pt x="0" y="3687445"/>
                </a:moveTo>
                <a:lnTo>
                  <a:pt x="176301" y="3687445"/>
                </a:lnTo>
                <a:lnTo>
                  <a:pt x="176301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5400" y="2221649"/>
            <a:ext cx="4916170" cy="3687445"/>
          </a:xfrm>
          <a:custGeom>
            <a:avLst/>
            <a:gdLst/>
            <a:ahLst/>
            <a:cxnLst/>
            <a:rect l="l" t="t" r="r" b="b"/>
            <a:pathLst>
              <a:path w="4916170" h="3687445">
                <a:moveTo>
                  <a:pt x="0" y="3687445"/>
                </a:moveTo>
                <a:lnTo>
                  <a:pt x="4915662" y="3687445"/>
                </a:lnTo>
                <a:lnTo>
                  <a:pt x="4915662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9098" y="2218563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0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11061" y="2218563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0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5923" y="2221738"/>
            <a:ext cx="5098415" cy="0"/>
          </a:xfrm>
          <a:custGeom>
            <a:avLst/>
            <a:gdLst/>
            <a:ahLst/>
            <a:cxnLst/>
            <a:rect l="l" t="t" r="r" b="b"/>
            <a:pathLst>
              <a:path w="5098415">
                <a:moveTo>
                  <a:pt x="0" y="0"/>
                </a:moveTo>
                <a:lnTo>
                  <a:pt x="509831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5923" y="5909093"/>
            <a:ext cx="5098415" cy="0"/>
          </a:xfrm>
          <a:custGeom>
            <a:avLst/>
            <a:gdLst/>
            <a:ahLst/>
            <a:cxnLst/>
            <a:rect l="l" t="t" r="r" b="b"/>
            <a:pathLst>
              <a:path w="5098415">
                <a:moveTo>
                  <a:pt x="0" y="0"/>
                </a:moveTo>
                <a:lnTo>
                  <a:pt x="509831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233" y="2163044"/>
            <a:ext cx="4766945" cy="2953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1139190" lvl="0" indent="0" algn="l" defTabSz="914400" rtl="0" eaLnBrk="1" fontAlgn="auto" latinLnBrk="1" hangingPunct="1">
              <a:lnSpc>
                <a:spcPct val="1524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matplotlib.pyplot </a:t>
            </a:r>
            <a:r>
              <a:rPr kumimoji="0" sz="21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 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matplotlib 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 </a:t>
            </a:r>
            <a:r>
              <a:rPr kumimoji="0" sz="21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rc 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rc('font',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family='Malgun</a:t>
            </a:r>
            <a:r>
              <a:rPr kumimoji="0" sz="21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Gothic')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l" defTabSz="914400" rtl="0" eaLnBrk="1" fontAlgn="auto" latinLnBrk="1" hangingPunct="1">
              <a:lnSpc>
                <a:spcPct val="152400"/>
              </a:lnSpc>
              <a:spcBef>
                <a:spcPts val="1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pets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['</a:t>
            </a:r>
            <a:r>
              <a:rPr kumimoji="0" sz="21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개</a:t>
            </a:r>
            <a:r>
              <a:rPr kumimoji="0" sz="21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고양이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기타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100" b="0" i="0" u="none" strike="noStrike" kern="1200" cap="none" spc="-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기르지않음</a:t>
            </a:r>
            <a:r>
              <a:rPr kumimoji="0" sz="21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'] 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portion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[18, </a:t>
            </a: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3.4, 3.1, 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75.5</a:t>
            </a:r>
            <a:r>
              <a:rPr kumimoji="0" sz="2100" b="0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923" y="1866900"/>
            <a:ext cx="171450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8305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ex12.ipynb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2521" y="2215895"/>
            <a:ext cx="4729480" cy="365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" rIns="0" bIns="0" rtlCol="0">
            <a:spAutoFit/>
          </a:bodyPr>
          <a:lstStyle/>
          <a:p>
            <a:pPr marL="240029" marR="358775" lvl="0" indent="0" algn="l" defTabSz="914400" rtl="0" eaLnBrk="1" fontAlgn="auto" latinLnBrk="1" hangingPunct="1">
              <a:lnSpc>
                <a:spcPts val="384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plt.pie(portion, 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explode=(0, </a:t>
            </a: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0.1, 0,</a:t>
            </a:r>
            <a:r>
              <a:rPr kumimoji="0" sz="21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0),  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labels=pets, </a:t>
            </a: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autopct='%1.1f%%',  </a:t>
            </a:r>
            <a:r>
              <a:rPr kumimoji="0" sz="21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shadow=True,</a:t>
            </a:r>
            <a:r>
              <a:rPr kumimoji="0" sz="21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startangle=90)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306070" lvl="0" indent="0" algn="l" defTabSz="914400" rtl="0" eaLnBrk="1" fontAlgn="auto" latinLnBrk="1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plt.title('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총</a:t>
            </a:r>
            <a:r>
              <a:rPr kumimoji="0" sz="21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가구</a:t>
            </a:r>
            <a:r>
              <a:rPr kumimoji="0" sz="21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대비</a:t>
            </a:r>
            <a:r>
              <a:rPr kumimoji="0" sz="21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반려동물</a:t>
            </a:r>
            <a:r>
              <a:rPr kumimoji="0" sz="21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기르  는</a:t>
            </a:r>
            <a:r>
              <a:rPr kumimoji="0" sz="21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비율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(2018)')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plt.show()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8423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5" dirty="0"/>
              <a:t> </a:t>
            </a:r>
            <a:r>
              <a:rPr spc="-240" dirty="0">
                <a:latin typeface="Arial"/>
                <a:cs typeface="Arial"/>
              </a:rPr>
              <a:t>11-3.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40" dirty="0"/>
              <a:t>특정일자</a:t>
            </a:r>
            <a:r>
              <a:rPr spc="-370" dirty="0"/>
              <a:t> </a:t>
            </a:r>
            <a:r>
              <a:rPr spc="-35" dirty="0"/>
              <a:t>데이터</a:t>
            </a:r>
            <a:r>
              <a:rPr spc="-365" dirty="0"/>
              <a:t> </a:t>
            </a:r>
            <a:r>
              <a:rPr spc="-55" dirty="0"/>
              <a:t>출력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2209800"/>
            <a:ext cx="5926455" cy="36944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4460" rIns="0" bIns="0" rtlCol="0">
            <a:spAutoFit/>
          </a:bodyPr>
          <a:lstStyle/>
          <a:p>
            <a:pPr marL="389255" marR="0" lvl="0" indent="0" algn="l" defTabSz="914400" rtl="0" eaLnBrk="1" fontAlgn="auto" latinLnBrk="1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21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open('month_temp.csv',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21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3396615" lvl="0" indent="0" algn="l" defTabSz="914400" rtl="0" eaLnBrk="1" fontAlgn="auto" latinLnBrk="1" hangingPunct="1">
              <a:lnSpc>
                <a:spcPct val="1524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 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1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6270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2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'2019-10-20'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100" b="0" i="0" u="none" strike="noStrike" kern="1200" cap="none" spc="-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line: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3934460" lvl="0" indent="495300" algn="l" defTabSz="914400" rtl="0" eaLnBrk="1" fontAlgn="auto" latinLnBrk="1" hangingPunct="1">
              <a:lnSpc>
                <a:spcPct val="15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t(li</a:t>
            </a:r>
            <a:r>
              <a:rPr kumimoji="0" sz="21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e)  </a:t>
            </a: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228967" y="2210435"/>
          <a:ext cx="4189095" cy="278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03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11747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881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['119',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'2019-10-20',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'15.1', '10.8',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'21.7']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77900" y="1859279"/>
            <a:ext cx="1713864" cy="35052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275" rIns="0" bIns="0" rtlCol="0">
            <a:spAutoFit/>
          </a:bodyPr>
          <a:lstStyle/>
          <a:p>
            <a:pPr marL="408305" marR="0" lvl="0" indent="0" algn="l" defTabSz="914400" rtl="0" eaLnBrk="1" fontAlgn="auto" latinLnBrk="1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9386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40" dirty="0">
                <a:latin typeface="Arial"/>
                <a:cs typeface="Arial"/>
              </a:rPr>
              <a:t>12-9.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30" dirty="0"/>
              <a:t>파이</a:t>
            </a:r>
            <a:r>
              <a:rPr spc="-370" dirty="0"/>
              <a:t> </a:t>
            </a:r>
            <a:r>
              <a:rPr spc="-35" dirty="0"/>
              <a:t>그래프</a:t>
            </a:r>
            <a:r>
              <a:rPr spc="-370" dirty="0"/>
              <a:t> </a:t>
            </a:r>
            <a:r>
              <a:rPr spc="-90" dirty="0"/>
              <a:t>그리기</a:t>
            </a:r>
            <a:r>
              <a:rPr spc="-90" dirty="0">
                <a:latin typeface="Arial"/>
                <a:cs typeface="Arial"/>
              </a:rPr>
              <a:t>(</a:t>
            </a:r>
            <a:r>
              <a:rPr spc="-90" dirty="0"/>
              <a:t>계속</a:t>
            </a:r>
            <a:r>
              <a:rPr spc="-90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13503" y="2196211"/>
            <a:ext cx="3486652" cy="2997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8303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>
                <a:latin typeface="Arial"/>
                <a:cs typeface="Arial"/>
              </a:rPr>
              <a:t>Q12-1. </a:t>
            </a:r>
            <a:r>
              <a:rPr spc="10" dirty="0"/>
              <a:t>최저</a:t>
            </a:r>
            <a:r>
              <a:rPr spc="10" dirty="0">
                <a:latin typeface="Arial"/>
                <a:cs typeface="Arial"/>
              </a:rPr>
              <a:t>/</a:t>
            </a:r>
            <a:r>
              <a:rPr spc="10" dirty="0"/>
              <a:t>최고기온 </a:t>
            </a:r>
            <a:r>
              <a:rPr dirty="0"/>
              <a:t>선</a:t>
            </a:r>
            <a:r>
              <a:rPr spc="-805" dirty="0"/>
              <a:t> </a:t>
            </a:r>
            <a:r>
              <a:rPr spc="-50" dirty="0"/>
              <a:t>그래프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2521" y="2103754"/>
            <a:ext cx="4729480" cy="365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1755" rIns="0" bIns="0" rtlCol="0">
            <a:spAutoFit/>
          </a:bodyPr>
          <a:lstStyle/>
          <a:p>
            <a:pPr marL="240029" marR="692150" lvl="0" indent="0" algn="l" defTabSz="914400" rtl="0" eaLnBrk="1" fontAlgn="auto" latinLnBrk="1" hangingPunct="1">
              <a:lnSpc>
                <a:spcPct val="150000"/>
              </a:lnSpc>
              <a:spcBef>
                <a:spcPts val="5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matplotlib.pyplot </a:t>
            </a:r>
            <a:r>
              <a:rPr kumimoji="0" sz="24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</a:t>
            </a:r>
            <a:r>
              <a:rPr kumimoji="0" sz="2400" b="0" i="0" u="none" strike="noStrike" kern="1200" cap="none" spc="-3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 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date </a:t>
            </a:r>
            <a:r>
              <a:rPr kumimoji="0" sz="24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list(range(1,11))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min_temp </a:t>
            </a:r>
            <a:r>
              <a:rPr kumimoji="0" sz="240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[7.3,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3.5, 7.2, 4.5,</a:t>
            </a:r>
            <a:r>
              <a:rPr kumimoji="0" sz="2400" b="0" i="0" u="none" strike="noStrike" kern="1200" cap="none" spc="-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3.5,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8.3, 7.7, 6.4, 9.3,</a:t>
            </a:r>
            <a:r>
              <a:rPr kumimoji="0" sz="2400" b="0" i="0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6.3]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max_temp </a:t>
            </a:r>
            <a:r>
              <a:rPr kumimoji="0" sz="24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[15,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16.3,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15.2,</a:t>
            </a:r>
            <a:r>
              <a:rPr kumimoji="0" sz="24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17.5,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0029" marR="0" lvl="0" indent="0" algn="l" defTabSz="914400" rtl="0" eaLnBrk="1" fontAlgn="auto" latinLnBrk="1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18.3, 20.0, 18.8, 17.5, 14.2,</a:t>
            </a:r>
            <a:r>
              <a:rPr kumimoji="0" sz="2400" b="0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15.3]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86255" y="2106104"/>
            <a:ext cx="4736876" cy="3233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526237"/>
            <a:ext cx="778827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245" dirty="0">
                <a:latin typeface="Arial"/>
                <a:cs typeface="Arial"/>
              </a:rPr>
              <a:t>Q12-1. </a:t>
            </a:r>
            <a:r>
              <a:rPr sz="3800" spc="5" dirty="0"/>
              <a:t>최저</a:t>
            </a:r>
            <a:r>
              <a:rPr sz="3800" spc="5" dirty="0">
                <a:latin typeface="Arial"/>
                <a:cs typeface="Arial"/>
              </a:rPr>
              <a:t>/</a:t>
            </a:r>
            <a:r>
              <a:rPr sz="3800" spc="5" dirty="0"/>
              <a:t>최고기온 선</a:t>
            </a:r>
            <a:r>
              <a:rPr sz="3800" spc="-790" dirty="0"/>
              <a:t> </a:t>
            </a:r>
            <a:r>
              <a:rPr sz="3800" spc="-80" dirty="0"/>
              <a:t>그래프</a:t>
            </a:r>
            <a:r>
              <a:rPr sz="3800" spc="-80" dirty="0">
                <a:latin typeface="Arial"/>
                <a:cs typeface="Arial"/>
              </a:rPr>
              <a:t>(</a:t>
            </a:r>
            <a:r>
              <a:rPr sz="3800" spc="-80" dirty="0"/>
              <a:t>계속</a:t>
            </a:r>
            <a:r>
              <a:rPr sz="3800" spc="-80" dirty="0">
                <a:latin typeface="Arial"/>
                <a:cs typeface="Arial"/>
              </a:rPr>
              <a:t>)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2002" y="2043302"/>
            <a:ext cx="10064750" cy="365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1755" rIns="0" bIns="0" rtlCol="0">
            <a:spAutoFit/>
          </a:bodyPr>
          <a:lstStyle/>
          <a:p>
            <a:pPr marL="244475" marR="690245" lvl="0" indent="0" algn="l" defTabSz="914400" rtl="0" eaLnBrk="1" fontAlgn="auto" latinLnBrk="1" hangingPunct="1">
              <a:lnSpc>
                <a:spcPct val="150000"/>
              </a:lnSpc>
              <a:spcBef>
                <a:spcPts val="56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28925" algn="l"/>
                <a:tab pos="4650105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plt.plot(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5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❶</a:t>
            </a:r>
            <a:r>
              <a:rPr kumimoji="0" sz="2400" b="0" i="0" u="heavy" strike="noStrike" kern="1200" cap="none" spc="5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5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❷</a:t>
            </a:r>
            <a:r>
              <a:rPr kumimoji="0" sz="2400" b="0" i="0" u="heavy" strike="noStrike" kern="1200" cap="none" spc="5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label='Min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Temparature',</a:t>
            </a:r>
            <a:r>
              <a:rPr kumimoji="0" sz="2400" b="0" i="0" u="none" strike="noStrike" kern="1200" cap="none" spc="-3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color='red',  linestyle='-',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marker='o')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4475" marR="523875" lvl="0" indent="0" algn="l" defTabSz="914400" rtl="0" eaLnBrk="1" fontAlgn="auto" latinLnBrk="1" hangingPunct="1">
              <a:lnSpc>
                <a:spcPct val="15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84800" algn="l"/>
              </a:tabLst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plt.plot(date,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max_temp,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5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❸</a:t>
            </a:r>
            <a:r>
              <a:rPr kumimoji="0" sz="2400" b="0" i="0" u="heavy" strike="noStrike" kern="1200" cap="none" spc="5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='Max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Temparature',</a:t>
            </a:r>
            <a:r>
              <a:rPr kumimoji="0" sz="2400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color='blue', 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linestyle='-.',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marker='x')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8630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>
                <a:latin typeface="Arial"/>
                <a:cs typeface="Arial"/>
              </a:rPr>
              <a:t>Q12-2. </a:t>
            </a:r>
            <a:r>
              <a:rPr spc="-500" dirty="0">
                <a:latin typeface="Arial"/>
                <a:cs typeface="Arial"/>
              </a:rPr>
              <a:t>Y</a:t>
            </a:r>
            <a:r>
              <a:rPr spc="-500" dirty="0"/>
              <a:t>축 </a:t>
            </a:r>
            <a:r>
              <a:rPr spc="-35" dirty="0"/>
              <a:t>범위와 </a:t>
            </a:r>
            <a:r>
              <a:rPr dirty="0"/>
              <a:t>선 </a:t>
            </a:r>
            <a:r>
              <a:rPr spc="-35" dirty="0"/>
              <a:t>스타일</a:t>
            </a:r>
            <a:r>
              <a:rPr spc="-985" dirty="0"/>
              <a:t> </a:t>
            </a:r>
            <a:r>
              <a:rPr spc="-55" dirty="0"/>
              <a:t>변경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1071" y="2198623"/>
            <a:ext cx="5130800" cy="33464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1120" rIns="0" bIns="0" rtlCol="0">
            <a:spAutoFit/>
          </a:bodyPr>
          <a:lstStyle/>
          <a:p>
            <a:pPr marL="254000" marR="285115" lvl="0" indent="0" algn="l" defTabSz="914400" rtl="0" eaLnBrk="1" fontAlgn="auto" latinLnBrk="1" hangingPunct="1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xdata </a:t>
            </a:r>
            <a:r>
              <a:rPr kumimoji="0" sz="24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['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안지영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홍지수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40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황예린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'] 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ydata1 </a:t>
            </a:r>
            <a:r>
              <a:rPr kumimoji="0" sz="240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[90,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85,</a:t>
            </a:r>
            <a:r>
              <a:rPr kumimoji="0" sz="24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88]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4000" marR="0" lvl="0" indent="0" algn="l" defTabSz="914400" rtl="0" eaLnBrk="1" fontAlgn="auto" latinLnBrk="1" hangingPunct="1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ydata2 </a:t>
            </a:r>
            <a:r>
              <a:rPr kumimoji="0" sz="24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[83,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88,</a:t>
            </a:r>
            <a:r>
              <a:rPr kumimoji="0" sz="24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91]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4000" marR="0" lvl="0" indent="0" algn="l" defTabSz="914400" rtl="0" eaLnBrk="1" fontAlgn="auto" latinLnBrk="1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ydata3 </a:t>
            </a:r>
            <a:r>
              <a:rPr kumimoji="0" sz="24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[85,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97,</a:t>
            </a:r>
            <a:r>
              <a:rPr kumimoji="0" sz="24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78]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4000" marR="0" lvl="0" indent="0" algn="l" defTabSz="914400" rtl="0" eaLnBrk="1" fontAlgn="auto" latinLnBrk="1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ydata4 </a:t>
            </a:r>
            <a:r>
              <a:rPr kumimoji="0" sz="24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[92,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88,</a:t>
            </a:r>
            <a:r>
              <a:rPr kumimoji="0" sz="24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82]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7363" y="2202119"/>
            <a:ext cx="4925490" cy="333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494233"/>
            <a:ext cx="8402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0" dirty="0">
                <a:latin typeface="Arial"/>
                <a:cs typeface="Arial"/>
              </a:rPr>
              <a:t>Q12-2. </a:t>
            </a:r>
            <a:r>
              <a:rPr sz="4000" spc="-425" dirty="0">
                <a:latin typeface="Arial"/>
                <a:cs typeface="Arial"/>
              </a:rPr>
              <a:t>Y</a:t>
            </a:r>
            <a:r>
              <a:rPr sz="4000" spc="-425" dirty="0"/>
              <a:t>축 </a:t>
            </a:r>
            <a:r>
              <a:rPr sz="4000" spc="-40" dirty="0"/>
              <a:t>범위와 </a:t>
            </a:r>
            <a:r>
              <a:rPr sz="4000" spc="-5" dirty="0"/>
              <a:t>선</a:t>
            </a:r>
            <a:r>
              <a:rPr sz="4000" spc="-850" dirty="0"/>
              <a:t> </a:t>
            </a:r>
            <a:r>
              <a:rPr sz="4000" spc="-40" dirty="0"/>
              <a:t>스타일 </a:t>
            </a:r>
            <a:r>
              <a:rPr sz="4000" spc="-85" dirty="0"/>
              <a:t>변경</a:t>
            </a:r>
            <a:r>
              <a:rPr sz="3800" spc="-85" dirty="0">
                <a:latin typeface="Arial"/>
                <a:cs typeface="Arial"/>
              </a:rPr>
              <a:t>(</a:t>
            </a:r>
            <a:r>
              <a:rPr sz="3800" spc="-85" dirty="0"/>
              <a:t>계속</a:t>
            </a:r>
            <a:r>
              <a:rPr sz="3800" spc="-85" dirty="0">
                <a:latin typeface="Arial"/>
                <a:cs typeface="Arial"/>
              </a:rPr>
              <a:t>)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3366" y="1758695"/>
            <a:ext cx="10064750" cy="42652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820" rIns="0" bIns="0" rtlCol="0">
            <a:spAutoFit/>
          </a:bodyPr>
          <a:lstStyle/>
          <a:p>
            <a:pPr marL="243840" marR="934085" lvl="0" indent="0" algn="l" defTabSz="914400" rtl="0" eaLnBrk="1" fontAlgn="auto" latinLnBrk="1" hangingPunct="1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06295" algn="l"/>
                <a:tab pos="7042150" algn="l"/>
                <a:tab pos="7170420" algn="l"/>
                <a:tab pos="8917305" algn="l"/>
                <a:tab pos="9044940" algn="l"/>
              </a:tabLst>
              <a:defRPr/>
            </a:pP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plt.plot(xdata, </a:t>
            </a:r>
            <a:r>
              <a:rPr kumimoji="0" sz="2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ydata1, 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label='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국어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0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color='red',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linestyle=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❶</a:t>
            </a:r>
            <a:r>
              <a:rPr kumimoji="0" sz="2000" b="0" i="0" u="heavy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marker=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❷</a:t>
            </a:r>
            <a:r>
              <a:rPr kumimoji="0" sz="2000" b="0" i="0" u="heavy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20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plt.plot(xdata, </a:t>
            </a:r>
            <a:r>
              <a:rPr kumimoji="0" sz="2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ydata2, 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label='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영어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color='green', 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linestyle='-', </a:t>
            </a:r>
            <a:r>
              <a:rPr kumimoji="0" sz="2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marker='s')  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plt.plot(xdata, </a:t>
            </a:r>
            <a:r>
              <a:rPr kumimoji="0" sz="2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ydata3, 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label='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수학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color='blue', 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linestyle=':', 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marker='d') 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plt.plot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20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0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0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0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0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a4,</a:t>
            </a:r>
            <a:r>
              <a:rPr kumimoji="0" sz="20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사회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0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0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</a:t>
            </a:r>
            <a:r>
              <a:rPr kumimoji="0" sz="2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'c</a:t>
            </a:r>
            <a:r>
              <a:rPr kumimoji="0" sz="20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an',</a:t>
            </a:r>
            <a:r>
              <a:rPr kumimoji="0" sz="20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0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</a:t>
            </a:r>
            <a:r>
              <a:rPr kumimoji="0" sz="20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tyle</a:t>
            </a:r>
            <a:r>
              <a:rPr kumimoji="0" sz="20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000" b="0" i="0" u="none" strike="noStrike" kern="1200" cap="none" spc="4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❸</a:t>
            </a:r>
            <a:r>
              <a:rPr kumimoji="0" sz="2000" b="0" i="0" u="heavy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20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		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r>
              <a:rPr kumimoji="0" sz="20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0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000" b="0" i="0" u="none" strike="noStrike" kern="1200" cap="none" spc="4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❹</a:t>
            </a:r>
            <a:r>
              <a:rPr kumimoji="0" sz="2000" b="0" i="0" u="heavy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20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		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20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</a:t>
            </a:r>
            <a:r>
              <a:rPr kumimoji="0" sz="20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❺</a:t>
            </a:r>
            <a:r>
              <a:rPr kumimoji="0" sz="2000" b="0" i="0" u="heavy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(0,</a:t>
            </a:r>
            <a:r>
              <a:rPr kumimoji="0" sz="2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100)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3840" marR="602361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plt.title('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세명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학생의</a:t>
            </a:r>
            <a:r>
              <a:rPr kumimoji="0" sz="20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네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과목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성적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  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plt.legend(loc='best')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384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plt.show()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76174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>
                <a:latin typeface="Arial"/>
                <a:cs typeface="Arial"/>
              </a:rPr>
              <a:t>Q12-3.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30" dirty="0"/>
              <a:t>랜덤</a:t>
            </a:r>
            <a:r>
              <a:rPr spc="-365" dirty="0"/>
              <a:t> </a:t>
            </a:r>
            <a:r>
              <a:rPr spc="-30" dirty="0"/>
              <a:t>수의</a:t>
            </a:r>
            <a:r>
              <a:rPr spc="-350" dirty="0"/>
              <a:t> </a:t>
            </a:r>
            <a:r>
              <a:rPr spc="-30" dirty="0"/>
              <a:t>막대</a:t>
            </a:r>
            <a:r>
              <a:rPr spc="-370" dirty="0"/>
              <a:t> </a:t>
            </a:r>
            <a:r>
              <a:rPr spc="-55" dirty="0"/>
              <a:t>그래프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6528" y="1844929"/>
            <a:ext cx="5659755" cy="42316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4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7305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make_random_list(num):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01650" marR="0" lvl="0" indent="0" algn="l" defTabSz="914400" rtl="0" eaLnBrk="1" fontAlgn="auto" latinLnBrk="1" hangingPunct="1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 </a:t>
            </a:r>
            <a:r>
              <a:rPr kumimoji="0" sz="20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0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[]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01650" marR="0" lvl="0" indent="0" algn="l" defTabSz="914400" rtl="0" eaLnBrk="1" fontAlgn="auto" latin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506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2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0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0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range(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❶</a:t>
            </a:r>
            <a:r>
              <a:rPr kumimoji="0" sz="2000" b="0" i="0" u="heavy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):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1955" marR="0" lvl="0" indent="0" algn="ctr" defTabSz="914400" rtl="0" eaLnBrk="1" fontAlgn="auto" latin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22830" algn="l"/>
              </a:tabLst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result.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❷</a:t>
            </a:r>
            <a:r>
              <a:rPr kumimoji="0" sz="2000" b="0" i="0" u="heavy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(random.randrange(1,7))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73050" marR="0" lvl="0" indent="0" algn="l" defTabSz="914400" rtl="0" eaLnBrk="1" fontAlgn="auto" latin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73050" marR="0" lvl="0" indent="0" algn="l" defTabSz="914400" rtl="0" eaLnBrk="1" fontAlgn="auto" latinLnBrk="1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46555" algn="l"/>
              </a:tabLst>
              <a:defRPr/>
            </a:pP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10	</a:t>
            </a:r>
            <a:r>
              <a:rPr kumimoji="0" sz="20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주사위 던진</a:t>
            </a:r>
            <a:r>
              <a:rPr kumimoji="0" sz="2000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회수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273050" marR="1490345" lvl="0" indent="0" algn="l" defTabSz="914400" rtl="0" eaLnBrk="1" fontAlgn="auto" latinLnBrk="1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>
                <a:tab pos="3288665" algn="l"/>
              </a:tabLst>
              <a:defRPr/>
            </a:pP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4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❸</a:t>
            </a:r>
            <a:r>
              <a:rPr kumimoji="0" sz="20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	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</a:t>
            </a: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0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t)  </a:t>
            </a:r>
            <a:r>
              <a:rPr kumimoji="0" sz="20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20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list(range(1,11))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7739" y="1848629"/>
            <a:ext cx="4975358" cy="3555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494233"/>
            <a:ext cx="7560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0" dirty="0">
                <a:latin typeface="Arial"/>
                <a:cs typeface="Arial"/>
              </a:rPr>
              <a:t>Q12-3.</a:t>
            </a:r>
            <a:r>
              <a:rPr sz="4000" spc="-350" dirty="0">
                <a:latin typeface="Arial"/>
                <a:cs typeface="Arial"/>
              </a:rPr>
              <a:t> </a:t>
            </a:r>
            <a:r>
              <a:rPr sz="4000" spc="-30" dirty="0"/>
              <a:t>랜덤</a:t>
            </a:r>
            <a:r>
              <a:rPr sz="4000" spc="-320" dirty="0"/>
              <a:t> </a:t>
            </a:r>
            <a:r>
              <a:rPr sz="4000" spc="-30" dirty="0"/>
              <a:t>수의</a:t>
            </a:r>
            <a:r>
              <a:rPr sz="4000" spc="-305" dirty="0"/>
              <a:t> </a:t>
            </a:r>
            <a:r>
              <a:rPr sz="4000" spc="-30" dirty="0"/>
              <a:t>막대</a:t>
            </a:r>
            <a:r>
              <a:rPr sz="4000" spc="-320" dirty="0"/>
              <a:t> </a:t>
            </a:r>
            <a:r>
              <a:rPr sz="4000" spc="-85" dirty="0"/>
              <a:t>그래프</a:t>
            </a:r>
            <a:r>
              <a:rPr sz="3800" spc="-85" dirty="0">
                <a:latin typeface="Arial"/>
                <a:cs typeface="Arial"/>
              </a:rPr>
              <a:t>(</a:t>
            </a:r>
            <a:r>
              <a:rPr sz="3800" spc="-85" dirty="0"/>
              <a:t>계속</a:t>
            </a:r>
            <a:r>
              <a:rPr sz="3800" spc="-85" dirty="0">
                <a:latin typeface="Arial"/>
                <a:cs typeface="Arial"/>
              </a:rPr>
              <a:t>)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6442" y="2060575"/>
            <a:ext cx="8442960" cy="365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820" rIns="0" bIns="0" rtlCol="0">
            <a:spAutoFit/>
          </a:bodyPr>
          <a:lstStyle/>
          <a:p>
            <a:pPr marL="234315" marR="5030470" lvl="0" indent="0" algn="l" defTabSz="914400" rtl="0" eaLnBrk="1" fontAlgn="auto" latinLnBrk="1" hangingPunct="1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69770" algn="l"/>
              </a:tabLst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plt.title('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주사위 </a:t>
            </a:r>
            <a:r>
              <a:rPr kumimoji="0" sz="20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sz="20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회</a:t>
            </a:r>
            <a:r>
              <a:rPr kumimoji="0" sz="2000" b="0" i="0" u="none" strike="noStrike" kern="1200" cap="none" spc="-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던지기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  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plt.bar(x, 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y) 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plt.xticks(x)  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plt.yticks([1, </a:t>
            </a: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2, 3, 4, 5, 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6])  </a:t>
            </a:r>
            <a:r>
              <a:rPr kumimoji="0" sz="2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</a:t>
            </a:r>
            <a:r>
              <a:rPr kumimoji="0" sz="2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❹</a:t>
            </a:r>
            <a:r>
              <a:rPr kumimoji="0" sz="2000" b="0" i="0" u="heavy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('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던진</a:t>
            </a:r>
            <a:r>
              <a:rPr kumimoji="0" sz="20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회수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315" marR="0" lvl="0" indent="0" algn="l" defTabSz="914400" rtl="0" eaLnBrk="1" fontAlgn="auto" latin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69770" algn="l"/>
              </a:tabLst>
              <a:defRPr/>
            </a:pPr>
            <a:r>
              <a:rPr kumimoji="0" sz="2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</a:t>
            </a:r>
            <a:r>
              <a:rPr kumimoji="0" sz="2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❺</a:t>
            </a:r>
            <a:r>
              <a:rPr kumimoji="0" sz="2000" b="0" i="0" u="heavy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('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주사위</a:t>
            </a:r>
            <a:r>
              <a:rPr kumimoji="0" sz="20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눈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315" marR="0" lvl="0" indent="0" algn="l" defTabSz="914400" rtl="0" eaLnBrk="1" fontAlgn="auto" latinLnBrk="1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plt.show()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87274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50" dirty="0">
                <a:latin typeface="Arial"/>
                <a:cs typeface="Arial"/>
              </a:rPr>
              <a:t>12-10.</a:t>
            </a:r>
            <a:r>
              <a:rPr spc="-350" dirty="0">
                <a:latin typeface="Arial"/>
                <a:cs typeface="Arial"/>
              </a:rPr>
              <a:t> </a:t>
            </a:r>
            <a:r>
              <a:rPr spc="-35" dirty="0"/>
              <a:t>다수의</a:t>
            </a:r>
            <a:r>
              <a:rPr spc="-365" dirty="0"/>
              <a:t> </a:t>
            </a:r>
            <a:r>
              <a:rPr spc="-35" dirty="0"/>
              <a:t>그래프</a:t>
            </a:r>
            <a:r>
              <a:rPr spc="-365" dirty="0"/>
              <a:t> </a:t>
            </a:r>
            <a:r>
              <a:rPr spc="-55" dirty="0"/>
              <a:t>그리기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300" y="2098548"/>
            <a:ext cx="5098415" cy="3693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3825" rIns="0" bIns="0" rtlCol="0">
            <a:spAutoFit/>
          </a:bodyPr>
          <a:lstStyle/>
          <a:p>
            <a:pPr marL="247650" marR="0" lvl="0" indent="0" algn="just" defTabSz="914400" rtl="0" eaLnBrk="1" fontAlgn="auto" latinLnBrk="1" hangingPunct="1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21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1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['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1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화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1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수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목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금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토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21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일</a:t>
            </a:r>
            <a:r>
              <a:rPr kumimoji="0" sz="21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7650" marR="0" lvl="0" indent="0" algn="just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y1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[6.5, </a:t>
            </a: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5.7, 5.5, 6.7, 6.3, 7.5,</a:t>
            </a:r>
            <a:r>
              <a:rPr kumimoji="0" sz="210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8.3]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7650" marR="0" lvl="0" indent="0" algn="just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y2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[6.3, </a:t>
            </a: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7.7, 7.5, 7.7, 6.2, 7.3,</a:t>
            </a:r>
            <a:r>
              <a:rPr kumimoji="0" sz="21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8.5]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7650" marR="422275" lvl="0" indent="0" algn="just" defTabSz="914400" rtl="0" eaLnBrk="1" fontAlgn="auto" latinLnBrk="1" hangingPunct="1">
              <a:lnSpc>
                <a:spcPct val="15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fig, </a:t>
            </a:r>
            <a:r>
              <a:rPr kumimoji="0" sz="21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axs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plt.subplots(nrows=1, </a:t>
            </a:r>
            <a:r>
              <a:rPr kumimoji="0" sz="21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ncols=2,  figsize=(9, </a:t>
            </a: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3), </a:t>
            </a:r>
            <a:r>
              <a:rPr kumimoji="0" sz="21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sharex=True, </a:t>
            </a:r>
            <a:r>
              <a:rPr kumimoji="0" sz="21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sharey=True)  </a:t>
            </a:r>
            <a:r>
              <a:rPr kumimoji="0" sz="21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axs[0]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7650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ax.scatter(x,y1)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7300" y="1746504"/>
            <a:ext cx="1713864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8305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ex12.ipynb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2521" y="2095119"/>
            <a:ext cx="5281295" cy="37141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4460" rIns="0" bIns="0" rtlCol="0">
            <a:spAutoFit/>
          </a:bodyPr>
          <a:lstStyle/>
          <a:p>
            <a:pPr marL="259715" marR="0" lvl="0" indent="0" algn="l" defTabSz="914400" rtl="0" eaLnBrk="1" fontAlgn="auto" latinLnBrk="1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ax.set_title('2018')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9715" marR="2959100" lvl="0" indent="0" algn="l" defTabSz="914400" rtl="0" eaLnBrk="1" fontAlgn="auto" latinLnBrk="1" hangingPunct="1">
              <a:lnSpc>
                <a:spcPct val="152400"/>
              </a:lnSpc>
              <a:spcBef>
                <a:spcPts val="1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axs[1]  ax.scatter(x,y2)  </a:t>
            </a:r>
            <a:r>
              <a:rPr kumimoji="0" sz="21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x.set</a:t>
            </a:r>
            <a:r>
              <a:rPr kumimoji="0" sz="21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</a:t>
            </a:r>
            <a:r>
              <a:rPr kumimoji="0" sz="21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</a:t>
            </a:r>
            <a:r>
              <a:rPr kumimoji="0" sz="21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('2</a:t>
            </a: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</a:t>
            </a: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2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9715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fig.suptitle('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연간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요일별 평균</a:t>
            </a:r>
            <a:r>
              <a:rPr kumimoji="0" sz="2100" b="0" i="0" u="none" strike="noStrike" kern="120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수면시간</a:t>
            </a:r>
            <a:r>
              <a:rPr kumimoji="0" sz="21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9715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plt.show()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5" dirty="0"/>
              <a:t> </a:t>
            </a:r>
            <a:r>
              <a:rPr spc="-250" dirty="0">
                <a:latin typeface="Arial"/>
                <a:cs typeface="Arial"/>
              </a:rPr>
              <a:t>12-10.</a:t>
            </a:r>
            <a:r>
              <a:rPr spc="-350" dirty="0">
                <a:latin typeface="Arial"/>
                <a:cs typeface="Arial"/>
              </a:rPr>
              <a:t> </a:t>
            </a:r>
            <a:r>
              <a:rPr spc="-35" dirty="0"/>
              <a:t>다수의</a:t>
            </a:r>
            <a:r>
              <a:rPr spc="-365" dirty="0"/>
              <a:t> </a:t>
            </a:r>
            <a:r>
              <a:rPr spc="-35" dirty="0"/>
              <a:t>그래프</a:t>
            </a:r>
            <a:r>
              <a:rPr spc="-365" dirty="0"/>
              <a:t> </a:t>
            </a:r>
            <a:r>
              <a:rPr spc="-90" dirty="0"/>
              <a:t>그리기</a:t>
            </a:r>
            <a:r>
              <a:rPr spc="-90" dirty="0">
                <a:latin typeface="Arial"/>
                <a:cs typeface="Arial"/>
              </a:rPr>
              <a:t>(</a:t>
            </a:r>
            <a:r>
              <a:rPr spc="-90" dirty="0"/>
              <a:t>계속</a:t>
            </a:r>
            <a:r>
              <a:rPr spc="-90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8231" y="2283004"/>
            <a:ext cx="7084484" cy="2807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87280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50" dirty="0">
                <a:latin typeface="Arial"/>
                <a:cs typeface="Arial"/>
              </a:rPr>
              <a:t>12-11.</a:t>
            </a:r>
            <a:r>
              <a:rPr spc="-345" dirty="0">
                <a:latin typeface="Arial"/>
                <a:cs typeface="Arial"/>
              </a:rPr>
              <a:t> </a:t>
            </a:r>
            <a:r>
              <a:rPr spc="-35" dirty="0"/>
              <a:t>그래프</a:t>
            </a:r>
            <a:r>
              <a:rPr spc="-360" dirty="0"/>
              <a:t> </a:t>
            </a:r>
            <a:r>
              <a:rPr spc="-30" dirty="0"/>
              <a:t>간격</a:t>
            </a:r>
            <a:r>
              <a:rPr spc="-370" dirty="0"/>
              <a:t> </a:t>
            </a:r>
            <a:r>
              <a:rPr spc="-50" dirty="0"/>
              <a:t>조정하기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531" y="2150364"/>
            <a:ext cx="5098415" cy="3693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3825" rIns="0" bIns="0" rtlCol="0">
            <a:spAutoFit/>
          </a:bodyPr>
          <a:lstStyle/>
          <a:p>
            <a:pPr marL="247650" marR="0" lvl="0" indent="0" algn="just" defTabSz="914400" rtl="0" eaLnBrk="1" fontAlgn="auto" latinLnBrk="1" hangingPunct="1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list(range(1,11))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7650" marR="0" lvl="0" indent="0" algn="just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list(range(10, </a:t>
            </a: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101,</a:t>
            </a: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10))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7650" marR="422275" lvl="0" indent="0" algn="just" defTabSz="914400" rtl="0" eaLnBrk="1" fontAlgn="auto" latinLnBrk="1" hangingPunct="1">
              <a:lnSpc>
                <a:spcPct val="15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fig, </a:t>
            </a:r>
            <a:r>
              <a:rPr kumimoji="0" sz="21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axs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plt.subplots(nrows=2, </a:t>
            </a:r>
            <a:r>
              <a:rPr kumimoji="0" sz="21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ncols=2,  figsize=(9, </a:t>
            </a: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5), </a:t>
            </a:r>
            <a:r>
              <a:rPr kumimoji="0" sz="21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sharex=True, </a:t>
            </a:r>
            <a:r>
              <a:rPr kumimoji="0" sz="21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sharey=True)  </a:t>
            </a:r>
            <a:r>
              <a:rPr kumimoji="0" sz="21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axs[0][0]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7650" marR="1991995" lvl="0" indent="0" algn="just" defTabSz="914400" rtl="0" eaLnBrk="1" fontAlgn="auto" latinLnBrk="1" hangingPunct="1">
              <a:lnSpc>
                <a:spcPct val="1524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ax.plot(x,y)  </a:t>
            </a: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ax.set_title('</a:t>
            </a: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선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그래프</a:t>
            </a:r>
            <a:r>
              <a:rPr kumimoji="0" sz="21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531" y="1798320"/>
            <a:ext cx="1713230" cy="35242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910" rIns="0" bIns="0" rtlCol="0">
            <a:spAutoFit/>
          </a:bodyPr>
          <a:lstStyle/>
          <a:p>
            <a:pPr marL="408305" marR="0" lvl="0" indent="0" algn="l" defTabSz="914400" rtl="0" eaLnBrk="1" fontAlgn="auto" latinLnBrk="1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ex12.ipynb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4402" y="1846579"/>
            <a:ext cx="5281295" cy="4051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4460" rIns="0" bIns="0" rtlCol="0">
            <a:spAutoFit/>
          </a:bodyPr>
          <a:lstStyle/>
          <a:p>
            <a:pPr marL="259715" marR="0" lvl="0" indent="0" algn="l" defTabSz="914400" rtl="0" eaLnBrk="1" fontAlgn="auto" latinLnBrk="1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axs[0][1]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9715" marR="1043305" lvl="0" indent="0" algn="l" defTabSz="914400" rtl="0" eaLnBrk="1" fontAlgn="auto" latinLnBrk="1" hangingPunct="1">
              <a:lnSpc>
                <a:spcPts val="3840"/>
              </a:lnSpc>
              <a:spcBef>
                <a:spcPts val="3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ax.plot(x,y, </a:t>
            </a: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color='red',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linestyle='--', 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marker='o')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9715" marR="0" lvl="0" indent="0" algn="l" defTabSz="914400" rtl="0" eaLnBrk="1" fontAlgn="auto" latinLnBrk="1" hangingPunct="1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ax.set_title('</a:t>
            </a: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선 </a:t>
            </a:r>
            <a:r>
              <a:rPr kumimoji="0" sz="21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그래프</a:t>
            </a:r>
            <a:r>
              <a:rPr kumimoji="0" sz="210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9715" marR="0" lvl="0" indent="0" algn="l" defTabSz="914400" rtl="0" eaLnBrk="1" fontAlgn="auto" latinLnBrk="1" hangingPunct="1">
              <a:lnSpc>
                <a:spcPct val="100000"/>
              </a:lnSpc>
              <a:spcBef>
                <a:spcPts val="19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axs[1][0]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9715" marR="2091689" lvl="0" indent="0" algn="l" defTabSz="914400" rtl="0" eaLnBrk="1" fontAlgn="auto" latinLnBrk="1" hangingPunct="1">
              <a:lnSpc>
                <a:spcPct val="15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ax.bar(x,y) 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ax.set_title('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막대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그래프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72167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5" dirty="0"/>
              <a:t> </a:t>
            </a:r>
            <a:r>
              <a:rPr spc="-240" dirty="0">
                <a:latin typeface="Arial"/>
                <a:cs typeface="Arial"/>
              </a:rPr>
              <a:t>11-4.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35" dirty="0"/>
              <a:t>데이터</a:t>
            </a:r>
            <a:r>
              <a:rPr spc="-365" dirty="0"/>
              <a:t> </a:t>
            </a:r>
            <a:r>
              <a:rPr spc="-30" dirty="0"/>
              <a:t>헤더</a:t>
            </a:r>
            <a:r>
              <a:rPr spc="-370" dirty="0"/>
              <a:t> </a:t>
            </a:r>
            <a:r>
              <a:rPr spc="-55" dirty="0"/>
              <a:t>추출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1075" y="2213025"/>
            <a:ext cx="318135" cy="3687445"/>
          </a:xfrm>
          <a:custGeom>
            <a:avLst/>
            <a:gdLst/>
            <a:ahLst/>
            <a:cxnLst/>
            <a:rect l="l" t="t" r="r" b="b"/>
            <a:pathLst>
              <a:path w="318134" h="3687445">
                <a:moveTo>
                  <a:pt x="0" y="3687445"/>
                </a:moveTo>
                <a:lnTo>
                  <a:pt x="317652" y="3687445"/>
                </a:lnTo>
                <a:lnTo>
                  <a:pt x="317652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8702" y="2213025"/>
            <a:ext cx="5602605" cy="3687445"/>
          </a:xfrm>
          <a:custGeom>
            <a:avLst/>
            <a:gdLst/>
            <a:ahLst/>
            <a:cxnLst/>
            <a:rect l="l" t="t" r="r" b="b"/>
            <a:pathLst>
              <a:path w="5602605" h="3687445">
                <a:moveTo>
                  <a:pt x="0" y="3687445"/>
                </a:moveTo>
                <a:lnTo>
                  <a:pt x="5602351" y="3687445"/>
                </a:lnTo>
                <a:lnTo>
                  <a:pt x="5602351" y="0"/>
                </a:lnTo>
                <a:lnTo>
                  <a:pt x="0" y="0"/>
                </a:lnTo>
                <a:lnTo>
                  <a:pt x="0" y="3687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1075" y="2209926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1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01180" y="2209926"/>
            <a:ext cx="0" cy="3693795"/>
          </a:xfrm>
          <a:custGeom>
            <a:avLst/>
            <a:gdLst/>
            <a:ahLst/>
            <a:cxnLst/>
            <a:rect l="l" t="t" r="r" b="b"/>
            <a:pathLst>
              <a:path h="3693795">
                <a:moveTo>
                  <a:pt x="0" y="0"/>
                </a:moveTo>
                <a:lnTo>
                  <a:pt x="0" y="369371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77900" y="2213101"/>
            <a:ext cx="5926455" cy="0"/>
          </a:xfrm>
          <a:custGeom>
            <a:avLst/>
            <a:gdLst/>
            <a:ahLst/>
            <a:cxnLst/>
            <a:rect l="l" t="t" r="r" b="b"/>
            <a:pathLst>
              <a:path w="5926455">
                <a:moveTo>
                  <a:pt x="0" y="0"/>
                </a:moveTo>
                <a:lnTo>
                  <a:pt x="592645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7900" y="5900470"/>
            <a:ext cx="5926455" cy="0"/>
          </a:xfrm>
          <a:custGeom>
            <a:avLst/>
            <a:gdLst/>
            <a:ahLst/>
            <a:cxnLst/>
            <a:rect l="l" t="t" r="r" b="b"/>
            <a:pathLst>
              <a:path w="5926455">
                <a:moveTo>
                  <a:pt x="0" y="0"/>
                </a:moveTo>
                <a:lnTo>
                  <a:pt x="592645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7282" y="2155828"/>
            <a:ext cx="5337810" cy="343979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21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open('month_temp.csv', </a:t>
            </a:r>
            <a:r>
              <a:rPr kumimoji="0" sz="2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2100" b="0" i="0" u="none" strike="noStrike" kern="1200" cap="none" spc="-3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3129915" lvl="0" indent="0" algn="just" defTabSz="914400" rtl="0" eaLnBrk="1" fontAlgn="auto" latinLnBrk="1" hangingPunct="1">
              <a:lnSpc>
                <a:spcPct val="1524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  </a:t>
            </a:r>
            <a:r>
              <a:rPr kumimoji="0" sz="2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1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next(lines)  </a:t>
            </a: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print(header)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228967" y="2210435"/>
          <a:ext cx="4189095" cy="278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03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11747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881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['</a:t>
                      </a:r>
                      <a:r>
                        <a:rPr sz="1600" spc="10" dirty="0">
                          <a:latin typeface="Arial Unicode MS"/>
                          <a:cs typeface="Arial Unicode MS"/>
                        </a:rPr>
                        <a:t>지점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',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600" spc="5" dirty="0">
                          <a:latin typeface="Arial Unicode MS"/>
                          <a:cs typeface="Arial Unicode MS"/>
                        </a:rPr>
                        <a:t>일시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',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평균기온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°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C)', '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최저기온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°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C)',</a:t>
                      </a:r>
                      <a:r>
                        <a:rPr sz="16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45" dirty="0">
                          <a:latin typeface="Arial"/>
                          <a:cs typeface="Arial"/>
                        </a:rPr>
                        <a:t>'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최고기온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40" dirty="0">
                          <a:latin typeface="Arial Unicode MS"/>
                          <a:cs typeface="Arial Unicode MS"/>
                        </a:rPr>
                        <a:t>°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C)']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77900" y="1859279"/>
            <a:ext cx="1713864" cy="35052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41275" rIns="0" bIns="0" rtlCol="0">
            <a:spAutoFit/>
          </a:bodyPr>
          <a:lstStyle/>
          <a:p>
            <a:pPr marL="408305" marR="0" lvl="0" indent="0" algn="l" defTabSz="914400" rtl="0" eaLnBrk="1" fontAlgn="auto" latinLnBrk="1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50" dirty="0">
                <a:latin typeface="Arial"/>
                <a:cs typeface="Arial"/>
              </a:rPr>
              <a:t>12-11.</a:t>
            </a:r>
            <a:r>
              <a:rPr spc="-345" dirty="0">
                <a:latin typeface="Arial"/>
                <a:cs typeface="Arial"/>
              </a:rPr>
              <a:t> </a:t>
            </a:r>
            <a:r>
              <a:rPr spc="-35" dirty="0"/>
              <a:t>그래프</a:t>
            </a:r>
            <a:r>
              <a:rPr spc="-365" dirty="0"/>
              <a:t> </a:t>
            </a:r>
            <a:r>
              <a:rPr spc="-30" dirty="0"/>
              <a:t>간격</a:t>
            </a:r>
            <a:r>
              <a:rPr spc="-365" dirty="0"/>
              <a:t> </a:t>
            </a:r>
            <a:r>
              <a:rPr spc="-85" dirty="0"/>
              <a:t>조정하기</a:t>
            </a:r>
            <a:r>
              <a:rPr spc="-85" dirty="0">
                <a:latin typeface="Arial"/>
                <a:cs typeface="Arial"/>
              </a:rPr>
              <a:t>(</a:t>
            </a:r>
            <a:r>
              <a:rPr spc="-85" dirty="0"/>
              <a:t>계속</a:t>
            </a:r>
            <a:r>
              <a:rPr spc="-85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0261" y="1984629"/>
            <a:ext cx="9283700" cy="36969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" rIns="0" bIns="0" rtlCol="0">
            <a:spAutoFit/>
          </a:bodyPr>
          <a:lstStyle/>
          <a:p>
            <a:pPr marL="401320" marR="5952490" lvl="0" indent="0" algn="l" defTabSz="914400" rtl="0" eaLnBrk="1" fontAlgn="auto" latinLnBrk="1" hangingPunct="1">
              <a:lnSpc>
                <a:spcPts val="384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 </a:t>
            </a:r>
            <a:r>
              <a:rPr kumimoji="0" sz="21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axs[1][1]  </a:t>
            </a:r>
            <a:r>
              <a:rPr kumimoji="0" sz="2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ax.scatter(x,y) 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ax.set_title('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산포</a:t>
            </a:r>
            <a:r>
              <a:rPr kumimoji="0" sz="21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그래프</a:t>
            </a:r>
            <a:r>
              <a:rPr kumimoji="0" sz="2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1320" marR="801370" lvl="0" indent="0" algn="l" defTabSz="914400" rtl="0" eaLnBrk="1" fontAlgn="auto" latinLnBrk="1" hangingPunct="1">
              <a:lnSpc>
                <a:spcPct val="15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plt.subplots_adjust(left=0.1, right=0.9, </a:t>
            </a:r>
            <a:r>
              <a:rPr kumimoji="0" sz="2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bottom=0.1, </a:t>
            </a:r>
            <a:r>
              <a:rPr kumimoji="0" sz="2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top=0.9, </a:t>
            </a:r>
            <a:r>
              <a:rPr kumimoji="0" sz="21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wspace=0.2,  </a:t>
            </a:r>
            <a:r>
              <a:rPr kumimoji="0" sz="21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hspace=0.3)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1320" marR="0" lvl="0" indent="0" algn="l" defTabSz="914400" rtl="0" eaLnBrk="1" fontAlgn="auto" latinLnBrk="1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plt.show()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</a:t>
            </a:r>
            <a:r>
              <a:rPr spc="-370" dirty="0"/>
              <a:t> </a:t>
            </a:r>
            <a:r>
              <a:rPr spc="-250" dirty="0">
                <a:latin typeface="Arial"/>
                <a:cs typeface="Arial"/>
              </a:rPr>
              <a:t>12-11.</a:t>
            </a:r>
            <a:r>
              <a:rPr spc="-345" dirty="0">
                <a:latin typeface="Arial"/>
                <a:cs typeface="Arial"/>
              </a:rPr>
              <a:t> </a:t>
            </a:r>
            <a:r>
              <a:rPr spc="-35" dirty="0"/>
              <a:t>그래프</a:t>
            </a:r>
            <a:r>
              <a:rPr spc="-365" dirty="0"/>
              <a:t> </a:t>
            </a:r>
            <a:r>
              <a:rPr spc="-30" dirty="0"/>
              <a:t>간격</a:t>
            </a:r>
            <a:r>
              <a:rPr spc="-365" dirty="0"/>
              <a:t> </a:t>
            </a:r>
            <a:r>
              <a:rPr spc="-85" dirty="0"/>
              <a:t>조정하기</a:t>
            </a:r>
            <a:r>
              <a:rPr spc="-85" dirty="0">
                <a:latin typeface="Arial"/>
                <a:cs typeface="Arial"/>
              </a:rPr>
              <a:t>(</a:t>
            </a:r>
            <a:r>
              <a:rPr spc="-85" dirty="0"/>
              <a:t>계속</a:t>
            </a:r>
            <a:r>
              <a:rPr spc="-85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4891" y="1859436"/>
            <a:ext cx="6922441" cy="4053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73475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 </a:t>
            </a:r>
            <a:r>
              <a:rPr spc="-240" dirty="0">
                <a:latin typeface="Arial"/>
                <a:cs typeface="Arial"/>
              </a:rPr>
              <a:t>11-5. </a:t>
            </a:r>
            <a:r>
              <a:rPr spc="-459" dirty="0">
                <a:latin typeface="Arial"/>
                <a:cs typeface="Arial"/>
              </a:rPr>
              <a:t>csv </a:t>
            </a:r>
            <a:r>
              <a:rPr spc="-35" dirty="0"/>
              <a:t>일교차</a:t>
            </a:r>
            <a:r>
              <a:rPr spc="-725" dirty="0"/>
              <a:t> </a:t>
            </a:r>
            <a:r>
              <a:rPr spc="-55" dirty="0"/>
              <a:t>구하기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1075" y="2092299"/>
            <a:ext cx="529590" cy="3984625"/>
          </a:xfrm>
          <a:custGeom>
            <a:avLst/>
            <a:gdLst/>
            <a:ahLst/>
            <a:cxnLst/>
            <a:rect l="l" t="t" r="r" b="b"/>
            <a:pathLst>
              <a:path w="529590" h="3984625">
                <a:moveTo>
                  <a:pt x="0" y="3984498"/>
                </a:moveTo>
                <a:lnTo>
                  <a:pt x="529183" y="3984498"/>
                </a:lnTo>
                <a:lnTo>
                  <a:pt x="529183" y="0"/>
                </a:lnTo>
                <a:lnTo>
                  <a:pt x="0" y="0"/>
                </a:lnTo>
                <a:lnTo>
                  <a:pt x="0" y="3984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0283" y="2092299"/>
            <a:ext cx="9333230" cy="3984625"/>
          </a:xfrm>
          <a:custGeom>
            <a:avLst/>
            <a:gdLst/>
            <a:ahLst/>
            <a:cxnLst/>
            <a:rect l="l" t="t" r="r" b="b"/>
            <a:pathLst>
              <a:path w="9333230" h="3984625">
                <a:moveTo>
                  <a:pt x="0" y="3984498"/>
                </a:moveTo>
                <a:lnTo>
                  <a:pt x="9333103" y="3984498"/>
                </a:lnTo>
                <a:lnTo>
                  <a:pt x="9333103" y="0"/>
                </a:lnTo>
                <a:lnTo>
                  <a:pt x="0" y="0"/>
                </a:lnTo>
                <a:lnTo>
                  <a:pt x="0" y="3984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1075" y="2089150"/>
            <a:ext cx="0" cy="3990975"/>
          </a:xfrm>
          <a:custGeom>
            <a:avLst/>
            <a:gdLst/>
            <a:ahLst/>
            <a:cxnLst/>
            <a:rect l="l" t="t" r="r" b="b"/>
            <a:pathLst>
              <a:path h="3990975">
                <a:moveTo>
                  <a:pt x="0" y="0"/>
                </a:moveTo>
                <a:lnTo>
                  <a:pt x="0" y="399082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43386" y="2089150"/>
            <a:ext cx="0" cy="3990975"/>
          </a:xfrm>
          <a:custGeom>
            <a:avLst/>
            <a:gdLst/>
            <a:ahLst/>
            <a:cxnLst/>
            <a:rect l="l" t="t" r="r" b="b"/>
            <a:pathLst>
              <a:path h="3990975">
                <a:moveTo>
                  <a:pt x="0" y="0"/>
                </a:moveTo>
                <a:lnTo>
                  <a:pt x="0" y="399082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77900" y="2092325"/>
            <a:ext cx="9869170" cy="0"/>
          </a:xfrm>
          <a:custGeom>
            <a:avLst/>
            <a:gdLst/>
            <a:ahLst/>
            <a:cxnLst/>
            <a:rect l="l" t="t" r="r" b="b"/>
            <a:pathLst>
              <a:path w="9869170">
                <a:moveTo>
                  <a:pt x="0" y="0"/>
                </a:moveTo>
                <a:lnTo>
                  <a:pt x="986866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7900" y="6076797"/>
            <a:ext cx="9869170" cy="0"/>
          </a:xfrm>
          <a:custGeom>
            <a:avLst/>
            <a:gdLst/>
            <a:ahLst/>
            <a:cxnLst/>
            <a:rect l="l" t="t" r="r" b="b"/>
            <a:pathLst>
              <a:path w="9869170">
                <a:moveTo>
                  <a:pt x="0" y="0"/>
                </a:moveTo>
                <a:lnTo>
                  <a:pt x="986866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9932" y="1737360"/>
            <a:ext cx="1711960" cy="352425"/>
          </a:xfrm>
          <a:custGeom>
            <a:avLst/>
            <a:gdLst/>
            <a:ahLst/>
            <a:cxnLst/>
            <a:rect l="l" t="t" r="r" b="b"/>
            <a:pathLst>
              <a:path w="1711960" h="352425">
                <a:moveTo>
                  <a:pt x="0" y="352044"/>
                </a:moveTo>
                <a:lnTo>
                  <a:pt x="1711452" y="352044"/>
                </a:lnTo>
                <a:lnTo>
                  <a:pt x="1711452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68892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505" y="1767027"/>
            <a:ext cx="6947534" cy="4157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ex11.ipynb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05104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05104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open('month_temp.csv',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</a:t>
            </a:r>
            <a:r>
              <a:rPr kumimoji="0" sz="1850" b="0" i="0" u="none" strike="noStrike" kern="1200" cap="none" spc="-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encoding='utf-8')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05104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csv.reader(f)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05104" marR="558800" lvl="0" indent="0" algn="l" defTabSz="914400" rtl="0" eaLnBrk="1" fontAlgn="auto" latinLnBrk="1" hangingPunct="1">
              <a:lnSpc>
                <a:spcPct val="15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10714" algn="l"/>
              </a:tabLst>
              <a:defRPr/>
            </a:pP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print('%s </a:t>
            </a:r>
            <a:r>
              <a:rPr kumimoji="0" sz="1850" b="0" i="0" u="none" strike="noStrike" kern="1200" cap="none" spc="-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%s %s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%s'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('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일자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최저기온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최고기온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1850" b="0" i="0" u="none" strike="noStrike" kern="1200" cap="none" spc="-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일교차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')) 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next(lines)	</a:t>
            </a:r>
            <a:r>
              <a:rPr kumimoji="0" sz="18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헤더를</a:t>
            </a:r>
            <a:r>
              <a:rPr kumimoji="0" sz="18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건너뛴다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05104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5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164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diff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float(line[4]) 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r>
              <a:rPr kumimoji="0" sz="1850" b="0" i="0" u="none" strike="noStrike" kern="1200" cap="none" spc="-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float(line[3])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05104" marR="5080" lvl="0" indent="215900" algn="l" defTabSz="914400" rtl="0" eaLnBrk="1" fontAlgn="auto" latinLnBrk="1" hangingPunct="1">
              <a:lnSpc>
                <a:spcPts val="336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print('%s </a:t>
            </a:r>
            <a:r>
              <a:rPr kumimoji="0" sz="18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%.1f %.1f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%.1f'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(line[1], float(line[3]), float(line[4]),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diff)) 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f.close()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557" y="366217"/>
            <a:ext cx="8914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예제 </a:t>
            </a:r>
            <a:r>
              <a:rPr spc="-240" dirty="0">
                <a:latin typeface="Arial"/>
                <a:cs typeface="Arial"/>
              </a:rPr>
              <a:t>11-5. </a:t>
            </a:r>
            <a:r>
              <a:rPr spc="-459" dirty="0">
                <a:latin typeface="Arial"/>
                <a:cs typeface="Arial"/>
              </a:rPr>
              <a:t>csv </a:t>
            </a:r>
            <a:r>
              <a:rPr spc="-35" dirty="0"/>
              <a:t>일교차</a:t>
            </a:r>
            <a:r>
              <a:rPr spc="-730" dirty="0"/>
              <a:t> </a:t>
            </a:r>
            <a:r>
              <a:rPr spc="-90" dirty="0"/>
              <a:t>구하기</a:t>
            </a:r>
            <a:r>
              <a:rPr spc="-90" dirty="0">
                <a:latin typeface="Arial"/>
                <a:cs typeface="Arial"/>
              </a:rPr>
              <a:t>(</a:t>
            </a:r>
            <a:r>
              <a:rPr spc="-90" dirty="0"/>
              <a:t>계속</a:t>
            </a:r>
            <a:r>
              <a:rPr spc="-90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7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6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81479" y="2267076"/>
          <a:ext cx="7290434" cy="278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0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16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118110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881">
                <a:tc>
                  <a:txBody>
                    <a:bodyPr/>
                    <a:lstStyle/>
                    <a:p>
                      <a:pPr marL="143510">
                        <a:lnSpc>
                          <a:spcPts val="1914"/>
                        </a:lnSpc>
                        <a:spcBef>
                          <a:spcPts val="480"/>
                        </a:spcBef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일자 최저기온 최고기온</a:t>
                      </a:r>
                      <a:r>
                        <a:rPr sz="1600" spc="-21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일교차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  <a:p>
                      <a:pPr marL="143510">
                        <a:lnSpc>
                          <a:spcPts val="1914"/>
                        </a:lnSpc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2019-10-01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15.7 27.4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11.7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2019-10-02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20.4 23.8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3.4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2019-10-03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19.9 27.8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7.9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2019-10-04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17.8 26.9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9.1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2019-10-05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15.7 22.0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6.3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…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5636</Words>
  <Application>Microsoft Office PowerPoint</Application>
  <PresentationFormat>와이드스크린</PresentationFormat>
  <Paragraphs>621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71</vt:i4>
      </vt:variant>
    </vt:vector>
  </HeadingPairs>
  <TitlesOfParts>
    <vt:vector size="82" baseType="lpstr">
      <vt:lpstr>Apple SD Gothic Neo</vt:lpstr>
      <vt:lpstr>Arial Unicode MS</vt:lpstr>
      <vt:lpstr>맑은 고딕</vt:lpstr>
      <vt:lpstr>배달의민족 을지로체 TTF</vt:lpstr>
      <vt:lpstr>배달의민족 한나체 Pro</vt:lpstr>
      <vt:lpstr>Arial</vt:lpstr>
      <vt:lpstr>Calibri</vt:lpstr>
      <vt:lpstr>Times New Roman</vt:lpstr>
      <vt:lpstr>Wingdings</vt:lpstr>
      <vt:lpstr>Office Theme</vt:lpstr>
      <vt:lpstr>Office 테마</vt:lpstr>
      <vt:lpstr>PowerPoint 프레젠테이션</vt:lpstr>
      <vt:lpstr>PowerPoint 프레젠테이션</vt:lpstr>
      <vt:lpstr>CSV 파일이란?</vt:lpstr>
      <vt:lpstr>예제 11-1. csv 파일 읽기</vt:lpstr>
      <vt:lpstr>예제 11-2. csv 파일 데이터 출력하기</vt:lpstr>
      <vt:lpstr>예제 11-3. 특정일자 데이터 출력</vt:lpstr>
      <vt:lpstr>예제 11-4. 데이터 헤더 추출</vt:lpstr>
      <vt:lpstr>예제 11-5. csv 일교차 구하기</vt:lpstr>
      <vt:lpstr>예제 11-5. csv 일교차 구하기(계속)</vt:lpstr>
      <vt:lpstr>예제 11-6. csv 파일 쓰기</vt:lpstr>
      <vt:lpstr>예제 11-6. csv 파일 쓰기(계속)</vt:lpstr>
      <vt:lpstr>Q11-1. 데이터 사이에 '/‘ 삽입하기</vt:lpstr>
      <vt:lpstr>Q11-2. 10일간 평균 기온 구하기</vt:lpstr>
      <vt:lpstr>예제 11-7. '경주시'의 ‘신대원약국’ 주소</vt:lpstr>
      <vt:lpstr>예제 11-8. '수지'의 ‘로얄스포츠’ 건물 약국</vt:lpstr>
      <vt:lpstr>예제 11-8. '수지'의 ‘로얄스포츠’ 건물 약국(계속)</vt:lpstr>
      <vt:lpstr>예제 11-9. 최근 5년 이내 개설 약국 수</vt:lpstr>
      <vt:lpstr>예제 11-9. 최근 5년 이내 개설 약국 수(계속)</vt:lpstr>
      <vt:lpstr>예제 11-10. 2010년에 개설된 약국 목록</vt:lpstr>
      <vt:lpstr>예제 11-10. 2010년에 개설된 약국 목록(계속)</vt:lpstr>
      <vt:lpstr>예제 11-11. 오름차순(가나다순) 정렬</vt:lpstr>
      <vt:lpstr>예제 11-11. 오름차순(가나다순) 정렬(계속)</vt:lpstr>
      <vt:lpstr>제주도 기상 데이터 구조</vt:lpstr>
      <vt:lpstr>예제 11-12. 서귀포 최저기온 출력</vt:lpstr>
      <vt:lpstr>예제 11-12. 서귀포 최저기온 출력(계속)</vt:lpstr>
      <vt:lpstr>예제 11-13. 서귀포 최저기온 평균</vt:lpstr>
      <vt:lpstr>예제 11-13. 서귀포 최저기온 평균(계속)</vt:lpstr>
      <vt:lpstr>예제 11-14. 지역별 8월 중 최고기온</vt:lpstr>
      <vt:lpstr>예제 11-14. 지역별 8월 중 최고기온(계속)</vt:lpstr>
      <vt:lpstr>예제 11-14. 지역별 8월 중 최고기온(계속)</vt:lpstr>
      <vt:lpstr>예제 11-14. 지역별 8월 중 최고기온(계속)</vt:lpstr>
      <vt:lpstr>예제 11-15. 가장 비가 많이 오는 월</vt:lpstr>
      <vt:lpstr>예제 11-15. 가장 비가 많이 오는 월(계속)</vt:lpstr>
      <vt:lpstr>예제 11-15. 가장 비가 많이 오는 월(계속)</vt:lpstr>
      <vt:lpstr>예제 11-15. 가장 비가 많이 오는 월(계속)</vt:lpstr>
      <vt:lpstr>예제 11-16. 고산 7월 최저/최고 습도</vt:lpstr>
      <vt:lpstr>예제 11-16. 고산 7월 최저/최고 습도(계속)</vt:lpstr>
      <vt:lpstr>예제 11-16. 고산 7월 최저/최고 습도(계속)</vt:lpstr>
      <vt:lpstr>예제 11-17. 강수량 최대 지역</vt:lpstr>
      <vt:lpstr>예제 11-17. 강수량 최대 지역(계속)</vt:lpstr>
      <vt:lpstr>예제 11-17. 강수량 최대 지역(계속)</vt:lpstr>
      <vt:lpstr>PowerPoint 프레젠테이션</vt:lpstr>
      <vt:lpstr>Matplotlib이란?</vt:lpstr>
      <vt:lpstr>예제 12-1. csv 간단 그래프 그리기</vt:lpstr>
      <vt:lpstr>예제 12-2. 제목과 X/Y 축 레이블 설정</vt:lpstr>
      <vt:lpstr>예제 12-3. 한글 폰트 사용하기</vt:lpstr>
      <vt:lpstr>예제 12-3. 한글 폰트 사용하기(계속)</vt:lpstr>
      <vt:lpstr>예제 12-4. 선 그래프의 범례</vt:lpstr>
      <vt:lpstr>예제 12-4. 선 그래프의 범례(계속)</vt:lpstr>
      <vt:lpstr>예제 12-5. 그래프 선 스타일 설정</vt:lpstr>
      <vt:lpstr>예제 12-5. 그래프 선 스타일 설정(계속)</vt:lpstr>
      <vt:lpstr>예제 12-5. 그래프 선 스타일 설정(계속)</vt:lpstr>
      <vt:lpstr>예제 12-6. X/Y축 범위와 눈금 설정</vt:lpstr>
      <vt:lpstr>예제 12-6. X/Y축 범위와 눈금 설정(계속)</vt:lpstr>
      <vt:lpstr>예제 12-7. 막대 그래프 그리기</vt:lpstr>
      <vt:lpstr>예제 12-7. 막대 그래프 그리기(계속)</vt:lpstr>
      <vt:lpstr>예제 12-8. 산포 그래프 그리기</vt:lpstr>
      <vt:lpstr>예제 12-8. 산포 그래프 그리기(계속)</vt:lpstr>
      <vt:lpstr>예제 12-9. 파이 그래프 그리기</vt:lpstr>
      <vt:lpstr>예제 12-9. 파이 그래프 그리기(계속)</vt:lpstr>
      <vt:lpstr>Q12-1. 최저/최고기온 선 그래프</vt:lpstr>
      <vt:lpstr>Q12-1. 최저/최고기온 선 그래프(계속)</vt:lpstr>
      <vt:lpstr>Q12-2. Y축 범위와 선 스타일 변경</vt:lpstr>
      <vt:lpstr>Q12-2. Y축 범위와 선 스타일 변경(계속)</vt:lpstr>
      <vt:lpstr>Q12-3. 랜덤 수의 막대 그래프</vt:lpstr>
      <vt:lpstr>Q12-3. 랜덤 수의 막대 그래프(계속)</vt:lpstr>
      <vt:lpstr>예제 12-10. 다수의 그래프 그리기</vt:lpstr>
      <vt:lpstr>예제 12-10. 다수의 그래프 그리기(계속)</vt:lpstr>
      <vt:lpstr>예제 12-11. 그래프 간격 조정하기</vt:lpstr>
      <vt:lpstr>예제 12-11. 그래프 간격 조정하기(계속)</vt:lpstr>
      <vt:lpstr>예제 12-11. 그래프 간격 조정하기(계속)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 myungjin</dc:creator>
  <cp:lastModifiedBy>bae myungjin</cp:lastModifiedBy>
  <cp:revision>48</cp:revision>
  <dcterms:created xsi:type="dcterms:W3CDTF">2020-08-09T18:35:56Z</dcterms:created>
  <dcterms:modified xsi:type="dcterms:W3CDTF">2021-03-15T07:46:23Z</dcterms:modified>
</cp:coreProperties>
</file>