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676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713" r:id="rId32"/>
    <p:sldId id="714" r:id="rId33"/>
    <p:sldId id="715" r:id="rId34"/>
    <p:sldId id="716" r:id="rId35"/>
    <p:sldId id="717" r:id="rId36"/>
    <p:sldId id="718" r:id="rId37"/>
    <p:sldId id="719" r:id="rId38"/>
    <p:sldId id="720" r:id="rId39"/>
    <p:sldId id="721" r:id="rId40"/>
    <p:sldId id="722" r:id="rId41"/>
    <p:sldId id="723" r:id="rId42"/>
    <p:sldId id="724" r:id="rId43"/>
    <p:sldId id="725" r:id="rId44"/>
    <p:sldId id="726" r:id="rId45"/>
    <p:sldId id="727" r:id="rId46"/>
    <p:sldId id="729" r:id="rId47"/>
    <p:sldId id="730" r:id="rId48"/>
    <p:sldId id="458" r:id="rId49"/>
    <p:sldId id="459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471" r:id="rId62"/>
    <p:sldId id="472" r:id="rId63"/>
    <p:sldId id="473" r:id="rId64"/>
    <p:sldId id="474" r:id="rId65"/>
    <p:sldId id="732" r:id="rId66"/>
    <p:sldId id="733" r:id="rId67"/>
    <p:sldId id="769" r:id="rId68"/>
    <p:sldId id="734" r:id="rId69"/>
    <p:sldId id="736" r:id="rId70"/>
    <p:sldId id="737" r:id="rId71"/>
    <p:sldId id="738" r:id="rId72"/>
    <p:sldId id="739" r:id="rId73"/>
    <p:sldId id="740" r:id="rId74"/>
    <p:sldId id="741" r:id="rId75"/>
    <p:sldId id="742" r:id="rId76"/>
    <p:sldId id="743" r:id="rId77"/>
    <p:sldId id="744" r:id="rId78"/>
    <p:sldId id="745" r:id="rId79"/>
    <p:sldId id="746" r:id="rId80"/>
    <p:sldId id="747" r:id="rId81"/>
    <p:sldId id="748" r:id="rId82"/>
    <p:sldId id="749" r:id="rId83"/>
    <p:sldId id="750" r:id="rId84"/>
    <p:sldId id="751" r:id="rId85"/>
    <p:sldId id="752" r:id="rId86"/>
    <p:sldId id="753" r:id="rId87"/>
    <p:sldId id="754" r:id="rId88"/>
    <p:sldId id="755" r:id="rId89"/>
    <p:sldId id="756" r:id="rId90"/>
    <p:sldId id="757" r:id="rId91"/>
    <p:sldId id="758" r:id="rId92"/>
    <p:sldId id="759" r:id="rId93"/>
    <p:sldId id="760" r:id="rId94"/>
    <p:sldId id="761" r:id="rId95"/>
    <p:sldId id="762" r:id="rId96"/>
    <p:sldId id="764" r:id="rId97"/>
    <p:sldId id="765" r:id="rId98"/>
    <p:sldId id="766" r:id="rId99"/>
    <p:sldId id="768" r:id="rId100"/>
    <p:sldId id="767" r:id="rId10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4359" y="2035487"/>
            <a:ext cx="732328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8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241F-1C7B-4813-BA96-464A40B2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829B9-5895-40A1-976C-EFC67087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BAF65-C608-4C34-89F1-CDA22515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9E11EF-A886-4AC3-9736-14B12791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C0982-8091-48F2-B15E-DD4AF1A87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E344C1-7D10-4513-947C-0BD50CE8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6AE73B-2E68-4ABE-9857-E300DE37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14BA1-F432-42A7-A517-E5C73946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17C19-2CFD-4EC9-B47E-DC975181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09AB6-DCDA-4F01-B182-FC1BE79C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4C738A-CE88-4F51-918B-D2411E97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C3AD0-1FB5-4CC0-A8C0-126E953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7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393325-5840-4115-9683-DB0D40D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6E8C0C-13AC-4C10-B825-6DBF3B9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6207EF-5926-4A1B-8549-4A1FBFCC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5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E5D2-DBBC-49C9-BD84-E1989CFF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C681C-875D-48B7-B6D8-D28D556C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F522CA-407E-44EA-853A-0D4A30E0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0BBD1-4111-4948-A26B-A51779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CC09A-AF30-466E-A942-39EF73E9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00CEE-34E5-46C9-B69D-A0CF4819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2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CC2DD-3E6C-4766-B986-517DD316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7B5EC-0F5E-445F-83E2-D8DF64427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8E553-37BE-46F4-BEF2-F7B0F1915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46F8B-C288-4014-9014-543DDA2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5A4E8-DFA5-4BB8-80DE-6276A5EE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7EA9B-9ED2-49D4-B2F9-82972B85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6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045D-7FA7-4E91-897C-F29501CF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FA7178-3382-47E4-8AE6-01369142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476B7-B3BE-4BD4-9AA9-A0844945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F4B4C-3049-4EB9-BFC4-4A4E8B40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27F6C-F73F-448A-A149-5925E9ED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14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697D90-657D-4365-AC81-E1904084C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5F592-B29D-46AA-8A03-D93D90F5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BEC1A-6563-4634-B44A-E88B26D7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8BA55-4B3D-4807-9BA3-500CE45A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DF5C6-9E4F-483D-8EF7-79168C47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31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4359" y="2035487"/>
            <a:ext cx="732328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14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54836" y="2163044"/>
            <a:ext cx="4100195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30869" y="2219413"/>
            <a:ext cx="3263900" cy="345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40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822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86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09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54836" y="2163044"/>
            <a:ext cx="4100195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30869" y="2219413"/>
            <a:ext cx="3263900" cy="345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3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84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6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4FFD6-0941-4E01-B3DD-9FC04BC17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8D550B-A589-445D-A0CD-047D121A0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715BA-7102-4BE2-8D26-061D1F4F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DAECA-4975-403C-A063-39E07E1A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8E715-4913-4A1A-B08A-1FE79856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1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AE038-C497-4A0A-AEDE-5DF73671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42C83-C866-450A-AFB9-C2B611A8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230A1-A1D7-4F1A-9136-8D66311E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363ED-AF67-4E8A-B67A-AA2CA1A9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DC591-AE23-4CF7-99C1-0B41BFA8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65375-70B8-457D-B7B9-88178C38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C3D7B-54C5-44C7-8DF5-B9AFBD13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02EF0-79E4-4E81-A1F5-5C1D4569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20243-C5D6-48C1-B5F1-282B0AA5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9DF92-A1FE-44E3-B13F-CB1A7419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0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90F19-9821-4581-A008-767791A4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C804-7B1B-4B3F-9A2B-E759A1821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B8020-D66F-41AD-9720-2AB214277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41C5E-CF45-48DC-93AA-45C178A8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9F3D-3B84-4EFC-BCF9-4C52E89DC55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E6E5A-35B9-43A8-A61D-8C1EFF9F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B94A4-9B1D-4246-9374-F857490C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8"/>
                </a:moveTo>
                <a:lnTo>
                  <a:pt x="12192000" y="3048"/>
                </a:lnTo>
                <a:lnTo>
                  <a:pt x="1219200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092" y="366217"/>
            <a:ext cx="103578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3246" y="2163044"/>
            <a:ext cx="504317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74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D4D167-13BA-44FC-848F-6F257283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43F62-BCEF-486C-9432-D41C42020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4339-D560-45C8-813E-162C31AAF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9F3D-3B84-4EFC-BCF9-4C52E89DC55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A3FD-CF51-467B-8B43-ACF8A8635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AA5F4-BC61-4DDC-8D54-C58100EB4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715C-E213-4C29-AA2B-350081C4B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4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dingschool.info/" TargetMode="Externa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codingschool.info/" TargetMode="Externa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3927E6-B986-4A1F-B511-67FE68B03500}"/>
              </a:ext>
            </a:extLst>
          </p:cNvPr>
          <p:cNvSpPr/>
          <p:nvPr/>
        </p:nvSpPr>
        <p:spPr>
          <a:xfrm>
            <a:off x="1807005" y="1905506"/>
            <a:ext cx="857798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/>
            <a:r>
              <a:rPr lang="ko-KR" altLang="en-US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파이썬 </a:t>
            </a:r>
            <a:r>
              <a:rPr lang="en-US" altLang="ko-KR" sz="4000" dirty="0" err="1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Tkinter</a:t>
            </a:r>
            <a:r>
              <a:rPr lang="en-US" altLang="ko-KR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GUI </a:t>
            </a:r>
            <a:r>
              <a:rPr lang="ko-KR" altLang="en-US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프로그래밍 실습</a:t>
            </a:r>
            <a:r>
              <a:rPr lang="en-US" altLang="ko-KR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1~2</a:t>
            </a:r>
          </a:p>
          <a:p>
            <a:pPr defTabSz="457200" latinLnBrk="0"/>
            <a:endParaRPr lang="en-US" altLang="ko-KR" sz="40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r>
              <a:rPr lang="ko-KR" altLang="en-US" sz="32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경남대학교</a:t>
            </a:r>
            <a:endParaRPr lang="en-US" altLang="ko-KR" sz="32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endParaRPr lang="en-US" altLang="ko-KR" sz="4000" dirty="0">
              <a:solidFill>
                <a:prstClr val="black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ctr" defTabSz="457200" latinLnBrk="0"/>
            <a:r>
              <a:rPr lang="en-US" altLang="ko-KR" sz="4000" dirty="0">
                <a:solidFill>
                  <a:prstClr val="black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3/8 ~ 3/9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3FAB5A-ADD8-4AB2-9D06-0E8D4E66CA87}"/>
              </a:ext>
            </a:extLst>
          </p:cNvPr>
          <p:cNvSpPr/>
          <p:nvPr/>
        </p:nvSpPr>
        <p:spPr>
          <a:xfrm>
            <a:off x="9168832" y="6059724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배명진</a:t>
            </a:r>
            <a:r>
              <a:rPr lang="en-US" altLang="ko-KR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(Bae Myung </a:t>
            </a:r>
            <a:r>
              <a:rPr lang="en-US" altLang="ko-KR" dirty="0" err="1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Jin</a:t>
            </a:r>
            <a:r>
              <a:rPr lang="en-US" altLang="ko-KR" dirty="0">
                <a:solidFill>
                  <a:srgbClr val="0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912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D5A92845-2F59-4EB0-A9C3-6C1AC1C37FDA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2F8093A-A53F-4797-9B3C-2ACDD587CB51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823655F4-921F-4CB0-9EAB-E43786946739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82638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0" dirty="0">
                <a:solidFill>
                  <a:schemeClr val="bg1"/>
                </a:solidFill>
              </a:rPr>
              <a:t>파이썬의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spc="-40" dirty="0">
                <a:solidFill>
                  <a:schemeClr val="bg1"/>
                </a:solidFill>
              </a:rPr>
              <a:t>레퍼런스에</a:t>
            </a:r>
            <a:r>
              <a:rPr b="1" spc="-395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의한</a:t>
            </a:r>
            <a:r>
              <a:rPr b="1" spc="-370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호출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2219" y="2115731"/>
            <a:ext cx="226060" cy="3801745"/>
          </a:xfrm>
          <a:custGeom>
            <a:avLst/>
            <a:gdLst/>
            <a:ahLst/>
            <a:cxnLst/>
            <a:rect l="l" t="t" r="r" b="b"/>
            <a:pathLst>
              <a:path w="226059" h="3801745">
                <a:moveTo>
                  <a:pt x="0" y="0"/>
                </a:moveTo>
                <a:lnTo>
                  <a:pt x="225920" y="0"/>
                </a:lnTo>
                <a:lnTo>
                  <a:pt x="225920" y="3801605"/>
                </a:lnTo>
                <a:lnTo>
                  <a:pt x="0" y="38016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8152" y="2115731"/>
            <a:ext cx="4578985" cy="3801745"/>
          </a:xfrm>
          <a:custGeom>
            <a:avLst/>
            <a:gdLst/>
            <a:ahLst/>
            <a:cxnLst/>
            <a:rect l="l" t="t" r="r" b="b"/>
            <a:pathLst>
              <a:path w="4578985" h="3801745">
                <a:moveTo>
                  <a:pt x="0" y="0"/>
                </a:moveTo>
                <a:lnTo>
                  <a:pt x="4578604" y="0"/>
                </a:lnTo>
                <a:lnTo>
                  <a:pt x="4578604" y="3801605"/>
                </a:lnTo>
                <a:lnTo>
                  <a:pt x="0" y="38016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2221" y="2112549"/>
            <a:ext cx="0" cy="3808095"/>
          </a:xfrm>
          <a:custGeom>
            <a:avLst/>
            <a:gdLst/>
            <a:ahLst/>
            <a:cxnLst/>
            <a:rect l="l" t="t" r="r" b="b"/>
            <a:pathLst>
              <a:path h="3808095">
                <a:moveTo>
                  <a:pt x="0" y="0"/>
                </a:moveTo>
                <a:lnTo>
                  <a:pt x="0" y="380795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746" y="2112549"/>
            <a:ext cx="0" cy="3808095"/>
          </a:xfrm>
          <a:custGeom>
            <a:avLst/>
            <a:gdLst/>
            <a:ahLst/>
            <a:cxnLst/>
            <a:rect l="l" t="t" r="r" b="b"/>
            <a:pathLst>
              <a:path h="3808095">
                <a:moveTo>
                  <a:pt x="0" y="0"/>
                </a:moveTo>
                <a:lnTo>
                  <a:pt x="0" y="380795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9046" y="2115724"/>
            <a:ext cx="4811395" cy="0"/>
          </a:xfrm>
          <a:custGeom>
            <a:avLst/>
            <a:gdLst/>
            <a:ahLst/>
            <a:cxnLst/>
            <a:rect l="l" t="t" r="r" b="b"/>
            <a:pathLst>
              <a:path w="4811395">
                <a:moveTo>
                  <a:pt x="0" y="0"/>
                </a:moveTo>
                <a:lnTo>
                  <a:pt x="48108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49046" y="5917324"/>
            <a:ext cx="4811395" cy="0"/>
          </a:xfrm>
          <a:custGeom>
            <a:avLst/>
            <a:gdLst/>
            <a:ahLst/>
            <a:cxnLst/>
            <a:rect l="l" t="t" r="r" b="b"/>
            <a:pathLst>
              <a:path w="4811395">
                <a:moveTo>
                  <a:pt x="0" y="0"/>
                </a:moveTo>
                <a:lnTo>
                  <a:pt x="48108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6523" y="2104584"/>
            <a:ext cx="2945765" cy="36842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서브 루틴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func()</a:t>
            </a:r>
            <a:r>
              <a:rPr kumimoji="0" sz="1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함수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184150" marR="1939289" lvl="0" indent="-184785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func(x)</a:t>
            </a:r>
            <a:r>
              <a:rPr kumimoji="0" sz="160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x[0]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print('func()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r>
              <a:rPr kumimoji="0" sz="16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=',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id(x))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메인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루틴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[1,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2,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3]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267335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메인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16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=',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id(x)) 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func(x)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메인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r>
              <a:rPr kumimoji="0" sz="1600" b="0" i="0" u="none" strike="noStrike" kern="1200" cap="none" spc="-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=',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id(x))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21767" y="2113064"/>
          <a:ext cx="4475480" cy="191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4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907">
                <a:tc>
                  <a:txBody>
                    <a:bodyPr/>
                    <a:lstStyle/>
                    <a:p>
                      <a:pPr marL="143510">
                        <a:lnSpc>
                          <a:spcPts val="215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메인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[1,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2,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3]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8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2768370614984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ts val="2150"/>
                        </a:lnSpc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func()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[100,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2,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3]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id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2768370614984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메인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[100,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2,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3]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8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2768370614984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349046" y="1812035"/>
            <a:ext cx="1450975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7465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ex7-6.py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FBC30E26-34B0-4F94-9C93-119CBB657BA8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C85C999-AEDF-4E83-9757-04EE957FCA07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94E49209-4194-4090-9BE5-EDBEB0E1FE9F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39090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chemeClr val="bg1"/>
                </a:solidFill>
              </a:rPr>
              <a:t>함수 값의</a:t>
            </a:r>
            <a:r>
              <a:rPr b="1" spc="-770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반환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8859" y="1932851"/>
            <a:ext cx="226060" cy="4167504"/>
          </a:xfrm>
          <a:custGeom>
            <a:avLst/>
            <a:gdLst/>
            <a:ahLst/>
            <a:cxnLst/>
            <a:rect l="l" t="t" r="r" b="b"/>
            <a:pathLst>
              <a:path w="226059" h="4167504">
                <a:moveTo>
                  <a:pt x="0" y="0"/>
                </a:moveTo>
                <a:lnTo>
                  <a:pt x="225920" y="0"/>
                </a:lnTo>
                <a:lnTo>
                  <a:pt x="225920" y="4167365"/>
                </a:lnTo>
                <a:lnTo>
                  <a:pt x="0" y="41673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792" y="1932851"/>
            <a:ext cx="5219065" cy="4167504"/>
          </a:xfrm>
          <a:custGeom>
            <a:avLst/>
            <a:gdLst/>
            <a:ahLst/>
            <a:cxnLst/>
            <a:rect l="l" t="t" r="r" b="b"/>
            <a:pathLst>
              <a:path w="5219065" h="4167504">
                <a:moveTo>
                  <a:pt x="0" y="0"/>
                </a:moveTo>
                <a:lnTo>
                  <a:pt x="5218887" y="0"/>
                </a:lnTo>
                <a:lnTo>
                  <a:pt x="5218887" y="4167365"/>
                </a:lnTo>
                <a:lnTo>
                  <a:pt x="0" y="41673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8861" y="1929669"/>
            <a:ext cx="0" cy="4173854"/>
          </a:xfrm>
          <a:custGeom>
            <a:avLst/>
            <a:gdLst/>
            <a:ahLst/>
            <a:cxnLst/>
            <a:rect l="l" t="t" r="r" b="b"/>
            <a:pathLst>
              <a:path h="4173854">
                <a:moveTo>
                  <a:pt x="0" y="0"/>
                </a:moveTo>
                <a:lnTo>
                  <a:pt x="0" y="417371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83680" y="1929669"/>
            <a:ext cx="0" cy="4173854"/>
          </a:xfrm>
          <a:custGeom>
            <a:avLst/>
            <a:gdLst/>
            <a:ahLst/>
            <a:cxnLst/>
            <a:rect l="l" t="t" r="r" b="b"/>
            <a:pathLst>
              <a:path h="4173854">
                <a:moveTo>
                  <a:pt x="0" y="0"/>
                </a:moveTo>
                <a:lnTo>
                  <a:pt x="0" y="417371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5686" y="1932844"/>
            <a:ext cx="5451475" cy="0"/>
          </a:xfrm>
          <a:custGeom>
            <a:avLst/>
            <a:gdLst/>
            <a:ahLst/>
            <a:cxnLst/>
            <a:rect l="l" t="t" r="r" b="b"/>
            <a:pathLst>
              <a:path w="5451475">
                <a:moveTo>
                  <a:pt x="0" y="0"/>
                </a:moveTo>
                <a:lnTo>
                  <a:pt x="545117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5686" y="6100204"/>
            <a:ext cx="5451475" cy="0"/>
          </a:xfrm>
          <a:custGeom>
            <a:avLst/>
            <a:gdLst/>
            <a:ahLst/>
            <a:cxnLst/>
            <a:rect l="l" t="t" r="r" b="b"/>
            <a:pathLst>
              <a:path w="5451475">
                <a:moveTo>
                  <a:pt x="0" y="0"/>
                </a:moveTo>
                <a:lnTo>
                  <a:pt x="545117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3163" y="1921704"/>
            <a:ext cx="452310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2883535" lvl="0" indent="-184785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circle_area(r)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area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3.14 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area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358140" lvl="0" indent="0" algn="l" defTabSz="914400" rtl="0" eaLnBrk="1" fontAlgn="auto" latinLnBrk="1" hangingPunct="1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radius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int(input('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원의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반지름을 입력하세요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 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circle_area(radius)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반지름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원의 면적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%.2f'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(radius,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35814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radius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int(input('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원의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반지름을 입력하세요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 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circle_area(radius)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반지름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원의 면적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%.2f'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(radius,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887527" y="1934019"/>
          <a:ext cx="4475480" cy="1937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5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143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907">
                <a:tc>
                  <a:txBody>
                    <a:bodyPr/>
                    <a:lstStyle/>
                    <a:p>
                      <a:pPr marL="143510" marR="1242695" algn="just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원의 반지름을 입력하세요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10 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반지름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10,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원의 면적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314.00 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원의 반지름을 입력하세요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20 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반지름</a:t>
                      </a:r>
                      <a:r>
                        <a:rPr sz="1800" spc="-11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20,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원의</a:t>
                      </a:r>
                      <a:r>
                        <a:rPr sz="18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면적</a:t>
                      </a:r>
                      <a:r>
                        <a:rPr sz="1800" spc="-10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1256.00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35686" y="1629155"/>
            <a:ext cx="1450975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7465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ex7-7.py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FB089852-911F-4B6F-817D-54B0B5043DB9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92D51D-2281-420B-8B3D-8D7484DDC4C4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E0AB656-2852-4423-B686-4FA1B2865EB6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79051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b="1" spc="-325" dirty="0">
                <a:solidFill>
                  <a:schemeClr val="bg1"/>
                </a:solidFill>
                <a:latin typeface="Arial"/>
                <a:cs typeface="Arial"/>
              </a:rPr>
              <a:t>Q7-1	</a:t>
            </a:r>
            <a:r>
              <a:rPr b="1" spc="-35" dirty="0">
                <a:solidFill>
                  <a:schemeClr val="bg1"/>
                </a:solidFill>
              </a:rPr>
              <a:t>함수로</a:t>
            </a:r>
            <a:r>
              <a:rPr b="1" spc="-385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정수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합계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구하기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6933" y="1871706"/>
            <a:ext cx="5692775" cy="38087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6364" rIns="0" bIns="0" rtlCol="0">
            <a:spAutoFit/>
          </a:bodyPr>
          <a:lstStyle/>
          <a:p>
            <a:pPr marL="305435" marR="0" lvl="0" indent="0" algn="l" defTabSz="914400" rtl="0" eaLnBrk="1" fontAlgn="auto" latinLnBrk="1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>
                <a:tab pos="2138680" algn="l"/>
                <a:tab pos="3352800" algn="l"/>
              </a:tabLst>
              <a:defRPr/>
            </a:pP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❶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❷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89584" marR="0" lvl="0" indent="0" algn="l" defTabSz="914400" rtl="0" eaLnBrk="1" fontAlgn="auto" latinLnBrk="1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>
                <a:tab pos="1598930" algn="l"/>
              </a:tabLst>
              <a:defRPr/>
            </a:pP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❸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89584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range(start,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end+1)</a:t>
            </a:r>
            <a:r>
              <a:rPr kumimoji="0" sz="1600" b="0" i="0" u="none" strike="noStrike" kern="1200" cap="none" spc="-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7437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83080" algn="l"/>
              </a:tabLst>
              <a:defRPr/>
            </a:pP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❹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9022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~ </a:t>
            </a:r>
            <a:r>
              <a:rPr kumimoji="0" sz="16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</a:t>
            </a:r>
            <a:r>
              <a:rPr kumimoji="0" sz="16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의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정수 합계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(start,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end,</a:t>
            </a:r>
            <a:r>
              <a:rPr kumimoji="0" sz="160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total))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06070" marR="0" lvl="0" indent="0" algn="l" defTabSz="914400" rtl="0" eaLnBrk="1" fontAlgn="auto" latinLnBrk="1" hangingPunct="1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sum(10,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0607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sum(100,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1000)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0607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sum(1000,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10000)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6560" y="1865210"/>
          <a:ext cx="3749040" cy="2880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92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>
                    <a:solidFill>
                      <a:srgbClr val="014A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463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~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400" spc="-55" dirty="0">
                          <a:latin typeface="Arial Unicode MS"/>
                          <a:cs typeface="Arial Unicode MS"/>
                        </a:rPr>
                        <a:t>의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정수 합계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5005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100 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~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1000</a:t>
                      </a:r>
                      <a:r>
                        <a:rPr sz="1400" spc="-60" dirty="0">
                          <a:latin typeface="Arial Unicode MS"/>
                          <a:cs typeface="Arial Unicode MS"/>
                        </a:rPr>
                        <a:t>의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정수 합계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495550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1000 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~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10000</a:t>
                      </a:r>
                      <a:r>
                        <a:rPr sz="1400" spc="-60" dirty="0">
                          <a:latin typeface="Arial Unicode MS"/>
                          <a:cs typeface="Arial Unicode MS"/>
                        </a:rPr>
                        <a:t>의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정수 합계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49505500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5DB654D3-F3D9-41C1-8757-B4E61565FA21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9E6C39E-92EA-4540-A83C-BC7FA7184F01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D2FCD10-6EEA-4BD2-881D-2B24139EB3F0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79051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b="1" spc="-325" dirty="0">
                <a:solidFill>
                  <a:schemeClr val="bg1"/>
                </a:solidFill>
                <a:latin typeface="Arial"/>
                <a:cs typeface="Arial"/>
              </a:rPr>
              <a:t>Q7-2	</a:t>
            </a:r>
            <a:r>
              <a:rPr b="1" spc="-35" dirty="0">
                <a:solidFill>
                  <a:schemeClr val="bg1"/>
                </a:solidFill>
              </a:rPr>
              <a:t>함수로</a:t>
            </a:r>
            <a:r>
              <a:rPr b="1" spc="-385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배수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합계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구하기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4677" y="1774170"/>
            <a:ext cx="5901690" cy="41973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313690" marR="1998980" lvl="0" indent="0" algn="l" defTabSz="914400" rtl="0" eaLnBrk="1" fontAlgn="auto" latinLnBrk="1" hangingPunct="1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start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int(input('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시작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수를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입력하세요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 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end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int(input('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끝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수를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입력하세요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3690" marR="0" lvl="0" indent="0" algn="l" defTabSz="914400" rtl="0" eaLnBrk="1" fontAlgn="auto" latinLnBrk="1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besu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int(input('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합계를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구할 배수를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입력하세요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3690" marR="0" lvl="0" indent="0" algn="l" defTabSz="914400" rtl="0" eaLnBrk="1" fontAlgn="auto" latinLnBrk="1" hangingPunct="1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Tx/>
              <a:buSzTx/>
              <a:buFontTx/>
              <a:buNone/>
              <a:tabLst>
                <a:tab pos="3678554" algn="l"/>
              </a:tabLst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sum_besu(start,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end,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❹</a:t>
            </a:r>
            <a:r>
              <a:rPr kumimoji="0" sz="1600" b="0" i="0" u="heavy" strike="noStrike" kern="1200" cap="none" spc="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4325" marR="481965" lvl="0" indent="-635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~ </a:t>
            </a:r>
            <a:r>
              <a:rPr kumimoji="0" sz="16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</a:t>
            </a:r>
            <a:r>
              <a:rPr kumimoji="0" sz="16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의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정수 중 </a:t>
            </a:r>
            <a:r>
              <a:rPr kumimoji="0" sz="16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</a:t>
            </a:r>
            <a:r>
              <a:rPr kumimoji="0" sz="16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의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배수의 합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(start,</a:t>
            </a:r>
            <a:r>
              <a:rPr kumimoji="0" sz="1600" b="0" i="0" u="none" strike="noStrike" kern="1200" cap="none" spc="-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end, 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besu,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3952" y="1761578"/>
          <a:ext cx="4265930" cy="1481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90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>
                    <a:solidFill>
                      <a:srgbClr val="014A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358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시작 수를 입력하세요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끝 수를 입력하세요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합계를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구할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배수를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입력하세요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~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400" spc="-55" dirty="0">
                          <a:latin typeface="Arial Unicode MS"/>
                          <a:cs typeface="Arial Unicode MS"/>
                        </a:rPr>
                        <a:t>의</a:t>
                      </a:r>
                      <a:r>
                        <a:rPr sz="1400" spc="-6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정수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중</a:t>
                      </a:r>
                      <a:r>
                        <a:rPr sz="1400" spc="-8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400" spc="-35" dirty="0">
                          <a:latin typeface="Arial Unicode MS"/>
                          <a:cs typeface="Arial Unicode MS"/>
                        </a:rPr>
                        <a:t>의</a:t>
                      </a:r>
                      <a:r>
                        <a:rPr sz="1400" spc="-8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배수의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합</a:t>
                      </a:r>
                      <a:r>
                        <a:rPr sz="1400" spc="-8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1045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33160" y="3462763"/>
            <a:ext cx="4273550" cy="2502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305435" marR="181610" lvl="0" indent="0" algn="l" defTabSz="914400" rtl="0" eaLnBrk="1" fontAlgn="auto" latinLnBrk="1" hangingPunct="1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>
                <a:tab pos="2329180" algn="l"/>
                <a:tab pos="3442970" algn="l"/>
              </a:tabLst>
              <a:defRPr/>
            </a:pP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sum_besu(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❶</a:t>
            </a:r>
            <a:r>
              <a:rPr kumimoji="0" sz="1600" b="0" i="0" u="heavy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_,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❷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num)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74370" marR="1740535" lvl="0" indent="-184785" algn="l" defTabSz="914400" rtl="0" eaLnBrk="1" fontAlgn="auto" latinLnBrk="1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>
                <a:tab pos="2019935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range(n1,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n2+1)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60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❸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90220" marR="2718435" lvl="0" indent="36703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368B6F3F-A5D5-47E9-9069-0FA28FAD040E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A1EA155-83E4-42DC-9FA4-F6895DC24EC3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36397D2-3190-486A-945B-55BBFD14E350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83775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b="1" spc="-325" dirty="0">
                <a:solidFill>
                  <a:schemeClr val="bg1"/>
                </a:solidFill>
                <a:latin typeface="Arial"/>
                <a:cs typeface="Arial"/>
              </a:rPr>
              <a:t>Q7-3	</a:t>
            </a:r>
            <a:r>
              <a:rPr b="1" spc="-35" dirty="0">
                <a:solidFill>
                  <a:schemeClr val="bg1"/>
                </a:solidFill>
              </a:rPr>
              <a:t>함수로 </a:t>
            </a:r>
            <a:r>
              <a:rPr b="1" spc="-40" dirty="0">
                <a:solidFill>
                  <a:schemeClr val="bg1"/>
                </a:solidFill>
              </a:rPr>
              <a:t>최대공약수</a:t>
            </a:r>
            <a:r>
              <a:rPr b="1" spc="-755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구하기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5845" y="1780266"/>
            <a:ext cx="5431790" cy="41973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6364" rIns="0" bIns="0" rtlCol="0">
            <a:spAutoFit/>
          </a:bodyPr>
          <a:lstStyle/>
          <a:p>
            <a:pPr marL="359410" marR="0" lvl="0" indent="0" algn="l" defTabSz="914400" rtl="0" eaLnBrk="1" fontAlgn="auto" latinLnBrk="1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range(1,</a:t>
            </a:r>
            <a:r>
              <a:rPr kumimoji="0" sz="16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small+1):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65505" marR="528320" lvl="0" indent="-182880" algn="l" defTabSz="914400" rtl="0" eaLnBrk="1" fontAlgn="auto" latinLnBrk="1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0220" algn="l"/>
                <a:tab pos="2146935" algn="l"/>
                <a:tab pos="3236595" algn="l"/>
                <a:tab pos="4315460" algn="l"/>
              </a:tabLst>
              <a:defRPr/>
            </a:pP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if((x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❸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	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0)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(y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❸</a:t>
            </a:r>
            <a:r>
              <a:rPr kumimoji="0" sz="1600" b="0" i="0" u="heavy" strike="noStrike" kern="1200" cap="none" spc="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0)): 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	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❹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	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14325" marR="1107440" lvl="0" indent="0" algn="l" defTabSz="914400" rtl="0" eaLnBrk="1" fontAlgn="auto" latinLnBrk="1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num1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int(input("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첫 번째 수를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입력하세요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")) 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num2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int(input("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두 번째 수를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입력하세요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4325" marR="415925" lvl="0" indent="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max_gong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computeMaxGong(num1,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num2)  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과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와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16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</a:t>
            </a:r>
            <a:r>
              <a:rPr kumimoji="0" sz="16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의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최대공약수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(num1,</a:t>
            </a:r>
            <a:r>
              <a:rPr kumimoji="0" sz="16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num2,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432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22375" algn="l"/>
              </a:tabLst>
              <a:defRPr/>
            </a:pP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❺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5120" y="1767674"/>
          <a:ext cx="4265930" cy="148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92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>
                    <a:solidFill>
                      <a:srgbClr val="014A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3584">
                <a:tc>
                  <a:txBody>
                    <a:bodyPr/>
                    <a:lstStyle/>
                    <a:p>
                      <a:pPr marL="143510" marR="18351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첫 번째 수를 입력하세요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33 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두 번째 수를 입력하세요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44 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33</a:t>
                      </a:r>
                      <a:r>
                        <a:rPr sz="1400" spc="-40" dirty="0">
                          <a:latin typeface="Arial Unicode MS"/>
                          <a:cs typeface="Arial Unicode MS"/>
                        </a:rPr>
                        <a:t>과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40" dirty="0">
                          <a:latin typeface="Arial Unicode MS"/>
                          <a:cs typeface="Arial Unicode MS"/>
                        </a:rPr>
                        <a:t>와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44</a:t>
                      </a:r>
                      <a:r>
                        <a:rPr sz="1400" spc="-50" dirty="0">
                          <a:latin typeface="Arial Unicode MS"/>
                          <a:cs typeface="Arial Unicode MS"/>
                        </a:rPr>
                        <a:t>의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최대공약수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11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34328" y="3468858"/>
            <a:ext cx="4273550" cy="2502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489584" marR="17145" lvl="0" indent="-184785" algn="l" defTabSz="914400" rtl="0" eaLnBrk="1" fontAlgn="auto" latinLnBrk="1" hangingPunct="1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>
                <a:tab pos="3121660" algn="l"/>
                <a:tab pos="4029710" algn="l"/>
              </a:tabLst>
              <a:defRPr/>
            </a:pP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6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600" b="0" i="0" u="none" strike="noStrike" kern="1200" cap="none" spc="-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❶</a:t>
            </a:r>
            <a:r>
              <a:rPr kumimoji="0" sz="1600" b="0" i="0" u="heavy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	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❷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	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): 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r>
              <a:rPr kumimoji="0" sz="16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y: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89584" marR="2875915" lvl="0" indent="184150" algn="l" defTabSz="914400" rtl="0" eaLnBrk="1" fontAlgn="auto" latinLnBrk="1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small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 else: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7437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small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8"/>
                </a:moveTo>
                <a:lnTo>
                  <a:pt x="12192000" y="3048"/>
                </a:lnTo>
                <a:lnTo>
                  <a:pt x="1219200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416" y="366302"/>
            <a:ext cx="2570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람다</a:t>
            </a:r>
            <a:r>
              <a:rPr spc="-445" dirty="0"/>
              <a:t> </a:t>
            </a:r>
            <a:r>
              <a:rPr spc="-50" dirty="0"/>
              <a:t>함수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4193" y="2408339"/>
            <a:ext cx="226060" cy="2568575"/>
          </a:xfrm>
          <a:custGeom>
            <a:avLst/>
            <a:gdLst/>
            <a:ahLst/>
            <a:cxnLst/>
            <a:rect l="l" t="t" r="r" b="b"/>
            <a:pathLst>
              <a:path w="226059" h="2568575">
                <a:moveTo>
                  <a:pt x="0" y="0"/>
                </a:moveTo>
                <a:lnTo>
                  <a:pt x="225920" y="0"/>
                </a:lnTo>
                <a:lnTo>
                  <a:pt x="225920" y="2568409"/>
                </a:lnTo>
                <a:lnTo>
                  <a:pt x="0" y="25684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0126" y="2408339"/>
            <a:ext cx="5219065" cy="2568575"/>
          </a:xfrm>
          <a:custGeom>
            <a:avLst/>
            <a:gdLst/>
            <a:ahLst/>
            <a:cxnLst/>
            <a:rect l="l" t="t" r="r" b="b"/>
            <a:pathLst>
              <a:path w="5219065" h="2568575">
                <a:moveTo>
                  <a:pt x="0" y="0"/>
                </a:moveTo>
                <a:lnTo>
                  <a:pt x="5218887" y="0"/>
                </a:lnTo>
                <a:lnTo>
                  <a:pt x="5218887" y="2568409"/>
                </a:lnTo>
                <a:lnTo>
                  <a:pt x="0" y="25684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4194" y="2405157"/>
            <a:ext cx="0" cy="2574925"/>
          </a:xfrm>
          <a:custGeom>
            <a:avLst/>
            <a:gdLst/>
            <a:ahLst/>
            <a:cxnLst/>
            <a:rect l="l" t="t" r="r" b="b"/>
            <a:pathLst>
              <a:path h="2574925">
                <a:moveTo>
                  <a:pt x="0" y="0"/>
                </a:moveTo>
                <a:lnTo>
                  <a:pt x="0" y="257475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39014" y="2405157"/>
            <a:ext cx="0" cy="2574925"/>
          </a:xfrm>
          <a:custGeom>
            <a:avLst/>
            <a:gdLst/>
            <a:ahLst/>
            <a:cxnLst/>
            <a:rect l="l" t="t" r="r" b="b"/>
            <a:pathLst>
              <a:path h="2574925">
                <a:moveTo>
                  <a:pt x="0" y="0"/>
                </a:moveTo>
                <a:lnTo>
                  <a:pt x="0" y="257475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1019" y="2408332"/>
            <a:ext cx="5451475" cy="0"/>
          </a:xfrm>
          <a:custGeom>
            <a:avLst/>
            <a:gdLst/>
            <a:ahLst/>
            <a:cxnLst/>
            <a:rect l="l" t="t" r="r" b="b"/>
            <a:pathLst>
              <a:path w="5451475">
                <a:moveTo>
                  <a:pt x="0" y="0"/>
                </a:moveTo>
                <a:lnTo>
                  <a:pt x="545117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1019" y="4976746"/>
            <a:ext cx="5451475" cy="0"/>
          </a:xfrm>
          <a:custGeom>
            <a:avLst/>
            <a:gdLst/>
            <a:ahLst/>
            <a:cxnLst/>
            <a:rect l="l" t="t" r="r" b="b"/>
            <a:pathLst>
              <a:path w="5451475">
                <a:moveTo>
                  <a:pt x="0" y="0"/>
                </a:moveTo>
                <a:lnTo>
                  <a:pt x="545117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8701" y="2519820"/>
            <a:ext cx="159829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lambda </a:t>
            </a: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a**2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print(x(5))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print(x(10))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42861" y="2747048"/>
            <a:ext cx="4475480" cy="1600200"/>
          </a:xfrm>
          <a:custGeom>
            <a:avLst/>
            <a:gdLst/>
            <a:ahLst/>
            <a:cxnLst/>
            <a:rect l="l" t="t" r="r" b="b"/>
            <a:pathLst>
              <a:path w="4475480" h="1600200">
                <a:moveTo>
                  <a:pt x="0" y="0"/>
                </a:moveTo>
                <a:lnTo>
                  <a:pt x="4475416" y="0"/>
                </a:lnTo>
                <a:lnTo>
                  <a:pt x="4475416" y="1599907"/>
                </a:lnTo>
                <a:lnTo>
                  <a:pt x="0" y="15999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42861" y="2409507"/>
            <a:ext cx="4475480" cy="337820"/>
          </a:xfrm>
          <a:prstGeom prst="rect">
            <a:avLst/>
          </a:prstGeom>
          <a:solidFill>
            <a:srgbClr val="318B99"/>
          </a:solidFill>
        </p:spPr>
        <p:txBody>
          <a:bodyPr vert="horz" wrap="square" lIns="0" tIns="51435" rIns="0" bIns="0" rtlCol="0">
            <a:spAutoFit/>
          </a:bodyPr>
          <a:lstStyle/>
          <a:p>
            <a:pPr marL="67945" marR="0" lvl="0" indent="0" algn="l" defTabSz="914400" rtl="0" eaLnBrk="1" fontAlgn="auto" latinLnBrk="1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ː ː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실행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결과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6858" y="2791104"/>
            <a:ext cx="360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1019" y="2104644"/>
            <a:ext cx="1450340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7465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ex7-8.py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1426CB54-AC5B-4D69-9E44-624E6A9D5C9F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B1322144-81C8-4CD6-8980-4AF50FDA2688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F85573AD-6B98-452F-BEAA-D259849E9408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46494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chemeClr val="bg1"/>
                </a:solidFill>
              </a:rPr>
              <a:t>람다</a:t>
            </a:r>
            <a:r>
              <a:rPr b="1" spc="-385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함수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사용</a:t>
            </a:r>
            <a:r>
              <a:rPr b="1" spc="-38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예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2753" y="1932851"/>
            <a:ext cx="226060" cy="4130040"/>
          </a:xfrm>
          <a:custGeom>
            <a:avLst/>
            <a:gdLst/>
            <a:ahLst/>
            <a:cxnLst/>
            <a:rect l="l" t="t" r="r" b="b"/>
            <a:pathLst>
              <a:path w="226059" h="4130040">
                <a:moveTo>
                  <a:pt x="0" y="0"/>
                </a:moveTo>
                <a:lnTo>
                  <a:pt x="225920" y="0"/>
                </a:lnTo>
                <a:lnTo>
                  <a:pt x="225920" y="4129519"/>
                </a:lnTo>
                <a:lnTo>
                  <a:pt x="0" y="41295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8686" y="1932851"/>
            <a:ext cx="5219065" cy="4130040"/>
          </a:xfrm>
          <a:custGeom>
            <a:avLst/>
            <a:gdLst/>
            <a:ahLst/>
            <a:cxnLst/>
            <a:rect l="l" t="t" r="r" b="b"/>
            <a:pathLst>
              <a:path w="5219065" h="4130040">
                <a:moveTo>
                  <a:pt x="0" y="0"/>
                </a:moveTo>
                <a:lnTo>
                  <a:pt x="5218887" y="0"/>
                </a:lnTo>
                <a:lnTo>
                  <a:pt x="5218887" y="4129519"/>
                </a:lnTo>
                <a:lnTo>
                  <a:pt x="0" y="41295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2754" y="1929669"/>
            <a:ext cx="0" cy="4136390"/>
          </a:xfrm>
          <a:custGeom>
            <a:avLst/>
            <a:gdLst/>
            <a:ahLst/>
            <a:cxnLst/>
            <a:rect l="l" t="t" r="r" b="b"/>
            <a:pathLst>
              <a:path h="4136390">
                <a:moveTo>
                  <a:pt x="0" y="0"/>
                </a:moveTo>
                <a:lnTo>
                  <a:pt x="0" y="41358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7573" y="1929669"/>
            <a:ext cx="0" cy="4136390"/>
          </a:xfrm>
          <a:custGeom>
            <a:avLst/>
            <a:gdLst/>
            <a:ahLst/>
            <a:cxnLst/>
            <a:rect l="l" t="t" r="r" b="b"/>
            <a:pathLst>
              <a:path h="4136390">
                <a:moveTo>
                  <a:pt x="0" y="0"/>
                </a:moveTo>
                <a:lnTo>
                  <a:pt x="0" y="41358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9579" y="1932844"/>
            <a:ext cx="5451475" cy="0"/>
          </a:xfrm>
          <a:custGeom>
            <a:avLst/>
            <a:gdLst/>
            <a:ahLst/>
            <a:cxnLst/>
            <a:rect l="l" t="t" r="r" b="b"/>
            <a:pathLst>
              <a:path w="5451475">
                <a:moveTo>
                  <a:pt x="0" y="0"/>
                </a:moveTo>
                <a:lnTo>
                  <a:pt x="545117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9579" y="6062359"/>
            <a:ext cx="5451475" cy="0"/>
          </a:xfrm>
          <a:custGeom>
            <a:avLst/>
            <a:gdLst/>
            <a:ahLst/>
            <a:cxnLst/>
            <a:rect l="l" t="t" r="r" b="b"/>
            <a:pathLst>
              <a:path w="5451475">
                <a:moveTo>
                  <a:pt x="0" y="0"/>
                </a:moveTo>
                <a:lnTo>
                  <a:pt x="545117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7261" y="1921704"/>
            <a:ext cx="21615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lvl="0" indent="0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lambda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x, </a:t>
            </a:r>
            <a:r>
              <a:rPr kumimoji="0" sz="16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y, </a:t>
            </a:r>
            <a:r>
              <a:rPr kumimoji="0" sz="16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 </a:t>
            </a:r>
            <a:r>
              <a:rPr kumimoji="0" sz="16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print(f(10,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20,</a:t>
            </a:r>
            <a:r>
              <a:rPr kumimoji="0" sz="16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7261" y="3019078"/>
            <a:ext cx="2045335" cy="757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mul(n)</a:t>
            </a: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lambda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6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7261" y="4116453"/>
            <a:ext cx="96646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118110" lvl="0" indent="0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 =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mul(3) 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mul(5)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print(g(10))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print(h(10))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51421" y="2271560"/>
            <a:ext cx="4475480" cy="1600200"/>
          </a:xfrm>
          <a:custGeom>
            <a:avLst/>
            <a:gdLst/>
            <a:ahLst/>
            <a:cxnLst/>
            <a:rect l="l" t="t" r="r" b="b"/>
            <a:pathLst>
              <a:path w="4475480" h="1600200">
                <a:moveTo>
                  <a:pt x="0" y="0"/>
                </a:moveTo>
                <a:lnTo>
                  <a:pt x="4475416" y="0"/>
                </a:lnTo>
                <a:lnTo>
                  <a:pt x="4475416" y="1599907"/>
                </a:lnTo>
                <a:lnTo>
                  <a:pt x="0" y="15999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1421" y="1934019"/>
            <a:ext cx="4475480" cy="337820"/>
          </a:xfrm>
          <a:prstGeom prst="rect">
            <a:avLst/>
          </a:prstGeom>
          <a:solidFill>
            <a:srgbClr val="318B99"/>
          </a:solidFill>
        </p:spPr>
        <p:txBody>
          <a:bodyPr vert="horz" wrap="square" lIns="0" tIns="51435" rIns="0" bIns="0" rtlCol="0">
            <a:spAutoFit/>
          </a:bodyPr>
          <a:lstStyle/>
          <a:p>
            <a:pPr marL="67945" marR="0" lvl="0" indent="0" algn="l" defTabSz="914400" rtl="0" eaLnBrk="1" fontAlgn="auto" latinLnBrk="1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ː ː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실행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결과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95418" y="2315616"/>
            <a:ext cx="2451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9579" y="1629155"/>
            <a:ext cx="1450340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7465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ex7-9.py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3BEF1D9C-B21D-4986-B5C9-A2B8D09CBAD5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6AA277B-4212-496F-9E56-D8F0487EF8DA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3C985FA-AFAB-4B89-AC43-8B6305E9FB15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58502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chemeClr val="bg1"/>
                </a:solidFill>
              </a:rPr>
              <a:t>지역</a:t>
            </a:r>
            <a:r>
              <a:rPr b="1" spc="-385" dirty="0">
                <a:solidFill>
                  <a:schemeClr val="bg1"/>
                </a:solidFill>
              </a:rPr>
              <a:t> </a:t>
            </a:r>
            <a:r>
              <a:rPr b="1" spc="-35" dirty="0">
                <a:solidFill>
                  <a:schemeClr val="bg1"/>
                </a:solidFill>
              </a:rPr>
              <a:t>변수와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전역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1444" y="2843276"/>
            <a:ext cx="7488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지역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변수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(Local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Variable)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호출된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함수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내에서만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유효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3556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전역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변수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(Global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Variable)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하위의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모든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함수에서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DBE00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유효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F8F36E1A-BF13-49E2-B5B8-63696F4D015D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34D206F-E1B0-417B-80B7-59F19B7AEA77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00D4BC46-44AD-4E58-A034-BC0B82E75277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65862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chemeClr val="bg1"/>
                </a:solidFill>
              </a:rPr>
              <a:t>지역</a:t>
            </a:r>
            <a:r>
              <a:rPr b="1" spc="-375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변수</a:t>
            </a:r>
            <a:r>
              <a:rPr b="1" spc="-375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사용</a:t>
            </a:r>
            <a:r>
              <a:rPr b="1" spc="-375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시의</a:t>
            </a:r>
            <a:r>
              <a:rPr b="1" spc="-365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오류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8305" y="2182774"/>
            <a:ext cx="226060" cy="3529329"/>
          </a:xfrm>
          <a:custGeom>
            <a:avLst/>
            <a:gdLst/>
            <a:ahLst/>
            <a:cxnLst/>
            <a:rect l="l" t="t" r="r" b="b"/>
            <a:pathLst>
              <a:path w="226059" h="3529329">
                <a:moveTo>
                  <a:pt x="0" y="0"/>
                </a:moveTo>
                <a:lnTo>
                  <a:pt x="225920" y="0"/>
                </a:lnTo>
                <a:lnTo>
                  <a:pt x="225920" y="3529164"/>
                </a:lnTo>
                <a:lnTo>
                  <a:pt x="0" y="3529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54238" y="2182774"/>
            <a:ext cx="4755515" cy="3529329"/>
          </a:xfrm>
          <a:custGeom>
            <a:avLst/>
            <a:gdLst/>
            <a:ahLst/>
            <a:cxnLst/>
            <a:rect l="l" t="t" r="r" b="b"/>
            <a:pathLst>
              <a:path w="4755515" h="3529329">
                <a:moveTo>
                  <a:pt x="0" y="0"/>
                </a:moveTo>
                <a:lnTo>
                  <a:pt x="4755121" y="0"/>
                </a:lnTo>
                <a:lnTo>
                  <a:pt x="4755121" y="3529164"/>
                </a:lnTo>
                <a:lnTo>
                  <a:pt x="0" y="3529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8307" y="2179604"/>
            <a:ext cx="0" cy="3535679"/>
          </a:xfrm>
          <a:custGeom>
            <a:avLst/>
            <a:gdLst/>
            <a:ahLst/>
            <a:cxnLst/>
            <a:rect l="l" t="t" r="r" b="b"/>
            <a:pathLst>
              <a:path h="3535679">
                <a:moveTo>
                  <a:pt x="0" y="0"/>
                </a:moveTo>
                <a:lnTo>
                  <a:pt x="0" y="353551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9359" y="2179604"/>
            <a:ext cx="0" cy="3535679"/>
          </a:xfrm>
          <a:custGeom>
            <a:avLst/>
            <a:gdLst/>
            <a:ahLst/>
            <a:cxnLst/>
            <a:rect l="l" t="t" r="r" b="b"/>
            <a:pathLst>
              <a:path h="3535679">
                <a:moveTo>
                  <a:pt x="0" y="0"/>
                </a:moveTo>
                <a:lnTo>
                  <a:pt x="0" y="353551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5132" y="2182779"/>
            <a:ext cx="4987925" cy="0"/>
          </a:xfrm>
          <a:custGeom>
            <a:avLst/>
            <a:gdLst/>
            <a:ahLst/>
            <a:cxnLst/>
            <a:rect l="l" t="t" r="r" b="b"/>
            <a:pathLst>
              <a:path w="4987925">
                <a:moveTo>
                  <a:pt x="0" y="0"/>
                </a:moveTo>
                <a:lnTo>
                  <a:pt x="498740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25132" y="5711949"/>
            <a:ext cx="4987925" cy="0"/>
          </a:xfrm>
          <a:custGeom>
            <a:avLst/>
            <a:gdLst/>
            <a:ahLst/>
            <a:cxnLst/>
            <a:rect l="l" t="t" r="r" b="b"/>
            <a:pathLst>
              <a:path w="4987925">
                <a:moveTo>
                  <a:pt x="0" y="0"/>
                </a:moveTo>
                <a:lnTo>
                  <a:pt x="498740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2812" y="2171640"/>
            <a:ext cx="9118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lvl="0" indent="-184785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func()</a:t>
            </a:r>
            <a:r>
              <a:rPr kumimoji="0" sz="16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print(x)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294640" lvl="0" indent="0" algn="l" defTabSz="914400" rtl="0" eaLnBrk="1" fontAlgn="auto" latinLnBrk="1" hangingPunct="1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func() 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t(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729501" y="2180120"/>
          <a:ext cx="4475480" cy="3556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52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143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688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b="1" spc="-55" dirty="0">
                          <a:latin typeface="Arial"/>
                          <a:cs typeface="Arial"/>
                        </a:rPr>
                        <a:t>-------------------------------------------------------------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--------------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b="1" spc="-130" dirty="0">
                          <a:latin typeface="Arial"/>
                          <a:cs typeface="Arial"/>
                        </a:rPr>
                        <a:t>NameError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Traceback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(most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recent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call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last)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b="1" spc="-100" dirty="0">
                          <a:latin typeface="Arial"/>
                          <a:cs typeface="Arial"/>
                        </a:rPr>
                        <a:t>&lt;ipython-input-1-77d987d7788b&gt;</a:t>
                      </a:r>
                      <a:r>
                        <a:rPr sz="1800" b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95580" marR="3385185" indent="-5206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&lt;m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e&gt; 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6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func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b="1" spc="-70" dirty="0">
                          <a:latin typeface="Arial"/>
                          <a:cs typeface="Arial"/>
                        </a:rPr>
                        <a:t>----&gt; 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print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20" dirty="0">
                          <a:latin typeface="Arial"/>
                          <a:cs typeface="Arial"/>
                        </a:rPr>
                        <a:t>NameError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name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'x'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defined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325132" y="1879092"/>
            <a:ext cx="1450340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2385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ex7-10.py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88EB5B4B-A0E3-4C3A-A9EF-A7184B08E060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71EE6697-8D2B-4D3C-91A4-960302EA3A8C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6885575-1A31-47B6-B19E-718D0E9BF9C7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52527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chemeClr val="bg1"/>
                </a:solidFill>
              </a:rPr>
              <a:t>전역</a:t>
            </a:r>
            <a:r>
              <a:rPr b="1" spc="-385" dirty="0">
                <a:solidFill>
                  <a:schemeClr val="bg1"/>
                </a:solidFill>
              </a:rPr>
              <a:t> </a:t>
            </a:r>
            <a:r>
              <a:rPr b="1" spc="-35" dirty="0">
                <a:solidFill>
                  <a:schemeClr val="bg1"/>
                </a:solidFill>
              </a:rPr>
              <a:t>변수의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사용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예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8305" y="2182774"/>
            <a:ext cx="226060" cy="3529329"/>
          </a:xfrm>
          <a:custGeom>
            <a:avLst/>
            <a:gdLst/>
            <a:ahLst/>
            <a:cxnLst/>
            <a:rect l="l" t="t" r="r" b="b"/>
            <a:pathLst>
              <a:path w="226059" h="3529329">
                <a:moveTo>
                  <a:pt x="0" y="0"/>
                </a:moveTo>
                <a:lnTo>
                  <a:pt x="225920" y="0"/>
                </a:lnTo>
                <a:lnTo>
                  <a:pt x="225920" y="3529164"/>
                </a:lnTo>
                <a:lnTo>
                  <a:pt x="0" y="3529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54238" y="2182774"/>
            <a:ext cx="4755515" cy="3529329"/>
          </a:xfrm>
          <a:custGeom>
            <a:avLst/>
            <a:gdLst/>
            <a:ahLst/>
            <a:cxnLst/>
            <a:rect l="l" t="t" r="r" b="b"/>
            <a:pathLst>
              <a:path w="4755515" h="3529329">
                <a:moveTo>
                  <a:pt x="0" y="0"/>
                </a:moveTo>
                <a:lnTo>
                  <a:pt x="4755121" y="0"/>
                </a:lnTo>
                <a:lnTo>
                  <a:pt x="4755121" y="3529164"/>
                </a:lnTo>
                <a:lnTo>
                  <a:pt x="0" y="3529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8307" y="2179604"/>
            <a:ext cx="0" cy="3535679"/>
          </a:xfrm>
          <a:custGeom>
            <a:avLst/>
            <a:gdLst/>
            <a:ahLst/>
            <a:cxnLst/>
            <a:rect l="l" t="t" r="r" b="b"/>
            <a:pathLst>
              <a:path h="3535679">
                <a:moveTo>
                  <a:pt x="0" y="0"/>
                </a:moveTo>
                <a:lnTo>
                  <a:pt x="0" y="353551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9359" y="2179604"/>
            <a:ext cx="0" cy="3535679"/>
          </a:xfrm>
          <a:custGeom>
            <a:avLst/>
            <a:gdLst/>
            <a:ahLst/>
            <a:cxnLst/>
            <a:rect l="l" t="t" r="r" b="b"/>
            <a:pathLst>
              <a:path h="3535679">
                <a:moveTo>
                  <a:pt x="0" y="0"/>
                </a:moveTo>
                <a:lnTo>
                  <a:pt x="0" y="353551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5132" y="2182779"/>
            <a:ext cx="4987925" cy="0"/>
          </a:xfrm>
          <a:custGeom>
            <a:avLst/>
            <a:gdLst/>
            <a:ahLst/>
            <a:cxnLst/>
            <a:rect l="l" t="t" r="r" b="b"/>
            <a:pathLst>
              <a:path w="4987925">
                <a:moveTo>
                  <a:pt x="0" y="0"/>
                </a:moveTo>
                <a:lnTo>
                  <a:pt x="498740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25132" y="5711949"/>
            <a:ext cx="4987925" cy="0"/>
          </a:xfrm>
          <a:custGeom>
            <a:avLst/>
            <a:gdLst/>
            <a:ahLst/>
            <a:cxnLst/>
            <a:rect l="l" t="t" r="r" b="b"/>
            <a:pathLst>
              <a:path w="4987925">
                <a:moveTo>
                  <a:pt x="0" y="0"/>
                </a:moveTo>
                <a:lnTo>
                  <a:pt x="498740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2812" y="2171640"/>
            <a:ext cx="2924248" cy="2962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lvl="0" indent="-184785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func()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endParaRPr kumimoji="0" lang="en-US" altLang="ko-KR" sz="1600" b="0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5080" lvl="0" indent="-184785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2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print(x)  </a:t>
            </a:r>
            <a:endParaRPr kumimoji="0" lang="en-US" altLang="ko-KR" sz="1600" b="0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5080" lvl="0" indent="-184785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3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8923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print(x)  </a:t>
            </a:r>
            <a:endParaRPr kumimoji="0" lang="en-US" altLang="ko-KR" sz="1600" b="0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8923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 </a:t>
            </a:r>
            <a:endParaRPr kumimoji="0" lang="en-US" altLang="ko-KR" sz="16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8923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729501" y="2180120"/>
          <a:ext cx="4475480" cy="3556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52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143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688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140719703827120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140719703827120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325132" y="1879092"/>
            <a:ext cx="1450340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2385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ex7-11.py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160" y="6011178"/>
            <a:ext cx="11950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http://codingschool.info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60944"/>
            <a:ext cx="12192000" cy="3295015"/>
          </a:xfrm>
          <a:custGeom>
            <a:avLst/>
            <a:gdLst/>
            <a:ahLst/>
            <a:cxnLst/>
            <a:rect l="l" t="t" r="r" b="b"/>
            <a:pathLst>
              <a:path w="12192000" h="3295015">
                <a:moveTo>
                  <a:pt x="0" y="3294875"/>
                </a:moveTo>
                <a:lnTo>
                  <a:pt x="12192000" y="3294875"/>
                </a:lnTo>
                <a:lnTo>
                  <a:pt x="12192000" y="0"/>
                </a:lnTo>
                <a:lnTo>
                  <a:pt x="0" y="0"/>
                </a:lnTo>
                <a:lnTo>
                  <a:pt x="0" y="3294875"/>
                </a:lnTo>
                <a:close/>
              </a:path>
            </a:pathLst>
          </a:custGeom>
          <a:solidFill>
            <a:srgbClr val="04455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002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Chapter</a:t>
            </a:r>
            <a:r>
              <a:rPr spc="-240" dirty="0"/>
              <a:t> </a:t>
            </a:r>
            <a:r>
              <a:rPr spc="-180" dirty="0"/>
              <a:t>07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58496" y="2901138"/>
            <a:ext cx="1220470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700" b="1" i="0" u="none" strike="noStrike" kern="1200" cap="none" spc="6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ple SD Gothic Neo"/>
                <a:ea typeface="+mn-ea"/>
                <a:cs typeface="Apple SD Gothic Neo"/>
              </a:rPr>
              <a:t>함수</a:t>
            </a: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/>
              <a:ea typeface="+mn-ea"/>
              <a:cs typeface="Apple SD Gothic Ne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35283" y="5798820"/>
            <a:ext cx="812800" cy="23177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06680" marR="0" lvl="0" indent="0" algn="l" defTabSz="914400" rtl="0" eaLnBrk="1" fontAlgn="auto" latinLnBrk="1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파이썬</a:t>
            </a:r>
            <a:r>
              <a:rPr kumimoji="0" sz="9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입문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8"/>
                </a:moveTo>
                <a:lnTo>
                  <a:pt x="12192000" y="3048"/>
                </a:lnTo>
                <a:lnTo>
                  <a:pt x="1219200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416" y="366302"/>
            <a:ext cx="5850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전역</a:t>
            </a:r>
            <a:r>
              <a:rPr spc="-385" dirty="0"/>
              <a:t> </a:t>
            </a:r>
            <a:r>
              <a:rPr spc="-35" dirty="0"/>
              <a:t>변수의</a:t>
            </a:r>
            <a:r>
              <a:rPr spc="-380" dirty="0"/>
              <a:t> </a:t>
            </a:r>
            <a:r>
              <a:rPr spc="-25" dirty="0"/>
              <a:t>값의</a:t>
            </a:r>
            <a:r>
              <a:rPr spc="-380" dirty="0"/>
              <a:t> </a:t>
            </a:r>
            <a:r>
              <a:rPr spc="-50" dirty="0"/>
              <a:t>변경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0017" y="2115731"/>
            <a:ext cx="226060" cy="3529329"/>
          </a:xfrm>
          <a:custGeom>
            <a:avLst/>
            <a:gdLst/>
            <a:ahLst/>
            <a:cxnLst/>
            <a:rect l="l" t="t" r="r" b="b"/>
            <a:pathLst>
              <a:path w="226059" h="3529329">
                <a:moveTo>
                  <a:pt x="0" y="0"/>
                </a:moveTo>
                <a:lnTo>
                  <a:pt x="225920" y="0"/>
                </a:lnTo>
                <a:lnTo>
                  <a:pt x="225920" y="3529164"/>
                </a:lnTo>
                <a:lnTo>
                  <a:pt x="0" y="3529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5950" y="2115731"/>
            <a:ext cx="4170045" cy="3529329"/>
          </a:xfrm>
          <a:custGeom>
            <a:avLst/>
            <a:gdLst/>
            <a:ahLst/>
            <a:cxnLst/>
            <a:rect l="l" t="t" r="r" b="b"/>
            <a:pathLst>
              <a:path w="4170045" h="3529329">
                <a:moveTo>
                  <a:pt x="0" y="0"/>
                </a:moveTo>
                <a:lnTo>
                  <a:pt x="4169905" y="0"/>
                </a:lnTo>
                <a:lnTo>
                  <a:pt x="4169905" y="3529164"/>
                </a:lnTo>
                <a:lnTo>
                  <a:pt x="0" y="3529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0018" y="2112549"/>
            <a:ext cx="0" cy="3535679"/>
          </a:xfrm>
          <a:custGeom>
            <a:avLst/>
            <a:gdLst/>
            <a:ahLst/>
            <a:cxnLst/>
            <a:rect l="l" t="t" r="r" b="b"/>
            <a:pathLst>
              <a:path h="3535679">
                <a:moveTo>
                  <a:pt x="0" y="0"/>
                </a:moveTo>
                <a:lnTo>
                  <a:pt x="0" y="353551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05855" y="2112549"/>
            <a:ext cx="0" cy="3535679"/>
          </a:xfrm>
          <a:custGeom>
            <a:avLst/>
            <a:gdLst/>
            <a:ahLst/>
            <a:cxnLst/>
            <a:rect l="l" t="t" r="r" b="b"/>
            <a:pathLst>
              <a:path h="3535679">
                <a:moveTo>
                  <a:pt x="0" y="0"/>
                </a:moveTo>
                <a:lnTo>
                  <a:pt x="0" y="353551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06843" y="2115724"/>
            <a:ext cx="4402455" cy="0"/>
          </a:xfrm>
          <a:custGeom>
            <a:avLst/>
            <a:gdLst/>
            <a:ahLst/>
            <a:cxnLst/>
            <a:rect l="l" t="t" r="r" b="b"/>
            <a:pathLst>
              <a:path w="4402455">
                <a:moveTo>
                  <a:pt x="0" y="0"/>
                </a:moveTo>
                <a:lnTo>
                  <a:pt x="440218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6843" y="5644896"/>
            <a:ext cx="4402455" cy="0"/>
          </a:xfrm>
          <a:custGeom>
            <a:avLst/>
            <a:gdLst/>
            <a:ahLst/>
            <a:cxnLst/>
            <a:rect l="l" t="t" r="r" b="b"/>
            <a:pathLst>
              <a:path w="4402455">
                <a:moveTo>
                  <a:pt x="0" y="0"/>
                </a:moveTo>
                <a:lnTo>
                  <a:pt x="440218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4524" y="2104584"/>
            <a:ext cx="3184529" cy="2950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74625" lvl="0" indent="-184785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func()</a:t>
            </a:r>
            <a:r>
              <a:rPr kumimoji="0" sz="16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endParaRPr kumimoji="0" lang="en-US" altLang="ko-KR" sz="1600" b="0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174625" lvl="0" indent="-184785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2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508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print(x)  </a:t>
            </a:r>
            <a:endParaRPr lang="en-US" altLang="ko-KR" sz="1600" spc="-3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84150" marR="508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8923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print(x)  </a:t>
            </a:r>
            <a:endParaRPr kumimoji="0" lang="en-US" altLang="ko-KR" sz="1600" b="0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8923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284493" y="3716311"/>
          <a:ext cx="4974590" cy="2330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52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143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392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140719703827120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140719703830000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140719703827120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306843" y="1812035"/>
            <a:ext cx="1450340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2385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ex7-12.py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7275" y="1852239"/>
            <a:ext cx="4987925" cy="168846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6364" rIns="0" bIns="0" rtlCol="0">
            <a:spAutoFit/>
          </a:bodyPr>
          <a:lstStyle/>
          <a:p>
            <a:pPr marL="297180" marR="0" lvl="0" indent="0" algn="l" defTabSz="914400" rtl="0" eaLnBrk="1" fontAlgn="auto" latinLnBrk="1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func()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7180" marR="3797935" lvl="0" indent="0" algn="l" defTabSz="914400" rtl="0" eaLnBrk="1" fontAlgn="auto" latinLnBrk="1" hangingPunct="1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print(x) 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3602A995-DD4E-4793-BDEC-C47C2B5DCEB4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BFA7A953-A135-4C12-A3BA-8DBADD9299B4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110D4B9-3964-4466-84F9-9E788B4DE3F5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34131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5" dirty="0">
                <a:solidFill>
                  <a:schemeClr val="bg1"/>
                </a:solidFill>
              </a:rPr>
              <a:t>키워드</a:t>
            </a:r>
            <a:r>
              <a:rPr b="1" spc="-415" dirty="0">
                <a:solidFill>
                  <a:schemeClr val="bg1"/>
                </a:solidFill>
              </a:rPr>
              <a:t> </a:t>
            </a:r>
            <a:r>
              <a:rPr b="1" spc="-245" dirty="0">
                <a:solidFill>
                  <a:schemeClr val="bg1"/>
                </a:solidFill>
                <a:latin typeface="Arial"/>
                <a:cs typeface="Arial"/>
              </a:rPr>
              <a:t>global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0769" y="1969427"/>
            <a:ext cx="226060" cy="4130040"/>
          </a:xfrm>
          <a:custGeom>
            <a:avLst/>
            <a:gdLst/>
            <a:ahLst/>
            <a:cxnLst/>
            <a:rect l="l" t="t" r="r" b="b"/>
            <a:pathLst>
              <a:path w="226059" h="4130040">
                <a:moveTo>
                  <a:pt x="0" y="0"/>
                </a:moveTo>
                <a:lnTo>
                  <a:pt x="225920" y="0"/>
                </a:lnTo>
                <a:lnTo>
                  <a:pt x="225920" y="4129519"/>
                </a:lnTo>
                <a:lnTo>
                  <a:pt x="0" y="41295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6702" y="1969427"/>
            <a:ext cx="4755515" cy="4130040"/>
          </a:xfrm>
          <a:custGeom>
            <a:avLst/>
            <a:gdLst/>
            <a:ahLst/>
            <a:cxnLst/>
            <a:rect l="l" t="t" r="r" b="b"/>
            <a:pathLst>
              <a:path w="4755515" h="4130040">
                <a:moveTo>
                  <a:pt x="0" y="0"/>
                </a:moveTo>
                <a:lnTo>
                  <a:pt x="4755121" y="0"/>
                </a:lnTo>
                <a:lnTo>
                  <a:pt x="4755121" y="4129519"/>
                </a:lnTo>
                <a:lnTo>
                  <a:pt x="0" y="41295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0770" y="1966245"/>
            <a:ext cx="0" cy="4136390"/>
          </a:xfrm>
          <a:custGeom>
            <a:avLst/>
            <a:gdLst/>
            <a:ahLst/>
            <a:cxnLst/>
            <a:rect l="l" t="t" r="r" b="b"/>
            <a:pathLst>
              <a:path h="4136390">
                <a:moveTo>
                  <a:pt x="0" y="0"/>
                </a:moveTo>
                <a:lnTo>
                  <a:pt x="0" y="41358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11823" y="1966245"/>
            <a:ext cx="0" cy="4136390"/>
          </a:xfrm>
          <a:custGeom>
            <a:avLst/>
            <a:gdLst/>
            <a:ahLst/>
            <a:cxnLst/>
            <a:rect l="l" t="t" r="r" b="b"/>
            <a:pathLst>
              <a:path h="4136390">
                <a:moveTo>
                  <a:pt x="0" y="0"/>
                </a:moveTo>
                <a:lnTo>
                  <a:pt x="0" y="41358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7595" y="1969420"/>
            <a:ext cx="4987925" cy="0"/>
          </a:xfrm>
          <a:custGeom>
            <a:avLst/>
            <a:gdLst/>
            <a:ahLst/>
            <a:cxnLst/>
            <a:rect l="l" t="t" r="r" b="b"/>
            <a:pathLst>
              <a:path w="4987925">
                <a:moveTo>
                  <a:pt x="0" y="0"/>
                </a:moveTo>
                <a:lnTo>
                  <a:pt x="498740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7595" y="6098935"/>
            <a:ext cx="4987925" cy="0"/>
          </a:xfrm>
          <a:custGeom>
            <a:avLst/>
            <a:gdLst/>
            <a:ahLst/>
            <a:cxnLst/>
            <a:rect l="l" t="t" r="r" b="b"/>
            <a:pathLst>
              <a:path w="4987925">
                <a:moveTo>
                  <a:pt x="0" y="0"/>
                </a:moveTo>
                <a:lnTo>
                  <a:pt x="498740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5276" y="1958280"/>
            <a:ext cx="3863634" cy="4070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74625" lvl="0" indent="-184785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func()</a:t>
            </a:r>
            <a:r>
              <a:rPr kumimoji="0" sz="16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lang="en-US" altLang="ko-KR" sz="1600" b="0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174625" lvl="0" indent="-184785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en-US" altLang="ko-KR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global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 </a:t>
            </a:r>
            <a:endParaRPr kumimoji="0" lang="en-US" altLang="ko-KR" sz="1600" b="0" i="0" u="none" strike="noStrike" kern="1200" cap="none" spc="-1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174625" lvl="0" indent="-184785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1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508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print(x)  </a:t>
            </a:r>
            <a:endParaRPr kumimoji="0" lang="en-US" altLang="ko-KR" sz="1600" b="0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508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8923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print(x)  </a:t>
            </a:r>
            <a:endParaRPr kumimoji="0" lang="en-US" altLang="ko-KR" sz="1600" b="0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8923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  </a:t>
            </a:r>
            <a:endParaRPr kumimoji="0" lang="en-US" altLang="ko-KR" sz="16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8923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print(x)  </a:t>
            </a:r>
            <a:endParaRPr kumimoji="0" lang="en-US" altLang="ko-KR" sz="1600" b="0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8923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52717" y="1966760"/>
          <a:ext cx="4475480" cy="2361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52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143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872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140719703830000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140719703830000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227595" y="1665732"/>
            <a:ext cx="1450340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2385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ex7-13.py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FD6A7B3-A1B3-4681-B7E1-93287AFC0DC1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25704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chemeClr val="bg1"/>
                </a:solidFill>
              </a:rPr>
              <a:t>파일</a:t>
            </a:r>
            <a:r>
              <a:rPr b="1" spc="-445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쓰기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595" y="1967483"/>
            <a:ext cx="4987925" cy="148630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L="297180" marR="1023619" lvl="0" indent="0" algn="l" defTabSz="914400" rtl="0" eaLnBrk="1" fontAlgn="auto" latinLnBrk="1" hangingPunct="1">
              <a:lnSpc>
                <a:spcPct val="15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open('sample.txt',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'w',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encoding='utf8') 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file.write('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안녕하세요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반갑습니다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.')  </a:t>
            </a:r>
            <a:endParaRPr kumimoji="0" lang="en-US" altLang="ko-KR" sz="1600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7180" marR="1023619" lvl="0" indent="0" algn="l" defTabSz="914400" rtl="0" eaLnBrk="1" fontAlgn="auto" latinLnBrk="1" hangingPunct="1">
              <a:lnSpc>
                <a:spcPct val="15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file.close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718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파일 쓰기</a:t>
            </a:r>
            <a:r>
              <a:rPr kumimoji="0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완료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52717" y="1966760"/>
          <a:ext cx="4475480" cy="2361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52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143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872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파일 쓰기</a:t>
                      </a:r>
                      <a:r>
                        <a:rPr sz="1800" spc="-18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25" dirty="0">
                          <a:latin typeface="Arial Unicode MS"/>
                          <a:cs typeface="Arial Unicode MS"/>
                        </a:rPr>
                        <a:t>완료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27595" y="1665732"/>
            <a:ext cx="1450340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2385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ex7-14.py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25048E3-BD63-4A4E-9799-FB4B9DFD087B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8308D99-E319-44AE-8B83-E023D7AF6E32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5EC747EE-7B21-42E5-982E-A250A96AFED1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1416" y="369018"/>
            <a:ext cx="690736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05" dirty="0">
                <a:latin typeface="Arial"/>
                <a:cs typeface="Arial"/>
              </a:rPr>
              <a:t>Open() </a:t>
            </a:r>
            <a:r>
              <a:rPr b="1" spc="-35" dirty="0"/>
              <a:t>함수의</a:t>
            </a:r>
            <a:r>
              <a:rPr b="1" spc="-470" dirty="0"/>
              <a:t> </a:t>
            </a:r>
            <a:r>
              <a:rPr b="1" spc="-50" dirty="0"/>
              <a:t>파일모드</a:t>
            </a:r>
          </a:p>
        </p:txBody>
      </p:sp>
      <p:sp>
        <p:nvSpPr>
          <p:cNvPr id="5" name="object 5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820" y="2189479"/>
            <a:ext cx="8503384" cy="302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8"/>
                </a:moveTo>
                <a:lnTo>
                  <a:pt x="12192000" y="3048"/>
                </a:lnTo>
                <a:lnTo>
                  <a:pt x="1219200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416" y="366302"/>
            <a:ext cx="5719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리스트를 </a:t>
            </a:r>
            <a:r>
              <a:rPr spc="-35" dirty="0"/>
              <a:t>파일로</a:t>
            </a:r>
            <a:r>
              <a:rPr spc="-745" dirty="0"/>
              <a:t> </a:t>
            </a:r>
            <a:r>
              <a:rPr spc="-50" dirty="0"/>
              <a:t>저장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0225" y="1951139"/>
            <a:ext cx="226060" cy="4130040"/>
          </a:xfrm>
          <a:custGeom>
            <a:avLst/>
            <a:gdLst/>
            <a:ahLst/>
            <a:cxnLst/>
            <a:rect l="l" t="t" r="r" b="b"/>
            <a:pathLst>
              <a:path w="226060" h="4130040">
                <a:moveTo>
                  <a:pt x="0" y="0"/>
                </a:moveTo>
                <a:lnTo>
                  <a:pt x="225920" y="0"/>
                </a:lnTo>
                <a:lnTo>
                  <a:pt x="225920" y="4129519"/>
                </a:lnTo>
                <a:lnTo>
                  <a:pt x="0" y="41295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6158" y="1951139"/>
            <a:ext cx="4164329" cy="4130040"/>
          </a:xfrm>
          <a:custGeom>
            <a:avLst/>
            <a:gdLst/>
            <a:ahLst/>
            <a:cxnLst/>
            <a:rect l="l" t="t" r="r" b="b"/>
            <a:pathLst>
              <a:path w="4164329" h="4130040">
                <a:moveTo>
                  <a:pt x="0" y="0"/>
                </a:moveTo>
                <a:lnTo>
                  <a:pt x="4163809" y="0"/>
                </a:lnTo>
                <a:lnTo>
                  <a:pt x="4163809" y="4129519"/>
                </a:lnTo>
                <a:lnTo>
                  <a:pt x="0" y="41295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0226" y="1947957"/>
            <a:ext cx="0" cy="4136390"/>
          </a:xfrm>
          <a:custGeom>
            <a:avLst/>
            <a:gdLst/>
            <a:ahLst/>
            <a:cxnLst/>
            <a:rect l="l" t="t" r="r" b="b"/>
            <a:pathLst>
              <a:path h="4136390">
                <a:moveTo>
                  <a:pt x="0" y="0"/>
                </a:moveTo>
                <a:lnTo>
                  <a:pt x="0" y="41358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39967" y="1947957"/>
            <a:ext cx="0" cy="4136390"/>
          </a:xfrm>
          <a:custGeom>
            <a:avLst/>
            <a:gdLst/>
            <a:ahLst/>
            <a:cxnLst/>
            <a:rect l="l" t="t" r="r" b="b"/>
            <a:pathLst>
              <a:path h="4136390">
                <a:moveTo>
                  <a:pt x="0" y="0"/>
                </a:moveTo>
                <a:lnTo>
                  <a:pt x="0" y="41358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7051" y="1951132"/>
            <a:ext cx="4396105" cy="0"/>
          </a:xfrm>
          <a:custGeom>
            <a:avLst/>
            <a:gdLst/>
            <a:ahLst/>
            <a:cxnLst/>
            <a:rect l="l" t="t" r="r" b="b"/>
            <a:pathLst>
              <a:path w="4396105">
                <a:moveTo>
                  <a:pt x="0" y="0"/>
                </a:moveTo>
                <a:lnTo>
                  <a:pt x="439609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7051" y="6080647"/>
            <a:ext cx="4396105" cy="0"/>
          </a:xfrm>
          <a:custGeom>
            <a:avLst/>
            <a:gdLst/>
            <a:ahLst/>
            <a:cxnLst/>
            <a:rect l="l" t="t" r="r" b="b"/>
            <a:pathLst>
              <a:path w="4396105">
                <a:moveTo>
                  <a:pt x="0" y="0"/>
                </a:moveTo>
                <a:lnTo>
                  <a:pt x="439609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4732" y="1939992"/>
            <a:ext cx="3051175" cy="405002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scores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['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김소영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82 80 93 97 93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88',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0609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정예린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86 100 93 86 90</a:t>
            </a: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77',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0609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이세영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91 88 99 79 92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68',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0609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정수정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86 100 93 89 92</a:t>
            </a: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93',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06095" marR="0" lvl="0" indent="0" algn="l" defTabSz="914400" rtl="0" eaLnBrk="1" fontAlgn="auto" latinLnBrk="1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박지수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80 100 95 89 90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84']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''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1356995" lvl="0" indent="-184785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item in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scores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item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0" sz="16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'\n'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화면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출력하기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print(data)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235725" y="4075976"/>
          <a:ext cx="4475480" cy="1989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52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143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016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김소영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82 80 93 97 93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88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정예린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86 100 93 86 90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77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이세영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91 88 99 79 92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68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정수정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86 100 93 89 92</a:t>
                      </a:r>
                      <a:r>
                        <a:rPr sz="16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93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박지수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80 100 95 89 90</a:t>
                      </a:r>
                      <a:r>
                        <a:rPr sz="16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84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447051" y="1647444"/>
            <a:ext cx="1450340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2385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ex7-15.py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8507" y="1945293"/>
            <a:ext cx="4463415" cy="18897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6364" rIns="0" bIns="0" rtlCol="0">
            <a:spAutoFit/>
          </a:bodyPr>
          <a:lstStyle/>
          <a:p>
            <a:pPr marL="297180" marR="0" lvl="0" indent="0" algn="l" defTabSz="914400" rtl="0" eaLnBrk="1" fontAlgn="auto" latinLnBrk="1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파일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(scores.txt)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에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저장하기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297180" marR="522605" lvl="0" indent="0" algn="l" defTabSz="914400" rtl="0" eaLnBrk="1" fontAlgn="auto" latinLnBrk="1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open('scores.txt',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'w',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encoding='utf8'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file.write(data)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718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file.close()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D5C02DAC-990C-4931-B786-2DB65811BFA6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54B1C591-CD90-4DD0-88AB-9CBFB997C983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6E4883B-B658-426C-AEE3-54B16CDBAE6D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25704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chemeClr val="bg1"/>
                </a:solidFill>
              </a:rPr>
              <a:t>파일</a:t>
            </a:r>
            <a:r>
              <a:rPr b="1" spc="-445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읽기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8305" y="2164486"/>
            <a:ext cx="226060" cy="3529329"/>
          </a:xfrm>
          <a:custGeom>
            <a:avLst/>
            <a:gdLst/>
            <a:ahLst/>
            <a:cxnLst/>
            <a:rect l="l" t="t" r="r" b="b"/>
            <a:pathLst>
              <a:path w="226059" h="3529329">
                <a:moveTo>
                  <a:pt x="0" y="0"/>
                </a:moveTo>
                <a:lnTo>
                  <a:pt x="225920" y="0"/>
                </a:lnTo>
                <a:lnTo>
                  <a:pt x="225920" y="3529164"/>
                </a:lnTo>
                <a:lnTo>
                  <a:pt x="0" y="3529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54238" y="2164486"/>
            <a:ext cx="4755515" cy="3529329"/>
          </a:xfrm>
          <a:custGeom>
            <a:avLst/>
            <a:gdLst/>
            <a:ahLst/>
            <a:cxnLst/>
            <a:rect l="l" t="t" r="r" b="b"/>
            <a:pathLst>
              <a:path w="4755515" h="3529329">
                <a:moveTo>
                  <a:pt x="0" y="0"/>
                </a:moveTo>
                <a:lnTo>
                  <a:pt x="4755121" y="0"/>
                </a:lnTo>
                <a:lnTo>
                  <a:pt x="4755121" y="3529164"/>
                </a:lnTo>
                <a:lnTo>
                  <a:pt x="0" y="3529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8307" y="2161316"/>
            <a:ext cx="0" cy="3535679"/>
          </a:xfrm>
          <a:custGeom>
            <a:avLst/>
            <a:gdLst/>
            <a:ahLst/>
            <a:cxnLst/>
            <a:rect l="l" t="t" r="r" b="b"/>
            <a:pathLst>
              <a:path h="3535679">
                <a:moveTo>
                  <a:pt x="0" y="0"/>
                </a:moveTo>
                <a:lnTo>
                  <a:pt x="0" y="353551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9359" y="2161316"/>
            <a:ext cx="0" cy="3535679"/>
          </a:xfrm>
          <a:custGeom>
            <a:avLst/>
            <a:gdLst/>
            <a:ahLst/>
            <a:cxnLst/>
            <a:rect l="l" t="t" r="r" b="b"/>
            <a:pathLst>
              <a:path h="3535679">
                <a:moveTo>
                  <a:pt x="0" y="0"/>
                </a:moveTo>
                <a:lnTo>
                  <a:pt x="0" y="353551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5132" y="2164491"/>
            <a:ext cx="4987925" cy="0"/>
          </a:xfrm>
          <a:custGeom>
            <a:avLst/>
            <a:gdLst/>
            <a:ahLst/>
            <a:cxnLst/>
            <a:rect l="l" t="t" r="r" b="b"/>
            <a:pathLst>
              <a:path w="4987925">
                <a:moveTo>
                  <a:pt x="0" y="0"/>
                </a:moveTo>
                <a:lnTo>
                  <a:pt x="498740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25132" y="5693661"/>
            <a:ext cx="4987925" cy="0"/>
          </a:xfrm>
          <a:custGeom>
            <a:avLst/>
            <a:gdLst/>
            <a:ahLst/>
            <a:cxnLst/>
            <a:rect l="l" t="t" r="r" b="b"/>
            <a:pathLst>
              <a:path w="4987925">
                <a:moveTo>
                  <a:pt x="0" y="0"/>
                </a:moveTo>
                <a:lnTo>
                  <a:pt x="498740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2812" y="2153352"/>
            <a:ext cx="3526154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lvl="0" indent="0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open('scores.txt',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encoding='utf8') 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file.readlines()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862965" lvl="0" indent="0" algn="l" defTabSz="914400" rtl="0" eaLnBrk="1" fontAlgn="auto" latinLnBrk="1" hangingPunct="1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print('scores.txt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파일의 내용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  for 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</a:t>
            </a:r>
            <a:r>
              <a:rPr kumimoji="0" sz="1600" b="0" i="0" u="none" strike="noStrike" kern="1200" cap="none" spc="-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print(line,</a:t>
            </a: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end='')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file.close()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50253" y="2161832"/>
          <a:ext cx="4475480" cy="2361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52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143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872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scores.txt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파일의 내용</a:t>
                      </a:r>
                      <a:r>
                        <a:rPr sz="1800" spc="-22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김소영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82 80 93 97 93</a:t>
                      </a:r>
                      <a:r>
                        <a:rPr sz="18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88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정예린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86 100 93 86 90</a:t>
                      </a:r>
                      <a:r>
                        <a:rPr sz="18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77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이세영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91 88 99 79 92</a:t>
                      </a:r>
                      <a:r>
                        <a:rPr sz="18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68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정수정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86 100 93 89 92</a:t>
                      </a:r>
                      <a:r>
                        <a:rPr sz="18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93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박지수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80 100 95 89 90</a:t>
                      </a:r>
                      <a:r>
                        <a:rPr sz="18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84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325132" y="1860804"/>
            <a:ext cx="1450340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2385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ex7-16.py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3BA3A7CD-C38E-41E9-8741-165EBDB649E8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152E61A-DCCF-49BA-AEE1-7DC37290B004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42D72FC-2AB1-452A-970A-1ED09E559670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91122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b="1" spc="-325" dirty="0">
                <a:solidFill>
                  <a:schemeClr val="bg1"/>
                </a:solidFill>
                <a:latin typeface="Arial"/>
                <a:cs typeface="Arial"/>
              </a:rPr>
              <a:t>Q7-4	</a:t>
            </a:r>
            <a:r>
              <a:rPr b="1" spc="-35" dirty="0">
                <a:solidFill>
                  <a:schemeClr val="bg1"/>
                </a:solidFill>
              </a:rPr>
              <a:t>함수로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spc="-35" dirty="0">
                <a:solidFill>
                  <a:schemeClr val="bg1"/>
                </a:solidFill>
              </a:rPr>
              <a:t>만드는</a:t>
            </a:r>
            <a:r>
              <a:rPr b="1" spc="-375" dirty="0">
                <a:solidFill>
                  <a:schemeClr val="bg1"/>
                </a:solidFill>
              </a:rPr>
              <a:t> </a:t>
            </a:r>
            <a:r>
              <a:rPr b="1" spc="-40" dirty="0">
                <a:solidFill>
                  <a:schemeClr val="bg1"/>
                </a:solidFill>
              </a:rPr>
              <a:t>영어단어</a:t>
            </a:r>
            <a:r>
              <a:rPr b="1" spc="-375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퀴즈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2424" y="1615674"/>
            <a:ext cx="5431790" cy="45021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498475" marR="1990725" lvl="0" indent="-184785" algn="l" defTabSz="914400" rtl="0" eaLnBrk="1" fontAlgn="auto" latinLnBrk="1" hangingPunct="1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>
                <a:tab pos="2566035" algn="l"/>
              </a:tabLst>
              <a:defRPr/>
            </a:pP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matchWord(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❶</a:t>
            </a:r>
            <a:r>
              <a:rPr kumimoji="0" sz="1600" b="0" i="0" u="heavy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answer)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word 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answer</a:t>
            </a:r>
            <a:r>
              <a:rPr kumimoji="0" sz="16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99109" marR="3239135" lvl="0" indent="184150" algn="l" defTabSz="914400" rtl="0" eaLnBrk="1" fontAlgn="auto" latinLnBrk="1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msg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맞습니다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!‘  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else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99109" marR="3042285" lvl="0" indent="1841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74214" algn="l"/>
              </a:tabLst>
              <a:defRPr/>
            </a:pP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msg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틀렸습니다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 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16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❷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	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1496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eng_dict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{'orange':'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오렌지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'cookie':'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과자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'mother':'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어머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314960" marR="1863725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0622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니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'brother':'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형 제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16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'python':'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파이썬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'}  for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❸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eng_dict</a:t>
            </a:r>
            <a:r>
              <a:rPr kumimoji="0" sz="16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4960" marR="366395" lvl="0" indent="22987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82975" algn="l"/>
              </a:tabLst>
              <a:defRPr/>
            </a:pP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input(eng_dict[key]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 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에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맞는 영어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단어는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?</a:t>
            </a:r>
            <a:r>
              <a:rPr kumimoji="0" sz="1600" b="0" i="0" u="none" strike="noStrike" kern="1200" cap="none" spc="-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 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matchWord(string,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❹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4483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print(result)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69517" y="1615274"/>
          <a:ext cx="4265930" cy="2822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9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>
                    <a:solidFill>
                      <a:srgbClr val="014A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704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오렌지에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맞는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영어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30" dirty="0">
                          <a:latin typeface="Arial Unicode MS"/>
                          <a:cs typeface="Arial Unicode MS"/>
                        </a:rPr>
                        <a:t>단어는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?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orange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spc="15" dirty="0">
                          <a:latin typeface="Arial Unicode MS"/>
                          <a:cs typeface="Arial Unicode MS"/>
                        </a:rPr>
                        <a:t>맞습니다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!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과자에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맞는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영어</a:t>
                      </a:r>
                      <a:r>
                        <a:rPr sz="1400" spc="-8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30" dirty="0">
                          <a:latin typeface="Arial Unicode MS"/>
                          <a:cs typeface="Arial Unicode MS"/>
                        </a:rPr>
                        <a:t>단어는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?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cookie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spc="15" dirty="0">
                          <a:latin typeface="Arial Unicode MS"/>
                          <a:cs typeface="Arial Unicode MS"/>
                        </a:rPr>
                        <a:t>맞습니다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!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어머니에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맞는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영어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30" dirty="0">
                          <a:latin typeface="Arial Unicode MS"/>
                          <a:cs typeface="Arial Unicode MS"/>
                        </a:rPr>
                        <a:t>단어는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?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motheer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Arial Unicode MS"/>
                          <a:cs typeface="Arial Unicode MS"/>
                        </a:rPr>
                        <a:t>틀렸습니다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!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형제에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맞는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영어</a:t>
                      </a:r>
                      <a:r>
                        <a:rPr sz="1400" spc="-8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30" dirty="0">
                          <a:latin typeface="Arial Unicode MS"/>
                          <a:cs typeface="Arial Unicode MS"/>
                        </a:rPr>
                        <a:t>단어는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?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brother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spc="15" dirty="0">
                          <a:latin typeface="Arial Unicode MS"/>
                          <a:cs typeface="Arial Unicode MS"/>
                        </a:rPr>
                        <a:t>맞습니다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!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파이썬에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맞는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영어</a:t>
                      </a:r>
                      <a:r>
                        <a:rPr sz="1400" spc="-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30" dirty="0">
                          <a:latin typeface="Arial Unicode MS"/>
                          <a:cs typeface="Arial Unicode MS"/>
                        </a:rPr>
                        <a:t>단어는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?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pithon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Arial Unicode MS"/>
                          <a:cs typeface="Arial Unicode MS"/>
                        </a:rPr>
                        <a:t>틀렸습니다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!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DF3947B7-E0F7-415A-84C4-1445E03C9743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6EDADB1-A4CD-4CC6-A843-51B78DA009A9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A02A657-9A75-47A3-99D8-CD66772C5637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83007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b="1" spc="-325" dirty="0">
                <a:solidFill>
                  <a:schemeClr val="bg1"/>
                </a:solidFill>
                <a:latin typeface="Arial"/>
                <a:cs typeface="Arial"/>
              </a:rPr>
              <a:t>Q7-5	</a:t>
            </a:r>
            <a:r>
              <a:rPr b="1" spc="-35" dirty="0">
                <a:solidFill>
                  <a:schemeClr val="bg1"/>
                </a:solidFill>
              </a:rPr>
              <a:t>함수로</a:t>
            </a:r>
            <a:r>
              <a:rPr b="1" spc="-37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세</a:t>
            </a:r>
            <a:r>
              <a:rPr b="1" spc="-36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수</a:t>
            </a:r>
            <a:r>
              <a:rPr b="1" spc="-35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중</a:t>
            </a:r>
            <a:r>
              <a:rPr b="1" spc="-36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큰</a:t>
            </a:r>
            <a:r>
              <a:rPr b="1" spc="-36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수</a:t>
            </a:r>
            <a:r>
              <a:rPr b="1" spc="-355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찾기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2424" y="1548618"/>
            <a:ext cx="5431790" cy="4648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498475" marR="3218815" lvl="0" indent="0" algn="l" defTabSz="914400" rtl="0" eaLnBrk="1" fontAlgn="auto" latinLnBrk="1" hangingPunct="1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max2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maxTwo(y, z) 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max1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max2</a:t>
            </a:r>
            <a:r>
              <a:rPr kumimoji="0" sz="16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98475" marR="3501390" lvl="0" indent="229870" algn="l" defTabSz="914400" rtl="0" eaLnBrk="1" fontAlgn="auto" latinLnBrk="1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largest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max1  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else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8262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59305" algn="l"/>
                <a:tab pos="3535679" algn="l"/>
              </a:tabLst>
              <a:defRPr/>
            </a:pP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largest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max2	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❸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	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13690" marR="1552575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35200" algn="l"/>
              </a:tabLst>
              <a:defRPr/>
            </a:pP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int(input('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첫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번째 수를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입력하세요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 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int(input('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두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번째 수를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입력하세요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  </a:t>
            </a: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int(input('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세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번째 수를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입력하세요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 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max_num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❹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(a,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b, 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369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print('%d, </a:t>
            </a: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%d, </a:t>
            </a:r>
            <a:r>
              <a:rPr kumimoji="0" sz="16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중 가장 큰 수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(a,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b,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c,</a:t>
            </a:r>
            <a:r>
              <a:rPr kumimoji="0" sz="1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max_num))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69517" y="1523834"/>
          <a:ext cx="4290060" cy="1542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92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>
                    <a:solidFill>
                      <a:srgbClr val="014A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544">
                <a:tc>
                  <a:txBody>
                    <a:bodyPr/>
                    <a:lstStyle/>
                    <a:p>
                      <a:pPr marL="143510" marR="19189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첫 번째 수를 입력하세요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33 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두 번째 수를 입력하세요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77 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세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번째</a:t>
                      </a:r>
                      <a:r>
                        <a:rPr sz="1400" spc="-10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수를</a:t>
                      </a:r>
                      <a:r>
                        <a:rPr sz="1400" spc="-10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입력하세요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-21  33,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77,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-21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중</a:t>
                      </a:r>
                      <a:r>
                        <a:rPr sz="1400" spc="-8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가장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큰</a:t>
                      </a:r>
                      <a:r>
                        <a:rPr sz="1400" spc="-8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수</a:t>
                      </a:r>
                      <a:r>
                        <a:rPr sz="1400" spc="-8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77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64808" y="3136264"/>
            <a:ext cx="4286250" cy="30765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498475" marR="2593975" lvl="0" indent="-184785" algn="l" defTabSz="914400" rtl="0" eaLnBrk="1" fontAlgn="auto" latinLnBrk="1" hangingPunct="1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maxTwo(i,</a:t>
            </a:r>
            <a:r>
              <a:rPr kumimoji="0" sz="16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j): 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r>
              <a:rPr kumimoji="0" sz="1600" b="0" i="0" u="none" strike="noStrike" kern="1200" cap="none" spc="-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82625" marR="0" lvl="0" indent="0" algn="l" defTabSz="914400" rtl="0" eaLnBrk="1" fontAlgn="auto" latinLnBrk="1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7730" algn="l"/>
              </a:tabLst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16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❶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	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9847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else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8326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7730" algn="l"/>
              </a:tabLst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16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❷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	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99109" marR="2052955" lvl="0" indent="-184785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maxThree(x, </a:t>
            </a:r>
            <a:r>
              <a:rPr kumimoji="0" sz="16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y,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max1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maxTwo(x,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2">
            <a:extLst>
              <a:ext uri="{FF2B5EF4-FFF2-40B4-BE49-F238E27FC236}">
                <a16:creationId xmlns:a16="http://schemas.microsoft.com/office/drawing/2014/main" id="{E21A2BA6-C664-4806-994C-B81FA3616760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1F7F1DC4-CD5C-436D-966E-D906F870BDD9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65574E82-DA99-4A03-BD17-F0D00032FB6E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85915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b="1" spc="-325" dirty="0">
                <a:solidFill>
                  <a:schemeClr val="bg1"/>
                </a:solidFill>
                <a:latin typeface="Arial"/>
                <a:cs typeface="Arial"/>
              </a:rPr>
              <a:t>Q7-6	</a:t>
            </a:r>
            <a:r>
              <a:rPr b="1" spc="-40" dirty="0">
                <a:solidFill>
                  <a:schemeClr val="bg1"/>
                </a:solidFill>
              </a:rPr>
              <a:t>파일에서 </a:t>
            </a:r>
            <a:r>
              <a:rPr b="1" spc="40" dirty="0">
                <a:solidFill>
                  <a:schemeClr val="bg1"/>
                </a:solidFill>
              </a:rPr>
              <a:t>합계</a:t>
            </a:r>
            <a:r>
              <a:rPr b="1" spc="40" dirty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b="1" spc="40" dirty="0">
                <a:solidFill>
                  <a:schemeClr val="bg1"/>
                </a:solidFill>
              </a:rPr>
              <a:t>평균</a:t>
            </a:r>
            <a:r>
              <a:rPr b="1" spc="-745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구하기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704" y="2609486"/>
            <a:ext cx="4450715" cy="23075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6364" rIns="0" bIns="0" rtlCol="0">
            <a:spAutoFit/>
          </a:bodyPr>
          <a:lstStyle/>
          <a:p>
            <a:pPr marL="278765" marR="0" lvl="0" indent="0" algn="l" defTabSz="914400" rtl="0" eaLnBrk="1" fontAlgn="auto" latinLnBrk="1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김소영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82 80 93 97 93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88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8765" marR="0" lvl="0" indent="0" algn="l" defTabSz="914400" rtl="0" eaLnBrk="1" fontAlgn="auto" latinLnBrk="1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정예린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86 100 93 86 90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77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876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이세영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91 88 99 79 92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68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876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정수정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86 100 93 89 92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8765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박지수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80 100 95 89 90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84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2467" y="2096758"/>
            <a:ext cx="1583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scores.txt</a:t>
            </a:r>
            <a:r>
              <a:rPr kumimoji="0" sz="200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파일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09784" y="2681711"/>
            <a:ext cx="372110" cy="0"/>
          </a:xfrm>
          <a:custGeom>
            <a:avLst/>
            <a:gdLst/>
            <a:ahLst/>
            <a:cxnLst/>
            <a:rect l="l" t="t" r="r" b="b"/>
            <a:pathLst>
              <a:path w="372109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1019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83165" y="268171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13289" y="268171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97693" y="268171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27817" y="268171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57941" y="268171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88065" y="268171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72469" y="268171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02577" y="268171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32701" y="2681711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09784" y="3778991"/>
            <a:ext cx="372110" cy="0"/>
          </a:xfrm>
          <a:custGeom>
            <a:avLst/>
            <a:gdLst/>
            <a:ahLst/>
            <a:cxnLst/>
            <a:rect l="l" t="t" r="r" b="b"/>
            <a:pathLst>
              <a:path w="372109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1019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83165" y="37789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13289" y="377899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97693" y="37789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27817" y="37789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57941" y="37789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88065" y="377899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72469" y="37789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02593" y="37789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32717" y="3778991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09784" y="4876271"/>
            <a:ext cx="372110" cy="0"/>
          </a:xfrm>
          <a:custGeom>
            <a:avLst/>
            <a:gdLst/>
            <a:ahLst/>
            <a:cxnLst/>
            <a:rect l="l" t="t" r="r" b="b"/>
            <a:pathLst>
              <a:path w="372109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1019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83165" y="487627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13289" y="487627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97693" y="487627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27817" y="487627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57941" y="487627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88065" y="487627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172469" y="487627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02593" y="487627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632717" y="4876271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6365773" y="2145626"/>
          <a:ext cx="4283710" cy="3633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8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93980" marB="0">
                    <a:solidFill>
                      <a:srgbClr val="014A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496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김소영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143510">
                        <a:lnSpc>
                          <a:spcPts val="1435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합계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445, 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평균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2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89.00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ts val="1435"/>
                        </a:lnSpc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-------------------------------------------------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정예린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합계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455, 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평균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2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91.00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이세영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143510">
                        <a:lnSpc>
                          <a:spcPts val="1435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합계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449, 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평균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2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89.80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ts val="1435"/>
                        </a:lnSpc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-------------------------------------------------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정수정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합계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460, 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평균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2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92.00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박지수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Unicode MS"/>
                          <a:cs typeface="Arial Unicode MS"/>
                        </a:rPr>
                        <a:t>합계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454, </a:t>
                      </a:r>
                      <a:r>
                        <a:rPr sz="1200" dirty="0">
                          <a:latin typeface="Arial Unicode MS"/>
                          <a:cs typeface="Arial Unicode MS"/>
                        </a:rPr>
                        <a:t>평균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2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90.80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843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6509784" y="5424911"/>
            <a:ext cx="372110" cy="0"/>
          </a:xfrm>
          <a:custGeom>
            <a:avLst/>
            <a:gdLst/>
            <a:ahLst/>
            <a:cxnLst/>
            <a:rect l="l" t="t" r="r" b="b"/>
            <a:pathLst>
              <a:path w="372109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1019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83165" y="542491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13289" y="542491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97693" y="542491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527817" y="542491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57941" y="542491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988065" y="542491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172469" y="542491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402593" y="542491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632717" y="5424911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1019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8"/>
                </a:moveTo>
                <a:lnTo>
                  <a:pt x="12192000" y="3048"/>
                </a:lnTo>
                <a:lnTo>
                  <a:pt x="1219200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416" y="366302"/>
            <a:ext cx="10157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b="1" spc="-325" dirty="0">
                <a:latin typeface="Arial"/>
                <a:cs typeface="Arial"/>
              </a:rPr>
              <a:t>Q7-6	</a:t>
            </a:r>
            <a:r>
              <a:rPr b="1" spc="-40" dirty="0"/>
              <a:t>파일에서 </a:t>
            </a:r>
            <a:r>
              <a:rPr b="1" spc="40" dirty="0"/>
              <a:t>합계</a:t>
            </a:r>
            <a:r>
              <a:rPr b="1" spc="40" dirty="0">
                <a:latin typeface="Arial"/>
                <a:cs typeface="Arial"/>
              </a:rPr>
              <a:t>/</a:t>
            </a:r>
            <a:r>
              <a:rPr b="1" spc="40" dirty="0"/>
              <a:t>평균</a:t>
            </a:r>
            <a:r>
              <a:rPr b="1" spc="-740" dirty="0"/>
              <a:t> </a:t>
            </a:r>
            <a:r>
              <a:rPr b="1" spc="-90" dirty="0"/>
              <a:t>구하기</a:t>
            </a:r>
            <a:r>
              <a:rPr b="1" spc="-90" dirty="0">
                <a:latin typeface="Arial"/>
                <a:cs typeface="Arial"/>
              </a:rPr>
              <a:t>(</a:t>
            </a:r>
            <a:r>
              <a:rPr b="1" spc="-90" dirty="0"/>
              <a:t>계속</a:t>
            </a:r>
            <a:r>
              <a:rPr b="1" spc="-9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1320" y="2054750"/>
            <a:ext cx="4450715" cy="31802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278765" marR="157480" lvl="0" indent="0" algn="l" defTabSz="914400" rtl="0" eaLnBrk="1" fontAlgn="auto" latinLnBrk="1" hangingPunct="1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>
                <a:tab pos="1636395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</a:t>
            </a: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❶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('scores.txt',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'r',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encoding='utf8') 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file.readlines()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file.close()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8765" marR="0" lvl="0" indent="0" algn="l" defTabSz="914400" rtl="0" eaLnBrk="1" fontAlgn="auto" latinLnBrk="1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print('-' </a:t>
            </a:r>
            <a:r>
              <a:rPr kumimoji="0" sz="16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6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50)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17195" marR="2376805" lvl="0" indent="-139065" algn="l" defTabSz="914400" rtl="0" eaLnBrk="1" fontAlgn="auto" latinLnBrk="1" hangingPunct="1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lines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endParaRPr kumimoji="0" lang="en-US" altLang="ko-KR" sz="1600" b="0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17195" marR="2376805" lvl="0" indent="-139065" algn="l" defTabSz="914400" rtl="0" eaLnBrk="1" fontAlgn="auto" latinLnBrk="1" hangingPunct="1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2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line.split() 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lang="en-US" altLang="ko-KR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7195" marR="2376805" lvl="0" indent="-139065" algn="l" defTabSz="914400" rtl="0" eaLnBrk="1" fontAlgn="auto" latinLnBrk="1" hangingPunct="1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4486" y="2042393"/>
            <a:ext cx="4450715" cy="3441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647700" marR="1928495" lvl="0" indent="-184785" algn="l" defTabSz="914400" rtl="0" eaLnBrk="1" fontAlgn="auto" latinLnBrk="1" hangingPunct="1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3780" algn="l"/>
              </a:tabLst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while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❷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</a:t>
            </a:r>
            <a:r>
              <a:rPr kumimoji="0" sz="16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6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47700" marR="1981200" lvl="0" indent="182245" algn="l" defTabSz="914400" rtl="0" eaLnBrk="1" fontAlgn="auto" latinLnBrk="1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>
                <a:tab pos="2297430" algn="l"/>
              </a:tabLst>
              <a:defRPr/>
            </a:pP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❸</a:t>
            </a:r>
            <a:r>
              <a:rPr kumimoji="0" sz="16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	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else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47700" marR="1252220" lvl="0" indent="182245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37995" algn="l"/>
              </a:tabLst>
              <a:defRPr/>
            </a:pPr>
            <a:r>
              <a:rPr kumimoji="0" sz="16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❹</a:t>
            </a:r>
            <a:r>
              <a:rPr kumimoji="0" sz="1600" b="0" i="0" u="heavy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 Unicode MS"/>
                <a:ea typeface="+mn-ea"/>
                <a:cs typeface="Arial Unicode MS"/>
              </a:rPr>
              <a:t> 	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int(student[i]) 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6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2915" marR="221615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합계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평균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%.2f'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(sum,</a:t>
            </a:r>
            <a:r>
              <a:rPr kumimoji="0" sz="1600" b="0" i="0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sum/5)) 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print('-' </a:t>
            </a:r>
            <a:r>
              <a:rPr kumimoji="0" sz="16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6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50)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DDDCE89B-58BD-4ED1-87CC-FBDECD0B8192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1416" y="366302"/>
            <a:ext cx="4512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/>
              <a:t>함수 </a:t>
            </a:r>
            <a:r>
              <a:rPr b="1" spc="-35" dirty="0"/>
              <a:t>정의와</a:t>
            </a:r>
            <a:r>
              <a:rPr b="1" spc="-765" dirty="0"/>
              <a:t> </a:t>
            </a:r>
            <a:r>
              <a:rPr b="1" spc="-50" dirty="0"/>
              <a:t>호출</a:t>
            </a:r>
          </a:p>
        </p:txBody>
      </p:sp>
      <p:sp>
        <p:nvSpPr>
          <p:cNvPr id="5" name="object 5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4905" y="2135379"/>
            <a:ext cx="5879299" cy="3636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1940F897-344E-44AA-B045-7E27EBAB1C55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11EDF6E0-A477-42AF-A29D-C0B2CCF8CA6D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B2601154-F639-42D9-A942-0368E5179EF1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916346"/>
            <a:ext cx="6681528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916345"/>
            <a:ext cx="6558701" cy="401391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def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print_n_times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(*values, n=2):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# n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번 반복합니다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for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in range(n):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    # values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는 리스트처럼 활용합니다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for value in values: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        print(value)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    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단순한 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줄바꿈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print()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함수를 호출합니다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print_n_times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 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즐거운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 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파이썬 프로그래밍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 n=3)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50" dirty="0">
                <a:solidFill>
                  <a:schemeClr val="bg1"/>
                </a:solidFill>
              </a:rPr>
              <a:t>키워드 매개 변수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7004887" y="1496150"/>
          <a:ext cx="5019675" cy="4143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675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3133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안녕하세요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즐거운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파이썬 프로그래밍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altLang="ko-KR" sz="1800" dirty="0">
                        <a:latin typeface="Arial Unicode MS"/>
                        <a:cs typeface="Arial Unicode MS"/>
                      </a:endParaRP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안녕하세요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즐거운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파이썬 프로그래밍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ko-KR" altLang="en-US" sz="1800" dirty="0">
                        <a:latin typeface="Arial Unicode MS"/>
                        <a:cs typeface="Arial Unicode MS"/>
                      </a:endParaRP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안녕하세요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즐거운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파이썬 프로그래밍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037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60CBE70-24E0-4D1D-8A9F-B4B57A2A1465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E6426CF5-78E9-42B3-91ED-F00ABC66D1A7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958848AD-E931-4825-99BB-F9C971008648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916346"/>
            <a:ext cx="6681528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916345"/>
            <a:ext cx="6558701" cy="345992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def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test(a, b=10, c=100):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print(a + b + c)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1)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기본 형태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test(10, 20, 30)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 2)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키워드 매개변수로 모든 매개변수를 지정한 형태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test(a=10, b=100, c=200)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 3)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키워드 매개변수로 모든 매개변수를 마구잡이로 지정한 형태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test(c=10, a=100, b=200)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 4)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키워드 매개변수로 일부 매개변수만 지정한 형태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test(10, c=200)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50" dirty="0">
                <a:solidFill>
                  <a:schemeClr val="bg1"/>
                </a:solidFill>
              </a:rPr>
              <a:t>여러 함수 호출 형태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7004887" y="1496150"/>
          <a:ext cx="5019675" cy="2540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675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3133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60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310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310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220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291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95B58A3-FA7C-47F8-974C-97BE9091E269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7E81B86A-CFE8-45D4-8185-C442A87C988F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BB943C61-1648-48FD-BC5B-372253D9C39F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916346"/>
            <a:ext cx="6681528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916345"/>
            <a:ext cx="6558701" cy="290592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함수를 정의합니다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def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return_test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print("A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위치입니다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return # 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리턴합니다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print("B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위치입니다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.")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함수를 호출합니다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return_test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50" dirty="0">
                <a:solidFill>
                  <a:schemeClr val="bg1"/>
                </a:solidFill>
              </a:rPr>
              <a:t>자료 없이 </a:t>
            </a:r>
            <a:r>
              <a:rPr lang="ko-KR" altLang="en-US" b="1" spc="-50" dirty="0" err="1">
                <a:solidFill>
                  <a:schemeClr val="bg1"/>
                </a:solidFill>
              </a:rPr>
              <a:t>리턴하기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7004887" y="1496150"/>
          <a:ext cx="5019675" cy="2540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675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3133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A </a:t>
                      </a: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위치입니다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.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97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FAF1DAF5-E8DD-4704-B700-5ABBEADDBB91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93D33C29-30B9-4012-83B2-484700D526BC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1051D2D2-1076-4C95-A347-49A471F1762E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916346"/>
            <a:ext cx="6681528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916345"/>
            <a:ext cx="6558701" cy="262892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함수를 정의합니다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def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return_test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return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함수를 호출합니다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value =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return_test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print(value)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50" dirty="0" err="1">
                <a:solidFill>
                  <a:schemeClr val="bg1"/>
                </a:solidFill>
              </a:rPr>
              <a:t>비어있는</a:t>
            </a:r>
            <a:r>
              <a:rPr lang="ko-KR" altLang="en-US" b="1" spc="-50" dirty="0">
                <a:solidFill>
                  <a:schemeClr val="bg1"/>
                </a:solidFill>
              </a:rPr>
              <a:t> 리턴 값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7004887" y="1496150"/>
          <a:ext cx="5019675" cy="2540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675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3133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None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182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9F192D48-17AB-4DF9-B818-FA9932879677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0685404E-6F4E-4C5B-AEEB-A60B13F533A2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27694A80-51C0-49CC-A6D5-C06F2A183BB2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916346"/>
            <a:ext cx="6681528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916345"/>
            <a:ext cx="6558701" cy="429091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괄호가 없는 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튜플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tuple_test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= 10, 20, 30, 40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괄호가 없는 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튜플의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값과 자료형 출력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tuple_test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:",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tuple_test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print("type(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tuple_test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):", type(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tuple_test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괄호가 없는 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튜플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활용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a, b, c = 10, 20, 30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괄호가 없는 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튜플을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활용한 할당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print("a:", a)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print("b:", b)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print("c:", c)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50" dirty="0">
                <a:solidFill>
                  <a:schemeClr val="bg1"/>
                </a:solidFill>
              </a:rPr>
              <a:t>괄호가 없는 </a:t>
            </a:r>
            <a:r>
              <a:rPr lang="ko-KR" altLang="en-US" b="1" spc="-50" dirty="0" err="1">
                <a:solidFill>
                  <a:schemeClr val="bg1"/>
                </a:solidFill>
              </a:rPr>
              <a:t>듀플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7004887" y="1496150"/>
          <a:ext cx="5019675" cy="3678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675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3133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# </a:t>
                      </a: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괄호가 없는 </a:t>
                      </a:r>
                      <a:r>
                        <a:rPr lang="ko-KR" altLang="en-US" sz="1800" dirty="0" err="1">
                          <a:latin typeface="Arial Unicode MS"/>
                          <a:cs typeface="Arial Unicode MS"/>
                        </a:rPr>
                        <a:t>튜플의</a:t>
                      </a: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 값과 자료형 출력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 err="1">
                          <a:latin typeface="Arial Unicode MS"/>
                          <a:cs typeface="Arial Unicode MS"/>
                        </a:rPr>
                        <a:t>tuple_test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: (10, 20, 30, 40)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type(</a:t>
                      </a:r>
                      <a:r>
                        <a:rPr lang="en-US" altLang="ko-KR" sz="1800" dirty="0" err="1">
                          <a:latin typeface="Arial Unicode MS"/>
                          <a:cs typeface="Arial Unicode MS"/>
                        </a:rPr>
                        <a:t>tuple_test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): &lt;class 'tuple'&gt;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altLang="ko-KR" sz="1800" dirty="0">
                        <a:latin typeface="Arial Unicode MS"/>
                        <a:cs typeface="Arial Unicode MS"/>
                      </a:endParaRP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# </a:t>
                      </a: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괄호가 없는 </a:t>
                      </a:r>
                      <a:r>
                        <a:rPr lang="ko-KR" altLang="en-US" sz="1800" dirty="0" err="1">
                          <a:latin typeface="Arial Unicode MS"/>
                          <a:cs typeface="Arial Unicode MS"/>
                        </a:rPr>
                        <a:t>튜플을</a:t>
                      </a: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 활용한 할당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a: 10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b: 20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c: 30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396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BFEA4D68-735F-4B0F-99CE-6E27D626F208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652B2452-473A-4D50-B1DC-B233A5CD359E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9741E35E-A5F1-4059-9348-2244CC3EFD5A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916346"/>
            <a:ext cx="6681528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916345"/>
            <a:ext cx="6558701" cy="345992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함수를 선언합니다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def test():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return (10, 20)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여러 개의 값을 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리턴받습니다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a, b = test()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출력합니다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print("a:", a)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print("b:", b)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50" dirty="0">
                <a:solidFill>
                  <a:schemeClr val="bg1"/>
                </a:solidFill>
              </a:rPr>
              <a:t>여러 개의 값 리턴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7004887" y="1496150"/>
          <a:ext cx="5019675" cy="2540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675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3133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800" dirty="0">
                          <a:latin typeface="Arial Unicode MS"/>
                          <a:cs typeface="Arial Unicode MS"/>
                        </a:rPr>
                        <a:t>a: 10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800" dirty="0">
                          <a:latin typeface="Arial Unicode MS"/>
                          <a:cs typeface="Arial Unicode MS"/>
                        </a:rPr>
                        <a:t>b: 20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246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73FCD5E6-4F29-4DE6-A412-153FE1BB219B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97EDE286-3D9A-4F46-9DFB-5B892FF8B86A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1E43DE3C-0546-4460-AF6D-5EE2914D1ED4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916346"/>
            <a:ext cx="6681528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916345"/>
            <a:ext cx="6558701" cy="373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매개변수로 받은 함수를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10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번 호출하는 함수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def call_10_times(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for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in range(10):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간단한 출력하는 함수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def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print_hello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조합하기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call_10_times(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print_hello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50" dirty="0">
                <a:solidFill>
                  <a:schemeClr val="bg1"/>
                </a:solidFill>
              </a:rPr>
              <a:t>함수의 매개 변수로 함수 전달하기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7004887" y="1496150"/>
          <a:ext cx="5019675" cy="3805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675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3133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안녕하세요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안녕하세요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안녕하세요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안녕하세요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안녕하세요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안녕하세요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안녕하세요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안녕하세요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안녕하세요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안녕하세요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77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82DB93BC-DDCD-4A5A-BEB8-7E3B9130780C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3B07DDAE-6388-42C2-AF6A-4FE15413BD84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D2FFE027-6EFE-47DB-A9F7-40C340768E8D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916346"/>
            <a:ext cx="7162376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916345"/>
            <a:ext cx="6952084" cy="5398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def power(item):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return item * item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def under_3(item):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return item &lt; 3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effectLst/>
                <a:latin typeface="Consolas" panose="020B0609020204030204" pitchFamily="49" charset="0"/>
              </a:rPr>
              <a:t>list_input_a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= [1, 2, 3, 4, 5]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map()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함수를 사용합니다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output_a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= map(power,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list_input_a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print("map(power,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list_input_a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):",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output_a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print("map(power,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list_input_a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):", list(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output_a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filter()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함수를 사용합니다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output_b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= filter(under_3,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list_input_a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print("filter(under_3,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list_input_a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):",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output_b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print("filter(under_3,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list_input_a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):", list(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output_b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50" dirty="0">
                <a:solidFill>
                  <a:schemeClr val="bg1"/>
                </a:solidFill>
              </a:rPr>
              <a:t>함수의 매개 변수로 함수 전달하기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7485736" y="1633360"/>
          <a:ext cx="4382906" cy="3762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2906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3133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map(power, </a:t>
                      </a:r>
                      <a:r>
                        <a:rPr lang="en-US" altLang="ko-KR" sz="1800" dirty="0" err="1">
                          <a:latin typeface="Arial Unicode MS"/>
                          <a:cs typeface="Arial Unicode MS"/>
                        </a:rPr>
                        <a:t>list_input_a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): &lt;map object at 0x02FA5208&gt;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map(power, </a:t>
                      </a:r>
                      <a:r>
                        <a:rPr lang="en-US" altLang="ko-KR" sz="1800" dirty="0" err="1">
                          <a:latin typeface="Arial Unicode MS"/>
                          <a:cs typeface="Arial Unicode MS"/>
                        </a:rPr>
                        <a:t>list_input_a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): [1, 4, 9, 16, 25]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altLang="ko-KR" sz="1800" dirty="0">
                        <a:latin typeface="Arial Unicode MS"/>
                        <a:cs typeface="Arial Unicode MS"/>
                      </a:endParaRP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filter(under_3, </a:t>
                      </a:r>
                      <a:r>
                        <a:rPr lang="en-US" altLang="ko-KR" sz="1800" dirty="0" err="1">
                          <a:latin typeface="Arial Unicode MS"/>
                          <a:cs typeface="Arial Unicode MS"/>
                        </a:rPr>
                        <a:t>list_input_a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): &lt;filter object at 0x02FA5298&gt;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filter(under_3, </a:t>
                      </a:r>
                      <a:r>
                        <a:rPr lang="en-US" altLang="ko-KR" sz="1800" dirty="0" err="1">
                          <a:latin typeface="Arial Unicode MS"/>
                          <a:cs typeface="Arial Unicode MS"/>
                        </a:rPr>
                        <a:t>list_input_a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): [1, 2]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171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A864CCFD-BB1A-482E-B1D0-71BF53C42A5C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042FE42A-4AD6-4560-84DD-E44ACD4BD4EB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628CFD37-5ED3-473F-AE0F-9FE53C5EBB62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1" y="916346"/>
            <a:ext cx="8355071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916345"/>
            <a:ext cx="8073215" cy="373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import random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hanguls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= list("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가나다라마바사아자차카타파하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with open("info.txt", "w") as file: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for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in range(1000):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name =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random.choice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hanguls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 +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random.choice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hanguls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    weight =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random.randrange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(40, 100)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    height =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random.randrange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(140, 200)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file.write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("{}, {}, {}\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n".format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(name, weight, height))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50" dirty="0">
                <a:solidFill>
                  <a:schemeClr val="bg1"/>
                </a:solidFill>
              </a:rPr>
              <a:t>랜덤하게 </a:t>
            </a:r>
            <a:r>
              <a:rPr lang="en-US" altLang="ko-KR" b="1" spc="-50" dirty="0">
                <a:solidFill>
                  <a:schemeClr val="bg1"/>
                </a:solidFill>
              </a:rPr>
              <a:t>1000</a:t>
            </a:r>
            <a:r>
              <a:rPr lang="ko-KR" altLang="en-US" b="1" spc="-50" dirty="0">
                <a:solidFill>
                  <a:schemeClr val="bg1"/>
                </a:solidFill>
              </a:rPr>
              <a:t>명의 키와 몸무게 만들기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8678429" y="1433508"/>
          <a:ext cx="3405351" cy="4819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5351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3133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 err="1">
                          <a:latin typeface="Arial Unicode MS"/>
                          <a:cs typeface="Arial Unicode MS"/>
                        </a:rPr>
                        <a:t>바카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, 99, 157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차차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, 83, 172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 err="1">
                          <a:latin typeface="Arial Unicode MS"/>
                          <a:cs typeface="Arial Unicode MS"/>
                        </a:rPr>
                        <a:t>마타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, 85, 163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파나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, 48, 184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하차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, 94, 143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 err="1">
                          <a:latin typeface="Arial Unicode MS"/>
                          <a:cs typeface="Arial Unicode MS"/>
                        </a:rPr>
                        <a:t>가아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, 70, 151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하아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, 89, 177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 err="1">
                          <a:latin typeface="Arial Unicode MS"/>
                          <a:cs typeface="Arial Unicode MS"/>
                        </a:rPr>
                        <a:t>바마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, 45, 196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자사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, 56, 177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하가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, 87, 174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800" dirty="0">
                          <a:latin typeface="Arial Unicode MS"/>
                          <a:cs typeface="Arial Unicode MS"/>
                        </a:rPr>
                        <a:t>..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800" dirty="0">
                          <a:latin typeface="Arial Unicode MS"/>
                          <a:cs typeface="Arial Unicode MS"/>
                        </a:rPr>
                        <a:t>..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955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8C3EB949-F291-4E6B-B310-3787E0764037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1147BCF0-9597-4DD2-80B9-D860EE2082FE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388A8288-3B82-4BA6-9747-A501304D8B44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1" y="916346"/>
            <a:ext cx="8355071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916345"/>
            <a:ext cx="8073215" cy="345992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 try except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구문으로 예외를 처리합니다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try: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숫자로 변환합니다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= int(input("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정수 입력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&gt; "))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출력합니다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원의 반지름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:",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원의 둘레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:", 2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3.14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원의 넓이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:", 3.14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except: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무언가 잘못되었습니다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.")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0" dirty="0">
                <a:solidFill>
                  <a:schemeClr val="bg1"/>
                </a:solidFill>
              </a:rPr>
              <a:t>Try except </a:t>
            </a:r>
            <a:r>
              <a:rPr lang="ko-KR" altLang="en-US" b="1" spc="-50" dirty="0">
                <a:solidFill>
                  <a:schemeClr val="bg1"/>
                </a:solidFill>
              </a:rPr>
              <a:t>구문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8678429" y="1433508"/>
          <a:ext cx="3405351" cy="3615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5351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3133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정수 입력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&gt; 2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원의 반지름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: 2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원의 둘레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: 12.56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원의 넓이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: 12.56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1800" dirty="0">
                        <a:latin typeface="Arial Unicode MS"/>
                        <a:cs typeface="Arial Unicode MS"/>
                      </a:endParaRP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정수 입력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&gt; f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무언가 잘못되었습니다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.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5D3D5FA0-6681-4A36-B23F-80ED78838FA3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1416" y="366302"/>
            <a:ext cx="5115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0" dirty="0"/>
              <a:t>파이썬의 </a:t>
            </a:r>
            <a:r>
              <a:rPr b="1" spc="-25" dirty="0"/>
              <a:t>내장</a:t>
            </a:r>
            <a:r>
              <a:rPr b="1" spc="-750" dirty="0"/>
              <a:t> </a:t>
            </a:r>
            <a:r>
              <a:rPr b="1" spc="-50" dirty="0"/>
              <a:t>함수</a:t>
            </a:r>
          </a:p>
        </p:txBody>
      </p:sp>
      <p:sp>
        <p:nvSpPr>
          <p:cNvPr id="5" name="object 5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7065" y="1886712"/>
            <a:ext cx="6632816" cy="4021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5C0B7317-D759-4DF3-AC8C-401B94283C4B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3DBF8419-4616-430C-AC08-98E53820682A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D4E40FE1-EE30-4C5D-84F1-D7809221E8CC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1" y="916346"/>
            <a:ext cx="8073215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916345"/>
            <a:ext cx="8073215" cy="373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try: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= int(input("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정수 입력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&gt; "))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원의 반지름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:",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원의 둘레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:", 2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3.14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원의 넓이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:", 3.14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except: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정수를 입력하지 않았습니다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예외가 발생하지 않았습니다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finally: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일단 프로그램이 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어떻게든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끝났습니다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.")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50" dirty="0">
                <a:solidFill>
                  <a:schemeClr val="bg1"/>
                </a:solidFill>
              </a:rPr>
              <a:t>숫자로 변환되는 것들만 리스트에 넣기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8519400" y="844236"/>
          <a:ext cx="3564380" cy="5408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4380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3882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정수 입력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&gt; 2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원의 반지름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: 2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원의 둘레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: 12.56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원의 넓이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: 12.56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예외가 발생하지 않았습니다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.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일단 프로그램이 </a:t>
                      </a:r>
                      <a:r>
                        <a:rPr lang="ko-KR" altLang="en-US" sz="1800" dirty="0" err="1">
                          <a:latin typeface="Arial Unicode MS"/>
                          <a:cs typeface="Arial Unicode MS"/>
                        </a:rPr>
                        <a:t>어떻게든</a:t>
                      </a: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 끝났습니다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.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altLang="ko-KR" sz="1800" dirty="0">
                        <a:latin typeface="Arial Unicode MS"/>
                        <a:cs typeface="Arial Unicode MS"/>
                      </a:endParaRP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정수 입력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&gt; ff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정수를 입력하지 않았습니다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.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일단 프로그램이 </a:t>
                      </a:r>
                      <a:r>
                        <a:rPr lang="ko-KR" altLang="en-US" sz="1800" dirty="0" err="1">
                          <a:latin typeface="Arial Unicode MS"/>
                          <a:cs typeface="Arial Unicode MS"/>
                        </a:rPr>
                        <a:t>어떻게든</a:t>
                      </a: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 끝났습니다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.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055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7B1113F6-8B6F-405B-A257-A7A9E5C5C331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34E96E84-83B8-4342-8EE3-E61E5DC203D8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0151257F-C724-4DC5-BDA8-EDB5A5842381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1" y="916346"/>
            <a:ext cx="9341034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916345"/>
            <a:ext cx="9456746" cy="4844916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변수를 선언합니다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list_number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= [52, 273, 32, 72, 100]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try except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구문으로 예외를 처리합니다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try: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숫자를 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입력받습니다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= int(input("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정수 입력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&gt; "))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리스트의 요소를 출력합니다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print("{}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번째 요소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 {}".format(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list_number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except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#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ValueError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가 발생하는 경우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정수를 입력해 주세요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!")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except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IndexError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#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IndexError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가 발생하는 경우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리스트의 인덱스를 벗어났어요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!")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50" dirty="0">
                <a:solidFill>
                  <a:schemeClr val="bg1"/>
                </a:solidFill>
              </a:rPr>
              <a:t>예외 구분하기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8498134" y="916345"/>
          <a:ext cx="3564380" cy="1481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4380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22093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1200402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정수 입력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&gt; 3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3</a:t>
                      </a: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번째 요소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: 72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AAE4D9-0AD1-49E5-94E4-BBE87432C2B4}"/>
              </a:ext>
            </a:extLst>
          </p:cNvPr>
          <p:cNvGraphicFramePr>
            <a:graphicFrameLocks noGrp="1"/>
          </p:cNvGraphicFramePr>
          <p:nvPr/>
        </p:nvGraphicFramePr>
        <p:xfrm>
          <a:off x="7116424" y="3857160"/>
          <a:ext cx="4946090" cy="1966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090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22093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1200402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정수 입력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&gt; f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정수를 입력해 주세요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!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1800" dirty="0">
                        <a:latin typeface="Arial Unicode MS"/>
                        <a:cs typeface="Arial Unicode MS"/>
                      </a:endParaRP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정수 입력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&gt; 9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리스트의 인덱스를 벗어났어요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!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309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8817AEBC-8318-409C-884D-B126DDD06729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EE7443FC-161D-470F-85BC-FDFD49950CB2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B2106FF7-1C55-4923-908F-BC1E914A3A0F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1" y="916346"/>
            <a:ext cx="8073215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916345"/>
            <a:ext cx="8073215" cy="373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try: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= int(input("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정수 입력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&gt; "))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원의 반지름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:",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원의 둘레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:", 2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3.14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원의 넓이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:", 3.14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number_input_a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except: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정수를 입력하지 않았습니다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예외가 발생하지 않았습니다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finally: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일단 프로그램이 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어떻게든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끝났습니다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.")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50" dirty="0">
                <a:solidFill>
                  <a:schemeClr val="bg1"/>
                </a:solidFill>
              </a:rPr>
              <a:t>숫자로 변환되는 것들만 리스트에 넣기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8519400" y="844236"/>
          <a:ext cx="3564380" cy="5408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4380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3882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정수 입력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&gt; 2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원의 반지름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: 2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원의 둘레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: 12.56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원의 넓이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: 12.56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예외가 발생하지 않았습니다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.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일단 프로그램이 </a:t>
                      </a:r>
                      <a:r>
                        <a:rPr lang="ko-KR" altLang="en-US" sz="1800" dirty="0" err="1">
                          <a:latin typeface="Arial Unicode MS"/>
                          <a:cs typeface="Arial Unicode MS"/>
                        </a:rPr>
                        <a:t>어떻게든</a:t>
                      </a: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 끝났습니다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.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altLang="ko-KR" sz="1800" dirty="0">
                        <a:latin typeface="Arial Unicode MS"/>
                        <a:cs typeface="Arial Unicode MS"/>
                      </a:endParaRP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정수 입력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&gt; ff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정수를 입력하지 않았습니다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.</a:t>
                      </a:r>
                    </a:p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일단 프로그램이 </a:t>
                      </a:r>
                      <a:r>
                        <a:rPr lang="ko-KR" altLang="en-US" sz="1800" dirty="0" err="1">
                          <a:latin typeface="Arial Unicode MS"/>
                          <a:cs typeface="Arial Unicode MS"/>
                        </a:rPr>
                        <a:t>어떻게든</a:t>
                      </a:r>
                      <a:r>
                        <a:rPr lang="ko-KR" altLang="en-US" sz="1800" dirty="0">
                          <a:latin typeface="Arial Unicode MS"/>
                          <a:cs typeface="Arial Unicode MS"/>
                        </a:rPr>
                        <a:t> 끝났습니다</a:t>
                      </a:r>
                      <a:r>
                        <a:rPr lang="en-US" altLang="ko-KR" sz="1800" dirty="0">
                          <a:latin typeface="Arial Unicode MS"/>
                          <a:cs typeface="Arial Unicode MS"/>
                        </a:rPr>
                        <a:t>.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533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1C310089-8874-4294-BB83-AD3D37666567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A29A7B42-4C69-4B38-9887-906ACA559FFC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210AC1D7-11FA-423D-8C7E-06B80142E5E6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916346"/>
            <a:ext cx="6780714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916345"/>
            <a:ext cx="8073215" cy="4567917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import sys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명령 매개변수를 출력합니다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sys.argv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print("---")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컴퓨터 환경과 관련된 정보를 출력합니다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getwindowsversion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:()",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sys.getwindowsversion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print("---")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print("copyright:",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sys.copyright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print("---")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print("version:",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sys.version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프로그램을 강제로 종료합니다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sys.exit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0" dirty="0">
                <a:solidFill>
                  <a:schemeClr val="bg1"/>
                </a:solidFill>
              </a:rPr>
              <a:t>Sys </a:t>
            </a:r>
            <a:r>
              <a:rPr lang="ko-KR" altLang="en-US" b="1" spc="-50" dirty="0">
                <a:solidFill>
                  <a:schemeClr val="bg1"/>
                </a:solidFill>
              </a:rPr>
              <a:t>모듈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7104072" y="905137"/>
          <a:ext cx="4979708" cy="5853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9708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388216">
                <a:tc>
                  <a:txBody>
                    <a:bodyPr/>
                    <a:lstStyle/>
                    <a:p>
                      <a:pPr marL="67945" algn="l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['c:/Users/MJBae/Downloads/python/module_sys.py']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---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 err="1">
                          <a:latin typeface="Arial Unicode MS"/>
                          <a:cs typeface="Arial Unicode MS"/>
                        </a:rPr>
                        <a:t>getwindowsversion</a:t>
                      </a: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:() </a:t>
                      </a:r>
                      <a:r>
                        <a:rPr lang="en-US" sz="1200" dirty="0" err="1">
                          <a:latin typeface="Arial Unicode MS"/>
                          <a:cs typeface="Arial Unicode MS"/>
                        </a:rPr>
                        <a:t>sys.getwindowsversion</a:t>
                      </a: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(major=10, minor=0, build=18362, platform=2, </a:t>
                      </a:r>
                      <a:r>
                        <a:rPr lang="en-US" sz="1200" dirty="0" err="1">
                          <a:latin typeface="Arial Unicode MS"/>
                          <a:cs typeface="Arial Unicode MS"/>
                        </a:rPr>
                        <a:t>service_pack</a:t>
                      </a: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='')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---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copyright: Copyright (c) 2001-2020 Python Software Foundation.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All Rights Reserved.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1200" dirty="0">
                        <a:latin typeface="Arial Unicode MS"/>
                        <a:cs typeface="Arial Unicode MS"/>
                      </a:endParaRP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Copyright (c) 2000 BeOpen.com.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All Rights Reserved.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1200" dirty="0">
                        <a:latin typeface="Arial Unicode MS"/>
                        <a:cs typeface="Arial Unicode MS"/>
                      </a:endParaRP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Copyright (c) 1995-2001 Corporation for National Research Initiatives.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All Rights Reserved.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1200" dirty="0">
                        <a:latin typeface="Arial Unicode MS"/>
                        <a:cs typeface="Arial Unicode MS"/>
                      </a:endParaRP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Copyright (c) 1991-1995 </a:t>
                      </a:r>
                      <a:r>
                        <a:rPr lang="en-US" sz="1200" dirty="0" err="1">
                          <a:latin typeface="Arial Unicode MS"/>
                          <a:cs typeface="Arial Unicode MS"/>
                        </a:rPr>
                        <a:t>Stichting</a:t>
                      </a: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en-US" sz="1200" dirty="0" err="1">
                          <a:latin typeface="Arial Unicode MS"/>
                          <a:cs typeface="Arial Unicode MS"/>
                        </a:rPr>
                        <a:t>Mathematisch</a:t>
                      </a: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 Centrum, Amsterdam.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All Rights Reserved.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---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version: 3.8.5 (tags/v3.8.5:580fbb0, Jul 20 2020, 15:43:08) [MSC v.1926 32 bit (Intel)]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931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C12FB32-B5F6-4B12-B6B3-99D2AB063906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6EC8DC84-D400-4E16-B117-D5A7E80C3A07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7E1492A5-8EA8-4435-A578-48D3BAD7F3CD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916346"/>
            <a:ext cx="6780714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916345"/>
            <a:ext cx="8073215" cy="598368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import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os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현재 운영체제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:", os.name)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현재 폴더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:", 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os.getcwd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현재 폴더 내부의 요소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:", 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os.listdir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폴더를 만들고 제거합니다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[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폴더가 </a:t>
            </a:r>
            <a:r>
              <a:rPr lang="ko-KR" altLang="en-US" sz="1600" b="0" dirty="0" err="1">
                <a:effectLst/>
                <a:latin typeface="Consolas" panose="020B0609020204030204" pitchFamily="49" charset="0"/>
              </a:rPr>
              <a:t>비어있을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 때만 제거 가능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].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os.mkdir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("hello")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os.rmdir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("hello")</a:t>
            </a:r>
          </a:p>
          <a:p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파일을 생성하고 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+ 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파일 이름을 변경합니다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with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open("original.txt", "w") as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file: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file.write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("hello")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os.rename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("original.txt", "new.txt")</a:t>
            </a:r>
          </a:p>
          <a:p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파일을 제거합니다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os.remove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("new.txt")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# 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os.unlink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("new.txt")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시스템 명령어 실행</a:t>
            </a:r>
          </a:p>
          <a:p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os.system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dir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")</a:t>
            </a:r>
          </a:p>
          <a:p>
            <a:br>
              <a:rPr lang="en-US" altLang="ko-KR" sz="1600" b="0" dirty="0">
                <a:effectLst/>
                <a:latin typeface="Consolas" panose="020B0609020204030204" pitchFamily="49" charset="0"/>
              </a:rPr>
            </a:br>
            <a:endParaRPr lang="en-US" altLang="ko-KR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0" dirty="0" err="1">
                <a:solidFill>
                  <a:schemeClr val="bg1"/>
                </a:solidFill>
              </a:rPr>
              <a:t>os</a:t>
            </a:r>
            <a:r>
              <a:rPr lang="en-US" b="1" spc="-50" dirty="0">
                <a:solidFill>
                  <a:schemeClr val="bg1"/>
                </a:solidFill>
              </a:rPr>
              <a:t> </a:t>
            </a:r>
            <a:r>
              <a:rPr lang="ko-KR" altLang="en-US" b="1" spc="-50" dirty="0">
                <a:solidFill>
                  <a:schemeClr val="bg1"/>
                </a:solidFill>
              </a:rPr>
              <a:t>모듈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7450372" y="1058527"/>
          <a:ext cx="4361361" cy="387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1361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572794">
                <a:tc>
                  <a:txBody>
                    <a:bodyPr/>
                    <a:lstStyle/>
                    <a:p>
                      <a:pPr marL="67945" algn="l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6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112135">
                <a:tc>
                  <a:txBody>
                    <a:bodyPr/>
                    <a:lstStyle/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600" dirty="0">
                          <a:latin typeface="Arial Unicode MS"/>
                          <a:cs typeface="Arial Unicode MS"/>
                        </a:rPr>
                        <a:t>현재 운영체제</a:t>
                      </a:r>
                      <a:r>
                        <a:rPr lang="en-US" altLang="ko-KR" sz="1600" dirty="0">
                          <a:latin typeface="Arial Unicode MS"/>
                          <a:cs typeface="Arial Unicode MS"/>
                        </a:rPr>
                        <a:t>: </a:t>
                      </a:r>
                      <a:r>
                        <a:rPr lang="en-US" altLang="ko-KR" sz="1600" dirty="0" err="1">
                          <a:latin typeface="Arial Unicode MS"/>
                          <a:cs typeface="Arial Unicode MS"/>
                        </a:rPr>
                        <a:t>nt</a:t>
                      </a:r>
                      <a:endParaRPr lang="en-US" altLang="ko-KR" sz="1600" dirty="0">
                        <a:latin typeface="Arial Unicode MS"/>
                        <a:cs typeface="Arial Unicode MS"/>
                      </a:endParaRP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600" dirty="0">
                          <a:latin typeface="Arial Unicode MS"/>
                          <a:cs typeface="Arial Unicode MS"/>
                        </a:rPr>
                        <a:t>현재 폴더</a:t>
                      </a:r>
                      <a:r>
                        <a:rPr lang="en-US" altLang="ko-KR" sz="1600" dirty="0">
                          <a:latin typeface="Arial Unicode MS"/>
                          <a:cs typeface="Arial Unicode MS"/>
                        </a:rPr>
                        <a:t>: C:\Users\MJBae\Downloads\python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600" dirty="0">
                          <a:latin typeface="Arial Unicode MS"/>
                          <a:cs typeface="Arial Unicode MS"/>
                        </a:rPr>
                        <a:t>현재 폴더 내부의 요소</a:t>
                      </a:r>
                      <a:r>
                        <a:rPr lang="en-US" altLang="ko-KR" sz="1600" dirty="0">
                          <a:latin typeface="Arial Unicode MS"/>
                          <a:cs typeface="Arial Unicode MS"/>
                        </a:rPr>
                        <a:t>: ['array_comprehensions.py', 'basic.txt', 'beautiful_flask.py', 'beautiful_weather.py’,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600" dirty="0">
                          <a:latin typeface="Arial Unicode MS"/>
                          <a:cs typeface="Arial Unicode MS"/>
                        </a:rPr>
                        <a:t>…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600" dirty="0">
                          <a:latin typeface="Arial Unicode MS"/>
                          <a:cs typeface="Arial Unicode MS"/>
                        </a:rPr>
                        <a:t>…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600" dirty="0">
                          <a:latin typeface="Arial Unicode MS"/>
                          <a:cs typeface="Arial Unicode MS"/>
                        </a:rPr>
                        <a:t>…</a:t>
                      </a:r>
                      <a:endParaRPr sz="16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349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B7C8373E-31CC-4EDB-9746-730BE9383EAF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709364A2-45F2-4463-8B6C-C237EFFD41B2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4D84D8F0-2A27-4C5C-99FE-4CE5F9F18560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916346"/>
            <a:ext cx="6780714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916345"/>
            <a:ext cx="8073215" cy="5398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import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os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폴더를 읽어 들이는 함수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def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read_folder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(path):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폴더의 요소 읽어 들이기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output =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os.listdir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(path)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폴더의 요소 구분하기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item in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    if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os.path.isdir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(item):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        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폴더라면 계속 읽어 들이기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read_folder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(item) 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    else: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           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파일이라면 출력하기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:", item)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현재 폴더의 파일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폴더를 출력합니다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read_folder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(".")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0" dirty="0" err="1">
                <a:solidFill>
                  <a:schemeClr val="bg1"/>
                </a:solidFill>
              </a:rPr>
              <a:t>os</a:t>
            </a:r>
            <a:r>
              <a:rPr lang="en-US" b="1" spc="-50" dirty="0">
                <a:solidFill>
                  <a:schemeClr val="bg1"/>
                </a:solidFill>
              </a:rPr>
              <a:t> </a:t>
            </a:r>
            <a:r>
              <a:rPr lang="ko-KR" altLang="en-US" b="1" spc="-50" dirty="0">
                <a:solidFill>
                  <a:schemeClr val="bg1"/>
                </a:solidFill>
              </a:rPr>
              <a:t>모듈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7671306" y="2346639"/>
          <a:ext cx="3885985" cy="2538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5985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388216">
                <a:tc>
                  <a:txBody>
                    <a:bodyPr/>
                    <a:lstStyle/>
                    <a:p>
                      <a:pPr marL="67945" algn="l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Arial Unicode MS"/>
                          <a:cs typeface="Arial Unicode MS"/>
                        </a:rPr>
                        <a:t>파일</a:t>
                      </a:r>
                      <a:r>
                        <a:rPr lang="en-US" altLang="ko-KR" sz="1200" dirty="0">
                          <a:latin typeface="Arial Unicode MS"/>
                          <a:cs typeface="Arial Unicode MS"/>
                        </a:rPr>
                        <a:t>: </a:t>
                      </a: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array_comprehensions.py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Arial Unicode MS"/>
                          <a:cs typeface="Arial Unicode MS"/>
                        </a:rPr>
                        <a:t>파일</a:t>
                      </a:r>
                      <a:r>
                        <a:rPr lang="en-US" altLang="ko-KR" sz="1200" dirty="0">
                          <a:latin typeface="Arial Unicode MS"/>
                          <a:cs typeface="Arial Unicode MS"/>
                        </a:rPr>
                        <a:t>: </a:t>
                      </a: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basic.txt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Arial Unicode MS"/>
                          <a:cs typeface="Arial Unicode MS"/>
                        </a:rPr>
                        <a:t>파일</a:t>
                      </a:r>
                      <a:r>
                        <a:rPr lang="en-US" altLang="ko-KR" sz="1200" dirty="0">
                          <a:latin typeface="Arial Unicode MS"/>
                          <a:cs typeface="Arial Unicode MS"/>
                        </a:rPr>
                        <a:t>: </a:t>
                      </a: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beautiful_flask.py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Arial Unicode MS"/>
                          <a:cs typeface="Arial Unicode MS"/>
                        </a:rPr>
                        <a:t>파일</a:t>
                      </a:r>
                      <a:r>
                        <a:rPr lang="en-US" altLang="ko-KR" sz="1200" dirty="0">
                          <a:latin typeface="Arial Unicode MS"/>
                          <a:cs typeface="Arial Unicode MS"/>
                        </a:rPr>
                        <a:t>: </a:t>
                      </a: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beautiful_weather.py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Arial Unicode MS"/>
                          <a:cs typeface="Arial Unicode MS"/>
                        </a:rPr>
                        <a:t>파일</a:t>
                      </a:r>
                      <a:r>
                        <a:rPr lang="en-US" altLang="ko-KR" sz="1200" dirty="0">
                          <a:latin typeface="Arial Unicode MS"/>
                          <a:cs typeface="Arial Unicode MS"/>
                        </a:rPr>
                        <a:t>: </a:t>
                      </a: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binary_download.py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Arial Unicode MS"/>
                          <a:cs typeface="Arial Unicode MS"/>
                        </a:rPr>
                        <a:t>파일</a:t>
                      </a:r>
                      <a:r>
                        <a:rPr lang="en-US" altLang="ko-KR" sz="1200" dirty="0">
                          <a:latin typeface="Arial Unicode MS"/>
                          <a:cs typeface="Arial Unicode MS"/>
                        </a:rPr>
                        <a:t>: </a:t>
                      </a: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boolean.py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Arial Unicode MS"/>
                          <a:cs typeface="Arial Unicode MS"/>
                        </a:rPr>
                        <a:t>파일</a:t>
                      </a:r>
                      <a:r>
                        <a:rPr lang="en-US" altLang="ko-KR" sz="1200" dirty="0">
                          <a:latin typeface="Arial Unicode MS"/>
                          <a:cs typeface="Arial Unicode MS"/>
                        </a:rPr>
                        <a:t>: </a:t>
                      </a: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break.py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Arial Unicode MS"/>
                          <a:cs typeface="Arial Unicode MS"/>
                        </a:rPr>
                        <a:t>파일</a:t>
                      </a:r>
                      <a:r>
                        <a:rPr lang="en-US" altLang="ko-KR" sz="1200" dirty="0">
                          <a:latin typeface="Arial Unicode MS"/>
                          <a:cs typeface="Arial Unicode MS"/>
                        </a:rPr>
                        <a:t>: </a:t>
                      </a:r>
                      <a:r>
                        <a:rPr lang="en-US" sz="1200" dirty="0">
                          <a:latin typeface="Arial Unicode MS"/>
                          <a:cs typeface="Arial Unicode MS"/>
                        </a:rPr>
                        <a:t>break01.py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422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78F8CD8C-217B-491D-8156-D2C1BA6B1912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CCFA5916-784F-4EB0-96D8-ADB546F2933E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C53FC38D-84B9-4DBB-A265-DBED0B47E66A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916346"/>
            <a:ext cx="6780714" cy="551653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916345"/>
            <a:ext cx="8073215" cy="2074927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import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time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지금부터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초 동안 정지합니다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!")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time.sleep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(5)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프로그램을 종료합니다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87913"/>
            <a:ext cx="109149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0" dirty="0">
                <a:solidFill>
                  <a:schemeClr val="bg1"/>
                </a:solidFill>
              </a:rPr>
              <a:t>time</a:t>
            </a:r>
            <a:endParaRPr b="1" spc="-50" dirty="0">
              <a:solidFill>
                <a:schemeClr val="bg1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/>
        </p:nvGraphicFramePr>
        <p:xfrm>
          <a:off x="7529562" y="2389626"/>
          <a:ext cx="4377263" cy="2497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7263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388216">
                <a:tc>
                  <a:txBody>
                    <a:bodyPr/>
                    <a:lstStyle/>
                    <a:p>
                      <a:pPr marL="67945" algn="l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6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6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600" spc="-35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6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2109275">
                <a:tc>
                  <a:txBody>
                    <a:bodyPr/>
                    <a:lstStyle/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600" dirty="0">
                          <a:latin typeface="Arial Unicode MS"/>
                          <a:cs typeface="Arial Unicode MS"/>
                        </a:rPr>
                        <a:t>지금부터 </a:t>
                      </a:r>
                      <a:r>
                        <a:rPr lang="en-US" altLang="ko-KR" sz="1600" dirty="0">
                          <a:latin typeface="Arial Unicode MS"/>
                          <a:cs typeface="Arial Unicode MS"/>
                        </a:rPr>
                        <a:t>5</a:t>
                      </a:r>
                      <a:r>
                        <a:rPr lang="ko-KR" altLang="en-US" sz="1600" dirty="0">
                          <a:latin typeface="Arial Unicode MS"/>
                          <a:cs typeface="Arial Unicode MS"/>
                        </a:rPr>
                        <a:t>초 동안 정지합니다</a:t>
                      </a:r>
                      <a:r>
                        <a:rPr lang="en-US" altLang="ko-KR" sz="1600" dirty="0">
                          <a:latin typeface="Arial Unicode MS"/>
                          <a:cs typeface="Arial Unicode MS"/>
                        </a:rPr>
                        <a:t>!</a:t>
                      </a:r>
                    </a:p>
                    <a:p>
                      <a:pPr marL="144145" marR="1678305" indent="-635" algn="l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600" dirty="0">
                          <a:latin typeface="Arial Unicode MS"/>
                          <a:cs typeface="Arial Unicode MS"/>
                        </a:rPr>
                        <a:t>프로그램을 종료합니다</a:t>
                      </a:r>
                      <a:endParaRPr sz="16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62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160" y="6011178"/>
            <a:ext cx="11950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http://codingschool.info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60944"/>
            <a:ext cx="12192000" cy="3295015"/>
          </a:xfrm>
          <a:custGeom>
            <a:avLst/>
            <a:gdLst/>
            <a:ahLst/>
            <a:cxnLst/>
            <a:rect l="l" t="t" r="r" b="b"/>
            <a:pathLst>
              <a:path w="12192000" h="3295015">
                <a:moveTo>
                  <a:pt x="0" y="3294875"/>
                </a:moveTo>
                <a:lnTo>
                  <a:pt x="12192000" y="3294875"/>
                </a:lnTo>
                <a:lnTo>
                  <a:pt x="12192000" y="0"/>
                </a:lnTo>
                <a:lnTo>
                  <a:pt x="0" y="0"/>
                </a:lnTo>
                <a:lnTo>
                  <a:pt x="0" y="3294875"/>
                </a:lnTo>
                <a:close/>
              </a:path>
            </a:pathLst>
          </a:custGeom>
          <a:solidFill>
            <a:srgbClr val="04455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002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Chapter</a:t>
            </a:r>
            <a:r>
              <a:rPr spc="-245" dirty="0"/>
              <a:t> </a:t>
            </a:r>
            <a:r>
              <a:rPr spc="-180" dirty="0"/>
              <a:t>08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6276" y="2901138"/>
            <a:ext cx="3742690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700" b="1" i="0" u="none" strike="noStrike" kern="1200" cap="none" spc="6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ple SD Gothic Neo"/>
                <a:ea typeface="+mn-ea"/>
                <a:cs typeface="Apple SD Gothic Neo"/>
              </a:rPr>
              <a:t>모듈과</a:t>
            </a:r>
            <a:r>
              <a:rPr kumimoji="0" sz="4700" b="1" i="0" u="none" strike="noStrike" kern="1200" cap="none" spc="-2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ple SD Gothic Neo"/>
                <a:ea typeface="+mn-ea"/>
                <a:cs typeface="Apple SD Gothic Neo"/>
              </a:rPr>
              <a:t> </a:t>
            </a:r>
            <a:r>
              <a:rPr kumimoji="0" sz="4700" b="1" i="0" u="none" strike="noStrike" kern="1200" cap="none" spc="6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ple SD Gothic Neo"/>
                <a:ea typeface="+mn-ea"/>
                <a:cs typeface="Apple SD Gothic Neo"/>
              </a:rPr>
              <a:t>패키지</a:t>
            </a: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/>
              <a:ea typeface="+mn-ea"/>
              <a:cs typeface="Apple SD Gothic Ne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35283" y="5798820"/>
            <a:ext cx="812800" cy="23177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06680" marR="0" lvl="0" indent="0" algn="l" defTabSz="914400" rtl="0" eaLnBrk="1" fontAlgn="auto" latinLnBrk="1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파이썬</a:t>
            </a:r>
            <a:r>
              <a:rPr kumimoji="0" sz="9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입문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8B8B2485-432E-465C-B06A-82E95BB6ABB2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51177D0-D825-4387-AEF4-0E90D1C52908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AAF8FDCF-B7C4-4DB0-A447-0CD6A5DD6228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37776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chemeClr val="bg1"/>
                </a:solidFill>
              </a:rPr>
              <a:t>모듈</a:t>
            </a:r>
            <a:r>
              <a:rPr b="1" spc="-440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생성하기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6942" y="2179485"/>
            <a:ext cx="226060" cy="3465829"/>
          </a:xfrm>
          <a:custGeom>
            <a:avLst/>
            <a:gdLst/>
            <a:ahLst/>
            <a:cxnLst/>
            <a:rect l="l" t="t" r="r" b="b"/>
            <a:pathLst>
              <a:path w="226060" h="3465829">
                <a:moveTo>
                  <a:pt x="0" y="0"/>
                </a:moveTo>
                <a:lnTo>
                  <a:pt x="225920" y="0"/>
                </a:lnTo>
                <a:lnTo>
                  <a:pt x="225920" y="3465309"/>
                </a:lnTo>
                <a:lnTo>
                  <a:pt x="0" y="34653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2862" y="2179485"/>
            <a:ext cx="4578985" cy="3465829"/>
          </a:xfrm>
          <a:custGeom>
            <a:avLst/>
            <a:gdLst/>
            <a:ahLst/>
            <a:cxnLst/>
            <a:rect l="l" t="t" r="r" b="b"/>
            <a:pathLst>
              <a:path w="4578984" h="3465829">
                <a:moveTo>
                  <a:pt x="0" y="0"/>
                </a:moveTo>
                <a:lnTo>
                  <a:pt x="4578604" y="0"/>
                </a:lnTo>
                <a:lnTo>
                  <a:pt x="4578604" y="3465309"/>
                </a:lnTo>
                <a:lnTo>
                  <a:pt x="0" y="34653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26941" y="2176311"/>
            <a:ext cx="0" cy="3472179"/>
          </a:xfrm>
          <a:custGeom>
            <a:avLst/>
            <a:gdLst/>
            <a:ahLst/>
            <a:cxnLst/>
            <a:rect l="l" t="t" r="r" b="b"/>
            <a:pathLst>
              <a:path h="3472179">
                <a:moveTo>
                  <a:pt x="0" y="0"/>
                </a:moveTo>
                <a:lnTo>
                  <a:pt x="0" y="347165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31465" y="2176311"/>
            <a:ext cx="0" cy="3472179"/>
          </a:xfrm>
          <a:custGeom>
            <a:avLst/>
            <a:gdLst/>
            <a:ahLst/>
            <a:cxnLst/>
            <a:rect l="l" t="t" r="r" b="b"/>
            <a:pathLst>
              <a:path h="3472179">
                <a:moveTo>
                  <a:pt x="0" y="0"/>
                </a:moveTo>
                <a:lnTo>
                  <a:pt x="0" y="347165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23766" y="2179486"/>
            <a:ext cx="4811395" cy="0"/>
          </a:xfrm>
          <a:custGeom>
            <a:avLst/>
            <a:gdLst/>
            <a:ahLst/>
            <a:cxnLst/>
            <a:rect l="l" t="t" r="r" b="b"/>
            <a:pathLst>
              <a:path w="4811395">
                <a:moveTo>
                  <a:pt x="0" y="0"/>
                </a:moveTo>
                <a:lnTo>
                  <a:pt x="48108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23766" y="5644789"/>
            <a:ext cx="4811395" cy="0"/>
          </a:xfrm>
          <a:custGeom>
            <a:avLst/>
            <a:gdLst/>
            <a:ahLst/>
            <a:cxnLst/>
            <a:rect l="l" t="t" r="r" b="b"/>
            <a:pathLst>
              <a:path w="4811395">
                <a:moveTo>
                  <a:pt x="0" y="0"/>
                </a:moveTo>
                <a:lnTo>
                  <a:pt x="48108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1446" y="2192185"/>
            <a:ext cx="2726055" cy="337883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3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hello1(name)</a:t>
            </a:r>
            <a:r>
              <a:rPr kumimoji="0" sz="13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" marR="382905" lvl="0" indent="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'%s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님 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안녕하세요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.' </a:t>
            </a:r>
            <a:r>
              <a:rPr kumimoji="0" sz="13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  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13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x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3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hello2(name)</a:t>
            </a:r>
            <a:r>
              <a:rPr kumimoji="0" sz="13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" marR="382905" lvl="0" indent="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'%s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님 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반갑습니다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.' </a:t>
            </a:r>
            <a:r>
              <a:rPr kumimoji="0" sz="13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  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13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x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3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hello3(name)</a:t>
            </a:r>
            <a:r>
              <a:rPr kumimoji="0" sz="13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" marR="5080" lvl="0" indent="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'%s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님 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만나서 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반가워요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.' </a:t>
            </a:r>
            <a:r>
              <a:rPr kumimoji="0" sz="13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  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13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x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3766" y="1876044"/>
            <a:ext cx="1450975" cy="30035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8481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greet.py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B0F67A2-3AD4-42DE-9E39-3685AF45C388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DA24B44-8F47-4370-ABE3-F084085D83D9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BA9B39A-2631-4075-9EA6-1DEB9EC2FABA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51644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0" dirty="0">
                <a:solidFill>
                  <a:schemeClr val="bg1"/>
                </a:solidFill>
                <a:latin typeface="Arial"/>
                <a:cs typeface="Arial"/>
              </a:rPr>
              <a:t>greet </a:t>
            </a:r>
            <a:r>
              <a:rPr b="1" spc="-25" dirty="0">
                <a:solidFill>
                  <a:schemeClr val="bg1"/>
                </a:solidFill>
              </a:rPr>
              <a:t>모듈</a:t>
            </a:r>
            <a:r>
              <a:rPr b="1" spc="-610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활용하기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949" y="1924811"/>
            <a:ext cx="5685155" cy="25736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L="338455" marR="3004820" lvl="0" indent="0" algn="just" defTabSz="914400" rtl="0" eaLnBrk="1" fontAlgn="auto" latinLnBrk="1" hangingPunct="1">
              <a:lnSpc>
                <a:spcPct val="15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print(greet.hello1('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안지수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  print(greet.hello2('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홍지영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  print(greet.hello3('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황예림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0951" y="1924088"/>
          <a:ext cx="4402455" cy="3044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4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667">
                <a:tc>
                  <a:txBody>
                    <a:bodyPr/>
                    <a:lstStyle/>
                    <a:p>
                      <a:pPr marL="143510" marR="157289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안지수님 </a:t>
                      </a:r>
                      <a:r>
                        <a:rPr sz="1800" spc="-10" dirty="0">
                          <a:latin typeface="Arial Unicode MS"/>
                          <a:cs typeface="Arial Unicode MS"/>
                        </a:rPr>
                        <a:t>안녕하세요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. 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홍지영님 </a:t>
                      </a:r>
                      <a:r>
                        <a:rPr sz="1800" spc="-10" dirty="0">
                          <a:latin typeface="Arial Unicode MS"/>
                          <a:cs typeface="Arial Unicode MS"/>
                        </a:rPr>
                        <a:t>반갑습니다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. 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황예림님 만나서</a:t>
                      </a:r>
                      <a:r>
                        <a:rPr sz="1800" spc="-27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-10" dirty="0">
                          <a:latin typeface="Arial Unicode MS"/>
                          <a:cs typeface="Arial Unicode MS"/>
                        </a:rPr>
                        <a:t>반가워요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52949" y="1623060"/>
            <a:ext cx="1713864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50673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ex8-2.py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7DBDDBBF-2AB6-49EC-A754-AB4D5B85C32A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1416" y="-314"/>
            <a:ext cx="34569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/>
              <a:t>매개</a:t>
            </a:r>
            <a:r>
              <a:rPr b="1" spc="-440" dirty="0"/>
              <a:t> </a:t>
            </a:r>
            <a:r>
              <a:rPr b="1" spc="-150" dirty="0"/>
              <a:t>변수란</a:t>
            </a:r>
            <a:r>
              <a:rPr b="1" spc="-150" dirty="0">
                <a:latin typeface="Arial"/>
                <a:cs typeface="Arial"/>
              </a:rPr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0574" y="2405647"/>
            <a:ext cx="9642465" cy="2737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8"/>
                </a:moveTo>
                <a:lnTo>
                  <a:pt x="12192000" y="3048"/>
                </a:lnTo>
                <a:lnTo>
                  <a:pt x="1219200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416" y="366302"/>
            <a:ext cx="5719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/>
              <a:t>모듈 </a:t>
            </a:r>
            <a:r>
              <a:rPr b="1" spc="-35" dirty="0"/>
              <a:t>불러와</a:t>
            </a:r>
            <a:r>
              <a:rPr b="1" spc="-765" dirty="0"/>
              <a:t> </a:t>
            </a:r>
            <a:r>
              <a:rPr b="1" spc="-50" dirty="0"/>
              <a:t>사용하기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1739" y="2256154"/>
            <a:ext cx="267335" cy="3536950"/>
          </a:xfrm>
          <a:custGeom>
            <a:avLst/>
            <a:gdLst/>
            <a:ahLst/>
            <a:cxnLst/>
            <a:rect l="l" t="t" r="r" b="b"/>
            <a:pathLst>
              <a:path w="267335" h="3536950">
                <a:moveTo>
                  <a:pt x="0" y="0"/>
                </a:moveTo>
                <a:lnTo>
                  <a:pt x="267042" y="0"/>
                </a:lnTo>
                <a:lnTo>
                  <a:pt x="267042" y="3536937"/>
                </a:lnTo>
                <a:lnTo>
                  <a:pt x="0" y="35369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38782" y="2256154"/>
            <a:ext cx="2841625" cy="3536950"/>
          </a:xfrm>
          <a:custGeom>
            <a:avLst/>
            <a:gdLst/>
            <a:ahLst/>
            <a:cxnLst/>
            <a:rect l="l" t="t" r="r" b="b"/>
            <a:pathLst>
              <a:path w="2841625" h="3536950">
                <a:moveTo>
                  <a:pt x="0" y="0"/>
                </a:moveTo>
                <a:lnTo>
                  <a:pt x="2841129" y="0"/>
                </a:lnTo>
                <a:lnTo>
                  <a:pt x="2841129" y="3536937"/>
                </a:lnTo>
                <a:lnTo>
                  <a:pt x="0" y="35369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1741" y="2252985"/>
            <a:ext cx="0" cy="3543300"/>
          </a:xfrm>
          <a:custGeom>
            <a:avLst/>
            <a:gdLst/>
            <a:ahLst/>
            <a:cxnLst/>
            <a:rect l="l" t="t" r="r" b="b"/>
            <a:pathLst>
              <a:path h="3543300">
                <a:moveTo>
                  <a:pt x="0" y="0"/>
                </a:moveTo>
                <a:lnTo>
                  <a:pt x="0" y="354328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79910" y="2252985"/>
            <a:ext cx="0" cy="3543300"/>
          </a:xfrm>
          <a:custGeom>
            <a:avLst/>
            <a:gdLst/>
            <a:ahLst/>
            <a:cxnLst/>
            <a:rect l="l" t="t" r="r" b="b"/>
            <a:pathLst>
              <a:path h="3543300">
                <a:moveTo>
                  <a:pt x="0" y="0"/>
                </a:moveTo>
                <a:lnTo>
                  <a:pt x="0" y="354328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8566" y="2256160"/>
            <a:ext cx="3114675" cy="0"/>
          </a:xfrm>
          <a:custGeom>
            <a:avLst/>
            <a:gdLst/>
            <a:ahLst/>
            <a:cxnLst/>
            <a:rect l="l" t="t" r="r" b="b"/>
            <a:pathLst>
              <a:path w="3114675">
                <a:moveTo>
                  <a:pt x="0" y="0"/>
                </a:moveTo>
                <a:lnTo>
                  <a:pt x="311452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68566" y="5793092"/>
            <a:ext cx="3114675" cy="0"/>
          </a:xfrm>
          <a:custGeom>
            <a:avLst/>
            <a:gdLst/>
            <a:ahLst/>
            <a:cxnLst/>
            <a:rect l="l" t="t" r="r" b="b"/>
            <a:pathLst>
              <a:path w="3114675">
                <a:moveTo>
                  <a:pt x="0" y="0"/>
                </a:moveTo>
                <a:lnTo>
                  <a:pt x="311452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7358" y="2245019"/>
            <a:ext cx="23469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1297940" lvl="0" indent="0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greet 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math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print(greet.hello1('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김영진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 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print(math.sqrt(100))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358" y="4074112"/>
            <a:ext cx="20618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lvl="0" indent="0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greet </a:t>
            </a:r>
            <a:r>
              <a:rPr kumimoji="0" sz="16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 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math </a:t>
            </a:r>
            <a:r>
              <a:rPr kumimoji="0" sz="16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  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print(gr.hello2('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박소정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 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print(m.sqrt(100))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278977" y="2253500"/>
          <a:ext cx="2526030" cy="2417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1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651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0176">
                <a:tc>
                  <a:txBody>
                    <a:bodyPr/>
                    <a:lstStyle/>
                    <a:p>
                      <a:pPr marL="143510" marR="685800">
                        <a:lnSpc>
                          <a:spcPts val="167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김영진님</a:t>
                      </a:r>
                      <a:r>
                        <a:rPr sz="1400" spc="-15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안녕하세요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. 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10.0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3510" marR="685800">
                        <a:lnSpc>
                          <a:spcPts val="167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박소정님</a:t>
                      </a:r>
                      <a:r>
                        <a:rPr sz="1400" spc="-15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반갑습니다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. 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10.0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 marR="291465" indent="-635">
                        <a:lnSpc>
                          <a:spcPts val="167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한은정님 만나서</a:t>
                      </a:r>
                      <a:r>
                        <a:rPr sz="1400" spc="-24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반가워요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. 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10.0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 marR="443865">
                        <a:lnSpc>
                          <a:spcPts val="167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한은정님 </a:t>
                      </a:r>
                      <a:r>
                        <a:rPr sz="1400" spc="-5" dirty="0">
                          <a:latin typeface="Arial Unicode MS"/>
                          <a:cs typeface="Arial Unicode MS"/>
                        </a:rPr>
                        <a:t>반갑습니다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. 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10.0</a:t>
                      </a:r>
                      <a:r>
                        <a:rPr sz="1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0.8414709848078965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568566" y="1953767"/>
            <a:ext cx="1714500" cy="30035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4604" rIns="0" bIns="0" rtlCol="0">
            <a:spAutoFit/>
          </a:bodyPr>
          <a:lstStyle/>
          <a:p>
            <a:pPr marL="506730" marR="0" lvl="0" indent="0" algn="l" defTabSz="914400" rtl="0" eaLnBrk="1" fontAlgn="auto" latinLnBrk="1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ex8-3.py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13792" y="2250320"/>
            <a:ext cx="3114675" cy="35521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338455" marR="722630" lvl="0" indent="0" algn="l" defTabSz="914400" rtl="0" eaLnBrk="1" fontAlgn="auto" latinLnBrk="1" hangingPunct="1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greet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6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hello3 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math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sqrt 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print(hello3('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한은정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')) 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print(sqrt(100))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38455" marR="918844" lvl="0" indent="0" algn="l" defTabSz="914400" rtl="0" eaLnBrk="1" fontAlgn="auto" latinLnBrk="1" hangingPunct="1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greet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16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 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math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16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 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(h</a:t>
            </a: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ll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한은정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print(sqrt(100),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sin(1))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FD06B9B2-944C-46D1-8BCE-B2A4DD7BC981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533BB0DB-8A38-41D6-907E-383B48FDE88C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E2833CBC-703C-4A61-9663-31E4CA0C2E8B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72707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25" dirty="0">
                <a:solidFill>
                  <a:schemeClr val="bg1"/>
                </a:solidFill>
                <a:latin typeface="Arial"/>
                <a:cs typeface="Arial"/>
              </a:rPr>
              <a:t>Math</a:t>
            </a:r>
            <a:r>
              <a:rPr b="1" spc="-3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pc="-35" dirty="0">
                <a:solidFill>
                  <a:schemeClr val="bg1"/>
                </a:solidFill>
              </a:rPr>
              <a:t>모듈의</a:t>
            </a:r>
            <a:r>
              <a:rPr b="1" spc="-370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정수</a:t>
            </a:r>
            <a:r>
              <a:rPr b="1" spc="-360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관련</a:t>
            </a:r>
            <a:r>
              <a:rPr b="1" spc="-370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3770" y="2222080"/>
            <a:ext cx="194945" cy="3536950"/>
          </a:xfrm>
          <a:custGeom>
            <a:avLst/>
            <a:gdLst/>
            <a:ahLst/>
            <a:cxnLst/>
            <a:rect l="l" t="t" r="r" b="b"/>
            <a:pathLst>
              <a:path w="194944" h="3536950">
                <a:moveTo>
                  <a:pt x="0" y="0"/>
                </a:moveTo>
                <a:lnTo>
                  <a:pt x="194589" y="0"/>
                </a:lnTo>
                <a:lnTo>
                  <a:pt x="194589" y="3536937"/>
                </a:lnTo>
                <a:lnTo>
                  <a:pt x="0" y="35369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8346" y="2222080"/>
            <a:ext cx="4123690" cy="3536950"/>
          </a:xfrm>
          <a:custGeom>
            <a:avLst/>
            <a:gdLst/>
            <a:ahLst/>
            <a:cxnLst/>
            <a:rect l="l" t="t" r="r" b="b"/>
            <a:pathLst>
              <a:path w="4123690" h="3536950">
                <a:moveTo>
                  <a:pt x="0" y="0"/>
                </a:moveTo>
                <a:lnTo>
                  <a:pt x="4123321" y="0"/>
                </a:lnTo>
                <a:lnTo>
                  <a:pt x="4123321" y="3536937"/>
                </a:lnTo>
                <a:lnTo>
                  <a:pt x="0" y="35369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3768" y="2218908"/>
            <a:ext cx="0" cy="3543300"/>
          </a:xfrm>
          <a:custGeom>
            <a:avLst/>
            <a:gdLst/>
            <a:ahLst/>
            <a:cxnLst/>
            <a:rect l="l" t="t" r="r" b="b"/>
            <a:pathLst>
              <a:path h="3543300">
                <a:moveTo>
                  <a:pt x="0" y="0"/>
                </a:moveTo>
                <a:lnTo>
                  <a:pt x="0" y="354328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91672" y="2218908"/>
            <a:ext cx="0" cy="3543300"/>
          </a:xfrm>
          <a:custGeom>
            <a:avLst/>
            <a:gdLst/>
            <a:ahLst/>
            <a:cxnLst/>
            <a:rect l="l" t="t" r="r" b="b"/>
            <a:pathLst>
              <a:path h="3543300">
                <a:moveTo>
                  <a:pt x="0" y="0"/>
                </a:moveTo>
                <a:lnTo>
                  <a:pt x="0" y="354328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70593" y="2222083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70593" y="5759015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6931" y="2333570"/>
            <a:ext cx="380365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math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print('floor(7.7) :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60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math.floor(7.7))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print('ceil(10.1)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math.ceil(10.1))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print('round(8.6)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6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round(8.6))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print('5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의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팩토리얼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math.factorial(5))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967016" y="2219413"/>
          <a:ext cx="3216275" cy="1807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2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651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636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floor(7.7)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ceil(10.1)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round(8.6)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spc="-45" dirty="0">
                          <a:latin typeface="Arial Unicode MS"/>
                          <a:cs typeface="Arial Unicode MS"/>
                        </a:rPr>
                        <a:t>의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팩토리얼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170593" y="1918716"/>
            <a:ext cx="1714500" cy="30035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50673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ex8-4.py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81DD28D4-2980-4D28-862C-864A05303F38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ACA46F4-4826-4ECA-8C6A-FCE7D8CA5213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E7B24E63-6211-48FB-8E7B-8D106DC77FB2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86436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40" dirty="0">
                <a:solidFill>
                  <a:schemeClr val="bg1"/>
                </a:solidFill>
              </a:rPr>
              <a:t>삼각</a:t>
            </a:r>
            <a:r>
              <a:rPr b="1" spc="40" dirty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b="1" spc="40" dirty="0">
                <a:solidFill>
                  <a:schemeClr val="bg1"/>
                </a:solidFill>
              </a:rPr>
              <a:t>거듭제곱</a:t>
            </a:r>
            <a:r>
              <a:rPr b="1" spc="40" dirty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b="1" spc="40" dirty="0">
                <a:solidFill>
                  <a:schemeClr val="bg1"/>
                </a:solidFill>
              </a:rPr>
              <a:t>제곱근</a:t>
            </a:r>
            <a:r>
              <a:rPr b="1" spc="40" dirty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b="1" spc="40" dirty="0">
                <a:solidFill>
                  <a:schemeClr val="bg1"/>
                </a:solidFill>
              </a:rPr>
              <a:t>로그</a:t>
            </a:r>
            <a:r>
              <a:rPr b="1" spc="-455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3770" y="2222080"/>
            <a:ext cx="194945" cy="3536950"/>
          </a:xfrm>
          <a:custGeom>
            <a:avLst/>
            <a:gdLst/>
            <a:ahLst/>
            <a:cxnLst/>
            <a:rect l="l" t="t" r="r" b="b"/>
            <a:pathLst>
              <a:path w="194944" h="3536950">
                <a:moveTo>
                  <a:pt x="0" y="0"/>
                </a:moveTo>
                <a:lnTo>
                  <a:pt x="194589" y="0"/>
                </a:lnTo>
                <a:lnTo>
                  <a:pt x="194589" y="3536937"/>
                </a:lnTo>
                <a:lnTo>
                  <a:pt x="0" y="35369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8346" y="2222080"/>
            <a:ext cx="4123690" cy="3536950"/>
          </a:xfrm>
          <a:custGeom>
            <a:avLst/>
            <a:gdLst/>
            <a:ahLst/>
            <a:cxnLst/>
            <a:rect l="l" t="t" r="r" b="b"/>
            <a:pathLst>
              <a:path w="4123690" h="3536950">
                <a:moveTo>
                  <a:pt x="0" y="0"/>
                </a:moveTo>
                <a:lnTo>
                  <a:pt x="4123321" y="0"/>
                </a:lnTo>
                <a:lnTo>
                  <a:pt x="4123321" y="3536937"/>
                </a:lnTo>
                <a:lnTo>
                  <a:pt x="0" y="35369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3768" y="2218908"/>
            <a:ext cx="0" cy="3543300"/>
          </a:xfrm>
          <a:custGeom>
            <a:avLst/>
            <a:gdLst/>
            <a:ahLst/>
            <a:cxnLst/>
            <a:rect l="l" t="t" r="r" b="b"/>
            <a:pathLst>
              <a:path h="3543300">
                <a:moveTo>
                  <a:pt x="0" y="0"/>
                </a:moveTo>
                <a:lnTo>
                  <a:pt x="0" y="354328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91672" y="2218908"/>
            <a:ext cx="0" cy="3543300"/>
          </a:xfrm>
          <a:custGeom>
            <a:avLst/>
            <a:gdLst/>
            <a:ahLst/>
            <a:cxnLst/>
            <a:rect l="l" t="t" r="r" b="b"/>
            <a:pathLst>
              <a:path h="3543300">
                <a:moveTo>
                  <a:pt x="0" y="0"/>
                </a:moveTo>
                <a:lnTo>
                  <a:pt x="0" y="354328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70593" y="2222083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70593" y="5759015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6931" y="2333570"/>
            <a:ext cx="3354070" cy="3326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math </a:t>
            </a:r>
            <a:r>
              <a:rPr kumimoji="0" sz="16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sz="16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print('sin(pi/2) :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%.2f'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60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m.sin(m.pi/2))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print('cos(pi)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%.2f'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6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m.cos(m.pi))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print('tan(pi*2)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%.2f'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6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m.tan(m.pi*2))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l" defTabSz="914400" rtl="0" eaLnBrk="1" fontAlgn="auto" latinLnBrk="1" hangingPunct="1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print('2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의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승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m.pow(2,4))  </a:t>
            </a:r>
            <a:endParaRPr kumimoji="0" lang="en-US" altLang="ko-KR" sz="1600" b="0" i="0" u="none" strike="noStrike" kern="1200" cap="none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l" defTabSz="914400" rtl="0" eaLnBrk="1" fontAlgn="auto" latinLnBrk="1" hangingPunct="1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print('49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의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제곱근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m.sqrt(49)) 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print('log10(100)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%.2f'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6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m.log10(100))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853428" y="2223833"/>
          <a:ext cx="3091180" cy="2579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651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5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sin(pi/2)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1.00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cos(pi)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-1.00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4145" marR="1449705">
                        <a:lnSpc>
                          <a:spcPts val="2180"/>
                        </a:lnSpc>
                        <a:spcBef>
                          <a:spcPts val="5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tan(pi*2)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-0.00 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45" dirty="0">
                          <a:latin typeface="Arial Unicode MS"/>
                          <a:cs typeface="Arial Unicode MS"/>
                        </a:rPr>
                        <a:t>의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45" dirty="0">
                          <a:latin typeface="Arial Unicode MS"/>
                          <a:cs typeface="Arial Unicode MS"/>
                        </a:rPr>
                        <a:t>승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4145" marR="1365885">
                        <a:lnSpc>
                          <a:spcPts val="2140"/>
                        </a:lnSpc>
                        <a:spcBef>
                          <a:spcPts val="1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49</a:t>
                      </a:r>
                      <a:r>
                        <a:rPr sz="1800" spc="-60" dirty="0">
                          <a:latin typeface="Arial Unicode MS"/>
                          <a:cs typeface="Arial Unicode MS"/>
                        </a:rPr>
                        <a:t>의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제곱근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7 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log10(100)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2.00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170593" y="1918716"/>
            <a:ext cx="1714500" cy="30035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50673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ex8-5.py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4941C00E-BD0D-49C8-822E-F75DD825F96E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1416" y="369018"/>
            <a:ext cx="86613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25" dirty="0">
                <a:latin typeface="Arial"/>
                <a:cs typeface="Arial"/>
              </a:rPr>
              <a:t>Math</a:t>
            </a:r>
            <a:r>
              <a:rPr b="1" spc="-365" dirty="0">
                <a:latin typeface="Arial"/>
                <a:cs typeface="Arial"/>
              </a:rPr>
              <a:t> </a:t>
            </a:r>
            <a:r>
              <a:rPr b="1" spc="-35" dirty="0"/>
              <a:t>모듈의</a:t>
            </a:r>
            <a:r>
              <a:rPr b="1" spc="-370" dirty="0"/>
              <a:t> </a:t>
            </a:r>
            <a:r>
              <a:rPr b="1" spc="-25" dirty="0"/>
              <a:t>주요</a:t>
            </a:r>
            <a:r>
              <a:rPr b="1" spc="-360" dirty="0"/>
              <a:t> </a:t>
            </a:r>
            <a:r>
              <a:rPr b="1" spc="-35" dirty="0"/>
              <a:t>함수와</a:t>
            </a:r>
            <a:r>
              <a:rPr b="1" spc="-370" dirty="0"/>
              <a:t> </a:t>
            </a:r>
            <a:r>
              <a:rPr b="1" spc="-50" dirty="0"/>
              <a:t>상수</a:t>
            </a:r>
          </a:p>
        </p:txBody>
      </p:sp>
      <p:sp>
        <p:nvSpPr>
          <p:cNvPr id="5" name="object 5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9199" y="1918938"/>
            <a:ext cx="6649380" cy="3951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579EACC0-2FBA-45B1-9B15-B261513577A3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6CB22BED-4C58-45C8-A5CB-1DB3BDD1C33B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854F4DD2-9C29-4775-9432-231E66289438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35998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35" dirty="0">
                <a:solidFill>
                  <a:schemeClr val="bg1"/>
                </a:solidFill>
                <a:latin typeface="Arial"/>
                <a:cs typeface="Arial"/>
              </a:rPr>
              <a:t>random()</a:t>
            </a:r>
            <a:r>
              <a:rPr b="1" spc="-40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3366" y="2293924"/>
            <a:ext cx="194945" cy="3173095"/>
          </a:xfrm>
          <a:custGeom>
            <a:avLst/>
            <a:gdLst/>
            <a:ahLst/>
            <a:cxnLst/>
            <a:rect l="l" t="t" r="r" b="b"/>
            <a:pathLst>
              <a:path w="194944" h="3173095">
                <a:moveTo>
                  <a:pt x="0" y="0"/>
                </a:moveTo>
                <a:lnTo>
                  <a:pt x="194589" y="0"/>
                </a:lnTo>
                <a:lnTo>
                  <a:pt x="194589" y="3172879"/>
                </a:lnTo>
                <a:lnTo>
                  <a:pt x="0" y="31728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7942" y="2293924"/>
            <a:ext cx="4123690" cy="3173095"/>
          </a:xfrm>
          <a:custGeom>
            <a:avLst/>
            <a:gdLst/>
            <a:ahLst/>
            <a:cxnLst/>
            <a:rect l="l" t="t" r="r" b="b"/>
            <a:pathLst>
              <a:path w="4123690" h="3173095">
                <a:moveTo>
                  <a:pt x="0" y="0"/>
                </a:moveTo>
                <a:lnTo>
                  <a:pt x="4123321" y="0"/>
                </a:lnTo>
                <a:lnTo>
                  <a:pt x="4123321" y="3172879"/>
                </a:lnTo>
                <a:lnTo>
                  <a:pt x="0" y="31728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3363" y="2290753"/>
            <a:ext cx="0" cy="3179445"/>
          </a:xfrm>
          <a:custGeom>
            <a:avLst/>
            <a:gdLst/>
            <a:ahLst/>
            <a:cxnLst/>
            <a:rect l="l" t="t" r="r" b="b"/>
            <a:pathLst>
              <a:path h="3179445">
                <a:moveTo>
                  <a:pt x="0" y="0"/>
                </a:moveTo>
                <a:lnTo>
                  <a:pt x="0" y="317922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1266" y="2290753"/>
            <a:ext cx="0" cy="3179445"/>
          </a:xfrm>
          <a:custGeom>
            <a:avLst/>
            <a:gdLst/>
            <a:ahLst/>
            <a:cxnLst/>
            <a:rect l="l" t="t" r="r" b="b"/>
            <a:pathLst>
              <a:path h="3179445">
                <a:moveTo>
                  <a:pt x="0" y="0"/>
                </a:moveTo>
                <a:lnTo>
                  <a:pt x="0" y="317922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0188" y="2293928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0188" y="5466806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6526" y="2400844"/>
            <a:ext cx="2548255" cy="171675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random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15900" marR="5080" lvl="0" indent="-216535" algn="l" defTabSz="914400" rtl="0" eaLnBrk="1" fontAlgn="auto" latinLnBrk="1" hangingPunct="1">
              <a:lnSpc>
                <a:spcPct val="151400"/>
              </a:lnSpc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range(3)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endParaRPr kumimoji="0" lang="en-US" altLang="ko-KR" sz="1850" b="0" i="0" u="none" strike="noStrike" kern="1200" cap="none" spc="-1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15900" marR="5080" lvl="0" indent="-216535" algn="l" defTabSz="914400" rtl="0" eaLnBrk="1" fontAlgn="auto" latinLnBrk="1" hangingPunct="1">
              <a:lnSpc>
                <a:spcPct val="151400"/>
              </a:lnSpc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50" spc="-15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kumimoji="0" sz="18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print(random.random())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873023" y="2295677"/>
          <a:ext cx="3091180" cy="2579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651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5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0.09888492444564012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0.6694563443256532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0.08610258258734149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190188" y="1990344"/>
            <a:ext cx="1713230" cy="30035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50673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ex8-6.py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33BAD487-10EC-4DD0-B64C-6D5012AEC194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401F24DE-ED55-44F8-B280-59E0333FF17A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4FBAEF0-52C6-4D36-867D-5AFA2F9486F4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41649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75" dirty="0">
                <a:solidFill>
                  <a:schemeClr val="bg1"/>
                </a:solidFill>
                <a:latin typeface="Arial"/>
                <a:cs typeface="Arial"/>
              </a:rPr>
              <a:t>randrange()</a:t>
            </a:r>
            <a:r>
              <a:rPr b="1" spc="-4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3366" y="2293924"/>
            <a:ext cx="194945" cy="3173095"/>
          </a:xfrm>
          <a:custGeom>
            <a:avLst/>
            <a:gdLst/>
            <a:ahLst/>
            <a:cxnLst/>
            <a:rect l="l" t="t" r="r" b="b"/>
            <a:pathLst>
              <a:path w="194944" h="3173095">
                <a:moveTo>
                  <a:pt x="0" y="0"/>
                </a:moveTo>
                <a:lnTo>
                  <a:pt x="194589" y="0"/>
                </a:lnTo>
                <a:lnTo>
                  <a:pt x="194589" y="3172879"/>
                </a:lnTo>
                <a:lnTo>
                  <a:pt x="0" y="31728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7942" y="2293924"/>
            <a:ext cx="4123690" cy="3173095"/>
          </a:xfrm>
          <a:custGeom>
            <a:avLst/>
            <a:gdLst/>
            <a:ahLst/>
            <a:cxnLst/>
            <a:rect l="l" t="t" r="r" b="b"/>
            <a:pathLst>
              <a:path w="4123690" h="3173095">
                <a:moveTo>
                  <a:pt x="0" y="0"/>
                </a:moveTo>
                <a:lnTo>
                  <a:pt x="4123321" y="0"/>
                </a:lnTo>
                <a:lnTo>
                  <a:pt x="4123321" y="3172879"/>
                </a:lnTo>
                <a:lnTo>
                  <a:pt x="0" y="31728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3363" y="2290753"/>
            <a:ext cx="0" cy="3179445"/>
          </a:xfrm>
          <a:custGeom>
            <a:avLst/>
            <a:gdLst/>
            <a:ahLst/>
            <a:cxnLst/>
            <a:rect l="l" t="t" r="r" b="b"/>
            <a:pathLst>
              <a:path h="3179445">
                <a:moveTo>
                  <a:pt x="0" y="0"/>
                </a:moveTo>
                <a:lnTo>
                  <a:pt x="0" y="317922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1266" y="2290753"/>
            <a:ext cx="0" cy="3179445"/>
          </a:xfrm>
          <a:custGeom>
            <a:avLst/>
            <a:gdLst/>
            <a:ahLst/>
            <a:cxnLst/>
            <a:rect l="l" t="t" r="r" b="b"/>
            <a:pathLst>
              <a:path h="3179445">
                <a:moveTo>
                  <a:pt x="0" y="0"/>
                </a:moveTo>
                <a:lnTo>
                  <a:pt x="0" y="317922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0188" y="2293928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0188" y="5466806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6526" y="2400844"/>
            <a:ext cx="147828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random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6526" y="3112888"/>
            <a:ext cx="3479165" cy="831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0" marR="5080" lvl="0" indent="-216535" algn="l" defTabSz="914400" rtl="0" eaLnBrk="1" fontAlgn="auto" latinLnBrk="1" hangingPunct="1">
              <a:lnSpc>
                <a:spcPct val="1514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range(5)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endParaRPr kumimoji="0" lang="en-US" altLang="ko-KR" sz="1850" b="0" i="0" u="none" strike="noStrike" kern="1200" cap="none" spc="-1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15900" marR="5080" lvl="0" indent="-216535" algn="l" defTabSz="914400" rtl="0" eaLnBrk="1" fontAlgn="auto" latinLnBrk="1" hangingPunct="1">
              <a:lnSpc>
                <a:spcPct val="1514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50" spc="-15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print(random.randrange(1, </a:t>
            </a: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11,</a:t>
            </a:r>
            <a:r>
              <a:rPr kumimoji="0" sz="185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2))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73023" y="2643390"/>
            <a:ext cx="3091815" cy="2232660"/>
          </a:xfrm>
          <a:custGeom>
            <a:avLst/>
            <a:gdLst/>
            <a:ahLst/>
            <a:cxnLst/>
            <a:rect l="l" t="t" r="r" b="b"/>
            <a:pathLst>
              <a:path w="3091815" h="2232660">
                <a:moveTo>
                  <a:pt x="0" y="0"/>
                </a:moveTo>
                <a:lnTo>
                  <a:pt x="3091383" y="0"/>
                </a:lnTo>
                <a:lnTo>
                  <a:pt x="3091383" y="2232050"/>
                </a:lnTo>
                <a:lnTo>
                  <a:pt x="0" y="2232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3023" y="2295677"/>
            <a:ext cx="3091815" cy="347980"/>
          </a:xfrm>
          <a:prstGeom prst="rect">
            <a:avLst/>
          </a:prstGeom>
          <a:solidFill>
            <a:srgbClr val="318B99"/>
          </a:solidFill>
        </p:spPr>
        <p:txBody>
          <a:bodyPr vert="horz" wrap="square" lIns="0" tIns="56515" rIns="0" bIns="0" rtlCol="0">
            <a:spAutoFit/>
          </a:bodyPr>
          <a:lstStyle/>
          <a:p>
            <a:pPr marL="67945" marR="0" lvl="0" indent="0" algn="l" defTabSz="914400" rtl="0" eaLnBrk="1" fontAlgn="auto" latinLnBrk="1" hangingPunct="1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ː ː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실행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결과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7022" y="2687453"/>
            <a:ext cx="1289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0188" y="1990344"/>
            <a:ext cx="1713230" cy="30035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50673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ex8-7.py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CF53A3A8-555A-4937-9D7C-B90BC0EE15B3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5232D630-64CB-4345-8938-8186948159FA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9FE84D94-AB84-41E1-870E-6A91B5536FA7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66302"/>
            <a:ext cx="3439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latin typeface="Arial"/>
                <a:cs typeface="Arial"/>
              </a:rPr>
              <a:t>randint()</a:t>
            </a:r>
            <a:r>
              <a:rPr spc="-420" dirty="0">
                <a:latin typeface="Arial"/>
                <a:cs typeface="Arial"/>
              </a:rPr>
              <a:t> </a:t>
            </a:r>
            <a:r>
              <a:rPr spc="-50" dirty="0"/>
              <a:t>함수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3366" y="2293924"/>
            <a:ext cx="194945" cy="3173095"/>
          </a:xfrm>
          <a:custGeom>
            <a:avLst/>
            <a:gdLst/>
            <a:ahLst/>
            <a:cxnLst/>
            <a:rect l="l" t="t" r="r" b="b"/>
            <a:pathLst>
              <a:path w="194944" h="3173095">
                <a:moveTo>
                  <a:pt x="0" y="0"/>
                </a:moveTo>
                <a:lnTo>
                  <a:pt x="194589" y="0"/>
                </a:lnTo>
                <a:lnTo>
                  <a:pt x="194589" y="3172879"/>
                </a:lnTo>
                <a:lnTo>
                  <a:pt x="0" y="31728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7942" y="2293924"/>
            <a:ext cx="4123690" cy="3173095"/>
          </a:xfrm>
          <a:custGeom>
            <a:avLst/>
            <a:gdLst/>
            <a:ahLst/>
            <a:cxnLst/>
            <a:rect l="l" t="t" r="r" b="b"/>
            <a:pathLst>
              <a:path w="4123690" h="3173095">
                <a:moveTo>
                  <a:pt x="0" y="0"/>
                </a:moveTo>
                <a:lnTo>
                  <a:pt x="4123321" y="0"/>
                </a:lnTo>
                <a:lnTo>
                  <a:pt x="4123321" y="3172879"/>
                </a:lnTo>
                <a:lnTo>
                  <a:pt x="0" y="31728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3363" y="2290753"/>
            <a:ext cx="0" cy="3179445"/>
          </a:xfrm>
          <a:custGeom>
            <a:avLst/>
            <a:gdLst/>
            <a:ahLst/>
            <a:cxnLst/>
            <a:rect l="l" t="t" r="r" b="b"/>
            <a:pathLst>
              <a:path h="3179445">
                <a:moveTo>
                  <a:pt x="0" y="0"/>
                </a:moveTo>
                <a:lnTo>
                  <a:pt x="0" y="317922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1266" y="2290753"/>
            <a:ext cx="0" cy="3179445"/>
          </a:xfrm>
          <a:custGeom>
            <a:avLst/>
            <a:gdLst/>
            <a:ahLst/>
            <a:cxnLst/>
            <a:rect l="l" t="t" r="r" b="b"/>
            <a:pathLst>
              <a:path h="3179445">
                <a:moveTo>
                  <a:pt x="0" y="0"/>
                </a:moveTo>
                <a:lnTo>
                  <a:pt x="0" y="317922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0188" y="2293928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0188" y="5466806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6526" y="2400844"/>
            <a:ext cx="147828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random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6526" y="3112888"/>
            <a:ext cx="2837815" cy="831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0" marR="5080" lvl="0" indent="-216535" algn="l" defTabSz="914400" rtl="0" eaLnBrk="1" fontAlgn="auto" latinLnBrk="1" hangingPunct="1">
              <a:lnSpc>
                <a:spcPct val="1514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range(5)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endParaRPr kumimoji="0" lang="en-US" altLang="ko-KR" sz="1850" b="0" i="0" u="none" strike="noStrike" kern="1200" cap="none" spc="-1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15900" marR="5080" lvl="0" indent="-216535" algn="l" defTabSz="914400" rtl="0" eaLnBrk="1" fontAlgn="auto" latinLnBrk="1" hangingPunct="1">
              <a:lnSpc>
                <a:spcPct val="1514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50" spc="-15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kumimoji="0" sz="18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print(random.randint(1,</a:t>
            </a:r>
            <a:r>
              <a:rPr kumimoji="0" sz="185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6))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73023" y="2643390"/>
            <a:ext cx="3091815" cy="2232660"/>
          </a:xfrm>
          <a:custGeom>
            <a:avLst/>
            <a:gdLst/>
            <a:ahLst/>
            <a:cxnLst/>
            <a:rect l="l" t="t" r="r" b="b"/>
            <a:pathLst>
              <a:path w="3091815" h="2232660">
                <a:moveTo>
                  <a:pt x="0" y="0"/>
                </a:moveTo>
                <a:lnTo>
                  <a:pt x="3091383" y="0"/>
                </a:lnTo>
                <a:lnTo>
                  <a:pt x="3091383" y="2232050"/>
                </a:lnTo>
                <a:lnTo>
                  <a:pt x="0" y="2232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3023" y="2295677"/>
            <a:ext cx="3091815" cy="347980"/>
          </a:xfrm>
          <a:prstGeom prst="rect">
            <a:avLst/>
          </a:prstGeom>
          <a:solidFill>
            <a:srgbClr val="318B99"/>
          </a:solidFill>
        </p:spPr>
        <p:txBody>
          <a:bodyPr vert="horz" wrap="square" lIns="0" tIns="56515" rIns="0" bIns="0" rtlCol="0">
            <a:spAutoFit/>
          </a:bodyPr>
          <a:lstStyle/>
          <a:p>
            <a:pPr marL="67945" marR="0" lvl="0" indent="0" algn="l" defTabSz="914400" rtl="0" eaLnBrk="1" fontAlgn="auto" latinLnBrk="1" hangingPunct="1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ː ː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실행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결과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7022" y="2687453"/>
            <a:ext cx="1289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0188" y="1990344"/>
            <a:ext cx="1713230" cy="30035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50673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ex8-8.py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65D53DE8-16FE-4291-8DD4-15A8432075E8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BAD5B009-406E-4D8E-8D4E-C81EE46E2CD4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D0127B6-6509-4145-A435-512FA0FD8873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66302"/>
            <a:ext cx="3267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>
                <a:latin typeface="Arial"/>
                <a:cs typeface="Arial"/>
              </a:rPr>
              <a:t>choice()</a:t>
            </a:r>
            <a:r>
              <a:rPr spc="-415" dirty="0">
                <a:latin typeface="Arial"/>
                <a:cs typeface="Arial"/>
              </a:rPr>
              <a:t> </a:t>
            </a:r>
            <a:r>
              <a:rPr spc="-50" dirty="0"/>
              <a:t>함수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3366" y="2293924"/>
            <a:ext cx="194945" cy="3173095"/>
          </a:xfrm>
          <a:custGeom>
            <a:avLst/>
            <a:gdLst/>
            <a:ahLst/>
            <a:cxnLst/>
            <a:rect l="l" t="t" r="r" b="b"/>
            <a:pathLst>
              <a:path w="194944" h="3173095">
                <a:moveTo>
                  <a:pt x="0" y="0"/>
                </a:moveTo>
                <a:lnTo>
                  <a:pt x="194589" y="0"/>
                </a:lnTo>
                <a:lnTo>
                  <a:pt x="194589" y="3172879"/>
                </a:lnTo>
                <a:lnTo>
                  <a:pt x="0" y="31728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7942" y="2293924"/>
            <a:ext cx="4123690" cy="3173095"/>
          </a:xfrm>
          <a:custGeom>
            <a:avLst/>
            <a:gdLst/>
            <a:ahLst/>
            <a:cxnLst/>
            <a:rect l="l" t="t" r="r" b="b"/>
            <a:pathLst>
              <a:path w="4123690" h="3173095">
                <a:moveTo>
                  <a:pt x="0" y="0"/>
                </a:moveTo>
                <a:lnTo>
                  <a:pt x="4123321" y="0"/>
                </a:lnTo>
                <a:lnTo>
                  <a:pt x="4123321" y="3172879"/>
                </a:lnTo>
                <a:lnTo>
                  <a:pt x="0" y="31728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3363" y="2290753"/>
            <a:ext cx="0" cy="3179445"/>
          </a:xfrm>
          <a:custGeom>
            <a:avLst/>
            <a:gdLst/>
            <a:ahLst/>
            <a:cxnLst/>
            <a:rect l="l" t="t" r="r" b="b"/>
            <a:pathLst>
              <a:path h="3179445">
                <a:moveTo>
                  <a:pt x="0" y="0"/>
                </a:moveTo>
                <a:lnTo>
                  <a:pt x="0" y="317922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1266" y="2290753"/>
            <a:ext cx="0" cy="3179445"/>
          </a:xfrm>
          <a:custGeom>
            <a:avLst/>
            <a:gdLst/>
            <a:ahLst/>
            <a:cxnLst/>
            <a:rect l="l" t="t" r="r" b="b"/>
            <a:pathLst>
              <a:path h="3179445">
                <a:moveTo>
                  <a:pt x="0" y="0"/>
                </a:moveTo>
                <a:lnTo>
                  <a:pt x="0" y="317922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0188" y="2293928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0188" y="5466806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6526" y="2400844"/>
            <a:ext cx="2801620" cy="2444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random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313055" lvl="0" indent="0" algn="l" defTabSz="914400" rtl="0" eaLnBrk="1" fontAlgn="auto" latinLnBrk="1" hangingPunct="1">
              <a:lnSpc>
                <a:spcPct val="30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toss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['</a:t>
            </a:r>
            <a:r>
              <a:rPr kumimoji="0" sz="18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가위</a:t>
            </a:r>
            <a:r>
              <a:rPr kumimoji="0" sz="18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바위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1850" b="0" i="0" u="none" strike="noStrike" kern="1200" cap="none" spc="-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보</a:t>
            </a:r>
            <a:r>
              <a:rPr kumimoji="0" sz="185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']  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range(5)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15900" marR="0" lvl="0" indent="0" algn="l" defTabSz="914400" rtl="0" eaLnBrk="1" fontAlgn="auto" latinLnBrk="1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print(random.choice(toss))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873023" y="2295677"/>
          <a:ext cx="3091180" cy="2579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651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50">
                <a:tc>
                  <a:txBody>
                    <a:bodyPr/>
                    <a:lstStyle/>
                    <a:p>
                      <a:pPr marL="143510" marR="248221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보  가위  바위  보  보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190188" y="1990344"/>
            <a:ext cx="1713230" cy="30035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50673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ex8-9.py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2FCEDF1F-A61F-4C5F-8E6E-C8ADAACEF9B3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FA97B7A9-6F11-4D4A-B767-F96EF48739A8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BC9A538-A258-4D00-8DC2-3FF34A9F6884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66302"/>
            <a:ext cx="3337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>
                <a:latin typeface="Arial"/>
                <a:cs typeface="Arial"/>
              </a:rPr>
              <a:t>shuffle()</a:t>
            </a:r>
            <a:r>
              <a:rPr spc="-409" dirty="0">
                <a:latin typeface="Arial"/>
                <a:cs typeface="Arial"/>
              </a:rPr>
              <a:t> </a:t>
            </a:r>
            <a:r>
              <a:rPr spc="-50" dirty="0"/>
              <a:t>함수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2962" y="2320048"/>
            <a:ext cx="194945" cy="3173095"/>
          </a:xfrm>
          <a:custGeom>
            <a:avLst/>
            <a:gdLst/>
            <a:ahLst/>
            <a:cxnLst/>
            <a:rect l="l" t="t" r="r" b="b"/>
            <a:pathLst>
              <a:path w="194944" h="3173095">
                <a:moveTo>
                  <a:pt x="0" y="0"/>
                </a:moveTo>
                <a:lnTo>
                  <a:pt x="194589" y="0"/>
                </a:lnTo>
                <a:lnTo>
                  <a:pt x="194589" y="3172879"/>
                </a:lnTo>
                <a:lnTo>
                  <a:pt x="0" y="31728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7539" y="2320048"/>
            <a:ext cx="4123690" cy="3173095"/>
          </a:xfrm>
          <a:custGeom>
            <a:avLst/>
            <a:gdLst/>
            <a:ahLst/>
            <a:cxnLst/>
            <a:rect l="l" t="t" r="r" b="b"/>
            <a:pathLst>
              <a:path w="4123690" h="3173095">
                <a:moveTo>
                  <a:pt x="0" y="0"/>
                </a:moveTo>
                <a:lnTo>
                  <a:pt x="4123321" y="0"/>
                </a:lnTo>
                <a:lnTo>
                  <a:pt x="4123321" y="3172879"/>
                </a:lnTo>
                <a:lnTo>
                  <a:pt x="0" y="31728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2958" y="2316880"/>
            <a:ext cx="0" cy="3179445"/>
          </a:xfrm>
          <a:custGeom>
            <a:avLst/>
            <a:gdLst/>
            <a:ahLst/>
            <a:cxnLst/>
            <a:rect l="l" t="t" r="r" b="b"/>
            <a:pathLst>
              <a:path h="3179445">
                <a:moveTo>
                  <a:pt x="0" y="0"/>
                </a:moveTo>
                <a:lnTo>
                  <a:pt x="0" y="317922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0861" y="2316880"/>
            <a:ext cx="0" cy="3179445"/>
          </a:xfrm>
          <a:custGeom>
            <a:avLst/>
            <a:gdLst/>
            <a:ahLst/>
            <a:cxnLst/>
            <a:rect l="l" t="t" r="r" b="b"/>
            <a:pathLst>
              <a:path h="3179445">
                <a:moveTo>
                  <a:pt x="0" y="0"/>
                </a:moveTo>
                <a:lnTo>
                  <a:pt x="0" y="317922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9783" y="2320055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9783" y="5492931"/>
            <a:ext cx="4324350" cy="0"/>
          </a:xfrm>
          <a:custGeom>
            <a:avLst/>
            <a:gdLst/>
            <a:ahLst/>
            <a:cxnLst/>
            <a:rect l="l" t="t" r="r" b="b"/>
            <a:pathLst>
              <a:path w="4324350">
                <a:moveTo>
                  <a:pt x="0" y="0"/>
                </a:moveTo>
                <a:lnTo>
                  <a:pt x="43242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6121" y="2426971"/>
            <a:ext cx="3323590" cy="2871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random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l" defTabSz="914400" rtl="0" eaLnBrk="1" fontAlgn="auto" latinLnBrk="1" hangingPunct="1">
              <a:lnSpc>
                <a:spcPct val="30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fruits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['</a:t>
            </a:r>
            <a:r>
              <a:rPr kumimoji="0" sz="18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사과</a:t>
            </a:r>
            <a:r>
              <a:rPr kumimoji="0" sz="18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바나나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1850" b="0" i="0" u="none" strike="noStrike" kern="1200" cap="none" spc="-3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오렌지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']  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50" b="0" i="0" u="none" strike="noStrike" kern="1200" cap="none" spc="-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range(3)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15900" marR="977265" lvl="0" indent="0" algn="l" defTabSz="914400" rtl="0" eaLnBrk="1" fontAlgn="auto" latinLnBrk="1" hangingPunct="1">
              <a:lnSpc>
                <a:spcPct val="15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random.shuffle(fruits) 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print(fruits)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892620" y="2321801"/>
          <a:ext cx="3263900" cy="2579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651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5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['</a:t>
                      </a:r>
                      <a:r>
                        <a:rPr sz="1800" spc="10" dirty="0">
                          <a:latin typeface="Arial Unicode MS"/>
                          <a:cs typeface="Arial Unicode MS"/>
                        </a:rPr>
                        <a:t>바나나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',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800" spc="5" dirty="0">
                          <a:latin typeface="Arial Unicode MS"/>
                          <a:cs typeface="Arial Unicode MS"/>
                        </a:rPr>
                        <a:t>사과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',</a:t>
                      </a:r>
                      <a:r>
                        <a:rPr sz="18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800" spc="20" dirty="0">
                          <a:latin typeface="Arial Unicode MS"/>
                          <a:cs typeface="Arial Unicode MS"/>
                        </a:rPr>
                        <a:t>오렌지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']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['</a:t>
                      </a:r>
                      <a:r>
                        <a:rPr sz="1800" spc="15" dirty="0">
                          <a:latin typeface="Arial Unicode MS"/>
                          <a:cs typeface="Arial Unicode MS"/>
                        </a:rPr>
                        <a:t>사과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',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800" spc="5" dirty="0">
                          <a:latin typeface="Arial Unicode MS"/>
                          <a:cs typeface="Arial Unicode MS"/>
                        </a:rPr>
                        <a:t>바나나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',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800" spc="20" dirty="0">
                          <a:latin typeface="Arial Unicode MS"/>
                          <a:cs typeface="Arial Unicode MS"/>
                        </a:rPr>
                        <a:t>오렌지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']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['</a:t>
                      </a:r>
                      <a:r>
                        <a:rPr sz="1800" spc="10" dirty="0">
                          <a:latin typeface="Arial Unicode MS"/>
                          <a:cs typeface="Arial Unicode MS"/>
                        </a:rPr>
                        <a:t>오렌지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',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800" spc="5" dirty="0">
                          <a:latin typeface="Arial Unicode MS"/>
                          <a:cs typeface="Arial Unicode MS"/>
                        </a:rPr>
                        <a:t>사과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',</a:t>
                      </a:r>
                      <a:r>
                        <a:rPr sz="18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800" spc="20" dirty="0">
                          <a:latin typeface="Arial Unicode MS"/>
                          <a:cs typeface="Arial Unicode MS"/>
                        </a:rPr>
                        <a:t>바나나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']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209783" y="2017776"/>
            <a:ext cx="1713230" cy="30035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4604" rIns="0" bIns="0" rtlCol="0">
            <a:spAutoFit/>
          </a:bodyPr>
          <a:lstStyle/>
          <a:p>
            <a:pPr marL="455295" marR="0" lvl="0" indent="0" algn="l" defTabSz="914400" rtl="0" eaLnBrk="1" fontAlgn="auto" latinLnBrk="1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ex8-10.py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8"/>
                </a:moveTo>
                <a:lnTo>
                  <a:pt x="12192000" y="3048"/>
                </a:lnTo>
                <a:lnTo>
                  <a:pt x="1219200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416" y="366302"/>
            <a:ext cx="5115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주사위 </a:t>
            </a:r>
            <a:r>
              <a:rPr spc="-25" dirty="0"/>
              <a:t>게임</a:t>
            </a:r>
            <a:r>
              <a:rPr spc="-755" dirty="0"/>
              <a:t> </a:t>
            </a:r>
            <a:r>
              <a:rPr spc="-50" dirty="0"/>
              <a:t>만들기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5225" y="2032673"/>
            <a:ext cx="162560" cy="3950335"/>
          </a:xfrm>
          <a:custGeom>
            <a:avLst/>
            <a:gdLst/>
            <a:ahLst/>
            <a:cxnLst/>
            <a:rect l="l" t="t" r="r" b="b"/>
            <a:pathLst>
              <a:path w="162559" h="3950335">
                <a:moveTo>
                  <a:pt x="0" y="0"/>
                </a:moveTo>
                <a:lnTo>
                  <a:pt x="162559" y="0"/>
                </a:lnTo>
                <a:lnTo>
                  <a:pt x="162559" y="3950119"/>
                </a:lnTo>
                <a:lnTo>
                  <a:pt x="0" y="39501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7798" y="2032673"/>
            <a:ext cx="3457575" cy="3950335"/>
          </a:xfrm>
          <a:custGeom>
            <a:avLst/>
            <a:gdLst/>
            <a:ahLst/>
            <a:cxnLst/>
            <a:rect l="l" t="t" r="r" b="b"/>
            <a:pathLst>
              <a:path w="3457575" h="3950335">
                <a:moveTo>
                  <a:pt x="0" y="0"/>
                </a:moveTo>
                <a:lnTo>
                  <a:pt x="3457041" y="0"/>
                </a:lnTo>
                <a:lnTo>
                  <a:pt x="3457041" y="3950119"/>
                </a:lnTo>
                <a:lnTo>
                  <a:pt x="0" y="39501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5232" y="2029496"/>
            <a:ext cx="0" cy="3956685"/>
          </a:xfrm>
          <a:custGeom>
            <a:avLst/>
            <a:gdLst/>
            <a:ahLst/>
            <a:cxnLst/>
            <a:rect l="l" t="t" r="r" b="b"/>
            <a:pathLst>
              <a:path h="3956685">
                <a:moveTo>
                  <a:pt x="0" y="0"/>
                </a:moveTo>
                <a:lnTo>
                  <a:pt x="0" y="39564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34840" y="2029496"/>
            <a:ext cx="0" cy="3956685"/>
          </a:xfrm>
          <a:custGeom>
            <a:avLst/>
            <a:gdLst/>
            <a:ahLst/>
            <a:cxnLst/>
            <a:rect l="l" t="t" r="r" b="b"/>
            <a:pathLst>
              <a:path h="3956685">
                <a:moveTo>
                  <a:pt x="0" y="0"/>
                </a:moveTo>
                <a:lnTo>
                  <a:pt x="0" y="39564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2057" y="2032671"/>
            <a:ext cx="3626485" cy="0"/>
          </a:xfrm>
          <a:custGeom>
            <a:avLst/>
            <a:gdLst/>
            <a:ahLst/>
            <a:cxnLst/>
            <a:rect l="l" t="t" r="r" b="b"/>
            <a:pathLst>
              <a:path w="3626485">
                <a:moveTo>
                  <a:pt x="0" y="0"/>
                </a:moveTo>
                <a:lnTo>
                  <a:pt x="362596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2057" y="5982789"/>
            <a:ext cx="3626485" cy="0"/>
          </a:xfrm>
          <a:custGeom>
            <a:avLst/>
            <a:gdLst/>
            <a:ahLst/>
            <a:cxnLst/>
            <a:rect l="l" t="t" r="r" b="b"/>
            <a:pathLst>
              <a:path w="3626485">
                <a:moveTo>
                  <a:pt x="0" y="0"/>
                </a:moveTo>
                <a:lnTo>
                  <a:pt x="362596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6372" y="2147208"/>
            <a:ext cx="2991485" cy="3582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random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2306955" lvl="0" indent="0" algn="l" defTabSz="914400" rtl="0" eaLnBrk="1" fontAlgn="auto" latinLnBrk="1" hangingPunct="1">
              <a:lnSpc>
                <a:spcPct val="153900"/>
              </a:lnSpc>
              <a:spcBef>
                <a:spcPts val="9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again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3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'y'  </a:t>
            </a:r>
            <a:r>
              <a:rPr kumimoji="0" sz="13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3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0" marR="1807845" lvl="0" indent="-153035" algn="l" defTabSz="914400" rtl="0" eaLnBrk="1" fontAlgn="auto" latinLnBrk="1" hangingPunct="1">
              <a:lnSpc>
                <a:spcPct val="153900"/>
              </a:lnSpc>
              <a:spcBef>
                <a:spcPts val="9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while 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again</a:t>
            </a:r>
            <a:r>
              <a:rPr kumimoji="0" sz="13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=='y':  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print('-' </a:t>
            </a:r>
            <a:r>
              <a:rPr kumimoji="0" sz="130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3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1765" marR="5080" lvl="0" indent="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주사위 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던지기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</a:t>
            </a: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번째</a:t>
            </a: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3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count)  </a:t>
            </a:r>
            <a:r>
              <a:rPr kumimoji="0" sz="1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random.randint(1,</a:t>
            </a:r>
            <a:r>
              <a:rPr kumimoji="0" sz="13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1765" marR="570865" lvl="0" indent="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random.randint(1,</a:t>
            </a:r>
            <a:r>
              <a:rPr kumimoji="0" sz="13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6)  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나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%d' </a:t>
            </a:r>
            <a:r>
              <a:rPr kumimoji="0" sz="13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 </a:t>
            </a: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컴퓨터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%d' </a:t>
            </a:r>
            <a:r>
              <a:rPr kumimoji="0" sz="13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3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500681" y="2030006"/>
          <a:ext cx="3263900" cy="3920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1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651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408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0" dirty="0">
                          <a:latin typeface="Arial"/>
                          <a:cs typeface="Arial"/>
                        </a:rPr>
                        <a:t>------------------------------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 marR="11931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주사위 던지기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35" dirty="0">
                          <a:latin typeface="Arial Unicode MS"/>
                          <a:cs typeface="Arial Unicode MS"/>
                        </a:rPr>
                        <a:t>번째 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나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컴퓨터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나의</a:t>
                      </a:r>
                      <a:r>
                        <a:rPr sz="1600" spc="-8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20" dirty="0">
                          <a:latin typeface="Arial Unicode MS"/>
                          <a:cs typeface="Arial Unicode MS"/>
                        </a:rPr>
                        <a:t>승리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!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ts val="1914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계속하려면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45" dirty="0">
                          <a:latin typeface="Arial Unicode MS"/>
                          <a:cs typeface="Arial Unicode MS"/>
                        </a:rPr>
                        <a:t>를</a:t>
                      </a:r>
                      <a:r>
                        <a:rPr sz="1600" spc="-14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입력하세요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!y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ts val="1914"/>
                        </a:lnSpc>
                      </a:pPr>
                      <a:r>
                        <a:rPr sz="1600" spc="-50" dirty="0">
                          <a:latin typeface="Arial"/>
                          <a:cs typeface="Arial"/>
                        </a:rPr>
                        <a:t>------------------------------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 marR="11931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주사위 던지기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spc="-35" dirty="0">
                          <a:latin typeface="Arial Unicode MS"/>
                          <a:cs typeface="Arial Unicode MS"/>
                        </a:rPr>
                        <a:t>번째  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나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컴퓨터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나의</a:t>
                      </a:r>
                      <a:r>
                        <a:rPr sz="1600" spc="-8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20" dirty="0">
                          <a:latin typeface="Arial Unicode MS"/>
                          <a:cs typeface="Arial Unicode MS"/>
                        </a:rPr>
                        <a:t>승리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!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계속하려면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45" dirty="0">
                          <a:latin typeface="Arial Unicode MS"/>
                          <a:cs typeface="Arial Unicode MS"/>
                        </a:rPr>
                        <a:t>를</a:t>
                      </a:r>
                      <a:r>
                        <a:rPr sz="1600" spc="-14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5" dirty="0">
                          <a:latin typeface="Arial Unicode MS"/>
                          <a:cs typeface="Arial Unicode MS"/>
                        </a:rPr>
                        <a:t>입력하세요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!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812057" y="1729739"/>
            <a:ext cx="1713230" cy="30035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240" rIns="0" bIns="0" rtlCol="0">
            <a:spAutoFit/>
          </a:bodyPr>
          <a:lstStyle/>
          <a:p>
            <a:pPr marL="455295" marR="0" lvl="0" indent="0" algn="l" defTabSz="914400" rtl="0" eaLnBrk="1" fontAlgn="auto" latinLnBrk="1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ex8-11.py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6005" y="2029496"/>
            <a:ext cx="3626485" cy="3956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7305" rIns="0" bIns="0" rtlCol="0">
            <a:spAutoFit/>
          </a:bodyPr>
          <a:lstStyle/>
          <a:p>
            <a:pPr marL="539115" marR="1799589" lvl="0" indent="-267335" algn="l" defTabSz="914400" rtl="0" eaLnBrk="1" fontAlgn="auto" latinLnBrk="1" hangingPunct="1">
              <a:lnSpc>
                <a:spcPct val="1539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 </a:t>
            </a:r>
            <a:r>
              <a:rPr kumimoji="0" sz="13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나의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승리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8480" marR="1764664" lvl="0" indent="-153035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elif </a:t>
            </a:r>
            <a:r>
              <a:rPr kumimoji="0" sz="1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3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3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무승부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6080" marR="0" lvl="0" indent="0" algn="l" defTabSz="914400" rtl="0" eaLnBrk="1" fontAlgn="auto" latinLnBrk="1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else</a:t>
            </a:r>
            <a:r>
              <a:rPr kumimoji="0" sz="13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8480" marR="0" lvl="0" indent="0" algn="l" defTabSz="914400" rtl="0" eaLnBrk="1" fontAlgn="auto" latinLnBrk="1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컴퓨터의</a:t>
            </a:r>
            <a:r>
              <a:rPr kumimoji="0" sz="13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승리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6080" marR="0" lvl="0" indent="0" algn="l" defTabSz="914400" rtl="0" eaLnBrk="1" fontAlgn="auto" latinLnBrk="1" hangingPunct="1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0" sz="13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6080" marR="0" lvl="0" indent="0" algn="l" defTabSz="914400" rtl="0" eaLnBrk="1" fontAlgn="auto" latinLnBrk="1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again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input('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계속하려면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를</a:t>
            </a:r>
            <a:r>
              <a:rPr kumimoji="0" sz="13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입력하세요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12150BF0-B231-4EA5-B7DE-9EDCA26046BF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6F1CADF-83EE-4B94-A68B-2C1C4897ECED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87D8A293-7F65-4800-8AE5-A2F351013C52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61537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chemeClr val="bg1"/>
                </a:solidFill>
              </a:rPr>
              <a:t>매개 </a:t>
            </a:r>
            <a:r>
              <a:rPr b="1" spc="-35" dirty="0">
                <a:solidFill>
                  <a:schemeClr val="bg1"/>
                </a:solidFill>
              </a:rPr>
              <a:t>변수가</a:t>
            </a:r>
            <a:r>
              <a:rPr b="1" spc="-990" dirty="0">
                <a:solidFill>
                  <a:schemeClr val="bg1"/>
                </a:solidFill>
              </a:rPr>
              <a:t> </a:t>
            </a:r>
            <a:r>
              <a:rPr b="1" spc="-11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b="1" spc="-114" dirty="0">
                <a:solidFill>
                  <a:schemeClr val="bg1"/>
                </a:solidFill>
              </a:rPr>
              <a:t>개인 </a:t>
            </a:r>
            <a:r>
              <a:rPr b="1" spc="-50" dirty="0">
                <a:solidFill>
                  <a:schemeClr val="bg1"/>
                </a:solidFill>
              </a:rPr>
              <a:t>경우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0715" y="2383955"/>
            <a:ext cx="226060" cy="3070225"/>
          </a:xfrm>
          <a:custGeom>
            <a:avLst/>
            <a:gdLst/>
            <a:ahLst/>
            <a:cxnLst/>
            <a:rect l="l" t="t" r="r" b="b"/>
            <a:pathLst>
              <a:path w="226060" h="3070225">
                <a:moveTo>
                  <a:pt x="0" y="0"/>
                </a:moveTo>
                <a:lnTo>
                  <a:pt x="225920" y="0"/>
                </a:lnTo>
                <a:lnTo>
                  <a:pt x="225920" y="3070085"/>
                </a:lnTo>
                <a:lnTo>
                  <a:pt x="0" y="30700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6648" y="2383955"/>
            <a:ext cx="4578985" cy="3070225"/>
          </a:xfrm>
          <a:custGeom>
            <a:avLst/>
            <a:gdLst/>
            <a:ahLst/>
            <a:cxnLst/>
            <a:rect l="l" t="t" r="r" b="b"/>
            <a:pathLst>
              <a:path w="4578985" h="3070225">
                <a:moveTo>
                  <a:pt x="0" y="0"/>
                </a:moveTo>
                <a:lnTo>
                  <a:pt x="4578604" y="0"/>
                </a:lnTo>
                <a:lnTo>
                  <a:pt x="4578604" y="3070085"/>
                </a:lnTo>
                <a:lnTo>
                  <a:pt x="0" y="30700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10717" y="2380773"/>
            <a:ext cx="0" cy="3076575"/>
          </a:xfrm>
          <a:custGeom>
            <a:avLst/>
            <a:gdLst/>
            <a:ahLst/>
            <a:cxnLst/>
            <a:rect l="l" t="t" r="r" b="b"/>
            <a:pathLst>
              <a:path h="3076575">
                <a:moveTo>
                  <a:pt x="0" y="0"/>
                </a:moveTo>
                <a:lnTo>
                  <a:pt x="0" y="307643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15242" y="2380773"/>
            <a:ext cx="0" cy="3076575"/>
          </a:xfrm>
          <a:custGeom>
            <a:avLst/>
            <a:gdLst/>
            <a:ahLst/>
            <a:cxnLst/>
            <a:rect l="l" t="t" r="r" b="b"/>
            <a:pathLst>
              <a:path h="3076575">
                <a:moveTo>
                  <a:pt x="0" y="0"/>
                </a:moveTo>
                <a:lnTo>
                  <a:pt x="0" y="307643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7542" y="2383948"/>
            <a:ext cx="4811395" cy="0"/>
          </a:xfrm>
          <a:custGeom>
            <a:avLst/>
            <a:gdLst/>
            <a:ahLst/>
            <a:cxnLst/>
            <a:rect l="l" t="t" r="r" b="b"/>
            <a:pathLst>
              <a:path w="4811395">
                <a:moveTo>
                  <a:pt x="0" y="0"/>
                </a:moveTo>
                <a:lnTo>
                  <a:pt x="48108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7542" y="5454029"/>
            <a:ext cx="4811395" cy="0"/>
          </a:xfrm>
          <a:custGeom>
            <a:avLst/>
            <a:gdLst/>
            <a:ahLst/>
            <a:cxnLst/>
            <a:rect l="l" t="t" r="r" b="b"/>
            <a:pathLst>
              <a:path w="4811395">
                <a:moveTo>
                  <a:pt x="0" y="0"/>
                </a:moveTo>
                <a:lnTo>
                  <a:pt x="48108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5222" y="2372808"/>
            <a:ext cx="329628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555115" lvl="0" indent="-184785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even_odd(num)</a:t>
            </a:r>
            <a:r>
              <a:rPr kumimoji="0" sz="16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 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6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5080" lvl="0" indent="1841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은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는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짝수이다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60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num)  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else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6830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은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는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홀수이다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6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2144395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even_odd(7)  </a:t>
            </a:r>
            <a:r>
              <a:rPr kumimoji="0" sz="16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dd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80263" y="2381288"/>
          <a:ext cx="4014470" cy="3044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4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667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spc="-45" dirty="0">
                          <a:latin typeface="Arial Unicode MS"/>
                          <a:cs typeface="Arial Unicode MS"/>
                        </a:rPr>
                        <a:t>은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45" dirty="0">
                          <a:latin typeface="Arial Unicode MS"/>
                          <a:cs typeface="Arial Unicode MS"/>
                        </a:rPr>
                        <a:t>는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 Unicode MS"/>
                          <a:cs typeface="Arial Unicode MS"/>
                        </a:rPr>
                        <a:t>홀수이다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800" spc="-50" dirty="0">
                          <a:latin typeface="Arial Unicode MS"/>
                          <a:cs typeface="Arial Unicode MS"/>
                        </a:rPr>
                        <a:t>은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0" dirty="0">
                          <a:latin typeface="Arial Unicode MS"/>
                          <a:cs typeface="Arial Unicode MS"/>
                        </a:rPr>
                        <a:t>는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 Unicode MS"/>
                          <a:cs typeface="Arial Unicode MS"/>
                        </a:rPr>
                        <a:t>짝수이다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507542" y="2080260"/>
            <a:ext cx="1450975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7465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ex7-2.py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ECC3FD4B-56F7-4966-8838-84036FD34C6D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65862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chemeClr val="bg1"/>
                </a:solidFill>
              </a:rPr>
              <a:t>가위</a:t>
            </a:r>
            <a:r>
              <a:rPr b="1" spc="-375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바위</a:t>
            </a:r>
            <a:r>
              <a:rPr b="1" spc="-37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보</a:t>
            </a:r>
            <a:r>
              <a:rPr b="1" spc="-365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게임</a:t>
            </a:r>
            <a:r>
              <a:rPr b="1" spc="-375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만들기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2398" y="2222080"/>
            <a:ext cx="162560" cy="3395345"/>
          </a:xfrm>
          <a:custGeom>
            <a:avLst/>
            <a:gdLst/>
            <a:ahLst/>
            <a:cxnLst/>
            <a:rect l="l" t="t" r="r" b="b"/>
            <a:pathLst>
              <a:path w="162559" h="3395345">
                <a:moveTo>
                  <a:pt x="0" y="0"/>
                </a:moveTo>
                <a:lnTo>
                  <a:pt x="162559" y="0"/>
                </a:lnTo>
                <a:lnTo>
                  <a:pt x="162559" y="3394951"/>
                </a:lnTo>
                <a:lnTo>
                  <a:pt x="0" y="33949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4958" y="2222080"/>
            <a:ext cx="3248660" cy="3395345"/>
          </a:xfrm>
          <a:custGeom>
            <a:avLst/>
            <a:gdLst/>
            <a:ahLst/>
            <a:cxnLst/>
            <a:rect l="l" t="t" r="r" b="b"/>
            <a:pathLst>
              <a:path w="3248660" h="3395345">
                <a:moveTo>
                  <a:pt x="0" y="0"/>
                </a:moveTo>
                <a:lnTo>
                  <a:pt x="3248037" y="0"/>
                </a:lnTo>
                <a:lnTo>
                  <a:pt x="3248037" y="3394951"/>
                </a:lnTo>
                <a:lnTo>
                  <a:pt x="0" y="33949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2392" y="2218908"/>
            <a:ext cx="0" cy="3401695"/>
          </a:xfrm>
          <a:custGeom>
            <a:avLst/>
            <a:gdLst/>
            <a:ahLst/>
            <a:cxnLst/>
            <a:rect l="l" t="t" r="r" b="b"/>
            <a:pathLst>
              <a:path h="3401695">
                <a:moveTo>
                  <a:pt x="0" y="0"/>
                </a:moveTo>
                <a:lnTo>
                  <a:pt x="0" y="340130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62993" y="2218908"/>
            <a:ext cx="0" cy="3401695"/>
          </a:xfrm>
          <a:custGeom>
            <a:avLst/>
            <a:gdLst/>
            <a:ahLst/>
            <a:cxnLst/>
            <a:rect l="l" t="t" r="r" b="b"/>
            <a:pathLst>
              <a:path h="3401695">
                <a:moveTo>
                  <a:pt x="0" y="0"/>
                </a:moveTo>
                <a:lnTo>
                  <a:pt x="0" y="340130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9217" y="2222083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694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9217" y="5617028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>
                <a:moveTo>
                  <a:pt x="0" y="0"/>
                </a:moveTo>
                <a:lnTo>
                  <a:pt x="341694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3532" y="2336618"/>
            <a:ext cx="10560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3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random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3532" y="2844448"/>
            <a:ext cx="2435225" cy="2464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0" marR="1173480" lvl="0" indent="-153035" algn="l" defTabSz="914400" rtl="0" eaLnBrk="1" fontAlgn="auto" latinLnBrk="1" hangingPunct="1">
              <a:lnSpc>
                <a:spcPct val="1539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whoWin(x, </a:t>
            </a:r>
            <a:r>
              <a:rPr kumimoji="0" sz="13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y)</a:t>
            </a:r>
            <a:r>
              <a:rPr kumimoji="0" sz="13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3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가위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04800" marR="0" lvl="0" indent="0" algn="l" defTabSz="914400" rtl="0" eaLnBrk="1" fontAlgn="auto" latinLnBrk="1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가위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04800" marR="382905" lvl="0" indent="15240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msg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무승부입니다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 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elif 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바위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04800" marR="5080" lvl="0" indent="15240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msg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당신의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승리입니다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  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else</a:t>
            </a:r>
            <a:r>
              <a:rPr kumimoji="0" sz="13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7200" marR="0" lvl="0" indent="0" algn="l" defTabSz="914400" rtl="0" eaLnBrk="1" fontAlgn="auto" latinLnBrk="1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msg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나의</a:t>
            </a: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승리입니다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9217" y="1918716"/>
            <a:ext cx="1713230" cy="30035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455295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ex8-12.py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6815" y="2216242"/>
            <a:ext cx="3463290" cy="3436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985" rIns="0" bIns="0" rtlCol="0">
            <a:spAutoFit/>
          </a:bodyPr>
          <a:lstStyle/>
          <a:p>
            <a:pPr marL="271780" marR="0" lvl="0" indent="0" algn="l" defTabSz="914400" rtl="0" eaLnBrk="1" fontAlgn="auto" latinLnBrk="1" hangingPunct="1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elif </a:t>
            </a:r>
            <a:r>
              <a:rPr kumimoji="0" sz="13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바위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9115" marR="0" lvl="0" indent="0" algn="l" defTabSz="914400" rtl="0" eaLnBrk="1" fontAlgn="auto" latinLnBrk="1" hangingPunct="1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가위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9115" marR="968375" lvl="0" indent="15240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msg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나의</a:t>
            </a:r>
            <a:r>
              <a:rPr kumimoji="0" sz="13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승리입니다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 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elif 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바위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9115" marR="1176020" lvl="0" indent="15240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msg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무승부입니다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  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else</a:t>
            </a:r>
            <a:r>
              <a:rPr kumimoji="0" sz="13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91515" marR="0" lvl="0" indent="0" algn="l" defTabSz="914400" rtl="0" eaLnBrk="1" fontAlgn="auto" latinLnBrk="1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msg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당신의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승리입니다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!‘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3604" y="2209712"/>
            <a:ext cx="3626485" cy="34499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985" rIns="0" bIns="0" rtlCol="0">
            <a:spAutoFit/>
          </a:bodyPr>
          <a:lstStyle/>
          <a:p>
            <a:pPr marL="234315" marR="0" lvl="0" indent="0" algn="l" defTabSz="914400" rtl="0" eaLnBrk="1" fontAlgn="auto" latinLnBrk="1" hangingPunct="1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else</a:t>
            </a:r>
            <a:r>
              <a:rPr kumimoji="0" sz="13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9115" marR="0" lvl="0" indent="0" algn="l" defTabSz="914400" rtl="0" eaLnBrk="1" fontAlgn="auto" latinLnBrk="1" hangingPunct="1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가위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9115" marR="961390" lvl="0" indent="15240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msg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당신의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승리입니다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 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elif 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바위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9115" marR="1132205" lvl="0" indent="15240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msg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나의</a:t>
            </a:r>
            <a:r>
              <a:rPr kumimoji="0" sz="13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승리입니다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  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else</a:t>
            </a:r>
            <a:r>
              <a:rPr kumimoji="0" sz="13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6715" marR="1339215" lvl="0" indent="30480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msg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무승부입니다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  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13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msg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8"/>
                </a:moveTo>
                <a:lnTo>
                  <a:pt x="12192000" y="3048"/>
                </a:lnTo>
                <a:lnTo>
                  <a:pt x="1219200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416" y="366302"/>
            <a:ext cx="8152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/>
              <a:t>가위</a:t>
            </a:r>
            <a:r>
              <a:rPr b="1" spc="-375" dirty="0"/>
              <a:t> </a:t>
            </a:r>
            <a:r>
              <a:rPr b="1" spc="-25" dirty="0"/>
              <a:t>바위</a:t>
            </a:r>
            <a:r>
              <a:rPr b="1" spc="-375" dirty="0"/>
              <a:t> </a:t>
            </a:r>
            <a:r>
              <a:rPr b="1" dirty="0"/>
              <a:t>보</a:t>
            </a:r>
            <a:r>
              <a:rPr b="1" spc="-360" dirty="0"/>
              <a:t> </a:t>
            </a:r>
            <a:r>
              <a:rPr b="1" spc="-25" dirty="0"/>
              <a:t>게임</a:t>
            </a:r>
            <a:r>
              <a:rPr b="1" spc="-375" dirty="0"/>
              <a:t> </a:t>
            </a:r>
            <a:r>
              <a:rPr b="1" spc="-90" dirty="0"/>
              <a:t>만들기</a:t>
            </a:r>
            <a:r>
              <a:rPr b="1" spc="-90" dirty="0">
                <a:latin typeface="Arial"/>
                <a:cs typeface="Arial"/>
              </a:rPr>
              <a:t>(</a:t>
            </a:r>
            <a:r>
              <a:rPr b="1" spc="-90" dirty="0"/>
              <a:t>계속</a:t>
            </a:r>
            <a:r>
              <a:rPr b="1" spc="-90" dirty="0">
                <a:latin typeface="Arial"/>
                <a:cs typeface="Arial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217" y="2218908"/>
            <a:ext cx="3169285" cy="34016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985" rIns="0" bIns="0" rtlCol="0">
            <a:spAutoFit/>
          </a:bodyPr>
          <a:lstStyle/>
          <a:p>
            <a:pPr marL="234315" marR="0" lvl="0" indent="0" algn="l" defTabSz="914400" rtl="0" eaLnBrk="1" fontAlgn="auto" latinLnBrk="1" hangingPunct="1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print('=' </a:t>
            </a:r>
            <a:r>
              <a:rPr kumimoji="0" sz="130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3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3679" marR="1116965" lvl="0" indent="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가위 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바위 보</a:t>
            </a:r>
            <a:r>
              <a:rPr kumimoji="0" sz="1300" b="0" i="0" u="none" strike="noStrike" kern="1200" cap="none" spc="-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게임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')  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print('=' </a:t>
            </a:r>
            <a:r>
              <a:rPr kumimoji="0" sz="130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3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3679" marR="640715" lvl="0" indent="0" algn="l" defTabSz="914400" rtl="0" eaLnBrk="1" fontAlgn="auto" latinLnBrk="1" hangingPunct="1">
              <a:lnSpc>
                <a:spcPct val="153900"/>
              </a:lnSpc>
              <a:spcBef>
                <a:spcPts val="9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gawibawibo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['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가위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','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바위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3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3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보</a:t>
            </a:r>
            <a:r>
              <a:rPr kumimoji="0" sz="13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']  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again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'y'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3679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while 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again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'y'</a:t>
            </a:r>
            <a:r>
              <a:rPr kumimoji="0" sz="13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6080" marR="408305" lvl="0" indent="0" algn="l" defTabSz="914400" rtl="0" eaLnBrk="1" fontAlgn="auto" latinLnBrk="1" hangingPunct="1">
              <a:lnSpc>
                <a:spcPct val="15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random.choice(gawibawibo)  </a:t>
            </a:r>
            <a:r>
              <a:rPr kumimoji="0" sz="13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3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random.choice(gawibawibo)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1685" y="2216242"/>
            <a:ext cx="3724275" cy="3436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985" rIns="0" bIns="0" rtlCol="0">
            <a:spAutoFit/>
          </a:bodyPr>
          <a:lstStyle/>
          <a:p>
            <a:pPr marL="272415" marR="0" lvl="0" indent="0" algn="l" defTabSz="914400" rtl="0" eaLnBrk="1" fontAlgn="auto" latinLnBrk="1" hangingPunct="1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whoWin(me,</a:t>
            </a: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6080" marR="1722120" lvl="0" indent="0" algn="l" defTabSz="914400" rtl="0" eaLnBrk="1" fontAlgn="auto" latinLnBrk="1" hangingPunct="1">
              <a:lnSpc>
                <a:spcPct val="153900"/>
              </a:lnSpc>
              <a:spcBef>
                <a:spcPts val="9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나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%s' </a:t>
            </a:r>
            <a:r>
              <a:rPr kumimoji="0" sz="13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me)  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당신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%s' </a:t>
            </a:r>
            <a:r>
              <a:rPr kumimoji="0" sz="13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3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you)  </a:t>
            </a:r>
            <a:r>
              <a:rPr kumimoji="0" sz="13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print(result)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6080" marR="0" lvl="0" indent="0" algn="l" defTabSz="914400" rtl="0" eaLnBrk="1" fontAlgn="auto" latinLnBrk="1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print('-' </a:t>
            </a:r>
            <a:r>
              <a:rPr kumimoji="0" sz="130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3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3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6080" marR="192405" lvl="0" indent="0" algn="l" defTabSz="914400" rtl="0" eaLnBrk="1" fontAlgn="auto" latinLnBrk="1" hangingPunct="1">
              <a:lnSpc>
                <a:spcPct val="153900"/>
              </a:lnSpc>
              <a:spcBef>
                <a:spcPts val="9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again </a:t>
            </a:r>
            <a:r>
              <a:rPr kumimoji="0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input('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계속하려면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를</a:t>
            </a:r>
            <a:r>
              <a:rPr kumimoji="0" sz="13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입력하세요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!') 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print()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330869" y="2219413"/>
          <a:ext cx="3263900" cy="345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2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56515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68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125" dirty="0">
                          <a:latin typeface="Arial"/>
                          <a:cs typeface="Arial"/>
                        </a:rPr>
                        <a:t>==============================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ts val="1675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가위 바위 보</a:t>
                      </a:r>
                      <a:r>
                        <a:rPr sz="1400" spc="-26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게임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  <a:p>
                      <a:pPr marL="143510">
                        <a:lnSpc>
                          <a:spcPts val="1675"/>
                        </a:lnSpc>
                      </a:pPr>
                      <a:r>
                        <a:rPr sz="1400" spc="-125" dirty="0">
                          <a:latin typeface="Arial"/>
                          <a:cs typeface="Arial"/>
                        </a:rPr>
                        <a:t>==============================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3510" marR="22720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나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가위  당신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바위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  <a:p>
                      <a:pPr marL="144145">
                        <a:lnSpc>
                          <a:spcPts val="1675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당신의</a:t>
                      </a:r>
                      <a:r>
                        <a:rPr sz="1400" spc="-9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10" dirty="0">
                          <a:latin typeface="Arial Unicode MS"/>
                          <a:cs typeface="Arial Unicode MS"/>
                        </a:rPr>
                        <a:t>승리입니다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!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ts val="1675"/>
                        </a:lnSpc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------------------------------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 marR="8547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계속하려면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-35" dirty="0">
                          <a:latin typeface="Arial Unicode MS"/>
                          <a:cs typeface="Arial Unicode MS"/>
                        </a:rPr>
                        <a:t>를</a:t>
                      </a:r>
                      <a:r>
                        <a:rPr sz="1400" spc="-24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입력하세요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!y 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나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가위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  <a:p>
                      <a:pPr marL="144145" marR="1983739" indent="-6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당신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가위  무승부입니다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!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ts val="1670"/>
                        </a:lnSpc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------------------------------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계속하려면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-35" dirty="0">
                          <a:latin typeface="Arial Unicode MS"/>
                          <a:cs typeface="Arial Unicode MS"/>
                        </a:rPr>
                        <a:t>를</a:t>
                      </a:r>
                      <a:r>
                        <a:rPr sz="1400" spc="-19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10" dirty="0">
                          <a:latin typeface="Arial Unicode MS"/>
                          <a:cs typeface="Arial Unicode MS"/>
                        </a:rPr>
                        <a:t>입력하세요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!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8"/>
                </a:moveTo>
                <a:lnTo>
                  <a:pt x="12192000" y="3048"/>
                </a:lnTo>
                <a:lnTo>
                  <a:pt x="1219200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1416" y="369018"/>
            <a:ext cx="444679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95" dirty="0">
                <a:latin typeface="Arial"/>
                <a:cs typeface="Arial"/>
              </a:rPr>
              <a:t>datatime</a:t>
            </a:r>
            <a:r>
              <a:rPr b="1" spc="-415" dirty="0">
                <a:latin typeface="Arial"/>
                <a:cs typeface="Arial"/>
              </a:rPr>
              <a:t> </a:t>
            </a:r>
            <a:r>
              <a:rPr b="1" spc="-50" dirty="0"/>
              <a:t>모듈</a:t>
            </a:r>
          </a:p>
        </p:txBody>
      </p:sp>
      <p:sp>
        <p:nvSpPr>
          <p:cNvPr id="7" name="object 7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5318" y="2065324"/>
            <a:ext cx="194945" cy="3984625"/>
          </a:xfrm>
          <a:custGeom>
            <a:avLst/>
            <a:gdLst/>
            <a:ahLst/>
            <a:cxnLst/>
            <a:rect l="l" t="t" r="r" b="b"/>
            <a:pathLst>
              <a:path w="194944" h="3984625">
                <a:moveTo>
                  <a:pt x="0" y="0"/>
                </a:moveTo>
                <a:lnTo>
                  <a:pt x="194589" y="0"/>
                </a:lnTo>
                <a:lnTo>
                  <a:pt x="194589" y="3984485"/>
                </a:lnTo>
                <a:lnTo>
                  <a:pt x="0" y="39844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9895" y="2065324"/>
            <a:ext cx="3908425" cy="3984625"/>
          </a:xfrm>
          <a:custGeom>
            <a:avLst/>
            <a:gdLst/>
            <a:ahLst/>
            <a:cxnLst/>
            <a:rect l="l" t="t" r="r" b="b"/>
            <a:pathLst>
              <a:path w="3908425" h="3984625">
                <a:moveTo>
                  <a:pt x="0" y="0"/>
                </a:moveTo>
                <a:lnTo>
                  <a:pt x="3908348" y="0"/>
                </a:lnTo>
                <a:lnTo>
                  <a:pt x="3908348" y="3984485"/>
                </a:lnTo>
                <a:lnTo>
                  <a:pt x="0" y="39844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5313" y="2062154"/>
            <a:ext cx="0" cy="3990975"/>
          </a:xfrm>
          <a:custGeom>
            <a:avLst/>
            <a:gdLst/>
            <a:ahLst/>
            <a:cxnLst/>
            <a:rect l="l" t="t" r="r" b="b"/>
            <a:pathLst>
              <a:path h="3990975">
                <a:moveTo>
                  <a:pt x="0" y="0"/>
                </a:moveTo>
                <a:lnTo>
                  <a:pt x="0" y="399083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58246" y="2062154"/>
            <a:ext cx="0" cy="3990975"/>
          </a:xfrm>
          <a:custGeom>
            <a:avLst/>
            <a:gdLst/>
            <a:ahLst/>
            <a:cxnLst/>
            <a:rect l="l" t="t" r="r" b="b"/>
            <a:pathLst>
              <a:path h="3990975">
                <a:moveTo>
                  <a:pt x="0" y="0"/>
                </a:moveTo>
                <a:lnTo>
                  <a:pt x="0" y="399083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2138" y="2065329"/>
            <a:ext cx="4109720" cy="0"/>
          </a:xfrm>
          <a:custGeom>
            <a:avLst/>
            <a:gdLst/>
            <a:ahLst/>
            <a:cxnLst/>
            <a:rect l="l" t="t" r="r" b="b"/>
            <a:pathLst>
              <a:path w="4109720">
                <a:moveTo>
                  <a:pt x="0" y="0"/>
                </a:moveTo>
                <a:lnTo>
                  <a:pt x="410928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2138" y="6049810"/>
            <a:ext cx="4109720" cy="0"/>
          </a:xfrm>
          <a:custGeom>
            <a:avLst/>
            <a:gdLst/>
            <a:ahLst/>
            <a:cxnLst/>
            <a:rect l="l" t="t" r="r" b="b"/>
            <a:pathLst>
              <a:path w="4109720">
                <a:moveTo>
                  <a:pt x="0" y="0"/>
                </a:moveTo>
                <a:lnTo>
                  <a:pt x="410928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8475" y="2030788"/>
            <a:ext cx="3846557" cy="3579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5080" lvl="0" indent="0" algn="l" defTabSz="914400" rtl="0" eaLnBrk="1" fontAlgn="auto" latinLnBrk="1" hangingPunct="1"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datetime 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1850" b="0" i="0" u="none" strike="noStrike" kern="1200" cap="none" spc="-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datetime  </a:t>
            </a:r>
            <a:endParaRPr kumimoji="0" lang="en-US" altLang="ko-KR" sz="1850" b="0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l" defTabSz="914400" rtl="0" eaLnBrk="1" fontAlgn="auto" latinLnBrk="1" hangingPunct="1"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today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datetime.now()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93980" lvl="0" indent="0" algn="l" defTabSz="914400" rtl="0" eaLnBrk="1" fontAlgn="auto" latinLnBrk="1" hangingPunct="1"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년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today.year)  </a:t>
            </a:r>
            <a:endParaRPr kumimoji="0" lang="en-US" altLang="ko-KR" sz="1850" b="0" i="0" u="none" strike="noStrike" kern="120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93980" lvl="0" indent="0" algn="l" defTabSz="914400" rtl="0" eaLnBrk="1" fontAlgn="auto" latinLnBrk="1" hangingPunct="1"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월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today.month)  </a:t>
            </a:r>
            <a:endParaRPr kumimoji="0" lang="en-US" altLang="ko-KR" sz="185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93980" lvl="0" indent="0" algn="l" defTabSz="914400" rtl="0" eaLnBrk="1" fontAlgn="auto" latinLnBrk="1" hangingPunct="1"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일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today.day)  </a:t>
            </a:r>
            <a:endParaRPr kumimoji="0" lang="en-US" altLang="ko-KR" sz="1850" b="0" i="0" u="none" strike="noStrike" kern="1200" cap="none" spc="-7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93980" lvl="0" indent="0" algn="l" defTabSz="914400" rtl="0" eaLnBrk="1" fontAlgn="auto" latinLnBrk="1" hangingPunct="1"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시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today.hour)  </a:t>
            </a:r>
            <a:endParaRPr kumimoji="0" lang="en-US" altLang="ko-KR" sz="1850" b="0" i="0" u="none" strike="noStrike" kern="1200" cap="none" spc="-5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93980" lvl="0" indent="0" algn="l" defTabSz="914400" rtl="0" eaLnBrk="1" fontAlgn="auto" latinLnBrk="1" hangingPunct="1"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분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850" b="0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today.minute)  </a:t>
            </a:r>
            <a:endParaRPr kumimoji="0" lang="en-US" altLang="ko-KR" sz="185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93980" lvl="0" indent="0" algn="l" defTabSz="914400" rtl="0" eaLnBrk="1" fontAlgn="auto" latinLnBrk="1" hangingPunct="1">
              <a:spcBef>
                <a:spcPts val="1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초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%s' </a:t>
            </a:r>
            <a:r>
              <a:rPr kumimoji="0" sz="185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</a:t>
            </a:r>
            <a:r>
              <a:rPr kumimoji="0" sz="1850" b="0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today.second)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919431" y="3459124"/>
          <a:ext cx="5001260" cy="2575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4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4445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506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년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2020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월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일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시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분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ts val="1914"/>
                        </a:lnSpc>
                      </a:pP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초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ts val="1914"/>
                        </a:lnSpc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2020/02/14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10:27:16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75" dirty="0">
                          <a:latin typeface="Arial"/>
                          <a:cs typeface="Arial"/>
                        </a:rPr>
                        <a:t>20-02-14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AM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10:27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452138" y="1761744"/>
            <a:ext cx="1713230" cy="300355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455295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ex8-13.py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6569" y="2059490"/>
            <a:ext cx="5010785" cy="12071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050" rIns="0" bIns="0" rtlCol="0">
            <a:spAutoFit/>
          </a:bodyPr>
          <a:lstStyle/>
          <a:p>
            <a:pPr marL="266065" marR="269875" lvl="0" indent="0" algn="l" defTabSz="914400" rtl="0" eaLnBrk="1" fontAlgn="auto" latinLnBrk="1" hangingPunct="1">
              <a:lnSpc>
                <a:spcPts val="336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print(today.strftime('%Y/%m/%d </a:t>
            </a:r>
            <a:r>
              <a:rPr kumimoji="0" sz="185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%H:%M:%S'))  </a:t>
            </a:r>
            <a:r>
              <a:rPr kumimoji="0" sz="18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print(today.strftime('%y-%m-%d </a:t>
            </a:r>
            <a:r>
              <a:rPr kumimoji="0" sz="185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%p</a:t>
            </a:r>
            <a:r>
              <a:rPr kumimoji="0" sz="185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%I:%M'))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30E12B8C-5861-4F15-8B9B-19AB828AC510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1416" y="369018"/>
            <a:ext cx="1056496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65" dirty="0">
                <a:latin typeface="Arial"/>
                <a:cs typeface="Arial"/>
              </a:rPr>
              <a:t>datatime.strftime() </a:t>
            </a:r>
            <a:r>
              <a:rPr b="1" spc="-40" dirty="0"/>
              <a:t>메소드의 </a:t>
            </a:r>
            <a:r>
              <a:rPr b="1" spc="-25" dirty="0"/>
              <a:t>포맷</a:t>
            </a:r>
            <a:r>
              <a:rPr b="1" spc="-855" dirty="0"/>
              <a:t> </a:t>
            </a:r>
            <a:r>
              <a:rPr b="1" spc="-50" dirty="0"/>
              <a:t>기호</a:t>
            </a:r>
          </a:p>
        </p:txBody>
      </p:sp>
      <p:sp>
        <p:nvSpPr>
          <p:cNvPr id="5" name="object 5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6411" y="1736343"/>
            <a:ext cx="5987228" cy="4212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360932"/>
            <a:ext cx="12192000" cy="3295015"/>
          </a:xfrm>
          <a:custGeom>
            <a:avLst/>
            <a:gdLst/>
            <a:ahLst/>
            <a:cxnLst/>
            <a:rect l="l" t="t" r="r" b="b"/>
            <a:pathLst>
              <a:path w="12192000" h="3295015">
                <a:moveTo>
                  <a:pt x="0" y="3294888"/>
                </a:moveTo>
                <a:lnTo>
                  <a:pt x="12192000" y="3294888"/>
                </a:lnTo>
                <a:lnTo>
                  <a:pt x="12192000" y="0"/>
                </a:lnTo>
                <a:lnTo>
                  <a:pt x="0" y="0"/>
                </a:lnTo>
                <a:lnTo>
                  <a:pt x="0" y="3294888"/>
                </a:lnTo>
                <a:close/>
              </a:path>
            </a:pathLst>
          </a:custGeom>
          <a:solidFill>
            <a:srgbClr val="04455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0" y="2920179"/>
            <a:ext cx="5056505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1" i="0" u="none" strike="noStrike" kern="1200" cap="none" spc="-4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GUI </a:t>
            </a:r>
            <a:r>
              <a:rPr kumimoji="0" lang="ko-KR" altLang="en-US" sz="4700" b="1" i="0" u="none" strike="noStrike" kern="1200" cap="none" spc="-4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프로그래밍</a:t>
            </a:r>
            <a:endParaRPr kumimoji="0" sz="4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/>
              <a:ea typeface="+mn-ea"/>
              <a:cs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8587012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1172022"/>
            <a:ext cx="6681528" cy="493269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1259807"/>
            <a:ext cx="6558701" cy="345992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r>
              <a:rPr lang="en-US" altLang="ko-KR" dirty="0"/>
              <a:t>#</a:t>
            </a:r>
            <a:r>
              <a:rPr lang="en-US" altLang="ko-KR" dirty="0" err="1"/>
              <a:t>root.geometry</a:t>
            </a:r>
            <a:r>
              <a:rPr lang="en-US" altLang="ko-KR" dirty="0"/>
              <a:t>("640x480+300+100") </a:t>
            </a:r>
          </a:p>
          <a:p>
            <a:r>
              <a:rPr lang="en-US" altLang="ko-KR" dirty="0"/>
              <a:t># </a:t>
            </a:r>
            <a:r>
              <a:rPr lang="ko-KR" altLang="en-US" dirty="0"/>
              <a:t>가로 * 세로 </a:t>
            </a:r>
            <a:r>
              <a:rPr lang="en-US" altLang="ko-KR" dirty="0"/>
              <a:t>+ x</a:t>
            </a:r>
            <a:r>
              <a:rPr lang="ko-KR" altLang="en-US" dirty="0"/>
              <a:t>좌표 </a:t>
            </a:r>
            <a:r>
              <a:rPr lang="en-US" altLang="ko-KR" dirty="0"/>
              <a:t>+ y</a:t>
            </a:r>
            <a:r>
              <a:rPr lang="ko-KR" altLang="en-US" dirty="0"/>
              <a:t>좌표</a:t>
            </a:r>
          </a:p>
          <a:p>
            <a:br>
              <a:rPr lang="ko-KR" altLang="en-US" dirty="0"/>
            </a:br>
            <a:r>
              <a:rPr lang="en-US" altLang="ko-KR" dirty="0" err="1"/>
              <a:t>root.resizable</a:t>
            </a:r>
            <a:r>
              <a:rPr lang="en-US" altLang="ko-KR" dirty="0"/>
              <a:t>(True, False) </a:t>
            </a:r>
          </a:p>
          <a:p>
            <a:r>
              <a:rPr lang="en-US" altLang="ko-KR" dirty="0"/>
              <a:t># x(</a:t>
            </a:r>
            <a:r>
              <a:rPr lang="ko-KR" altLang="en-US" dirty="0"/>
              <a:t>너비</a:t>
            </a:r>
            <a:r>
              <a:rPr lang="en-US" altLang="ko-KR" dirty="0"/>
              <a:t>), y(</a:t>
            </a:r>
            <a:r>
              <a:rPr lang="ko-KR" altLang="en-US" dirty="0"/>
              <a:t>높이</a:t>
            </a:r>
            <a:r>
              <a:rPr lang="en-US" altLang="ko-KR" dirty="0"/>
              <a:t>) </a:t>
            </a:r>
            <a:r>
              <a:rPr lang="ko-KR" altLang="en-US" dirty="0"/>
              <a:t>값 변경 불가 </a:t>
            </a:r>
            <a:r>
              <a:rPr lang="en-US" altLang="ko-KR" dirty="0"/>
              <a:t>(</a:t>
            </a:r>
            <a:r>
              <a:rPr lang="ko-KR" altLang="en-US" dirty="0"/>
              <a:t>창 크기 변경 불가</a:t>
            </a:r>
            <a:r>
              <a:rPr lang="en-US" altLang="ko-KR" dirty="0"/>
              <a:t>)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프로그램 창 </a:t>
            </a:r>
            <a:r>
              <a:rPr lang="ko-KR" altLang="en-US" spc="-50" dirty="0" err="1"/>
              <a:t>만들어보기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91B2D-0403-4E7F-9901-DD3AEBE2F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43939"/>
              </p:ext>
            </p:extLst>
          </p:nvPr>
        </p:nvGraphicFramePr>
        <p:xfrm>
          <a:off x="7036983" y="2036786"/>
          <a:ext cx="5019675" cy="3798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675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64493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153808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0E801B5-45E6-4B71-83B6-17247061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348" y="2867891"/>
            <a:ext cx="3357284" cy="267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395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버튼 </a:t>
            </a:r>
            <a:r>
              <a:rPr lang="ko-KR" altLang="en-US" spc="-50" dirty="0" err="1"/>
              <a:t>만들어보기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40"/>
          <a:ext cx="7302472" cy="3925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3988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526478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FD69B881-78CF-4EF6-BB6A-0995E4CFD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79" y="1794315"/>
            <a:ext cx="68484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658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1172022"/>
            <a:ext cx="5480675" cy="493269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1259807"/>
            <a:ext cx="6558701" cy="51219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br>
              <a:rPr lang="en-US" altLang="ko-KR" dirty="0"/>
            </a:br>
            <a:r>
              <a:rPr lang="en-US" altLang="ko-KR" dirty="0"/>
              <a:t>btn1 = Button(root, text="</a:t>
            </a:r>
            <a:r>
              <a:rPr lang="ko-KR" altLang="en-US" dirty="0"/>
              <a:t>버튼</a:t>
            </a:r>
            <a:r>
              <a:rPr lang="en-US" altLang="ko-KR" dirty="0"/>
              <a:t>1")</a:t>
            </a:r>
          </a:p>
          <a:p>
            <a:r>
              <a:rPr lang="en-US" altLang="ko-KR" dirty="0"/>
              <a:t>btn1.pack()</a:t>
            </a:r>
          </a:p>
          <a:p>
            <a:br>
              <a:rPr lang="en-US" altLang="ko-KR" dirty="0"/>
            </a:br>
            <a:r>
              <a:rPr lang="en-US" altLang="ko-KR" dirty="0"/>
              <a:t>btn2 = Button(root, </a:t>
            </a:r>
            <a:r>
              <a:rPr lang="en-US" altLang="ko-KR" dirty="0" err="1"/>
              <a:t>padx</a:t>
            </a:r>
            <a:r>
              <a:rPr lang="en-US" altLang="ko-KR" dirty="0"/>
              <a:t>=5, </a:t>
            </a:r>
            <a:r>
              <a:rPr lang="en-US" altLang="ko-KR" dirty="0" err="1"/>
              <a:t>pady</a:t>
            </a:r>
            <a:r>
              <a:rPr lang="en-US" altLang="ko-KR" dirty="0"/>
              <a:t>=10, text="</a:t>
            </a:r>
            <a:r>
              <a:rPr lang="ko-KR" altLang="en-US" dirty="0"/>
              <a:t>버튼</a:t>
            </a:r>
            <a:r>
              <a:rPr lang="en-US" altLang="ko-KR" dirty="0"/>
              <a:t>2")</a:t>
            </a:r>
          </a:p>
          <a:p>
            <a:r>
              <a:rPr lang="en-US" altLang="ko-KR" dirty="0"/>
              <a:t>btn2.pack()</a:t>
            </a:r>
          </a:p>
          <a:p>
            <a:br>
              <a:rPr lang="en-US" altLang="ko-KR" dirty="0"/>
            </a:br>
            <a:r>
              <a:rPr lang="en-US" altLang="ko-KR" dirty="0"/>
              <a:t>btn3 = Button(root, </a:t>
            </a:r>
            <a:r>
              <a:rPr lang="en-US" altLang="ko-KR" dirty="0" err="1"/>
              <a:t>padx</a:t>
            </a:r>
            <a:r>
              <a:rPr lang="en-US" altLang="ko-KR" dirty="0"/>
              <a:t>=10, </a:t>
            </a:r>
            <a:r>
              <a:rPr lang="en-US" altLang="ko-KR" dirty="0" err="1"/>
              <a:t>pady</a:t>
            </a:r>
            <a:r>
              <a:rPr lang="en-US" altLang="ko-KR" dirty="0"/>
              <a:t>=5, text="</a:t>
            </a:r>
            <a:r>
              <a:rPr lang="ko-KR" altLang="en-US" dirty="0"/>
              <a:t>버튼</a:t>
            </a:r>
            <a:r>
              <a:rPr lang="en-US" altLang="ko-KR" dirty="0"/>
              <a:t>3")</a:t>
            </a:r>
          </a:p>
          <a:p>
            <a:r>
              <a:rPr lang="en-US" altLang="ko-KR" dirty="0"/>
              <a:t>btn3.pack()</a:t>
            </a:r>
          </a:p>
          <a:p>
            <a:br>
              <a:rPr lang="en-US" altLang="ko-KR" dirty="0"/>
            </a:br>
            <a:r>
              <a:rPr lang="en-US" altLang="ko-KR" dirty="0"/>
              <a:t>btn4 = Button(root, width=10, height=3, text="</a:t>
            </a:r>
            <a:r>
              <a:rPr lang="ko-KR" altLang="en-US" dirty="0"/>
              <a:t>버튼</a:t>
            </a:r>
            <a:r>
              <a:rPr lang="en-US" altLang="ko-KR" dirty="0"/>
              <a:t>4")</a:t>
            </a:r>
          </a:p>
          <a:p>
            <a:r>
              <a:rPr lang="en-US" altLang="ko-KR" dirty="0"/>
              <a:t>btn4.pack()</a:t>
            </a:r>
          </a:p>
          <a:p>
            <a:br>
              <a:rPr lang="en-US" altLang="ko-KR" dirty="0"/>
            </a:br>
            <a:r>
              <a:rPr lang="en-US" altLang="ko-KR" dirty="0"/>
              <a:t>btn5 = Button(root, </a:t>
            </a:r>
            <a:r>
              <a:rPr lang="en-US" altLang="ko-KR" dirty="0" err="1"/>
              <a:t>fg</a:t>
            </a:r>
            <a:r>
              <a:rPr lang="en-US" altLang="ko-KR" dirty="0"/>
              <a:t>="red", </a:t>
            </a:r>
            <a:r>
              <a:rPr lang="en-US" altLang="ko-KR" dirty="0" err="1"/>
              <a:t>bg</a:t>
            </a:r>
            <a:r>
              <a:rPr lang="en-US" altLang="ko-KR" dirty="0"/>
              <a:t>="yellow", text="</a:t>
            </a:r>
            <a:r>
              <a:rPr lang="ko-KR" altLang="en-US" dirty="0"/>
              <a:t>버튼</a:t>
            </a:r>
            <a:r>
              <a:rPr lang="en-US" altLang="ko-KR" dirty="0"/>
              <a:t>5")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버튼 </a:t>
            </a:r>
            <a:r>
              <a:rPr lang="ko-KR" altLang="en-US" spc="-50" dirty="0" err="1"/>
              <a:t>만들어보기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5801794" y="1172022"/>
            <a:ext cx="6189674" cy="493269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5868510" y="1214615"/>
            <a:ext cx="61229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btn5.pack()</a:t>
            </a:r>
          </a:p>
          <a:p>
            <a:br>
              <a:rPr lang="en-US" altLang="ko-KR" dirty="0"/>
            </a:br>
            <a:r>
              <a:rPr lang="en-US" altLang="ko-KR" dirty="0"/>
              <a:t>photo = </a:t>
            </a:r>
            <a:r>
              <a:rPr lang="en-US" altLang="ko-KR" dirty="0" err="1"/>
              <a:t>PhotoImage</a:t>
            </a:r>
            <a:r>
              <a:rPr lang="en-US" altLang="ko-KR" dirty="0"/>
              <a:t>(file="img.png")</a:t>
            </a:r>
          </a:p>
          <a:p>
            <a:r>
              <a:rPr lang="en-US" altLang="ko-KR" dirty="0"/>
              <a:t>btn6 = Button(root, image=photo)</a:t>
            </a:r>
          </a:p>
          <a:p>
            <a:r>
              <a:rPr lang="en-US" altLang="ko-KR" dirty="0"/>
              <a:t>btn6.pack()</a:t>
            </a:r>
          </a:p>
          <a:p>
            <a:br>
              <a:rPr lang="en-US" altLang="ko-KR" dirty="0"/>
            </a:br>
            <a:r>
              <a:rPr lang="en-US" altLang="ko-KR" dirty="0"/>
              <a:t>def </a:t>
            </a:r>
            <a:r>
              <a:rPr lang="en-US" altLang="ko-KR" dirty="0" err="1"/>
              <a:t>btncmd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print("</a:t>
            </a:r>
            <a:r>
              <a:rPr lang="ko-KR" altLang="en-US" dirty="0"/>
              <a:t>버튼이 클릭되었어요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/>
              <a:t>btn7 = Button(root, text="</a:t>
            </a:r>
            <a:r>
              <a:rPr lang="ko-KR" altLang="en-US" dirty="0"/>
              <a:t>동작하는 버튼</a:t>
            </a:r>
            <a:r>
              <a:rPr lang="en-US" altLang="ko-KR" dirty="0"/>
              <a:t>", command=</a:t>
            </a:r>
            <a:r>
              <a:rPr lang="en-US" altLang="ko-KR" dirty="0" err="1"/>
              <a:t>btncmd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btn7.pack()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041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라벨 붙이기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40"/>
          <a:ext cx="7302472" cy="3925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3988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526478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A4FCECD-7127-419B-9604-A2E0D33C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44" y="1946041"/>
            <a:ext cx="3489873" cy="2799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559D1D-ADA0-41F5-BC4E-8A09FF73B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869" y="1957331"/>
            <a:ext cx="3462910" cy="27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24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1172022"/>
            <a:ext cx="5480675" cy="493269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1259807"/>
            <a:ext cx="6558701" cy="401391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</a:t>
            </a:r>
          </a:p>
          <a:p>
            <a:br>
              <a:rPr lang="en-US" altLang="ko-KR" dirty="0"/>
            </a:br>
            <a:r>
              <a:rPr lang="en-US" altLang="ko-KR" dirty="0"/>
              <a:t>label1 = Label(root, text="</a:t>
            </a:r>
            <a:r>
              <a:rPr lang="ko-KR" altLang="en-US" dirty="0"/>
              <a:t>안녕하세요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label1.pack()</a:t>
            </a:r>
          </a:p>
          <a:p>
            <a:br>
              <a:rPr lang="en-US" altLang="ko-KR" dirty="0"/>
            </a:br>
            <a:r>
              <a:rPr lang="en-US" altLang="ko-KR" dirty="0"/>
              <a:t>photo = </a:t>
            </a:r>
            <a:r>
              <a:rPr lang="en-US" altLang="ko-KR" dirty="0" err="1"/>
              <a:t>PhotoImage</a:t>
            </a:r>
            <a:r>
              <a:rPr lang="en-US" altLang="ko-KR" dirty="0"/>
              <a:t>(file="img.png")</a:t>
            </a:r>
          </a:p>
          <a:p>
            <a:r>
              <a:rPr lang="en-US" altLang="ko-KR" dirty="0"/>
              <a:t>label2 = Label(root, image=photo)</a:t>
            </a:r>
          </a:p>
          <a:p>
            <a:r>
              <a:rPr lang="en-US" altLang="ko-KR" dirty="0"/>
              <a:t>label2.pack()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라벨 붙이기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5801794" y="1172022"/>
            <a:ext cx="6189674" cy="493269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5868510" y="1214615"/>
            <a:ext cx="49807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 change():</a:t>
            </a:r>
          </a:p>
          <a:p>
            <a:r>
              <a:rPr lang="en-US" altLang="ko-KR" dirty="0"/>
              <a:t>    label1.config(text="</a:t>
            </a:r>
            <a:r>
              <a:rPr lang="ko-KR" altLang="en-US" dirty="0"/>
              <a:t>또 만나요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/>
              <a:t>    global photo2</a:t>
            </a:r>
          </a:p>
          <a:p>
            <a:r>
              <a:rPr lang="en-US" altLang="ko-KR" dirty="0"/>
              <a:t>    photo2 = </a:t>
            </a:r>
            <a:r>
              <a:rPr lang="en-US" altLang="ko-KR" dirty="0" err="1"/>
              <a:t>PhotoImage</a:t>
            </a:r>
            <a:r>
              <a:rPr lang="en-US" altLang="ko-KR" dirty="0"/>
              <a:t>(file="img2.png")</a:t>
            </a:r>
          </a:p>
          <a:p>
            <a:r>
              <a:rPr lang="en-US" altLang="ko-KR" dirty="0"/>
              <a:t>    label2.config(image=photo2)</a:t>
            </a:r>
          </a:p>
          <a:p>
            <a:br>
              <a:rPr lang="en-US" altLang="ko-KR" dirty="0"/>
            </a:br>
            <a:r>
              <a:rPr lang="en-US" altLang="ko-KR" dirty="0" err="1"/>
              <a:t>btn</a:t>
            </a:r>
            <a:r>
              <a:rPr lang="en-US" altLang="ko-KR" dirty="0"/>
              <a:t> = Button(root, text="</a:t>
            </a:r>
            <a:r>
              <a:rPr lang="ko-KR" altLang="en-US" dirty="0"/>
              <a:t>클릭</a:t>
            </a:r>
            <a:r>
              <a:rPr lang="en-US" altLang="ko-KR" dirty="0"/>
              <a:t>", command=change)</a:t>
            </a:r>
          </a:p>
          <a:p>
            <a:r>
              <a:rPr lang="en-US" altLang="ko-KR" dirty="0" err="1"/>
              <a:t>btn.pack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383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80B09A43-F6F9-4A6A-935F-BDECC802DF3A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9D25493-3292-407D-A992-3655C07F33E1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C33A6BBA-B9D9-4197-855F-0288C23C5801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7188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chemeClr val="bg1"/>
                </a:solidFill>
              </a:rPr>
              <a:t>매개</a:t>
            </a:r>
            <a:r>
              <a:rPr b="1" spc="-375" dirty="0">
                <a:solidFill>
                  <a:schemeClr val="bg1"/>
                </a:solidFill>
              </a:rPr>
              <a:t> </a:t>
            </a:r>
            <a:r>
              <a:rPr b="1" spc="-35" dirty="0">
                <a:solidFill>
                  <a:schemeClr val="bg1"/>
                </a:solidFill>
              </a:rPr>
              <a:t>변수가</a:t>
            </a:r>
            <a:r>
              <a:rPr b="1" spc="-375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여러</a:t>
            </a:r>
            <a:r>
              <a:rPr b="1" spc="-370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개인</a:t>
            </a:r>
            <a:r>
              <a:rPr b="1" spc="-375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경우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6119" y="1926755"/>
            <a:ext cx="267335" cy="4167504"/>
          </a:xfrm>
          <a:custGeom>
            <a:avLst/>
            <a:gdLst/>
            <a:ahLst/>
            <a:cxnLst/>
            <a:rect l="l" t="t" r="r" b="b"/>
            <a:pathLst>
              <a:path w="267334" h="4167504">
                <a:moveTo>
                  <a:pt x="0" y="0"/>
                </a:moveTo>
                <a:lnTo>
                  <a:pt x="267042" y="0"/>
                </a:lnTo>
                <a:lnTo>
                  <a:pt x="267042" y="4167365"/>
                </a:lnTo>
                <a:lnTo>
                  <a:pt x="0" y="41673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3162" y="1926755"/>
            <a:ext cx="5412105" cy="4167504"/>
          </a:xfrm>
          <a:custGeom>
            <a:avLst/>
            <a:gdLst/>
            <a:ahLst/>
            <a:cxnLst/>
            <a:rect l="l" t="t" r="r" b="b"/>
            <a:pathLst>
              <a:path w="5412105" h="4167504">
                <a:moveTo>
                  <a:pt x="0" y="0"/>
                </a:moveTo>
                <a:lnTo>
                  <a:pt x="5411749" y="0"/>
                </a:lnTo>
                <a:lnTo>
                  <a:pt x="5411749" y="4167365"/>
                </a:lnTo>
                <a:lnTo>
                  <a:pt x="0" y="41673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6124" y="1923573"/>
            <a:ext cx="0" cy="4173854"/>
          </a:xfrm>
          <a:custGeom>
            <a:avLst/>
            <a:gdLst/>
            <a:ahLst/>
            <a:cxnLst/>
            <a:rect l="l" t="t" r="r" b="b"/>
            <a:pathLst>
              <a:path h="4173854">
                <a:moveTo>
                  <a:pt x="0" y="0"/>
                </a:moveTo>
                <a:lnTo>
                  <a:pt x="0" y="417371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4911" y="1923573"/>
            <a:ext cx="0" cy="4173854"/>
          </a:xfrm>
          <a:custGeom>
            <a:avLst/>
            <a:gdLst/>
            <a:ahLst/>
            <a:cxnLst/>
            <a:rect l="l" t="t" r="r" b="b"/>
            <a:pathLst>
              <a:path h="4173854">
                <a:moveTo>
                  <a:pt x="0" y="0"/>
                </a:moveTo>
                <a:lnTo>
                  <a:pt x="0" y="417371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949" y="1926748"/>
            <a:ext cx="5685155" cy="0"/>
          </a:xfrm>
          <a:custGeom>
            <a:avLst/>
            <a:gdLst/>
            <a:ahLst/>
            <a:cxnLst/>
            <a:rect l="l" t="t" r="r" b="b"/>
            <a:pathLst>
              <a:path w="5685155">
                <a:moveTo>
                  <a:pt x="0" y="0"/>
                </a:moveTo>
                <a:lnTo>
                  <a:pt x="568514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2949" y="6094109"/>
            <a:ext cx="5685155" cy="0"/>
          </a:xfrm>
          <a:custGeom>
            <a:avLst/>
            <a:gdLst/>
            <a:ahLst/>
            <a:cxnLst/>
            <a:rect l="l" t="t" r="r" b="b"/>
            <a:pathLst>
              <a:path w="5685155">
                <a:moveTo>
                  <a:pt x="0" y="0"/>
                </a:moveTo>
                <a:lnTo>
                  <a:pt x="568514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850951" y="1924088"/>
          <a:ext cx="4402455" cy="3044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4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667">
                <a:tc>
                  <a:txBody>
                    <a:bodyPr/>
                    <a:lstStyle/>
                    <a:p>
                      <a:pPr marL="143510" marR="3778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김지영님은 빨강을 좋아하지</a:t>
                      </a:r>
                      <a:r>
                        <a:rPr sz="1800" spc="-37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-10" dirty="0">
                          <a:latin typeface="Arial Unicode MS"/>
                          <a:cs typeface="Arial Unicode MS"/>
                        </a:rPr>
                        <a:t>않습니다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. 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홍채영님은 노랑을 조금 </a:t>
                      </a:r>
                      <a:r>
                        <a:rPr sz="1800" spc="-10" dirty="0">
                          <a:latin typeface="Arial Unicode MS"/>
                          <a:cs typeface="Arial Unicode MS"/>
                        </a:rPr>
                        <a:t>좋아합니다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. 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진소진님은 파랑을 매우</a:t>
                      </a:r>
                      <a:r>
                        <a:rPr sz="1800" spc="-31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spc="-10" dirty="0">
                          <a:latin typeface="Arial Unicode MS"/>
                          <a:cs typeface="Arial Unicode MS"/>
                        </a:rPr>
                        <a:t>좋아합니다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854963" y="1623060"/>
            <a:ext cx="1711960" cy="302260"/>
          </a:xfrm>
          <a:custGeom>
            <a:avLst/>
            <a:gdLst/>
            <a:ahLst/>
            <a:cxnLst/>
            <a:rect l="l" t="t" r="r" b="b"/>
            <a:pathLst>
              <a:path w="1711960" h="302260">
                <a:moveTo>
                  <a:pt x="0" y="0"/>
                </a:moveTo>
                <a:lnTo>
                  <a:pt x="1711452" y="0"/>
                </a:lnTo>
                <a:lnTo>
                  <a:pt x="1711452" y="301751"/>
                </a:lnTo>
                <a:lnTo>
                  <a:pt x="0" y="301751"/>
                </a:lnTo>
                <a:lnTo>
                  <a:pt x="0" y="0"/>
                </a:lnTo>
                <a:close/>
              </a:path>
            </a:pathLst>
          </a:custGeom>
          <a:solidFill>
            <a:srgbClr val="68892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9041" y="1627112"/>
            <a:ext cx="5216525" cy="433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ex7-3.py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6850" marR="1754505" lvl="0" indent="-184785" algn="l" defTabSz="914400" rtl="0" eaLnBrk="1" fontAlgn="auto" latinLnBrk="1" hangingPunct="1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favorate_color(name,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color,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amount)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(amount 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1)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6850" marR="5080" lvl="0" indent="1841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print('%s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님은 </a:t>
            </a:r>
            <a:r>
              <a:rPr kumimoji="0" sz="16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</a:t>
            </a:r>
            <a:r>
              <a:rPr kumimoji="0" sz="16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을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좋아하지 않습니다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(name,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color)) 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elif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(amount 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==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2)</a:t>
            </a:r>
            <a:r>
              <a:rPr kumimoji="0" sz="16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6850" marR="207645" lvl="0" indent="184150" algn="l" defTabSz="914400" rtl="0" eaLnBrk="1" fontAlgn="auto" latinLnBrk="1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print('%s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님은 </a:t>
            </a:r>
            <a:r>
              <a:rPr kumimoji="0" sz="16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</a:t>
            </a:r>
            <a:r>
              <a:rPr kumimoji="0" sz="16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을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조금 좋아합니다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(name,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color))  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else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100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print('%s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님은 </a:t>
            </a:r>
            <a:r>
              <a:rPr kumimoji="0" sz="16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%s</a:t>
            </a:r>
            <a:r>
              <a:rPr kumimoji="0" sz="16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을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매우 좋아합니다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(name,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favorate_color('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김지영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빨강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favorate_color('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홍채영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노랑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favorate_color('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진소진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파랑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1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텍스트 입력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40"/>
          <a:ext cx="7302472" cy="3925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3988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526478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46D2CCE-0BA8-4BFB-8D18-6A81A19E9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607" y="2100466"/>
            <a:ext cx="2881561" cy="23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836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2" y="1172022"/>
            <a:ext cx="4479533" cy="493269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1259807"/>
            <a:ext cx="6558701" cy="429091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/>
              <a:t>txt = Text(root, width=30, height=5)</a:t>
            </a:r>
          </a:p>
          <a:p>
            <a:r>
              <a:rPr lang="en-US" altLang="ko-KR" dirty="0" err="1"/>
              <a:t>txt.pack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txt.insert</a:t>
            </a:r>
            <a:r>
              <a:rPr lang="en-US" altLang="ko-KR" dirty="0"/>
              <a:t>(END, "</a:t>
            </a:r>
            <a:r>
              <a:rPr lang="ko-KR" altLang="en-US" dirty="0"/>
              <a:t>글자를 입력하세요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/>
              <a:t>e = Entry(root, width=30)</a:t>
            </a:r>
          </a:p>
          <a:p>
            <a:r>
              <a:rPr lang="en-US" altLang="ko-KR" dirty="0" err="1"/>
              <a:t>e.pack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e.insert</a:t>
            </a:r>
            <a:r>
              <a:rPr lang="en-US" altLang="ko-KR" dirty="0"/>
              <a:t>(0, "</a:t>
            </a:r>
            <a:r>
              <a:rPr lang="ko-KR" altLang="en-US" dirty="0"/>
              <a:t>한 줄만 입력해요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텍스트 입력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4988241" y="1172022"/>
            <a:ext cx="7003227" cy="4932698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5179760" y="1308232"/>
            <a:ext cx="668888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 </a:t>
            </a:r>
            <a:r>
              <a:rPr lang="en-US" altLang="ko-KR" dirty="0" err="1"/>
              <a:t>btncmd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# </a:t>
            </a:r>
            <a:r>
              <a:rPr lang="ko-KR" altLang="en-US" dirty="0"/>
              <a:t>내용 출력</a:t>
            </a:r>
          </a:p>
          <a:p>
            <a:r>
              <a:rPr lang="ko-KR" altLang="en-US" dirty="0"/>
              <a:t>    </a:t>
            </a:r>
            <a:r>
              <a:rPr lang="en-US" altLang="ko-KR" dirty="0"/>
              <a:t>print(</a:t>
            </a:r>
            <a:r>
              <a:rPr lang="en-US" altLang="ko-KR" dirty="0" err="1"/>
              <a:t>txt.get</a:t>
            </a:r>
            <a:r>
              <a:rPr lang="en-US" altLang="ko-KR" dirty="0"/>
              <a:t>("1.0", END)) # 1 : </a:t>
            </a:r>
            <a:r>
              <a:rPr lang="ko-KR" altLang="en-US" dirty="0"/>
              <a:t>첫번째 라인</a:t>
            </a:r>
            <a:r>
              <a:rPr lang="en-US" altLang="ko-KR" dirty="0"/>
              <a:t>, 0 : 0</a:t>
            </a:r>
            <a:r>
              <a:rPr lang="ko-KR" altLang="en-US" dirty="0"/>
              <a:t>번째 </a:t>
            </a:r>
            <a:r>
              <a:rPr lang="en-US" altLang="ko-KR" dirty="0"/>
              <a:t>column </a:t>
            </a:r>
            <a:r>
              <a:rPr lang="ko-KR" altLang="en-US" dirty="0"/>
              <a:t>위치</a:t>
            </a:r>
          </a:p>
          <a:p>
            <a:r>
              <a:rPr lang="ko-KR" altLang="en-US" dirty="0"/>
              <a:t>    </a:t>
            </a:r>
            <a:r>
              <a:rPr lang="en-US" altLang="ko-KR" dirty="0"/>
              <a:t>print(</a:t>
            </a:r>
            <a:r>
              <a:rPr lang="en-US" altLang="ko-KR" dirty="0" err="1"/>
              <a:t>e.get</a:t>
            </a:r>
            <a:r>
              <a:rPr lang="en-US" altLang="ko-KR" dirty="0"/>
              <a:t>())</a:t>
            </a:r>
          </a:p>
          <a:p>
            <a:br>
              <a:rPr lang="en-US" altLang="ko-KR" dirty="0"/>
            </a:br>
            <a:r>
              <a:rPr lang="en-US" altLang="ko-KR" dirty="0"/>
              <a:t>    # </a:t>
            </a:r>
            <a:r>
              <a:rPr lang="ko-KR" altLang="en-US" dirty="0"/>
              <a:t>내용 삭제</a:t>
            </a:r>
          </a:p>
          <a:p>
            <a:r>
              <a:rPr lang="ko-KR" altLang="en-US" dirty="0"/>
              <a:t>    </a:t>
            </a:r>
            <a:r>
              <a:rPr lang="en-US" altLang="ko-KR" dirty="0" err="1"/>
              <a:t>txt.delete</a:t>
            </a:r>
            <a:r>
              <a:rPr lang="en-US" altLang="ko-KR" dirty="0"/>
              <a:t>("1.0", END)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e.delete</a:t>
            </a:r>
            <a:r>
              <a:rPr lang="en-US" altLang="ko-KR" dirty="0"/>
              <a:t>(0, END)</a:t>
            </a:r>
          </a:p>
          <a:p>
            <a:br>
              <a:rPr lang="en-US" altLang="ko-KR" dirty="0"/>
            </a:br>
            <a:r>
              <a:rPr lang="en-US" altLang="ko-KR" dirty="0" err="1"/>
              <a:t>btn</a:t>
            </a:r>
            <a:r>
              <a:rPr lang="en-US" altLang="ko-KR" dirty="0"/>
              <a:t> = Button(root, text="</a:t>
            </a:r>
            <a:r>
              <a:rPr lang="ko-KR" altLang="en-US" dirty="0"/>
              <a:t>클릭</a:t>
            </a:r>
            <a:r>
              <a:rPr lang="en-US" altLang="ko-KR" dirty="0"/>
              <a:t>", command=</a:t>
            </a:r>
            <a:r>
              <a:rPr lang="en-US" altLang="ko-KR" dirty="0" err="1"/>
              <a:t>btncmd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btn.pack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1556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리스트 박스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40"/>
          <a:ext cx="7302472" cy="3925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3988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526478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B3367B1-3C0B-4753-BD71-1B428740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83" y="1710490"/>
            <a:ext cx="4297681" cy="34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3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1" y="1172021"/>
            <a:ext cx="5480669" cy="5078283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1259807"/>
            <a:ext cx="6558701" cy="429091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 err="1"/>
              <a:t>listbox</a:t>
            </a:r>
            <a:r>
              <a:rPr lang="en-US" altLang="ko-KR" dirty="0"/>
              <a:t> = </a:t>
            </a:r>
            <a:r>
              <a:rPr lang="en-US" altLang="ko-KR" dirty="0" err="1"/>
              <a:t>Listbox</a:t>
            </a:r>
            <a:r>
              <a:rPr lang="en-US" altLang="ko-KR" dirty="0"/>
              <a:t>(root, </a:t>
            </a:r>
            <a:r>
              <a:rPr lang="en-US" altLang="ko-KR" dirty="0" err="1"/>
              <a:t>selectmode</a:t>
            </a:r>
            <a:r>
              <a:rPr lang="en-US" altLang="ko-KR" dirty="0"/>
              <a:t>="extended", height=0)</a:t>
            </a:r>
          </a:p>
          <a:p>
            <a:r>
              <a:rPr lang="en-US" altLang="ko-KR" dirty="0" err="1"/>
              <a:t>listbox.insert</a:t>
            </a:r>
            <a:r>
              <a:rPr lang="en-US" altLang="ko-KR" dirty="0"/>
              <a:t>(0, "</a:t>
            </a:r>
            <a:r>
              <a:rPr lang="ko-KR" altLang="en-US" dirty="0"/>
              <a:t>사과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listbox.insert</a:t>
            </a:r>
            <a:r>
              <a:rPr lang="en-US" altLang="ko-KR" dirty="0"/>
              <a:t>(1, "</a:t>
            </a:r>
            <a:r>
              <a:rPr lang="ko-KR" altLang="en-US" dirty="0"/>
              <a:t>딸기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listbox.insert</a:t>
            </a:r>
            <a:r>
              <a:rPr lang="en-US" altLang="ko-KR" dirty="0"/>
              <a:t>(2, "</a:t>
            </a:r>
            <a:r>
              <a:rPr lang="ko-KR" altLang="en-US" dirty="0"/>
              <a:t>바나나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listbox.insert</a:t>
            </a:r>
            <a:r>
              <a:rPr lang="en-US" altLang="ko-KR" dirty="0"/>
              <a:t>(END, "</a:t>
            </a:r>
            <a:r>
              <a:rPr lang="ko-KR" altLang="en-US" dirty="0"/>
              <a:t>수박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listbox.insert</a:t>
            </a:r>
            <a:r>
              <a:rPr lang="en-US" altLang="ko-KR" dirty="0"/>
              <a:t>(END, "</a:t>
            </a:r>
            <a:r>
              <a:rPr lang="ko-KR" altLang="en-US" dirty="0"/>
              <a:t>포도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listbox.pack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리스트 박스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5902037" y="1172021"/>
            <a:ext cx="6089432" cy="5078293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5989376" y="1214615"/>
            <a:ext cx="57726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 </a:t>
            </a:r>
            <a:r>
              <a:rPr lang="en-US" altLang="ko-KR" dirty="0" err="1"/>
              <a:t>btncmd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# </a:t>
            </a:r>
            <a:r>
              <a:rPr lang="ko-KR" altLang="en-US" dirty="0"/>
              <a:t>삭제</a:t>
            </a:r>
          </a:p>
          <a:p>
            <a:r>
              <a:rPr lang="ko-KR" altLang="en-US" dirty="0"/>
              <a:t>    </a:t>
            </a:r>
            <a:r>
              <a:rPr lang="en-US" altLang="ko-KR" dirty="0"/>
              <a:t>#</a:t>
            </a:r>
            <a:r>
              <a:rPr lang="en-US" altLang="ko-KR" dirty="0" err="1"/>
              <a:t>listbox.delete</a:t>
            </a:r>
            <a:r>
              <a:rPr lang="en-US" altLang="ko-KR" dirty="0"/>
              <a:t>(0) # </a:t>
            </a:r>
            <a:r>
              <a:rPr lang="ko-KR" altLang="en-US" dirty="0"/>
              <a:t>맨 앞 항목을 삭제</a:t>
            </a:r>
          </a:p>
          <a:p>
            <a:br>
              <a:rPr lang="ko-KR" altLang="en-US" dirty="0"/>
            </a:br>
            <a:r>
              <a:rPr lang="ko-KR" altLang="en-US" dirty="0"/>
              <a:t>    </a:t>
            </a:r>
            <a:r>
              <a:rPr lang="en-US" altLang="ko-KR" dirty="0"/>
              <a:t># </a:t>
            </a:r>
            <a:r>
              <a:rPr lang="ko-KR" altLang="en-US" dirty="0" err="1"/>
              <a:t>갯수</a:t>
            </a:r>
            <a:r>
              <a:rPr lang="ko-KR" altLang="en-US" dirty="0"/>
              <a:t> 확인</a:t>
            </a:r>
          </a:p>
          <a:p>
            <a:r>
              <a:rPr lang="ko-KR" altLang="en-US" dirty="0"/>
              <a:t>    </a:t>
            </a:r>
            <a:r>
              <a:rPr lang="en-US" altLang="ko-KR" dirty="0"/>
              <a:t>#print("</a:t>
            </a:r>
            <a:r>
              <a:rPr lang="ko-KR" altLang="en-US" dirty="0"/>
              <a:t>리스트에는</a:t>
            </a:r>
            <a:r>
              <a:rPr lang="en-US" altLang="ko-KR" dirty="0"/>
              <a:t>", </a:t>
            </a:r>
            <a:r>
              <a:rPr lang="en-US" altLang="ko-KR" dirty="0" err="1"/>
              <a:t>listbox.size</a:t>
            </a:r>
            <a:r>
              <a:rPr lang="en-US" altLang="ko-KR" dirty="0"/>
              <a:t>(), "</a:t>
            </a:r>
            <a:r>
              <a:rPr lang="ko-KR" altLang="en-US" dirty="0"/>
              <a:t>개가 있어요</a:t>
            </a:r>
            <a:r>
              <a:rPr lang="en-US" altLang="ko-KR" dirty="0"/>
              <a:t>")</a:t>
            </a:r>
            <a:endParaRPr lang="ko-KR" altLang="en-US" dirty="0"/>
          </a:p>
          <a:p>
            <a:br>
              <a:rPr lang="ko-KR" altLang="en-US" dirty="0"/>
            </a:br>
            <a:r>
              <a:rPr lang="ko-KR" altLang="en-US" dirty="0"/>
              <a:t>    </a:t>
            </a:r>
            <a:r>
              <a:rPr lang="en-US" altLang="ko-KR" dirty="0"/>
              <a:t># </a:t>
            </a:r>
            <a:r>
              <a:rPr lang="ko-KR" altLang="en-US" dirty="0"/>
              <a:t>항목 확인 </a:t>
            </a:r>
            <a:r>
              <a:rPr lang="en-US" altLang="ko-KR" dirty="0"/>
              <a:t>(</a:t>
            </a:r>
            <a:r>
              <a:rPr lang="ko-KR" altLang="en-US" dirty="0"/>
              <a:t>시작 </a:t>
            </a:r>
            <a:r>
              <a:rPr lang="en-US" altLang="ko-KR" dirty="0" err="1"/>
              <a:t>idx</a:t>
            </a:r>
            <a:r>
              <a:rPr lang="en-US" altLang="ko-KR" dirty="0"/>
              <a:t>, </a:t>
            </a:r>
            <a:r>
              <a:rPr lang="ko-KR" altLang="en-US" dirty="0"/>
              <a:t>끝 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#print("1</a:t>
            </a:r>
            <a:r>
              <a:rPr lang="ko-KR" altLang="en-US" dirty="0"/>
              <a:t>번째부터 </a:t>
            </a:r>
            <a:r>
              <a:rPr lang="en-US" altLang="ko-KR" dirty="0"/>
              <a:t>3</a:t>
            </a:r>
            <a:r>
              <a:rPr lang="ko-KR" altLang="en-US" dirty="0"/>
              <a:t>번째까지의 항목 </a:t>
            </a:r>
            <a:r>
              <a:rPr lang="en-US" altLang="ko-KR" dirty="0"/>
              <a:t>: ", </a:t>
            </a:r>
            <a:r>
              <a:rPr lang="en-US" altLang="ko-KR" dirty="0" err="1"/>
              <a:t>listbox.get</a:t>
            </a:r>
            <a:r>
              <a:rPr lang="en-US" altLang="ko-KR" dirty="0"/>
              <a:t>(0, 2))</a:t>
            </a:r>
          </a:p>
          <a:p>
            <a:br>
              <a:rPr lang="en-US" altLang="ko-KR" dirty="0"/>
            </a:br>
            <a:r>
              <a:rPr lang="en-US" altLang="ko-KR" dirty="0"/>
              <a:t>    # </a:t>
            </a:r>
            <a:r>
              <a:rPr lang="ko-KR" altLang="en-US" dirty="0"/>
              <a:t>선택된 항목 확인 </a:t>
            </a:r>
            <a:r>
              <a:rPr lang="en-US" altLang="ko-KR" dirty="0"/>
              <a:t>(</a:t>
            </a:r>
            <a:r>
              <a:rPr lang="ko-KR" altLang="en-US" dirty="0"/>
              <a:t>위치로 반환 </a:t>
            </a:r>
            <a:r>
              <a:rPr lang="en-US" altLang="ko-KR" dirty="0"/>
              <a:t>(ex) (1, 2, 3) )</a:t>
            </a:r>
          </a:p>
          <a:p>
            <a:r>
              <a:rPr lang="en-US" altLang="ko-KR" dirty="0"/>
              <a:t>    print("</a:t>
            </a:r>
            <a:r>
              <a:rPr lang="ko-KR" altLang="en-US" dirty="0"/>
              <a:t>선택된 항목 </a:t>
            </a:r>
            <a:r>
              <a:rPr lang="en-US" altLang="ko-KR" dirty="0"/>
              <a:t>: ", </a:t>
            </a:r>
            <a:r>
              <a:rPr lang="en-US" altLang="ko-KR" dirty="0" err="1"/>
              <a:t>listbox.curselection</a:t>
            </a:r>
            <a:r>
              <a:rPr lang="en-US" altLang="ko-KR" dirty="0"/>
              <a:t>())</a:t>
            </a:r>
          </a:p>
          <a:p>
            <a:br>
              <a:rPr lang="en-US" altLang="ko-KR" dirty="0"/>
            </a:br>
            <a:r>
              <a:rPr lang="en-US" altLang="ko-KR" dirty="0" err="1"/>
              <a:t>btn</a:t>
            </a:r>
            <a:r>
              <a:rPr lang="en-US" altLang="ko-KR" dirty="0"/>
              <a:t> = Button(root, text="</a:t>
            </a:r>
            <a:r>
              <a:rPr lang="ko-KR" altLang="en-US" dirty="0"/>
              <a:t>클릭</a:t>
            </a:r>
            <a:r>
              <a:rPr lang="en-US" altLang="ko-KR" dirty="0"/>
              <a:t>", command=</a:t>
            </a:r>
            <a:r>
              <a:rPr lang="en-US" altLang="ko-KR" dirty="0" err="1"/>
              <a:t>btncmd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btn.pack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939266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체크 박스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40"/>
          <a:ext cx="7302472" cy="3925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3988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526478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B396D27-6B20-406E-B06E-68ACB9E5E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535" y="1987312"/>
            <a:ext cx="3591964" cy="288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568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1" y="1172021"/>
            <a:ext cx="5701506" cy="5078283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1259807"/>
            <a:ext cx="6558701" cy="5398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 err="1"/>
              <a:t>chkvar</a:t>
            </a:r>
            <a:r>
              <a:rPr lang="en-US" altLang="ko-KR" dirty="0"/>
              <a:t> = </a:t>
            </a:r>
            <a:r>
              <a:rPr lang="en-US" altLang="ko-KR" dirty="0" err="1"/>
              <a:t>IntVar</a:t>
            </a:r>
            <a:r>
              <a:rPr lang="en-US" altLang="ko-KR" dirty="0"/>
              <a:t>() # </a:t>
            </a:r>
            <a:r>
              <a:rPr lang="en-US" altLang="ko-KR" dirty="0" err="1"/>
              <a:t>chkvar</a:t>
            </a:r>
            <a:r>
              <a:rPr lang="en-US" altLang="ko-KR" dirty="0"/>
              <a:t> </a:t>
            </a:r>
            <a:r>
              <a:rPr lang="ko-KR" altLang="en-US" dirty="0"/>
              <a:t>에 </a:t>
            </a:r>
            <a:r>
              <a:rPr lang="en-US" altLang="ko-KR" dirty="0"/>
              <a:t>int </a:t>
            </a:r>
            <a:r>
              <a:rPr lang="ko-KR" altLang="en-US" dirty="0"/>
              <a:t>형으로 값을 저장한다</a:t>
            </a:r>
          </a:p>
          <a:p>
            <a:r>
              <a:rPr lang="en-US" altLang="ko-KR" dirty="0" err="1"/>
              <a:t>chkbox</a:t>
            </a:r>
            <a:r>
              <a:rPr lang="en-US" altLang="ko-KR" dirty="0"/>
              <a:t> = </a:t>
            </a:r>
            <a:r>
              <a:rPr lang="en-US" altLang="ko-KR" dirty="0" err="1"/>
              <a:t>Checkbutton</a:t>
            </a:r>
            <a:r>
              <a:rPr lang="en-US" altLang="ko-KR" dirty="0"/>
              <a:t>(root, text="</a:t>
            </a:r>
            <a:r>
              <a:rPr lang="ko-KR" altLang="en-US" dirty="0"/>
              <a:t>오늘 하루 보지 않기</a:t>
            </a:r>
            <a:r>
              <a:rPr lang="en-US" altLang="ko-KR" dirty="0"/>
              <a:t>", variable=</a:t>
            </a:r>
            <a:r>
              <a:rPr lang="en-US" altLang="ko-KR" dirty="0" err="1"/>
              <a:t>chkvar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 </a:t>
            </a:r>
            <a:r>
              <a:rPr lang="en-US" altLang="ko-KR" dirty="0" err="1"/>
              <a:t>chkbox.select</a:t>
            </a:r>
            <a:r>
              <a:rPr lang="en-US" altLang="ko-KR" dirty="0"/>
              <a:t>() # </a:t>
            </a:r>
            <a:r>
              <a:rPr lang="ko-KR" altLang="en-US" dirty="0"/>
              <a:t>자동 선택 처리</a:t>
            </a:r>
          </a:p>
          <a:p>
            <a:r>
              <a:rPr lang="en-US" altLang="ko-KR" dirty="0"/>
              <a:t># </a:t>
            </a:r>
            <a:r>
              <a:rPr lang="en-US" altLang="ko-KR" dirty="0" err="1"/>
              <a:t>chkbox.deselect</a:t>
            </a:r>
            <a:r>
              <a:rPr lang="en-US" altLang="ko-KR" dirty="0"/>
              <a:t>() # </a:t>
            </a:r>
            <a:r>
              <a:rPr lang="ko-KR" altLang="en-US" dirty="0"/>
              <a:t>선택 해제 처리</a:t>
            </a:r>
          </a:p>
          <a:p>
            <a:r>
              <a:rPr lang="en-US" altLang="ko-KR" dirty="0" err="1"/>
              <a:t>chkbox.pack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/>
              <a:t>chkvar2 = </a:t>
            </a:r>
            <a:r>
              <a:rPr lang="en-US" altLang="ko-KR" dirty="0" err="1"/>
              <a:t>IntVar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chkbox2 = </a:t>
            </a:r>
            <a:r>
              <a:rPr lang="en-US" altLang="ko-KR" dirty="0" err="1"/>
              <a:t>Checkbutton</a:t>
            </a:r>
            <a:r>
              <a:rPr lang="en-US" altLang="ko-KR" dirty="0"/>
              <a:t>(root, text="</a:t>
            </a:r>
            <a:r>
              <a:rPr lang="ko-KR" altLang="en-US" dirty="0"/>
              <a:t>일주일동안 보지 않기</a:t>
            </a:r>
            <a:r>
              <a:rPr lang="en-US" altLang="ko-KR" dirty="0"/>
              <a:t>", variable=chkvar2)</a:t>
            </a:r>
          </a:p>
          <a:p>
            <a:r>
              <a:rPr lang="en-US" altLang="ko-KR" dirty="0"/>
              <a:t>chkbox2.pack()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체크 박스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6289961" y="1172021"/>
            <a:ext cx="5701507" cy="5078293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6370637" y="1242000"/>
            <a:ext cx="5772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 </a:t>
            </a:r>
            <a:r>
              <a:rPr lang="en-US" altLang="ko-KR" dirty="0" err="1"/>
              <a:t>btncmd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print(</a:t>
            </a:r>
            <a:r>
              <a:rPr lang="en-US" altLang="ko-KR" dirty="0" err="1"/>
              <a:t>chkvar.get</a:t>
            </a:r>
            <a:r>
              <a:rPr lang="en-US" altLang="ko-KR" dirty="0"/>
              <a:t>()) # 0 : </a:t>
            </a:r>
            <a:r>
              <a:rPr lang="ko-KR" altLang="en-US" dirty="0"/>
              <a:t>체크 해제</a:t>
            </a:r>
            <a:r>
              <a:rPr lang="en-US" altLang="ko-KR" dirty="0"/>
              <a:t>, 1 : </a:t>
            </a:r>
            <a:r>
              <a:rPr lang="ko-KR" altLang="en-US" dirty="0"/>
              <a:t>체크</a:t>
            </a:r>
          </a:p>
          <a:p>
            <a:r>
              <a:rPr lang="ko-KR" altLang="en-US" dirty="0"/>
              <a:t>    </a:t>
            </a:r>
            <a:r>
              <a:rPr lang="en-US" altLang="ko-KR" dirty="0"/>
              <a:t>print(chkvar2.get())</a:t>
            </a:r>
          </a:p>
          <a:p>
            <a:br>
              <a:rPr lang="en-US" altLang="ko-KR" dirty="0"/>
            </a:br>
            <a:r>
              <a:rPr lang="en-US" altLang="ko-KR" dirty="0" err="1"/>
              <a:t>btn</a:t>
            </a:r>
            <a:r>
              <a:rPr lang="en-US" altLang="ko-KR" dirty="0"/>
              <a:t> = Button(root, text="</a:t>
            </a:r>
            <a:r>
              <a:rPr lang="ko-KR" altLang="en-US" dirty="0"/>
              <a:t>클릭</a:t>
            </a:r>
            <a:r>
              <a:rPr lang="en-US" altLang="ko-KR" dirty="0"/>
              <a:t>", command=</a:t>
            </a:r>
            <a:r>
              <a:rPr lang="en-US" altLang="ko-KR" dirty="0" err="1"/>
              <a:t>btncmd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btn.pack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60572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라디오 버튼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50798"/>
              </p:ext>
            </p:extLst>
          </p:nvPr>
        </p:nvGraphicFramePr>
        <p:xfrm>
          <a:off x="1941281" y="1288639"/>
          <a:ext cx="7302472" cy="4073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138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659207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FDA0FAB-DC19-4357-8599-DAF989C8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07" y="1763003"/>
            <a:ext cx="4419686" cy="35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703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1" y="914216"/>
            <a:ext cx="5701506" cy="5627893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8" y="826429"/>
            <a:ext cx="6558701" cy="650690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/>
              <a:t>Label(root, text="</a:t>
            </a:r>
            <a:r>
              <a:rPr lang="ko-KR" altLang="en-US" dirty="0"/>
              <a:t>메뉴를 선택하세요</a:t>
            </a:r>
            <a:r>
              <a:rPr lang="en-US" altLang="ko-KR" dirty="0"/>
              <a:t>").pack()</a:t>
            </a:r>
          </a:p>
          <a:p>
            <a:br>
              <a:rPr lang="en-US" altLang="ko-KR" dirty="0"/>
            </a:br>
            <a:r>
              <a:rPr lang="en-US" altLang="ko-KR" dirty="0" err="1"/>
              <a:t>burger_var</a:t>
            </a:r>
            <a:r>
              <a:rPr lang="en-US" altLang="ko-KR" dirty="0"/>
              <a:t> = </a:t>
            </a:r>
            <a:r>
              <a:rPr lang="en-US" altLang="ko-KR" dirty="0" err="1"/>
              <a:t>IntVar</a:t>
            </a:r>
            <a:r>
              <a:rPr lang="en-US" altLang="ko-KR" dirty="0"/>
              <a:t>() # </a:t>
            </a:r>
            <a:r>
              <a:rPr lang="ko-KR" altLang="en-US" dirty="0"/>
              <a:t>여기에 </a:t>
            </a:r>
            <a:r>
              <a:rPr lang="en-US" altLang="ko-KR" dirty="0"/>
              <a:t>int </a:t>
            </a:r>
            <a:r>
              <a:rPr lang="ko-KR" altLang="en-US" dirty="0"/>
              <a:t>형으로 값을 저장한다</a:t>
            </a:r>
          </a:p>
          <a:p>
            <a:r>
              <a:rPr lang="en-US" altLang="ko-KR" dirty="0"/>
              <a:t>btn_burger1 = </a:t>
            </a:r>
            <a:r>
              <a:rPr lang="en-US" altLang="ko-KR" dirty="0" err="1"/>
              <a:t>Radiobutton</a:t>
            </a:r>
            <a:r>
              <a:rPr lang="en-US" altLang="ko-KR" dirty="0"/>
              <a:t>(root, text="</a:t>
            </a:r>
            <a:r>
              <a:rPr lang="ko-KR" altLang="en-US" dirty="0"/>
              <a:t>햄버거</a:t>
            </a:r>
            <a:r>
              <a:rPr lang="en-US" altLang="ko-KR" dirty="0"/>
              <a:t>	", value=1, variable=</a:t>
            </a:r>
            <a:r>
              <a:rPr lang="en-US" altLang="ko-KR" dirty="0" err="1"/>
              <a:t>burger_var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btn_burger1.select() # </a:t>
            </a:r>
            <a:r>
              <a:rPr lang="ko-KR" altLang="en-US" dirty="0"/>
              <a:t>기본값 선택</a:t>
            </a:r>
          </a:p>
          <a:p>
            <a:r>
              <a:rPr lang="en-US" altLang="ko-KR" dirty="0"/>
              <a:t>btn_burger2 = </a:t>
            </a:r>
            <a:r>
              <a:rPr lang="en-US" altLang="ko-KR" dirty="0" err="1"/>
              <a:t>Radiobutton</a:t>
            </a:r>
            <a:r>
              <a:rPr lang="en-US" altLang="ko-KR" dirty="0"/>
              <a:t>(root, text="</a:t>
            </a:r>
            <a:r>
              <a:rPr lang="ko-KR" altLang="en-US" dirty="0" err="1"/>
              <a:t>치즈버거</a:t>
            </a:r>
            <a:r>
              <a:rPr lang="en-US" altLang="ko-KR" dirty="0"/>
              <a:t>	", value=2, variable=</a:t>
            </a:r>
            <a:r>
              <a:rPr lang="en-US" altLang="ko-KR" dirty="0" err="1"/>
              <a:t>burger_var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btn_burger3 = </a:t>
            </a:r>
            <a:r>
              <a:rPr lang="en-US" altLang="ko-KR" dirty="0" err="1"/>
              <a:t>Radiobutton</a:t>
            </a:r>
            <a:r>
              <a:rPr lang="en-US" altLang="ko-KR" dirty="0"/>
              <a:t>(root, text="</a:t>
            </a:r>
            <a:r>
              <a:rPr lang="ko-KR" altLang="en-US" dirty="0" err="1"/>
              <a:t>치킨버거</a:t>
            </a:r>
            <a:r>
              <a:rPr lang="en-US" altLang="ko-KR" dirty="0"/>
              <a:t>	", value=3, variable=</a:t>
            </a:r>
            <a:r>
              <a:rPr lang="en-US" altLang="ko-KR" dirty="0" err="1"/>
              <a:t>burger_var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btn_burger1.pack()</a:t>
            </a:r>
          </a:p>
          <a:p>
            <a:r>
              <a:rPr lang="en-US" altLang="ko-KR" dirty="0"/>
              <a:t>btn_burger2.pack()</a:t>
            </a:r>
          </a:p>
          <a:p>
            <a:r>
              <a:rPr lang="en-US" altLang="ko-KR" dirty="0"/>
              <a:t>btn_burger3.pack()</a:t>
            </a:r>
          </a:p>
          <a:p>
            <a:endParaRPr lang="en-US" altLang="ko-KR" dirty="0"/>
          </a:p>
          <a:p>
            <a:br>
              <a:rPr lang="en-US" altLang="ko-KR" dirty="0"/>
            </a:br>
            <a:endParaRPr lang="en-US" altLang="ko-KR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라디오 버튼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6024865" y="914216"/>
            <a:ext cx="5966604" cy="5886641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6024864" y="671691"/>
            <a:ext cx="57726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Label(root, text="</a:t>
            </a:r>
            <a:r>
              <a:rPr lang="ko-KR" altLang="en-US" dirty="0"/>
              <a:t>음료를 선택하세요</a:t>
            </a:r>
            <a:r>
              <a:rPr lang="en-US" altLang="ko-KR" dirty="0"/>
              <a:t>").pack()</a:t>
            </a:r>
          </a:p>
          <a:p>
            <a:br>
              <a:rPr lang="en-US" altLang="ko-KR" dirty="0"/>
            </a:br>
            <a:r>
              <a:rPr lang="en-US" altLang="ko-KR" dirty="0" err="1"/>
              <a:t>drink_var</a:t>
            </a:r>
            <a:r>
              <a:rPr lang="en-US" altLang="ko-KR" dirty="0"/>
              <a:t> = </a:t>
            </a:r>
            <a:r>
              <a:rPr lang="en-US" altLang="ko-KR" dirty="0" err="1"/>
              <a:t>StringVar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btn_drink1 = </a:t>
            </a:r>
            <a:r>
              <a:rPr lang="en-US" altLang="ko-KR" dirty="0" err="1"/>
              <a:t>Radiobutton</a:t>
            </a:r>
            <a:r>
              <a:rPr lang="en-US" altLang="ko-KR" dirty="0"/>
              <a:t>(root, text="</a:t>
            </a:r>
            <a:r>
              <a:rPr lang="ko-KR" altLang="en-US" dirty="0"/>
              <a:t>콜라</a:t>
            </a:r>
            <a:r>
              <a:rPr lang="en-US" altLang="ko-KR" dirty="0"/>
              <a:t>", value="</a:t>
            </a:r>
            <a:r>
              <a:rPr lang="ko-KR" altLang="en-US" dirty="0"/>
              <a:t>콜라</a:t>
            </a:r>
            <a:r>
              <a:rPr lang="en-US" altLang="ko-KR" dirty="0"/>
              <a:t>	", variable=</a:t>
            </a:r>
            <a:r>
              <a:rPr lang="en-US" altLang="ko-KR" dirty="0" err="1"/>
              <a:t>drink_var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btn_drink1.select() # </a:t>
            </a:r>
            <a:r>
              <a:rPr lang="ko-KR" altLang="en-US" dirty="0"/>
              <a:t>기본값 선택</a:t>
            </a:r>
          </a:p>
          <a:p>
            <a:r>
              <a:rPr lang="en-US" altLang="ko-KR" dirty="0"/>
              <a:t>btn_drink2 = </a:t>
            </a:r>
            <a:r>
              <a:rPr lang="en-US" altLang="ko-KR" dirty="0" err="1"/>
              <a:t>Radiobutton</a:t>
            </a:r>
            <a:r>
              <a:rPr lang="en-US" altLang="ko-KR" dirty="0"/>
              <a:t>(root, text="</a:t>
            </a:r>
            <a:r>
              <a:rPr lang="ko-KR" altLang="en-US" dirty="0"/>
              <a:t>사이다</a:t>
            </a:r>
            <a:r>
              <a:rPr lang="en-US" altLang="ko-KR" dirty="0"/>
              <a:t>", value="</a:t>
            </a:r>
            <a:r>
              <a:rPr lang="ko-KR" altLang="en-US" dirty="0"/>
              <a:t>사이</a:t>
            </a:r>
            <a:r>
              <a:rPr lang="en-US" altLang="ko-KR" dirty="0"/>
              <a:t>	</a:t>
            </a:r>
            <a:r>
              <a:rPr lang="ko-KR" altLang="en-US" dirty="0"/>
              <a:t>다</a:t>
            </a:r>
            <a:r>
              <a:rPr lang="en-US" altLang="ko-KR" dirty="0"/>
              <a:t>", variable=</a:t>
            </a:r>
            <a:r>
              <a:rPr lang="en-US" altLang="ko-KR" dirty="0" err="1"/>
              <a:t>drink_var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r>
              <a:rPr lang="en-US" altLang="ko-KR" dirty="0"/>
              <a:t>btn_drink1.pack()</a:t>
            </a:r>
          </a:p>
          <a:p>
            <a:r>
              <a:rPr lang="en-US" altLang="ko-KR" dirty="0"/>
              <a:t>btn_drink2.pack()</a:t>
            </a:r>
          </a:p>
          <a:p>
            <a:br>
              <a:rPr lang="en-US" altLang="ko-KR" dirty="0"/>
            </a:br>
            <a:r>
              <a:rPr lang="en-US" altLang="ko-KR" dirty="0"/>
              <a:t>def </a:t>
            </a:r>
            <a:r>
              <a:rPr lang="en-US" altLang="ko-KR" dirty="0" err="1"/>
              <a:t>btncmd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print(</a:t>
            </a:r>
            <a:r>
              <a:rPr lang="en-US" altLang="ko-KR" dirty="0" err="1"/>
              <a:t>burger_var.get</a:t>
            </a:r>
            <a:r>
              <a:rPr lang="en-US" altLang="ko-KR" dirty="0"/>
              <a:t>()) # </a:t>
            </a:r>
            <a:r>
              <a:rPr lang="ko-KR" altLang="en-US" dirty="0"/>
              <a:t>햄버거 중 선택된 라디오 항목의 값</a:t>
            </a:r>
            <a:r>
              <a:rPr lang="en-US" altLang="ko-KR" dirty="0"/>
              <a:t>(value)</a:t>
            </a:r>
            <a:r>
              <a:rPr lang="ko-KR" altLang="en-US" dirty="0"/>
              <a:t>을 출력</a:t>
            </a:r>
          </a:p>
          <a:p>
            <a:r>
              <a:rPr lang="ko-KR" altLang="en-US" dirty="0"/>
              <a:t>    </a:t>
            </a:r>
            <a:r>
              <a:rPr lang="en-US" altLang="ko-KR" dirty="0"/>
              <a:t>print(</a:t>
            </a:r>
            <a:r>
              <a:rPr lang="en-US" altLang="ko-KR" dirty="0" err="1"/>
              <a:t>drink_var.get</a:t>
            </a:r>
            <a:r>
              <a:rPr lang="en-US" altLang="ko-KR" dirty="0"/>
              <a:t>()) # </a:t>
            </a:r>
            <a:r>
              <a:rPr lang="ko-KR" altLang="en-US" dirty="0"/>
              <a:t>음료 중 선택된 값을 출력</a:t>
            </a:r>
          </a:p>
          <a:p>
            <a:br>
              <a:rPr lang="ko-KR" altLang="en-US" dirty="0"/>
            </a:br>
            <a:r>
              <a:rPr lang="en-US" altLang="ko-KR" dirty="0" err="1"/>
              <a:t>btn</a:t>
            </a:r>
            <a:r>
              <a:rPr lang="en-US" altLang="ko-KR" dirty="0"/>
              <a:t> = Button(root, text="</a:t>
            </a:r>
            <a:r>
              <a:rPr lang="ko-KR" altLang="en-US" dirty="0"/>
              <a:t>주문</a:t>
            </a:r>
            <a:r>
              <a:rPr lang="en-US" altLang="ko-KR" dirty="0"/>
              <a:t>", command=</a:t>
            </a:r>
            <a:r>
              <a:rPr lang="en-US" altLang="ko-KR" dirty="0" err="1"/>
              <a:t>btncmd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btn.pack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78170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콤보 박스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39"/>
          <a:ext cx="7302472" cy="4073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138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659207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6AED968-DC50-4B20-8B9F-16150227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08" y="1753435"/>
            <a:ext cx="4393621" cy="353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34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0" y="914217"/>
            <a:ext cx="6052504" cy="5245514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826429"/>
            <a:ext cx="6052504" cy="5398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import </a:t>
            </a:r>
            <a:r>
              <a:rPr lang="en-US" altLang="ko-KR" dirty="0" err="1"/>
              <a:t>tkinter.ttk</a:t>
            </a:r>
            <a:r>
              <a:rPr lang="en-US" altLang="ko-KR" dirty="0"/>
              <a:t> as </a:t>
            </a:r>
            <a:r>
              <a:rPr lang="en-US" altLang="ko-KR" dirty="0" err="1"/>
              <a:t>ttk</a:t>
            </a:r>
            <a:endParaRPr lang="en-US" altLang="ko-KR" dirty="0"/>
          </a:p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/>
              <a:t>values = [str(</a:t>
            </a:r>
            <a:r>
              <a:rPr lang="en-US" altLang="ko-KR" dirty="0" err="1"/>
              <a:t>i</a:t>
            </a:r>
            <a:r>
              <a:rPr lang="en-US" altLang="ko-KR" dirty="0"/>
              <a:t>) + "</a:t>
            </a:r>
            <a:r>
              <a:rPr lang="ko-KR" altLang="en-US" dirty="0"/>
              <a:t>일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  <a:r>
              <a:rPr lang="en-US" altLang="ko-KR" dirty="0"/>
              <a:t>for </a:t>
            </a:r>
            <a:r>
              <a:rPr lang="en-US" altLang="ko-KR" dirty="0" err="1"/>
              <a:t>i</a:t>
            </a:r>
            <a:r>
              <a:rPr lang="en-US" altLang="ko-KR" dirty="0"/>
              <a:t> in range(1, 32)] # 1 ~ 31 </a:t>
            </a:r>
            <a:r>
              <a:rPr lang="ko-KR" altLang="en-US" dirty="0"/>
              <a:t>까지의 숫자</a:t>
            </a:r>
          </a:p>
          <a:p>
            <a:r>
              <a:rPr lang="en-US" altLang="ko-KR" dirty="0" err="1"/>
              <a:t>combobox</a:t>
            </a:r>
            <a:r>
              <a:rPr lang="en-US" altLang="ko-KR" dirty="0"/>
              <a:t> = </a:t>
            </a:r>
            <a:r>
              <a:rPr lang="en-US" altLang="ko-KR" dirty="0" err="1"/>
              <a:t>ttk.Combobox</a:t>
            </a:r>
            <a:r>
              <a:rPr lang="en-US" altLang="ko-KR" dirty="0"/>
              <a:t>(root, height=5, values=values)</a:t>
            </a:r>
          </a:p>
          <a:p>
            <a:r>
              <a:rPr lang="en-US" altLang="ko-KR" dirty="0" err="1"/>
              <a:t>combobox.pack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combobox.set</a:t>
            </a:r>
            <a:r>
              <a:rPr lang="en-US" altLang="ko-KR" dirty="0"/>
              <a:t>("</a:t>
            </a:r>
            <a:r>
              <a:rPr lang="ko-KR" altLang="en-US" dirty="0"/>
              <a:t>카드 결제일</a:t>
            </a:r>
            <a:r>
              <a:rPr lang="en-US" altLang="ko-KR" dirty="0"/>
              <a:t>") # </a:t>
            </a:r>
            <a:r>
              <a:rPr lang="ko-KR" altLang="en-US" dirty="0"/>
              <a:t>최초 목록 제목 설정</a:t>
            </a:r>
          </a:p>
          <a:p>
            <a:br>
              <a:rPr lang="ko-KR" altLang="en-US" dirty="0"/>
            </a:br>
            <a:r>
              <a:rPr lang="en-US" altLang="ko-KR" dirty="0" err="1"/>
              <a:t>readonly_combobox</a:t>
            </a:r>
            <a:r>
              <a:rPr lang="en-US" altLang="ko-KR" dirty="0"/>
              <a:t> = </a:t>
            </a:r>
            <a:r>
              <a:rPr lang="en-US" altLang="ko-KR" dirty="0" err="1"/>
              <a:t>ttk.Combobox</a:t>
            </a:r>
            <a:r>
              <a:rPr lang="en-US" altLang="ko-KR" dirty="0"/>
              <a:t>(root, height=10, </a:t>
            </a:r>
          </a:p>
          <a:p>
            <a:r>
              <a:rPr lang="en-US" altLang="ko-KR" dirty="0"/>
              <a:t>	values=values, state="</a:t>
            </a:r>
            <a:r>
              <a:rPr lang="en-US" altLang="ko-KR" dirty="0" err="1"/>
              <a:t>readonly</a:t>
            </a:r>
            <a:r>
              <a:rPr lang="en-US" altLang="ko-KR" dirty="0"/>
              <a:t>") # </a:t>
            </a:r>
            <a:r>
              <a:rPr lang="ko-KR" altLang="en-US" dirty="0"/>
              <a:t>읽기전용</a:t>
            </a:r>
          </a:p>
          <a:p>
            <a:r>
              <a:rPr lang="en-US" altLang="ko-KR" dirty="0" err="1"/>
              <a:t>readonly_combobox.current</a:t>
            </a:r>
            <a:r>
              <a:rPr lang="en-US" altLang="ko-KR" dirty="0"/>
              <a:t>(0) # 0</a:t>
            </a:r>
            <a:r>
              <a:rPr lang="ko-KR" altLang="en-US" dirty="0"/>
              <a:t>번째 인덱스 값 선택</a:t>
            </a:r>
          </a:p>
          <a:p>
            <a:r>
              <a:rPr lang="en-US" altLang="ko-KR" dirty="0" err="1"/>
              <a:t>readonly_combobox.pack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콤보 박스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6498693" y="914217"/>
            <a:ext cx="5492776" cy="5245514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6561209" y="919105"/>
            <a:ext cx="5772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 </a:t>
            </a:r>
            <a:r>
              <a:rPr lang="en-US" altLang="ko-KR" dirty="0" err="1"/>
              <a:t>btncmd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print(</a:t>
            </a:r>
            <a:r>
              <a:rPr lang="en-US" altLang="ko-KR" dirty="0" err="1"/>
              <a:t>combobox.get</a:t>
            </a:r>
            <a:r>
              <a:rPr lang="en-US" altLang="ko-KR" dirty="0"/>
              <a:t>()) # </a:t>
            </a:r>
            <a:r>
              <a:rPr lang="ko-KR" altLang="en-US" dirty="0"/>
              <a:t>선택된 값 표시</a:t>
            </a:r>
          </a:p>
          <a:p>
            <a:r>
              <a:rPr lang="ko-KR" altLang="en-US" dirty="0"/>
              <a:t>    </a:t>
            </a:r>
            <a:r>
              <a:rPr lang="en-US" altLang="ko-KR" dirty="0"/>
              <a:t>print(</a:t>
            </a:r>
            <a:r>
              <a:rPr lang="en-US" altLang="ko-KR" dirty="0" err="1"/>
              <a:t>readonly_combobox.get</a:t>
            </a:r>
            <a:r>
              <a:rPr lang="en-US" altLang="ko-KR" dirty="0"/>
              <a:t>())</a:t>
            </a:r>
          </a:p>
          <a:p>
            <a:br>
              <a:rPr lang="en-US" altLang="ko-KR" dirty="0"/>
            </a:br>
            <a:r>
              <a:rPr lang="en-US" altLang="ko-KR" dirty="0" err="1"/>
              <a:t>btn</a:t>
            </a:r>
            <a:r>
              <a:rPr lang="en-US" altLang="ko-KR" dirty="0"/>
              <a:t> = Button(root, text="</a:t>
            </a:r>
            <a:r>
              <a:rPr lang="ko-KR" altLang="en-US" dirty="0"/>
              <a:t>선택</a:t>
            </a:r>
            <a:r>
              <a:rPr lang="en-US" altLang="ko-KR" dirty="0"/>
              <a:t>", command=</a:t>
            </a:r>
            <a:r>
              <a:rPr lang="en-US" altLang="ko-KR" dirty="0" err="1"/>
              <a:t>btncmd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btn.pack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886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80F9F982-8A8A-460E-8D1A-D23FF0B29096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55A275CE-A504-4045-A8B3-3805B1484A82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C081B2AB-0F87-493F-97C7-61439688A505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39909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solidFill>
                  <a:schemeClr val="bg1"/>
                </a:solidFill>
              </a:rPr>
              <a:t>매개 변수</a:t>
            </a:r>
            <a:r>
              <a:rPr b="1" spc="-765" dirty="0">
                <a:solidFill>
                  <a:schemeClr val="bg1"/>
                </a:solidFill>
              </a:rPr>
              <a:t> </a:t>
            </a:r>
            <a:r>
              <a:rPr b="1" spc="-215" dirty="0">
                <a:solidFill>
                  <a:schemeClr val="bg1"/>
                </a:solidFill>
                <a:latin typeface="Arial"/>
                <a:cs typeface="Arial"/>
              </a:rPr>
              <a:t>*args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3914" y="2103539"/>
            <a:ext cx="267335" cy="3801745"/>
          </a:xfrm>
          <a:custGeom>
            <a:avLst/>
            <a:gdLst/>
            <a:ahLst/>
            <a:cxnLst/>
            <a:rect l="l" t="t" r="r" b="b"/>
            <a:pathLst>
              <a:path w="267334" h="3801745">
                <a:moveTo>
                  <a:pt x="0" y="0"/>
                </a:moveTo>
                <a:lnTo>
                  <a:pt x="267042" y="0"/>
                </a:lnTo>
                <a:lnTo>
                  <a:pt x="267042" y="3801605"/>
                </a:lnTo>
                <a:lnTo>
                  <a:pt x="0" y="38016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0957" y="2103539"/>
            <a:ext cx="5412105" cy="3801745"/>
          </a:xfrm>
          <a:custGeom>
            <a:avLst/>
            <a:gdLst/>
            <a:ahLst/>
            <a:cxnLst/>
            <a:rect l="l" t="t" r="r" b="b"/>
            <a:pathLst>
              <a:path w="5412105" h="3801745">
                <a:moveTo>
                  <a:pt x="0" y="0"/>
                </a:moveTo>
                <a:lnTo>
                  <a:pt x="5411749" y="0"/>
                </a:lnTo>
                <a:lnTo>
                  <a:pt x="5411749" y="3801605"/>
                </a:lnTo>
                <a:lnTo>
                  <a:pt x="0" y="38016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3915" y="2100357"/>
            <a:ext cx="0" cy="3808095"/>
          </a:xfrm>
          <a:custGeom>
            <a:avLst/>
            <a:gdLst/>
            <a:ahLst/>
            <a:cxnLst/>
            <a:rect l="l" t="t" r="r" b="b"/>
            <a:pathLst>
              <a:path h="3808095">
                <a:moveTo>
                  <a:pt x="0" y="0"/>
                </a:moveTo>
                <a:lnTo>
                  <a:pt x="0" y="380795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22702" y="2100357"/>
            <a:ext cx="0" cy="3808095"/>
          </a:xfrm>
          <a:custGeom>
            <a:avLst/>
            <a:gdLst/>
            <a:ahLst/>
            <a:cxnLst/>
            <a:rect l="l" t="t" r="r" b="b"/>
            <a:pathLst>
              <a:path h="3808095">
                <a:moveTo>
                  <a:pt x="0" y="0"/>
                </a:moveTo>
                <a:lnTo>
                  <a:pt x="0" y="380795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0740" y="2103532"/>
            <a:ext cx="5685155" cy="0"/>
          </a:xfrm>
          <a:custGeom>
            <a:avLst/>
            <a:gdLst/>
            <a:ahLst/>
            <a:cxnLst/>
            <a:rect l="l" t="t" r="r" b="b"/>
            <a:pathLst>
              <a:path w="5685155">
                <a:moveTo>
                  <a:pt x="0" y="0"/>
                </a:moveTo>
                <a:lnTo>
                  <a:pt x="568514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0740" y="5905132"/>
            <a:ext cx="5685155" cy="0"/>
          </a:xfrm>
          <a:custGeom>
            <a:avLst/>
            <a:gdLst/>
            <a:ahLst/>
            <a:cxnLst/>
            <a:rect l="l" t="t" r="r" b="b"/>
            <a:pathLst>
              <a:path w="5685155">
                <a:moveTo>
                  <a:pt x="0" y="0"/>
                </a:moveTo>
                <a:lnTo>
                  <a:pt x="568514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9532" y="2092392"/>
            <a:ext cx="426402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2450465" lvl="0" indent="-184785" algn="l" defTabSz="914400" rtl="0" eaLnBrk="1" fontAlgn="auto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average(*scores)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68300" marR="1909445" lvl="0" indent="-184785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range(len(scores))</a:t>
            </a:r>
            <a:r>
              <a:rPr kumimoji="0" sz="1600" b="0" i="0" u="none" strike="noStrike" kern="1200" cap="none" spc="-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</a:t>
            </a:r>
            <a:r>
              <a:rPr kumimoji="0" sz="16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+=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scores[i]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avg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sum/len(scores)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print('%d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과목의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평균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%.2f' </a:t>
            </a:r>
            <a:r>
              <a:rPr kumimoji="0" sz="16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%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(len(scores),</a:t>
            </a:r>
            <a:r>
              <a:rPr kumimoji="0" sz="16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avg))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average(80,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90,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average(75,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80, 94,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78)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average(80,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73, 76, 86,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82)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058215" y="2100872"/>
          <a:ext cx="4115435" cy="2318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4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2243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-25" dirty="0">
                          <a:latin typeface="Arial Unicode MS"/>
                          <a:cs typeface="Arial Unicode MS"/>
                        </a:rPr>
                        <a:t>과목의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평균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90.00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25" dirty="0">
                          <a:latin typeface="Arial Unicode MS"/>
                          <a:cs typeface="Arial Unicode MS"/>
                        </a:rPr>
                        <a:t>과목의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평균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81.75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spc="-25" dirty="0">
                          <a:latin typeface="Arial Unicode MS"/>
                          <a:cs typeface="Arial Unicode MS"/>
                        </a:rPr>
                        <a:t>과목의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평균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79.40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040740" y="1799844"/>
            <a:ext cx="1713230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50673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ex7-4.py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0" dirty="0"/>
              <a:t>Progress</a:t>
            </a:r>
            <a:r>
              <a:rPr lang="ko-KR" altLang="en-US" spc="-50" dirty="0"/>
              <a:t> </a:t>
            </a:r>
            <a:r>
              <a:rPr lang="en-US" altLang="ko-KR" spc="-50" dirty="0"/>
              <a:t>Bar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39"/>
          <a:ext cx="7302472" cy="4073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138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659207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F6868A7-D6A6-4016-91F6-07E33C66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47" y="2294526"/>
            <a:ext cx="3079687" cy="24629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CEC9CB-293F-4E2C-8258-537F7299C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789" y="2294527"/>
            <a:ext cx="3068261" cy="24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45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0" y="914217"/>
            <a:ext cx="5250424" cy="5245514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826429"/>
            <a:ext cx="5127595" cy="5398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import time</a:t>
            </a:r>
          </a:p>
          <a:p>
            <a:r>
              <a:rPr lang="en-US" altLang="ko-KR" dirty="0"/>
              <a:t>import </a:t>
            </a:r>
            <a:r>
              <a:rPr lang="en-US" altLang="ko-KR" dirty="0" err="1"/>
              <a:t>tkinter.ttk</a:t>
            </a:r>
            <a:r>
              <a:rPr lang="en-US" altLang="ko-KR" dirty="0"/>
              <a:t> as </a:t>
            </a:r>
            <a:r>
              <a:rPr lang="en-US" altLang="ko-KR" dirty="0" err="1"/>
              <a:t>ttk</a:t>
            </a:r>
            <a:endParaRPr lang="en-US" altLang="ko-KR" dirty="0"/>
          </a:p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 err="1"/>
              <a:t>progressbar</a:t>
            </a:r>
            <a:r>
              <a:rPr lang="en-US" altLang="ko-KR" dirty="0"/>
              <a:t> = </a:t>
            </a:r>
            <a:r>
              <a:rPr lang="en-US" altLang="ko-KR" dirty="0" err="1"/>
              <a:t>ttk.Progressbar</a:t>
            </a:r>
            <a:r>
              <a:rPr lang="en-US" altLang="ko-KR" dirty="0"/>
              <a:t>(root, maximum=100, </a:t>
            </a:r>
          </a:p>
          <a:p>
            <a:r>
              <a:rPr lang="en-US" altLang="ko-KR" dirty="0"/>
              <a:t>]	mode="indeterminate")</a:t>
            </a:r>
          </a:p>
          <a:p>
            <a:r>
              <a:rPr lang="en-US" altLang="ko-KR" dirty="0"/>
              <a:t>#</a:t>
            </a:r>
            <a:r>
              <a:rPr lang="en-US" altLang="ko-KR" dirty="0" err="1"/>
              <a:t>progressbar</a:t>
            </a:r>
            <a:r>
              <a:rPr lang="en-US" altLang="ko-KR" dirty="0"/>
              <a:t> = </a:t>
            </a:r>
            <a:r>
              <a:rPr lang="en-US" altLang="ko-KR" dirty="0" err="1"/>
              <a:t>ttk.Progressbar</a:t>
            </a:r>
            <a:r>
              <a:rPr lang="en-US" altLang="ko-KR" dirty="0"/>
              <a:t>(root, maximum=100, </a:t>
            </a:r>
          </a:p>
          <a:p>
            <a:r>
              <a:rPr lang="en-US" altLang="ko-KR" dirty="0"/>
              <a:t>	mode="determinate")</a:t>
            </a:r>
          </a:p>
          <a:p>
            <a:r>
              <a:rPr lang="en-US" altLang="ko-KR" dirty="0" err="1"/>
              <a:t>progressbar.start</a:t>
            </a:r>
            <a:r>
              <a:rPr lang="en-US" altLang="ko-KR" dirty="0"/>
              <a:t>(10) # 10 </a:t>
            </a:r>
            <a:r>
              <a:rPr lang="en-US" altLang="ko-KR" dirty="0" err="1"/>
              <a:t>ms</a:t>
            </a:r>
            <a:r>
              <a:rPr lang="en-US" altLang="ko-KR" dirty="0"/>
              <a:t> </a:t>
            </a:r>
            <a:r>
              <a:rPr lang="ko-KR" altLang="en-US" dirty="0"/>
              <a:t>마다 움직임</a:t>
            </a:r>
          </a:p>
          <a:p>
            <a:r>
              <a:rPr lang="en-US" altLang="ko-KR" dirty="0" err="1"/>
              <a:t>progressbar.pack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/>
              <a:t>def </a:t>
            </a:r>
            <a:r>
              <a:rPr lang="en-US" altLang="ko-KR" dirty="0" err="1"/>
              <a:t>btncmd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progressbar.stop</a:t>
            </a:r>
            <a:r>
              <a:rPr lang="en-US" altLang="ko-KR" dirty="0"/>
              <a:t>() # </a:t>
            </a:r>
            <a:r>
              <a:rPr lang="ko-KR" altLang="en-US" dirty="0"/>
              <a:t>작동 중지</a:t>
            </a:r>
          </a:p>
          <a:p>
            <a:br>
              <a:rPr lang="ko-KR" altLang="en-US" dirty="0"/>
            </a:br>
            <a:endParaRPr lang="en-US" altLang="ko-KR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50" dirty="0"/>
              <a:t>Progress</a:t>
            </a:r>
            <a:r>
              <a:rPr lang="ko-KR" altLang="en-US" spc="-50" dirty="0"/>
              <a:t> </a:t>
            </a:r>
            <a:r>
              <a:rPr lang="en-US" altLang="ko-KR" spc="-50" dirty="0"/>
              <a:t>Bar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5899944" y="914216"/>
            <a:ext cx="6091525" cy="5632299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6059385" y="914217"/>
            <a:ext cx="57726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btn</a:t>
            </a:r>
            <a:r>
              <a:rPr lang="en-US" altLang="ko-KR" dirty="0"/>
              <a:t> = Button(root, text="</a:t>
            </a:r>
            <a:r>
              <a:rPr lang="ko-KR" altLang="en-US" dirty="0"/>
              <a:t>중지</a:t>
            </a:r>
            <a:r>
              <a:rPr lang="en-US" altLang="ko-KR" dirty="0"/>
              <a:t>", command=</a:t>
            </a:r>
            <a:r>
              <a:rPr lang="en-US" altLang="ko-KR" dirty="0" err="1"/>
              <a:t>btncmd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btn.pack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'''</a:t>
            </a:r>
          </a:p>
          <a:p>
            <a:r>
              <a:rPr lang="en-US" altLang="ko-KR" dirty="0"/>
              <a:t>p_var2 = </a:t>
            </a:r>
            <a:r>
              <a:rPr lang="en-US" altLang="ko-KR" dirty="0" err="1"/>
              <a:t>DoubleVar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progressbar2 = </a:t>
            </a:r>
            <a:r>
              <a:rPr lang="en-US" altLang="ko-KR" dirty="0" err="1"/>
              <a:t>ttk.Progressbar</a:t>
            </a:r>
            <a:r>
              <a:rPr lang="en-US" altLang="ko-KR" dirty="0"/>
              <a:t>(root, maximum=100, length=150, variable=p_var2)</a:t>
            </a:r>
          </a:p>
          <a:p>
            <a:r>
              <a:rPr lang="en-US" altLang="ko-KR" dirty="0"/>
              <a:t>progressbar2.pack()</a:t>
            </a:r>
          </a:p>
          <a:p>
            <a:br>
              <a:rPr lang="en-US" altLang="ko-KR" dirty="0"/>
            </a:br>
            <a:r>
              <a:rPr lang="en-US" altLang="ko-KR" dirty="0"/>
              <a:t>def btncmd2():</a:t>
            </a:r>
          </a:p>
          <a:p>
            <a:r>
              <a:rPr lang="en-US" altLang="ko-KR" dirty="0"/>
              <a:t>    for </a:t>
            </a:r>
            <a:r>
              <a:rPr lang="en-US" altLang="ko-KR" dirty="0" err="1"/>
              <a:t>i</a:t>
            </a:r>
            <a:r>
              <a:rPr lang="en-US" altLang="ko-KR" dirty="0"/>
              <a:t> in range(1, 101): # 1 ~ 100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time.sleep</a:t>
            </a:r>
            <a:r>
              <a:rPr lang="en-US" altLang="ko-KR" dirty="0"/>
              <a:t>(0.01) # 0.01 </a:t>
            </a:r>
            <a:r>
              <a:rPr lang="ko-KR" altLang="en-US" dirty="0"/>
              <a:t>초 대기</a:t>
            </a:r>
          </a:p>
          <a:p>
            <a:br>
              <a:rPr lang="ko-KR" altLang="en-US" dirty="0"/>
            </a:br>
            <a:r>
              <a:rPr lang="ko-KR" altLang="en-US" dirty="0"/>
              <a:t>        </a:t>
            </a:r>
            <a:r>
              <a:rPr lang="en-US" altLang="ko-KR" dirty="0"/>
              <a:t>p_var2.set(</a:t>
            </a:r>
            <a:r>
              <a:rPr lang="en-US" altLang="ko-KR" dirty="0" err="1"/>
              <a:t>i</a:t>
            </a:r>
            <a:r>
              <a:rPr lang="en-US" altLang="ko-KR" dirty="0"/>
              <a:t>) # progress bar </a:t>
            </a:r>
            <a:r>
              <a:rPr lang="ko-KR" altLang="en-US" dirty="0"/>
              <a:t>의 값 설정</a:t>
            </a:r>
          </a:p>
          <a:p>
            <a:r>
              <a:rPr lang="ko-KR" altLang="en-US" dirty="0"/>
              <a:t>        </a:t>
            </a:r>
            <a:r>
              <a:rPr lang="en-US" altLang="ko-KR" dirty="0"/>
              <a:t>progressbar2.update() # </a:t>
            </a:r>
            <a:r>
              <a:rPr lang="en-US" altLang="ko-KR" dirty="0" err="1"/>
              <a:t>ui</a:t>
            </a:r>
            <a:r>
              <a:rPr lang="en-US" altLang="ko-KR" dirty="0"/>
              <a:t> </a:t>
            </a:r>
            <a:r>
              <a:rPr lang="ko-KR" altLang="en-US" dirty="0"/>
              <a:t>업데이트</a:t>
            </a:r>
          </a:p>
          <a:p>
            <a:r>
              <a:rPr lang="ko-KR" altLang="en-US" dirty="0"/>
              <a:t>        </a:t>
            </a:r>
            <a:r>
              <a:rPr lang="en-US" altLang="ko-KR" dirty="0"/>
              <a:t>print(p_var2.get())</a:t>
            </a:r>
          </a:p>
          <a:p>
            <a:br>
              <a:rPr lang="en-US" altLang="ko-KR" dirty="0"/>
            </a:br>
            <a:r>
              <a:rPr lang="en-US" altLang="ko-KR" dirty="0" err="1"/>
              <a:t>btn</a:t>
            </a:r>
            <a:r>
              <a:rPr lang="en-US" altLang="ko-KR" dirty="0"/>
              <a:t> = Button(root, text="</a:t>
            </a:r>
            <a:r>
              <a:rPr lang="ko-KR" altLang="en-US" dirty="0"/>
              <a:t>시작</a:t>
            </a:r>
            <a:r>
              <a:rPr lang="en-US" altLang="ko-KR" dirty="0"/>
              <a:t>", command=btncmd2)</a:t>
            </a:r>
          </a:p>
          <a:p>
            <a:r>
              <a:rPr lang="en-US" altLang="ko-KR" dirty="0" err="1"/>
              <a:t>btn.pack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'''</a:t>
            </a:r>
          </a:p>
          <a:p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1744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메뉴 추가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39"/>
          <a:ext cx="7302472" cy="4073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138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659207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7B9C135-8E4D-4171-9137-6A48420D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270" y="1770403"/>
            <a:ext cx="4228493" cy="351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596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0" y="914216"/>
            <a:ext cx="5250424" cy="5886647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826429"/>
            <a:ext cx="5127595" cy="595291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/>
              <a:t>def </a:t>
            </a:r>
            <a:r>
              <a:rPr lang="en-US" altLang="ko-KR" dirty="0" err="1"/>
              <a:t>create_new_file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print("</a:t>
            </a:r>
            <a:r>
              <a:rPr lang="ko-KR" altLang="en-US" dirty="0"/>
              <a:t>새 파일을 만듭니다</a:t>
            </a:r>
            <a:r>
              <a:rPr lang="en-US" altLang="ko-KR" dirty="0"/>
              <a:t>.")</a:t>
            </a:r>
          </a:p>
          <a:p>
            <a:br>
              <a:rPr lang="en-US" altLang="ko-KR" dirty="0"/>
            </a:br>
            <a:r>
              <a:rPr lang="en-US" altLang="ko-KR" dirty="0"/>
              <a:t>menu = Menu(root)</a:t>
            </a:r>
            <a:br>
              <a:rPr lang="en-US" altLang="ko-KR" dirty="0"/>
            </a:br>
            <a:r>
              <a:rPr lang="en-US" altLang="ko-KR" dirty="0"/>
              <a:t># File </a:t>
            </a:r>
            <a:r>
              <a:rPr lang="ko-KR" altLang="en-US" dirty="0"/>
              <a:t>메뉴</a:t>
            </a:r>
          </a:p>
          <a:p>
            <a:r>
              <a:rPr lang="en-US" altLang="ko-KR" dirty="0" err="1"/>
              <a:t>menu_file</a:t>
            </a:r>
            <a:r>
              <a:rPr lang="en-US" altLang="ko-KR" dirty="0"/>
              <a:t> = Menu(menu, </a:t>
            </a:r>
            <a:r>
              <a:rPr lang="en-US" altLang="ko-KR" dirty="0" err="1"/>
              <a:t>tearoff</a:t>
            </a:r>
            <a:r>
              <a:rPr lang="en-US" altLang="ko-KR" dirty="0"/>
              <a:t>=0)</a:t>
            </a:r>
          </a:p>
          <a:p>
            <a:r>
              <a:rPr lang="en-US" altLang="ko-KR" dirty="0" err="1"/>
              <a:t>menu_file.add_command</a:t>
            </a:r>
            <a:r>
              <a:rPr lang="en-US" altLang="ko-KR" dirty="0"/>
              <a:t>(label="New File", command=</a:t>
            </a:r>
            <a:r>
              <a:rPr lang="en-US" altLang="ko-KR" dirty="0" err="1"/>
              <a:t>create_new_file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menu_file.add_command</a:t>
            </a:r>
            <a:r>
              <a:rPr lang="en-US" altLang="ko-KR" dirty="0"/>
              <a:t>(label="New Window")</a:t>
            </a:r>
          </a:p>
          <a:p>
            <a:r>
              <a:rPr lang="en-US" altLang="ko-KR" dirty="0" err="1"/>
              <a:t>menu_file.add_separator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menu_file.add_command</a:t>
            </a:r>
            <a:r>
              <a:rPr lang="en-US" altLang="ko-KR" dirty="0"/>
              <a:t>(label="Open File...")</a:t>
            </a:r>
          </a:p>
          <a:p>
            <a:r>
              <a:rPr lang="en-US" altLang="ko-KR" dirty="0" err="1"/>
              <a:t>menu_file.add_separator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menu_file.add_command</a:t>
            </a:r>
            <a:r>
              <a:rPr lang="en-US" altLang="ko-KR" dirty="0"/>
              <a:t>(label="Save All", state="disable") # </a:t>
            </a:r>
            <a:r>
              <a:rPr lang="ko-KR" altLang="en-US" dirty="0"/>
              <a:t>비활성화</a:t>
            </a:r>
          </a:p>
          <a:p>
            <a:r>
              <a:rPr lang="en-US" altLang="ko-KR" dirty="0" err="1"/>
              <a:t>menu_file.add_separator</a:t>
            </a:r>
            <a:r>
              <a:rPr lang="en-US" altLang="ko-KR" dirty="0"/>
              <a:t>()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메뉴 추가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5899944" y="914216"/>
            <a:ext cx="6091525" cy="5632299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6059385" y="914217"/>
            <a:ext cx="57726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menu_file.add_command</a:t>
            </a:r>
            <a:r>
              <a:rPr lang="en-US" altLang="ko-KR" dirty="0"/>
              <a:t>(label="Exit", command=</a:t>
            </a:r>
            <a:r>
              <a:rPr lang="en-US" altLang="ko-KR" dirty="0" err="1"/>
              <a:t>root.quit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menu.add_cascade</a:t>
            </a:r>
            <a:r>
              <a:rPr lang="en-US" altLang="ko-KR" dirty="0"/>
              <a:t>(label="File", menu=</a:t>
            </a:r>
            <a:r>
              <a:rPr lang="en-US" altLang="ko-KR" dirty="0" err="1"/>
              <a:t>menu_file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r>
              <a:rPr lang="en-US" altLang="ko-KR" dirty="0"/>
              <a:t># Edit </a:t>
            </a:r>
            <a:r>
              <a:rPr lang="ko-KR" altLang="en-US" dirty="0"/>
              <a:t>메뉴 </a:t>
            </a:r>
            <a:r>
              <a:rPr lang="en-US" altLang="ko-KR" dirty="0"/>
              <a:t>(</a:t>
            </a:r>
            <a:r>
              <a:rPr lang="ko-KR" altLang="en-US" dirty="0"/>
              <a:t>빈 값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menu.add_cascade</a:t>
            </a:r>
            <a:r>
              <a:rPr lang="en-US" altLang="ko-KR" dirty="0"/>
              <a:t>(label="Edit")</a:t>
            </a:r>
          </a:p>
          <a:p>
            <a:br>
              <a:rPr lang="en-US" altLang="ko-KR" dirty="0"/>
            </a:br>
            <a:r>
              <a:rPr lang="en-US" altLang="ko-KR" dirty="0"/>
              <a:t># Language </a:t>
            </a:r>
            <a:r>
              <a:rPr lang="ko-KR" altLang="en-US" dirty="0"/>
              <a:t>메뉴 추가 </a:t>
            </a:r>
            <a:r>
              <a:rPr lang="en-US" altLang="ko-KR" dirty="0"/>
              <a:t>(radio </a:t>
            </a:r>
            <a:r>
              <a:rPr lang="ko-KR" altLang="en-US" dirty="0"/>
              <a:t>버튼을 통해서 </a:t>
            </a:r>
            <a:r>
              <a:rPr lang="ko-KR" altLang="en-US" dirty="0" err="1"/>
              <a:t>택</a:t>
            </a:r>
            <a:r>
              <a:rPr lang="en-US" altLang="ko-KR" dirty="0"/>
              <a:t>1)</a:t>
            </a:r>
            <a:endParaRPr lang="ko-KR" altLang="en-US" dirty="0"/>
          </a:p>
          <a:p>
            <a:r>
              <a:rPr lang="en-US" altLang="ko-KR" dirty="0" err="1"/>
              <a:t>menu_lang</a:t>
            </a:r>
            <a:r>
              <a:rPr lang="en-US" altLang="ko-KR" dirty="0"/>
              <a:t> = Menu(menu, </a:t>
            </a:r>
            <a:r>
              <a:rPr lang="en-US" altLang="ko-KR" dirty="0" err="1"/>
              <a:t>tearoff</a:t>
            </a:r>
            <a:r>
              <a:rPr lang="en-US" altLang="ko-KR" dirty="0"/>
              <a:t>=0)</a:t>
            </a:r>
          </a:p>
          <a:p>
            <a:r>
              <a:rPr lang="en-US" altLang="ko-KR" dirty="0" err="1"/>
              <a:t>menu_lang.add_radiobutton</a:t>
            </a:r>
            <a:r>
              <a:rPr lang="en-US" altLang="ko-KR" dirty="0"/>
              <a:t>(label="Python")</a:t>
            </a:r>
          </a:p>
          <a:p>
            <a:r>
              <a:rPr lang="en-US" altLang="ko-KR" dirty="0" err="1"/>
              <a:t>menu_lang.add_radiobutton</a:t>
            </a:r>
            <a:r>
              <a:rPr lang="en-US" altLang="ko-KR" dirty="0"/>
              <a:t>(label="Java")</a:t>
            </a:r>
          </a:p>
          <a:p>
            <a:r>
              <a:rPr lang="en-US" altLang="ko-KR" dirty="0" err="1"/>
              <a:t>menu_lang.add_radiobutton</a:t>
            </a:r>
            <a:r>
              <a:rPr lang="en-US" altLang="ko-KR" dirty="0"/>
              <a:t>(label="C++")</a:t>
            </a:r>
          </a:p>
          <a:p>
            <a:r>
              <a:rPr lang="en-US" altLang="ko-KR" dirty="0" err="1"/>
              <a:t>menu.add_cascade</a:t>
            </a:r>
            <a:r>
              <a:rPr lang="en-US" altLang="ko-KR" dirty="0"/>
              <a:t>(label="Language", menu=</a:t>
            </a:r>
            <a:r>
              <a:rPr lang="en-US" altLang="ko-KR" dirty="0" err="1"/>
              <a:t>menu_lang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r>
              <a:rPr lang="en-US" altLang="ko-KR" dirty="0"/>
              <a:t># View </a:t>
            </a:r>
            <a:r>
              <a:rPr lang="ko-KR" altLang="en-US" dirty="0"/>
              <a:t>메뉴</a:t>
            </a:r>
          </a:p>
          <a:p>
            <a:r>
              <a:rPr lang="en-US" altLang="ko-KR" dirty="0" err="1"/>
              <a:t>menu_view</a:t>
            </a:r>
            <a:r>
              <a:rPr lang="en-US" altLang="ko-KR" dirty="0"/>
              <a:t> = Menu(menu, </a:t>
            </a:r>
            <a:r>
              <a:rPr lang="en-US" altLang="ko-KR" dirty="0" err="1"/>
              <a:t>tearoff</a:t>
            </a:r>
            <a:r>
              <a:rPr lang="en-US" altLang="ko-KR" dirty="0"/>
              <a:t>=0)</a:t>
            </a:r>
          </a:p>
          <a:p>
            <a:r>
              <a:rPr lang="en-US" altLang="ko-KR" dirty="0" err="1"/>
              <a:t>menu_view.add_checkbutton</a:t>
            </a:r>
            <a:r>
              <a:rPr lang="en-US" altLang="ko-KR" dirty="0"/>
              <a:t>(label="Show </a:t>
            </a:r>
            <a:r>
              <a:rPr lang="en-US" altLang="ko-KR" dirty="0" err="1"/>
              <a:t>Minimap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menu.add_cascade</a:t>
            </a:r>
            <a:r>
              <a:rPr lang="en-US" altLang="ko-KR" dirty="0"/>
              <a:t>(label="View", menu=</a:t>
            </a:r>
            <a:r>
              <a:rPr lang="en-US" altLang="ko-KR" dirty="0" err="1"/>
              <a:t>menu_view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r>
              <a:rPr lang="en-US" altLang="ko-KR" dirty="0" err="1"/>
              <a:t>root.config</a:t>
            </a:r>
            <a:r>
              <a:rPr lang="en-US" altLang="ko-KR" dirty="0"/>
              <a:t>(menu=menu)</a:t>
            </a:r>
          </a:p>
          <a:p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380104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메시지 박스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39"/>
          <a:ext cx="7302472" cy="4073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138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659207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0881DCD-819D-402C-BE07-D6097CE3C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877" y="1952625"/>
            <a:ext cx="58959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081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92534" y="57134"/>
            <a:ext cx="5664650" cy="6692801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163008" y="-103172"/>
            <a:ext cx="5523701" cy="678390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import </a:t>
            </a:r>
            <a:r>
              <a:rPr lang="en-US" altLang="ko-KR" dirty="0" err="1"/>
              <a:t>tkinter.messagebox</a:t>
            </a:r>
            <a:r>
              <a:rPr lang="en-US" altLang="ko-KR" dirty="0"/>
              <a:t> as </a:t>
            </a:r>
            <a:r>
              <a:rPr lang="en-US" altLang="ko-KR" dirty="0" err="1"/>
              <a:t>msgbox</a:t>
            </a:r>
            <a:endParaRPr lang="en-US" altLang="ko-KR" dirty="0"/>
          </a:p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/>
              <a:t># </a:t>
            </a:r>
            <a:r>
              <a:rPr lang="ko-KR" altLang="en-US" dirty="0"/>
              <a:t>기차 예매 시스템이라고 가정</a:t>
            </a:r>
          </a:p>
          <a:p>
            <a:r>
              <a:rPr lang="en-US" altLang="ko-KR" dirty="0"/>
              <a:t>def info():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msgbox.showinfo</a:t>
            </a:r>
            <a:r>
              <a:rPr lang="en-US" altLang="ko-KR" dirty="0"/>
              <a:t>("</a:t>
            </a:r>
            <a:r>
              <a:rPr lang="ko-KR" altLang="en-US" dirty="0"/>
              <a:t>알림</a:t>
            </a:r>
            <a:r>
              <a:rPr lang="en-US" altLang="ko-KR" dirty="0"/>
              <a:t>", "</a:t>
            </a:r>
            <a:r>
              <a:rPr lang="ko-KR" altLang="en-US" dirty="0"/>
              <a:t>정상적으로 예매 완료되었습니다</a:t>
            </a:r>
            <a:r>
              <a:rPr lang="en-US" altLang="ko-KR" dirty="0"/>
              <a:t>.")</a:t>
            </a:r>
          </a:p>
          <a:p>
            <a:br>
              <a:rPr lang="en-US" altLang="ko-KR" dirty="0"/>
            </a:br>
            <a:r>
              <a:rPr lang="en-US" altLang="ko-KR" dirty="0"/>
              <a:t>def </a:t>
            </a:r>
            <a:r>
              <a:rPr lang="en-US" altLang="ko-KR" dirty="0" err="1"/>
              <a:t>retrycancel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response = </a:t>
            </a:r>
            <a:r>
              <a:rPr lang="en-US" altLang="ko-KR" dirty="0" err="1"/>
              <a:t>msgbox.askretrycancel</a:t>
            </a:r>
            <a:r>
              <a:rPr lang="en-US" altLang="ko-KR" dirty="0"/>
              <a:t>("</a:t>
            </a:r>
            <a:r>
              <a:rPr lang="ko-KR" altLang="en-US" dirty="0"/>
              <a:t>재시도 </a:t>
            </a:r>
            <a:r>
              <a:rPr lang="en-US" altLang="ko-KR" dirty="0"/>
              <a:t>/ </a:t>
            </a:r>
            <a:r>
              <a:rPr lang="ko-KR" altLang="en-US" dirty="0"/>
              <a:t>취소</a:t>
            </a:r>
            <a:r>
              <a:rPr lang="en-US" altLang="ko-KR" dirty="0"/>
              <a:t>", "</a:t>
            </a:r>
            <a:r>
              <a:rPr lang="ko-KR" altLang="en-US" dirty="0"/>
              <a:t>일시적인 오류입니다</a:t>
            </a:r>
            <a:r>
              <a:rPr lang="en-US" altLang="ko-KR" dirty="0"/>
              <a:t>. </a:t>
            </a:r>
            <a:r>
              <a:rPr lang="ko-KR" altLang="en-US" dirty="0"/>
              <a:t>다시 시도하시겠습니까</a:t>
            </a:r>
            <a:r>
              <a:rPr lang="en-US" altLang="ko-KR" dirty="0"/>
              <a:t>?")    </a:t>
            </a:r>
          </a:p>
          <a:p>
            <a:r>
              <a:rPr lang="en-US" altLang="ko-KR" dirty="0"/>
              <a:t>    if response == 1: # </a:t>
            </a:r>
            <a:r>
              <a:rPr lang="ko-KR" altLang="en-US" dirty="0"/>
              <a:t>재시도</a:t>
            </a:r>
          </a:p>
          <a:p>
            <a:r>
              <a:rPr lang="ko-KR" altLang="en-US" dirty="0"/>
              <a:t>        </a:t>
            </a:r>
            <a:r>
              <a:rPr lang="en-US" altLang="ko-KR" dirty="0"/>
              <a:t>print("</a:t>
            </a:r>
            <a:r>
              <a:rPr lang="ko-KR" altLang="en-US" dirty="0"/>
              <a:t>재시도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elif</a:t>
            </a:r>
            <a:r>
              <a:rPr lang="en-US" altLang="ko-KR" dirty="0"/>
              <a:t> response == 0: # </a:t>
            </a:r>
            <a:r>
              <a:rPr lang="ko-KR" altLang="en-US" dirty="0"/>
              <a:t>취소</a:t>
            </a:r>
          </a:p>
          <a:p>
            <a:r>
              <a:rPr lang="ko-KR" altLang="en-US" dirty="0"/>
              <a:t>        </a:t>
            </a:r>
            <a:r>
              <a:rPr lang="en-US" altLang="ko-KR" dirty="0"/>
              <a:t>print("</a:t>
            </a:r>
            <a:r>
              <a:rPr lang="ko-KR" altLang="en-US" dirty="0"/>
              <a:t>취소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/>
              <a:t>def </a:t>
            </a:r>
            <a:r>
              <a:rPr lang="en-US" altLang="ko-KR" dirty="0" err="1"/>
              <a:t>yesno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msgbox.askyesno</a:t>
            </a:r>
            <a:r>
              <a:rPr lang="en-US" altLang="ko-KR" dirty="0"/>
              <a:t>("</a:t>
            </a:r>
            <a:r>
              <a:rPr lang="ko-KR" altLang="en-US" dirty="0"/>
              <a:t>예 </a:t>
            </a:r>
            <a:r>
              <a:rPr lang="en-US" altLang="ko-KR" dirty="0"/>
              <a:t>/ </a:t>
            </a:r>
            <a:r>
              <a:rPr lang="ko-KR" altLang="en-US" dirty="0" err="1"/>
              <a:t>아니오</a:t>
            </a:r>
            <a:r>
              <a:rPr lang="en-US" altLang="ko-KR" dirty="0"/>
              <a:t>", "</a:t>
            </a:r>
            <a:r>
              <a:rPr lang="ko-KR" altLang="en-US" dirty="0"/>
              <a:t>해당 좌석은 역방향입니다</a:t>
            </a:r>
            <a:r>
              <a:rPr lang="en-US" altLang="ko-KR" dirty="0"/>
              <a:t>. </a:t>
            </a:r>
            <a:r>
              <a:rPr lang="ko-KR" altLang="en-US" dirty="0"/>
              <a:t>예매하시겠습니까</a:t>
            </a:r>
            <a:r>
              <a:rPr lang="en-US" altLang="ko-KR" dirty="0"/>
              <a:t>?")</a:t>
            </a:r>
          </a:p>
          <a:p>
            <a:endParaRPr lang="en-US" altLang="ko-KR" dirty="0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5833036" y="57135"/>
            <a:ext cx="6283112" cy="6692800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5898584" y="57135"/>
            <a:ext cx="62175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 </a:t>
            </a:r>
            <a:r>
              <a:rPr lang="en-US" altLang="ko-KR" dirty="0" err="1"/>
              <a:t>yesnocancel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response = </a:t>
            </a:r>
            <a:r>
              <a:rPr lang="en-US" altLang="ko-KR" dirty="0" err="1"/>
              <a:t>msgbox.askyesnocancel</a:t>
            </a:r>
            <a:r>
              <a:rPr lang="en-US" altLang="ko-KR" dirty="0"/>
              <a:t>(title=None, message="</a:t>
            </a:r>
            <a:r>
              <a:rPr lang="ko-KR" altLang="en-US" dirty="0"/>
              <a:t>예매 내역이 저장되지 않았습니다</a:t>
            </a:r>
            <a:r>
              <a:rPr lang="en-US" altLang="ko-KR" dirty="0"/>
              <a:t>.\n</a:t>
            </a:r>
            <a:r>
              <a:rPr lang="ko-KR" altLang="en-US" dirty="0"/>
              <a:t>저장 후 프로그램을 종료하시겠습니까</a:t>
            </a:r>
            <a:r>
              <a:rPr lang="en-US" altLang="ko-KR" dirty="0"/>
              <a:t>?")</a:t>
            </a:r>
          </a:p>
          <a:p>
            <a:r>
              <a:rPr lang="en-US" altLang="ko-KR" dirty="0"/>
              <a:t>    # </a:t>
            </a:r>
            <a:r>
              <a:rPr lang="ko-KR" altLang="en-US" dirty="0"/>
              <a:t>네 </a:t>
            </a:r>
            <a:r>
              <a:rPr lang="en-US" altLang="ko-KR" dirty="0"/>
              <a:t>: </a:t>
            </a:r>
            <a:r>
              <a:rPr lang="ko-KR" altLang="en-US" dirty="0"/>
              <a:t>저장 후 종료</a:t>
            </a:r>
          </a:p>
          <a:p>
            <a:r>
              <a:rPr lang="ko-KR" altLang="en-US" dirty="0"/>
              <a:t>    </a:t>
            </a:r>
            <a:r>
              <a:rPr lang="en-US" altLang="ko-KR" dirty="0"/>
              <a:t># </a:t>
            </a:r>
            <a:r>
              <a:rPr lang="ko-KR" altLang="en-US" dirty="0" err="1"/>
              <a:t>아니오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저장 하지 않고 종료</a:t>
            </a:r>
          </a:p>
          <a:p>
            <a:r>
              <a:rPr lang="ko-KR" altLang="en-US" dirty="0"/>
              <a:t>    </a:t>
            </a:r>
            <a:r>
              <a:rPr lang="en-US" altLang="ko-KR" dirty="0"/>
              <a:t># </a:t>
            </a:r>
            <a:r>
              <a:rPr lang="ko-KR" altLang="en-US" dirty="0"/>
              <a:t>취소 </a:t>
            </a:r>
            <a:r>
              <a:rPr lang="en-US" altLang="ko-KR" dirty="0"/>
              <a:t>: </a:t>
            </a:r>
            <a:r>
              <a:rPr lang="ko-KR" altLang="en-US" dirty="0"/>
              <a:t>프로그램 종료 취소 </a:t>
            </a:r>
            <a:r>
              <a:rPr lang="en-US" altLang="ko-KR" dirty="0"/>
              <a:t>(</a:t>
            </a:r>
            <a:r>
              <a:rPr lang="ko-KR" altLang="en-US" dirty="0"/>
              <a:t>현재 화면에서 계속 작업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    </a:t>
            </a:r>
            <a:r>
              <a:rPr lang="en-US" altLang="ko-KR" dirty="0"/>
              <a:t>print("</a:t>
            </a:r>
            <a:r>
              <a:rPr lang="ko-KR" altLang="en-US" dirty="0"/>
              <a:t>응답</a:t>
            </a:r>
            <a:r>
              <a:rPr lang="en-US" altLang="ko-KR" dirty="0"/>
              <a:t>:", response) # True, False, None -&gt; </a:t>
            </a:r>
            <a:r>
              <a:rPr lang="ko-KR" altLang="en-US" dirty="0"/>
              <a:t>예 </a:t>
            </a:r>
            <a:r>
              <a:rPr lang="en-US" altLang="ko-KR" dirty="0"/>
              <a:t>1, </a:t>
            </a:r>
            <a:r>
              <a:rPr lang="ko-KR" altLang="en-US" dirty="0" err="1"/>
              <a:t>아니오</a:t>
            </a:r>
            <a:r>
              <a:rPr lang="ko-KR" altLang="en-US" dirty="0"/>
              <a:t> </a:t>
            </a:r>
            <a:r>
              <a:rPr lang="en-US" altLang="ko-KR" dirty="0"/>
              <a:t>0, </a:t>
            </a:r>
            <a:r>
              <a:rPr lang="ko-KR" altLang="en-US" dirty="0"/>
              <a:t>그 외</a:t>
            </a:r>
          </a:p>
          <a:p>
            <a:r>
              <a:rPr lang="ko-KR" altLang="en-US" dirty="0"/>
              <a:t>    </a:t>
            </a:r>
            <a:r>
              <a:rPr lang="en-US" altLang="ko-KR" dirty="0"/>
              <a:t>if response == 1: # </a:t>
            </a:r>
            <a:r>
              <a:rPr lang="ko-KR" altLang="en-US" dirty="0"/>
              <a:t>네</a:t>
            </a:r>
            <a:r>
              <a:rPr lang="en-US" altLang="ko-KR" dirty="0"/>
              <a:t>, ok</a:t>
            </a:r>
          </a:p>
          <a:p>
            <a:r>
              <a:rPr lang="en-US" altLang="ko-KR" dirty="0"/>
              <a:t>        print("</a:t>
            </a:r>
            <a:r>
              <a:rPr lang="ko-KR" altLang="en-US" dirty="0"/>
              <a:t>예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elif</a:t>
            </a:r>
            <a:r>
              <a:rPr lang="en-US" altLang="ko-KR" dirty="0"/>
              <a:t> response == 0: # </a:t>
            </a:r>
            <a:r>
              <a:rPr lang="ko-KR" altLang="en-US" dirty="0" err="1"/>
              <a:t>아니오</a:t>
            </a:r>
            <a:endParaRPr lang="ko-KR" altLang="en-US" dirty="0"/>
          </a:p>
          <a:p>
            <a:r>
              <a:rPr lang="ko-KR" altLang="en-US" dirty="0"/>
              <a:t>        </a:t>
            </a:r>
            <a:r>
              <a:rPr lang="en-US" altLang="ko-KR" dirty="0"/>
              <a:t>print("</a:t>
            </a:r>
            <a:r>
              <a:rPr lang="ko-KR" altLang="en-US" dirty="0" err="1"/>
              <a:t>아니오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    else:</a:t>
            </a:r>
          </a:p>
          <a:p>
            <a:r>
              <a:rPr lang="en-US" altLang="ko-KR" dirty="0"/>
              <a:t>        print("</a:t>
            </a:r>
            <a:r>
              <a:rPr lang="ko-KR" altLang="en-US" dirty="0"/>
              <a:t>취소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/>
              <a:t>Button(root, command=info, text="</a:t>
            </a:r>
            <a:r>
              <a:rPr lang="ko-KR" altLang="en-US" dirty="0"/>
              <a:t>알림</a:t>
            </a:r>
            <a:r>
              <a:rPr lang="en-US" altLang="ko-KR" dirty="0"/>
              <a:t>").pack()</a:t>
            </a:r>
          </a:p>
          <a:p>
            <a:r>
              <a:rPr lang="en-US" altLang="ko-KR" dirty="0"/>
              <a:t>Button(root, command=</a:t>
            </a:r>
            <a:r>
              <a:rPr lang="en-US" altLang="ko-KR" dirty="0" err="1"/>
              <a:t>yesno</a:t>
            </a:r>
            <a:r>
              <a:rPr lang="en-US" altLang="ko-KR" dirty="0"/>
              <a:t>, text="</a:t>
            </a:r>
            <a:r>
              <a:rPr lang="ko-KR" altLang="en-US" dirty="0"/>
              <a:t>예 </a:t>
            </a:r>
            <a:r>
              <a:rPr lang="ko-KR" altLang="en-US" dirty="0" err="1"/>
              <a:t>아니오</a:t>
            </a:r>
            <a:r>
              <a:rPr lang="en-US" altLang="ko-KR" dirty="0"/>
              <a:t>").pack()</a:t>
            </a:r>
          </a:p>
          <a:p>
            <a:r>
              <a:rPr lang="en-US" altLang="ko-KR" dirty="0"/>
              <a:t>Button(root, command=</a:t>
            </a:r>
            <a:r>
              <a:rPr lang="en-US" altLang="ko-KR" dirty="0" err="1"/>
              <a:t>yesnocancel</a:t>
            </a:r>
            <a:r>
              <a:rPr lang="en-US" altLang="ko-KR" dirty="0"/>
              <a:t>, text="</a:t>
            </a:r>
            <a:r>
              <a:rPr lang="ko-KR" altLang="en-US" dirty="0"/>
              <a:t>예 </a:t>
            </a:r>
            <a:r>
              <a:rPr lang="ko-KR" altLang="en-US" dirty="0" err="1"/>
              <a:t>아니오</a:t>
            </a:r>
            <a:r>
              <a:rPr lang="ko-KR" altLang="en-US" dirty="0"/>
              <a:t> 취소</a:t>
            </a:r>
            <a:r>
              <a:rPr lang="en-US" altLang="ko-KR" dirty="0"/>
              <a:t>").pack()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15129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프레임으로 구분하기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39"/>
          <a:ext cx="7302472" cy="4073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138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659207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E2DB63A-D12A-4A2C-8BDC-978E3BCA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063" y="1903614"/>
            <a:ext cx="4654395" cy="32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824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0" y="914217"/>
            <a:ext cx="5250424" cy="5303704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826429"/>
            <a:ext cx="5127595" cy="4844916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/>
              <a:t>Label(root, text="</a:t>
            </a:r>
            <a:r>
              <a:rPr lang="ko-KR" altLang="en-US" dirty="0"/>
              <a:t>메뉴를 선택해 주세요</a:t>
            </a:r>
            <a:r>
              <a:rPr lang="en-US" altLang="ko-KR" dirty="0"/>
              <a:t>").pack(side="top")</a:t>
            </a:r>
          </a:p>
          <a:p>
            <a:br>
              <a:rPr lang="en-US" altLang="ko-KR" dirty="0"/>
            </a:br>
            <a:r>
              <a:rPr lang="en-US" altLang="ko-KR" dirty="0"/>
              <a:t>Button(root, text="</a:t>
            </a:r>
            <a:r>
              <a:rPr lang="ko-KR" altLang="en-US" dirty="0"/>
              <a:t>주문하기</a:t>
            </a:r>
            <a:r>
              <a:rPr lang="en-US" altLang="ko-KR" dirty="0"/>
              <a:t>").pack(side="bottom")</a:t>
            </a:r>
          </a:p>
          <a:p>
            <a:br>
              <a:rPr lang="en-US" altLang="ko-KR" dirty="0"/>
            </a:br>
            <a:r>
              <a:rPr lang="en-US" altLang="ko-KR" dirty="0"/>
              <a:t># </a:t>
            </a:r>
            <a:r>
              <a:rPr lang="ko-KR" altLang="en-US" dirty="0"/>
              <a:t>메뉴 프레임</a:t>
            </a:r>
          </a:p>
          <a:p>
            <a:r>
              <a:rPr lang="en-US" altLang="ko-KR" dirty="0" err="1"/>
              <a:t>frame_burger</a:t>
            </a:r>
            <a:r>
              <a:rPr lang="en-US" altLang="ko-KR" dirty="0"/>
              <a:t> = Frame(root, relief="solid", bd=1)</a:t>
            </a:r>
          </a:p>
          <a:p>
            <a:r>
              <a:rPr lang="en-US" altLang="ko-KR" dirty="0" err="1"/>
              <a:t>frame_burger.pack</a:t>
            </a:r>
            <a:r>
              <a:rPr lang="en-US" altLang="ko-KR" dirty="0"/>
              <a:t>(side="left", fill="both", expand=True)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프레임으로 구분하기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5899944" y="914217"/>
            <a:ext cx="6091525" cy="5303704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6059385" y="914217"/>
            <a:ext cx="57726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Button(</a:t>
            </a:r>
            <a:r>
              <a:rPr lang="en-US" altLang="ko-KR" dirty="0" err="1"/>
              <a:t>frame_burger</a:t>
            </a:r>
            <a:r>
              <a:rPr lang="en-US" altLang="ko-KR" dirty="0"/>
              <a:t>, text="</a:t>
            </a:r>
            <a:r>
              <a:rPr lang="ko-KR" altLang="en-US" dirty="0"/>
              <a:t>햄버거</a:t>
            </a:r>
            <a:r>
              <a:rPr lang="en-US" altLang="ko-KR" dirty="0"/>
              <a:t>").pack()</a:t>
            </a:r>
          </a:p>
          <a:p>
            <a:r>
              <a:rPr lang="en-US" altLang="ko-KR" dirty="0"/>
              <a:t>Button(</a:t>
            </a:r>
            <a:r>
              <a:rPr lang="en-US" altLang="ko-KR" dirty="0" err="1"/>
              <a:t>frame_burger</a:t>
            </a:r>
            <a:r>
              <a:rPr lang="en-US" altLang="ko-KR" dirty="0"/>
              <a:t>, text="</a:t>
            </a:r>
            <a:r>
              <a:rPr lang="ko-KR" altLang="en-US" dirty="0" err="1"/>
              <a:t>치즈버거</a:t>
            </a:r>
            <a:r>
              <a:rPr lang="en-US" altLang="ko-KR" dirty="0"/>
              <a:t>").pack()</a:t>
            </a:r>
          </a:p>
          <a:p>
            <a:r>
              <a:rPr lang="en-US" altLang="ko-KR" dirty="0"/>
              <a:t>Button(</a:t>
            </a:r>
            <a:r>
              <a:rPr lang="en-US" altLang="ko-KR" dirty="0" err="1"/>
              <a:t>frame_burger</a:t>
            </a:r>
            <a:r>
              <a:rPr lang="en-US" altLang="ko-KR" dirty="0"/>
              <a:t>, text="</a:t>
            </a:r>
            <a:r>
              <a:rPr lang="ko-KR" altLang="en-US" dirty="0" err="1"/>
              <a:t>치킨버거</a:t>
            </a:r>
            <a:r>
              <a:rPr lang="en-US" altLang="ko-KR" dirty="0"/>
              <a:t>").pack()</a:t>
            </a:r>
          </a:p>
          <a:p>
            <a:br>
              <a:rPr lang="en-US" altLang="ko-KR" dirty="0"/>
            </a:br>
            <a:r>
              <a:rPr lang="en-US" altLang="ko-KR" dirty="0"/>
              <a:t># </a:t>
            </a:r>
            <a:r>
              <a:rPr lang="ko-KR" altLang="en-US" dirty="0"/>
              <a:t>음료 프레임</a:t>
            </a:r>
          </a:p>
          <a:p>
            <a:r>
              <a:rPr lang="en-US" altLang="ko-KR" dirty="0" err="1"/>
              <a:t>frame_drink</a:t>
            </a:r>
            <a:r>
              <a:rPr lang="en-US" altLang="ko-KR" dirty="0"/>
              <a:t> = </a:t>
            </a:r>
            <a:r>
              <a:rPr lang="en-US" altLang="ko-KR" dirty="0" err="1"/>
              <a:t>LabelFrame</a:t>
            </a:r>
            <a:r>
              <a:rPr lang="en-US" altLang="ko-KR" dirty="0"/>
              <a:t>(root, text="</a:t>
            </a:r>
            <a:r>
              <a:rPr lang="ko-KR" altLang="en-US" dirty="0"/>
              <a:t>음료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frame_drink.pack</a:t>
            </a:r>
            <a:r>
              <a:rPr lang="en-US" altLang="ko-KR" dirty="0"/>
              <a:t>(side="right", fill="both", expand=True)</a:t>
            </a:r>
          </a:p>
          <a:p>
            <a:br>
              <a:rPr lang="en-US" altLang="ko-KR" dirty="0"/>
            </a:br>
            <a:r>
              <a:rPr lang="en-US" altLang="ko-KR" dirty="0"/>
              <a:t>Button(</a:t>
            </a:r>
            <a:r>
              <a:rPr lang="en-US" altLang="ko-KR" dirty="0" err="1"/>
              <a:t>frame_drink</a:t>
            </a:r>
            <a:r>
              <a:rPr lang="en-US" altLang="ko-KR" dirty="0"/>
              <a:t>, text="</a:t>
            </a:r>
            <a:r>
              <a:rPr lang="ko-KR" altLang="en-US" dirty="0"/>
              <a:t>콜라</a:t>
            </a:r>
            <a:r>
              <a:rPr lang="en-US" altLang="ko-KR" dirty="0"/>
              <a:t>").pack()</a:t>
            </a:r>
          </a:p>
          <a:p>
            <a:r>
              <a:rPr lang="en-US" altLang="ko-KR" dirty="0"/>
              <a:t>Button(</a:t>
            </a:r>
            <a:r>
              <a:rPr lang="en-US" altLang="ko-KR" dirty="0" err="1"/>
              <a:t>frame_drink</a:t>
            </a:r>
            <a:r>
              <a:rPr lang="en-US" altLang="ko-KR" dirty="0"/>
              <a:t>, text="</a:t>
            </a:r>
            <a:r>
              <a:rPr lang="ko-KR" altLang="en-US" dirty="0"/>
              <a:t>사이다</a:t>
            </a:r>
            <a:r>
              <a:rPr lang="en-US" altLang="ko-KR" dirty="0"/>
              <a:t>").pack()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38770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스크롤바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39"/>
          <a:ext cx="7302472" cy="4073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138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659207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6744E7E-10BE-4C0C-9070-3E3800B5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979" y="2290762"/>
            <a:ext cx="40290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91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0" y="914217"/>
            <a:ext cx="5250424" cy="5303704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826429"/>
            <a:ext cx="5127595" cy="4844916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/>
              <a:t>frame = Frame(root)</a:t>
            </a:r>
          </a:p>
          <a:p>
            <a:r>
              <a:rPr lang="en-US" altLang="ko-KR" dirty="0" err="1"/>
              <a:t>frame.pack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/>
              <a:t>scrollbar = Scrollbar(frame)</a:t>
            </a:r>
          </a:p>
          <a:p>
            <a:r>
              <a:rPr lang="en-US" altLang="ko-KR" dirty="0" err="1"/>
              <a:t>scrollbar.pack</a:t>
            </a:r>
            <a:r>
              <a:rPr lang="en-US" altLang="ko-KR" dirty="0"/>
              <a:t>(side="right", fill="y")</a:t>
            </a:r>
          </a:p>
          <a:p>
            <a:br>
              <a:rPr lang="en-US" altLang="ko-KR" dirty="0"/>
            </a:br>
            <a:r>
              <a:rPr lang="en-US" altLang="ko-KR" dirty="0"/>
              <a:t># set </a:t>
            </a:r>
            <a:r>
              <a:rPr lang="ko-KR" altLang="en-US" dirty="0"/>
              <a:t>이 없으면 스크롤을 내려도 다시 올라옴</a:t>
            </a:r>
          </a:p>
          <a:p>
            <a:r>
              <a:rPr lang="en-US" altLang="ko-KR" dirty="0" err="1"/>
              <a:t>listbox</a:t>
            </a:r>
            <a:r>
              <a:rPr lang="en-US" altLang="ko-KR" dirty="0"/>
              <a:t> = </a:t>
            </a:r>
            <a:r>
              <a:rPr lang="en-US" altLang="ko-KR" dirty="0" err="1"/>
              <a:t>Listbox</a:t>
            </a:r>
            <a:r>
              <a:rPr lang="en-US" altLang="ko-KR" dirty="0"/>
              <a:t>(frame, </a:t>
            </a:r>
            <a:r>
              <a:rPr lang="en-US" altLang="ko-KR" dirty="0" err="1"/>
              <a:t>selectmode</a:t>
            </a:r>
            <a:r>
              <a:rPr lang="en-US" altLang="ko-KR" dirty="0"/>
              <a:t>="extended", height=10, </a:t>
            </a:r>
            <a:r>
              <a:rPr lang="en-US" altLang="ko-KR" dirty="0" err="1"/>
              <a:t>yscrollcommand</a:t>
            </a:r>
            <a:r>
              <a:rPr lang="en-US" altLang="ko-KR" dirty="0"/>
              <a:t> = </a:t>
            </a:r>
            <a:r>
              <a:rPr lang="en-US" altLang="ko-KR" dirty="0" err="1"/>
              <a:t>scrollbar.set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스크롤바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5899944" y="914217"/>
            <a:ext cx="6091525" cy="5303704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6059385" y="914217"/>
            <a:ext cx="5772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 </a:t>
            </a:r>
            <a:r>
              <a:rPr lang="en-US" altLang="ko-KR" dirty="0" err="1"/>
              <a:t>i</a:t>
            </a:r>
            <a:r>
              <a:rPr lang="en-US" altLang="ko-KR" dirty="0"/>
              <a:t> in range(1, 32): # 1 ~ 31 </a:t>
            </a:r>
            <a:r>
              <a:rPr lang="ko-KR" altLang="en-US" dirty="0"/>
              <a:t>일</a:t>
            </a:r>
          </a:p>
          <a:p>
            <a:r>
              <a:rPr lang="ko-KR" altLang="en-US" dirty="0"/>
              <a:t>    </a:t>
            </a:r>
            <a:r>
              <a:rPr lang="en-US" altLang="ko-KR" dirty="0" err="1"/>
              <a:t>listbox.insert</a:t>
            </a:r>
            <a:r>
              <a:rPr lang="en-US" altLang="ko-KR" dirty="0"/>
              <a:t>(END, str(</a:t>
            </a:r>
            <a:r>
              <a:rPr lang="en-US" altLang="ko-KR" dirty="0" err="1"/>
              <a:t>i</a:t>
            </a:r>
            <a:r>
              <a:rPr lang="en-US" altLang="ko-KR" dirty="0"/>
              <a:t>) + "</a:t>
            </a:r>
            <a:r>
              <a:rPr lang="ko-KR" altLang="en-US" dirty="0"/>
              <a:t>일</a:t>
            </a:r>
            <a:r>
              <a:rPr lang="en-US" altLang="ko-KR" dirty="0"/>
              <a:t>") # 1</a:t>
            </a:r>
            <a:r>
              <a:rPr lang="ko-KR" altLang="en-US" dirty="0"/>
              <a:t>일</a:t>
            </a:r>
            <a:r>
              <a:rPr lang="en-US" altLang="ko-KR" dirty="0"/>
              <a:t>, 2</a:t>
            </a:r>
            <a:r>
              <a:rPr lang="ko-KR" altLang="en-US" dirty="0"/>
              <a:t>일</a:t>
            </a:r>
            <a:r>
              <a:rPr lang="en-US" altLang="ko-KR" dirty="0"/>
              <a:t>, ...</a:t>
            </a:r>
            <a:endParaRPr lang="ko-KR" altLang="en-US" dirty="0"/>
          </a:p>
          <a:p>
            <a:r>
              <a:rPr lang="en-US" altLang="ko-KR" dirty="0" err="1"/>
              <a:t>listbox.pack</a:t>
            </a:r>
            <a:r>
              <a:rPr lang="en-US" altLang="ko-KR" dirty="0"/>
              <a:t>(side="left")</a:t>
            </a:r>
          </a:p>
          <a:p>
            <a:br>
              <a:rPr lang="en-US" altLang="ko-KR" dirty="0"/>
            </a:br>
            <a:r>
              <a:rPr lang="en-US" altLang="ko-KR" dirty="0" err="1"/>
              <a:t>scrollbar.config</a:t>
            </a:r>
            <a:r>
              <a:rPr lang="en-US" altLang="ko-KR" dirty="0"/>
              <a:t>(command=</a:t>
            </a:r>
            <a:r>
              <a:rPr lang="en-US" altLang="ko-KR" dirty="0" err="1"/>
              <a:t>listbox.yview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321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72DEDAF6-4212-43FF-9C87-B7E5B74AAEFB}"/>
              </a:ext>
            </a:extLst>
          </p:cNvPr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081F3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F617C84B-4FA0-474E-B90A-43F347C73784}"/>
              </a:ext>
            </a:extLst>
          </p:cNvPr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8952" y="457200"/>
                </a:lnTo>
                <a:lnTo>
                  <a:pt x="1218895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89B8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C17DC6B2-BADF-4BD7-8768-2AA839E74221}"/>
              </a:ext>
            </a:extLst>
          </p:cNvPr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16" y="399796"/>
            <a:ext cx="6454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0" dirty="0">
                <a:solidFill>
                  <a:schemeClr val="bg1"/>
                </a:solidFill>
              </a:rPr>
              <a:t>파이썬의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값에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spc="-25" dirty="0">
                <a:solidFill>
                  <a:schemeClr val="bg1"/>
                </a:solidFill>
              </a:rPr>
              <a:t>의한</a:t>
            </a:r>
            <a:r>
              <a:rPr b="1" spc="-380" dirty="0">
                <a:solidFill>
                  <a:schemeClr val="bg1"/>
                </a:solidFill>
              </a:rPr>
              <a:t> </a:t>
            </a:r>
            <a:r>
              <a:rPr b="1" spc="-50" dirty="0">
                <a:solidFill>
                  <a:schemeClr val="bg1"/>
                </a:solidFill>
              </a:rPr>
              <a:t>호출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1429511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1388363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2907" y="2121827"/>
            <a:ext cx="226060" cy="3801745"/>
          </a:xfrm>
          <a:custGeom>
            <a:avLst/>
            <a:gdLst/>
            <a:ahLst/>
            <a:cxnLst/>
            <a:rect l="l" t="t" r="r" b="b"/>
            <a:pathLst>
              <a:path w="226060" h="3801745">
                <a:moveTo>
                  <a:pt x="0" y="0"/>
                </a:moveTo>
                <a:lnTo>
                  <a:pt x="225920" y="0"/>
                </a:lnTo>
                <a:lnTo>
                  <a:pt x="225920" y="3801605"/>
                </a:lnTo>
                <a:lnTo>
                  <a:pt x="0" y="38016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8840" y="2121827"/>
            <a:ext cx="4578985" cy="3801745"/>
          </a:xfrm>
          <a:custGeom>
            <a:avLst/>
            <a:gdLst/>
            <a:ahLst/>
            <a:cxnLst/>
            <a:rect l="l" t="t" r="r" b="b"/>
            <a:pathLst>
              <a:path w="4578985" h="3801745">
                <a:moveTo>
                  <a:pt x="0" y="0"/>
                </a:moveTo>
                <a:lnTo>
                  <a:pt x="4578604" y="0"/>
                </a:lnTo>
                <a:lnTo>
                  <a:pt x="4578604" y="3801605"/>
                </a:lnTo>
                <a:lnTo>
                  <a:pt x="0" y="38016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2909" y="2118645"/>
            <a:ext cx="0" cy="3808095"/>
          </a:xfrm>
          <a:custGeom>
            <a:avLst/>
            <a:gdLst/>
            <a:ahLst/>
            <a:cxnLst/>
            <a:rect l="l" t="t" r="r" b="b"/>
            <a:pathLst>
              <a:path h="3808095">
                <a:moveTo>
                  <a:pt x="0" y="0"/>
                </a:moveTo>
                <a:lnTo>
                  <a:pt x="0" y="380795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27433" y="2118645"/>
            <a:ext cx="0" cy="3808095"/>
          </a:xfrm>
          <a:custGeom>
            <a:avLst/>
            <a:gdLst/>
            <a:ahLst/>
            <a:cxnLst/>
            <a:rect l="l" t="t" r="r" b="b"/>
            <a:pathLst>
              <a:path h="3808095">
                <a:moveTo>
                  <a:pt x="0" y="0"/>
                </a:moveTo>
                <a:lnTo>
                  <a:pt x="0" y="380795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9734" y="2121820"/>
            <a:ext cx="4811395" cy="0"/>
          </a:xfrm>
          <a:custGeom>
            <a:avLst/>
            <a:gdLst/>
            <a:ahLst/>
            <a:cxnLst/>
            <a:rect l="l" t="t" r="r" b="b"/>
            <a:pathLst>
              <a:path w="4811395">
                <a:moveTo>
                  <a:pt x="0" y="0"/>
                </a:moveTo>
                <a:lnTo>
                  <a:pt x="48108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9734" y="5923420"/>
            <a:ext cx="4811395" cy="0"/>
          </a:xfrm>
          <a:custGeom>
            <a:avLst/>
            <a:gdLst/>
            <a:ahLst/>
            <a:cxnLst/>
            <a:rect l="l" t="t" r="r" b="b"/>
            <a:pathLst>
              <a:path w="4811395">
                <a:moveTo>
                  <a:pt x="0" y="0"/>
                </a:moveTo>
                <a:lnTo>
                  <a:pt x="48108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7211" y="2110680"/>
            <a:ext cx="2945765" cy="36842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서브 루틴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func()</a:t>
            </a:r>
            <a:r>
              <a:rPr kumimoji="0" sz="1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함수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0" marR="1951989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func(x)</a:t>
            </a:r>
            <a:r>
              <a:rPr kumimoji="0" sz="16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print('func()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r>
              <a:rPr kumimoji="0" sz="1600" b="0" i="0" u="none" strike="noStrike" kern="1200" cap="none" spc="-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=',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id(x))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93167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#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메인</a:t>
            </a:r>
            <a:r>
              <a:rPr kumimoji="0" sz="16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루틴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Arial Unicode M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267335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메인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</a:t>
            </a:r>
            <a:r>
              <a:rPr kumimoji="0" sz="16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=',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id(x))  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func(x)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print('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Arial Unicode MS"/>
              </a:rPr>
              <a:t>메인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 </a:t>
            </a:r>
            <a:r>
              <a:rPr kumimoji="0" sz="1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', 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r>
              <a:rPr kumimoji="0" sz="1600" b="0" i="0" u="none" strike="noStrike" kern="1200" cap="none" spc="-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=', 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id(x))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92455" y="2119160"/>
          <a:ext cx="4014470" cy="2263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48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40640" marB="0"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79">
                <a:tc>
                  <a:txBody>
                    <a:bodyPr/>
                    <a:lstStyle/>
                    <a:p>
                      <a:pPr marL="143510" marR="1898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메인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id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140719703827120 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func()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100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id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140719703830000  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메인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id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140719703827120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519734" y="1818132"/>
            <a:ext cx="1450975" cy="302260"/>
          </a:xfrm>
          <a:prstGeom prst="rect">
            <a:avLst/>
          </a:prstGeom>
          <a:solidFill>
            <a:srgbClr val="688925"/>
          </a:solidFill>
        </p:spPr>
        <p:txBody>
          <a:bodyPr vert="horz" wrap="square" lIns="0" tIns="15875" rIns="0" bIns="0" rtlCol="0">
            <a:spAutoFit/>
          </a:bodyPr>
          <a:lstStyle/>
          <a:p>
            <a:pPr marL="374650" marR="0" lvl="0" indent="0" algn="l" defTabSz="914400" rtl="0" eaLnBrk="1" fontAlgn="auto" latinLnBrk="1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ex7-5.py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그리드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39"/>
          <a:ext cx="7302472" cy="4073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138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659207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2A81B2E-DFAD-48EC-8F4F-6359075D0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292" y="1857375"/>
            <a:ext cx="20764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114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0" y="914217"/>
            <a:ext cx="4280030" cy="5303704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826429"/>
            <a:ext cx="5127595" cy="5398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/>
              <a:t># btn1 = Button(root, text="</a:t>
            </a:r>
            <a:r>
              <a:rPr lang="ko-KR" altLang="en-US" dirty="0"/>
              <a:t>버튼</a:t>
            </a:r>
            <a:r>
              <a:rPr lang="en-US" altLang="ko-KR" dirty="0"/>
              <a:t>1")</a:t>
            </a:r>
            <a:endParaRPr lang="ko-KR" altLang="en-US" dirty="0"/>
          </a:p>
          <a:p>
            <a:r>
              <a:rPr lang="en-US" altLang="ko-KR" dirty="0"/>
              <a:t># btn2 = Button(root, text="</a:t>
            </a:r>
            <a:r>
              <a:rPr lang="ko-KR" altLang="en-US" dirty="0"/>
              <a:t>버튼</a:t>
            </a:r>
            <a:r>
              <a:rPr lang="en-US" altLang="ko-KR" dirty="0"/>
              <a:t>2")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# # btn1.pack()</a:t>
            </a:r>
          </a:p>
          <a:p>
            <a:r>
              <a:rPr lang="en-US" altLang="ko-KR" dirty="0"/>
              <a:t># # btn2.pack()</a:t>
            </a:r>
          </a:p>
          <a:p>
            <a:br>
              <a:rPr lang="en-US" altLang="ko-KR" dirty="0"/>
            </a:br>
            <a:r>
              <a:rPr lang="en-US" altLang="ko-KR" dirty="0"/>
              <a:t># # btn1.pack(side="left")</a:t>
            </a:r>
          </a:p>
          <a:p>
            <a:r>
              <a:rPr lang="en-US" altLang="ko-KR" dirty="0"/>
              <a:t># # btn2.pack(side="left")</a:t>
            </a:r>
          </a:p>
          <a:p>
            <a:br>
              <a:rPr lang="en-US" altLang="ko-KR" dirty="0"/>
            </a:br>
            <a:r>
              <a:rPr lang="en-US" altLang="ko-KR" dirty="0"/>
              <a:t># btn1.grid(row=0, column=0)</a:t>
            </a:r>
          </a:p>
          <a:p>
            <a:r>
              <a:rPr lang="en-US" altLang="ko-KR" dirty="0"/>
              <a:t># btn2.grid(row=1, column=1)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그리드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4603389" y="914216"/>
            <a:ext cx="7388081" cy="5886641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4688377" y="914217"/>
            <a:ext cx="7143649" cy="1837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 </a:t>
            </a:r>
            <a:r>
              <a:rPr lang="ko-KR" altLang="en-US" dirty="0"/>
              <a:t>맨 윗줄</a:t>
            </a:r>
          </a:p>
          <a:p>
            <a:r>
              <a:rPr lang="en-US" altLang="ko-KR" dirty="0"/>
              <a:t>btn_f16 = Button(root, text="F16", width=5, height=2)</a:t>
            </a:r>
          </a:p>
          <a:p>
            <a:r>
              <a:rPr lang="en-US" altLang="ko-KR" dirty="0"/>
              <a:t>btn_f17 = Button(root, text="F17", width=5, height=2)</a:t>
            </a:r>
          </a:p>
          <a:p>
            <a:r>
              <a:rPr lang="en-US" altLang="ko-KR" dirty="0"/>
              <a:t>btn_f18 = Button(root, text="F18", width=5, height=2)</a:t>
            </a:r>
          </a:p>
          <a:p>
            <a:r>
              <a:rPr lang="en-US" altLang="ko-KR" dirty="0"/>
              <a:t>btn_f19 = Button(root, text="F19", width=5, height=2)</a:t>
            </a:r>
          </a:p>
          <a:p>
            <a:br>
              <a:rPr lang="en-US" altLang="ko-KR" dirty="0"/>
            </a:br>
            <a:r>
              <a:rPr lang="en-US" altLang="ko-KR" dirty="0"/>
              <a:t>btn_f16.grid(row=0, column=0,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btn_f17.grid(row=0, column=1,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btn_f18.grid(row=0, column=2,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btn_f19.grid(row=0, column=3,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br>
              <a:rPr lang="en-US" altLang="ko-KR" dirty="0"/>
            </a:br>
            <a:r>
              <a:rPr lang="en-US" altLang="ko-KR" dirty="0"/>
              <a:t># clear </a:t>
            </a:r>
            <a:r>
              <a:rPr lang="ko-KR" altLang="en-US" dirty="0"/>
              <a:t>줄</a:t>
            </a:r>
          </a:p>
          <a:p>
            <a:r>
              <a:rPr lang="en-US" altLang="ko-KR" dirty="0" err="1"/>
              <a:t>btn_clear</a:t>
            </a:r>
            <a:r>
              <a:rPr lang="en-US" altLang="ko-KR" dirty="0"/>
              <a:t> = Button(root, text="clear", width=5, height=2)</a:t>
            </a:r>
          </a:p>
          <a:p>
            <a:r>
              <a:rPr lang="en-US" altLang="ko-KR" dirty="0" err="1"/>
              <a:t>btn_equal</a:t>
            </a:r>
            <a:r>
              <a:rPr lang="en-US" altLang="ko-KR" dirty="0"/>
              <a:t> = Button(root, text="=", width=5, height=2)</a:t>
            </a:r>
          </a:p>
          <a:p>
            <a:r>
              <a:rPr lang="en-US" altLang="ko-KR" dirty="0" err="1"/>
              <a:t>btn_div</a:t>
            </a:r>
            <a:r>
              <a:rPr lang="en-US" altLang="ko-KR" dirty="0"/>
              <a:t> = Button(root, text="/", width=5, height=2)</a:t>
            </a:r>
          </a:p>
          <a:p>
            <a:r>
              <a:rPr lang="en-US" altLang="ko-KR" dirty="0" err="1"/>
              <a:t>btn_mul</a:t>
            </a:r>
            <a:r>
              <a:rPr lang="en-US" altLang="ko-KR" dirty="0"/>
              <a:t> = Button(root, text="*", width=5, height=2)</a:t>
            </a:r>
          </a:p>
          <a:p>
            <a:br>
              <a:rPr lang="en-US" altLang="ko-KR" dirty="0"/>
            </a:br>
            <a:r>
              <a:rPr lang="en-US" altLang="ko-KR" dirty="0" err="1"/>
              <a:t>btn_clear.grid</a:t>
            </a:r>
            <a:r>
              <a:rPr lang="en-US" altLang="ko-KR" dirty="0"/>
              <a:t>(row=1, column=0,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 err="1"/>
              <a:t>btn_equal.grid</a:t>
            </a:r>
            <a:r>
              <a:rPr lang="en-US" altLang="ko-KR" dirty="0"/>
              <a:t>(row=1, column=1,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 err="1"/>
              <a:t>btn_div.grid</a:t>
            </a:r>
            <a:r>
              <a:rPr lang="en-US" altLang="ko-KR" dirty="0"/>
              <a:t>(row=1, column=2,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 err="1"/>
              <a:t>btn_mul.grid</a:t>
            </a:r>
            <a:r>
              <a:rPr lang="en-US" altLang="ko-KR" dirty="0"/>
              <a:t>(row=1, column=3,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br>
              <a:rPr lang="en-US" altLang="ko-KR" dirty="0"/>
            </a:br>
            <a:r>
              <a:rPr lang="en-US" altLang="ko-KR" dirty="0"/>
              <a:t># 7 </a:t>
            </a:r>
            <a:r>
              <a:rPr lang="ko-KR" altLang="en-US" dirty="0"/>
              <a:t>시작 줄</a:t>
            </a:r>
          </a:p>
          <a:p>
            <a:r>
              <a:rPr lang="en-US" altLang="ko-KR" dirty="0"/>
              <a:t>btn_7 = Button(root, text="7", width=5, height=2)</a:t>
            </a:r>
          </a:p>
          <a:p>
            <a:r>
              <a:rPr lang="en-US" altLang="ko-KR" dirty="0"/>
              <a:t>btn_8 = Button(root, text="8", width=5, height=2)</a:t>
            </a:r>
          </a:p>
          <a:p>
            <a:r>
              <a:rPr lang="en-US" altLang="ko-KR" dirty="0"/>
              <a:t>btn_9 = Button(root, text="9", width=5, height=2)</a:t>
            </a:r>
          </a:p>
          <a:p>
            <a:r>
              <a:rPr lang="en-US" altLang="ko-KR" dirty="0" err="1"/>
              <a:t>btn_sub</a:t>
            </a:r>
            <a:r>
              <a:rPr lang="en-US" altLang="ko-KR" dirty="0"/>
              <a:t> = Button(root, text="-", width=5, height=2)</a:t>
            </a:r>
          </a:p>
          <a:p>
            <a:br>
              <a:rPr lang="en-US" altLang="ko-KR" dirty="0"/>
            </a:br>
            <a:r>
              <a:rPr lang="en-US" altLang="ko-KR" dirty="0"/>
              <a:t>btn_7.grid(row=2, column=0,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btn_8.grid(row=2, column=1,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btn_9.grid(row=2, column=2,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 err="1"/>
              <a:t>btn_sub.grid</a:t>
            </a:r>
            <a:r>
              <a:rPr lang="en-US" altLang="ko-KR" dirty="0"/>
              <a:t>(row=2, column=3,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br>
              <a:rPr lang="en-US" altLang="ko-KR" dirty="0"/>
            </a:br>
            <a:r>
              <a:rPr lang="en-US" altLang="ko-KR" dirty="0"/>
              <a:t># 4 </a:t>
            </a:r>
            <a:r>
              <a:rPr lang="ko-KR" altLang="en-US" dirty="0"/>
              <a:t>시작 줄</a:t>
            </a:r>
          </a:p>
          <a:p>
            <a:r>
              <a:rPr lang="en-US" altLang="ko-KR" dirty="0"/>
              <a:t>btn_4 = Button(root, text="4", width=5, height=2)</a:t>
            </a:r>
          </a:p>
          <a:p>
            <a:r>
              <a:rPr lang="en-US" altLang="ko-KR" dirty="0"/>
              <a:t>btn_5 = Button(root, text="5", width=5, height=2)</a:t>
            </a:r>
          </a:p>
          <a:p>
            <a:r>
              <a:rPr lang="en-US" altLang="ko-KR" dirty="0"/>
              <a:t>btn_6 = Button(root, text="6", width=5, height=2)</a:t>
            </a:r>
          </a:p>
          <a:p>
            <a:r>
              <a:rPr lang="en-US" altLang="ko-KR" dirty="0" err="1"/>
              <a:t>btn_add</a:t>
            </a:r>
            <a:r>
              <a:rPr lang="en-US" altLang="ko-KR" dirty="0"/>
              <a:t> = Button(root, text="+", width=5, height=2)</a:t>
            </a:r>
          </a:p>
          <a:p>
            <a:br>
              <a:rPr lang="en-US" altLang="ko-KR" dirty="0"/>
            </a:br>
            <a:r>
              <a:rPr lang="en-US" altLang="ko-KR" dirty="0"/>
              <a:t>btn_4.grid(row=3, column=0,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btn_5.grid(row=3, column=1,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btn_6.grid(row=3, column=2,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 err="1"/>
              <a:t>btn_add.grid</a:t>
            </a:r>
            <a:r>
              <a:rPr lang="en-US" altLang="ko-KR" dirty="0"/>
              <a:t>(row=3, column=3,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br>
              <a:rPr lang="en-US" altLang="ko-KR" dirty="0"/>
            </a:br>
            <a:r>
              <a:rPr lang="en-US" altLang="ko-KR" dirty="0"/>
              <a:t># 1 </a:t>
            </a:r>
            <a:r>
              <a:rPr lang="ko-KR" altLang="en-US" dirty="0"/>
              <a:t>시작 줄</a:t>
            </a:r>
          </a:p>
          <a:p>
            <a:r>
              <a:rPr lang="en-US" altLang="ko-KR" dirty="0"/>
              <a:t>btn_1 = Button(root, text="1", width=5, height=2)</a:t>
            </a:r>
          </a:p>
          <a:p>
            <a:r>
              <a:rPr lang="en-US" altLang="ko-KR" dirty="0"/>
              <a:t>btn_2 = Button(root, text="2", width=5, height=2)</a:t>
            </a:r>
          </a:p>
          <a:p>
            <a:r>
              <a:rPr lang="en-US" altLang="ko-KR" dirty="0"/>
              <a:t>btn_3 = Button(root, text="3", width=5, height=2)</a:t>
            </a:r>
          </a:p>
          <a:p>
            <a:r>
              <a:rPr lang="en-US" altLang="ko-KR" dirty="0" err="1"/>
              <a:t>btn_enter</a:t>
            </a:r>
            <a:r>
              <a:rPr lang="en-US" altLang="ko-KR" dirty="0"/>
              <a:t> = Button(root, text="enter", width=5, height=2) # </a:t>
            </a:r>
            <a:r>
              <a:rPr lang="ko-KR" altLang="en-US" dirty="0"/>
              <a:t>세로로 </a:t>
            </a:r>
            <a:r>
              <a:rPr lang="ko-KR" altLang="en-US" dirty="0" err="1"/>
              <a:t>합쳐짐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btn_1.grid(row=4, column=0,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btn_2.grid(row=4, column=1,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btn_3.grid(row=4, column=2,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 err="1"/>
              <a:t>btn_enter.grid</a:t>
            </a:r>
            <a:r>
              <a:rPr lang="en-US" altLang="ko-KR" dirty="0"/>
              <a:t>(row=4, column=3, </a:t>
            </a:r>
            <a:r>
              <a:rPr lang="en-US" altLang="ko-KR" dirty="0" err="1"/>
              <a:t>rowspan</a:t>
            </a:r>
            <a:r>
              <a:rPr lang="en-US" altLang="ko-KR" dirty="0"/>
              <a:t>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 # </a:t>
            </a:r>
            <a:r>
              <a:rPr lang="ko-KR" altLang="en-US" dirty="0"/>
              <a:t>현재 위치로부터 아래쪽으로 몇 줄을 더함</a:t>
            </a:r>
          </a:p>
          <a:p>
            <a:br>
              <a:rPr lang="ko-KR" altLang="en-US" dirty="0"/>
            </a:br>
            <a:r>
              <a:rPr lang="en-US" altLang="ko-KR" dirty="0"/>
              <a:t># 0 </a:t>
            </a:r>
            <a:r>
              <a:rPr lang="ko-KR" altLang="en-US" dirty="0"/>
              <a:t>시작 줄</a:t>
            </a:r>
          </a:p>
          <a:p>
            <a:r>
              <a:rPr lang="en-US" altLang="ko-KR" dirty="0"/>
              <a:t>btn_0 = Button(root, text="0", width=5, height=2) # </a:t>
            </a:r>
            <a:r>
              <a:rPr lang="ko-KR" altLang="en-US" dirty="0"/>
              <a:t>가로로 </a:t>
            </a:r>
            <a:r>
              <a:rPr lang="ko-KR" altLang="en-US" dirty="0" err="1"/>
              <a:t>합쳐짐</a:t>
            </a:r>
            <a:endParaRPr lang="ko-KR" altLang="en-US" dirty="0"/>
          </a:p>
          <a:p>
            <a:r>
              <a:rPr lang="en-US" altLang="ko-KR" dirty="0" err="1"/>
              <a:t>btn_point</a:t>
            </a:r>
            <a:r>
              <a:rPr lang="en-US" altLang="ko-KR" dirty="0"/>
              <a:t> = Button(root, text=".", width=5, height=2)</a:t>
            </a:r>
          </a:p>
          <a:p>
            <a:br>
              <a:rPr lang="en-US" altLang="ko-KR" dirty="0"/>
            </a:br>
            <a:r>
              <a:rPr lang="en-US" altLang="ko-KR" dirty="0"/>
              <a:t>btn_0.grid(row=5, column=0, </a:t>
            </a:r>
            <a:r>
              <a:rPr lang="en-US" altLang="ko-KR" dirty="0" err="1"/>
              <a:t>columnspan</a:t>
            </a:r>
            <a:r>
              <a:rPr lang="en-US" altLang="ko-KR" dirty="0"/>
              <a:t>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 # </a:t>
            </a:r>
            <a:r>
              <a:rPr lang="ko-KR" altLang="en-US" dirty="0"/>
              <a:t>현재 위치로부터 오른쪽으로 몇 칸 더함</a:t>
            </a:r>
          </a:p>
          <a:p>
            <a:r>
              <a:rPr lang="en-US" altLang="ko-KR" dirty="0" err="1"/>
              <a:t>btn_point.grid</a:t>
            </a:r>
            <a:r>
              <a:rPr lang="en-US" altLang="ko-KR" dirty="0"/>
              <a:t>(row=5, column=2,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7810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그리드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2250887" y="914224"/>
            <a:ext cx="7388081" cy="5886641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2335875" y="914225"/>
            <a:ext cx="714364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 7 </a:t>
            </a:r>
            <a:r>
              <a:rPr lang="ko-KR" altLang="en-US" dirty="0"/>
              <a:t>시작 줄</a:t>
            </a:r>
          </a:p>
          <a:p>
            <a:r>
              <a:rPr lang="en-US" altLang="ko-KR" dirty="0"/>
              <a:t>btn_7 = Button(root, text="7", width=5, height=2)</a:t>
            </a:r>
          </a:p>
          <a:p>
            <a:r>
              <a:rPr lang="en-US" altLang="ko-KR" dirty="0"/>
              <a:t>btn_8 = Button(root, text="8", width=5, height=2)</a:t>
            </a:r>
          </a:p>
          <a:p>
            <a:r>
              <a:rPr lang="en-US" altLang="ko-KR" dirty="0"/>
              <a:t>btn_9 = Button(root, text="9", width=5, height=2)</a:t>
            </a:r>
          </a:p>
          <a:p>
            <a:r>
              <a:rPr lang="en-US" altLang="ko-KR" dirty="0" err="1"/>
              <a:t>btn_sub</a:t>
            </a:r>
            <a:r>
              <a:rPr lang="en-US" altLang="ko-KR" dirty="0"/>
              <a:t> = Button(root, text="-", width=5, height=2)</a:t>
            </a:r>
          </a:p>
          <a:p>
            <a:br>
              <a:rPr lang="en-US" altLang="ko-KR" dirty="0"/>
            </a:br>
            <a:r>
              <a:rPr lang="en-US" altLang="ko-KR" dirty="0"/>
              <a:t>btn_7.grid(row=2, column=0,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btn_8.grid(row=2, column=1,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btn_9.grid(row=2, column=2,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 err="1"/>
              <a:t>btn_sub.grid</a:t>
            </a:r>
            <a:r>
              <a:rPr lang="en-US" altLang="ko-KR" dirty="0"/>
              <a:t>(row=2, column=3,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br>
              <a:rPr lang="en-US" altLang="ko-KR" dirty="0"/>
            </a:br>
            <a:r>
              <a:rPr lang="en-US" altLang="ko-KR" dirty="0"/>
              <a:t># 4 </a:t>
            </a:r>
            <a:r>
              <a:rPr lang="ko-KR" altLang="en-US" dirty="0"/>
              <a:t>시작 줄</a:t>
            </a:r>
          </a:p>
          <a:p>
            <a:r>
              <a:rPr lang="en-US" altLang="ko-KR" dirty="0"/>
              <a:t>btn_4 = Button(root, text="4", width=5, height=2)</a:t>
            </a:r>
          </a:p>
          <a:p>
            <a:r>
              <a:rPr lang="en-US" altLang="ko-KR" dirty="0"/>
              <a:t>btn_5 = Button(root, text="5", width=5, height=2)</a:t>
            </a:r>
          </a:p>
          <a:p>
            <a:r>
              <a:rPr lang="en-US" altLang="ko-KR" dirty="0"/>
              <a:t>btn_6 = Button(root, text="6", width=5, height=2)</a:t>
            </a:r>
          </a:p>
          <a:p>
            <a:r>
              <a:rPr lang="en-US" altLang="ko-KR" dirty="0" err="1"/>
              <a:t>btn_add</a:t>
            </a:r>
            <a:r>
              <a:rPr lang="en-US" altLang="ko-KR" dirty="0"/>
              <a:t> = Button(root, text="+", width=5, height=2)</a:t>
            </a:r>
          </a:p>
          <a:p>
            <a:br>
              <a:rPr lang="en-US" altLang="ko-KR" dirty="0"/>
            </a:br>
            <a:r>
              <a:rPr lang="en-US" altLang="ko-KR" dirty="0"/>
              <a:t>btn_4.grid(row=3, column=0,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btn_5.grid(row=3, column=1,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btn_6.grid(row=3, column=2,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 err="1"/>
              <a:t>btn_add.grid</a:t>
            </a:r>
            <a:r>
              <a:rPr lang="en-US" altLang="ko-KR" dirty="0"/>
              <a:t>(row=3, column=3,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14159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그리드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2250887" y="914224"/>
            <a:ext cx="7388081" cy="6186302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2335875" y="914225"/>
            <a:ext cx="71436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 1 </a:t>
            </a:r>
            <a:r>
              <a:rPr lang="ko-KR" altLang="en-US" dirty="0"/>
              <a:t>시작 줄</a:t>
            </a:r>
          </a:p>
          <a:p>
            <a:r>
              <a:rPr lang="en-US" altLang="ko-KR" dirty="0"/>
              <a:t>btn_1 = Button(root, text="1", width=5, height=2)</a:t>
            </a:r>
          </a:p>
          <a:p>
            <a:r>
              <a:rPr lang="en-US" altLang="ko-KR" dirty="0"/>
              <a:t>btn_2 = Button(root, text="2", width=5, height=2)</a:t>
            </a:r>
          </a:p>
          <a:p>
            <a:r>
              <a:rPr lang="en-US" altLang="ko-KR" dirty="0"/>
              <a:t>btn_3 = Button(root, text="3", width=5, height=2)</a:t>
            </a:r>
          </a:p>
          <a:p>
            <a:r>
              <a:rPr lang="en-US" altLang="ko-KR" dirty="0" err="1"/>
              <a:t>btn_enter</a:t>
            </a:r>
            <a:r>
              <a:rPr lang="en-US" altLang="ko-KR" dirty="0"/>
              <a:t> = Button(root, text="enter", width=5, height=2) # </a:t>
            </a:r>
            <a:r>
              <a:rPr lang="ko-KR" altLang="en-US" dirty="0"/>
              <a:t>세로로 </a:t>
            </a:r>
            <a:r>
              <a:rPr lang="ko-KR" altLang="en-US" dirty="0" err="1"/>
              <a:t>합쳐짐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btn_1.grid(row=4, column=0,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btn_2.grid(row=4, column=1,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/>
              <a:t>btn_3.grid(row=4, column=2,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r>
              <a:rPr lang="en-US" altLang="ko-KR" dirty="0" err="1"/>
              <a:t>btn_enter.grid</a:t>
            </a:r>
            <a:r>
              <a:rPr lang="en-US" altLang="ko-KR" dirty="0"/>
              <a:t>(row=4, column=3, </a:t>
            </a:r>
            <a:r>
              <a:rPr lang="en-US" altLang="ko-KR" dirty="0" err="1"/>
              <a:t>rowspan</a:t>
            </a:r>
            <a:r>
              <a:rPr lang="en-US" altLang="ko-KR" dirty="0"/>
              <a:t>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 # </a:t>
            </a:r>
            <a:r>
              <a:rPr lang="ko-KR" altLang="en-US" dirty="0"/>
              <a:t>현재 위치로부터 아래쪽으로 몇 줄을 더함</a:t>
            </a:r>
          </a:p>
          <a:p>
            <a:br>
              <a:rPr lang="ko-KR" altLang="en-US" dirty="0"/>
            </a:br>
            <a:r>
              <a:rPr lang="en-US" altLang="ko-KR" dirty="0"/>
              <a:t># 0 </a:t>
            </a:r>
            <a:r>
              <a:rPr lang="ko-KR" altLang="en-US" dirty="0"/>
              <a:t>시작 줄</a:t>
            </a:r>
          </a:p>
          <a:p>
            <a:r>
              <a:rPr lang="en-US" altLang="ko-KR" dirty="0"/>
              <a:t>btn_0 = Button(root, text="0", width=5, height=2) # </a:t>
            </a:r>
            <a:r>
              <a:rPr lang="ko-KR" altLang="en-US" dirty="0"/>
              <a:t>가로로 </a:t>
            </a:r>
            <a:r>
              <a:rPr lang="ko-KR" altLang="en-US" dirty="0" err="1"/>
              <a:t>합쳐짐</a:t>
            </a:r>
            <a:endParaRPr lang="ko-KR" altLang="en-US" dirty="0"/>
          </a:p>
          <a:p>
            <a:r>
              <a:rPr lang="en-US" altLang="ko-KR" dirty="0" err="1"/>
              <a:t>btn_point</a:t>
            </a:r>
            <a:r>
              <a:rPr lang="en-US" altLang="ko-KR" dirty="0"/>
              <a:t> = Button(root, text=".", width=5, height=2)</a:t>
            </a:r>
          </a:p>
          <a:p>
            <a:br>
              <a:rPr lang="en-US" altLang="ko-KR" dirty="0"/>
            </a:br>
            <a:r>
              <a:rPr lang="en-US" altLang="ko-KR" dirty="0"/>
              <a:t>btn_0.grid(row=5, column=0, </a:t>
            </a:r>
            <a:r>
              <a:rPr lang="en-US" altLang="ko-KR" dirty="0" err="1"/>
              <a:t>columnspan</a:t>
            </a:r>
            <a:r>
              <a:rPr lang="en-US" altLang="ko-KR" dirty="0"/>
              <a:t>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 # </a:t>
            </a:r>
            <a:r>
              <a:rPr lang="ko-KR" altLang="en-US" dirty="0"/>
              <a:t>현재 위치로부터 오른쪽으로 몇 칸 더함</a:t>
            </a:r>
          </a:p>
          <a:p>
            <a:r>
              <a:rPr lang="en-US" altLang="ko-KR" dirty="0" err="1"/>
              <a:t>btn_point.grid</a:t>
            </a:r>
            <a:r>
              <a:rPr lang="en-US" altLang="ko-KR" dirty="0"/>
              <a:t>(row=5, column=2, sticky=N+E+W+S, </a:t>
            </a:r>
            <a:r>
              <a:rPr lang="en-US" altLang="ko-KR" dirty="0" err="1"/>
              <a:t>padx</a:t>
            </a:r>
            <a:r>
              <a:rPr lang="en-US" altLang="ko-KR" dirty="0"/>
              <a:t>=3, </a:t>
            </a:r>
            <a:r>
              <a:rPr lang="en-US" altLang="ko-KR" dirty="0" err="1"/>
              <a:t>pady</a:t>
            </a:r>
            <a:r>
              <a:rPr lang="en-US" altLang="ko-KR" dirty="0"/>
              <a:t>=3)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075646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메모장 만들기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39"/>
          <a:ext cx="7302472" cy="4073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138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659207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23A89DF-5E63-4430-9713-8D6F73784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469" y="1867990"/>
            <a:ext cx="4714095" cy="31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746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92534" y="57134"/>
            <a:ext cx="5664650" cy="6692801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163008" y="-103172"/>
            <a:ext cx="5523701" cy="7337906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import </a:t>
            </a:r>
            <a:r>
              <a:rPr lang="en-US" altLang="ko-KR" dirty="0" err="1"/>
              <a:t>os</a:t>
            </a:r>
            <a:endParaRPr lang="en-US" altLang="ko-KR" dirty="0"/>
          </a:p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ko-KR" altLang="en-US" dirty="0"/>
              <a:t>제목 없음 </a:t>
            </a:r>
            <a:r>
              <a:rPr lang="en-US" altLang="ko-KR" dirty="0"/>
              <a:t>- Windows </a:t>
            </a:r>
            <a:r>
              <a:rPr lang="ko-KR" altLang="en-US" dirty="0"/>
              <a:t>메모장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/>
              <a:t># </a:t>
            </a:r>
            <a:r>
              <a:rPr lang="ko-KR" altLang="en-US" dirty="0"/>
              <a:t>열기</a:t>
            </a:r>
            <a:r>
              <a:rPr lang="en-US" altLang="ko-KR" dirty="0"/>
              <a:t>, </a:t>
            </a:r>
            <a:r>
              <a:rPr lang="ko-KR" altLang="en-US" dirty="0"/>
              <a:t>저장 파일 이름</a:t>
            </a:r>
          </a:p>
          <a:p>
            <a:r>
              <a:rPr lang="en-US" altLang="ko-KR" dirty="0"/>
              <a:t>filename = "mynote.txt"</a:t>
            </a:r>
          </a:p>
          <a:p>
            <a:br>
              <a:rPr lang="en-US" altLang="ko-KR" dirty="0"/>
            </a:br>
            <a:r>
              <a:rPr lang="en-US" altLang="ko-KR" dirty="0"/>
              <a:t>def </a:t>
            </a:r>
            <a:r>
              <a:rPr lang="en-US" altLang="ko-KR" dirty="0" err="1"/>
              <a:t>open_file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if </a:t>
            </a:r>
            <a:r>
              <a:rPr lang="en-US" altLang="ko-KR" dirty="0" err="1"/>
              <a:t>os.path.isfile</a:t>
            </a:r>
            <a:r>
              <a:rPr lang="en-US" altLang="ko-KR" dirty="0"/>
              <a:t>(filename): # </a:t>
            </a:r>
            <a:r>
              <a:rPr lang="ko-KR" altLang="en-US" dirty="0"/>
              <a:t>파일 있으면 </a:t>
            </a:r>
            <a:r>
              <a:rPr lang="en-US" altLang="ko-KR" dirty="0"/>
              <a:t>True, </a:t>
            </a:r>
            <a:r>
              <a:rPr lang="ko-KR" altLang="en-US" dirty="0"/>
              <a:t>없으면 </a:t>
            </a:r>
            <a:r>
              <a:rPr lang="en-US" altLang="ko-KR" dirty="0"/>
              <a:t>False</a:t>
            </a:r>
          </a:p>
          <a:p>
            <a:r>
              <a:rPr lang="en-US" altLang="ko-KR" dirty="0"/>
              <a:t>        with open(filename, "r", encoding="utf8") as file: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txt.delete</a:t>
            </a:r>
            <a:r>
              <a:rPr lang="en-US" altLang="ko-KR" dirty="0"/>
              <a:t>("1.0", END) # </a:t>
            </a:r>
            <a:r>
              <a:rPr lang="ko-KR" altLang="en-US" dirty="0"/>
              <a:t>텍스트 위젯 본문 삭제</a:t>
            </a:r>
          </a:p>
          <a:p>
            <a:r>
              <a:rPr lang="ko-KR" altLang="en-US" dirty="0"/>
              <a:t>            </a:t>
            </a:r>
            <a:r>
              <a:rPr lang="en-US" altLang="ko-KR" dirty="0" err="1"/>
              <a:t>txt.insert</a:t>
            </a:r>
            <a:r>
              <a:rPr lang="en-US" altLang="ko-KR" dirty="0"/>
              <a:t>(END, </a:t>
            </a:r>
            <a:r>
              <a:rPr lang="en-US" altLang="ko-KR" dirty="0" err="1"/>
              <a:t>file.read</a:t>
            </a:r>
            <a:r>
              <a:rPr lang="en-US" altLang="ko-KR" dirty="0"/>
              <a:t>()) # </a:t>
            </a:r>
            <a:r>
              <a:rPr lang="ko-KR" altLang="en-US" dirty="0"/>
              <a:t>파일 내용을 본문에 입력</a:t>
            </a:r>
          </a:p>
          <a:p>
            <a:br>
              <a:rPr lang="ko-KR" altLang="en-US" dirty="0"/>
            </a:br>
            <a:r>
              <a:rPr lang="en-US" altLang="ko-KR" dirty="0"/>
              <a:t>def </a:t>
            </a:r>
            <a:r>
              <a:rPr lang="en-US" altLang="ko-KR" dirty="0" err="1"/>
              <a:t>save_file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with open(filename, "w", encoding="utf8") as file: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file.write</a:t>
            </a:r>
            <a:r>
              <a:rPr lang="en-US" altLang="ko-KR" dirty="0"/>
              <a:t>(</a:t>
            </a:r>
            <a:r>
              <a:rPr lang="en-US" altLang="ko-KR" dirty="0" err="1"/>
              <a:t>txt.get</a:t>
            </a:r>
            <a:r>
              <a:rPr lang="en-US" altLang="ko-KR" dirty="0"/>
              <a:t>("1.0", END)) # </a:t>
            </a:r>
            <a:r>
              <a:rPr lang="ko-KR" altLang="en-US" dirty="0"/>
              <a:t>모든 내용을 가져와서 저장</a:t>
            </a:r>
          </a:p>
          <a:p>
            <a:br>
              <a:rPr lang="ko-KR" altLang="en-US" dirty="0"/>
            </a:br>
            <a:r>
              <a:rPr lang="en-US" altLang="ko-KR" dirty="0"/>
              <a:t>menu = Menu(root)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5833036" y="57135"/>
            <a:ext cx="6283112" cy="6692800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5898584" y="57135"/>
            <a:ext cx="62175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menu_file</a:t>
            </a:r>
            <a:r>
              <a:rPr lang="en-US" altLang="ko-KR" dirty="0"/>
              <a:t> = Menu(menu, </a:t>
            </a:r>
            <a:r>
              <a:rPr lang="en-US" altLang="ko-KR" dirty="0" err="1"/>
              <a:t>tearoff</a:t>
            </a:r>
            <a:r>
              <a:rPr lang="en-US" altLang="ko-KR" dirty="0"/>
              <a:t>=0)</a:t>
            </a:r>
          </a:p>
          <a:p>
            <a:r>
              <a:rPr lang="en-US" altLang="ko-KR" dirty="0" err="1"/>
              <a:t>menu_file.add_command</a:t>
            </a:r>
            <a:r>
              <a:rPr lang="en-US" altLang="ko-KR" dirty="0"/>
              <a:t>(label="</a:t>
            </a:r>
            <a:r>
              <a:rPr lang="ko-KR" altLang="en-US" dirty="0"/>
              <a:t>열기</a:t>
            </a:r>
            <a:r>
              <a:rPr lang="en-US" altLang="ko-KR" dirty="0"/>
              <a:t>", command=</a:t>
            </a:r>
            <a:r>
              <a:rPr lang="en-US" altLang="ko-KR" dirty="0" err="1"/>
              <a:t>open_file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menu_file.add_command</a:t>
            </a:r>
            <a:r>
              <a:rPr lang="en-US" altLang="ko-KR" dirty="0"/>
              <a:t>(label="</a:t>
            </a:r>
            <a:r>
              <a:rPr lang="ko-KR" altLang="en-US" dirty="0"/>
              <a:t>저장</a:t>
            </a:r>
            <a:r>
              <a:rPr lang="en-US" altLang="ko-KR" dirty="0"/>
              <a:t>", command=</a:t>
            </a:r>
            <a:r>
              <a:rPr lang="en-US" altLang="ko-KR" dirty="0" err="1"/>
              <a:t>save_file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menu_file.add_separator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menu_file.add_command</a:t>
            </a:r>
            <a:r>
              <a:rPr lang="en-US" altLang="ko-KR" dirty="0"/>
              <a:t>(label="</a:t>
            </a:r>
            <a:r>
              <a:rPr lang="ko-KR" altLang="en-US" dirty="0"/>
              <a:t>끝내기</a:t>
            </a:r>
            <a:r>
              <a:rPr lang="en-US" altLang="ko-KR" dirty="0"/>
              <a:t>", command=</a:t>
            </a:r>
            <a:r>
              <a:rPr lang="en-US" altLang="ko-KR" dirty="0" err="1"/>
              <a:t>root.quit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menu.add_cascade</a:t>
            </a:r>
            <a:r>
              <a:rPr lang="en-US" altLang="ko-KR" dirty="0"/>
              <a:t>(label="</a:t>
            </a:r>
            <a:r>
              <a:rPr lang="ko-KR" altLang="en-US" dirty="0"/>
              <a:t>파일</a:t>
            </a:r>
            <a:r>
              <a:rPr lang="en-US" altLang="ko-KR" dirty="0"/>
              <a:t>", menu=</a:t>
            </a:r>
            <a:r>
              <a:rPr lang="en-US" altLang="ko-KR" dirty="0" err="1"/>
              <a:t>menu_file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r>
              <a:rPr lang="en-US" altLang="ko-KR" dirty="0"/>
              <a:t># </a:t>
            </a:r>
            <a:r>
              <a:rPr lang="ko-KR" altLang="en-US" dirty="0"/>
              <a:t>편집</a:t>
            </a:r>
            <a:r>
              <a:rPr lang="en-US" altLang="ko-KR" dirty="0"/>
              <a:t>, </a:t>
            </a:r>
            <a:r>
              <a:rPr lang="ko-KR" altLang="en-US" dirty="0"/>
              <a:t>서식</a:t>
            </a:r>
            <a:r>
              <a:rPr lang="en-US" altLang="ko-KR" dirty="0"/>
              <a:t>, </a:t>
            </a:r>
            <a:r>
              <a:rPr lang="ko-KR" altLang="en-US" dirty="0"/>
              <a:t>보기</a:t>
            </a:r>
            <a:r>
              <a:rPr lang="en-US" altLang="ko-KR" dirty="0"/>
              <a:t>, </a:t>
            </a:r>
            <a:r>
              <a:rPr lang="ko-KR" altLang="en-US" dirty="0"/>
              <a:t>도움말</a:t>
            </a:r>
          </a:p>
          <a:p>
            <a:r>
              <a:rPr lang="en-US" altLang="ko-KR" dirty="0" err="1"/>
              <a:t>menu.add_cascade</a:t>
            </a:r>
            <a:r>
              <a:rPr lang="en-US" altLang="ko-KR" dirty="0"/>
              <a:t>(label="</a:t>
            </a:r>
            <a:r>
              <a:rPr lang="ko-KR" altLang="en-US" dirty="0"/>
              <a:t>편집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menu.add_cascade</a:t>
            </a:r>
            <a:r>
              <a:rPr lang="en-US" altLang="ko-KR" dirty="0"/>
              <a:t>(label="</a:t>
            </a:r>
            <a:r>
              <a:rPr lang="ko-KR" altLang="en-US" dirty="0"/>
              <a:t>서식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menu.add_cascade</a:t>
            </a:r>
            <a:r>
              <a:rPr lang="en-US" altLang="ko-KR" dirty="0"/>
              <a:t>(label="</a:t>
            </a:r>
            <a:r>
              <a:rPr lang="ko-KR" altLang="en-US" dirty="0"/>
              <a:t>보기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menu.add_cascade</a:t>
            </a:r>
            <a:r>
              <a:rPr lang="en-US" altLang="ko-KR" dirty="0"/>
              <a:t>(label="</a:t>
            </a:r>
            <a:r>
              <a:rPr lang="ko-KR" altLang="en-US" dirty="0"/>
              <a:t>도움말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/>
              <a:t># </a:t>
            </a:r>
            <a:r>
              <a:rPr lang="ko-KR" altLang="en-US" dirty="0"/>
              <a:t>스크롤 바</a:t>
            </a:r>
          </a:p>
          <a:p>
            <a:r>
              <a:rPr lang="en-US" altLang="ko-KR" dirty="0"/>
              <a:t>scrollbar = Scrollbar(root)</a:t>
            </a:r>
          </a:p>
          <a:p>
            <a:r>
              <a:rPr lang="en-US" altLang="ko-KR" dirty="0" err="1"/>
              <a:t>scrollbar.pack</a:t>
            </a:r>
            <a:r>
              <a:rPr lang="en-US" altLang="ko-KR" dirty="0"/>
              <a:t>(side="right", fill="y")</a:t>
            </a:r>
          </a:p>
          <a:p>
            <a:br>
              <a:rPr lang="en-US" altLang="ko-KR" dirty="0"/>
            </a:br>
            <a:r>
              <a:rPr lang="en-US" altLang="ko-KR" dirty="0"/>
              <a:t># </a:t>
            </a:r>
            <a:r>
              <a:rPr lang="ko-KR" altLang="en-US" dirty="0"/>
              <a:t>본문 영역</a:t>
            </a:r>
          </a:p>
          <a:p>
            <a:r>
              <a:rPr lang="en-US" altLang="ko-KR" dirty="0"/>
              <a:t>txt = Text(root, </a:t>
            </a:r>
            <a:r>
              <a:rPr lang="en-US" altLang="ko-KR" dirty="0" err="1"/>
              <a:t>yscrollcommand</a:t>
            </a:r>
            <a:r>
              <a:rPr lang="en-US" altLang="ko-KR" dirty="0"/>
              <a:t>=</a:t>
            </a:r>
            <a:r>
              <a:rPr lang="en-US" altLang="ko-KR" dirty="0" err="1"/>
              <a:t>scrollbar.set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txt.pack</a:t>
            </a:r>
            <a:r>
              <a:rPr lang="en-US" altLang="ko-KR" dirty="0"/>
              <a:t>(side="left", fill="both", expand=True)</a:t>
            </a:r>
          </a:p>
          <a:p>
            <a:r>
              <a:rPr lang="en-US" altLang="ko-KR" dirty="0" err="1"/>
              <a:t>scrollbar.config</a:t>
            </a:r>
            <a:r>
              <a:rPr lang="en-US" altLang="ko-KR" dirty="0"/>
              <a:t>(command=</a:t>
            </a:r>
            <a:r>
              <a:rPr lang="en-US" altLang="ko-KR" dirty="0" err="1"/>
              <a:t>txt.yview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r>
              <a:rPr lang="en-US" altLang="ko-KR" dirty="0" err="1"/>
              <a:t>root.config</a:t>
            </a:r>
            <a:r>
              <a:rPr lang="en-US" altLang="ko-KR" dirty="0"/>
              <a:t>(menu=menu)</a:t>
            </a:r>
          </a:p>
          <a:p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73744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스크롤바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39"/>
          <a:ext cx="7302472" cy="4073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138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659207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6744E7E-10BE-4C0C-9070-3E3800B5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979" y="2290762"/>
            <a:ext cx="40290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9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0" y="914217"/>
            <a:ext cx="5250424" cy="5303704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826429"/>
            <a:ext cx="5127595" cy="4844916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/>
              <a:t>frame = Frame(root)</a:t>
            </a:r>
          </a:p>
          <a:p>
            <a:r>
              <a:rPr lang="en-US" altLang="ko-KR" dirty="0" err="1"/>
              <a:t>frame.pack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/>
              <a:t>scrollbar = Scrollbar(frame)</a:t>
            </a:r>
          </a:p>
          <a:p>
            <a:r>
              <a:rPr lang="en-US" altLang="ko-KR" dirty="0" err="1"/>
              <a:t>scrollbar.pack</a:t>
            </a:r>
            <a:r>
              <a:rPr lang="en-US" altLang="ko-KR" dirty="0"/>
              <a:t>(side="right", fill="y")</a:t>
            </a:r>
          </a:p>
          <a:p>
            <a:br>
              <a:rPr lang="en-US" altLang="ko-KR" dirty="0"/>
            </a:br>
            <a:r>
              <a:rPr lang="en-US" altLang="ko-KR" dirty="0"/>
              <a:t># set </a:t>
            </a:r>
            <a:r>
              <a:rPr lang="ko-KR" altLang="en-US" dirty="0"/>
              <a:t>이 없으면 스크롤을 내려도 다시 올라옴</a:t>
            </a:r>
          </a:p>
          <a:p>
            <a:r>
              <a:rPr lang="en-US" altLang="ko-KR" dirty="0" err="1"/>
              <a:t>listbox</a:t>
            </a:r>
            <a:r>
              <a:rPr lang="en-US" altLang="ko-KR" dirty="0"/>
              <a:t> = </a:t>
            </a:r>
            <a:r>
              <a:rPr lang="en-US" altLang="ko-KR" dirty="0" err="1"/>
              <a:t>Listbox</a:t>
            </a:r>
            <a:r>
              <a:rPr lang="en-US" altLang="ko-KR" dirty="0"/>
              <a:t>(frame, </a:t>
            </a:r>
            <a:r>
              <a:rPr lang="en-US" altLang="ko-KR" dirty="0" err="1"/>
              <a:t>selectmode</a:t>
            </a:r>
            <a:r>
              <a:rPr lang="en-US" altLang="ko-KR" dirty="0"/>
              <a:t>="extended", height=10, </a:t>
            </a:r>
            <a:r>
              <a:rPr lang="en-US" altLang="ko-KR" dirty="0" err="1"/>
              <a:t>yscrollcommand</a:t>
            </a:r>
            <a:r>
              <a:rPr lang="en-US" altLang="ko-KR" dirty="0"/>
              <a:t> = </a:t>
            </a:r>
            <a:r>
              <a:rPr lang="en-US" altLang="ko-KR" dirty="0" err="1"/>
              <a:t>scrollbar.set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스크롤바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5899944" y="914217"/>
            <a:ext cx="6091525" cy="5303704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6059385" y="914217"/>
            <a:ext cx="5772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 </a:t>
            </a:r>
            <a:r>
              <a:rPr lang="en-US" altLang="ko-KR" dirty="0" err="1"/>
              <a:t>i</a:t>
            </a:r>
            <a:r>
              <a:rPr lang="en-US" altLang="ko-KR" dirty="0"/>
              <a:t> in range(1, 32): # 1 ~ 31 </a:t>
            </a:r>
            <a:r>
              <a:rPr lang="ko-KR" altLang="en-US" dirty="0"/>
              <a:t>일</a:t>
            </a:r>
          </a:p>
          <a:p>
            <a:r>
              <a:rPr lang="ko-KR" altLang="en-US" dirty="0"/>
              <a:t>    </a:t>
            </a:r>
            <a:r>
              <a:rPr lang="en-US" altLang="ko-KR" dirty="0" err="1"/>
              <a:t>listbox.insert</a:t>
            </a:r>
            <a:r>
              <a:rPr lang="en-US" altLang="ko-KR" dirty="0"/>
              <a:t>(END, str(</a:t>
            </a:r>
            <a:r>
              <a:rPr lang="en-US" altLang="ko-KR" dirty="0" err="1"/>
              <a:t>i</a:t>
            </a:r>
            <a:r>
              <a:rPr lang="en-US" altLang="ko-KR" dirty="0"/>
              <a:t>) + "</a:t>
            </a:r>
            <a:r>
              <a:rPr lang="ko-KR" altLang="en-US" dirty="0"/>
              <a:t>일</a:t>
            </a:r>
            <a:r>
              <a:rPr lang="en-US" altLang="ko-KR" dirty="0"/>
              <a:t>") # 1</a:t>
            </a:r>
            <a:r>
              <a:rPr lang="ko-KR" altLang="en-US" dirty="0"/>
              <a:t>일</a:t>
            </a:r>
            <a:r>
              <a:rPr lang="en-US" altLang="ko-KR" dirty="0"/>
              <a:t>, 2</a:t>
            </a:r>
            <a:r>
              <a:rPr lang="ko-KR" altLang="en-US" dirty="0"/>
              <a:t>일</a:t>
            </a:r>
            <a:r>
              <a:rPr lang="en-US" altLang="ko-KR" dirty="0"/>
              <a:t>, ...</a:t>
            </a:r>
            <a:endParaRPr lang="ko-KR" altLang="en-US" dirty="0"/>
          </a:p>
          <a:p>
            <a:r>
              <a:rPr lang="en-US" altLang="ko-KR" dirty="0" err="1"/>
              <a:t>listbox.pack</a:t>
            </a:r>
            <a:r>
              <a:rPr lang="en-US" altLang="ko-KR" dirty="0"/>
              <a:t>(side="left")</a:t>
            </a:r>
          </a:p>
          <a:p>
            <a:br>
              <a:rPr lang="en-US" altLang="ko-KR" dirty="0"/>
            </a:br>
            <a:r>
              <a:rPr lang="en-US" altLang="ko-KR" dirty="0" err="1"/>
              <a:t>scrollbar.config</a:t>
            </a:r>
            <a:r>
              <a:rPr lang="en-US" altLang="ko-KR" dirty="0"/>
              <a:t>(command=</a:t>
            </a:r>
            <a:r>
              <a:rPr lang="en-US" altLang="ko-KR" dirty="0" err="1"/>
              <a:t>listbox.yview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58825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캔버스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09B5D-5675-4489-8693-AD3FCCB0C09A}"/>
              </a:ext>
            </a:extLst>
          </p:cNvPr>
          <p:cNvGraphicFramePr>
            <a:graphicFrameLocks noGrp="1"/>
          </p:cNvGraphicFramePr>
          <p:nvPr/>
        </p:nvGraphicFramePr>
        <p:xfrm>
          <a:off x="1941281" y="1288639"/>
          <a:ext cx="7302472" cy="4073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472">
                  <a:extLst>
                    <a:ext uri="{9D8B030D-6E8A-4147-A177-3AD203B41FA5}">
                      <a16:colId xmlns:a16="http://schemas.microsoft.com/office/drawing/2014/main" val="3456788239"/>
                    </a:ext>
                  </a:extLst>
                </a:gridCol>
              </a:tblGrid>
              <a:tr h="4138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ː ː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실행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결과</a:t>
                      </a:r>
                      <a:endParaRPr sz="1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18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42485"/>
                  </a:ext>
                </a:extLst>
              </a:tr>
              <a:tr h="3659207">
                <a:tc>
                  <a:txBody>
                    <a:bodyPr/>
                    <a:lstStyle/>
                    <a:p>
                      <a:pPr marL="144145" marR="1678305" indent="-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596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087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6744E7E-10BE-4C0C-9070-3E3800B5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979" y="2290762"/>
            <a:ext cx="40290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635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F935D878-D93A-497E-AC5B-22B56E179BEB}"/>
              </a:ext>
            </a:extLst>
          </p:cNvPr>
          <p:cNvSpPr/>
          <p:nvPr/>
        </p:nvSpPr>
        <p:spPr>
          <a:xfrm>
            <a:off x="200530" y="914217"/>
            <a:ext cx="5250424" cy="5303704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00A901E-FCC8-4B9A-B84A-0B3FB5EE3464}"/>
              </a:ext>
            </a:extLst>
          </p:cNvPr>
          <p:cNvSpPr/>
          <p:nvPr/>
        </p:nvSpPr>
        <p:spPr>
          <a:xfrm>
            <a:off x="634709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CDA6C6-2EDD-4D44-B201-64041A8A60FB}"/>
              </a:ext>
            </a:extLst>
          </p:cNvPr>
          <p:cNvSpPr/>
          <p:nvPr/>
        </p:nvSpPr>
        <p:spPr>
          <a:xfrm>
            <a:off x="6108606" y="1633360"/>
            <a:ext cx="0" cy="4010025"/>
          </a:xfrm>
          <a:custGeom>
            <a:avLst/>
            <a:gdLst/>
            <a:ahLst/>
            <a:cxnLst/>
            <a:rect l="l" t="t" r="r" b="b"/>
            <a:pathLst>
              <a:path h="4010025">
                <a:moveTo>
                  <a:pt x="0" y="0"/>
                </a:moveTo>
                <a:lnTo>
                  <a:pt x="0" y="40095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4E2712A-DCBA-49B7-9AB1-4D41D457D3D7}"/>
              </a:ext>
            </a:extLst>
          </p:cNvPr>
          <p:cNvSpPr/>
          <p:nvPr/>
        </p:nvSpPr>
        <p:spPr>
          <a:xfrm>
            <a:off x="631534" y="1636535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E5FCB2-3556-493B-828D-21139AA29959}"/>
              </a:ext>
            </a:extLst>
          </p:cNvPr>
          <p:cNvSpPr/>
          <p:nvPr/>
        </p:nvSpPr>
        <p:spPr>
          <a:xfrm>
            <a:off x="631534" y="5639693"/>
            <a:ext cx="5480685" cy="0"/>
          </a:xfrm>
          <a:custGeom>
            <a:avLst/>
            <a:gdLst/>
            <a:ahLst/>
            <a:cxnLst/>
            <a:rect l="l" t="t" r="r" b="b"/>
            <a:pathLst>
              <a:path w="5480685">
                <a:moveTo>
                  <a:pt x="0" y="0"/>
                </a:moveTo>
                <a:lnTo>
                  <a:pt x="54802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7D407415-777E-40AF-AF4B-AFFC57B0F230}"/>
              </a:ext>
            </a:extLst>
          </p:cNvPr>
          <p:cNvSpPr txBox="1"/>
          <p:nvPr/>
        </p:nvSpPr>
        <p:spPr>
          <a:xfrm>
            <a:off x="323359" y="826429"/>
            <a:ext cx="5127595" cy="4844916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altLang="ko-KR" dirty="0"/>
              <a:t>from </a:t>
            </a:r>
            <a:r>
              <a:rPr lang="en-US" altLang="ko-KR" dirty="0" err="1"/>
              <a:t>tkinter</a:t>
            </a:r>
            <a:r>
              <a:rPr lang="en-US" altLang="ko-KR" dirty="0"/>
              <a:t> import *</a:t>
            </a:r>
          </a:p>
          <a:p>
            <a:br>
              <a:rPr lang="en-US" altLang="ko-KR" dirty="0"/>
            </a:br>
            <a:r>
              <a:rPr lang="en-US" altLang="ko-KR" dirty="0"/>
              <a:t>root = Tk()</a:t>
            </a:r>
          </a:p>
          <a:p>
            <a:r>
              <a:rPr lang="en-US" altLang="ko-KR" dirty="0" err="1"/>
              <a:t>root.title</a:t>
            </a:r>
            <a:r>
              <a:rPr lang="en-US" altLang="ko-KR" dirty="0"/>
              <a:t>("</a:t>
            </a:r>
            <a:r>
              <a:rPr lang="en-US" altLang="ko-KR" dirty="0" err="1"/>
              <a:t>Nado</a:t>
            </a:r>
            <a:r>
              <a:rPr lang="en-US" altLang="ko-KR" dirty="0"/>
              <a:t> GUI")</a:t>
            </a:r>
          </a:p>
          <a:p>
            <a:r>
              <a:rPr lang="en-US" altLang="ko-KR" dirty="0" err="1"/>
              <a:t>root.geometry</a:t>
            </a:r>
            <a:r>
              <a:rPr lang="en-US" altLang="ko-KR" dirty="0"/>
              <a:t>("640x480") # </a:t>
            </a:r>
            <a:r>
              <a:rPr lang="ko-KR" altLang="en-US" dirty="0"/>
              <a:t>가로 * 세로</a:t>
            </a:r>
          </a:p>
          <a:p>
            <a:br>
              <a:rPr lang="ko-KR" altLang="en-US" dirty="0"/>
            </a:br>
            <a:r>
              <a:rPr lang="en-US" altLang="ko-KR" dirty="0"/>
              <a:t>frame = Frame(root)</a:t>
            </a:r>
          </a:p>
          <a:p>
            <a:r>
              <a:rPr lang="en-US" altLang="ko-KR" dirty="0" err="1"/>
              <a:t>frame.pack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r>
              <a:rPr lang="en-US" altLang="ko-KR" dirty="0"/>
              <a:t>scrollbar = Scrollbar(frame)</a:t>
            </a:r>
          </a:p>
          <a:p>
            <a:r>
              <a:rPr lang="en-US" altLang="ko-KR" dirty="0" err="1"/>
              <a:t>scrollbar.pack</a:t>
            </a:r>
            <a:r>
              <a:rPr lang="en-US" altLang="ko-KR" dirty="0"/>
              <a:t>(side="right", fill="y")</a:t>
            </a:r>
          </a:p>
          <a:p>
            <a:br>
              <a:rPr lang="en-US" altLang="ko-KR" dirty="0"/>
            </a:br>
            <a:r>
              <a:rPr lang="en-US" altLang="ko-KR" dirty="0"/>
              <a:t># set </a:t>
            </a:r>
            <a:r>
              <a:rPr lang="ko-KR" altLang="en-US" dirty="0"/>
              <a:t>이 없으면 스크롤을 내려도 다시 올라옴</a:t>
            </a:r>
          </a:p>
          <a:p>
            <a:r>
              <a:rPr lang="en-US" altLang="ko-KR" dirty="0" err="1"/>
              <a:t>listbox</a:t>
            </a:r>
            <a:r>
              <a:rPr lang="en-US" altLang="ko-KR" dirty="0"/>
              <a:t> = </a:t>
            </a:r>
            <a:r>
              <a:rPr lang="en-US" altLang="ko-KR" dirty="0" err="1"/>
              <a:t>Listbox</a:t>
            </a:r>
            <a:r>
              <a:rPr lang="en-US" altLang="ko-KR" dirty="0"/>
              <a:t>(frame, </a:t>
            </a:r>
            <a:r>
              <a:rPr lang="en-US" altLang="ko-KR" dirty="0" err="1"/>
              <a:t>selectmode</a:t>
            </a:r>
            <a:r>
              <a:rPr lang="en-US" altLang="ko-KR" dirty="0"/>
              <a:t>="extended", height=10, </a:t>
            </a:r>
            <a:r>
              <a:rPr lang="en-US" altLang="ko-KR" dirty="0" err="1"/>
              <a:t>yscrollcommand</a:t>
            </a:r>
            <a:r>
              <a:rPr lang="en-US" altLang="ko-KR" dirty="0"/>
              <a:t> = </a:t>
            </a:r>
            <a:r>
              <a:rPr lang="en-US" altLang="ko-KR" dirty="0" err="1"/>
              <a:t>scrollbar.set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ACE4083B-9AD4-407D-89DB-CF8434FE9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787" y="57135"/>
            <a:ext cx="91969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" dirty="0"/>
              <a:t>캔버스</a:t>
            </a:r>
            <a:endParaRPr spc="-50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6928F275-549B-46F1-842C-AB0E52AB3B7E}"/>
              </a:ext>
            </a:extLst>
          </p:cNvPr>
          <p:cNvSpPr/>
          <p:nvPr/>
        </p:nvSpPr>
        <p:spPr>
          <a:xfrm>
            <a:off x="549275" y="826429"/>
            <a:ext cx="11642725" cy="0"/>
          </a:xfrm>
          <a:custGeom>
            <a:avLst/>
            <a:gdLst/>
            <a:ahLst/>
            <a:cxnLst/>
            <a:rect l="l" t="t" r="r" b="b"/>
            <a:pathLst>
              <a:path w="11642725">
                <a:moveTo>
                  <a:pt x="0" y="0"/>
                </a:moveTo>
                <a:lnTo>
                  <a:pt x="1164245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E81C76-33F8-423B-B2E7-58643A74939C}"/>
              </a:ext>
            </a:extLst>
          </p:cNvPr>
          <p:cNvSpPr/>
          <p:nvPr/>
        </p:nvSpPr>
        <p:spPr>
          <a:xfrm>
            <a:off x="479246" y="781471"/>
            <a:ext cx="89915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D38AF38-0C49-4BA3-BCBF-FB2B4737878B}"/>
              </a:ext>
            </a:extLst>
          </p:cNvPr>
          <p:cNvSpPr/>
          <p:nvPr/>
        </p:nvSpPr>
        <p:spPr>
          <a:xfrm>
            <a:off x="5899944" y="914217"/>
            <a:ext cx="6091525" cy="5303704"/>
          </a:xfrm>
          <a:custGeom>
            <a:avLst/>
            <a:gdLst/>
            <a:ahLst/>
            <a:cxnLst/>
            <a:rect l="l" t="t" r="r" b="b"/>
            <a:pathLst>
              <a:path w="5311775" h="4003675">
                <a:moveTo>
                  <a:pt x="0" y="0"/>
                </a:moveTo>
                <a:lnTo>
                  <a:pt x="5311343" y="0"/>
                </a:lnTo>
                <a:lnTo>
                  <a:pt x="5311343" y="4003154"/>
                </a:lnTo>
                <a:lnTo>
                  <a:pt x="0" y="40031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50BB8-B5D8-4A32-ADFD-314893ACDA3B}"/>
              </a:ext>
            </a:extLst>
          </p:cNvPr>
          <p:cNvSpPr txBox="1"/>
          <p:nvPr/>
        </p:nvSpPr>
        <p:spPr>
          <a:xfrm>
            <a:off x="6059385" y="914217"/>
            <a:ext cx="5772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 </a:t>
            </a:r>
            <a:r>
              <a:rPr lang="en-US" altLang="ko-KR" dirty="0" err="1"/>
              <a:t>i</a:t>
            </a:r>
            <a:r>
              <a:rPr lang="en-US" altLang="ko-KR" dirty="0"/>
              <a:t> in range(1, 32): # 1 ~ 31 </a:t>
            </a:r>
            <a:r>
              <a:rPr lang="ko-KR" altLang="en-US" dirty="0"/>
              <a:t>일</a:t>
            </a:r>
          </a:p>
          <a:p>
            <a:r>
              <a:rPr lang="ko-KR" altLang="en-US" dirty="0"/>
              <a:t>    </a:t>
            </a:r>
            <a:r>
              <a:rPr lang="en-US" altLang="ko-KR" dirty="0" err="1"/>
              <a:t>listbox.insert</a:t>
            </a:r>
            <a:r>
              <a:rPr lang="en-US" altLang="ko-KR" dirty="0"/>
              <a:t>(END, str(</a:t>
            </a:r>
            <a:r>
              <a:rPr lang="en-US" altLang="ko-KR" dirty="0" err="1"/>
              <a:t>i</a:t>
            </a:r>
            <a:r>
              <a:rPr lang="en-US" altLang="ko-KR" dirty="0"/>
              <a:t>) + "</a:t>
            </a:r>
            <a:r>
              <a:rPr lang="ko-KR" altLang="en-US" dirty="0"/>
              <a:t>일</a:t>
            </a:r>
            <a:r>
              <a:rPr lang="en-US" altLang="ko-KR" dirty="0"/>
              <a:t>") # 1</a:t>
            </a:r>
            <a:r>
              <a:rPr lang="ko-KR" altLang="en-US" dirty="0"/>
              <a:t>일</a:t>
            </a:r>
            <a:r>
              <a:rPr lang="en-US" altLang="ko-KR" dirty="0"/>
              <a:t>, 2</a:t>
            </a:r>
            <a:r>
              <a:rPr lang="ko-KR" altLang="en-US" dirty="0"/>
              <a:t>일</a:t>
            </a:r>
            <a:r>
              <a:rPr lang="en-US" altLang="ko-KR" dirty="0"/>
              <a:t>, ...</a:t>
            </a:r>
            <a:endParaRPr lang="ko-KR" altLang="en-US" dirty="0"/>
          </a:p>
          <a:p>
            <a:r>
              <a:rPr lang="en-US" altLang="ko-KR" dirty="0" err="1"/>
              <a:t>listbox.pack</a:t>
            </a:r>
            <a:r>
              <a:rPr lang="en-US" altLang="ko-KR" dirty="0"/>
              <a:t>(side="left")</a:t>
            </a:r>
          </a:p>
          <a:p>
            <a:br>
              <a:rPr lang="en-US" altLang="ko-KR" dirty="0"/>
            </a:br>
            <a:r>
              <a:rPr lang="en-US" altLang="ko-KR" dirty="0" err="1"/>
              <a:t>scrollbar.config</a:t>
            </a:r>
            <a:r>
              <a:rPr lang="en-US" altLang="ko-KR" dirty="0"/>
              <a:t>(command=</a:t>
            </a:r>
            <a:r>
              <a:rPr lang="en-US" altLang="ko-KR" dirty="0" err="1"/>
              <a:t>listbox.yview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194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11737</Words>
  <Application>Microsoft Office PowerPoint</Application>
  <PresentationFormat>와이드스크린</PresentationFormat>
  <Paragraphs>1412</Paragraphs>
  <Slides>99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99</vt:i4>
      </vt:variant>
    </vt:vector>
  </HeadingPairs>
  <TitlesOfParts>
    <vt:vector size="111" baseType="lpstr">
      <vt:lpstr>Apple SD Gothic Neo</vt:lpstr>
      <vt:lpstr>Arial Unicode MS</vt:lpstr>
      <vt:lpstr>맑은 고딕</vt:lpstr>
      <vt:lpstr>배달의민족 을지로체 TTF</vt:lpstr>
      <vt:lpstr>배달의민족 한나체 Pro</vt:lpstr>
      <vt:lpstr>Arial</vt:lpstr>
      <vt:lpstr>Calibri</vt:lpstr>
      <vt:lpstr>Consolas</vt:lpstr>
      <vt:lpstr>Times New Roman</vt:lpstr>
      <vt:lpstr>Wingdings</vt:lpstr>
      <vt:lpstr>Office Theme</vt:lpstr>
      <vt:lpstr>Office 테마</vt:lpstr>
      <vt:lpstr>PowerPoint 프레젠테이션</vt:lpstr>
      <vt:lpstr>Chapter 07</vt:lpstr>
      <vt:lpstr>함수 정의와 호출</vt:lpstr>
      <vt:lpstr>파이썬의 내장 함수</vt:lpstr>
      <vt:lpstr>매개 변수란?</vt:lpstr>
      <vt:lpstr>매개 변수가 1개인 경우</vt:lpstr>
      <vt:lpstr>매개 변수가 여러 개인 경우</vt:lpstr>
      <vt:lpstr>매개 변수 *args</vt:lpstr>
      <vt:lpstr>파이썬의 값에 의한 호출</vt:lpstr>
      <vt:lpstr>파이썬의 레퍼런스에 의한 호출</vt:lpstr>
      <vt:lpstr>함수 값의 반환</vt:lpstr>
      <vt:lpstr>Q7-1 함수로 정수 합계 구하기</vt:lpstr>
      <vt:lpstr>Q7-2 함수로 배수 합계 구하기</vt:lpstr>
      <vt:lpstr>Q7-3 함수로 최대공약수 구하기</vt:lpstr>
      <vt:lpstr>람다 함수</vt:lpstr>
      <vt:lpstr>람다 함수 사용 예</vt:lpstr>
      <vt:lpstr>지역 변수와 전역 변수</vt:lpstr>
      <vt:lpstr>지역 변수 사용 시의 오류</vt:lpstr>
      <vt:lpstr>전역 변수의 사용 예</vt:lpstr>
      <vt:lpstr>전역 변수의 값의 변경</vt:lpstr>
      <vt:lpstr>키워드 global</vt:lpstr>
      <vt:lpstr>파일 쓰기</vt:lpstr>
      <vt:lpstr>Open() 함수의 파일모드</vt:lpstr>
      <vt:lpstr>리스트를 파일로 저장</vt:lpstr>
      <vt:lpstr>파일 읽기</vt:lpstr>
      <vt:lpstr>Q7-4 함수로 만드는 영어단어 퀴즈</vt:lpstr>
      <vt:lpstr>Q7-5 함수로 세 수 중 큰 수 찾기</vt:lpstr>
      <vt:lpstr>Q7-6 파일에서 합계/평균 구하기</vt:lpstr>
      <vt:lpstr>Q7-6 파일에서 합계/평균 구하기(계속)</vt:lpstr>
      <vt:lpstr>키워드 매개 변수</vt:lpstr>
      <vt:lpstr>여러 함수 호출 형태</vt:lpstr>
      <vt:lpstr>자료 없이 리턴하기</vt:lpstr>
      <vt:lpstr>비어있는 리턴 값</vt:lpstr>
      <vt:lpstr>괄호가 없는 듀플</vt:lpstr>
      <vt:lpstr>여러 개의 값 리턴</vt:lpstr>
      <vt:lpstr>함수의 매개 변수로 함수 전달하기</vt:lpstr>
      <vt:lpstr>함수의 매개 변수로 함수 전달하기</vt:lpstr>
      <vt:lpstr>랜덤하게 1000명의 키와 몸무게 만들기</vt:lpstr>
      <vt:lpstr>Try except 구문</vt:lpstr>
      <vt:lpstr>숫자로 변환되는 것들만 리스트에 넣기</vt:lpstr>
      <vt:lpstr>예외 구분하기</vt:lpstr>
      <vt:lpstr>숫자로 변환되는 것들만 리스트에 넣기</vt:lpstr>
      <vt:lpstr>Sys 모듈</vt:lpstr>
      <vt:lpstr>os 모듈</vt:lpstr>
      <vt:lpstr>os 모듈</vt:lpstr>
      <vt:lpstr>time</vt:lpstr>
      <vt:lpstr>Chapter 08</vt:lpstr>
      <vt:lpstr>모듈 생성하기</vt:lpstr>
      <vt:lpstr>greet 모듈 활용하기</vt:lpstr>
      <vt:lpstr>모듈 불러와 사용하기</vt:lpstr>
      <vt:lpstr>Math 모듈의 정수 관련 함수</vt:lpstr>
      <vt:lpstr>삼각/거듭제곱/제곱근/로그 함수</vt:lpstr>
      <vt:lpstr>Math 모듈의 주요 함수와 상수</vt:lpstr>
      <vt:lpstr>random() 함수</vt:lpstr>
      <vt:lpstr>randrange() 함수</vt:lpstr>
      <vt:lpstr>randint() 함수</vt:lpstr>
      <vt:lpstr>choice() 함수</vt:lpstr>
      <vt:lpstr>shuffle() 함수</vt:lpstr>
      <vt:lpstr>주사위 게임 만들기</vt:lpstr>
      <vt:lpstr>가위 바위 보 게임 만들기</vt:lpstr>
      <vt:lpstr>가위 바위 보 게임 만들기(계속)</vt:lpstr>
      <vt:lpstr>datatime 모듈</vt:lpstr>
      <vt:lpstr>datatime.strftime() 메소드의 포맷 기호</vt:lpstr>
      <vt:lpstr>PowerPoint 프레젠테이션</vt:lpstr>
      <vt:lpstr>프로그램 창 만들어보기</vt:lpstr>
      <vt:lpstr>버튼 만들어보기</vt:lpstr>
      <vt:lpstr>버튼 만들어보기</vt:lpstr>
      <vt:lpstr>라벨 붙이기</vt:lpstr>
      <vt:lpstr>라벨 붙이기</vt:lpstr>
      <vt:lpstr>텍스트 입력</vt:lpstr>
      <vt:lpstr>텍스트 입력</vt:lpstr>
      <vt:lpstr>리스트 박스</vt:lpstr>
      <vt:lpstr>리스트 박스</vt:lpstr>
      <vt:lpstr>체크 박스</vt:lpstr>
      <vt:lpstr>체크 박스</vt:lpstr>
      <vt:lpstr>라디오 버튼</vt:lpstr>
      <vt:lpstr>라디오 버튼</vt:lpstr>
      <vt:lpstr>콤보 박스</vt:lpstr>
      <vt:lpstr>콤보 박스</vt:lpstr>
      <vt:lpstr>Progress Bar</vt:lpstr>
      <vt:lpstr>Progress Bar</vt:lpstr>
      <vt:lpstr>메뉴 추가</vt:lpstr>
      <vt:lpstr>메뉴 추가</vt:lpstr>
      <vt:lpstr>메시지 박스</vt:lpstr>
      <vt:lpstr>PowerPoint 프레젠테이션</vt:lpstr>
      <vt:lpstr>프레임으로 구분하기</vt:lpstr>
      <vt:lpstr>프레임으로 구분하기</vt:lpstr>
      <vt:lpstr>스크롤바</vt:lpstr>
      <vt:lpstr>스크롤바</vt:lpstr>
      <vt:lpstr>그리드</vt:lpstr>
      <vt:lpstr>그리드</vt:lpstr>
      <vt:lpstr>그리드</vt:lpstr>
      <vt:lpstr>그리드</vt:lpstr>
      <vt:lpstr>메모장 만들기</vt:lpstr>
      <vt:lpstr>PowerPoint 프레젠테이션</vt:lpstr>
      <vt:lpstr>스크롤바</vt:lpstr>
      <vt:lpstr>스크롤바</vt:lpstr>
      <vt:lpstr>캔버스</vt:lpstr>
      <vt:lpstr>캔버스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 myungjin</dc:creator>
  <cp:lastModifiedBy>bae myungjin</cp:lastModifiedBy>
  <cp:revision>56</cp:revision>
  <dcterms:created xsi:type="dcterms:W3CDTF">2020-08-09T18:35:56Z</dcterms:created>
  <dcterms:modified xsi:type="dcterms:W3CDTF">2021-03-08T08:53:37Z</dcterms:modified>
</cp:coreProperties>
</file>