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83" r:id="rId2"/>
    <p:sldId id="532" r:id="rId3"/>
    <p:sldId id="320" r:id="rId4"/>
    <p:sldId id="528" r:id="rId5"/>
    <p:sldId id="525" r:id="rId6"/>
    <p:sldId id="530" r:id="rId7"/>
    <p:sldId id="531" r:id="rId8"/>
    <p:sldId id="303" r:id="rId9"/>
    <p:sldId id="351" r:id="rId10"/>
    <p:sldId id="352" r:id="rId11"/>
    <p:sldId id="524" r:id="rId12"/>
  </p:sldIdLst>
  <p:sldSz cx="12192000" cy="6858000"/>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70AD47"/>
    <a:srgbClr val="535393"/>
    <a:srgbClr val="05056F"/>
    <a:srgbClr val="EF873E"/>
    <a:srgbClr val="79F340"/>
    <a:srgbClr val="EAEFF7"/>
    <a:srgbClr val="D2DEEF"/>
    <a:srgbClr val="EBF1E9"/>
    <a:srgbClr val="D5E3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89529" autoAdjust="0"/>
  </p:normalViewPr>
  <p:slideViewPr>
    <p:cSldViewPr snapToGrid="0">
      <p:cViewPr varScale="1">
        <p:scale>
          <a:sx n="102" d="100"/>
          <a:sy n="102" d="100"/>
        </p:scale>
        <p:origin x="906" y="102"/>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亮" userId="d7d429a203bb0ce1" providerId="LiveId" clId="{DB9014A8-909C-47A2-A1F2-A7F6D81F58B6}"/>
    <pc:docChg chg="custSel modSld">
      <pc:chgData name="前川亮" userId="d7d429a203bb0ce1" providerId="LiveId" clId="{DB9014A8-909C-47A2-A1F2-A7F6D81F58B6}" dt="2018-05-11T01:55:46.542" v="24"/>
      <pc:docMkLst>
        <pc:docMk/>
      </pc:docMkLst>
      <pc:sldChg chg="modSp">
        <pc:chgData name="前川亮" userId="d7d429a203bb0ce1" providerId="LiveId" clId="{DB9014A8-909C-47A2-A1F2-A7F6D81F58B6}" dt="2018-05-11T01:55:38.050" v="1" actId="27636"/>
        <pc:sldMkLst>
          <pc:docMk/>
          <pc:sldMk cId="3100103972" sldId="488"/>
        </pc:sldMkLst>
        <pc:spChg chg="mod">
          <ac:chgData name="前川亮" userId="d7d429a203bb0ce1" providerId="LiveId" clId="{DB9014A8-909C-47A2-A1F2-A7F6D81F58B6}" dt="2018-05-11T01:55:38.050" v="1" actId="27636"/>
          <ac:spMkLst>
            <pc:docMk/>
            <pc:sldMk cId="3100103972" sldId="488"/>
            <ac:spMk id="41988" creationId="{00000000-0000-0000-0000-000000000000}"/>
          </ac:spMkLst>
        </pc:spChg>
      </pc:sldChg>
      <pc:sldChg chg="modSp">
        <pc:chgData name="前川亮" userId="d7d429a203bb0ce1" providerId="LiveId" clId="{DB9014A8-909C-47A2-A1F2-A7F6D81F58B6}" dt="2018-05-11T01:55:46.542" v="24"/>
        <pc:sldMkLst>
          <pc:docMk/>
          <pc:sldMk cId="518234799" sldId="511"/>
        </pc:sldMkLst>
        <pc:spChg chg="mod">
          <ac:chgData name="前川亮" userId="d7d429a203bb0ce1" providerId="LiveId" clId="{DB9014A8-909C-47A2-A1F2-A7F6D81F58B6}" dt="2018-05-11T01:55:46.542" v="24"/>
          <ac:spMkLst>
            <pc:docMk/>
            <pc:sldMk cId="518234799" sldId="511"/>
            <ac:spMk id="15" creationId="{9321739F-35DF-4144-9F54-F0A51E54FAA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7&#29305;&#35542;15\&#23470;&#33031;&#12367;&#12435;\&#20104;&#20633;&#23455;&#39443;%20&#32080;&#26524;(&#65299;&#21517;).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7&#29305;&#35542;15\&#23470;&#33031;&#12367;&#12435;\&#20104;&#20633;&#23455;&#39443;%20&#32080;&#26524;(&#65299;&#21517;).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9042-442B-8CB0-3A74D85DDADD}"/>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3-9042-442B-8CB0-3A74D85DDADD}"/>
              </c:ext>
            </c:extLst>
          </c:dPt>
          <c:cat>
            <c:multiLvlStrRef>
              <c:f>まとめ!$C$10:$F$11</c:f>
              <c:multiLvlStrCache>
                <c:ptCount val="4"/>
                <c:lvl>
                  <c:pt idx="0">
                    <c:v>好き</c:v>
                  </c:pt>
                  <c:pt idx="1">
                    <c:v>嫌い</c:v>
                  </c:pt>
                  <c:pt idx="2">
                    <c:v>欲しい</c:v>
                  </c:pt>
                  <c:pt idx="3">
                    <c:v>いらない</c:v>
                  </c:pt>
                </c:lvl>
                <c:lvl>
                  <c:pt idx="0">
                    <c:v>liking</c:v>
                  </c:pt>
                  <c:pt idx="2">
                    <c:v>wanting</c:v>
                  </c:pt>
                </c:lvl>
              </c:multiLvlStrCache>
            </c:multiLvlStrRef>
          </c:cat>
          <c:val>
            <c:numRef>
              <c:f>まとめ!$C$12:$F$12</c:f>
              <c:numCache>
                <c:formatCode>General</c:formatCode>
                <c:ptCount val="4"/>
                <c:pt idx="0">
                  <c:v>0.80810000000000004</c:v>
                </c:pt>
                <c:pt idx="1">
                  <c:v>0.8266</c:v>
                </c:pt>
                <c:pt idx="2">
                  <c:v>0.83179999999999998</c:v>
                </c:pt>
                <c:pt idx="3">
                  <c:v>0.8337</c:v>
                </c:pt>
              </c:numCache>
            </c:numRef>
          </c:val>
          <c:extLst>
            <c:ext xmlns:c16="http://schemas.microsoft.com/office/drawing/2014/chart" uri="{C3380CC4-5D6E-409C-BE32-E72D297353CC}">
              <c16:uniqueId val="{00000004-9042-442B-8CB0-3A74D85DDADD}"/>
            </c:ext>
          </c:extLst>
        </c:ser>
        <c:dLbls>
          <c:showLegendKey val="0"/>
          <c:showVal val="0"/>
          <c:showCatName val="0"/>
          <c:showSerName val="0"/>
          <c:showPercent val="0"/>
          <c:showBubbleSize val="0"/>
        </c:dLbls>
        <c:gapWidth val="219"/>
        <c:overlap val="-27"/>
        <c:axId val="703177240"/>
        <c:axId val="703168712"/>
      </c:barChart>
      <c:catAx>
        <c:axId val="703177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crossAx val="703168712"/>
        <c:crosses val="autoZero"/>
        <c:auto val="1"/>
        <c:lblAlgn val="ctr"/>
        <c:lblOffset val="100"/>
        <c:noMultiLvlLbl val="0"/>
      </c:catAx>
      <c:valAx>
        <c:axId val="703168712"/>
        <c:scaling>
          <c:orientation val="minMax"/>
          <c:max val="0.85000000000000009"/>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ea"/>
                    <a:ea typeface="+mn-ea"/>
                    <a:cs typeface="+mn-cs"/>
                  </a:defRPr>
                </a:pPr>
                <a:r>
                  <a:rPr lang="ja-JP"/>
                  <a:t>反応時間（秒）</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crossAx val="703177240"/>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mn-ea"/>
          <a:ea typeface="+mn-ea"/>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3907-4C6F-9DF5-7F23FA064AB5}"/>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3-3907-4C6F-9DF5-7F23FA064AB5}"/>
              </c:ext>
            </c:extLst>
          </c:dPt>
          <c:cat>
            <c:multiLvlStrRef>
              <c:f>まとめ!$C$15:$F$16</c:f>
              <c:multiLvlStrCache>
                <c:ptCount val="4"/>
                <c:lvl>
                  <c:pt idx="0">
                    <c:v>好き</c:v>
                  </c:pt>
                  <c:pt idx="1">
                    <c:v>嫌い</c:v>
                  </c:pt>
                  <c:pt idx="2">
                    <c:v>欲しい</c:v>
                  </c:pt>
                  <c:pt idx="3">
                    <c:v>いらない</c:v>
                  </c:pt>
                </c:lvl>
                <c:lvl>
                  <c:pt idx="0">
                    <c:v>liking</c:v>
                  </c:pt>
                  <c:pt idx="2">
                    <c:v>wanting</c:v>
                  </c:pt>
                </c:lvl>
              </c:multiLvlStrCache>
            </c:multiLvlStrRef>
          </c:cat>
          <c:val>
            <c:numRef>
              <c:f>まとめ!$C$17:$F$17</c:f>
              <c:numCache>
                <c:formatCode>General</c:formatCode>
                <c:ptCount val="4"/>
                <c:pt idx="0">
                  <c:v>0.8276</c:v>
                </c:pt>
                <c:pt idx="1">
                  <c:v>0.83699999999999997</c:v>
                </c:pt>
                <c:pt idx="2">
                  <c:v>0.81569999999999998</c:v>
                </c:pt>
                <c:pt idx="3">
                  <c:v>0.84670000000000001</c:v>
                </c:pt>
              </c:numCache>
            </c:numRef>
          </c:val>
          <c:extLst>
            <c:ext xmlns:c16="http://schemas.microsoft.com/office/drawing/2014/chart" uri="{C3380CC4-5D6E-409C-BE32-E72D297353CC}">
              <c16:uniqueId val="{00000004-3907-4C6F-9DF5-7F23FA064AB5}"/>
            </c:ext>
          </c:extLst>
        </c:ser>
        <c:dLbls>
          <c:showLegendKey val="0"/>
          <c:showVal val="0"/>
          <c:showCatName val="0"/>
          <c:showSerName val="0"/>
          <c:showPercent val="0"/>
          <c:showBubbleSize val="0"/>
        </c:dLbls>
        <c:gapWidth val="219"/>
        <c:overlap val="-27"/>
        <c:axId val="703185440"/>
        <c:axId val="703186096"/>
      </c:barChart>
      <c:catAx>
        <c:axId val="703185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703186096"/>
        <c:crosses val="autoZero"/>
        <c:auto val="1"/>
        <c:lblAlgn val="ctr"/>
        <c:lblOffset val="100"/>
        <c:noMultiLvlLbl val="0"/>
      </c:catAx>
      <c:valAx>
        <c:axId val="703186096"/>
        <c:scaling>
          <c:orientation val="minMax"/>
          <c:max val="0.85000000000000009"/>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ja-JP"/>
                  <a:t>反応時間（秒）</a:t>
                </a:r>
                <a:endParaRPr lang="en-US"/>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703185440"/>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D37ECD-1536-49CA-A34A-30ECE2C6CB46}" type="doc">
      <dgm:prSet loTypeId="urn:microsoft.com/office/officeart/2005/8/layout/process1" loCatId="process" qsTypeId="urn:microsoft.com/office/officeart/2005/8/quickstyle/simple1" qsCatId="simple" csTypeId="urn:microsoft.com/office/officeart/2005/8/colors/accent1_2" csCatId="accent1" phldr="1"/>
      <dgm:spPr/>
    </dgm:pt>
    <dgm:pt modelId="{8831BC1B-54B2-4E0C-82DF-78FA648D17B5}">
      <dgm:prSet phldrT="[テキスト]"/>
      <dgm:spPr>
        <a:solidFill>
          <a:schemeClr val="accent2"/>
        </a:solidFill>
      </dgm:spPr>
      <dgm:t>
        <a:bodyPr/>
        <a:lstStyle/>
        <a:p>
          <a:r>
            <a:rPr kumimoji="1" lang="ja-JP" altLang="en-US" dirty="0"/>
            <a:t>単純接触</a:t>
          </a:r>
        </a:p>
      </dgm:t>
    </dgm:pt>
    <dgm:pt modelId="{AF9C485D-4ACE-45CE-B6AE-45750731A95A}" type="parTrans" cxnId="{5D91D3AB-E0AA-4AEA-B839-4D1F116729CD}">
      <dgm:prSet/>
      <dgm:spPr/>
      <dgm:t>
        <a:bodyPr/>
        <a:lstStyle/>
        <a:p>
          <a:endParaRPr kumimoji="1" lang="ja-JP" altLang="en-US"/>
        </a:p>
      </dgm:t>
    </dgm:pt>
    <dgm:pt modelId="{090E3D88-2D69-4BE5-ADE1-3B648EB99FAE}" type="sibTrans" cxnId="{5D91D3AB-E0AA-4AEA-B839-4D1F116729CD}">
      <dgm:prSet/>
      <dgm:spPr/>
      <dgm:t>
        <a:bodyPr/>
        <a:lstStyle/>
        <a:p>
          <a:endParaRPr kumimoji="1" lang="ja-JP" altLang="en-US"/>
        </a:p>
      </dgm:t>
    </dgm:pt>
    <dgm:pt modelId="{F5BAA402-ADC3-4232-B590-B16F58A68F16}">
      <dgm:prSet phldrT="[テキスト]"/>
      <dgm:spPr>
        <a:solidFill>
          <a:srgbClr val="70AD47"/>
        </a:solidFill>
      </dgm:spPr>
      <dgm:t>
        <a:bodyPr/>
        <a:lstStyle/>
        <a:p>
          <a:r>
            <a:rPr kumimoji="1" lang="ja-JP" altLang="en-US" dirty="0"/>
            <a:t>単純選択</a:t>
          </a:r>
        </a:p>
      </dgm:t>
    </dgm:pt>
    <dgm:pt modelId="{E3E2F01A-A360-4EC7-95AA-F986B57072F7}" type="parTrans" cxnId="{ED725565-A253-4449-A630-2CB0EF3059AA}">
      <dgm:prSet/>
      <dgm:spPr/>
      <dgm:t>
        <a:bodyPr/>
        <a:lstStyle/>
        <a:p>
          <a:endParaRPr kumimoji="1" lang="ja-JP" altLang="en-US"/>
        </a:p>
      </dgm:t>
    </dgm:pt>
    <dgm:pt modelId="{10F9A992-1708-497F-9425-F403ECBF1668}" type="sibTrans" cxnId="{ED725565-A253-4449-A630-2CB0EF3059AA}">
      <dgm:prSet/>
      <dgm:spPr/>
      <dgm:t>
        <a:bodyPr/>
        <a:lstStyle/>
        <a:p>
          <a:endParaRPr kumimoji="1" lang="ja-JP" altLang="en-US"/>
        </a:p>
      </dgm:t>
    </dgm:pt>
    <dgm:pt modelId="{F3050BAC-CA21-4E84-9DB0-772CED87BCAB}">
      <dgm:prSet phldrT="[テキスト]"/>
      <dgm:spPr>
        <a:solidFill>
          <a:schemeClr val="accent6"/>
        </a:solidFill>
      </dgm:spPr>
      <dgm:t>
        <a:bodyPr/>
        <a:lstStyle/>
        <a:p>
          <a:r>
            <a:rPr kumimoji="1" lang="ja-JP" altLang="en-US" dirty="0"/>
            <a:t>単純選択</a:t>
          </a:r>
        </a:p>
      </dgm:t>
    </dgm:pt>
    <dgm:pt modelId="{AC3D1559-601A-4D38-924F-3B31D9EB975F}" type="parTrans" cxnId="{F500F9CF-0219-47C8-9194-3AC902D8A5BF}">
      <dgm:prSet/>
      <dgm:spPr/>
      <dgm:t>
        <a:bodyPr/>
        <a:lstStyle/>
        <a:p>
          <a:endParaRPr kumimoji="1" lang="ja-JP" altLang="en-US"/>
        </a:p>
      </dgm:t>
    </dgm:pt>
    <dgm:pt modelId="{ACF57C1E-D466-410B-B5EE-7884923314DC}" type="sibTrans" cxnId="{F500F9CF-0219-47C8-9194-3AC902D8A5BF}">
      <dgm:prSet/>
      <dgm:spPr/>
      <dgm:t>
        <a:bodyPr/>
        <a:lstStyle/>
        <a:p>
          <a:endParaRPr kumimoji="1" lang="ja-JP" altLang="en-US"/>
        </a:p>
      </dgm:t>
    </dgm:pt>
    <dgm:pt modelId="{8AA434BB-ED9F-433B-B5E3-7E3EAD926C38}">
      <dgm:prSet phldrT="[テキスト]"/>
      <dgm:spPr>
        <a:solidFill>
          <a:srgbClr val="ED7D31"/>
        </a:solidFill>
      </dgm:spPr>
      <dgm:t>
        <a:bodyPr/>
        <a:lstStyle/>
        <a:p>
          <a:r>
            <a:rPr kumimoji="1" lang="ja-JP" altLang="en-US" dirty="0"/>
            <a:t>単純接触</a:t>
          </a:r>
        </a:p>
      </dgm:t>
    </dgm:pt>
    <dgm:pt modelId="{3C078570-9229-409C-BED8-11A1728C3D1C}" type="parTrans" cxnId="{BC32395E-C0F7-46A8-A278-3DE54D6C8D6B}">
      <dgm:prSet/>
      <dgm:spPr/>
      <dgm:t>
        <a:bodyPr/>
        <a:lstStyle/>
        <a:p>
          <a:endParaRPr kumimoji="1" lang="ja-JP" altLang="en-US"/>
        </a:p>
      </dgm:t>
    </dgm:pt>
    <dgm:pt modelId="{3C0076A7-A2CF-4AEB-940F-D9DAE2F7F082}" type="sibTrans" cxnId="{BC32395E-C0F7-46A8-A278-3DE54D6C8D6B}">
      <dgm:prSet/>
      <dgm:spPr/>
      <dgm:t>
        <a:bodyPr/>
        <a:lstStyle/>
        <a:p>
          <a:endParaRPr kumimoji="1" lang="ja-JP" altLang="en-US"/>
        </a:p>
      </dgm:t>
    </dgm:pt>
    <dgm:pt modelId="{1B643FB6-D9E2-4CEF-8A9D-CB928FF2F638}">
      <dgm:prSet phldrT="[テキスト]"/>
      <dgm:spPr/>
      <dgm:t>
        <a:bodyPr/>
        <a:lstStyle/>
        <a:p>
          <a:r>
            <a:rPr kumimoji="1" lang="en-US" altLang="ja-JP" dirty="0"/>
            <a:t>IAT (liking, wanting)</a:t>
          </a:r>
          <a:endParaRPr kumimoji="1" lang="ja-JP" altLang="en-US" dirty="0"/>
        </a:p>
      </dgm:t>
    </dgm:pt>
    <dgm:pt modelId="{7A920A80-15EB-4CC6-8272-3D49F0A0DB51}" type="parTrans" cxnId="{381AC40D-88CD-44A7-97E8-C1416AD82F40}">
      <dgm:prSet/>
      <dgm:spPr/>
      <dgm:t>
        <a:bodyPr/>
        <a:lstStyle/>
        <a:p>
          <a:endParaRPr kumimoji="1" lang="ja-JP" altLang="en-US"/>
        </a:p>
      </dgm:t>
    </dgm:pt>
    <dgm:pt modelId="{80DC3337-B113-4649-9407-653872F817E8}" type="sibTrans" cxnId="{381AC40D-88CD-44A7-97E8-C1416AD82F40}">
      <dgm:prSet/>
      <dgm:spPr/>
      <dgm:t>
        <a:bodyPr/>
        <a:lstStyle/>
        <a:p>
          <a:endParaRPr kumimoji="1" lang="ja-JP" altLang="en-US"/>
        </a:p>
      </dgm:t>
    </dgm:pt>
    <dgm:pt modelId="{0741852F-AA89-4D77-A7B5-31319FE910C8}">
      <dgm:prSet phldrT="[テキスト]"/>
      <dgm:spPr/>
      <dgm:t>
        <a:bodyPr/>
        <a:lstStyle/>
        <a:p>
          <a:r>
            <a:rPr kumimoji="1" lang="en-US" altLang="ja-JP" dirty="0"/>
            <a:t>IAT (liking, wanting)</a:t>
          </a:r>
          <a:endParaRPr kumimoji="1" lang="ja-JP" altLang="en-US" dirty="0"/>
        </a:p>
      </dgm:t>
    </dgm:pt>
    <dgm:pt modelId="{E046F95F-89DB-4D91-B9D9-3217F61007EB}" type="sibTrans" cxnId="{F24FCD16-9464-458B-9D90-D7FC1B285601}">
      <dgm:prSet/>
      <dgm:spPr/>
      <dgm:t>
        <a:bodyPr/>
        <a:lstStyle/>
        <a:p>
          <a:endParaRPr kumimoji="1" lang="ja-JP" altLang="en-US"/>
        </a:p>
      </dgm:t>
    </dgm:pt>
    <dgm:pt modelId="{DBE4BE1E-0CD3-4F46-8AFA-5D4C2A8328A1}" type="parTrans" cxnId="{F24FCD16-9464-458B-9D90-D7FC1B285601}">
      <dgm:prSet/>
      <dgm:spPr/>
      <dgm:t>
        <a:bodyPr/>
        <a:lstStyle/>
        <a:p>
          <a:endParaRPr kumimoji="1" lang="ja-JP" altLang="en-US"/>
        </a:p>
      </dgm:t>
    </dgm:pt>
    <dgm:pt modelId="{DBD4A8BB-0966-4CE0-8A06-228E312EA5D0}" type="pres">
      <dgm:prSet presAssocID="{E8D37ECD-1536-49CA-A34A-30ECE2C6CB46}" presName="Name0" presStyleCnt="0">
        <dgm:presLayoutVars>
          <dgm:dir/>
          <dgm:resizeHandles val="exact"/>
        </dgm:presLayoutVars>
      </dgm:prSet>
      <dgm:spPr/>
    </dgm:pt>
    <dgm:pt modelId="{2D6F1619-A9FA-4730-9407-9A1D5BC34CEF}" type="pres">
      <dgm:prSet presAssocID="{8831BC1B-54B2-4E0C-82DF-78FA648D17B5}" presName="node" presStyleLbl="node1" presStyleIdx="0" presStyleCnt="6">
        <dgm:presLayoutVars>
          <dgm:bulletEnabled val="1"/>
        </dgm:presLayoutVars>
      </dgm:prSet>
      <dgm:spPr/>
    </dgm:pt>
    <dgm:pt modelId="{317DBBCA-3017-4B05-AE45-CC01CD40BE65}" type="pres">
      <dgm:prSet presAssocID="{090E3D88-2D69-4BE5-ADE1-3B648EB99FAE}" presName="sibTrans" presStyleLbl="sibTrans2D1" presStyleIdx="0" presStyleCnt="5"/>
      <dgm:spPr/>
    </dgm:pt>
    <dgm:pt modelId="{CA92B104-50E1-4473-91F1-EE2360B0B8DC}" type="pres">
      <dgm:prSet presAssocID="{090E3D88-2D69-4BE5-ADE1-3B648EB99FAE}" presName="connectorText" presStyleLbl="sibTrans2D1" presStyleIdx="0" presStyleCnt="5"/>
      <dgm:spPr/>
    </dgm:pt>
    <dgm:pt modelId="{FD0A4001-10C5-4A73-81CA-CA696B4ED188}" type="pres">
      <dgm:prSet presAssocID="{F5BAA402-ADC3-4232-B590-B16F58A68F16}" presName="node" presStyleLbl="node1" presStyleIdx="1" presStyleCnt="6">
        <dgm:presLayoutVars>
          <dgm:bulletEnabled val="1"/>
        </dgm:presLayoutVars>
      </dgm:prSet>
      <dgm:spPr/>
    </dgm:pt>
    <dgm:pt modelId="{80AF2158-7BB7-4F0E-BD6C-FE63E940DFA9}" type="pres">
      <dgm:prSet presAssocID="{10F9A992-1708-497F-9425-F403ECBF1668}" presName="sibTrans" presStyleLbl="sibTrans2D1" presStyleIdx="1" presStyleCnt="5"/>
      <dgm:spPr/>
    </dgm:pt>
    <dgm:pt modelId="{5C6CA9CF-9A86-43AF-8E3C-2FDAEEA982E0}" type="pres">
      <dgm:prSet presAssocID="{10F9A992-1708-497F-9425-F403ECBF1668}" presName="connectorText" presStyleLbl="sibTrans2D1" presStyleIdx="1" presStyleCnt="5"/>
      <dgm:spPr/>
    </dgm:pt>
    <dgm:pt modelId="{5CC417D0-0C98-4A88-BFB1-308789607919}" type="pres">
      <dgm:prSet presAssocID="{0741852F-AA89-4D77-A7B5-31319FE910C8}" presName="node" presStyleLbl="node1" presStyleIdx="2" presStyleCnt="6">
        <dgm:presLayoutVars>
          <dgm:bulletEnabled val="1"/>
        </dgm:presLayoutVars>
      </dgm:prSet>
      <dgm:spPr/>
    </dgm:pt>
    <dgm:pt modelId="{C9601400-EAB2-4AE5-AB4A-7777536FFF39}" type="pres">
      <dgm:prSet presAssocID="{E046F95F-89DB-4D91-B9D9-3217F61007EB}" presName="sibTrans" presStyleLbl="sibTrans2D1" presStyleIdx="2" presStyleCnt="5"/>
      <dgm:spPr/>
    </dgm:pt>
    <dgm:pt modelId="{3F6DBD33-5835-48AA-81D8-2EC2126B3C5F}" type="pres">
      <dgm:prSet presAssocID="{E046F95F-89DB-4D91-B9D9-3217F61007EB}" presName="connectorText" presStyleLbl="sibTrans2D1" presStyleIdx="2" presStyleCnt="5"/>
      <dgm:spPr/>
    </dgm:pt>
    <dgm:pt modelId="{4F51174F-FA5F-4BFA-8BBB-E0A80A434B7B}" type="pres">
      <dgm:prSet presAssocID="{F3050BAC-CA21-4E84-9DB0-772CED87BCAB}" presName="node" presStyleLbl="node1" presStyleIdx="3" presStyleCnt="6">
        <dgm:presLayoutVars>
          <dgm:bulletEnabled val="1"/>
        </dgm:presLayoutVars>
      </dgm:prSet>
      <dgm:spPr/>
    </dgm:pt>
    <dgm:pt modelId="{F7877052-AB66-416A-B1C3-882C7899D673}" type="pres">
      <dgm:prSet presAssocID="{ACF57C1E-D466-410B-B5EE-7884923314DC}" presName="sibTrans" presStyleLbl="sibTrans2D1" presStyleIdx="3" presStyleCnt="5"/>
      <dgm:spPr/>
    </dgm:pt>
    <dgm:pt modelId="{058BA8CE-B9EC-48A9-8589-906014AFDCF5}" type="pres">
      <dgm:prSet presAssocID="{ACF57C1E-D466-410B-B5EE-7884923314DC}" presName="connectorText" presStyleLbl="sibTrans2D1" presStyleIdx="3" presStyleCnt="5"/>
      <dgm:spPr/>
    </dgm:pt>
    <dgm:pt modelId="{59DB644B-BC4B-4CE2-A908-2E2E4FC6B48D}" type="pres">
      <dgm:prSet presAssocID="{8AA434BB-ED9F-433B-B5E3-7E3EAD926C38}" presName="node" presStyleLbl="node1" presStyleIdx="4" presStyleCnt="6">
        <dgm:presLayoutVars>
          <dgm:bulletEnabled val="1"/>
        </dgm:presLayoutVars>
      </dgm:prSet>
      <dgm:spPr/>
    </dgm:pt>
    <dgm:pt modelId="{FA8D1FED-C5CB-4650-B150-2E317155D624}" type="pres">
      <dgm:prSet presAssocID="{3C0076A7-A2CF-4AEB-940F-D9DAE2F7F082}" presName="sibTrans" presStyleLbl="sibTrans2D1" presStyleIdx="4" presStyleCnt="5"/>
      <dgm:spPr/>
    </dgm:pt>
    <dgm:pt modelId="{872474CC-DAA8-4DBF-A3A8-013C37CDB6BA}" type="pres">
      <dgm:prSet presAssocID="{3C0076A7-A2CF-4AEB-940F-D9DAE2F7F082}" presName="connectorText" presStyleLbl="sibTrans2D1" presStyleIdx="4" presStyleCnt="5"/>
      <dgm:spPr/>
    </dgm:pt>
    <dgm:pt modelId="{5616FD55-7E06-4936-BA02-B91763F521B7}" type="pres">
      <dgm:prSet presAssocID="{1B643FB6-D9E2-4CEF-8A9D-CB928FF2F638}" presName="node" presStyleLbl="node1" presStyleIdx="5" presStyleCnt="6">
        <dgm:presLayoutVars>
          <dgm:bulletEnabled val="1"/>
        </dgm:presLayoutVars>
      </dgm:prSet>
      <dgm:spPr/>
    </dgm:pt>
  </dgm:ptLst>
  <dgm:cxnLst>
    <dgm:cxn modelId="{9FE7C10B-660B-424F-BD3A-7A88267DF92E}" type="presOf" srcId="{3C0076A7-A2CF-4AEB-940F-D9DAE2F7F082}" destId="{872474CC-DAA8-4DBF-A3A8-013C37CDB6BA}" srcOrd="1" destOrd="0" presId="urn:microsoft.com/office/officeart/2005/8/layout/process1"/>
    <dgm:cxn modelId="{381AC40D-88CD-44A7-97E8-C1416AD82F40}" srcId="{E8D37ECD-1536-49CA-A34A-30ECE2C6CB46}" destId="{1B643FB6-D9E2-4CEF-8A9D-CB928FF2F638}" srcOrd="5" destOrd="0" parTransId="{7A920A80-15EB-4CC6-8272-3D49F0A0DB51}" sibTransId="{80DC3337-B113-4649-9407-653872F817E8}"/>
    <dgm:cxn modelId="{F24FCD16-9464-458B-9D90-D7FC1B285601}" srcId="{E8D37ECD-1536-49CA-A34A-30ECE2C6CB46}" destId="{0741852F-AA89-4D77-A7B5-31319FE910C8}" srcOrd="2" destOrd="0" parTransId="{DBE4BE1E-0CD3-4F46-8AFA-5D4C2A8328A1}" sibTransId="{E046F95F-89DB-4D91-B9D9-3217F61007EB}"/>
    <dgm:cxn modelId="{9DC87B22-F3C2-41E7-B5CF-69D6DEF413D2}" type="presOf" srcId="{E046F95F-89DB-4D91-B9D9-3217F61007EB}" destId="{C9601400-EAB2-4AE5-AB4A-7777536FFF39}" srcOrd="0" destOrd="0" presId="urn:microsoft.com/office/officeart/2005/8/layout/process1"/>
    <dgm:cxn modelId="{4C440C28-E228-4D76-A100-C5E74A9A68BE}" type="presOf" srcId="{3C0076A7-A2CF-4AEB-940F-D9DAE2F7F082}" destId="{FA8D1FED-C5CB-4650-B150-2E317155D624}" srcOrd="0" destOrd="0" presId="urn:microsoft.com/office/officeart/2005/8/layout/process1"/>
    <dgm:cxn modelId="{33342836-AB0C-4347-8AE5-C95EF0AA4EB9}" type="presOf" srcId="{8831BC1B-54B2-4E0C-82DF-78FA648D17B5}" destId="{2D6F1619-A9FA-4730-9407-9A1D5BC34CEF}" srcOrd="0" destOrd="0" presId="urn:microsoft.com/office/officeart/2005/8/layout/process1"/>
    <dgm:cxn modelId="{F47C5E3D-7F95-40E6-91BE-8A4458C1B7F3}" type="presOf" srcId="{E8D37ECD-1536-49CA-A34A-30ECE2C6CB46}" destId="{DBD4A8BB-0966-4CE0-8A06-228E312EA5D0}" srcOrd="0" destOrd="0" presId="urn:microsoft.com/office/officeart/2005/8/layout/process1"/>
    <dgm:cxn modelId="{BC32395E-C0F7-46A8-A278-3DE54D6C8D6B}" srcId="{E8D37ECD-1536-49CA-A34A-30ECE2C6CB46}" destId="{8AA434BB-ED9F-433B-B5E3-7E3EAD926C38}" srcOrd="4" destOrd="0" parTransId="{3C078570-9229-409C-BED8-11A1728C3D1C}" sibTransId="{3C0076A7-A2CF-4AEB-940F-D9DAE2F7F082}"/>
    <dgm:cxn modelId="{40092060-D778-4E39-B425-D97C86A84478}" type="presOf" srcId="{090E3D88-2D69-4BE5-ADE1-3B648EB99FAE}" destId="{317DBBCA-3017-4B05-AE45-CC01CD40BE65}" srcOrd="0" destOrd="0" presId="urn:microsoft.com/office/officeart/2005/8/layout/process1"/>
    <dgm:cxn modelId="{ED725565-A253-4449-A630-2CB0EF3059AA}" srcId="{E8D37ECD-1536-49CA-A34A-30ECE2C6CB46}" destId="{F5BAA402-ADC3-4232-B590-B16F58A68F16}" srcOrd="1" destOrd="0" parTransId="{E3E2F01A-A360-4EC7-95AA-F986B57072F7}" sibTransId="{10F9A992-1708-497F-9425-F403ECBF1668}"/>
    <dgm:cxn modelId="{1C6ADEA1-646C-4682-9346-658ADB157484}" type="presOf" srcId="{10F9A992-1708-497F-9425-F403ECBF1668}" destId="{80AF2158-7BB7-4F0E-BD6C-FE63E940DFA9}" srcOrd="0" destOrd="0" presId="urn:microsoft.com/office/officeart/2005/8/layout/process1"/>
    <dgm:cxn modelId="{5D91D3AB-E0AA-4AEA-B839-4D1F116729CD}" srcId="{E8D37ECD-1536-49CA-A34A-30ECE2C6CB46}" destId="{8831BC1B-54B2-4E0C-82DF-78FA648D17B5}" srcOrd="0" destOrd="0" parTransId="{AF9C485D-4ACE-45CE-B6AE-45750731A95A}" sibTransId="{090E3D88-2D69-4BE5-ADE1-3B648EB99FAE}"/>
    <dgm:cxn modelId="{96085FB8-B215-4895-AAD0-7B3F1E4140FE}" type="presOf" srcId="{ACF57C1E-D466-410B-B5EE-7884923314DC}" destId="{058BA8CE-B9EC-48A9-8589-906014AFDCF5}" srcOrd="1" destOrd="0" presId="urn:microsoft.com/office/officeart/2005/8/layout/process1"/>
    <dgm:cxn modelId="{A459FABA-5BA8-43C7-B94F-7489DDEFB9C1}" type="presOf" srcId="{E046F95F-89DB-4D91-B9D9-3217F61007EB}" destId="{3F6DBD33-5835-48AA-81D8-2EC2126B3C5F}" srcOrd="1" destOrd="0" presId="urn:microsoft.com/office/officeart/2005/8/layout/process1"/>
    <dgm:cxn modelId="{6F60E0C2-CEA3-4C6B-8095-F7DA983CA450}" type="presOf" srcId="{F5BAA402-ADC3-4232-B590-B16F58A68F16}" destId="{FD0A4001-10C5-4A73-81CA-CA696B4ED188}" srcOrd="0" destOrd="0" presId="urn:microsoft.com/office/officeart/2005/8/layout/process1"/>
    <dgm:cxn modelId="{956C18C9-6984-4BBC-85E1-C911C26FB16A}" type="presOf" srcId="{1B643FB6-D9E2-4CEF-8A9D-CB928FF2F638}" destId="{5616FD55-7E06-4936-BA02-B91763F521B7}" srcOrd="0" destOrd="0" presId="urn:microsoft.com/office/officeart/2005/8/layout/process1"/>
    <dgm:cxn modelId="{F500F9CF-0219-47C8-9194-3AC902D8A5BF}" srcId="{E8D37ECD-1536-49CA-A34A-30ECE2C6CB46}" destId="{F3050BAC-CA21-4E84-9DB0-772CED87BCAB}" srcOrd="3" destOrd="0" parTransId="{AC3D1559-601A-4D38-924F-3B31D9EB975F}" sibTransId="{ACF57C1E-D466-410B-B5EE-7884923314DC}"/>
    <dgm:cxn modelId="{6F99BAD9-8A56-4A39-90B7-B2F9D6F172E3}" type="presOf" srcId="{8AA434BB-ED9F-433B-B5E3-7E3EAD926C38}" destId="{59DB644B-BC4B-4CE2-A908-2E2E4FC6B48D}" srcOrd="0" destOrd="0" presId="urn:microsoft.com/office/officeart/2005/8/layout/process1"/>
    <dgm:cxn modelId="{DF6E1FDC-C443-482B-8CA5-2F5B50DC144A}" type="presOf" srcId="{10F9A992-1708-497F-9425-F403ECBF1668}" destId="{5C6CA9CF-9A86-43AF-8E3C-2FDAEEA982E0}" srcOrd="1" destOrd="0" presId="urn:microsoft.com/office/officeart/2005/8/layout/process1"/>
    <dgm:cxn modelId="{E3ECFBEA-1C45-495E-9457-62E8B5216FAE}" type="presOf" srcId="{0741852F-AA89-4D77-A7B5-31319FE910C8}" destId="{5CC417D0-0C98-4A88-BFB1-308789607919}" srcOrd="0" destOrd="0" presId="urn:microsoft.com/office/officeart/2005/8/layout/process1"/>
    <dgm:cxn modelId="{364E22EC-B45B-4563-A379-632F3A24D3D4}" type="presOf" srcId="{ACF57C1E-D466-410B-B5EE-7884923314DC}" destId="{F7877052-AB66-416A-B1C3-882C7899D673}" srcOrd="0" destOrd="0" presId="urn:microsoft.com/office/officeart/2005/8/layout/process1"/>
    <dgm:cxn modelId="{4B4BC6F2-5635-454B-A3BB-9A6B84ACEDDB}" type="presOf" srcId="{090E3D88-2D69-4BE5-ADE1-3B648EB99FAE}" destId="{CA92B104-50E1-4473-91F1-EE2360B0B8DC}" srcOrd="1" destOrd="0" presId="urn:microsoft.com/office/officeart/2005/8/layout/process1"/>
    <dgm:cxn modelId="{AD4770F8-2E65-48BC-82F9-FA81A897866E}" type="presOf" srcId="{F3050BAC-CA21-4E84-9DB0-772CED87BCAB}" destId="{4F51174F-FA5F-4BFA-8BBB-E0A80A434B7B}" srcOrd="0" destOrd="0" presId="urn:microsoft.com/office/officeart/2005/8/layout/process1"/>
    <dgm:cxn modelId="{7A6983D4-DDA0-49E4-8A93-79C2A541E63C}" type="presParOf" srcId="{DBD4A8BB-0966-4CE0-8A06-228E312EA5D0}" destId="{2D6F1619-A9FA-4730-9407-9A1D5BC34CEF}" srcOrd="0" destOrd="0" presId="urn:microsoft.com/office/officeart/2005/8/layout/process1"/>
    <dgm:cxn modelId="{E0017DF3-16A1-4AB0-8438-61EC7773E5FB}" type="presParOf" srcId="{DBD4A8BB-0966-4CE0-8A06-228E312EA5D0}" destId="{317DBBCA-3017-4B05-AE45-CC01CD40BE65}" srcOrd="1" destOrd="0" presId="urn:microsoft.com/office/officeart/2005/8/layout/process1"/>
    <dgm:cxn modelId="{A45F3EC8-7C58-47A6-AB53-BF3096897B85}" type="presParOf" srcId="{317DBBCA-3017-4B05-AE45-CC01CD40BE65}" destId="{CA92B104-50E1-4473-91F1-EE2360B0B8DC}" srcOrd="0" destOrd="0" presId="urn:microsoft.com/office/officeart/2005/8/layout/process1"/>
    <dgm:cxn modelId="{88975476-0897-4DC2-9E36-7C4C701824F4}" type="presParOf" srcId="{DBD4A8BB-0966-4CE0-8A06-228E312EA5D0}" destId="{FD0A4001-10C5-4A73-81CA-CA696B4ED188}" srcOrd="2" destOrd="0" presId="urn:microsoft.com/office/officeart/2005/8/layout/process1"/>
    <dgm:cxn modelId="{CBD54A86-DE20-467C-9B1B-6344773F212E}" type="presParOf" srcId="{DBD4A8BB-0966-4CE0-8A06-228E312EA5D0}" destId="{80AF2158-7BB7-4F0E-BD6C-FE63E940DFA9}" srcOrd="3" destOrd="0" presId="urn:microsoft.com/office/officeart/2005/8/layout/process1"/>
    <dgm:cxn modelId="{36AC2BD4-9963-4E21-A1B2-C7992B7F2E63}" type="presParOf" srcId="{80AF2158-7BB7-4F0E-BD6C-FE63E940DFA9}" destId="{5C6CA9CF-9A86-43AF-8E3C-2FDAEEA982E0}" srcOrd="0" destOrd="0" presId="urn:microsoft.com/office/officeart/2005/8/layout/process1"/>
    <dgm:cxn modelId="{7CBF26C3-DC74-496A-9618-9B859D739433}" type="presParOf" srcId="{DBD4A8BB-0966-4CE0-8A06-228E312EA5D0}" destId="{5CC417D0-0C98-4A88-BFB1-308789607919}" srcOrd="4" destOrd="0" presId="urn:microsoft.com/office/officeart/2005/8/layout/process1"/>
    <dgm:cxn modelId="{F84E2127-7758-4E99-AB96-B170C053E4A1}" type="presParOf" srcId="{DBD4A8BB-0966-4CE0-8A06-228E312EA5D0}" destId="{C9601400-EAB2-4AE5-AB4A-7777536FFF39}" srcOrd="5" destOrd="0" presId="urn:microsoft.com/office/officeart/2005/8/layout/process1"/>
    <dgm:cxn modelId="{29449EEC-AF93-4FB7-885C-BF8722D5D586}" type="presParOf" srcId="{C9601400-EAB2-4AE5-AB4A-7777536FFF39}" destId="{3F6DBD33-5835-48AA-81D8-2EC2126B3C5F}" srcOrd="0" destOrd="0" presId="urn:microsoft.com/office/officeart/2005/8/layout/process1"/>
    <dgm:cxn modelId="{C8958A90-6FD0-4096-8295-13E81FEFBBA6}" type="presParOf" srcId="{DBD4A8BB-0966-4CE0-8A06-228E312EA5D0}" destId="{4F51174F-FA5F-4BFA-8BBB-E0A80A434B7B}" srcOrd="6" destOrd="0" presId="urn:microsoft.com/office/officeart/2005/8/layout/process1"/>
    <dgm:cxn modelId="{C51083E0-763F-46C2-AD47-33731572AB7A}" type="presParOf" srcId="{DBD4A8BB-0966-4CE0-8A06-228E312EA5D0}" destId="{F7877052-AB66-416A-B1C3-882C7899D673}" srcOrd="7" destOrd="0" presId="urn:microsoft.com/office/officeart/2005/8/layout/process1"/>
    <dgm:cxn modelId="{D3B1B2EE-525B-4F3F-A2A0-004307594170}" type="presParOf" srcId="{F7877052-AB66-416A-B1C3-882C7899D673}" destId="{058BA8CE-B9EC-48A9-8589-906014AFDCF5}" srcOrd="0" destOrd="0" presId="urn:microsoft.com/office/officeart/2005/8/layout/process1"/>
    <dgm:cxn modelId="{973802C3-D325-4C35-91F3-F734CCE480B5}" type="presParOf" srcId="{DBD4A8BB-0966-4CE0-8A06-228E312EA5D0}" destId="{59DB644B-BC4B-4CE2-A908-2E2E4FC6B48D}" srcOrd="8" destOrd="0" presId="urn:microsoft.com/office/officeart/2005/8/layout/process1"/>
    <dgm:cxn modelId="{A9C97206-8546-4188-BEB9-CBD7EA02A2AF}" type="presParOf" srcId="{DBD4A8BB-0966-4CE0-8A06-228E312EA5D0}" destId="{FA8D1FED-C5CB-4650-B150-2E317155D624}" srcOrd="9" destOrd="0" presId="urn:microsoft.com/office/officeart/2005/8/layout/process1"/>
    <dgm:cxn modelId="{74924DA9-300A-4653-8700-BA358F2CF33D}" type="presParOf" srcId="{FA8D1FED-C5CB-4650-B150-2E317155D624}" destId="{872474CC-DAA8-4DBF-A3A8-013C37CDB6BA}" srcOrd="0" destOrd="0" presId="urn:microsoft.com/office/officeart/2005/8/layout/process1"/>
    <dgm:cxn modelId="{D7E3C641-90D7-4253-9318-929C74688ECD}" type="presParOf" srcId="{DBD4A8BB-0966-4CE0-8A06-228E312EA5D0}" destId="{5616FD55-7E06-4936-BA02-B91763F521B7}"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F1619-A9FA-4730-9407-9A1D5BC34CEF}">
      <dsp:nvSpPr>
        <dsp:cNvPr id="0" name=""/>
        <dsp:cNvSpPr/>
      </dsp:nvSpPr>
      <dsp:spPr>
        <a:xfrm>
          <a:off x="0" y="614708"/>
          <a:ext cx="1352483" cy="887567"/>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単純接触</a:t>
          </a:r>
        </a:p>
      </dsp:txBody>
      <dsp:txXfrm>
        <a:off x="25996" y="640704"/>
        <a:ext cx="1300491" cy="835575"/>
      </dsp:txXfrm>
    </dsp:sp>
    <dsp:sp modelId="{317DBBCA-3017-4B05-AE45-CC01CD40BE65}">
      <dsp:nvSpPr>
        <dsp:cNvPr id="0" name=""/>
        <dsp:cNvSpPr/>
      </dsp:nvSpPr>
      <dsp:spPr>
        <a:xfrm>
          <a:off x="1487731" y="890784"/>
          <a:ext cx="286726" cy="3354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a:p>
      </dsp:txBody>
      <dsp:txXfrm>
        <a:off x="1487731" y="957867"/>
        <a:ext cx="200708" cy="201249"/>
      </dsp:txXfrm>
    </dsp:sp>
    <dsp:sp modelId="{FD0A4001-10C5-4A73-81CA-CA696B4ED188}">
      <dsp:nvSpPr>
        <dsp:cNvPr id="0" name=""/>
        <dsp:cNvSpPr/>
      </dsp:nvSpPr>
      <dsp:spPr>
        <a:xfrm>
          <a:off x="1893476" y="614708"/>
          <a:ext cx="1352483" cy="887567"/>
        </a:xfrm>
        <a:prstGeom prst="roundRect">
          <a:avLst>
            <a:gd name="adj" fmla="val 10000"/>
          </a:avLst>
        </a:prstGeom>
        <a:solidFill>
          <a:srgbClr val="70AD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単純選択</a:t>
          </a:r>
        </a:p>
      </dsp:txBody>
      <dsp:txXfrm>
        <a:off x="1919472" y="640704"/>
        <a:ext cx="1300491" cy="835575"/>
      </dsp:txXfrm>
    </dsp:sp>
    <dsp:sp modelId="{80AF2158-7BB7-4F0E-BD6C-FE63E940DFA9}">
      <dsp:nvSpPr>
        <dsp:cNvPr id="0" name=""/>
        <dsp:cNvSpPr/>
      </dsp:nvSpPr>
      <dsp:spPr>
        <a:xfrm>
          <a:off x="3381208" y="890784"/>
          <a:ext cx="286726" cy="3354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a:p>
      </dsp:txBody>
      <dsp:txXfrm>
        <a:off x="3381208" y="957867"/>
        <a:ext cx="200708" cy="201249"/>
      </dsp:txXfrm>
    </dsp:sp>
    <dsp:sp modelId="{5CC417D0-0C98-4A88-BFB1-308789607919}">
      <dsp:nvSpPr>
        <dsp:cNvPr id="0" name=""/>
        <dsp:cNvSpPr/>
      </dsp:nvSpPr>
      <dsp:spPr>
        <a:xfrm>
          <a:off x="3786953" y="614708"/>
          <a:ext cx="1352483" cy="8875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altLang="ja-JP" sz="1800" kern="1200" dirty="0"/>
            <a:t>IAT (liking, wanting)</a:t>
          </a:r>
          <a:endParaRPr kumimoji="1" lang="ja-JP" altLang="en-US" sz="1800" kern="1200" dirty="0"/>
        </a:p>
      </dsp:txBody>
      <dsp:txXfrm>
        <a:off x="3812949" y="640704"/>
        <a:ext cx="1300491" cy="835575"/>
      </dsp:txXfrm>
    </dsp:sp>
    <dsp:sp modelId="{C9601400-EAB2-4AE5-AB4A-7777536FFF39}">
      <dsp:nvSpPr>
        <dsp:cNvPr id="0" name=""/>
        <dsp:cNvSpPr/>
      </dsp:nvSpPr>
      <dsp:spPr>
        <a:xfrm>
          <a:off x="5274684" y="890784"/>
          <a:ext cx="286726" cy="3354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a:p>
      </dsp:txBody>
      <dsp:txXfrm>
        <a:off x="5274684" y="957867"/>
        <a:ext cx="200708" cy="201249"/>
      </dsp:txXfrm>
    </dsp:sp>
    <dsp:sp modelId="{4F51174F-FA5F-4BFA-8BBB-E0A80A434B7B}">
      <dsp:nvSpPr>
        <dsp:cNvPr id="0" name=""/>
        <dsp:cNvSpPr/>
      </dsp:nvSpPr>
      <dsp:spPr>
        <a:xfrm>
          <a:off x="5680429" y="614708"/>
          <a:ext cx="1352483" cy="887567"/>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単純選択</a:t>
          </a:r>
        </a:p>
      </dsp:txBody>
      <dsp:txXfrm>
        <a:off x="5706425" y="640704"/>
        <a:ext cx="1300491" cy="835575"/>
      </dsp:txXfrm>
    </dsp:sp>
    <dsp:sp modelId="{F7877052-AB66-416A-B1C3-882C7899D673}">
      <dsp:nvSpPr>
        <dsp:cNvPr id="0" name=""/>
        <dsp:cNvSpPr/>
      </dsp:nvSpPr>
      <dsp:spPr>
        <a:xfrm>
          <a:off x="7168161" y="890784"/>
          <a:ext cx="286726" cy="3354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a:p>
      </dsp:txBody>
      <dsp:txXfrm>
        <a:off x="7168161" y="957867"/>
        <a:ext cx="200708" cy="201249"/>
      </dsp:txXfrm>
    </dsp:sp>
    <dsp:sp modelId="{59DB644B-BC4B-4CE2-A908-2E2E4FC6B48D}">
      <dsp:nvSpPr>
        <dsp:cNvPr id="0" name=""/>
        <dsp:cNvSpPr/>
      </dsp:nvSpPr>
      <dsp:spPr>
        <a:xfrm>
          <a:off x="7573906" y="614708"/>
          <a:ext cx="1352483" cy="887567"/>
        </a:xfrm>
        <a:prstGeom prst="roundRect">
          <a:avLst>
            <a:gd name="adj" fmla="val 10000"/>
          </a:avLst>
        </a:prstGeom>
        <a:solidFill>
          <a:srgbClr val="ED7D3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t>単純接触</a:t>
          </a:r>
        </a:p>
      </dsp:txBody>
      <dsp:txXfrm>
        <a:off x="7599902" y="640704"/>
        <a:ext cx="1300491" cy="835575"/>
      </dsp:txXfrm>
    </dsp:sp>
    <dsp:sp modelId="{FA8D1FED-C5CB-4650-B150-2E317155D624}">
      <dsp:nvSpPr>
        <dsp:cNvPr id="0" name=""/>
        <dsp:cNvSpPr/>
      </dsp:nvSpPr>
      <dsp:spPr>
        <a:xfrm>
          <a:off x="9061637" y="890784"/>
          <a:ext cx="286726" cy="3354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a:p>
      </dsp:txBody>
      <dsp:txXfrm>
        <a:off x="9061637" y="957867"/>
        <a:ext cx="200708" cy="201249"/>
      </dsp:txXfrm>
    </dsp:sp>
    <dsp:sp modelId="{5616FD55-7E06-4936-BA02-B91763F521B7}">
      <dsp:nvSpPr>
        <dsp:cNvPr id="0" name=""/>
        <dsp:cNvSpPr/>
      </dsp:nvSpPr>
      <dsp:spPr>
        <a:xfrm>
          <a:off x="9467382" y="614708"/>
          <a:ext cx="1352483" cy="8875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altLang="ja-JP" sz="1800" kern="1200" dirty="0"/>
            <a:t>IAT (liking, wanting)</a:t>
          </a:r>
          <a:endParaRPr kumimoji="1" lang="ja-JP" altLang="en-US" sz="1800" kern="1200" dirty="0"/>
        </a:p>
      </dsp:txBody>
      <dsp:txXfrm>
        <a:off x="9493378" y="640704"/>
        <a:ext cx="1300491" cy="8355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7B86313-8600-450D-841C-0934381BD4CE}"/>
              </a:ext>
            </a:extLst>
          </p:cNvPr>
          <p:cNvSpPr>
            <a:spLocks noGrp="1"/>
          </p:cNvSpPr>
          <p:nvPr>
            <p:ph type="hdr" sz="quarter"/>
          </p:nvPr>
        </p:nvSpPr>
        <p:spPr>
          <a:xfrm>
            <a:off x="0" y="1"/>
            <a:ext cx="2984871" cy="502756"/>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BFE7200E-1238-4C7D-961E-4F2ECEA5A139}"/>
              </a:ext>
            </a:extLst>
          </p:cNvPr>
          <p:cNvSpPr>
            <a:spLocks noGrp="1"/>
          </p:cNvSpPr>
          <p:nvPr>
            <p:ph type="dt" sz="quarter" idx="1"/>
          </p:nvPr>
        </p:nvSpPr>
        <p:spPr>
          <a:xfrm>
            <a:off x="3901699" y="1"/>
            <a:ext cx="2984871" cy="502756"/>
          </a:xfrm>
          <a:prstGeom prst="rect">
            <a:avLst/>
          </a:prstGeom>
        </p:spPr>
        <p:txBody>
          <a:bodyPr vert="horz" lIns="92327" tIns="46163" rIns="92327" bIns="46163" rtlCol="0"/>
          <a:lstStyle>
            <a:lvl1pPr algn="r">
              <a:defRPr sz="1200"/>
            </a:lvl1pPr>
          </a:lstStyle>
          <a:p>
            <a:fld id="{AE539344-D5CD-45B9-8371-F34299177546}" type="datetimeFigureOut">
              <a:rPr kumimoji="1" lang="ja-JP" altLang="en-US" smtClean="0"/>
              <a:t>2019/7/15</a:t>
            </a:fld>
            <a:endParaRPr kumimoji="1" lang="ja-JP" altLang="en-US"/>
          </a:p>
        </p:txBody>
      </p:sp>
      <p:sp>
        <p:nvSpPr>
          <p:cNvPr id="4" name="フッター プレースホルダー 3">
            <a:extLst>
              <a:ext uri="{FF2B5EF4-FFF2-40B4-BE49-F238E27FC236}">
                <a16:creationId xmlns:a16="http://schemas.microsoft.com/office/drawing/2014/main" id="{38724658-992C-43BE-987E-7C5C4F232EB0}"/>
              </a:ext>
            </a:extLst>
          </p:cNvPr>
          <p:cNvSpPr>
            <a:spLocks noGrp="1"/>
          </p:cNvSpPr>
          <p:nvPr>
            <p:ph type="ftr" sz="quarter" idx="2"/>
          </p:nvPr>
        </p:nvSpPr>
        <p:spPr>
          <a:xfrm>
            <a:off x="0" y="9517546"/>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36F0B79F-4CD5-450C-96DB-AB168C031073}"/>
              </a:ext>
            </a:extLst>
          </p:cNvPr>
          <p:cNvSpPr>
            <a:spLocks noGrp="1"/>
          </p:cNvSpPr>
          <p:nvPr>
            <p:ph type="sldNum" sz="quarter" idx="3"/>
          </p:nvPr>
        </p:nvSpPr>
        <p:spPr>
          <a:xfrm>
            <a:off x="3901699" y="9517546"/>
            <a:ext cx="2984871" cy="502754"/>
          </a:xfrm>
          <a:prstGeom prst="rect">
            <a:avLst/>
          </a:prstGeom>
        </p:spPr>
        <p:txBody>
          <a:bodyPr vert="horz" lIns="92327" tIns="46163" rIns="92327" bIns="46163" rtlCol="0" anchor="b"/>
          <a:lstStyle>
            <a:lvl1pPr algn="r">
              <a:defRPr sz="1200"/>
            </a:lvl1pPr>
          </a:lstStyle>
          <a:p>
            <a:fld id="{997783D3-1890-4C9D-ACB6-1D3F1B8A1095}" type="slidenum">
              <a:rPr kumimoji="1" lang="ja-JP" altLang="en-US" smtClean="0"/>
              <a:t>‹#›</a:t>
            </a:fld>
            <a:endParaRPr kumimoji="1" lang="ja-JP" altLang="en-US"/>
          </a:p>
        </p:txBody>
      </p:sp>
    </p:spTree>
    <p:extLst>
      <p:ext uri="{BB962C8B-B14F-4D97-AF65-F5344CB8AC3E}">
        <p14:creationId xmlns:p14="http://schemas.microsoft.com/office/powerpoint/2010/main" val="123048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84871" cy="502756"/>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p:cNvSpPr>
            <a:spLocks noGrp="1"/>
          </p:cNvSpPr>
          <p:nvPr>
            <p:ph type="dt" idx="1"/>
          </p:nvPr>
        </p:nvSpPr>
        <p:spPr>
          <a:xfrm>
            <a:off x="3901699" y="1"/>
            <a:ext cx="2984871" cy="502756"/>
          </a:xfrm>
          <a:prstGeom prst="rect">
            <a:avLst/>
          </a:prstGeom>
        </p:spPr>
        <p:txBody>
          <a:bodyPr vert="horz" lIns="92327" tIns="46163" rIns="92327" bIns="46163" rtlCol="0"/>
          <a:lstStyle>
            <a:lvl1pPr algn="r">
              <a:defRPr sz="1200"/>
            </a:lvl1pPr>
          </a:lstStyle>
          <a:p>
            <a:fld id="{3381725A-A7D8-4EF2-8923-3622785353C8}" type="datetimeFigureOut">
              <a:rPr kumimoji="1" lang="ja-JP" altLang="en-US" smtClean="0"/>
              <a:t>2019/7/15</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5037" cy="3382962"/>
          </a:xfrm>
          <a:prstGeom prst="rect">
            <a:avLst/>
          </a:prstGeom>
          <a:noFill/>
          <a:ln w="12700">
            <a:solidFill>
              <a:prstClr val="black"/>
            </a:solidFill>
          </a:ln>
        </p:spPr>
        <p:txBody>
          <a:bodyPr vert="horz" lIns="92327" tIns="46163" rIns="92327" bIns="46163" rtlCol="0" anchor="ctr"/>
          <a:lstStyle/>
          <a:p>
            <a:endParaRPr lang="ja-JP" altLang="en-US"/>
          </a:p>
        </p:txBody>
      </p:sp>
      <p:sp>
        <p:nvSpPr>
          <p:cNvPr id="5" name="ノート プレースホルダー 4"/>
          <p:cNvSpPr>
            <a:spLocks noGrp="1"/>
          </p:cNvSpPr>
          <p:nvPr>
            <p:ph type="body" sz="quarter" idx="3"/>
          </p:nvPr>
        </p:nvSpPr>
        <p:spPr>
          <a:xfrm>
            <a:off x="688817" y="4822270"/>
            <a:ext cx="5510530" cy="3945495"/>
          </a:xfrm>
          <a:prstGeom prst="rect">
            <a:avLst/>
          </a:prstGeom>
        </p:spPr>
        <p:txBody>
          <a:bodyPr vert="horz" lIns="92327" tIns="46163" rIns="92327" bIns="4616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6"/>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901699" y="9517546"/>
            <a:ext cx="2984871" cy="502754"/>
          </a:xfrm>
          <a:prstGeom prst="rect">
            <a:avLst/>
          </a:prstGeom>
        </p:spPr>
        <p:txBody>
          <a:bodyPr vert="horz" lIns="92327" tIns="46163" rIns="92327" bIns="46163" rtlCol="0" anchor="b"/>
          <a:lstStyle>
            <a:lvl1pPr algn="r">
              <a:defRPr sz="1200"/>
            </a:lvl1pPr>
          </a:lstStyle>
          <a:p>
            <a:fld id="{F6D3C595-55A9-4E6D-AA66-A16BBE9D7425}" type="slidenum">
              <a:rPr kumimoji="1" lang="ja-JP" altLang="en-US" smtClean="0"/>
              <a:t>‹#›</a:t>
            </a:fld>
            <a:endParaRPr kumimoji="1" lang="ja-JP" altLang="en-US"/>
          </a:p>
        </p:txBody>
      </p:sp>
    </p:spTree>
    <p:extLst>
      <p:ext uri="{BB962C8B-B14F-4D97-AF65-F5344CB8AC3E}">
        <p14:creationId xmlns:p14="http://schemas.microsoft.com/office/powerpoint/2010/main" val="29460196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a:t>
            </a:fld>
            <a:endParaRPr kumimoji="1" lang="ja-JP" altLang="en-US"/>
          </a:p>
        </p:txBody>
      </p:sp>
    </p:spTree>
    <p:extLst>
      <p:ext uri="{BB962C8B-B14F-4D97-AF65-F5344CB8AC3E}">
        <p14:creationId xmlns:p14="http://schemas.microsoft.com/office/powerpoint/2010/main" val="2208542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11</a:t>
            </a:fld>
            <a:endParaRPr kumimoji="1" lang="ja-JP" altLang="en-US"/>
          </a:p>
        </p:txBody>
      </p:sp>
    </p:spTree>
    <p:extLst>
      <p:ext uri="{BB962C8B-B14F-4D97-AF65-F5344CB8AC3E}">
        <p14:creationId xmlns:p14="http://schemas.microsoft.com/office/powerpoint/2010/main" val="3234891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スライド イメージ プレースホルダ 1"/>
          <p:cNvSpPr>
            <a:spLocks noGrp="1" noRot="1" noChangeAspect="1" noTextEdit="1"/>
          </p:cNvSpPr>
          <p:nvPr>
            <p:ph type="sldImg"/>
          </p:nvPr>
        </p:nvSpPr>
        <p:spPr>
          <a:ln/>
        </p:spPr>
      </p:sp>
      <p:sp>
        <p:nvSpPr>
          <p:cNvPr id="115715"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15716"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ea typeface="ＭＳ Ｐ明朝" panose="02020600040205080304" pitchFamily="18" charset="-128"/>
              </a:defRPr>
            </a:lvl1pPr>
            <a:lvl2pPr marL="796551" indent="-306238">
              <a:spcBef>
                <a:spcPct val="30000"/>
              </a:spcBef>
              <a:defRPr kumimoji="1" sz="1300">
                <a:solidFill>
                  <a:schemeClr val="tx1"/>
                </a:solidFill>
                <a:latin typeface="Arial" panose="020B0604020202020204" pitchFamily="34" charset="0"/>
                <a:ea typeface="ＭＳ Ｐ明朝" panose="02020600040205080304" pitchFamily="18" charset="-128"/>
              </a:defRPr>
            </a:lvl2pPr>
            <a:lvl3pPr marL="1224948" indent="-244320">
              <a:spcBef>
                <a:spcPct val="30000"/>
              </a:spcBef>
              <a:defRPr kumimoji="1" sz="1300">
                <a:solidFill>
                  <a:schemeClr val="tx1"/>
                </a:solidFill>
                <a:latin typeface="Arial" panose="020B0604020202020204" pitchFamily="34" charset="0"/>
                <a:ea typeface="ＭＳ Ｐ明朝" panose="02020600040205080304" pitchFamily="18" charset="-128"/>
              </a:defRPr>
            </a:lvl3pPr>
            <a:lvl4pPr marL="1715262" indent="-244320">
              <a:spcBef>
                <a:spcPct val="30000"/>
              </a:spcBef>
              <a:defRPr kumimoji="1" sz="1300">
                <a:solidFill>
                  <a:schemeClr val="tx1"/>
                </a:solidFill>
                <a:latin typeface="Arial" panose="020B0604020202020204" pitchFamily="34" charset="0"/>
                <a:ea typeface="ＭＳ Ｐ明朝" panose="02020600040205080304" pitchFamily="18" charset="-128"/>
              </a:defRPr>
            </a:lvl4pPr>
            <a:lvl5pPr marL="2205576" indent="-244320">
              <a:spcBef>
                <a:spcPct val="30000"/>
              </a:spcBef>
              <a:defRPr kumimoji="1" sz="1300">
                <a:solidFill>
                  <a:schemeClr val="tx1"/>
                </a:solidFill>
                <a:latin typeface="Arial" panose="020B0604020202020204" pitchFamily="34" charset="0"/>
                <a:ea typeface="ＭＳ Ｐ明朝" panose="02020600040205080304" pitchFamily="18" charset="-128"/>
              </a:defRPr>
            </a:lvl5pPr>
            <a:lvl6pPr marL="268752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6pPr>
            <a:lvl7pPr marL="3169470"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7pPr>
            <a:lvl8pPr marL="3651416"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8pPr>
            <a:lvl9pPr marL="413336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9pPr>
          </a:lstStyle>
          <a:p>
            <a:pPr defTabSz="963894">
              <a:spcBef>
                <a:spcPct val="0"/>
              </a:spcBef>
              <a:defRPr/>
            </a:pPr>
            <a:fld id="{2F5BB5FA-F3F5-4E35-801B-F67FDF777042}" type="slidenum">
              <a:rPr lang="en-US" altLang="ja-JP" sz="1400">
                <a:solidFill>
                  <a:srgbClr val="000000"/>
                </a:solidFill>
                <a:ea typeface="ＭＳ Ｐゴシック" panose="020B0600070205080204" pitchFamily="50" charset="-128"/>
              </a:rPr>
              <a:pPr defTabSz="963894">
                <a:spcBef>
                  <a:spcPct val="0"/>
                </a:spcBef>
                <a:defRPr/>
              </a:pPr>
              <a:t>3</a:t>
            </a:fld>
            <a:endParaRPr lang="en-US" altLang="ja-JP" sz="1400">
              <a:solidFill>
                <a:srgbClr val="000000"/>
              </a:solidFill>
              <a:ea typeface="ＭＳ Ｐゴシック" panose="020B0600070205080204" pitchFamily="50" charset="-128"/>
            </a:endParaRPr>
          </a:p>
        </p:txBody>
      </p:sp>
    </p:spTree>
    <p:extLst>
      <p:ext uri="{BB962C8B-B14F-4D97-AF65-F5344CB8AC3E}">
        <p14:creationId xmlns:p14="http://schemas.microsoft.com/office/powerpoint/2010/main" val="929556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4</a:t>
            </a:fld>
            <a:endParaRPr kumimoji="1" lang="ja-JP" altLang="en-US"/>
          </a:p>
        </p:txBody>
      </p:sp>
    </p:spTree>
    <p:extLst>
      <p:ext uri="{BB962C8B-B14F-4D97-AF65-F5344CB8AC3E}">
        <p14:creationId xmlns:p14="http://schemas.microsoft.com/office/powerpoint/2010/main" val="374053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5</a:t>
            </a:fld>
            <a:endParaRPr kumimoji="1" lang="ja-JP" altLang="en-US"/>
          </a:p>
        </p:txBody>
      </p:sp>
    </p:spTree>
    <p:extLst>
      <p:ext uri="{BB962C8B-B14F-4D97-AF65-F5344CB8AC3E}">
        <p14:creationId xmlns:p14="http://schemas.microsoft.com/office/powerpoint/2010/main" val="281715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6</a:t>
            </a:fld>
            <a:endParaRPr kumimoji="1" lang="ja-JP" altLang="en-US"/>
          </a:p>
        </p:txBody>
      </p:sp>
    </p:spTree>
    <p:extLst>
      <p:ext uri="{BB962C8B-B14F-4D97-AF65-F5344CB8AC3E}">
        <p14:creationId xmlns:p14="http://schemas.microsoft.com/office/powerpoint/2010/main" val="4283195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スライド イメージ プレースホルダ 1"/>
          <p:cNvSpPr>
            <a:spLocks noGrp="1" noRot="1" noChangeAspect="1" noTextEdit="1"/>
          </p:cNvSpPr>
          <p:nvPr>
            <p:ph type="sldImg"/>
          </p:nvPr>
        </p:nvSpPr>
        <p:spPr>
          <a:ln/>
        </p:spPr>
      </p:sp>
      <p:sp>
        <p:nvSpPr>
          <p:cNvPr id="115715"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15716"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ea typeface="ＭＳ Ｐ明朝" panose="02020600040205080304" pitchFamily="18" charset="-128"/>
              </a:defRPr>
            </a:lvl1pPr>
            <a:lvl2pPr marL="796551" indent="-306238">
              <a:spcBef>
                <a:spcPct val="30000"/>
              </a:spcBef>
              <a:defRPr kumimoji="1" sz="1300">
                <a:solidFill>
                  <a:schemeClr val="tx1"/>
                </a:solidFill>
                <a:latin typeface="Arial" panose="020B0604020202020204" pitchFamily="34" charset="0"/>
                <a:ea typeface="ＭＳ Ｐ明朝" panose="02020600040205080304" pitchFamily="18" charset="-128"/>
              </a:defRPr>
            </a:lvl2pPr>
            <a:lvl3pPr marL="1224948" indent="-244320">
              <a:spcBef>
                <a:spcPct val="30000"/>
              </a:spcBef>
              <a:defRPr kumimoji="1" sz="1300">
                <a:solidFill>
                  <a:schemeClr val="tx1"/>
                </a:solidFill>
                <a:latin typeface="Arial" panose="020B0604020202020204" pitchFamily="34" charset="0"/>
                <a:ea typeface="ＭＳ Ｐ明朝" panose="02020600040205080304" pitchFamily="18" charset="-128"/>
              </a:defRPr>
            </a:lvl3pPr>
            <a:lvl4pPr marL="1715262" indent="-244320">
              <a:spcBef>
                <a:spcPct val="30000"/>
              </a:spcBef>
              <a:defRPr kumimoji="1" sz="1300">
                <a:solidFill>
                  <a:schemeClr val="tx1"/>
                </a:solidFill>
                <a:latin typeface="Arial" panose="020B0604020202020204" pitchFamily="34" charset="0"/>
                <a:ea typeface="ＭＳ Ｐ明朝" panose="02020600040205080304" pitchFamily="18" charset="-128"/>
              </a:defRPr>
            </a:lvl4pPr>
            <a:lvl5pPr marL="2205576" indent="-244320">
              <a:spcBef>
                <a:spcPct val="30000"/>
              </a:spcBef>
              <a:defRPr kumimoji="1" sz="1300">
                <a:solidFill>
                  <a:schemeClr val="tx1"/>
                </a:solidFill>
                <a:latin typeface="Arial" panose="020B0604020202020204" pitchFamily="34" charset="0"/>
                <a:ea typeface="ＭＳ Ｐ明朝" panose="02020600040205080304" pitchFamily="18" charset="-128"/>
              </a:defRPr>
            </a:lvl5pPr>
            <a:lvl6pPr marL="268752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6pPr>
            <a:lvl7pPr marL="3169470"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7pPr>
            <a:lvl8pPr marL="3651416"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8pPr>
            <a:lvl9pPr marL="413336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9pPr>
          </a:lstStyle>
          <a:p>
            <a:pPr defTabSz="963894">
              <a:spcBef>
                <a:spcPct val="0"/>
              </a:spcBef>
              <a:defRPr/>
            </a:pPr>
            <a:fld id="{2F5BB5FA-F3F5-4E35-801B-F67FDF777042}" type="slidenum">
              <a:rPr lang="en-US" altLang="ja-JP" sz="1400">
                <a:solidFill>
                  <a:srgbClr val="000000"/>
                </a:solidFill>
                <a:ea typeface="ＭＳ Ｐゴシック" panose="020B0600070205080204" pitchFamily="50" charset="-128"/>
              </a:rPr>
              <a:pPr defTabSz="963894">
                <a:spcBef>
                  <a:spcPct val="0"/>
                </a:spcBef>
                <a:defRPr/>
              </a:pPr>
              <a:t>7</a:t>
            </a:fld>
            <a:endParaRPr lang="en-US" altLang="ja-JP" sz="1400">
              <a:solidFill>
                <a:srgbClr val="000000"/>
              </a:solidFill>
              <a:ea typeface="ＭＳ Ｐゴシック" panose="020B0600070205080204" pitchFamily="50" charset="-128"/>
            </a:endParaRPr>
          </a:p>
        </p:txBody>
      </p:sp>
    </p:spTree>
    <p:extLst>
      <p:ext uri="{BB962C8B-B14F-4D97-AF65-F5344CB8AC3E}">
        <p14:creationId xmlns:p14="http://schemas.microsoft.com/office/powerpoint/2010/main" val="3667195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8</a:t>
            </a:fld>
            <a:endParaRPr kumimoji="1" lang="ja-JP" altLang="en-US"/>
          </a:p>
        </p:txBody>
      </p:sp>
    </p:spTree>
    <p:extLst>
      <p:ext uri="{BB962C8B-B14F-4D97-AF65-F5344CB8AC3E}">
        <p14:creationId xmlns:p14="http://schemas.microsoft.com/office/powerpoint/2010/main" val="3138187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9</a:t>
            </a:fld>
            <a:endParaRPr kumimoji="1" lang="ja-JP" altLang="en-US"/>
          </a:p>
        </p:txBody>
      </p:sp>
    </p:spTree>
    <p:extLst>
      <p:ext uri="{BB962C8B-B14F-4D97-AF65-F5344CB8AC3E}">
        <p14:creationId xmlns:p14="http://schemas.microsoft.com/office/powerpoint/2010/main" val="2846102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10</a:t>
            </a:fld>
            <a:endParaRPr kumimoji="1" lang="ja-JP" altLang="en-US"/>
          </a:p>
        </p:txBody>
      </p:sp>
    </p:spTree>
    <p:extLst>
      <p:ext uri="{BB962C8B-B14F-4D97-AF65-F5344CB8AC3E}">
        <p14:creationId xmlns:p14="http://schemas.microsoft.com/office/powerpoint/2010/main" val="1317326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6E0F-5768-46D6-A305-3640D5961AD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F023CCE7-D715-4063-B514-851D1C6E8C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D4CE8B-EF40-47A5-9B1A-F1FA72F9DE91}"/>
              </a:ext>
            </a:extLst>
          </p:cNvPr>
          <p:cNvSpPr>
            <a:spLocks noGrp="1"/>
          </p:cNvSpPr>
          <p:nvPr>
            <p:ph type="dt" sz="half" idx="10"/>
          </p:nvPr>
        </p:nvSpPr>
        <p:spPr/>
        <p:txBody>
          <a:bodyPr/>
          <a:lstStyle/>
          <a:p>
            <a:fld id="{350B6DBA-28B8-4955-96DC-0A413AC6713E}" type="datetimeFigureOut">
              <a:rPr kumimoji="1" lang="ja-JP" altLang="en-US" smtClean="0"/>
              <a:t>2019/7/15</a:t>
            </a:fld>
            <a:endParaRPr kumimoji="1" lang="ja-JP" altLang="en-US"/>
          </a:p>
        </p:txBody>
      </p:sp>
      <p:sp>
        <p:nvSpPr>
          <p:cNvPr id="5" name="フッター プレースホルダー 4">
            <a:extLst>
              <a:ext uri="{FF2B5EF4-FFF2-40B4-BE49-F238E27FC236}">
                <a16:creationId xmlns:a16="http://schemas.microsoft.com/office/drawing/2014/main" id="{D58C1218-49D1-497F-BB8C-E2E228CC3F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0F2D8-F61E-4D56-ABED-18DCACA1081A}"/>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59420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C7B6D-ECD6-41DD-BEC9-78DA80BFE61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F87DE48-D8B6-4493-83DD-C6E840AC8B1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C3F69D-3FAC-49FE-89F3-55717B69C944}"/>
              </a:ext>
            </a:extLst>
          </p:cNvPr>
          <p:cNvSpPr>
            <a:spLocks noGrp="1"/>
          </p:cNvSpPr>
          <p:nvPr>
            <p:ph type="dt" sz="half" idx="10"/>
          </p:nvPr>
        </p:nvSpPr>
        <p:spPr/>
        <p:txBody>
          <a:bodyPr/>
          <a:lstStyle/>
          <a:p>
            <a:fld id="{350B6DBA-28B8-4955-96DC-0A413AC6713E}" type="datetimeFigureOut">
              <a:rPr kumimoji="1" lang="ja-JP" altLang="en-US" smtClean="0"/>
              <a:t>2019/7/15</a:t>
            </a:fld>
            <a:endParaRPr kumimoji="1" lang="ja-JP" altLang="en-US"/>
          </a:p>
        </p:txBody>
      </p:sp>
      <p:sp>
        <p:nvSpPr>
          <p:cNvPr id="5" name="フッター プレースホルダー 4">
            <a:extLst>
              <a:ext uri="{FF2B5EF4-FFF2-40B4-BE49-F238E27FC236}">
                <a16:creationId xmlns:a16="http://schemas.microsoft.com/office/drawing/2014/main" id="{5B3470B5-7223-42BA-B869-384C782FAE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B98877-CE7A-4247-B77E-0FCF1FC53A56}"/>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65443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B2CCDE7-E6E7-467A-9971-9312CEFBDD3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FDA11A3-6088-49B8-9220-91519D197DB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37EA17-A7C8-4744-991F-EB68D229363D}"/>
              </a:ext>
            </a:extLst>
          </p:cNvPr>
          <p:cNvSpPr>
            <a:spLocks noGrp="1"/>
          </p:cNvSpPr>
          <p:nvPr>
            <p:ph type="dt" sz="half" idx="10"/>
          </p:nvPr>
        </p:nvSpPr>
        <p:spPr/>
        <p:txBody>
          <a:bodyPr/>
          <a:lstStyle/>
          <a:p>
            <a:fld id="{350B6DBA-28B8-4955-96DC-0A413AC6713E}" type="datetimeFigureOut">
              <a:rPr kumimoji="1" lang="ja-JP" altLang="en-US" smtClean="0"/>
              <a:t>2019/7/15</a:t>
            </a:fld>
            <a:endParaRPr kumimoji="1" lang="ja-JP" altLang="en-US"/>
          </a:p>
        </p:txBody>
      </p:sp>
      <p:sp>
        <p:nvSpPr>
          <p:cNvPr id="5" name="フッター プレースホルダー 4">
            <a:extLst>
              <a:ext uri="{FF2B5EF4-FFF2-40B4-BE49-F238E27FC236}">
                <a16:creationId xmlns:a16="http://schemas.microsoft.com/office/drawing/2014/main" id="{2D85D751-DE1B-4848-AB0A-4B7588C3CB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A80058-D9CE-49DF-8D47-4D67E1E119F3}"/>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701675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022EB-CB12-4745-9C68-91332E977F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B99965-1665-46C9-B0E1-65ADF17695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A5BC43-56E8-4360-908C-FE607D3A5E29}"/>
              </a:ext>
            </a:extLst>
          </p:cNvPr>
          <p:cNvSpPr>
            <a:spLocks noGrp="1"/>
          </p:cNvSpPr>
          <p:nvPr>
            <p:ph type="dt" sz="half" idx="10"/>
          </p:nvPr>
        </p:nvSpPr>
        <p:spPr/>
        <p:txBody>
          <a:bodyPr/>
          <a:lstStyle/>
          <a:p>
            <a:fld id="{350B6DBA-28B8-4955-96DC-0A413AC6713E}" type="datetimeFigureOut">
              <a:rPr kumimoji="1" lang="ja-JP" altLang="en-US" smtClean="0"/>
              <a:t>2019/7/15</a:t>
            </a:fld>
            <a:endParaRPr kumimoji="1" lang="ja-JP" altLang="en-US"/>
          </a:p>
        </p:txBody>
      </p:sp>
      <p:sp>
        <p:nvSpPr>
          <p:cNvPr id="5" name="フッター プレースホルダー 4">
            <a:extLst>
              <a:ext uri="{FF2B5EF4-FFF2-40B4-BE49-F238E27FC236}">
                <a16:creationId xmlns:a16="http://schemas.microsoft.com/office/drawing/2014/main" id="{531ED07A-D83F-454A-9D15-12F9B985BE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B9585D-3DED-4EA5-86DE-281349ED6C06}"/>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204095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AB558-3243-4597-85AF-83963B2A9E9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87FF9A-D8A2-430F-AE16-0EB770DAAD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1EEC6EE-8E3C-4B6E-80E3-1DF21E3CAD3D}"/>
              </a:ext>
            </a:extLst>
          </p:cNvPr>
          <p:cNvSpPr>
            <a:spLocks noGrp="1"/>
          </p:cNvSpPr>
          <p:nvPr>
            <p:ph type="dt" sz="half" idx="10"/>
          </p:nvPr>
        </p:nvSpPr>
        <p:spPr/>
        <p:txBody>
          <a:bodyPr/>
          <a:lstStyle/>
          <a:p>
            <a:fld id="{350B6DBA-28B8-4955-96DC-0A413AC6713E}" type="datetimeFigureOut">
              <a:rPr kumimoji="1" lang="ja-JP" altLang="en-US" smtClean="0"/>
              <a:t>2019/7/15</a:t>
            </a:fld>
            <a:endParaRPr kumimoji="1" lang="ja-JP" altLang="en-US"/>
          </a:p>
        </p:txBody>
      </p:sp>
      <p:sp>
        <p:nvSpPr>
          <p:cNvPr id="5" name="フッター プレースホルダー 4">
            <a:extLst>
              <a:ext uri="{FF2B5EF4-FFF2-40B4-BE49-F238E27FC236}">
                <a16:creationId xmlns:a16="http://schemas.microsoft.com/office/drawing/2014/main" id="{C7998DFF-E30C-4278-BB05-A537BA5FD0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EE43D4-B178-4B7A-BC0A-F419E7E61034}"/>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53469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3FC97-7EC4-4F2D-82A1-3DF6F259D0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D5CE7F-4C69-49FA-951C-BA2D592818B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C402DDA-E524-4827-97F8-D4B0DB14FDD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ACB5DBA-6370-4B5F-9005-C8C9E584E9D4}"/>
              </a:ext>
            </a:extLst>
          </p:cNvPr>
          <p:cNvSpPr>
            <a:spLocks noGrp="1"/>
          </p:cNvSpPr>
          <p:nvPr>
            <p:ph type="dt" sz="half" idx="10"/>
          </p:nvPr>
        </p:nvSpPr>
        <p:spPr/>
        <p:txBody>
          <a:bodyPr/>
          <a:lstStyle/>
          <a:p>
            <a:fld id="{350B6DBA-28B8-4955-96DC-0A413AC6713E}" type="datetimeFigureOut">
              <a:rPr kumimoji="1" lang="ja-JP" altLang="en-US" smtClean="0"/>
              <a:t>2019/7/15</a:t>
            </a:fld>
            <a:endParaRPr kumimoji="1" lang="ja-JP" altLang="en-US"/>
          </a:p>
        </p:txBody>
      </p:sp>
      <p:sp>
        <p:nvSpPr>
          <p:cNvPr id="6" name="フッター プレースホルダー 5">
            <a:extLst>
              <a:ext uri="{FF2B5EF4-FFF2-40B4-BE49-F238E27FC236}">
                <a16:creationId xmlns:a16="http://schemas.microsoft.com/office/drawing/2014/main" id="{833779F4-ECDA-47C5-A617-184B046ECB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18C86E-E2FD-408A-B1FF-3215F2CC5D9C}"/>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41694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A5580-9123-41A1-967C-B3D8EF8F28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580755-9302-41CB-9F3A-E4A20DB70B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8F8F51F-D06B-4807-A384-4F7F91BA0D3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AC5138D-931D-4C7B-BECD-A73A159FF0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0D667CE-4F3F-4B58-AD8E-D4ADCE82414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92E2246-173C-433C-8F6F-E6E13A65C752}"/>
              </a:ext>
            </a:extLst>
          </p:cNvPr>
          <p:cNvSpPr>
            <a:spLocks noGrp="1"/>
          </p:cNvSpPr>
          <p:nvPr>
            <p:ph type="dt" sz="half" idx="10"/>
          </p:nvPr>
        </p:nvSpPr>
        <p:spPr/>
        <p:txBody>
          <a:bodyPr/>
          <a:lstStyle/>
          <a:p>
            <a:fld id="{350B6DBA-28B8-4955-96DC-0A413AC6713E}" type="datetimeFigureOut">
              <a:rPr kumimoji="1" lang="ja-JP" altLang="en-US" smtClean="0"/>
              <a:t>2019/7/15</a:t>
            </a:fld>
            <a:endParaRPr kumimoji="1" lang="ja-JP" altLang="en-US"/>
          </a:p>
        </p:txBody>
      </p:sp>
      <p:sp>
        <p:nvSpPr>
          <p:cNvPr id="8" name="フッター プレースホルダー 7">
            <a:extLst>
              <a:ext uri="{FF2B5EF4-FFF2-40B4-BE49-F238E27FC236}">
                <a16:creationId xmlns:a16="http://schemas.microsoft.com/office/drawing/2014/main" id="{624FC753-EA99-4E78-932E-F269CAC9DB3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056BAE0-6450-4FCB-899C-5930924189BB}"/>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88073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18518F-6E93-4B24-894B-F5C313D47BA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EC98341-5082-4342-89BB-8895209B521B}"/>
              </a:ext>
            </a:extLst>
          </p:cNvPr>
          <p:cNvSpPr>
            <a:spLocks noGrp="1"/>
          </p:cNvSpPr>
          <p:nvPr>
            <p:ph type="dt" sz="half" idx="10"/>
          </p:nvPr>
        </p:nvSpPr>
        <p:spPr/>
        <p:txBody>
          <a:bodyPr/>
          <a:lstStyle/>
          <a:p>
            <a:fld id="{350B6DBA-28B8-4955-96DC-0A413AC6713E}" type="datetimeFigureOut">
              <a:rPr kumimoji="1" lang="ja-JP" altLang="en-US" smtClean="0"/>
              <a:t>2019/7/15</a:t>
            </a:fld>
            <a:endParaRPr kumimoji="1" lang="ja-JP" altLang="en-US"/>
          </a:p>
        </p:txBody>
      </p:sp>
      <p:sp>
        <p:nvSpPr>
          <p:cNvPr id="4" name="フッター プレースホルダー 3">
            <a:extLst>
              <a:ext uri="{FF2B5EF4-FFF2-40B4-BE49-F238E27FC236}">
                <a16:creationId xmlns:a16="http://schemas.microsoft.com/office/drawing/2014/main" id="{A2C51E02-6705-4400-B1D4-74C410D682C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F41D273-382B-4953-A118-8AF3D8028E30}"/>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344830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CF6E3D3-5A25-4FE9-BE7C-4C1223321537}"/>
              </a:ext>
            </a:extLst>
          </p:cNvPr>
          <p:cNvSpPr>
            <a:spLocks noGrp="1"/>
          </p:cNvSpPr>
          <p:nvPr>
            <p:ph type="dt" sz="half" idx="10"/>
          </p:nvPr>
        </p:nvSpPr>
        <p:spPr/>
        <p:txBody>
          <a:bodyPr/>
          <a:lstStyle/>
          <a:p>
            <a:fld id="{350B6DBA-28B8-4955-96DC-0A413AC6713E}" type="datetimeFigureOut">
              <a:rPr kumimoji="1" lang="ja-JP" altLang="en-US" smtClean="0"/>
              <a:t>2019/7/15</a:t>
            </a:fld>
            <a:endParaRPr kumimoji="1" lang="ja-JP" altLang="en-US"/>
          </a:p>
        </p:txBody>
      </p:sp>
      <p:sp>
        <p:nvSpPr>
          <p:cNvPr id="3" name="フッター プレースホルダー 2">
            <a:extLst>
              <a:ext uri="{FF2B5EF4-FFF2-40B4-BE49-F238E27FC236}">
                <a16:creationId xmlns:a16="http://schemas.microsoft.com/office/drawing/2014/main" id="{B4620BF4-CC74-4199-8E07-91ED5902F1C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0251582-E46D-4359-AA06-0E06E8AE9690}"/>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331242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4B6128-762C-4A5D-8EA1-B3D62581EB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3932EB-20F2-4B7F-A856-5413B457C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111BBA-DAF0-46AD-A43D-9A979A3C1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1C5C8F3-17C6-4A0E-B843-A1A12DB59D06}"/>
              </a:ext>
            </a:extLst>
          </p:cNvPr>
          <p:cNvSpPr>
            <a:spLocks noGrp="1"/>
          </p:cNvSpPr>
          <p:nvPr>
            <p:ph type="dt" sz="half" idx="10"/>
          </p:nvPr>
        </p:nvSpPr>
        <p:spPr/>
        <p:txBody>
          <a:bodyPr/>
          <a:lstStyle/>
          <a:p>
            <a:fld id="{350B6DBA-28B8-4955-96DC-0A413AC6713E}" type="datetimeFigureOut">
              <a:rPr kumimoji="1" lang="ja-JP" altLang="en-US" smtClean="0"/>
              <a:t>2019/7/15</a:t>
            </a:fld>
            <a:endParaRPr kumimoji="1" lang="ja-JP" altLang="en-US"/>
          </a:p>
        </p:txBody>
      </p:sp>
      <p:sp>
        <p:nvSpPr>
          <p:cNvPr id="6" name="フッター プレースホルダー 5">
            <a:extLst>
              <a:ext uri="{FF2B5EF4-FFF2-40B4-BE49-F238E27FC236}">
                <a16:creationId xmlns:a16="http://schemas.microsoft.com/office/drawing/2014/main" id="{9259D883-03EA-45B4-96E5-37A7499F8B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208A0B-4081-47CA-BBDC-3FF3995CE284}"/>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668058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F9990C-D084-4CAA-91BB-A2B8265DC8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9E0F86-F51C-43EF-9C84-1F62692F59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F02F4CB-22C8-4E26-A148-38B431D25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2AF42E5-C31F-4D02-AA8A-585ED4742166}"/>
              </a:ext>
            </a:extLst>
          </p:cNvPr>
          <p:cNvSpPr>
            <a:spLocks noGrp="1"/>
          </p:cNvSpPr>
          <p:nvPr>
            <p:ph type="dt" sz="half" idx="10"/>
          </p:nvPr>
        </p:nvSpPr>
        <p:spPr/>
        <p:txBody>
          <a:bodyPr/>
          <a:lstStyle/>
          <a:p>
            <a:fld id="{350B6DBA-28B8-4955-96DC-0A413AC6713E}" type="datetimeFigureOut">
              <a:rPr kumimoji="1" lang="ja-JP" altLang="en-US" smtClean="0"/>
              <a:t>2019/7/15</a:t>
            </a:fld>
            <a:endParaRPr kumimoji="1" lang="ja-JP" altLang="en-US"/>
          </a:p>
        </p:txBody>
      </p:sp>
      <p:sp>
        <p:nvSpPr>
          <p:cNvPr id="6" name="フッター プレースホルダー 5">
            <a:extLst>
              <a:ext uri="{FF2B5EF4-FFF2-40B4-BE49-F238E27FC236}">
                <a16:creationId xmlns:a16="http://schemas.microsoft.com/office/drawing/2014/main" id="{58A78432-001F-4AE8-AEE7-C24A6F527F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FA6AB4-3826-4359-93E1-A59D07067D79}"/>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452083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86F9D37-5296-4B72-8544-FE9FD1C55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52F58E7-CB94-4308-A4E0-2EC2F87D32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967F41-DC44-4BB5-8583-41783113E1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B6DBA-28B8-4955-96DC-0A413AC6713E}" type="datetimeFigureOut">
              <a:rPr kumimoji="1" lang="ja-JP" altLang="en-US" smtClean="0"/>
              <a:t>2019/7/15</a:t>
            </a:fld>
            <a:endParaRPr kumimoji="1" lang="ja-JP" altLang="en-US"/>
          </a:p>
        </p:txBody>
      </p:sp>
      <p:sp>
        <p:nvSpPr>
          <p:cNvPr id="5" name="フッター プレースホルダー 4">
            <a:extLst>
              <a:ext uri="{FF2B5EF4-FFF2-40B4-BE49-F238E27FC236}">
                <a16:creationId xmlns:a16="http://schemas.microsoft.com/office/drawing/2014/main" id="{38E7BB08-3F22-451A-B0E5-150F584836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F0B5AC-82D7-4AF5-8D28-F3EE9CF5AB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4281385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5" name="グループ化 14"/>
          <p:cNvGrpSpPr/>
          <p:nvPr/>
        </p:nvGrpSpPr>
        <p:grpSpPr>
          <a:xfrm>
            <a:off x="0" y="0"/>
            <a:ext cx="12192000" cy="6528868"/>
            <a:chOff x="0" y="-7350"/>
            <a:chExt cx="9144000" cy="6536050"/>
          </a:xfrm>
        </p:grpSpPr>
        <p:pic>
          <p:nvPicPr>
            <p:cNvPr id="1028" name="Picture 4" descr="http://photos2.fotosearch.com/bthumb/CSP/CSP226/k2269628.jpg"/>
            <p:cNvPicPr>
              <a:picLocks noChangeAspect="1" noChangeArrowheads="1"/>
            </p:cNvPicPr>
            <p:nvPr/>
          </p:nvPicPr>
          <p:blipFill>
            <a:blip r:embed="rId2" cstate="print"/>
            <a:srcRect/>
            <a:stretch>
              <a:fillRect/>
            </a:stretch>
          </p:blipFill>
          <p:spPr bwMode="auto">
            <a:xfrm>
              <a:off x="191486" y="-7350"/>
              <a:ext cx="3778353" cy="2945444"/>
            </a:xfrm>
            <a:prstGeom prst="rect">
              <a:avLst/>
            </a:prstGeom>
            <a:noFill/>
          </p:spPr>
        </p:pic>
        <p:pic>
          <p:nvPicPr>
            <p:cNvPr id="1036" name="Picture 12" descr="http://photos3.fotosearch.com/bthumb/CSP/CSP445/k4458639.jpg"/>
            <p:cNvPicPr>
              <a:picLocks noChangeAspect="1" noChangeArrowheads="1"/>
            </p:cNvPicPr>
            <p:nvPr/>
          </p:nvPicPr>
          <p:blipFill>
            <a:blip r:embed="rId3" cstate="print"/>
            <a:srcRect/>
            <a:stretch>
              <a:fillRect/>
            </a:stretch>
          </p:blipFill>
          <p:spPr bwMode="auto">
            <a:xfrm>
              <a:off x="5259638" y="-7350"/>
              <a:ext cx="3440185" cy="2590258"/>
            </a:xfrm>
            <a:prstGeom prst="rect">
              <a:avLst/>
            </a:prstGeom>
            <a:noFill/>
          </p:spPr>
        </p:pic>
        <p:pic>
          <p:nvPicPr>
            <p:cNvPr id="10" name="Picture 12" descr="http://photos3.fotosearch.com/bthumb/CSP/CSP445/k4458639.jpg"/>
            <p:cNvPicPr>
              <a:picLocks noChangeAspect="1" noChangeArrowheads="1"/>
            </p:cNvPicPr>
            <p:nvPr/>
          </p:nvPicPr>
          <p:blipFill>
            <a:blip r:embed="rId3" cstate="print"/>
            <a:srcRect/>
            <a:stretch>
              <a:fillRect/>
            </a:stretch>
          </p:blipFill>
          <p:spPr bwMode="auto">
            <a:xfrm rot="19684585">
              <a:off x="4192658" y="1883885"/>
              <a:ext cx="1880592" cy="1415976"/>
            </a:xfrm>
            <a:prstGeom prst="rect">
              <a:avLst/>
            </a:prstGeom>
            <a:noFill/>
          </p:spPr>
        </p:pic>
        <p:sp>
          <p:nvSpPr>
            <p:cNvPr id="11" name="Rectangle 3"/>
            <p:cNvSpPr txBox="1">
              <a:spLocks noChangeArrowheads="1"/>
            </p:cNvSpPr>
            <p:nvPr/>
          </p:nvSpPr>
          <p:spPr>
            <a:xfrm>
              <a:off x="2411760" y="5157100"/>
              <a:ext cx="6400800" cy="1371600"/>
            </a:xfrm>
            <a:prstGeom prst="rect">
              <a:avLst/>
            </a:prstGeom>
          </p:spPr>
          <p:txBody>
            <a:bodyPr vert="horz" lIns="91440" tIns="45720" rIns="91440" bIns="45720" rtlCol="0">
              <a:normAutofit/>
            </a:bodyPr>
            <a:lstStyle/>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乾  敏郎</a:t>
              </a:r>
              <a:endParaRPr lang="en-US" altLang="ja-JP" sz="2400" dirty="0">
                <a:solidFill>
                  <a:prstClr val="white"/>
                </a:solidFill>
                <a:latin typeface="HG丸ｺﾞｼｯｸM-PRO" pitchFamily="50" charset="-128"/>
                <a:ea typeface="HG丸ｺﾞｼｯｸM-PRO" pitchFamily="50" charset="-128"/>
              </a:endParaRPr>
            </a:p>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前川  亮</a:t>
              </a:r>
            </a:p>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追手門学院大学心理学部</a:t>
              </a:r>
            </a:p>
          </p:txBody>
        </p:sp>
        <p:pic>
          <p:nvPicPr>
            <p:cNvPr id="12" name="Picture 12" descr="http://photos3.fotosearch.com/bthumb/CSP/CSP445/k4458639.jpg"/>
            <p:cNvPicPr>
              <a:picLocks noChangeAspect="1" noChangeArrowheads="1"/>
            </p:cNvPicPr>
            <p:nvPr/>
          </p:nvPicPr>
          <p:blipFill>
            <a:blip r:embed="rId3" cstate="print"/>
            <a:srcRect/>
            <a:stretch>
              <a:fillRect/>
            </a:stretch>
          </p:blipFill>
          <p:spPr bwMode="auto">
            <a:xfrm rot="5400000">
              <a:off x="5227188" y="4168745"/>
              <a:ext cx="1349836" cy="1016348"/>
            </a:xfrm>
            <a:prstGeom prst="rect">
              <a:avLst/>
            </a:prstGeom>
            <a:noFill/>
          </p:spPr>
        </p:pic>
        <p:pic>
          <p:nvPicPr>
            <p:cNvPr id="13" name="Picture 12" descr="http://photos3.fotosearch.com/bthumb/CSP/CSP445/k4458639.jpg"/>
            <p:cNvPicPr>
              <a:picLocks noChangeAspect="1" noChangeArrowheads="1"/>
            </p:cNvPicPr>
            <p:nvPr/>
          </p:nvPicPr>
          <p:blipFill>
            <a:blip r:embed="rId3" cstate="print"/>
            <a:srcRect/>
            <a:stretch>
              <a:fillRect/>
            </a:stretch>
          </p:blipFill>
          <p:spPr bwMode="auto">
            <a:xfrm rot="18516695">
              <a:off x="1974998" y="3818429"/>
              <a:ext cx="2685473" cy="2022005"/>
            </a:xfrm>
            <a:prstGeom prst="rect">
              <a:avLst/>
            </a:prstGeom>
            <a:noFill/>
          </p:spPr>
        </p:pic>
        <p:sp>
          <p:nvSpPr>
            <p:cNvPr id="7" name="正方形/長方形 6"/>
            <p:cNvSpPr/>
            <p:nvPr/>
          </p:nvSpPr>
          <p:spPr>
            <a:xfrm>
              <a:off x="0" y="2822650"/>
              <a:ext cx="9144000" cy="1224136"/>
            </a:xfrm>
            <a:prstGeom prst="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4400" dirty="0">
                  <a:solidFill>
                    <a:srgbClr val="002060"/>
                  </a:solidFill>
                  <a:effectLst>
                    <a:outerShdw blurRad="38100" dist="38100" dir="2700000" algn="tl">
                      <a:srgbClr val="000000">
                        <a:alpha val="43137"/>
                      </a:srgbClr>
                    </a:outerShdw>
                  </a:effectLst>
                </a:rPr>
                <a:t>情動に注目した人の好き嫌い（</a:t>
              </a:r>
              <a:r>
                <a:rPr lang="en-US" altLang="ja-JP" sz="4400" dirty="0">
                  <a:solidFill>
                    <a:srgbClr val="002060"/>
                  </a:solidFill>
                  <a:effectLst>
                    <a:outerShdw blurRad="38100" dist="38100" dir="2700000" algn="tl">
                      <a:srgbClr val="000000">
                        <a:alpha val="43137"/>
                      </a:srgbClr>
                    </a:outerShdw>
                  </a:effectLst>
                </a:rPr>
                <a:t>liking</a:t>
              </a:r>
              <a:r>
                <a:rPr lang="ja-JP" altLang="en-US" sz="4400" dirty="0">
                  <a:solidFill>
                    <a:srgbClr val="002060"/>
                  </a:solidFill>
                  <a:effectLst>
                    <a:outerShdw blurRad="38100" dist="38100" dir="2700000" algn="tl">
                      <a:srgbClr val="000000">
                        <a:alpha val="43137"/>
                      </a:srgbClr>
                    </a:outerShdw>
                  </a:effectLst>
                </a:rPr>
                <a:t>）の</a:t>
              </a:r>
              <a:endParaRPr lang="en-US" altLang="ja-JP" sz="4400" dirty="0">
                <a:solidFill>
                  <a:srgbClr val="002060"/>
                </a:solidFill>
                <a:effectLst>
                  <a:outerShdw blurRad="38100" dist="38100" dir="2700000" algn="tl">
                    <a:srgbClr val="000000">
                      <a:alpha val="43137"/>
                    </a:srgbClr>
                  </a:outerShdw>
                </a:effectLst>
              </a:endParaRPr>
            </a:p>
            <a:p>
              <a:pPr algn="ctr"/>
              <a:r>
                <a:rPr lang="ja-JP" altLang="en-US" sz="4400" dirty="0">
                  <a:solidFill>
                    <a:srgbClr val="002060"/>
                  </a:solidFill>
                  <a:effectLst>
                    <a:outerShdw blurRad="38100" dist="38100" dir="2700000" algn="tl">
                      <a:srgbClr val="000000">
                        <a:alpha val="43137"/>
                      </a:srgbClr>
                    </a:outerShdw>
                  </a:effectLst>
                </a:rPr>
                <a:t>メカニズムの解明</a:t>
              </a:r>
            </a:p>
          </p:txBody>
        </p:sp>
        <p:pic>
          <p:nvPicPr>
            <p:cNvPr id="14" name="Picture 12" descr="http://photos3.fotosearch.com/bthumb/CSP/CSP445/k4458639.jpg"/>
            <p:cNvPicPr>
              <a:picLocks noChangeAspect="1" noChangeArrowheads="1"/>
            </p:cNvPicPr>
            <p:nvPr/>
          </p:nvPicPr>
          <p:blipFill>
            <a:blip r:embed="rId3" cstate="print"/>
            <a:srcRect/>
            <a:stretch>
              <a:fillRect/>
            </a:stretch>
          </p:blipFill>
          <p:spPr bwMode="auto">
            <a:xfrm rot="21435620">
              <a:off x="246317" y="5467952"/>
              <a:ext cx="1349836" cy="1016348"/>
            </a:xfrm>
            <a:prstGeom prst="rect">
              <a:avLst/>
            </a:prstGeom>
            <a:noFill/>
          </p:spPr>
        </p:pic>
      </p:grpSp>
      <p:sp>
        <p:nvSpPr>
          <p:cNvPr id="16" name="Rectangle 3"/>
          <p:cNvSpPr txBox="1">
            <a:spLocks noChangeArrowheads="1"/>
          </p:cNvSpPr>
          <p:nvPr/>
        </p:nvSpPr>
        <p:spPr>
          <a:xfrm>
            <a:off x="5978769" y="344821"/>
            <a:ext cx="5875852" cy="865444"/>
          </a:xfrm>
          <a:prstGeom prst="rect">
            <a:avLst/>
          </a:prstGeom>
        </p:spPr>
        <p:txBody>
          <a:bodyPr vert="horz" lIns="91440" tIns="45720" rIns="91440" bIns="45720" rtlCol="0">
            <a:noAutofit/>
          </a:bodyPr>
          <a:lstStyle/>
          <a:p>
            <a:pPr algn="r">
              <a:spcBef>
                <a:spcPct val="20000"/>
              </a:spcBef>
              <a:buFont typeface="Arial" pitchFamily="34" charset="0"/>
              <a:buNone/>
              <a:defRPr/>
            </a:pPr>
            <a:r>
              <a:rPr lang="en-US" altLang="ja-JP" dirty="0">
                <a:solidFill>
                  <a:prstClr val="white"/>
                </a:solidFill>
                <a:latin typeface="HG丸ｺﾞｼｯｸM-PRO" pitchFamily="50" charset="-128"/>
                <a:ea typeface="HG丸ｺﾞｼｯｸM-PRO" pitchFamily="50" charset="-128"/>
              </a:rPr>
              <a:t>2019.8.5</a:t>
            </a:r>
            <a:r>
              <a:rPr lang="ja-JP" altLang="en-US" dirty="0">
                <a:solidFill>
                  <a:prstClr val="white"/>
                </a:solidFill>
                <a:latin typeface="HG丸ｺﾞｼｯｸM-PRO" pitchFamily="50" charset="-128"/>
                <a:ea typeface="HG丸ｺﾞｼｯｸM-PRO" pitchFamily="50" charset="-128"/>
              </a:rPr>
              <a:t>　コンポン研究所</a:t>
            </a:r>
            <a:endParaRPr lang="en-US" altLang="ja-JP" dirty="0">
              <a:solidFill>
                <a:prstClr val="white"/>
              </a:solidFill>
              <a:latin typeface="HG丸ｺﾞｼｯｸM-PRO" pitchFamily="50" charset="-128"/>
              <a:ea typeface="HG丸ｺﾞｼｯｸM-PRO" pitchFamily="50" charset="-128"/>
            </a:endParaRPr>
          </a:p>
          <a:p>
            <a:pPr algn="r">
              <a:spcBef>
                <a:spcPct val="20000"/>
              </a:spcBef>
              <a:buFont typeface="Arial" pitchFamily="34" charset="0"/>
              <a:buNone/>
              <a:defRPr/>
            </a:pPr>
            <a:r>
              <a:rPr lang="ja-JP" altLang="en-US" dirty="0">
                <a:solidFill>
                  <a:prstClr val="white"/>
                </a:solidFill>
                <a:latin typeface="HG丸ｺﾞｼｯｸM-PRO" pitchFamily="50" charset="-128"/>
                <a:ea typeface="HG丸ｺﾞｼｯｸM-PRO" pitchFamily="50" charset="-128"/>
              </a:rPr>
              <a:t>中間報告</a:t>
            </a:r>
          </a:p>
        </p:txBody>
      </p:sp>
    </p:spTree>
    <p:extLst>
      <p:ext uri="{BB962C8B-B14F-4D97-AF65-F5344CB8AC3E}">
        <p14:creationId xmlns:p14="http://schemas.microsoft.com/office/powerpoint/2010/main" val="3020341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2018</a:t>
              </a:r>
              <a:r>
                <a:rPr lang="ja-JP" altLang="en-US" sz="3800" b="1" dirty="0">
                  <a:solidFill>
                    <a:prstClr val="white"/>
                  </a:solidFill>
                  <a:latin typeface="HG丸ｺﾞｼｯｸM-PRO" pitchFamily="50" charset="-128"/>
                  <a:ea typeface="HG丸ｺﾞｼｯｸM-PRO" pitchFamily="50" charset="-128"/>
                </a:rPr>
                <a:t>年度の結果（</a:t>
              </a:r>
              <a:r>
                <a:rPr lang="en-US" altLang="ja-JP" sz="3800" b="1" dirty="0">
                  <a:solidFill>
                    <a:prstClr val="white"/>
                  </a:solidFill>
                  <a:latin typeface="HG丸ｺﾞｼｯｸM-PRO" pitchFamily="50" charset="-128"/>
                  <a:ea typeface="HG丸ｺﾞｼｯｸM-PRO" pitchFamily="50" charset="-128"/>
                </a:rPr>
                <a:t>N=23</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graphicFrame>
        <p:nvGraphicFramePr>
          <p:cNvPr id="21" name="グラフ 20">
            <a:extLst>
              <a:ext uri="{FF2B5EF4-FFF2-40B4-BE49-F238E27FC236}">
                <a16:creationId xmlns:a16="http://schemas.microsoft.com/office/drawing/2014/main" id="{CD224721-097B-4476-AAEA-7FA4D40F0581}"/>
              </a:ext>
            </a:extLst>
          </p:cNvPr>
          <p:cNvGraphicFramePr>
            <a:graphicFrameLocks/>
          </p:cNvGraphicFramePr>
          <p:nvPr/>
        </p:nvGraphicFramePr>
        <p:xfrm>
          <a:off x="704352" y="1771649"/>
          <a:ext cx="5040000" cy="396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グラフ 21">
            <a:extLst>
              <a:ext uri="{FF2B5EF4-FFF2-40B4-BE49-F238E27FC236}">
                <a16:creationId xmlns:a16="http://schemas.microsoft.com/office/drawing/2014/main" id="{F82ACD73-B94A-44B2-B0D0-510F53A610E4}"/>
              </a:ext>
            </a:extLst>
          </p:cNvPr>
          <p:cNvGraphicFramePr>
            <a:graphicFrameLocks/>
          </p:cNvGraphicFramePr>
          <p:nvPr/>
        </p:nvGraphicFramePr>
        <p:xfrm>
          <a:off x="6294247" y="1771649"/>
          <a:ext cx="5040000" cy="3960000"/>
        </p:xfrm>
        <a:graphic>
          <a:graphicData uri="http://schemas.openxmlformats.org/drawingml/2006/chart">
            <c:chart xmlns:c="http://schemas.openxmlformats.org/drawingml/2006/chart" xmlns:r="http://schemas.openxmlformats.org/officeDocument/2006/relationships" r:id="rId4"/>
          </a:graphicData>
        </a:graphic>
      </p:graphicFrame>
      <p:sp>
        <p:nvSpPr>
          <p:cNvPr id="2" name="テキスト ボックス 1">
            <a:extLst>
              <a:ext uri="{FF2B5EF4-FFF2-40B4-BE49-F238E27FC236}">
                <a16:creationId xmlns:a16="http://schemas.microsoft.com/office/drawing/2014/main" id="{0B3A7259-D696-4437-81D7-EBF81503C129}"/>
              </a:ext>
            </a:extLst>
          </p:cNvPr>
          <p:cNvSpPr txBox="1"/>
          <p:nvPr/>
        </p:nvSpPr>
        <p:spPr>
          <a:xfrm>
            <a:off x="2160770" y="1317887"/>
            <a:ext cx="2954655" cy="461665"/>
          </a:xfrm>
          <a:prstGeom prst="rect">
            <a:avLst/>
          </a:prstGeom>
          <a:noFill/>
        </p:spPr>
        <p:txBody>
          <a:bodyPr wrap="none" rtlCol="0">
            <a:spAutoFit/>
          </a:bodyPr>
          <a:lstStyle/>
          <a:p>
            <a:r>
              <a:rPr kumimoji="1" lang="ja-JP" altLang="en-US" sz="2400" dirty="0"/>
              <a:t>反復観察</a:t>
            </a:r>
            <a:r>
              <a:rPr lang="ja-JP" altLang="en-US" sz="2400" dirty="0"/>
              <a:t>したラベル</a:t>
            </a:r>
            <a:endParaRPr kumimoji="1" lang="ja-JP" altLang="en-US" sz="2400" dirty="0"/>
          </a:p>
        </p:txBody>
      </p:sp>
      <p:sp>
        <p:nvSpPr>
          <p:cNvPr id="10" name="テキスト ボックス 9">
            <a:extLst>
              <a:ext uri="{FF2B5EF4-FFF2-40B4-BE49-F238E27FC236}">
                <a16:creationId xmlns:a16="http://schemas.microsoft.com/office/drawing/2014/main" id="{4050390D-DFDF-42AC-A2F8-1E18926B0A51}"/>
              </a:ext>
            </a:extLst>
          </p:cNvPr>
          <p:cNvSpPr txBox="1"/>
          <p:nvPr/>
        </p:nvSpPr>
        <p:spPr>
          <a:xfrm>
            <a:off x="7866794" y="1317887"/>
            <a:ext cx="2954655" cy="461665"/>
          </a:xfrm>
          <a:prstGeom prst="rect">
            <a:avLst/>
          </a:prstGeom>
          <a:noFill/>
        </p:spPr>
        <p:txBody>
          <a:bodyPr wrap="none" rtlCol="0">
            <a:spAutoFit/>
          </a:bodyPr>
          <a:lstStyle/>
          <a:p>
            <a:r>
              <a:rPr lang="ja-JP" altLang="en-US" sz="2400" dirty="0"/>
              <a:t>反復選択したラベル</a:t>
            </a:r>
            <a:endParaRPr kumimoji="1" lang="ja-JP" altLang="en-US" sz="2400" dirty="0"/>
          </a:p>
        </p:txBody>
      </p:sp>
      <p:sp>
        <p:nvSpPr>
          <p:cNvPr id="3" name="矢印: 右 2">
            <a:extLst>
              <a:ext uri="{FF2B5EF4-FFF2-40B4-BE49-F238E27FC236}">
                <a16:creationId xmlns:a16="http://schemas.microsoft.com/office/drawing/2014/main" id="{9E3833F6-15C6-425F-8051-5EC3010B035E}"/>
              </a:ext>
            </a:extLst>
          </p:cNvPr>
          <p:cNvSpPr/>
          <p:nvPr/>
        </p:nvSpPr>
        <p:spPr>
          <a:xfrm rot="7476440">
            <a:off x="2128931" y="3627825"/>
            <a:ext cx="1069865" cy="247650"/>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EECB78AA-2620-4169-96A8-8077A524FC97}"/>
              </a:ext>
            </a:extLst>
          </p:cNvPr>
          <p:cNvSpPr/>
          <p:nvPr/>
        </p:nvSpPr>
        <p:spPr>
          <a:xfrm rot="6680601">
            <a:off x="9380782" y="2969939"/>
            <a:ext cx="1620277" cy="24765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66063DE-384D-4236-BDF9-2E8E48756DBB}"/>
              </a:ext>
            </a:extLst>
          </p:cNvPr>
          <p:cNvSpPr txBox="1"/>
          <p:nvPr/>
        </p:nvSpPr>
        <p:spPr>
          <a:xfrm>
            <a:off x="2126024" y="2766252"/>
            <a:ext cx="1569660" cy="369332"/>
          </a:xfrm>
          <a:prstGeom prst="rect">
            <a:avLst/>
          </a:prstGeom>
          <a:noFill/>
        </p:spPr>
        <p:txBody>
          <a:bodyPr wrap="none" rtlCol="0">
            <a:spAutoFit/>
          </a:bodyPr>
          <a:lstStyle/>
          <a:p>
            <a:r>
              <a:rPr kumimoji="1" lang="ja-JP" altLang="en-US" b="1" dirty="0">
                <a:solidFill>
                  <a:schemeClr val="accent6"/>
                </a:solidFill>
              </a:rPr>
              <a:t>単純接触効果</a:t>
            </a:r>
          </a:p>
        </p:txBody>
      </p:sp>
      <p:sp>
        <p:nvSpPr>
          <p:cNvPr id="17" name="テキスト ボックス 16">
            <a:extLst>
              <a:ext uri="{FF2B5EF4-FFF2-40B4-BE49-F238E27FC236}">
                <a16:creationId xmlns:a16="http://schemas.microsoft.com/office/drawing/2014/main" id="{C2B4D88F-FD76-466B-96AA-D916833BBF30}"/>
              </a:ext>
            </a:extLst>
          </p:cNvPr>
          <p:cNvSpPr txBox="1"/>
          <p:nvPr/>
        </p:nvSpPr>
        <p:spPr>
          <a:xfrm>
            <a:off x="9329145" y="1769927"/>
            <a:ext cx="1723549" cy="400110"/>
          </a:xfrm>
          <a:prstGeom prst="rect">
            <a:avLst/>
          </a:prstGeom>
          <a:noFill/>
        </p:spPr>
        <p:txBody>
          <a:bodyPr wrap="none" rtlCol="0">
            <a:spAutoFit/>
          </a:bodyPr>
          <a:lstStyle/>
          <a:p>
            <a:r>
              <a:rPr lang="ja-JP" altLang="en-US" sz="2000" b="1" dirty="0">
                <a:solidFill>
                  <a:srgbClr val="FF0000"/>
                </a:solidFill>
              </a:rPr>
              <a:t>選択学習</a:t>
            </a:r>
            <a:r>
              <a:rPr kumimoji="1" lang="ja-JP" altLang="en-US" sz="2000" b="1" dirty="0">
                <a:solidFill>
                  <a:srgbClr val="FF0000"/>
                </a:solidFill>
              </a:rPr>
              <a:t>効果</a:t>
            </a:r>
          </a:p>
        </p:txBody>
      </p:sp>
      <p:sp>
        <p:nvSpPr>
          <p:cNvPr id="5" name="テキスト ボックス 4">
            <a:extLst>
              <a:ext uri="{FF2B5EF4-FFF2-40B4-BE49-F238E27FC236}">
                <a16:creationId xmlns:a16="http://schemas.microsoft.com/office/drawing/2014/main" id="{E7F5D4CA-6465-4A1E-987C-F2B2F3B3D2BE}"/>
              </a:ext>
            </a:extLst>
          </p:cNvPr>
          <p:cNvSpPr txBox="1"/>
          <p:nvPr/>
        </p:nvSpPr>
        <p:spPr>
          <a:xfrm>
            <a:off x="1643499" y="6066233"/>
            <a:ext cx="8905002" cy="400110"/>
          </a:xfrm>
          <a:prstGeom prst="rect">
            <a:avLst/>
          </a:prstGeom>
          <a:noFill/>
        </p:spPr>
        <p:txBody>
          <a:bodyPr wrap="none" rtlCol="0">
            <a:spAutoFit/>
          </a:bodyPr>
          <a:lstStyle/>
          <a:p>
            <a:pPr algn="ctr"/>
            <a:r>
              <a:rPr kumimoji="1" lang="ja-JP" altLang="en-US" sz="2000" dirty="0">
                <a:highlight>
                  <a:srgbClr val="FFFF00"/>
                </a:highlight>
              </a:rPr>
              <a:t>定性的には予想と一致したが，統計的には予想は十分に支持されなかった</a:t>
            </a:r>
          </a:p>
        </p:txBody>
      </p:sp>
      <p:sp>
        <p:nvSpPr>
          <p:cNvPr id="6" name="四角形: 角を丸くする 5">
            <a:extLst>
              <a:ext uri="{FF2B5EF4-FFF2-40B4-BE49-F238E27FC236}">
                <a16:creationId xmlns:a16="http://schemas.microsoft.com/office/drawing/2014/main" id="{0E3E7A77-3250-4D51-A134-F8ACCB7D1849}"/>
              </a:ext>
            </a:extLst>
          </p:cNvPr>
          <p:cNvSpPr/>
          <p:nvPr/>
        </p:nvSpPr>
        <p:spPr>
          <a:xfrm>
            <a:off x="671264" y="5884308"/>
            <a:ext cx="10849473" cy="764142"/>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B741349-5433-404E-B588-551AF60B67CB}"/>
              </a:ext>
            </a:extLst>
          </p:cNvPr>
          <p:cNvSpPr txBox="1"/>
          <p:nvPr/>
        </p:nvSpPr>
        <p:spPr>
          <a:xfrm>
            <a:off x="2033739" y="5145597"/>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24" name="テキスト ボックス 23">
            <a:extLst>
              <a:ext uri="{FF2B5EF4-FFF2-40B4-BE49-F238E27FC236}">
                <a16:creationId xmlns:a16="http://schemas.microsoft.com/office/drawing/2014/main" id="{486738DA-DE64-4CF3-A3B4-2C48436D43DB}"/>
              </a:ext>
            </a:extLst>
          </p:cNvPr>
          <p:cNvSpPr txBox="1"/>
          <p:nvPr/>
        </p:nvSpPr>
        <p:spPr>
          <a:xfrm>
            <a:off x="3016603" y="5145597"/>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25" name="テキスト ボックス 24">
            <a:extLst>
              <a:ext uri="{FF2B5EF4-FFF2-40B4-BE49-F238E27FC236}">
                <a16:creationId xmlns:a16="http://schemas.microsoft.com/office/drawing/2014/main" id="{0264EE94-E83F-45D2-B796-85C2F7AF117E}"/>
              </a:ext>
            </a:extLst>
          </p:cNvPr>
          <p:cNvSpPr txBox="1"/>
          <p:nvPr/>
        </p:nvSpPr>
        <p:spPr>
          <a:xfrm>
            <a:off x="9572984" y="5145597"/>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26" name="テキスト ボックス 25">
            <a:extLst>
              <a:ext uri="{FF2B5EF4-FFF2-40B4-BE49-F238E27FC236}">
                <a16:creationId xmlns:a16="http://schemas.microsoft.com/office/drawing/2014/main" id="{95B58136-A538-410A-AEB8-0C8747E4CCFC}"/>
              </a:ext>
            </a:extLst>
          </p:cNvPr>
          <p:cNvSpPr txBox="1"/>
          <p:nvPr/>
        </p:nvSpPr>
        <p:spPr>
          <a:xfrm>
            <a:off x="10507143" y="5145597"/>
            <a:ext cx="415498" cy="369332"/>
          </a:xfrm>
          <a:prstGeom prst="rect">
            <a:avLst/>
          </a:prstGeom>
          <a:noFill/>
        </p:spPr>
        <p:txBody>
          <a:bodyPr wrap="none" rtlCol="0">
            <a:spAutoFit/>
          </a:bodyPr>
          <a:lstStyle/>
          <a:p>
            <a:r>
              <a:rPr kumimoji="1" lang="ja-JP" altLang="en-US" dirty="0">
                <a:solidFill>
                  <a:srgbClr val="FF0000"/>
                </a:solidFill>
              </a:rPr>
              <a:t>④</a:t>
            </a:r>
          </a:p>
        </p:txBody>
      </p:sp>
    </p:spTree>
    <p:extLst>
      <p:ext uri="{BB962C8B-B14F-4D97-AF65-F5344CB8AC3E}">
        <p14:creationId xmlns:p14="http://schemas.microsoft.com/office/powerpoint/2010/main" val="218534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今年度の計画</a:t>
              </a:r>
              <a:endParaRPr lang="ja-JP" altLang="en-US" sz="3800" dirty="0">
                <a:solidFill>
                  <a:schemeClr val="bg1"/>
                </a:solidFill>
              </a:endParaRPr>
            </a:p>
          </p:txBody>
        </p:sp>
      </p:grpSp>
      <p:graphicFrame>
        <p:nvGraphicFramePr>
          <p:cNvPr id="9" name="図表 8">
            <a:extLst>
              <a:ext uri="{FF2B5EF4-FFF2-40B4-BE49-F238E27FC236}">
                <a16:creationId xmlns:a16="http://schemas.microsoft.com/office/drawing/2014/main" id="{47BF3202-9B62-47FB-B00B-9D51762C636F}"/>
              </a:ext>
            </a:extLst>
          </p:cNvPr>
          <p:cNvGraphicFramePr/>
          <p:nvPr>
            <p:extLst>
              <p:ext uri="{D42A27DB-BD31-4B8C-83A1-F6EECF244321}">
                <p14:modId xmlns:p14="http://schemas.microsoft.com/office/powerpoint/2010/main" val="3017488282"/>
              </p:ext>
            </p:extLst>
          </p:nvPr>
        </p:nvGraphicFramePr>
        <p:xfrm>
          <a:off x="821617" y="1909272"/>
          <a:ext cx="10819866" cy="21169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テキスト ボックス 10">
            <a:extLst>
              <a:ext uri="{FF2B5EF4-FFF2-40B4-BE49-F238E27FC236}">
                <a16:creationId xmlns:a16="http://schemas.microsoft.com/office/drawing/2014/main" id="{6F4AE615-5AD4-45C5-AD14-978968696588}"/>
              </a:ext>
            </a:extLst>
          </p:cNvPr>
          <p:cNvSpPr txBox="1"/>
          <p:nvPr/>
        </p:nvSpPr>
        <p:spPr>
          <a:xfrm>
            <a:off x="339436" y="1575897"/>
            <a:ext cx="2749471" cy="400110"/>
          </a:xfrm>
          <a:prstGeom prst="rect">
            <a:avLst/>
          </a:prstGeom>
          <a:noFill/>
        </p:spPr>
        <p:txBody>
          <a:bodyPr wrap="none" rtlCol="0">
            <a:spAutoFit/>
          </a:bodyPr>
          <a:lstStyle/>
          <a:p>
            <a:r>
              <a:rPr kumimoji="1" lang="ja-JP" altLang="en-US" sz="2000" dirty="0"/>
              <a:t>１．実験フローの変更</a:t>
            </a:r>
          </a:p>
        </p:txBody>
      </p:sp>
      <p:sp>
        <p:nvSpPr>
          <p:cNvPr id="3" name="正方形/長方形 2">
            <a:extLst>
              <a:ext uri="{FF2B5EF4-FFF2-40B4-BE49-F238E27FC236}">
                <a16:creationId xmlns:a16="http://schemas.microsoft.com/office/drawing/2014/main" id="{2C7D2081-2EFB-4FF0-8594-B9CE53BC3915}"/>
              </a:ext>
            </a:extLst>
          </p:cNvPr>
          <p:cNvSpPr/>
          <p:nvPr/>
        </p:nvSpPr>
        <p:spPr>
          <a:xfrm>
            <a:off x="6069522" y="2696187"/>
            <a:ext cx="327171" cy="4781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B607751-E1D0-4BDF-AD69-F3F0565937DD}"/>
              </a:ext>
            </a:extLst>
          </p:cNvPr>
          <p:cNvSpPr/>
          <p:nvPr/>
        </p:nvSpPr>
        <p:spPr>
          <a:xfrm>
            <a:off x="609600" y="2234339"/>
            <a:ext cx="5534025" cy="1466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D7372EFD-E79B-410F-BB9E-B5F0F4A440C4}"/>
              </a:ext>
            </a:extLst>
          </p:cNvPr>
          <p:cNvSpPr/>
          <p:nvPr/>
        </p:nvSpPr>
        <p:spPr>
          <a:xfrm>
            <a:off x="6319475" y="2234339"/>
            <a:ext cx="5534025" cy="1466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3E78928-E3BB-40EB-B4E7-FC5C5046FB43}"/>
              </a:ext>
            </a:extLst>
          </p:cNvPr>
          <p:cNvSpPr txBox="1"/>
          <p:nvPr/>
        </p:nvSpPr>
        <p:spPr>
          <a:xfrm>
            <a:off x="763734" y="2055261"/>
            <a:ext cx="1257075" cy="369332"/>
          </a:xfrm>
          <a:prstGeom prst="rect">
            <a:avLst/>
          </a:prstGeom>
          <a:solidFill>
            <a:schemeClr val="bg1"/>
          </a:solidFill>
        </p:spPr>
        <p:txBody>
          <a:bodyPr wrap="none" rtlCol="0">
            <a:spAutoFit/>
          </a:bodyPr>
          <a:lstStyle/>
          <a:p>
            <a:r>
              <a:rPr kumimoji="1" lang="ja-JP" altLang="en-US" dirty="0"/>
              <a:t>参加者群</a:t>
            </a:r>
            <a:r>
              <a:rPr kumimoji="1" lang="en-US" altLang="ja-JP" dirty="0"/>
              <a:t>A</a:t>
            </a:r>
            <a:endParaRPr kumimoji="1" lang="ja-JP" altLang="en-US" dirty="0"/>
          </a:p>
        </p:txBody>
      </p:sp>
      <p:sp>
        <p:nvSpPr>
          <p:cNvPr id="15" name="テキスト ボックス 14">
            <a:extLst>
              <a:ext uri="{FF2B5EF4-FFF2-40B4-BE49-F238E27FC236}">
                <a16:creationId xmlns:a16="http://schemas.microsoft.com/office/drawing/2014/main" id="{1265BD03-022A-4910-A6A0-3C79E8DBE82F}"/>
              </a:ext>
            </a:extLst>
          </p:cNvPr>
          <p:cNvSpPr txBox="1"/>
          <p:nvPr/>
        </p:nvSpPr>
        <p:spPr>
          <a:xfrm>
            <a:off x="6467475" y="2049673"/>
            <a:ext cx="1265090" cy="369332"/>
          </a:xfrm>
          <a:prstGeom prst="rect">
            <a:avLst/>
          </a:prstGeom>
          <a:solidFill>
            <a:schemeClr val="bg1"/>
          </a:solidFill>
        </p:spPr>
        <p:txBody>
          <a:bodyPr wrap="none" rtlCol="0">
            <a:spAutoFit/>
          </a:bodyPr>
          <a:lstStyle/>
          <a:p>
            <a:r>
              <a:rPr kumimoji="1" lang="ja-JP" altLang="en-US" dirty="0"/>
              <a:t>参加者群</a:t>
            </a:r>
            <a:r>
              <a:rPr lang="en-US" altLang="ja-JP" dirty="0"/>
              <a:t>B</a:t>
            </a:r>
            <a:endParaRPr kumimoji="1" lang="ja-JP" altLang="en-US" dirty="0"/>
          </a:p>
        </p:txBody>
      </p:sp>
      <p:sp>
        <p:nvSpPr>
          <p:cNvPr id="17" name="テキスト ボックス 16">
            <a:extLst>
              <a:ext uri="{FF2B5EF4-FFF2-40B4-BE49-F238E27FC236}">
                <a16:creationId xmlns:a16="http://schemas.microsoft.com/office/drawing/2014/main" id="{D36238F9-725C-4D95-95B3-92C5C03D1C0B}"/>
              </a:ext>
            </a:extLst>
          </p:cNvPr>
          <p:cNvSpPr txBox="1"/>
          <p:nvPr/>
        </p:nvSpPr>
        <p:spPr>
          <a:xfrm>
            <a:off x="339436" y="4105539"/>
            <a:ext cx="3775393" cy="400110"/>
          </a:xfrm>
          <a:prstGeom prst="rect">
            <a:avLst/>
          </a:prstGeom>
          <a:noFill/>
        </p:spPr>
        <p:txBody>
          <a:bodyPr wrap="none" rtlCol="0">
            <a:spAutoFit/>
          </a:bodyPr>
          <a:lstStyle/>
          <a:p>
            <a:r>
              <a:rPr lang="ja-JP" altLang="en-US" sz="2000" dirty="0"/>
              <a:t>２．選択学習の現実感を高める</a:t>
            </a:r>
          </a:p>
        </p:txBody>
      </p:sp>
      <p:sp>
        <p:nvSpPr>
          <p:cNvPr id="25" name="コンテンツ プレースホルダー 3">
            <a:extLst>
              <a:ext uri="{FF2B5EF4-FFF2-40B4-BE49-F238E27FC236}">
                <a16:creationId xmlns:a16="http://schemas.microsoft.com/office/drawing/2014/main" id="{2941961B-6406-468E-8827-CA5AFDF29056}"/>
              </a:ext>
            </a:extLst>
          </p:cNvPr>
          <p:cNvSpPr txBox="1">
            <a:spLocks/>
          </p:cNvSpPr>
          <p:nvPr/>
        </p:nvSpPr>
        <p:spPr>
          <a:xfrm>
            <a:off x="781951" y="4588488"/>
            <a:ext cx="3775393" cy="13004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lphaLcPeriod"/>
            </a:pPr>
            <a:r>
              <a:rPr lang="ja-JP" altLang="en-US" sz="2000" dirty="0"/>
              <a:t>マウスで選択を行う</a:t>
            </a:r>
            <a:endParaRPr lang="en-US" altLang="ja-JP" sz="2000" dirty="0"/>
          </a:p>
          <a:p>
            <a:pPr marL="457200" indent="-457200">
              <a:buFont typeface="+mj-lt"/>
              <a:buAutoNum type="alphaLcPeriod"/>
            </a:pPr>
            <a:r>
              <a:rPr lang="ja-JP" altLang="en-US" sz="2000" dirty="0"/>
              <a:t>選択したものが参加者の手元へ移動する</a:t>
            </a:r>
            <a:endParaRPr lang="en-US" altLang="ja-JP" sz="2000" dirty="0"/>
          </a:p>
        </p:txBody>
      </p:sp>
      <p:pic>
        <p:nvPicPr>
          <p:cNvPr id="26" name="図 25">
            <a:extLst>
              <a:ext uri="{FF2B5EF4-FFF2-40B4-BE49-F238E27FC236}">
                <a16:creationId xmlns:a16="http://schemas.microsoft.com/office/drawing/2014/main" id="{2A8C8CBC-54BD-448D-8B59-AD75087AD94F}"/>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4958499" y="4054847"/>
            <a:ext cx="6757947" cy="2669420"/>
          </a:xfrm>
          <a:prstGeom prst="rect">
            <a:avLst/>
          </a:prstGeom>
          <a:noFill/>
          <a:ln>
            <a:noFill/>
          </a:ln>
        </p:spPr>
      </p:pic>
    </p:spTree>
    <p:extLst>
      <p:ext uri="{BB962C8B-B14F-4D97-AF65-F5344CB8AC3E}">
        <p14:creationId xmlns:p14="http://schemas.microsoft.com/office/powerpoint/2010/main" val="2546824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研究目的</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EA2F051A-CC67-4D9A-BD34-C1275E9DC63E}"/>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不確定性下の意思決定において情動の影響に個人差が生じるメカニズム、好き嫌いを生むメカニズムを認知神経科学及び、システム脳科学の観点から明らかにする</a:t>
            </a:r>
          </a:p>
        </p:txBody>
      </p:sp>
    </p:spTree>
    <p:extLst>
      <p:ext uri="{BB962C8B-B14F-4D97-AF65-F5344CB8AC3E}">
        <p14:creationId xmlns:p14="http://schemas.microsoft.com/office/powerpoint/2010/main" val="594487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bwMode="auto">
          <a:xfrm>
            <a:off x="1988320" y="3545982"/>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2. </a:t>
            </a:r>
            <a:r>
              <a:rPr lang="ja-JP" altLang="en-US" sz="2200" b="1" dirty="0">
                <a:solidFill>
                  <a:srgbClr val="44546A">
                    <a:lumMod val="20000"/>
                    <a:lumOff val="80000"/>
                  </a:srgbClr>
                </a:solidFill>
                <a:latin typeface="HG丸ｺﾞｼｯｸM-PRO" pitchFamily="50" charset="-128"/>
                <a:ea typeface="HG丸ｺﾞｼｯｸM-PRO" pitchFamily="50" charset="-128"/>
              </a:rPr>
              <a:t>予測誤差を基にした好き嫌いを生むシステムの研究</a:t>
            </a:r>
            <a:endParaRPr kumimoji="1" lang="ja-JP" altLang="en-US" sz="20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endParaRPr>
          </a:p>
        </p:txBody>
      </p:sp>
      <p:sp>
        <p:nvSpPr>
          <p:cNvPr id="6" name="角丸四角形 5"/>
          <p:cNvSpPr/>
          <p:nvPr/>
        </p:nvSpPr>
        <p:spPr bwMode="auto">
          <a:xfrm>
            <a:off x="1981200" y="4949668"/>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rPr>
              <a:t>3. </a:t>
            </a:r>
            <a:r>
              <a:rPr lang="ja-JP" altLang="en-US" sz="2200" b="1" dirty="0">
                <a:solidFill>
                  <a:srgbClr val="E7E6E6">
                    <a:lumMod val="90000"/>
                  </a:srgbClr>
                </a:solidFill>
                <a:latin typeface="HG丸ｺﾞｼｯｸM-PRO" pitchFamily="50" charset="-128"/>
                <a:ea typeface="HG丸ｺﾞｼｯｸM-PRO" pitchFamily="50" charset="-128"/>
              </a:rPr>
              <a:t>自由エネルギー最小化原理によるモデル化の研究</a:t>
            </a:r>
            <a:endParaRPr kumimoji="1" lang="ja-JP" altLang="en-US" sz="20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endParaRPr>
          </a:p>
        </p:txBody>
      </p:sp>
      <p:sp>
        <p:nvSpPr>
          <p:cNvPr id="9" name="角丸四角形 8"/>
          <p:cNvSpPr/>
          <p:nvPr/>
        </p:nvSpPr>
        <p:spPr bwMode="auto">
          <a:xfrm>
            <a:off x="1937284" y="2142295"/>
            <a:ext cx="8280920" cy="936000"/>
          </a:xfrm>
          <a:prstGeom prst="roundRect">
            <a:avLst/>
          </a:prstGeom>
          <a:solidFill>
            <a:srgbClr val="0000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１</a:t>
            </a:r>
            <a:r>
              <a:rPr kumimoji="1" lang="en-US" altLang="ja-JP"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 </a:t>
            </a:r>
            <a:r>
              <a:rPr lang="ja-JP" altLang="en-US" sz="2200" b="1" dirty="0">
                <a:solidFill>
                  <a:prstClr val="white"/>
                </a:solidFill>
                <a:latin typeface="HG丸ｺﾞｼｯｸM-PRO" pitchFamily="50" charset="-128"/>
                <a:ea typeface="HG丸ｺﾞｼｯｸM-PRO" pitchFamily="50" charset="-128"/>
              </a:rPr>
              <a:t>不確定性下の意思決定への情動の影響と個人差の研究</a:t>
            </a:r>
            <a:endPar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endParaRPr>
          </a:p>
        </p:txBody>
      </p:sp>
      <p:grpSp>
        <p:nvGrpSpPr>
          <p:cNvPr id="10" name="グループ化 9">
            <a:extLst>
              <a:ext uri="{FF2B5EF4-FFF2-40B4-BE49-F238E27FC236}">
                <a16:creationId xmlns:a16="http://schemas.microsoft.com/office/drawing/2014/main" id="{F7E2B3A8-25BC-4496-9072-73270CB377C8}"/>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7B9C0F3A-DA60-425E-886F-607F865B5EF3}"/>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0DA914E3-2FFA-430C-8127-CC9B6DC74C98}"/>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906D0ACC-B3F8-40F6-B4A7-DCCA81E1A785}"/>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F6B85A64-BF89-46F3-8F93-3D603833D9ED}"/>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3800" b="1" dirty="0">
                  <a:solidFill>
                    <a:prstClr val="white"/>
                  </a:solidFill>
                  <a:latin typeface="HG丸ｺﾞｼｯｸM-PRO" pitchFamily="50" charset="-128"/>
                  <a:ea typeface="HG丸ｺﾞｼｯｸM-PRO" pitchFamily="50" charset="-128"/>
                </a:rPr>
                <a:t>研究テーマ</a:t>
              </a:r>
              <a:endParaRPr kumimoji="1" lang="ja-JP" altLang="en-US" sz="3800" b="0" i="0" u="none" strike="noStrike" kern="1200" cap="none" spc="0" normalizeH="0" baseline="0" noProof="0" dirty="0">
                <a:ln>
                  <a:noFill/>
                </a:ln>
                <a:solidFill>
                  <a:prstClr val="white"/>
                </a:solidFill>
                <a:effectLst/>
                <a:uLnTx/>
                <a:uFillTx/>
                <a:latin typeface="游ゴシック Light" panose="020F0302020204030204"/>
                <a:ea typeface="游ゴシック Light" panose="020B0300000000000000" pitchFamily="50" charset="-128"/>
                <a:cs typeface="+mj-cs"/>
              </a:endParaRPr>
            </a:p>
          </p:txBody>
        </p:sp>
      </p:grpSp>
    </p:spTree>
    <p:extLst>
      <p:ext uri="{BB962C8B-B14F-4D97-AF65-F5344CB8AC3E}">
        <p14:creationId xmlns:p14="http://schemas.microsoft.com/office/powerpoint/2010/main" val="379254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これまでのまとめ</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EA2F051A-CC67-4D9A-BD34-C1275E9DC63E}"/>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2016</a:t>
            </a:r>
            <a:r>
              <a:rPr lang="ja-JP" altLang="en-US" dirty="0"/>
              <a:t>年度</a:t>
            </a:r>
            <a:endParaRPr lang="en-US" altLang="ja-JP" dirty="0"/>
          </a:p>
          <a:p>
            <a:pPr lvl="1"/>
            <a:r>
              <a:rPr lang="ja-JP" altLang="en-US" dirty="0"/>
              <a:t>リスク選好の個人差の数値化</a:t>
            </a:r>
            <a:endParaRPr lang="en-US" altLang="ja-JP" dirty="0"/>
          </a:p>
          <a:p>
            <a:pPr lvl="1"/>
            <a:r>
              <a:rPr lang="ja-JP" altLang="en-US" dirty="0"/>
              <a:t>予期的</a:t>
            </a:r>
            <a:r>
              <a:rPr lang="en-US" altLang="ja-JP" dirty="0"/>
              <a:t>SCR</a:t>
            </a:r>
            <a:r>
              <a:rPr lang="ja-JP" altLang="en-US" dirty="0"/>
              <a:t>が悪い山の回避に役立つことを示した</a:t>
            </a:r>
            <a:endParaRPr lang="en-US" altLang="ja-JP" dirty="0"/>
          </a:p>
          <a:p>
            <a:pPr lvl="1"/>
            <a:endParaRPr lang="en-US" altLang="ja-JP" dirty="0"/>
          </a:p>
          <a:p>
            <a:r>
              <a:rPr lang="en-US" altLang="ja-JP" dirty="0"/>
              <a:t>2017</a:t>
            </a:r>
            <a:r>
              <a:rPr lang="ja-JP" altLang="en-US" dirty="0"/>
              <a:t>年度</a:t>
            </a:r>
            <a:endParaRPr lang="en-US" altLang="ja-JP" dirty="0"/>
          </a:p>
          <a:p>
            <a:pPr lvl="1"/>
            <a:r>
              <a:rPr lang="ja-JP" altLang="en-US" dirty="0"/>
              <a:t>予期的</a:t>
            </a:r>
            <a:r>
              <a:rPr lang="en-US" altLang="ja-JP" dirty="0"/>
              <a:t>SCR</a:t>
            </a:r>
            <a:r>
              <a:rPr lang="ja-JP" altLang="en-US" dirty="0"/>
              <a:t>と新奇性探求傾向との相関を示した</a:t>
            </a:r>
            <a:endParaRPr lang="en-US" altLang="ja-JP" dirty="0"/>
          </a:p>
          <a:p>
            <a:pPr lvl="1"/>
            <a:r>
              <a:rPr lang="ja-JP" altLang="en-US" dirty="0"/>
              <a:t>山の切り替えへの対応が損害回避，新奇性探求傾向と関連することを示した</a:t>
            </a:r>
            <a:endParaRPr lang="en-US" altLang="ja-JP" dirty="0"/>
          </a:p>
          <a:p>
            <a:pPr lvl="1"/>
            <a:endParaRPr lang="en-US" altLang="ja-JP" dirty="0"/>
          </a:p>
          <a:p>
            <a:r>
              <a:rPr lang="en-US" altLang="ja-JP" dirty="0"/>
              <a:t>2018</a:t>
            </a:r>
            <a:r>
              <a:rPr lang="ja-JP" altLang="en-US" dirty="0"/>
              <a:t>年度</a:t>
            </a:r>
            <a:endParaRPr lang="en-US" altLang="ja-JP" dirty="0"/>
          </a:p>
          <a:p>
            <a:pPr lvl="1"/>
            <a:r>
              <a:rPr lang="ja-JP" altLang="en-US" dirty="0"/>
              <a:t>内受容感覚が高い人は山の切り替えへの対応に優れることを示した</a:t>
            </a:r>
            <a:endParaRPr lang="en-US" altLang="ja-JP" dirty="0"/>
          </a:p>
          <a:p>
            <a:pPr lvl="1"/>
            <a:endParaRPr lang="ja-JP" altLang="en-US" dirty="0"/>
          </a:p>
        </p:txBody>
      </p:sp>
    </p:spTree>
    <p:extLst>
      <p:ext uri="{BB962C8B-B14F-4D97-AF65-F5344CB8AC3E}">
        <p14:creationId xmlns:p14="http://schemas.microsoft.com/office/powerpoint/2010/main" val="510604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これまでのまとめ</a:t>
              </a:r>
              <a:endParaRPr lang="ja-JP" altLang="en-US" sz="3800" dirty="0">
                <a:solidFill>
                  <a:schemeClr val="bg1"/>
                </a:solidFill>
              </a:endParaRPr>
            </a:p>
          </p:txBody>
        </p:sp>
      </p:grpSp>
      <p:sp>
        <p:nvSpPr>
          <p:cNvPr id="2" name="四角形: 角を丸くする 1">
            <a:extLst>
              <a:ext uri="{FF2B5EF4-FFF2-40B4-BE49-F238E27FC236}">
                <a16:creationId xmlns:a16="http://schemas.microsoft.com/office/drawing/2014/main" id="{CB211400-7FFC-41A1-BD7D-FD858304E910}"/>
              </a:ext>
            </a:extLst>
          </p:cNvPr>
          <p:cNvSpPr/>
          <p:nvPr/>
        </p:nvSpPr>
        <p:spPr>
          <a:xfrm>
            <a:off x="6957462" y="2774220"/>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効用関数</a:t>
            </a:r>
          </a:p>
        </p:txBody>
      </p:sp>
      <p:sp>
        <p:nvSpPr>
          <p:cNvPr id="9" name="四角形: 角を丸くする 8">
            <a:extLst>
              <a:ext uri="{FF2B5EF4-FFF2-40B4-BE49-F238E27FC236}">
                <a16:creationId xmlns:a16="http://schemas.microsoft.com/office/drawing/2014/main" id="{DA7E8FE0-8F9E-4FB2-9C0A-8F40346DD7C4}"/>
              </a:ext>
            </a:extLst>
          </p:cNvPr>
          <p:cNvSpPr/>
          <p:nvPr/>
        </p:nvSpPr>
        <p:spPr>
          <a:xfrm>
            <a:off x="6957462" y="3912409"/>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探索と利用</a:t>
            </a:r>
          </a:p>
        </p:txBody>
      </p:sp>
      <p:sp>
        <p:nvSpPr>
          <p:cNvPr id="10" name="四角形: 角を丸くする 9">
            <a:extLst>
              <a:ext uri="{FF2B5EF4-FFF2-40B4-BE49-F238E27FC236}">
                <a16:creationId xmlns:a16="http://schemas.microsoft.com/office/drawing/2014/main" id="{DB1C1DC3-863C-44F3-9075-96D5545B536F}"/>
              </a:ext>
            </a:extLst>
          </p:cNvPr>
          <p:cNvSpPr/>
          <p:nvPr/>
        </p:nvSpPr>
        <p:spPr>
          <a:xfrm>
            <a:off x="6957462" y="5050598"/>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損害回避</a:t>
            </a:r>
            <a:endParaRPr kumimoji="1" lang="ja-JP" altLang="en-US" sz="2000" dirty="0"/>
          </a:p>
        </p:txBody>
      </p:sp>
      <p:sp>
        <p:nvSpPr>
          <p:cNvPr id="11" name="四角形: 角を丸くする 10">
            <a:extLst>
              <a:ext uri="{FF2B5EF4-FFF2-40B4-BE49-F238E27FC236}">
                <a16:creationId xmlns:a16="http://schemas.microsoft.com/office/drawing/2014/main" id="{AC3F0794-8F1E-4F5C-A347-E88FFB5B9750}"/>
              </a:ext>
            </a:extLst>
          </p:cNvPr>
          <p:cNvSpPr/>
          <p:nvPr/>
        </p:nvSpPr>
        <p:spPr>
          <a:xfrm>
            <a:off x="8957912" y="3912409"/>
            <a:ext cx="1722922" cy="887931"/>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リスク選好</a:t>
            </a:r>
          </a:p>
        </p:txBody>
      </p:sp>
      <p:sp>
        <p:nvSpPr>
          <p:cNvPr id="12" name="四角形: 角を丸くする 11">
            <a:extLst>
              <a:ext uri="{FF2B5EF4-FFF2-40B4-BE49-F238E27FC236}">
                <a16:creationId xmlns:a16="http://schemas.microsoft.com/office/drawing/2014/main" id="{65644E2B-6C7E-459E-9921-8A50DCDF49B6}"/>
              </a:ext>
            </a:extLst>
          </p:cNvPr>
          <p:cNvSpPr/>
          <p:nvPr/>
        </p:nvSpPr>
        <p:spPr>
          <a:xfrm>
            <a:off x="8957912" y="2774218"/>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評価の更新し易さ</a:t>
            </a:r>
            <a:endParaRPr kumimoji="1" lang="ja-JP" altLang="en-US" sz="2000" dirty="0"/>
          </a:p>
        </p:txBody>
      </p:sp>
      <p:sp>
        <p:nvSpPr>
          <p:cNvPr id="13" name="四角形: 角を丸くする 12">
            <a:extLst>
              <a:ext uri="{FF2B5EF4-FFF2-40B4-BE49-F238E27FC236}">
                <a16:creationId xmlns:a16="http://schemas.microsoft.com/office/drawing/2014/main" id="{AC28EF60-3970-4669-B47E-0D6DDA31D4EA}"/>
              </a:ext>
            </a:extLst>
          </p:cNvPr>
          <p:cNvSpPr/>
          <p:nvPr/>
        </p:nvSpPr>
        <p:spPr>
          <a:xfrm>
            <a:off x="1065196" y="3811572"/>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身体反応</a:t>
            </a:r>
            <a:endParaRPr kumimoji="1" lang="en-US" altLang="ja-JP" sz="2000" dirty="0"/>
          </a:p>
        </p:txBody>
      </p:sp>
      <p:sp>
        <p:nvSpPr>
          <p:cNvPr id="15" name="四角形: 角を丸くする 14">
            <a:extLst>
              <a:ext uri="{FF2B5EF4-FFF2-40B4-BE49-F238E27FC236}">
                <a16:creationId xmlns:a16="http://schemas.microsoft.com/office/drawing/2014/main" id="{DBB1694F-D370-4E21-B2E9-AE128B4FB00D}"/>
              </a:ext>
            </a:extLst>
          </p:cNvPr>
          <p:cNvSpPr/>
          <p:nvPr/>
        </p:nvSpPr>
        <p:spPr>
          <a:xfrm>
            <a:off x="3754655" y="3811572"/>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内受容感覚</a:t>
            </a:r>
            <a:endParaRPr kumimoji="1" lang="en-US" altLang="ja-JP" sz="2000" dirty="0"/>
          </a:p>
        </p:txBody>
      </p:sp>
      <p:sp>
        <p:nvSpPr>
          <p:cNvPr id="3" name="四角形: 角を丸くする 2">
            <a:extLst>
              <a:ext uri="{FF2B5EF4-FFF2-40B4-BE49-F238E27FC236}">
                <a16:creationId xmlns:a16="http://schemas.microsoft.com/office/drawing/2014/main" id="{58C6BD44-2D05-4999-8DB8-81A06EB5C069}"/>
              </a:ext>
            </a:extLst>
          </p:cNvPr>
          <p:cNvSpPr/>
          <p:nvPr/>
        </p:nvSpPr>
        <p:spPr>
          <a:xfrm>
            <a:off x="6545179" y="2533248"/>
            <a:ext cx="4581625" cy="3598778"/>
          </a:xfrm>
          <a:prstGeom prst="roundRect">
            <a:avLst>
              <a:gd name="adj" fmla="val 4272"/>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4" name="テキスト ボックス 3">
            <a:extLst>
              <a:ext uri="{FF2B5EF4-FFF2-40B4-BE49-F238E27FC236}">
                <a16:creationId xmlns:a16="http://schemas.microsoft.com/office/drawing/2014/main" id="{106F75C7-4763-42CA-80BA-AE631934D3CC}"/>
              </a:ext>
            </a:extLst>
          </p:cNvPr>
          <p:cNvSpPr txBox="1"/>
          <p:nvPr/>
        </p:nvSpPr>
        <p:spPr>
          <a:xfrm>
            <a:off x="7506140" y="2351422"/>
            <a:ext cx="2659702" cy="400110"/>
          </a:xfrm>
          <a:prstGeom prst="rect">
            <a:avLst/>
          </a:prstGeom>
          <a:solidFill>
            <a:schemeClr val="bg1"/>
          </a:solidFill>
        </p:spPr>
        <p:txBody>
          <a:bodyPr wrap="none" rtlCol="0">
            <a:spAutoFit/>
          </a:bodyPr>
          <a:lstStyle/>
          <a:p>
            <a:r>
              <a:rPr kumimoji="1" lang="en-US" altLang="ja-JP" sz="2000" dirty="0">
                <a:solidFill>
                  <a:schemeClr val="accent2"/>
                </a:solidFill>
              </a:rPr>
              <a:t>IGT</a:t>
            </a:r>
            <a:r>
              <a:rPr lang="ja-JP" altLang="en-US" sz="2000" dirty="0">
                <a:solidFill>
                  <a:schemeClr val="accent2"/>
                </a:solidFill>
              </a:rPr>
              <a:t>の選択行動モデル</a:t>
            </a:r>
            <a:endParaRPr kumimoji="1" lang="ja-JP" altLang="en-US" sz="2000" dirty="0">
              <a:solidFill>
                <a:schemeClr val="accent2"/>
              </a:solidFill>
            </a:endParaRPr>
          </a:p>
        </p:txBody>
      </p:sp>
      <p:sp>
        <p:nvSpPr>
          <p:cNvPr id="5" name="テキスト ボックス 4">
            <a:extLst>
              <a:ext uri="{FF2B5EF4-FFF2-40B4-BE49-F238E27FC236}">
                <a16:creationId xmlns:a16="http://schemas.microsoft.com/office/drawing/2014/main" id="{76B07E33-2F33-456B-B4D3-336F875130F1}"/>
              </a:ext>
            </a:extLst>
          </p:cNvPr>
          <p:cNvSpPr txBox="1"/>
          <p:nvPr/>
        </p:nvSpPr>
        <p:spPr>
          <a:xfrm>
            <a:off x="9345547" y="4866018"/>
            <a:ext cx="1781257" cy="400110"/>
          </a:xfrm>
          <a:prstGeom prst="rect">
            <a:avLst/>
          </a:prstGeom>
          <a:noFill/>
        </p:spPr>
        <p:txBody>
          <a:bodyPr wrap="none" rtlCol="0">
            <a:spAutoFit/>
          </a:bodyPr>
          <a:lstStyle/>
          <a:p>
            <a:r>
              <a:rPr lang="en-US" altLang="ja-JP" sz="2000" dirty="0">
                <a:solidFill>
                  <a:srgbClr val="FF0000"/>
                </a:solidFill>
              </a:rPr>
              <a:t>2016</a:t>
            </a:r>
            <a:r>
              <a:rPr lang="ja-JP" altLang="en-US" sz="2000" dirty="0">
                <a:solidFill>
                  <a:srgbClr val="FF0000"/>
                </a:solidFill>
              </a:rPr>
              <a:t>年度結果</a:t>
            </a:r>
            <a:endParaRPr kumimoji="1" lang="ja-JP" altLang="en-US" sz="2000" dirty="0">
              <a:solidFill>
                <a:srgbClr val="FF0000"/>
              </a:solidFill>
            </a:endParaRPr>
          </a:p>
        </p:txBody>
      </p:sp>
      <p:sp>
        <p:nvSpPr>
          <p:cNvPr id="6" name="四角形: 角を丸くする 5">
            <a:extLst>
              <a:ext uri="{FF2B5EF4-FFF2-40B4-BE49-F238E27FC236}">
                <a16:creationId xmlns:a16="http://schemas.microsoft.com/office/drawing/2014/main" id="{04B04D07-D727-4427-B197-AEDE29F8097D}"/>
              </a:ext>
            </a:extLst>
          </p:cNvPr>
          <p:cNvSpPr/>
          <p:nvPr/>
        </p:nvSpPr>
        <p:spPr>
          <a:xfrm>
            <a:off x="517071" y="2237937"/>
            <a:ext cx="11157858" cy="4145760"/>
          </a:xfrm>
          <a:prstGeom prst="roundRect">
            <a:avLst>
              <a:gd name="adj" fmla="val 588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3E48915-3435-47C7-8CFC-FEF9F69D27E2}"/>
              </a:ext>
            </a:extLst>
          </p:cNvPr>
          <p:cNvSpPr txBox="1"/>
          <p:nvPr/>
        </p:nvSpPr>
        <p:spPr>
          <a:xfrm>
            <a:off x="808089" y="2066667"/>
            <a:ext cx="1980029" cy="400110"/>
          </a:xfrm>
          <a:prstGeom prst="rect">
            <a:avLst/>
          </a:prstGeom>
          <a:solidFill>
            <a:schemeClr val="bg1"/>
          </a:solidFill>
        </p:spPr>
        <p:txBody>
          <a:bodyPr wrap="none" rtlCol="0">
            <a:spAutoFit/>
          </a:bodyPr>
          <a:lstStyle/>
          <a:p>
            <a:r>
              <a:rPr kumimoji="1" lang="ja-JP" altLang="en-US" sz="2000" dirty="0"/>
              <a:t>直観的意思決定</a:t>
            </a:r>
          </a:p>
        </p:txBody>
      </p:sp>
      <p:sp>
        <p:nvSpPr>
          <p:cNvPr id="17" name="矢印: 右 16">
            <a:extLst>
              <a:ext uri="{FF2B5EF4-FFF2-40B4-BE49-F238E27FC236}">
                <a16:creationId xmlns:a16="http://schemas.microsoft.com/office/drawing/2014/main" id="{0C9A977B-BD78-487F-86E9-12A68B91B985}"/>
              </a:ext>
            </a:extLst>
          </p:cNvPr>
          <p:cNvSpPr/>
          <p:nvPr/>
        </p:nvSpPr>
        <p:spPr>
          <a:xfrm>
            <a:off x="3006048" y="4021620"/>
            <a:ext cx="530677"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25C2B99B-C147-4536-8E66-F37517394F1F}"/>
              </a:ext>
            </a:extLst>
          </p:cNvPr>
          <p:cNvSpPr/>
          <p:nvPr/>
        </p:nvSpPr>
        <p:spPr>
          <a:xfrm>
            <a:off x="5748961" y="4021619"/>
            <a:ext cx="530677"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コネクタ: 曲線 22">
            <a:extLst>
              <a:ext uri="{FF2B5EF4-FFF2-40B4-BE49-F238E27FC236}">
                <a16:creationId xmlns:a16="http://schemas.microsoft.com/office/drawing/2014/main" id="{E69B2431-B93A-43C2-AA29-D9EC1958595A}"/>
              </a:ext>
            </a:extLst>
          </p:cNvPr>
          <p:cNvCxnSpPr>
            <a:cxnSpLocks/>
            <a:stCxn id="13" idx="2"/>
            <a:endCxn id="9" idx="2"/>
          </p:cNvCxnSpPr>
          <p:nvPr/>
        </p:nvCxnSpPr>
        <p:spPr>
          <a:xfrm rot="16200000" flipH="1">
            <a:off x="4822372" y="1803788"/>
            <a:ext cx="100837" cy="5892266"/>
          </a:xfrm>
          <a:prstGeom prst="curvedConnector3">
            <a:avLst>
              <a:gd name="adj1" fmla="val 56420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F3CBC10B-8FAE-4E29-8AC3-C2B34F26343E}"/>
              </a:ext>
            </a:extLst>
          </p:cNvPr>
          <p:cNvSpPr txBox="1"/>
          <p:nvPr/>
        </p:nvSpPr>
        <p:spPr>
          <a:xfrm>
            <a:off x="4314743" y="5341405"/>
            <a:ext cx="1781257" cy="400110"/>
          </a:xfrm>
          <a:prstGeom prst="rect">
            <a:avLst/>
          </a:prstGeom>
          <a:noFill/>
        </p:spPr>
        <p:txBody>
          <a:bodyPr wrap="none" rtlCol="0">
            <a:spAutoFit/>
          </a:bodyPr>
          <a:lstStyle/>
          <a:p>
            <a:r>
              <a:rPr lang="en-US" altLang="ja-JP" sz="2000" dirty="0">
                <a:solidFill>
                  <a:srgbClr val="FF0000"/>
                </a:solidFill>
              </a:rPr>
              <a:t>2017</a:t>
            </a:r>
            <a:r>
              <a:rPr lang="ja-JP" altLang="en-US" sz="2000" dirty="0">
                <a:solidFill>
                  <a:srgbClr val="FF0000"/>
                </a:solidFill>
              </a:rPr>
              <a:t>年度結果</a:t>
            </a:r>
            <a:endParaRPr kumimoji="1" lang="ja-JP" altLang="en-US" sz="2000" dirty="0">
              <a:solidFill>
                <a:srgbClr val="FF0000"/>
              </a:solidFill>
            </a:endParaRPr>
          </a:p>
        </p:txBody>
      </p:sp>
      <p:cxnSp>
        <p:nvCxnSpPr>
          <p:cNvPr id="28" name="コネクタ: 曲線 27">
            <a:extLst>
              <a:ext uri="{FF2B5EF4-FFF2-40B4-BE49-F238E27FC236}">
                <a16:creationId xmlns:a16="http://schemas.microsoft.com/office/drawing/2014/main" id="{BB762E69-6076-4C81-BB5A-9A0B708CDD5F}"/>
              </a:ext>
            </a:extLst>
          </p:cNvPr>
          <p:cNvCxnSpPr>
            <a:cxnSpLocks/>
            <a:stCxn id="15" idx="0"/>
            <a:endCxn id="12" idx="0"/>
          </p:cNvCxnSpPr>
          <p:nvPr/>
        </p:nvCxnSpPr>
        <p:spPr>
          <a:xfrm rot="5400000" flipH="1" flipV="1">
            <a:off x="6699067" y="691267"/>
            <a:ext cx="1037354" cy="5203257"/>
          </a:xfrm>
          <a:prstGeom prst="curvedConnector3">
            <a:avLst>
              <a:gd name="adj1" fmla="val 109098"/>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8F6F456-723E-4BBE-8984-212D844080EF}"/>
              </a:ext>
            </a:extLst>
          </p:cNvPr>
          <p:cNvSpPr txBox="1"/>
          <p:nvPr/>
        </p:nvSpPr>
        <p:spPr>
          <a:xfrm>
            <a:off x="4395546" y="2510067"/>
            <a:ext cx="1781257" cy="400110"/>
          </a:xfrm>
          <a:prstGeom prst="rect">
            <a:avLst/>
          </a:prstGeom>
          <a:noFill/>
        </p:spPr>
        <p:txBody>
          <a:bodyPr wrap="none" rtlCol="0">
            <a:spAutoFit/>
          </a:bodyPr>
          <a:lstStyle/>
          <a:p>
            <a:r>
              <a:rPr lang="en-US" altLang="ja-JP" sz="2000" dirty="0">
                <a:solidFill>
                  <a:srgbClr val="FF0000"/>
                </a:solidFill>
              </a:rPr>
              <a:t>2018</a:t>
            </a:r>
            <a:r>
              <a:rPr lang="ja-JP" altLang="en-US" sz="2000" dirty="0">
                <a:solidFill>
                  <a:srgbClr val="FF0000"/>
                </a:solidFill>
              </a:rPr>
              <a:t>年度結果</a:t>
            </a:r>
            <a:endParaRPr kumimoji="1" lang="ja-JP" altLang="en-US" sz="2000" dirty="0">
              <a:solidFill>
                <a:srgbClr val="FF0000"/>
              </a:solidFill>
            </a:endParaRPr>
          </a:p>
        </p:txBody>
      </p:sp>
    </p:spTree>
    <p:extLst>
      <p:ext uri="{BB962C8B-B14F-4D97-AF65-F5344CB8AC3E}">
        <p14:creationId xmlns:p14="http://schemas.microsoft.com/office/powerpoint/2010/main" val="137897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今年度の目的</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27BF3DF4-8060-43E0-8839-BC377A5041AC}"/>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u="sng" dirty="0"/>
              <a:t>身体反応 ⇒ 内受容感覚 ⇒ 意思決定 という流れを明確にする</a:t>
            </a:r>
            <a:endParaRPr lang="en-US" altLang="ja-JP" u="sng" dirty="0"/>
          </a:p>
          <a:p>
            <a:endParaRPr lang="en-US" altLang="ja-JP" dirty="0"/>
          </a:p>
          <a:p>
            <a:pPr marL="0" indent="0">
              <a:buNone/>
            </a:pPr>
            <a:r>
              <a:rPr lang="ja-JP" altLang="en-US" dirty="0"/>
              <a:t>実験内容</a:t>
            </a:r>
            <a:endParaRPr lang="en-US" altLang="ja-JP" dirty="0"/>
          </a:p>
          <a:p>
            <a:pPr marL="914400" lvl="1" indent="-457200">
              <a:buFont typeface="+mj-lt"/>
              <a:buAutoNum type="arabicPeriod"/>
            </a:pPr>
            <a:r>
              <a:rPr lang="ja-JP" altLang="en-US" dirty="0"/>
              <a:t>予期的</a:t>
            </a:r>
            <a:r>
              <a:rPr lang="en-US" altLang="ja-JP" dirty="0"/>
              <a:t>SCR</a:t>
            </a:r>
            <a:r>
              <a:rPr lang="ja-JP" altLang="en-US" dirty="0"/>
              <a:t>，内受容感覚，アイオワ課題を同一の参加者で行う</a:t>
            </a:r>
            <a:endParaRPr lang="en-US" altLang="ja-JP" dirty="0"/>
          </a:p>
          <a:p>
            <a:pPr marL="914400" lvl="1" indent="-457200">
              <a:buFont typeface="+mj-lt"/>
              <a:buAutoNum type="arabicPeriod"/>
            </a:pPr>
            <a:endParaRPr lang="en-US" altLang="ja-JP" dirty="0"/>
          </a:p>
          <a:p>
            <a:pPr marL="914400" lvl="1" indent="-457200">
              <a:buFont typeface="+mj-lt"/>
              <a:buAutoNum type="arabicPeriod"/>
            </a:pPr>
            <a:r>
              <a:rPr lang="ja-JP" altLang="en-US" dirty="0"/>
              <a:t>アイオワ課題の選択行動のパラメトリックな解析</a:t>
            </a:r>
            <a:endParaRPr lang="en-US" altLang="ja-JP" dirty="0"/>
          </a:p>
          <a:p>
            <a:pPr lvl="2"/>
            <a:r>
              <a:rPr lang="en-US" altLang="ja-JP" dirty="0"/>
              <a:t>PVL </a:t>
            </a:r>
            <a:r>
              <a:rPr lang="ja-JP" altLang="en-US" dirty="0"/>
              <a:t>モデル，リスク選好モデル（朝倉先生）による階層ベイズパラメータ推定</a:t>
            </a:r>
            <a:endParaRPr lang="en-US" altLang="ja-JP" dirty="0"/>
          </a:p>
          <a:p>
            <a:pPr marL="914400" lvl="1" indent="-457200">
              <a:buFont typeface="+mj-lt"/>
              <a:buAutoNum type="arabicPeriod"/>
            </a:pPr>
            <a:endParaRPr lang="en-US" altLang="ja-JP" dirty="0"/>
          </a:p>
          <a:p>
            <a:pPr marL="914400" lvl="1" indent="-457200">
              <a:buFont typeface="+mj-lt"/>
              <a:buAutoNum type="arabicPeriod"/>
            </a:pPr>
            <a:r>
              <a:rPr lang="ja-JP" altLang="en-US" dirty="0"/>
              <a:t>内受容感覚課題（心拍課題）をより精度のよい方法に変更する</a:t>
            </a:r>
            <a:endParaRPr lang="en-US" altLang="ja-JP" dirty="0"/>
          </a:p>
          <a:p>
            <a:pPr lvl="2"/>
            <a:r>
              <a:rPr lang="en-US" altLang="ja-JP" dirty="0"/>
              <a:t>ECG</a:t>
            </a:r>
            <a:r>
              <a:rPr lang="ja-JP" altLang="en-US" dirty="0"/>
              <a:t>による</a:t>
            </a:r>
            <a:r>
              <a:rPr lang="en-US" altLang="ja-JP" dirty="0"/>
              <a:t>R</a:t>
            </a:r>
            <a:r>
              <a:rPr lang="ja-JP" altLang="en-US" dirty="0"/>
              <a:t>波測定</a:t>
            </a:r>
            <a:endParaRPr lang="en-US" altLang="ja-JP" dirty="0"/>
          </a:p>
          <a:p>
            <a:pPr lvl="2"/>
            <a:r>
              <a:rPr lang="ja-JP" altLang="en-US"/>
              <a:t>条件数の多い心拍追跡課題を採用</a:t>
            </a:r>
            <a:endParaRPr lang="en-US" altLang="ja-JP" dirty="0"/>
          </a:p>
        </p:txBody>
      </p:sp>
    </p:spTree>
    <p:extLst>
      <p:ext uri="{BB962C8B-B14F-4D97-AF65-F5344CB8AC3E}">
        <p14:creationId xmlns:p14="http://schemas.microsoft.com/office/powerpoint/2010/main" val="66992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bwMode="auto">
          <a:xfrm>
            <a:off x="1988320" y="3545982"/>
            <a:ext cx="8280920" cy="936000"/>
          </a:xfrm>
          <a:prstGeom prst="roundRect">
            <a:avLst/>
          </a:prstGeom>
          <a:solidFill>
            <a:srgbClr val="0000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2. </a:t>
            </a:r>
            <a:r>
              <a:rPr lang="ja-JP" altLang="en-US" sz="2200" b="1" dirty="0">
                <a:solidFill>
                  <a:srgbClr val="44546A">
                    <a:lumMod val="20000"/>
                    <a:lumOff val="80000"/>
                  </a:srgbClr>
                </a:solidFill>
                <a:latin typeface="HG丸ｺﾞｼｯｸM-PRO" pitchFamily="50" charset="-128"/>
                <a:ea typeface="HG丸ｺﾞｼｯｸM-PRO" pitchFamily="50" charset="-128"/>
              </a:rPr>
              <a:t>予測誤差を基にした好き嫌いを生むシステムの研究</a:t>
            </a:r>
            <a:endParaRPr kumimoji="1" lang="ja-JP" altLang="en-US" sz="20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endParaRPr>
          </a:p>
        </p:txBody>
      </p:sp>
      <p:sp>
        <p:nvSpPr>
          <p:cNvPr id="6" name="角丸四角形 5"/>
          <p:cNvSpPr/>
          <p:nvPr/>
        </p:nvSpPr>
        <p:spPr bwMode="auto">
          <a:xfrm>
            <a:off x="1981200" y="4949668"/>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lang="ja-JP" altLang="en-US" sz="2200" b="1" dirty="0">
                <a:solidFill>
                  <a:srgbClr val="E7E6E6">
                    <a:lumMod val="90000"/>
                  </a:srgbClr>
                </a:solidFill>
                <a:latin typeface="HG丸ｺﾞｼｯｸM-PRO" pitchFamily="50" charset="-128"/>
                <a:ea typeface="HG丸ｺﾞｼｯｸM-PRO" pitchFamily="50" charset="-128"/>
              </a:rPr>
              <a:t> </a:t>
            </a:r>
            <a:r>
              <a:rPr lang="en-US" altLang="ja-JP" sz="2200" b="1" dirty="0">
                <a:solidFill>
                  <a:srgbClr val="E7E6E6">
                    <a:lumMod val="90000"/>
                  </a:srgbClr>
                </a:solidFill>
                <a:latin typeface="HG丸ｺﾞｼｯｸM-PRO" pitchFamily="50" charset="-128"/>
                <a:ea typeface="HG丸ｺﾞｼｯｸM-PRO" pitchFamily="50" charset="-128"/>
              </a:rPr>
              <a:t>3. </a:t>
            </a:r>
            <a:r>
              <a:rPr lang="ja-JP" altLang="en-US" sz="2200" b="1" dirty="0">
                <a:solidFill>
                  <a:srgbClr val="E7E6E6">
                    <a:lumMod val="90000"/>
                  </a:srgbClr>
                </a:solidFill>
                <a:latin typeface="HG丸ｺﾞｼｯｸM-PRO" pitchFamily="50" charset="-128"/>
                <a:ea typeface="HG丸ｺﾞｼｯｸM-PRO" pitchFamily="50" charset="-128"/>
              </a:rPr>
              <a:t>自由エネルギー最小化原理によるモデル化の研究</a:t>
            </a:r>
            <a:endParaRPr lang="ja-JP" altLang="en-US" sz="2000" b="1" dirty="0">
              <a:solidFill>
                <a:srgbClr val="E7E6E6">
                  <a:lumMod val="90000"/>
                </a:srgbClr>
              </a:solidFill>
              <a:latin typeface="HG丸ｺﾞｼｯｸM-PRO" pitchFamily="50" charset="-128"/>
              <a:ea typeface="HG丸ｺﾞｼｯｸM-PRO" pitchFamily="50" charset="-128"/>
            </a:endParaRPr>
          </a:p>
        </p:txBody>
      </p:sp>
      <p:sp>
        <p:nvSpPr>
          <p:cNvPr id="9" name="角丸四角形 8"/>
          <p:cNvSpPr/>
          <p:nvPr/>
        </p:nvSpPr>
        <p:spPr bwMode="auto">
          <a:xfrm>
            <a:off x="1937284" y="2142295"/>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１</a:t>
            </a:r>
            <a:r>
              <a:rPr kumimoji="1" lang="en-US" altLang="ja-JP"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 </a:t>
            </a:r>
            <a:r>
              <a:rPr lang="ja-JP" altLang="en-US" sz="2200" b="1" dirty="0">
                <a:solidFill>
                  <a:prstClr val="white"/>
                </a:solidFill>
                <a:latin typeface="HG丸ｺﾞｼｯｸM-PRO" pitchFamily="50" charset="-128"/>
                <a:ea typeface="HG丸ｺﾞｼｯｸM-PRO" pitchFamily="50" charset="-128"/>
              </a:rPr>
              <a:t>不確定性下の意思決定への情動の影響と個人差の研究</a:t>
            </a:r>
            <a:endPar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endParaRPr>
          </a:p>
        </p:txBody>
      </p:sp>
      <p:grpSp>
        <p:nvGrpSpPr>
          <p:cNvPr id="10" name="グループ化 9">
            <a:extLst>
              <a:ext uri="{FF2B5EF4-FFF2-40B4-BE49-F238E27FC236}">
                <a16:creationId xmlns:a16="http://schemas.microsoft.com/office/drawing/2014/main" id="{F7E2B3A8-25BC-4496-9072-73270CB377C8}"/>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7B9C0F3A-DA60-425E-886F-607F865B5EF3}"/>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0DA914E3-2FFA-430C-8127-CC9B6DC74C98}"/>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906D0ACC-B3F8-40F6-B4A7-DCCA81E1A785}"/>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F6B85A64-BF89-46F3-8F93-3D603833D9ED}"/>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3800" b="1" dirty="0">
                  <a:solidFill>
                    <a:prstClr val="white"/>
                  </a:solidFill>
                  <a:latin typeface="HG丸ｺﾞｼｯｸM-PRO" pitchFamily="50" charset="-128"/>
                  <a:ea typeface="HG丸ｺﾞｼｯｸM-PRO" pitchFamily="50" charset="-128"/>
                </a:rPr>
                <a:t>研究テーマ</a:t>
              </a:r>
              <a:endParaRPr kumimoji="1" lang="ja-JP" altLang="en-US" sz="3800" b="0" i="0" u="none" strike="noStrike" kern="1200" cap="none" spc="0" normalizeH="0" baseline="0" noProof="0" dirty="0">
                <a:ln>
                  <a:noFill/>
                </a:ln>
                <a:solidFill>
                  <a:prstClr val="white"/>
                </a:solidFill>
                <a:effectLst/>
                <a:uLnTx/>
                <a:uFillTx/>
                <a:latin typeface="游ゴシック Light" panose="020F0302020204030204"/>
                <a:ea typeface="游ゴシック Light" panose="020B0300000000000000" pitchFamily="50" charset="-128"/>
                <a:cs typeface="+mj-cs"/>
              </a:endParaRPr>
            </a:p>
          </p:txBody>
        </p:sp>
      </p:grpSp>
    </p:spTree>
    <p:extLst>
      <p:ext uri="{BB962C8B-B14F-4D97-AF65-F5344CB8AC3E}">
        <p14:creationId xmlns:p14="http://schemas.microsoft.com/office/powerpoint/2010/main" val="278179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実験概要</a:t>
              </a:r>
              <a:endParaRPr lang="ja-JP" altLang="en-US" sz="3800" dirty="0">
                <a:solidFill>
                  <a:schemeClr val="bg1"/>
                </a:solidFill>
              </a:endParaRPr>
            </a:p>
          </p:txBody>
        </p:sp>
      </p:grpSp>
      <p:sp>
        <p:nvSpPr>
          <p:cNvPr id="8" name="コンテンツ プレースホルダー 2">
            <a:extLst>
              <a:ext uri="{FF2B5EF4-FFF2-40B4-BE49-F238E27FC236}">
                <a16:creationId xmlns:a16="http://schemas.microsoft.com/office/drawing/2014/main" id="{FB790436-521C-4B28-8C38-F7AB15AF4A9B}"/>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単純接触効果を用いる</a:t>
            </a:r>
            <a:endParaRPr lang="en-US" altLang="ja-JP" sz="2400" dirty="0"/>
          </a:p>
          <a:p>
            <a:pPr marL="914400" lvl="1" indent="-457200">
              <a:buFont typeface="+mj-ea"/>
              <a:buAutoNum type="circleNumDbPlain"/>
            </a:pPr>
            <a:r>
              <a:rPr lang="ja-JP" altLang="en-US" dirty="0"/>
              <a:t>行動を伴わない反復接触</a:t>
            </a:r>
            <a:endParaRPr lang="en-US" altLang="ja-JP" dirty="0"/>
          </a:p>
          <a:p>
            <a:pPr lvl="2"/>
            <a:r>
              <a:rPr lang="ja-JP" altLang="en-US" sz="2400" dirty="0"/>
              <a:t>参加者が受動的に刺激を観察するだけ（</a:t>
            </a:r>
            <a:r>
              <a:rPr lang="ja-JP" altLang="en-US" sz="2400" dirty="0">
                <a:highlight>
                  <a:srgbClr val="FFFF00"/>
                </a:highlight>
              </a:rPr>
              <a:t>反復観察</a:t>
            </a:r>
            <a:r>
              <a:rPr lang="ja-JP" altLang="en-US" sz="2400" dirty="0"/>
              <a:t>）</a:t>
            </a:r>
            <a:endParaRPr lang="en-US" altLang="ja-JP" sz="2400" dirty="0"/>
          </a:p>
          <a:p>
            <a:pPr lvl="2"/>
            <a:r>
              <a:rPr lang="en-US" altLang="ja-JP" sz="2400" dirty="0">
                <a:solidFill>
                  <a:schemeClr val="accent2"/>
                </a:solidFill>
                <a:highlight>
                  <a:srgbClr val="FFFF00"/>
                </a:highlight>
              </a:rPr>
              <a:t>Liking</a:t>
            </a:r>
            <a:r>
              <a:rPr lang="ja-JP" altLang="en-US" sz="2400" dirty="0"/>
              <a:t>が高まると予想</a:t>
            </a:r>
            <a:endParaRPr lang="en-US" altLang="ja-JP" sz="2400" dirty="0"/>
          </a:p>
          <a:p>
            <a:pPr lvl="2">
              <a:buFont typeface="Wingdings" panose="05000000000000000000" pitchFamily="2" charset="2"/>
              <a:buChar char="Ø"/>
            </a:pPr>
            <a:r>
              <a:rPr lang="ja-JP" altLang="en-US" sz="2400" dirty="0"/>
              <a:t> 例）コマーシャル・カタログ</a:t>
            </a:r>
            <a:endParaRPr lang="en-US" altLang="ja-JP" sz="2400" dirty="0"/>
          </a:p>
          <a:p>
            <a:pPr marL="914400" lvl="1" indent="-457200">
              <a:buFont typeface="+mj-ea"/>
              <a:buAutoNum type="circleNumDbPlain"/>
            </a:pPr>
            <a:endParaRPr lang="en-US" altLang="ja-JP" dirty="0"/>
          </a:p>
          <a:p>
            <a:pPr marL="914400" lvl="1" indent="-457200">
              <a:buFont typeface="+mj-ea"/>
              <a:buAutoNum type="circleNumDbPlain"/>
            </a:pPr>
            <a:r>
              <a:rPr lang="ja-JP" altLang="en-US" dirty="0"/>
              <a:t>行動を伴う反復接触</a:t>
            </a:r>
            <a:endParaRPr lang="en-US" altLang="ja-JP" sz="2400" dirty="0"/>
          </a:p>
          <a:p>
            <a:pPr lvl="2"/>
            <a:r>
              <a:rPr lang="ja-JP" altLang="en-US" sz="2400" dirty="0"/>
              <a:t>参加者は刺激を選択するという行動を行う（</a:t>
            </a:r>
            <a:r>
              <a:rPr lang="ja-JP" altLang="en-US" sz="2400" dirty="0">
                <a:highlight>
                  <a:srgbClr val="FFFF00"/>
                </a:highlight>
              </a:rPr>
              <a:t>反復選択</a:t>
            </a:r>
            <a:r>
              <a:rPr lang="ja-JP" altLang="en-US" sz="2400" dirty="0"/>
              <a:t>）</a:t>
            </a:r>
            <a:endParaRPr lang="en-US" altLang="ja-JP" sz="2400" dirty="0"/>
          </a:p>
          <a:p>
            <a:pPr lvl="2"/>
            <a:r>
              <a:rPr lang="en-US" altLang="ja-JP" sz="2400" dirty="0">
                <a:solidFill>
                  <a:schemeClr val="accent1"/>
                </a:solidFill>
                <a:highlight>
                  <a:srgbClr val="FFFF00"/>
                </a:highlight>
              </a:rPr>
              <a:t>Wanting</a:t>
            </a:r>
            <a:r>
              <a:rPr lang="ja-JP" altLang="en-US" sz="2400" dirty="0"/>
              <a:t>が高まると予想</a:t>
            </a:r>
            <a:endParaRPr lang="en-US" altLang="ja-JP" sz="2400" dirty="0"/>
          </a:p>
          <a:p>
            <a:pPr lvl="2">
              <a:buFont typeface="Wingdings" panose="05000000000000000000" pitchFamily="2" charset="2"/>
              <a:buChar char="Ø"/>
            </a:pPr>
            <a:r>
              <a:rPr lang="ja-JP" altLang="en-US" sz="2400" dirty="0"/>
              <a:t> 例）車の試乗</a:t>
            </a:r>
          </a:p>
        </p:txBody>
      </p:sp>
    </p:spTree>
    <p:extLst>
      <p:ext uri="{BB962C8B-B14F-4D97-AF65-F5344CB8AC3E}">
        <p14:creationId xmlns:p14="http://schemas.microsoft.com/office/powerpoint/2010/main" val="1214469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方法（</a:t>
              </a:r>
              <a:r>
                <a:rPr lang="en-US" altLang="ja-JP" sz="3800" b="1" dirty="0">
                  <a:solidFill>
                    <a:prstClr val="white"/>
                  </a:solidFill>
                  <a:latin typeface="HG丸ｺﾞｼｯｸM-PRO" pitchFamily="50" charset="-128"/>
                  <a:ea typeface="HG丸ｺﾞｼｯｸM-PRO" pitchFamily="50" charset="-128"/>
                </a:rPr>
                <a:t>2018</a:t>
              </a:r>
              <a:r>
                <a:rPr lang="ja-JP" altLang="en-US" sz="3800" b="1" dirty="0">
                  <a:solidFill>
                    <a:prstClr val="white"/>
                  </a:solidFill>
                  <a:latin typeface="HG丸ｺﾞｼｯｸM-PRO" pitchFamily="50" charset="-128"/>
                  <a:ea typeface="HG丸ｺﾞｼｯｸM-PRO" pitchFamily="50" charset="-128"/>
                </a:rPr>
                <a:t>年度）</a:t>
              </a:r>
              <a:endParaRPr lang="ja-JP" altLang="en-US" sz="3800" dirty="0">
                <a:solidFill>
                  <a:schemeClr val="bg1"/>
                </a:solidFill>
              </a:endParaRPr>
            </a:p>
          </p:txBody>
        </p:sp>
      </p:grpSp>
      <p:sp>
        <p:nvSpPr>
          <p:cNvPr id="3" name="正方形/長方形 2">
            <a:extLst>
              <a:ext uri="{FF2B5EF4-FFF2-40B4-BE49-F238E27FC236}">
                <a16:creationId xmlns:a16="http://schemas.microsoft.com/office/drawing/2014/main" id="{E966B62A-01D0-4B30-B47A-156D3C556FDC}"/>
              </a:ext>
            </a:extLst>
          </p:cNvPr>
          <p:cNvSpPr/>
          <p:nvPr/>
        </p:nvSpPr>
        <p:spPr>
          <a:xfrm>
            <a:off x="8235613" y="3463487"/>
            <a:ext cx="419100" cy="50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solidFill>
                  <a:schemeClr val="tx1"/>
                </a:solidFill>
              </a:rPr>
              <a:t>＋</a:t>
            </a:r>
          </a:p>
        </p:txBody>
      </p:sp>
      <p:grpSp>
        <p:nvGrpSpPr>
          <p:cNvPr id="15" name="グループ化 14">
            <a:extLst>
              <a:ext uri="{FF2B5EF4-FFF2-40B4-BE49-F238E27FC236}">
                <a16:creationId xmlns:a16="http://schemas.microsoft.com/office/drawing/2014/main" id="{90363FBB-6E0B-426A-910D-21CA459310EB}"/>
              </a:ext>
            </a:extLst>
          </p:cNvPr>
          <p:cNvGrpSpPr/>
          <p:nvPr/>
        </p:nvGrpSpPr>
        <p:grpSpPr>
          <a:xfrm>
            <a:off x="2160646" y="3014415"/>
            <a:ext cx="365542" cy="455994"/>
            <a:chOff x="2264716" y="769371"/>
            <a:chExt cx="365542" cy="455994"/>
          </a:xfrm>
        </p:grpSpPr>
        <p:sp>
          <p:nvSpPr>
            <p:cNvPr id="17" name="矢印: 右 16">
              <a:extLst>
                <a:ext uri="{FF2B5EF4-FFF2-40B4-BE49-F238E27FC236}">
                  <a16:creationId xmlns:a16="http://schemas.microsoft.com/office/drawing/2014/main" id="{E1D09458-B84D-4423-B700-1129A171E7C6}"/>
                </a:ext>
              </a:extLst>
            </p:cNvPr>
            <p:cNvSpPr/>
            <p:nvPr/>
          </p:nvSpPr>
          <p:spPr>
            <a:xfrm>
              <a:off x="2264716" y="769371"/>
              <a:ext cx="365542" cy="45599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矢印: 右 4">
              <a:extLst>
                <a:ext uri="{FF2B5EF4-FFF2-40B4-BE49-F238E27FC236}">
                  <a16:creationId xmlns:a16="http://schemas.microsoft.com/office/drawing/2014/main" id="{65EFB0F0-E01F-492F-846C-9B0CF22AE73F}"/>
                </a:ext>
              </a:extLst>
            </p:cNvPr>
            <p:cNvSpPr txBox="1"/>
            <p:nvPr/>
          </p:nvSpPr>
          <p:spPr>
            <a:xfrm>
              <a:off x="2264716" y="860570"/>
              <a:ext cx="255879" cy="273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grpSp>
      <p:grpSp>
        <p:nvGrpSpPr>
          <p:cNvPr id="34" name="グループ化 33">
            <a:extLst>
              <a:ext uri="{FF2B5EF4-FFF2-40B4-BE49-F238E27FC236}">
                <a16:creationId xmlns:a16="http://schemas.microsoft.com/office/drawing/2014/main" id="{4C5A3802-8FC0-4AD9-B3DE-7656C048F754}"/>
              </a:ext>
            </a:extLst>
          </p:cNvPr>
          <p:cNvGrpSpPr/>
          <p:nvPr/>
        </p:nvGrpSpPr>
        <p:grpSpPr>
          <a:xfrm>
            <a:off x="4758849" y="3085599"/>
            <a:ext cx="365542" cy="455994"/>
            <a:chOff x="2264716" y="769371"/>
            <a:chExt cx="365542" cy="455994"/>
          </a:xfrm>
        </p:grpSpPr>
        <p:sp>
          <p:nvSpPr>
            <p:cNvPr id="35" name="矢印: 右 34">
              <a:extLst>
                <a:ext uri="{FF2B5EF4-FFF2-40B4-BE49-F238E27FC236}">
                  <a16:creationId xmlns:a16="http://schemas.microsoft.com/office/drawing/2014/main" id="{6ECE5986-F133-4CD0-8BD4-1F5D63D8DFC7}"/>
                </a:ext>
              </a:extLst>
            </p:cNvPr>
            <p:cNvSpPr/>
            <p:nvPr/>
          </p:nvSpPr>
          <p:spPr>
            <a:xfrm>
              <a:off x="2264716" y="769371"/>
              <a:ext cx="365542" cy="45599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6" name="矢印: 右 4">
              <a:extLst>
                <a:ext uri="{FF2B5EF4-FFF2-40B4-BE49-F238E27FC236}">
                  <a16:creationId xmlns:a16="http://schemas.microsoft.com/office/drawing/2014/main" id="{486051C1-0DEE-434D-BDDC-9B8B6D53C1EC}"/>
                </a:ext>
              </a:extLst>
            </p:cNvPr>
            <p:cNvSpPr txBox="1"/>
            <p:nvPr/>
          </p:nvSpPr>
          <p:spPr>
            <a:xfrm>
              <a:off x="2264716" y="860570"/>
              <a:ext cx="255879" cy="273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grpSp>
      <p:sp>
        <p:nvSpPr>
          <p:cNvPr id="38" name="四角形: 角を丸くする 37">
            <a:extLst>
              <a:ext uri="{FF2B5EF4-FFF2-40B4-BE49-F238E27FC236}">
                <a16:creationId xmlns:a16="http://schemas.microsoft.com/office/drawing/2014/main" id="{49D57ACF-B38B-4A61-94DF-E3BCA7875136}"/>
              </a:ext>
            </a:extLst>
          </p:cNvPr>
          <p:cNvSpPr/>
          <p:nvPr/>
        </p:nvSpPr>
        <p:spPr>
          <a:xfrm>
            <a:off x="83352" y="2340322"/>
            <a:ext cx="1897716" cy="1897716"/>
          </a:xfrm>
          <a:prstGeom prst="roundRect">
            <a:avLst>
              <a:gd name="adj" fmla="val 10000"/>
            </a:avLst>
          </a:prstGeom>
          <a:blipFill>
            <a:blip r:embed="rId3"/>
            <a:srcRect/>
            <a:stretch>
              <a:fillRect l="-39000" r="-39000"/>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9" name="四角形: 角を丸くする 38">
            <a:extLst>
              <a:ext uri="{FF2B5EF4-FFF2-40B4-BE49-F238E27FC236}">
                <a16:creationId xmlns:a16="http://schemas.microsoft.com/office/drawing/2014/main" id="{39894C42-E3AA-453C-8306-483837AAD0B9}"/>
              </a:ext>
            </a:extLst>
          </p:cNvPr>
          <p:cNvSpPr/>
          <p:nvPr/>
        </p:nvSpPr>
        <p:spPr>
          <a:xfrm>
            <a:off x="2596103" y="2340322"/>
            <a:ext cx="1897716" cy="1897716"/>
          </a:xfrm>
          <a:prstGeom prst="roundRect">
            <a:avLst>
              <a:gd name="adj" fmla="val 10000"/>
            </a:avLst>
          </a:prstGeom>
          <a:blipFill>
            <a:blip r:embed="rId4">
              <a:extLst>
                <a:ext uri="{28A0092B-C50C-407E-A947-70E740481C1C}">
                  <a14:useLocalDpi xmlns:a14="http://schemas.microsoft.com/office/drawing/2010/main" val="0"/>
                </a:ext>
              </a:extLst>
            </a:blip>
            <a:srcRect/>
            <a:stretch>
              <a:fillRect l="-39000" r="-39000"/>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2" name="四角形: 角を丸くする 41">
            <a:extLst>
              <a:ext uri="{FF2B5EF4-FFF2-40B4-BE49-F238E27FC236}">
                <a16:creationId xmlns:a16="http://schemas.microsoft.com/office/drawing/2014/main" id="{CE707FAF-3C83-4A99-BF7B-96C453840D9F}"/>
              </a:ext>
            </a:extLst>
          </p:cNvPr>
          <p:cNvSpPr/>
          <p:nvPr/>
        </p:nvSpPr>
        <p:spPr>
          <a:xfrm>
            <a:off x="5456094" y="1745728"/>
            <a:ext cx="1897716" cy="1897716"/>
          </a:xfrm>
          <a:prstGeom prst="roundRect">
            <a:avLst>
              <a:gd name="adj" fmla="val 10000"/>
            </a:avLst>
          </a:prstGeom>
          <a:blipFill dpi="0" rotWithShape="1">
            <a:blip r:embed="rId5"/>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3" name="四角形: 角を丸くする 42">
            <a:extLst>
              <a:ext uri="{FF2B5EF4-FFF2-40B4-BE49-F238E27FC236}">
                <a16:creationId xmlns:a16="http://schemas.microsoft.com/office/drawing/2014/main" id="{0A08AC03-C8E2-44FA-BFA3-04DB3B5A7F16}"/>
              </a:ext>
            </a:extLst>
          </p:cNvPr>
          <p:cNvSpPr/>
          <p:nvPr/>
        </p:nvSpPr>
        <p:spPr>
          <a:xfrm>
            <a:off x="8936100" y="3643444"/>
            <a:ext cx="1897716" cy="1897716"/>
          </a:xfrm>
          <a:prstGeom prst="roundRect">
            <a:avLst>
              <a:gd name="adj" fmla="val 10000"/>
            </a:avLst>
          </a:prstGeom>
          <a:blipFill dpi="0" rotWithShape="1">
            <a:blip r:embed="rId6">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四角形: 角を丸くする 43">
            <a:extLst>
              <a:ext uri="{FF2B5EF4-FFF2-40B4-BE49-F238E27FC236}">
                <a16:creationId xmlns:a16="http://schemas.microsoft.com/office/drawing/2014/main" id="{52FF93FA-028A-46B8-AADA-5B152F3C1BF3}"/>
              </a:ext>
            </a:extLst>
          </p:cNvPr>
          <p:cNvSpPr/>
          <p:nvPr/>
        </p:nvSpPr>
        <p:spPr>
          <a:xfrm>
            <a:off x="5453961" y="3643444"/>
            <a:ext cx="1897716" cy="1897716"/>
          </a:xfrm>
          <a:prstGeom prst="roundRect">
            <a:avLst>
              <a:gd name="adj" fmla="val 10000"/>
            </a:avLst>
          </a:prstGeom>
          <a:blipFill dpi="0" rotWithShape="1">
            <a:blip r:embed="rId7">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四角形: 角を丸くする 44">
            <a:extLst>
              <a:ext uri="{FF2B5EF4-FFF2-40B4-BE49-F238E27FC236}">
                <a16:creationId xmlns:a16="http://schemas.microsoft.com/office/drawing/2014/main" id="{03D66A8E-173A-49AE-B28D-0B6C68EEFFC0}"/>
              </a:ext>
            </a:extLst>
          </p:cNvPr>
          <p:cNvSpPr/>
          <p:nvPr/>
        </p:nvSpPr>
        <p:spPr>
          <a:xfrm>
            <a:off x="8936100" y="1745728"/>
            <a:ext cx="1897716" cy="1897716"/>
          </a:xfrm>
          <a:prstGeom prst="roundRect">
            <a:avLst>
              <a:gd name="adj" fmla="val 10000"/>
            </a:avLst>
          </a:prstGeom>
          <a:blipFill dpi="0" rotWithShape="1">
            <a:blip r:embed="rId8">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11" name="グループ化 10">
            <a:extLst>
              <a:ext uri="{FF2B5EF4-FFF2-40B4-BE49-F238E27FC236}">
                <a16:creationId xmlns:a16="http://schemas.microsoft.com/office/drawing/2014/main" id="{8B5CD194-7B33-4387-A054-960452D8ADDF}"/>
              </a:ext>
            </a:extLst>
          </p:cNvPr>
          <p:cNvGrpSpPr/>
          <p:nvPr/>
        </p:nvGrpSpPr>
        <p:grpSpPr>
          <a:xfrm>
            <a:off x="258866" y="3810468"/>
            <a:ext cx="1897716" cy="1897716"/>
            <a:chOff x="310388" y="1682007"/>
            <a:chExt cx="1897716" cy="1897716"/>
          </a:xfrm>
          <a:solidFill>
            <a:schemeClr val="bg1"/>
          </a:solidFill>
        </p:grpSpPr>
        <p:sp>
          <p:nvSpPr>
            <p:cNvPr id="12" name="四角形: 角を丸くする 11">
              <a:extLst>
                <a:ext uri="{FF2B5EF4-FFF2-40B4-BE49-F238E27FC236}">
                  <a16:creationId xmlns:a16="http://schemas.microsoft.com/office/drawing/2014/main" id="{373DFAD4-755C-4341-8076-C13CD3E60C02}"/>
                </a:ext>
              </a:extLst>
            </p:cNvPr>
            <p:cNvSpPr/>
            <p:nvPr/>
          </p:nvSpPr>
          <p:spPr>
            <a:xfrm>
              <a:off x="310388"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四角形: 角を丸くする 4">
              <a:extLst>
                <a:ext uri="{FF2B5EF4-FFF2-40B4-BE49-F238E27FC236}">
                  <a16:creationId xmlns:a16="http://schemas.microsoft.com/office/drawing/2014/main" id="{7F273290-B5D4-49CB-9D8B-7F79F5383F5B}"/>
                </a:ext>
              </a:extLst>
            </p:cNvPr>
            <p:cNvSpPr txBox="1"/>
            <p:nvPr/>
          </p:nvSpPr>
          <p:spPr>
            <a:xfrm>
              <a:off x="365970"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ja-JP" altLang="en-US" sz="2000" kern="1200" dirty="0">
                  <a:solidFill>
                    <a:schemeClr val="tx1"/>
                  </a:solidFill>
                  <a:highlight>
                    <a:srgbClr val="FFFF00"/>
                  </a:highlight>
                </a:rPr>
                <a:t>反復観察</a:t>
              </a: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単にビン・缶を観察</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23" name="グループ化 22">
            <a:extLst>
              <a:ext uri="{FF2B5EF4-FFF2-40B4-BE49-F238E27FC236}">
                <a16:creationId xmlns:a16="http://schemas.microsoft.com/office/drawing/2014/main" id="{B8898400-8B3D-48EA-BB5D-A755AEFE89DD}"/>
              </a:ext>
            </a:extLst>
          </p:cNvPr>
          <p:cNvGrpSpPr/>
          <p:nvPr/>
        </p:nvGrpSpPr>
        <p:grpSpPr>
          <a:xfrm>
            <a:off x="2771538" y="3810468"/>
            <a:ext cx="1897716" cy="1897716"/>
            <a:chOff x="3252510" y="1682007"/>
            <a:chExt cx="1897716" cy="1897716"/>
          </a:xfrm>
          <a:solidFill>
            <a:schemeClr val="bg1"/>
          </a:solidFill>
        </p:grpSpPr>
        <p:sp>
          <p:nvSpPr>
            <p:cNvPr id="24" name="四角形: 角を丸くする 23">
              <a:extLst>
                <a:ext uri="{FF2B5EF4-FFF2-40B4-BE49-F238E27FC236}">
                  <a16:creationId xmlns:a16="http://schemas.microsoft.com/office/drawing/2014/main" id="{C25F9836-CF78-42ED-BC19-472A69389FB3}"/>
                </a:ext>
              </a:extLst>
            </p:cNvPr>
            <p:cNvSpPr/>
            <p:nvPr/>
          </p:nvSpPr>
          <p:spPr>
            <a:xfrm>
              <a:off x="3252510"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四角形: 角を丸くする 4">
              <a:extLst>
                <a:ext uri="{FF2B5EF4-FFF2-40B4-BE49-F238E27FC236}">
                  <a16:creationId xmlns:a16="http://schemas.microsoft.com/office/drawing/2014/main" id="{9317B371-81D6-421B-9764-77AFE6732A2B}"/>
                </a:ext>
              </a:extLst>
            </p:cNvPr>
            <p:cNvSpPr txBox="1"/>
            <p:nvPr/>
          </p:nvSpPr>
          <p:spPr>
            <a:xfrm>
              <a:off x="3308092"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ja-JP" altLang="en-US" sz="2000" kern="1200" dirty="0">
                  <a:solidFill>
                    <a:schemeClr val="tx1"/>
                  </a:solidFill>
                  <a:highlight>
                    <a:srgbClr val="FFFF00"/>
                  </a:highlight>
                </a:rPr>
                <a:t>反復選択</a:t>
              </a: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ビンまたは缶を選択</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27" name="グループ化 26">
            <a:extLst>
              <a:ext uri="{FF2B5EF4-FFF2-40B4-BE49-F238E27FC236}">
                <a16:creationId xmlns:a16="http://schemas.microsoft.com/office/drawing/2014/main" id="{0BE666D6-44FA-49EC-81B2-4E23E8D7C5A0}"/>
              </a:ext>
            </a:extLst>
          </p:cNvPr>
          <p:cNvGrpSpPr/>
          <p:nvPr/>
        </p:nvGrpSpPr>
        <p:grpSpPr>
          <a:xfrm>
            <a:off x="6897012" y="4675675"/>
            <a:ext cx="2015982" cy="1897716"/>
            <a:chOff x="6194633" y="1682007"/>
            <a:chExt cx="1897716" cy="1897716"/>
          </a:xfrm>
          <a:solidFill>
            <a:schemeClr val="bg1"/>
          </a:solidFill>
        </p:grpSpPr>
        <p:sp>
          <p:nvSpPr>
            <p:cNvPr id="28" name="四角形: 角を丸くする 27">
              <a:extLst>
                <a:ext uri="{FF2B5EF4-FFF2-40B4-BE49-F238E27FC236}">
                  <a16:creationId xmlns:a16="http://schemas.microsoft.com/office/drawing/2014/main" id="{D006EDED-A1DC-4B2D-A9DC-13E62473FC04}"/>
                </a:ext>
              </a:extLst>
            </p:cNvPr>
            <p:cNvSpPr/>
            <p:nvPr/>
          </p:nvSpPr>
          <p:spPr>
            <a:xfrm>
              <a:off x="6194633"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四角形: 角を丸くする 4">
              <a:extLst>
                <a:ext uri="{FF2B5EF4-FFF2-40B4-BE49-F238E27FC236}">
                  <a16:creationId xmlns:a16="http://schemas.microsoft.com/office/drawing/2014/main" id="{DDD206F9-EADD-473B-BD9E-7E07B253307D}"/>
                </a:ext>
              </a:extLst>
            </p:cNvPr>
            <p:cNvSpPr txBox="1"/>
            <p:nvPr/>
          </p:nvSpPr>
          <p:spPr>
            <a:xfrm>
              <a:off x="6250215"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Liking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「好き」「嫌い」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31" name="グループ化 30">
            <a:extLst>
              <a:ext uri="{FF2B5EF4-FFF2-40B4-BE49-F238E27FC236}">
                <a16:creationId xmlns:a16="http://schemas.microsoft.com/office/drawing/2014/main" id="{6AC5B80D-8F3D-4338-B4BF-81661F0FB6A9}"/>
              </a:ext>
            </a:extLst>
          </p:cNvPr>
          <p:cNvGrpSpPr/>
          <p:nvPr/>
        </p:nvGrpSpPr>
        <p:grpSpPr>
          <a:xfrm>
            <a:off x="10237778" y="4675675"/>
            <a:ext cx="1897716" cy="1897716"/>
            <a:chOff x="9136755" y="1682007"/>
            <a:chExt cx="1897716" cy="1897716"/>
          </a:xfrm>
          <a:solidFill>
            <a:schemeClr val="bg1"/>
          </a:solidFill>
        </p:grpSpPr>
        <p:sp>
          <p:nvSpPr>
            <p:cNvPr id="32" name="四角形: 角を丸くする 31">
              <a:extLst>
                <a:ext uri="{FF2B5EF4-FFF2-40B4-BE49-F238E27FC236}">
                  <a16:creationId xmlns:a16="http://schemas.microsoft.com/office/drawing/2014/main" id="{45499D38-6C77-4C6E-87B1-AB9C0121679B}"/>
                </a:ext>
              </a:extLst>
            </p:cNvPr>
            <p:cNvSpPr/>
            <p:nvPr/>
          </p:nvSpPr>
          <p:spPr>
            <a:xfrm>
              <a:off x="9136755"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四角形: 角を丸くする 4">
              <a:extLst>
                <a:ext uri="{FF2B5EF4-FFF2-40B4-BE49-F238E27FC236}">
                  <a16:creationId xmlns:a16="http://schemas.microsoft.com/office/drawing/2014/main" id="{6033CECF-FE63-4FEC-A859-8FFDF6E84105}"/>
                </a:ext>
              </a:extLst>
            </p:cNvPr>
            <p:cNvSpPr txBox="1"/>
            <p:nvPr/>
          </p:nvSpPr>
          <p:spPr>
            <a:xfrm>
              <a:off x="9192337"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Wanting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「欲しい」「いらない」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sp>
        <p:nvSpPr>
          <p:cNvPr id="7" name="楕円 6">
            <a:extLst>
              <a:ext uri="{FF2B5EF4-FFF2-40B4-BE49-F238E27FC236}">
                <a16:creationId xmlns:a16="http://schemas.microsoft.com/office/drawing/2014/main" id="{2E221337-7CD6-417D-8961-FD31E9C97F0F}"/>
              </a:ext>
            </a:extLst>
          </p:cNvPr>
          <p:cNvSpPr/>
          <p:nvPr/>
        </p:nvSpPr>
        <p:spPr>
          <a:xfrm>
            <a:off x="7165780"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6" name="楕円 45">
            <a:extLst>
              <a:ext uri="{FF2B5EF4-FFF2-40B4-BE49-F238E27FC236}">
                <a16:creationId xmlns:a16="http://schemas.microsoft.com/office/drawing/2014/main" id="{60E69327-5628-40A7-99A6-B215BEBD80CC}"/>
              </a:ext>
            </a:extLst>
          </p:cNvPr>
          <p:cNvSpPr/>
          <p:nvPr/>
        </p:nvSpPr>
        <p:spPr>
          <a:xfrm>
            <a:off x="7161514"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47" name="楕円 46">
            <a:extLst>
              <a:ext uri="{FF2B5EF4-FFF2-40B4-BE49-F238E27FC236}">
                <a16:creationId xmlns:a16="http://schemas.microsoft.com/office/drawing/2014/main" id="{688D606E-2C30-4974-9785-1E529D73D0A7}"/>
              </a:ext>
            </a:extLst>
          </p:cNvPr>
          <p:cNvSpPr/>
          <p:nvPr/>
        </p:nvSpPr>
        <p:spPr>
          <a:xfrm>
            <a:off x="10635581"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8" name="楕円 47">
            <a:extLst>
              <a:ext uri="{FF2B5EF4-FFF2-40B4-BE49-F238E27FC236}">
                <a16:creationId xmlns:a16="http://schemas.microsoft.com/office/drawing/2014/main" id="{16F3B76A-A14E-4CD4-82CC-7C7BF86C48D2}"/>
              </a:ext>
            </a:extLst>
          </p:cNvPr>
          <p:cNvSpPr/>
          <p:nvPr/>
        </p:nvSpPr>
        <p:spPr>
          <a:xfrm>
            <a:off x="10631315"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8" name="テキスト ボックス 7">
            <a:extLst>
              <a:ext uri="{FF2B5EF4-FFF2-40B4-BE49-F238E27FC236}">
                <a16:creationId xmlns:a16="http://schemas.microsoft.com/office/drawing/2014/main" id="{8E6F128C-CBA6-403A-9F7F-A87245F74167}"/>
              </a:ext>
            </a:extLst>
          </p:cNvPr>
          <p:cNvSpPr txBox="1"/>
          <p:nvPr/>
        </p:nvSpPr>
        <p:spPr>
          <a:xfrm>
            <a:off x="5498237" y="3274660"/>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49" name="テキスト ボックス 48">
            <a:extLst>
              <a:ext uri="{FF2B5EF4-FFF2-40B4-BE49-F238E27FC236}">
                <a16:creationId xmlns:a16="http://schemas.microsoft.com/office/drawing/2014/main" id="{E9611A3B-3BB8-4575-AFB4-5E00730DF3B1}"/>
              </a:ext>
            </a:extLst>
          </p:cNvPr>
          <p:cNvSpPr txBox="1"/>
          <p:nvPr/>
        </p:nvSpPr>
        <p:spPr>
          <a:xfrm>
            <a:off x="5498237" y="5177489"/>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50" name="テキスト ボックス 49">
            <a:extLst>
              <a:ext uri="{FF2B5EF4-FFF2-40B4-BE49-F238E27FC236}">
                <a16:creationId xmlns:a16="http://schemas.microsoft.com/office/drawing/2014/main" id="{A7C859BB-8A99-4928-AF33-96442274CA5B}"/>
              </a:ext>
            </a:extLst>
          </p:cNvPr>
          <p:cNvSpPr txBox="1"/>
          <p:nvPr/>
        </p:nvSpPr>
        <p:spPr>
          <a:xfrm>
            <a:off x="8983322" y="3276318"/>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51" name="テキスト ボックス 50">
            <a:extLst>
              <a:ext uri="{FF2B5EF4-FFF2-40B4-BE49-F238E27FC236}">
                <a16:creationId xmlns:a16="http://schemas.microsoft.com/office/drawing/2014/main" id="{E6D29DE1-7968-43AA-92D3-0DD62A50703D}"/>
              </a:ext>
            </a:extLst>
          </p:cNvPr>
          <p:cNvSpPr txBox="1"/>
          <p:nvPr/>
        </p:nvSpPr>
        <p:spPr>
          <a:xfrm>
            <a:off x="8983322" y="5169622"/>
            <a:ext cx="415498" cy="369332"/>
          </a:xfrm>
          <a:prstGeom prst="rect">
            <a:avLst/>
          </a:prstGeom>
          <a:noFill/>
        </p:spPr>
        <p:txBody>
          <a:bodyPr wrap="none" rtlCol="0">
            <a:spAutoFit/>
          </a:bodyPr>
          <a:lstStyle/>
          <a:p>
            <a:r>
              <a:rPr kumimoji="1" lang="ja-JP" altLang="en-US" dirty="0">
                <a:solidFill>
                  <a:srgbClr val="FF0000"/>
                </a:solidFill>
              </a:rPr>
              <a:t>④</a:t>
            </a:r>
          </a:p>
        </p:txBody>
      </p:sp>
      <p:grpSp>
        <p:nvGrpSpPr>
          <p:cNvPr id="5" name="グループ化 4">
            <a:extLst>
              <a:ext uri="{FF2B5EF4-FFF2-40B4-BE49-F238E27FC236}">
                <a16:creationId xmlns:a16="http://schemas.microsoft.com/office/drawing/2014/main" id="{F31071C1-67CD-419A-AE64-664623EFAEB3}"/>
              </a:ext>
            </a:extLst>
          </p:cNvPr>
          <p:cNvGrpSpPr/>
          <p:nvPr/>
        </p:nvGrpSpPr>
        <p:grpSpPr>
          <a:xfrm>
            <a:off x="5786148" y="5725551"/>
            <a:ext cx="896945" cy="958048"/>
            <a:chOff x="5786148" y="5802551"/>
            <a:chExt cx="896945" cy="958048"/>
          </a:xfrm>
        </p:grpSpPr>
        <p:pic>
          <p:nvPicPr>
            <p:cNvPr id="1026" name="Picture 2" descr="ãã­ã¼ãã¼ã ç¡æç´ æãã®ç»åæ¤ç´¢çµæ">
              <a:extLst>
                <a:ext uri="{FF2B5EF4-FFF2-40B4-BE49-F238E27FC236}">
                  <a16:creationId xmlns:a16="http://schemas.microsoft.com/office/drawing/2014/main" id="{B0BFC807-6AE4-4716-A584-132862E28A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a:extLst>
                <a:ext uri="{FF2B5EF4-FFF2-40B4-BE49-F238E27FC236}">
                  <a16:creationId xmlns:a16="http://schemas.microsoft.com/office/drawing/2014/main" id="{5773D672-141F-4F1E-9C65-6D1B6543971F}"/>
                </a:ext>
              </a:extLst>
            </p:cNvPr>
            <p:cNvGrpSpPr/>
            <p:nvPr/>
          </p:nvGrpSpPr>
          <p:grpSpPr>
            <a:xfrm>
              <a:off x="5936756" y="5802551"/>
              <a:ext cx="595728" cy="233972"/>
              <a:chOff x="5956125" y="5802551"/>
              <a:chExt cx="595728" cy="233972"/>
            </a:xfrm>
          </p:grpSpPr>
          <p:sp>
            <p:nvSpPr>
              <p:cNvPr id="2" name="矢印: 右 1">
                <a:extLst>
                  <a:ext uri="{FF2B5EF4-FFF2-40B4-BE49-F238E27FC236}">
                    <a16:creationId xmlns:a16="http://schemas.microsoft.com/office/drawing/2014/main" id="{0E7590B2-D17F-4019-86D5-0775DD67FC16}"/>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右 51">
                <a:extLst>
                  <a:ext uri="{FF2B5EF4-FFF2-40B4-BE49-F238E27FC236}">
                    <a16:creationId xmlns:a16="http://schemas.microsoft.com/office/drawing/2014/main" id="{556339E2-50B4-4BAD-B2FD-B2B9FB22798D}"/>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3" name="グループ化 52">
            <a:extLst>
              <a:ext uri="{FF2B5EF4-FFF2-40B4-BE49-F238E27FC236}">
                <a16:creationId xmlns:a16="http://schemas.microsoft.com/office/drawing/2014/main" id="{DCA7F58E-A81B-40F7-930E-94F39D400CF2}"/>
              </a:ext>
            </a:extLst>
          </p:cNvPr>
          <p:cNvGrpSpPr/>
          <p:nvPr/>
        </p:nvGrpSpPr>
        <p:grpSpPr>
          <a:xfrm>
            <a:off x="9126913" y="5708184"/>
            <a:ext cx="896945" cy="958048"/>
            <a:chOff x="5786148" y="5802551"/>
            <a:chExt cx="896945" cy="958048"/>
          </a:xfrm>
        </p:grpSpPr>
        <p:pic>
          <p:nvPicPr>
            <p:cNvPr id="54" name="Picture 2" descr="ãã­ã¼ãã¼ã ç¡æç´ æãã®ç»åæ¤ç´¢çµæ">
              <a:extLst>
                <a:ext uri="{FF2B5EF4-FFF2-40B4-BE49-F238E27FC236}">
                  <a16:creationId xmlns:a16="http://schemas.microsoft.com/office/drawing/2014/main" id="{8903A94E-DB33-4C42-B3A0-5F7FD1AC215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グループ化 54">
              <a:extLst>
                <a:ext uri="{FF2B5EF4-FFF2-40B4-BE49-F238E27FC236}">
                  <a16:creationId xmlns:a16="http://schemas.microsoft.com/office/drawing/2014/main" id="{6C22CBD0-7AB0-4C1C-A4A8-FD4417B966ED}"/>
                </a:ext>
              </a:extLst>
            </p:cNvPr>
            <p:cNvGrpSpPr/>
            <p:nvPr/>
          </p:nvGrpSpPr>
          <p:grpSpPr>
            <a:xfrm>
              <a:off x="5936756" y="5802551"/>
              <a:ext cx="595728" cy="233972"/>
              <a:chOff x="5956125" y="5802551"/>
              <a:chExt cx="595728" cy="233972"/>
            </a:xfrm>
          </p:grpSpPr>
          <p:sp>
            <p:nvSpPr>
              <p:cNvPr id="56" name="矢印: 右 55">
                <a:extLst>
                  <a:ext uri="{FF2B5EF4-FFF2-40B4-BE49-F238E27FC236}">
                    <a16:creationId xmlns:a16="http://schemas.microsoft.com/office/drawing/2014/main" id="{56A45030-BEE2-4CF3-AA75-3B7B327D4DB0}"/>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右 56">
                <a:extLst>
                  <a:ext uri="{FF2B5EF4-FFF2-40B4-BE49-F238E27FC236}">
                    <a16:creationId xmlns:a16="http://schemas.microsoft.com/office/drawing/2014/main" id="{B80387B7-5787-45D8-82A0-DAE1D3A9EAE8}"/>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8" name="グループ化 57">
            <a:extLst>
              <a:ext uri="{FF2B5EF4-FFF2-40B4-BE49-F238E27FC236}">
                <a16:creationId xmlns:a16="http://schemas.microsoft.com/office/drawing/2014/main" id="{77FA5C23-02DF-41A3-984A-556D3896E64A}"/>
              </a:ext>
            </a:extLst>
          </p:cNvPr>
          <p:cNvGrpSpPr/>
          <p:nvPr/>
        </p:nvGrpSpPr>
        <p:grpSpPr>
          <a:xfrm>
            <a:off x="3224666" y="5880701"/>
            <a:ext cx="896945" cy="958048"/>
            <a:chOff x="5786148" y="5802551"/>
            <a:chExt cx="896945" cy="958048"/>
          </a:xfrm>
        </p:grpSpPr>
        <p:pic>
          <p:nvPicPr>
            <p:cNvPr id="59" name="Picture 2" descr="ãã­ã¼ãã¼ã ç¡æç´ æãã®ç»åæ¤ç´¢çµæ">
              <a:extLst>
                <a:ext uri="{FF2B5EF4-FFF2-40B4-BE49-F238E27FC236}">
                  <a16:creationId xmlns:a16="http://schemas.microsoft.com/office/drawing/2014/main" id="{94DC4E6D-A220-4BDD-9057-A30478BEB09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グループ化 59">
              <a:extLst>
                <a:ext uri="{FF2B5EF4-FFF2-40B4-BE49-F238E27FC236}">
                  <a16:creationId xmlns:a16="http://schemas.microsoft.com/office/drawing/2014/main" id="{1D1B7475-EA36-4D02-9F4D-6F0D4D7A5259}"/>
                </a:ext>
              </a:extLst>
            </p:cNvPr>
            <p:cNvGrpSpPr/>
            <p:nvPr/>
          </p:nvGrpSpPr>
          <p:grpSpPr>
            <a:xfrm>
              <a:off x="5936756" y="5802551"/>
              <a:ext cx="595728" cy="233972"/>
              <a:chOff x="5956125" y="5802551"/>
              <a:chExt cx="595728" cy="233972"/>
            </a:xfrm>
          </p:grpSpPr>
          <p:sp>
            <p:nvSpPr>
              <p:cNvPr id="61" name="矢印: 右 60">
                <a:extLst>
                  <a:ext uri="{FF2B5EF4-FFF2-40B4-BE49-F238E27FC236}">
                    <a16:creationId xmlns:a16="http://schemas.microsoft.com/office/drawing/2014/main" id="{22D44251-18E6-40C0-A205-A5662363DE4C}"/>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矢印: 右 61">
                <a:extLst>
                  <a:ext uri="{FF2B5EF4-FFF2-40B4-BE49-F238E27FC236}">
                    <a16:creationId xmlns:a16="http://schemas.microsoft.com/office/drawing/2014/main" id="{A3814F83-2D6A-49C5-B918-A1B7F46589C0}"/>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1028" name="Picture 4" descr="ãç® ç¡æç´ æãã®ç»åæ¤ç´¢çµæ">
            <a:extLst>
              <a:ext uri="{FF2B5EF4-FFF2-40B4-BE49-F238E27FC236}">
                <a16:creationId xmlns:a16="http://schemas.microsoft.com/office/drawing/2014/main" id="{89C81300-E17A-4741-BA10-38925861C0D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2839" y="6056923"/>
            <a:ext cx="678741" cy="40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9495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4735</TotalTime>
  <Words>604</Words>
  <Application>Microsoft Office PowerPoint</Application>
  <PresentationFormat>ワイド画面</PresentationFormat>
  <Paragraphs>123</Paragraphs>
  <Slides>11</Slides>
  <Notes>10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HG丸ｺﾞｼｯｸM-PRO</vt: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意思決定における感情機能の 脳内機構のモデル化</dc:title>
  <dc:creator>前川亮</dc:creator>
  <cp:lastModifiedBy>亮 前川</cp:lastModifiedBy>
  <cp:revision>449</cp:revision>
  <cp:lastPrinted>2019-03-22T12:47:21Z</cp:lastPrinted>
  <dcterms:created xsi:type="dcterms:W3CDTF">2017-11-03T06:53:49Z</dcterms:created>
  <dcterms:modified xsi:type="dcterms:W3CDTF">2019-07-15T06:23:54Z</dcterms:modified>
</cp:coreProperties>
</file>