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83" r:id="rId2"/>
    <p:sldId id="532" r:id="rId3"/>
    <p:sldId id="320" r:id="rId4"/>
    <p:sldId id="528" r:id="rId5"/>
    <p:sldId id="525" r:id="rId6"/>
    <p:sldId id="530" r:id="rId7"/>
    <p:sldId id="293" r:id="rId8"/>
    <p:sldId id="540" r:id="rId9"/>
    <p:sldId id="550" r:id="rId10"/>
    <p:sldId id="551" r:id="rId11"/>
    <p:sldId id="552" r:id="rId12"/>
    <p:sldId id="553" r:id="rId13"/>
    <p:sldId id="556" r:id="rId14"/>
    <p:sldId id="542" r:id="rId15"/>
    <p:sldId id="555" r:id="rId16"/>
    <p:sldId id="544" r:id="rId17"/>
    <p:sldId id="531" r:id="rId18"/>
    <p:sldId id="303" r:id="rId19"/>
    <p:sldId id="548" r:id="rId20"/>
    <p:sldId id="549" r:id="rId21"/>
    <p:sldId id="352" r:id="rId22"/>
    <p:sldId id="554" r:id="rId23"/>
    <p:sldId id="536" r:id="rId24"/>
    <p:sldId id="538" r:id="rId25"/>
    <p:sldId id="539" r:id="rId26"/>
    <p:sldId id="545" r:id="rId27"/>
    <p:sldId id="523" r:id="rId28"/>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529" autoAdjust="0"/>
  </p:normalViewPr>
  <p:slideViewPr>
    <p:cSldViewPr snapToGrid="0">
      <p:cViewPr varScale="1">
        <p:scale>
          <a:sx n="102" d="100"/>
          <a:sy n="102" d="100"/>
        </p:scale>
        <p:origin x="906" y="10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375-4098-91B5-CC3A2F79EEF3}"/>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375-4098-91B5-CC3A2F79EEF3}"/>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FD71-436E-A55D-F208173171CF}"/>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FD71-436E-A55D-F208173171CF}"/>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7D97-4AF6-B27B-B8E39C97D5ED}"/>
              </c:ext>
            </c:extLst>
          </c:dPt>
          <c:dPt>
            <c:idx val="1"/>
            <c:invertIfNegative val="0"/>
            <c:bubble3D val="0"/>
            <c:spPr>
              <a:solidFill>
                <a:srgbClr val="4472C4"/>
              </a:solidFill>
              <a:ln>
                <a:noFill/>
              </a:ln>
              <a:effectLst/>
            </c:spPr>
            <c:extLst>
              <c:ext xmlns:c16="http://schemas.microsoft.com/office/drawing/2014/chart" uri="{C3380CC4-5D6E-409C-BE32-E72D297353CC}">
                <c16:uniqueId val="{00000001-9042-442B-8CB0-3A74D85DDADD}"/>
              </c:ext>
            </c:extLst>
          </c:dPt>
          <c:dPt>
            <c:idx val="2"/>
            <c:invertIfNegative val="0"/>
            <c:bubble3D val="0"/>
            <c:spPr>
              <a:solidFill>
                <a:srgbClr val="ED7D31"/>
              </a:solidFill>
              <a:ln>
                <a:noFill/>
              </a:ln>
              <a:effectLst/>
            </c:spPr>
            <c:extLst>
              <c:ext xmlns:c16="http://schemas.microsoft.com/office/drawing/2014/chart" uri="{C3380CC4-5D6E-409C-BE32-E72D297353CC}">
                <c16:uniqueId val="{00000005-7D97-4AF6-B27B-B8E39C97D5ED}"/>
              </c:ext>
            </c:extLst>
          </c:dPt>
          <c:dPt>
            <c:idx val="3"/>
            <c:invertIfNegative val="0"/>
            <c:bubble3D val="0"/>
            <c:spPr>
              <a:solidFill>
                <a:srgbClr val="4472C4"/>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373F-4558-B348-7B27102182F0}"/>
              </c:ext>
            </c:extLst>
          </c:dPt>
          <c:dPt>
            <c:idx val="1"/>
            <c:invertIfNegative val="0"/>
            <c:bubble3D val="0"/>
            <c:spPr>
              <a:solidFill>
                <a:srgbClr val="4472C4"/>
              </a:solidFill>
              <a:ln>
                <a:noFill/>
              </a:ln>
              <a:effectLst/>
            </c:spPr>
            <c:extLst>
              <c:ext xmlns:c16="http://schemas.microsoft.com/office/drawing/2014/chart" uri="{C3380CC4-5D6E-409C-BE32-E72D297353CC}">
                <c16:uniqueId val="{00000001-3907-4C6F-9DF5-7F23FA064AB5}"/>
              </c:ext>
            </c:extLst>
          </c:dPt>
          <c:dPt>
            <c:idx val="2"/>
            <c:invertIfNegative val="0"/>
            <c:bubble3D val="0"/>
            <c:spPr>
              <a:solidFill>
                <a:srgbClr val="ED7D31"/>
              </a:solidFill>
              <a:ln>
                <a:noFill/>
              </a:ln>
              <a:effectLst/>
            </c:spPr>
            <c:extLst>
              <c:ext xmlns:c16="http://schemas.microsoft.com/office/drawing/2014/chart" uri="{C3380CC4-5D6E-409C-BE32-E72D297353CC}">
                <c16:uniqueId val="{00000005-373F-4558-B348-7B27102182F0}"/>
              </c:ext>
            </c:extLst>
          </c:dPt>
          <c:dPt>
            <c:idx val="3"/>
            <c:invertIfNegative val="0"/>
            <c:bubble3D val="0"/>
            <c:spPr>
              <a:solidFill>
                <a:srgbClr val="4472C4"/>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2019/8/5</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2019/8/5</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732657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12</a:t>
            </a:fld>
            <a:endParaRPr kumimoji="1" lang="ja-JP" altLang="en-US"/>
          </a:p>
        </p:txBody>
      </p:sp>
    </p:spTree>
    <p:extLst>
      <p:ext uri="{BB962C8B-B14F-4D97-AF65-F5344CB8AC3E}">
        <p14:creationId xmlns:p14="http://schemas.microsoft.com/office/powerpoint/2010/main" val="1136982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77034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174582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1305062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17</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18</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19</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20</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22</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23</a:t>
            </a:fld>
            <a:endParaRPr kumimoji="1" lang="ja-JP" altLang="en-US"/>
          </a:p>
        </p:txBody>
      </p:sp>
    </p:spTree>
    <p:extLst>
      <p:ext uri="{BB962C8B-B14F-4D97-AF65-F5344CB8AC3E}">
        <p14:creationId xmlns:p14="http://schemas.microsoft.com/office/powerpoint/2010/main" val="2549549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24</a:t>
            </a:fld>
            <a:endParaRPr kumimoji="1" lang="ja-JP" altLang="en-US"/>
          </a:p>
        </p:txBody>
      </p:sp>
    </p:spTree>
    <p:extLst>
      <p:ext uri="{BB962C8B-B14F-4D97-AF65-F5344CB8AC3E}">
        <p14:creationId xmlns:p14="http://schemas.microsoft.com/office/powerpoint/2010/main" val="2629285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25</a:t>
            </a:fld>
            <a:endParaRPr kumimoji="1" lang="ja-JP" altLang="en-US"/>
          </a:p>
        </p:txBody>
      </p:sp>
    </p:spTree>
    <p:extLst>
      <p:ext uri="{BB962C8B-B14F-4D97-AF65-F5344CB8AC3E}">
        <p14:creationId xmlns:p14="http://schemas.microsoft.com/office/powerpoint/2010/main" val="214772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26</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2614866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27</a:t>
            </a:fld>
            <a:endParaRPr kumimoji="1" lang="ja-JP" altLang="en-US"/>
          </a:p>
        </p:txBody>
      </p:sp>
    </p:spTree>
    <p:extLst>
      <p:ext uri="{BB962C8B-B14F-4D97-AF65-F5344CB8AC3E}">
        <p14:creationId xmlns:p14="http://schemas.microsoft.com/office/powerpoint/2010/main" val="3126754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2490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3753155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266571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2019/8/5</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2019/8/5</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6.jp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2019.8.5</a:t>
            </a:r>
            <a:r>
              <a:rPr lang="ja-JP" altLang="en-US" dirty="0">
                <a:solidFill>
                  <a:prstClr val="white"/>
                </a:solidFill>
                <a:latin typeface="HG丸ｺﾞｼｯｸM-PRO" pitchFamily="50" charset="-128"/>
                <a:ea typeface="HG丸ｺﾞｼｯｸM-PRO" pitchFamily="50" charset="-128"/>
              </a:rPr>
              <a:t>　コンポン研究所</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dirty="0">
                <a:solidFill>
                  <a:prstClr val="white"/>
                </a:solidFill>
                <a:latin typeface="HG丸ｺﾞｼｯｸM-PRO" pitchFamily="50" charset="-128"/>
                <a:ea typeface="HG丸ｺﾞｼｯｸM-PRO" pitchFamily="50" charset="-128"/>
              </a:rPr>
              <a:t>中間報告</a:t>
            </a: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4" name="図 3" descr="テキスト, 地図 が含まれている画像&#10;&#10;自動的に生成された説明">
            <a:extLst>
              <a:ext uri="{FF2B5EF4-FFF2-40B4-BE49-F238E27FC236}">
                <a16:creationId xmlns:a16="http://schemas.microsoft.com/office/drawing/2014/main" id="{BDE75C34-722B-4FC4-9C59-3CBCFAD0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39" y="1751005"/>
            <a:ext cx="5000625" cy="3749040"/>
          </a:xfrm>
          <a:prstGeom prst="rect">
            <a:avLst/>
          </a:prstGeom>
        </p:spPr>
      </p:pic>
      <p:pic>
        <p:nvPicPr>
          <p:cNvPr id="6" name="図 5" descr="テキスト, 地図 が含まれている画像&#10;&#10;自動的に生成された説明">
            <a:extLst>
              <a:ext uri="{FF2B5EF4-FFF2-40B4-BE49-F238E27FC236}">
                <a16:creationId xmlns:a16="http://schemas.microsoft.com/office/drawing/2014/main" id="{F05C82A5-5E45-4216-9525-85122C3AB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037" y="1751005"/>
            <a:ext cx="5000625" cy="3749040"/>
          </a:xfrm>
          <a:prstGeom prst="rect">
            <a:avLst/>
          </a:prstGeom>
        </p:spPr>
      </p:pic>
      <p:sp>
        <p:nvSpPr>
          <p:cNvPr id="2" name="テキスト ボックス 1">
            <a:extLst>
              <a:ext uri="{FF2B5EF4-FFF2-40B4-BE49-F238E27FC236}">
                <a16:creationId xmlns:a16="http://schemas.microsoft.com/office/drawing/2014/main" id="{6815B834-0A02-483B-B1D9-B1BF8F67E7C4}"/>
              </a:ext>
            </a:extLst>
          </p:cNvPr>
          <p:cNvSpPr txBox="1"/>
          <p:nvPr/>
        </p:nvSpPr>
        <p:spPr>
          <a:xfrm>
            <a:off x="2004175" y="6075482"/>
            <a:ext cx="8183651" cy="369332"/>
          </a:xfrm>
          <a:prstGeom prst="rect">
            <a:avLst/>
          </a:prstGeom>
          <a:noFill/>
        </p:spPr>
        <p:txBody>
          <a:bodyPr wrap="none" rtlCol="0">
            <a:spAutoFit/>
          </a:bodyPr>
          <a:lstStyle/>
          <a:p>
            <a:r>
              <a:rPr kumimoji="1" lang="ja-JP" altLang="en-US" dirty="0"/>
              <a:t>心拍弁別感度の高い人は，</a:t>
            </a:r>
            <a:r>
              <a:rPr kumimoji="1" lang="en-US" altLang="ja-JP" dirty="0"/>
              <a:t>IGT</a:t>
            </a:r>
            <a:r>
              <a:rPr kumimoji="1" lang="ja-JP" altLang="en-US" dirty="0"/>
              <a:t>の山の切り替え後の予期的身体反応が大きい</a:t>
            </a:r>
            <a:endParaRPr kumimoji="1" lang="en-US" altLang="ja-JP" dirty="0"/>
          </a:p>
        </p:txBody>
      </p:sp>
    </p:spTree>
    <p:extLst>
      <p:ext uri="{BB962C8B-B14F-4D97-AF65-F5344CB8AC3E}">
        <p14:creationId xmlns:p14="http://schemas.microsoft.com/office/powerpoint/2010/main" val="42804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3" name="図 2" descr="テキスト, 地図, 空 が含まれている画像&#10;&#10;自動的に生成された説明">
            <a:extLst>
              <a:ext uri="{FF2B5EF4-FFF2-40B4-BE49-F238E27FC236}">
                <a16:creationId xmlns:a16="http://schemas.microsoft.com/office/drawing/2014/main" id="{71A6185D-53C3-4CFE-B73C-15D4BD1B0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660" y="2118909"/>
            <a:ext cx="5000625" cy="3749040"/>
          </a:xfrm>
          <a:prstGeom prst="rect">
            <a:avLst/>
          </a:prstGeom>
        </p:spPr>
      </p:pic>
      <p:sp>
        <p:nvSpPr>
          <p:cNvPr id="8" name="テキスト ボックス 7">
            <a:extLst>
              <a:ext uri="{FF2B5EF4-FFF2-40B4-BE49-F238E27FC236}">
                <a16:creationId xmlns:a16="http://schemas.microsoft.com/office/drawing/2014/main" id="{05420B9A-5920-4FC8-9C75-D668C17A3ABC}"/>
              </a:ext>
            </a:extLst>
          </p:cNvPr>
          <p:cNvSpPr txBox="1"/>
          <p:nvPr/>
        </p:nvSpPr>
        <p:spPr>
          <a:xfrm>
            <a:off x="7343071" y="3531764"/>
            <a:ext cx="3931878" cy="923330"/>
          </a:xfrm>
          <a:prstGeom prst="rect">
            <a:avLst/>
          </a:prstGeom>
          <a:noFill/>
        </p:spPr>
        <p:txBody>
          <a:bodyPr wrap="square" rtlCol="0">
            <a:spAutoFit/>
          </a:bodyPr>
          <a:lstStyle/>
          <a:p>
            <a:r>
              <a:rPr kumimoji="1" lang="ja-JP" altLang="en-US" dirty="0"/>
              <a:t>心拍弁別感度の良い人は，</a:t>
            </a:r>
            <a:r>
              <a:rPr kumimoji="1" lang="en-US" altLang="ja-JP" dirty="0"/>
              <a:t>IGT</a:t>
            </a:r>
            <a:r>
              <a:rPr kumimoji="1" lang="ja-JP" altLang="en-US" dirty="0"/>
              <a:t>の山の切り替え後に良い山を選ぶ割合が高い</a:t>
            </a:r>
          </a:p>
        </p:txBody>
      </p:sp>
      <p:sp>
        <p:nvSpPr>
          <p:cNvPr id="9" name="テキスト ボックス 8">
            <a:extLst>
              <a:ext uri="{FF2B5EF4-FFF2-40B4-BE49-F238E27FC236}">
                <a16:creationId xmlns:a16="http://schemas.microsoft.com/office/drawing/2014/main" id="{A44F9AE4-B965-4A30-9CA9-A5F48B98DAFD}"/>
              </a:ext>
            </a:extLst>
          </p:cNvPr>
          <p:cNvSpPr txBox="1"/>
          <p:nvPr/>
        </p:nvSpPr>
        <p:spPr>
          <a:xfrm rot="16200000">
            <a:off x="1093509" y="3839540"/>
            <a:ext cx="1640263" cy="307777"/>
          </a:xfrm>
          <a:prstGeom prst="rect">
            <a:avLst/>
          </a:prstGeom>
          <a:solidFill>
            <a:schemeClr val="bg1"/>
          </a:solidFill>
        </p:spPr>
        <p:txBody>
          <a:bodyPr wrap="square" rtlCol="0">
            <a:spAutoFit/>
          </a:bodyPr>
          <a:lstStyle/>
          <a:p>
            <a:pPr algn="ctr"/>
            <a:r>
              <a:rPr kumimoji="1" lang="ja-JP" altLang="en-US" sz="1400" dirty="0"/>
              <a:t>獲得金額</a:t>
            </a:r>
          </a:p>
        </p:txBody>
      </p:sp>
    </p:spTree>
    <p:extLst>
      <p:ext uri="{BB962C8B-B14F-4D97-AF65-F5344CB8AC3E}">
        <p14:creationId xmlns:p14="http://schemas.microsoft.com/office/powerpoint/2010/main" val="142669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6815B834-0A02-483B-B1D9-B1BF8F67E7C4}"/>
              </a:ext>
            </a:extLst>
          </p:cNvPr>
          <p:cNvSpPr txBox="1"/>
          <p:nvPr/>
        </p:nvSpPr>
        <p:spPr>
          <a:xfrm>
            <a:off x="3389170" y="6075482"/>
            <a:ext cx="5413661" cy="369332"/>
          </a:xfrm>
          <a:prstGeom prst="rect">
            <a:avLst/>
          </a:prstGeom>
          <a:noFill/>
        </p:spPr>
        <p:txBody>
          <a:bodyPr wrap="none" rtlCol="0">
            <a:spAutoFit/>
          </a:bodyPr>
          <a:lstStyle/>
          <a:p>
            <a:r>
              <a:rPr kumimoji="1" lang="ja-JP" altLang="en-US" dirty="0"/>
              <a:t>心拍弁別感度の高い人は，</a:t>
            </a:r>
            <a:r>
              <a:rPr kumimoji="1" lang="en-US" altLang="ja-JP" dirty="0"/>
              <a:t>IGT</a:t>
            </a:r>
            <a:r>
              <a:rPr kumimoji="1" lang="ja-JP" altLang="en-US" dirty="0"/>
              <a:t>の獲得金額が大きい</a:t>
            </a:r>
            <a:endParaRPr kumimoji="1" lang="en-US" altLang="ja-JP" dirty="0"/>
          </a:p>
        </p:txBody>
      </p:sp>
      <p:pic>
        <p:nvPicPr>
          <p:cNvPr id="5" name="図 4" descr="テキスト, 地図 が含まれている画像&#10;&#10;自動的に生成された説明">
            <a:extLst>
              <a:ext uri="{FF2B5EF4-FFF2-40B4-BE49-F238E27FC236}">
                <a16:creationId xmlns:a16="http://schemas.microsoft.com/office/drawing/2014/main" id="{305EF72D-6FCC-49F6-8551-2E6B59558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687" y="1792086"/>
            <a:ext cx="5000625" cy="3749040"/>
          </a:xfrm>
          <a:prstGeom prst="rect">
            <a:avLst/>
          </a:prstGeom>
        </p:spPr>
      </p:pic>
    </p:spTree>
    <p:extLst>
      <p:ext uri="{BB962C8B-B14F-4D97-AF65-F5344CB8AC3E}">
        <p14:creationId xmlns:p14="http://schemas.microsoft.com/office/powerpoint/2010/main" val="183568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 </a:t>
              </a:r>
              <a:r>
                <a:rPr lang="ja-JP" altLang="en-US" sz="3800" b="1" dirty="0">
                  <a:solidFill>
                    <a:prstClr val="white"/>
                  </a:solidFill>
                  <a:latin typeface="HG丸ｺﾞｼｯｸM-PRO" pitchFamily="50" charset="-128"/>
                  <a:ea typeface="HG丸ｺﾞｼｯｸM-PRO" pitchFamily="50" charset="-128"/>
                </a:rPr>
                <a:t>高群</a:t>
              </a:r>
              <a:r>
                <a:rPr lang="en-US" altLang="ja-JP" sz="3800" b="1" dirty="0">
                  <a:solidFill>
                    <a:prstClr val="white"/>
                  </a:solidFill>
                  <a:latin typeface="HG丸ｺﾞｼｯｸM-PRO" pitchFamily="50" charset="-128"/>
                  <a:ea typeface="HG丸ｺﾞｼｯｸM-PRO" pitchFamily="50" charset="-128"/>
                </a:rPr>
                <a:t>5 + </a:t>
              </a:r>
              <a:r>
                <a:rPr lang="ja-JP" altLang="en-US" sz="3800" b="1" dirty="0">
                  <a:solidFill>
                    <a:prstClr val="white"/>
                  </a:solidFill>
                  <a:latin typeface="HG丸ｺﾞｼｯｸM-PRO" pitchFamily="50" charset="-128"/>
                  <a:ea typeface="HG丸ｺﾞｼｯｸM-PRO" pitchFamily="50" charset="-128"/>
                </a:rPr>
                <a:t>低群</a:t>
              </a:r>
              <a:r>
                <a:rPr lang="en-US" altLang="ja-JP" sz="3800" b="1" dirty="0">
                  <a:solidFill>
                    <a:prstClr val="white"/>
                  </a:solidFill>
                  <a:latin typeface="HG丸ｺﾞｼｯｸM-PRO" pitchFamily="50" charset="-128"/>
                  <a:ea typeface="HG丸ｺﾞｼｯｸM-PRO" pitchFamily="50" charset="-128"/>
                </a:rPr>
                <a:t>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6815B834-0A02-483B-B1D9-B1BF8F67E7C4}"/>
              </a:ext>
            </a:extLst>
          </p:cNvPr>
          <p:cNvSpPr txBox="1"/>
          <p:nvPr/>
        </p:nvSpPr>
        <p:spPr>
          <a:xfrm>
            <a:off x="3389170" y="6075482"/>
            <a:ext cx="5413661" cy="369332"/>
          </a:xfrm>
          <a:prstGeom prst="rect">
            <a:avLst/>
          </a:prstGeom>
          <a:noFill/>
        </p:spPr>
        <p:txBody>
          <a:bodyPr wrap="none" rtlCol="0">
            <a:spAutoFit/>
          </a:bodyPr>
          <a:lstStyle/>
          <a:p>
            <a:r>
              <a:rPr kumimoji="1" lang="ja-JP" altLang="en-US" dirty="0"/>
              <a:t>心拍弁別感度の高い人は，</a:t>
            </a:r>
            <a:r>
              <a:rPr kumimoji="1" lang="en-US" altLang="ja-JP" dirty="0"/>
              <a:t>IGT</a:t>
            </a:r>
            <a:r>
              <a:rPr kumimoji="1" lang="ja-JP" altLang="en-US" dirty="0"/>
              <a:t>の獲得金額が大きい</a:t>
            </a:r>
            <a:endParaRPr kumimoji="1" lang="en-US" altLang="ja-JP" dirty="0"/>
          </a:p>
        </p:txBody>
      </p:sp>
      <p:pic>
        <p:nvPicPr>
          <p:cNvPr id="5" name="図 4" descr="テキスト, 地図 が含まれている画像&#10;&#10;自動的に生成された説明">
            <a:extLst>
              <a:ext uri="{FF2B5EF4-FFF2-40B4-BE49-F238E27FC236}">
                <a16:creationId xmlns:a16="http://schemas.microsoft.com/office/drawing/2014/main" id="{305EF72D-6FCC-49F6-8551-2E6B59558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687" y="1792086"/>
            <a:ext cx="5000625" cy="3749040"/>
          </a:xfrm>
          <a:prstGeom prst="rect">
            <a:avLst/>
          </a:prstGeom>
        </p:spPr>
      </p:pic>
      <p:sp>
        <p:nvSpPr>
          <p:cNvPr id="3" name="四角形: 角を丸くする 2">
            <a:extLst>
              <a:ext uri="{FF2B5EF4-FFF2-40B4-BE49-F238E27FC236}">
                <a16:creationId xmlns:a16="http://schemas.microsoft.com/office/drawing/2014/main" id="{404CB06A-81C9-4270-8E82-F0A502D88F04}"/>
              </a:ext>
            </a:extLst>
          </p:cNvPr>
          <p:cNvSpPr/>
          <p:nvPr/>
        </p:nvSpPr>
        <p:spPr>
          <a:xfrm>
            <a:off x="6297105" y="2102177"/>
            <a:ext cx="1376314" cy="203619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859127C9-ACDD-4310-9305-414CFCDB5ECC}"/>
              </a:ext>
            </a:extLst>
          </p:cNvPr>
          <p:cNvSpPr/>
          <p:nvPr/>
        </p:nvSpPr>
        <p:spPr>
          <a:xfrm>
            <a:off x="4506294" y="3348088"/>
            <a:ext cx="1376314" cy="178952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8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pic>
        <p:nvPicPr>
          <p:cNvPr id="4" name="図 3" descr="スクリーンショット が含まれている画像&#10;&#10;自動的に生成された説明">
            <a:extLst>
              <a:ext uri="{FF2B5EF4-FFF2-40B4-BE49-F238E27FC236}">
                <a16:creationId xmlns:a16="http://schemas.microsoft.com/office/drawing/2014/main" id="{BCD198E9-4BDC-4870-BDC3-0609A5FBA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370" y="1549474"/>
            <a:ext cx="7799933" cy="5173541"/>
          </a:xfrm>
          <a:prstGeom prst="rect">
            <a:avLst/>
          </a:prstGeom>
        </p:spPr>
      </p:pic>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下位</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上位</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-1250</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5279389" y="2162747"/>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19357"/>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56668"/>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5279389" y="4609930"/>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cxnSp>
        <p:nvCxnSpPr>
          <p:cNvPr id="7" name="直線矢印コネクタ 6">
            <a:extLst>
              <a:ext uri="{FF2B5EF4-FFF2-40B4-BE49-F238E27FC236}">
                <a16:creationId xmlns:a16="http://schemas.microsoft.com/office/drawing/2014/main" id="{B76CBDA8-5337-4C3F-9B39-3073FFD3C8D0}"/>
              </a:ext>
            </a:extLst>
          </p:cNvPr>
          <p:cNvCxnSpPr/>
          <p:nvPr/>
        </p:nvCxnSpPr>
        <p:spPr>
          <a:xfrm>
            <a:off x="3129699"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58E7EEA-AD7A-4E3D-A5ED-E960B84C3EDA}"/>
              </a:ext>
            </a:extLst>
          </p:cNvPr>
          <p:cNvCxnSpPr/>
          <p:nvPr/>
        </p:nvCxnSpPr>
        <p:spPr>
          <a:xfrm>
            <a:off x="6506066"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7D241BA-3DB0-4B9B-B84D-5335F74D7B08}"/>
              </a:ext>
            </a:extLst>
          </p:cNvPr>
          <p:cNvCxnSpPr/>
          <p:nvPr/>
        </p:nvCxnSpPr>
        <p:spPr>
          <a:xfrm>
            <a:off x="7750404"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4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群ごとの選択率（</a:t>
              </a:r>
              <a:r>
                <a:rPr lang="en-US" altLang="ja-JP" sz="3800" b="1" dirty="0">
                  <a:solidFill>
                    <a:prstClr val="white"/>
                  </a:solidFill>
                  <a:latin typeface="HG丸ｺﾞｼｯｸM-PRO" pitchFamily="50" charset="-128"/>
                  <a:ea typeface="HG丸ｺﾞｼｯｸM-PRO" pitchFamily="50" charset="-128"/>
                </a:rPr>
                <a:t>N=10; </a:t>
              </a:r>
              <a:r>
                <a:rPr lang="ja-JP" altLang="en-US" sz="3800" b="1" dirty="0">
                  <a:solidFill>
                    <a:prstClr val="white"/>
                  </a:solidFill>
                  <a:latin typeface="HG丸ｺﾞｼｯｸM-PRO" pitchFamily="50" charset="-128"/>
                  <a:ea typeface="HG丸ｺﾞｼｯｸM-PRO" pitchFamily="50" charset="-128"/>
                </a:rPr>
                <a:t>高群</a:t>
              </a:r>
              <a:r>
                <a:rPr lang="en-US" altLang="ja-JP" sz="3800" b="1" dirty="0">
                  <a:solidFill>
                    <a:prstClr val="white"/>
                  </a:solidFill>
                  <a:latin typeface="HG丸ｺﾞｼｯｸM-PRO" pitchFamily="50" charset="-128"/>
                  <a:ea typeface="HG丸ｺﾞｼｯｸM-PRO" pitchFamily="50" charset="-128"/>
                </a:rPr>
                <a:t>5 + </a:t>
              </a:r>
              <a:r>
                <a:rPr lang="ja-JP" altLang="en-US" sz="3800" b="1" dirty="0">
                  <a:solidFill>
                    <a:prstClr val="white"/>
                  </a:solidFill>
                  <a:latin typeface="HG丸ｺﾞｼｯｸM-PRO" pitchFamily="50" charset="-128"/>
                  <a:ea typeface="HG丸ｺﾞｼｯｸM-PRO" pitchFamily="50" charset="-128"/>
                </a:rPr>
                <a:t>低群</a:t>
              </a:r>
              <a:r>
                <a:rPr lang="en-US" altLang="ja-JP" sz="3800" b="1" dirty="0">
                  <a:solidFill>
                    <a:prstClr val="white"/>
                  </a:solidFill>
                  <a:latin typeface="HG丸ｺﾞｼｯｸM-PRO" pitchFamily="50" charset="-128"/>
                  <a:ea typeface="HG丸ｺﾞｼｯｸM-PRO" pitchFamily="50" charset="-128"/>
                </a:rPr>
                <a:t>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a:p>
              <a:endParaRPr lang="ja-JP" altLang="en-US" sz="3800" dirty="0">
                <a:solidFill>
                  <a:schemeClr val="bg1"/>
                </a:solidFill>
              </a:endParaRPr>
            </a:p>
          </p:txBody>
        </p:sp>
      </p:grpSp>
      <p:pic>
        <p:nvPicPr>
          <p:cNvPr id="3" name="図 2" descr="筆記具, 文房具 が含まれている画像&#10;&#10;自動的に生成された説明">
            <a:extLst>
              <a:ext uri="{FF2B5EF4-FFF2-40B4-BE49-F238E27FC236}">
                <a16:creationId xmlns:a16="http://schemas.microsoft.com/office/drawing/2014/main" id="{34544642-7B3E-4766-ADE9-0407FE9FB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71" y="2090771"/>
            <a:ext cx="10591800" cy="4000500"/>
          </a:xfrm>
          <a:prstGeom prst="rect">
            <a:avLst/>
          </a:prstGeom>
        </p:spPr>
      </p:pic>
      <p:sp>
        <p:nvSpPr>
          <p:cNvPr id="46" name="テキスト ボックス 45">
            <a:extLst>
              <a:ext uri="{FF2B5EF4-FFF2-40B4-BE49-F238E27FC236}">
                <a16:creationId xmlns:a16="http://schemas.microsoft.com/office/drawing/2014/main" id="{CFBE4500-B202-4E00-BB88-534771530923}"/>
              </a:ext>
            </a:extLst>
          </p:cNvPr>
          <p:cNvSpPr txBox="1"/>
          <p:nvPr/>
        </p:nvSpPr>
        <p:spPr>
          <a:xfrm>
            <a:off x="9615733" y="2947511"/>
            <a:ext cx="2345868" cy="1477328"/>
          </a:xfrm>
          <a:prstGeom prst="rect">
            <a:avLst/>
          </a:prstGeom>
          <a:noFill/>
        </p:spPr>
        <p:txBody>
          <a:bodyPr wrap="square" rtlCol="0">
            <a:spAutoFit/>
          </a:bodyPr>
          <a:lstStyle/>
          <a:p>
            <a:r>
              <a:rPr kumimoji="1" lang="ja-JP" altLang="en-US" u="sng" dirty="0"/>
              <a:t>高群</a:t>
            </a:r>
            <a:endParaRPr kumimoji="1" lang="en-US" altLang="ja-JP" u="sng" dirty="0"/>
          </a:p>
          <a:p>
            <a:r>
              <a:rPr lang="ja-JP" altLang="en-US" dirty="0"/>
              <a:t>心拍弁別感度 </a:t>
            </a:r>
            <a:r>
              <a:rPr lang="en-US" altLang="ja-JP" dirty="0"/>
              <a:t>&gt;= 0.7</a:t>
            </a:r>
          </a:p>
          <a:p>
            <a:endParaRPr kumimoji="1" lang="en-US" altLang="ja-JP" u="sng" dirty="0"/>
          </a:p>
          <a:p>
            <a:r>
              <a:rPr lang="ja-JP" altLang="en-US" u="sng" dirty="0"/>
              <a:t>低群</a:t>
            </a:r>
            <a:endParaRPr lang="en-US" altLang="ja-JP" u="sng" dirty="0"/>
          </a:p>
          <a:p>
            <a:r>
              <a:rPr kumimoji="1" lang="ja-JP" altLang="en-US" dirty="0"/>
              <a:t>心拍弁別感度 </a:t>
            </a:r>
            <a:r>
              <a:rPr kumimoji="1" lang="en-US" altLang="ja-JP" dirty="0"/>
              <a:t>&lt; 0.7</a:t>
            </a:r>
            <a:endParaRPr kumimoji="1" lang="ja-JP" altLang="en-US" dirty="0"/>
          </a:p>
        </p:txBody>
      </p:sp>
      <p:sp>
        <p:nvSpPr>
          <p:cNvPr id="5" name="テキスト ボックス 4">
            <a:extLst>
              <a:ext uri="{FF2B5EF4-FFF2-40B4-BE49-F238E27FC236}">
                <a16:creationId xmlns:a16="http://schemas.microsoft.com/office/drawing/2014/main" id="{C9408D0D-3BAC-4DCD-8801-7CF41702926D}"/>
              </a:ext>
            </a:extLst>
          </p:cNvPr>
          <p:cNvSpPr txBox="1"/>
          <p:nvPr/>
        </p:nvSpPr>
        <p:spPr>
          <a:xfrm rot="16200000" flipH="1">
            <a:off x="-196206" y="3821512"/>
            <a:ext cx="1338828" cy="369332"/>
          </a:xfrm>
          <a:prstGeom prst="rect">
            <a:avLst/>
          </a:prstGeom>
          <a:noFill/>
        </p:spPr>
        <p:txBody>
          <a:bodyPr wrap="none" rtlCol="0">
            <a:spAutoFit/>
          </a:bodyPr>
          <a:lstStyle/>
          <a:p>
            <a:r>
              <a:rPr kumimoji="1" lang="ja-JP" altLang="en-US" dirty="0"/>
              <a:t>山の選択率</a:t>
            </a:r>
          </a:p>
        </p:txBody>
      </p:sp>
      <p:grpSp>
        <p:nvGrpSpPr>
          <p:cNvPr id="10" name="グループ化 9">
            <a:extLst>
              <a:ext uri="{FF2B5EF4-FFF2-40B4-BE49-F238E27FC236}">
                <a16:creationId xmlns:a16="http://schemas.microsoft.com/office/drawing/2014/main" id="{DB4863D9-0495-4A3C-BF97-D6E7FDA9DDBF}"/>
              </a:ext>
            </a:extLst>
          </p:cNvPr>
          <p:cNvGrpSpPr/>
          <p:nvPr/>
        </p:nvGrpSpPr>
        <p:grpSpPr>
          <a:xfrm>
            <a:off x="1282040" y="5737112"/>
            <a:ext cx="3075851" cy="737287"/>
            <a:chOff x="1282040" y="5723316"/>
            <a:chExt cx="3075851" cy="737287"/>
          </a:xfrm>
        </p:grpSpPr>
        <p:sp>
          <p:nvSpPr>
            <p:cNvPr id="6" name="テキスト ボックス 5">
              <a:extLst>
                <a:ext uri="{FF2B5EF4-FFF2-40B4-BE49-F238E27FC236}">
                  <a16:creationId xmlns:a16="http://schemas.microsoft.com/office/drawing/2014/main" id="{7A3D5AD1-90E1-434F-BF32-8D6FAE5A94ED}"/>
                </a:ext>
              </a:extLst>
            </p:cNvPr>
            <p:cNvSpPr txBox="1"/>
            <p:nvPr/>
          </p:nvSpPr>
          <p:spPr>
            <a:xfrm>
              <a:off x="1282040" y="5723316"/>
              <a:ext cx="646331" cy="369332"/>
            </a:xfrm>
            <a:prstGeom prst="rect">
              <a:avLst/>
            </a:prstGeom>
            <a:solidFill>
              <a:schemeClr val="bg1"/>
            </a:solidFill>
          </p:spPr>
          <p:txBody>
            <a:bodyPr wrap="none" rtlCol="0">
              <a:spAutoFit/>
            </a:bodyPr>
            <a:lstStyle/>
            <a:p>
              <a:r>
                <a:rPr kumimoji="1" lang="ja-JP" altLang="en-US" b="1" dirty="0">
                  <a:solidFill>
                    <a:srgbClr val="00B050"/>
                  </a:solidFill>
                </a:rPr>
                <a:t>良い</a:t>
              </a:r>
            </a:p>
          </p:txBody>
        </p:sp>
        <p:sp>
          <p:nvSpPr>
            <p:cNvPr id="15" name="テキスト ボックス 14">
              <a:extLst>
                <a:ext uri="{FF2B5EF4-FFF2-40B4-BE49-F238E27FC236}">
                  <a16:creationId xmlns:a16="http://schemas.microsoft.com/office/drawing/2014/main" id="{15BAF704-0878-4392-AF5F-667D533FD401}"/>
                </a:ext>
              </a:extLst>
            </p:cNvPr>
            <p:cNvSpPr txBox="1"/>
            <p:nvPr/>
          </p:nvSpPr>
          <p:spPr>
            <a:xfrm>
              <a:off x="1918896" y="5723316"/>
              <a:ext cx="646331" cy="369332"/>
            </a:xfrm>
            <a:prstGeom prst="rect">
              <a:avLst/>
            </a:prstGeom>
            <a:solidFill>
              <a:schemeClr val="bg1"/>
            </a:solidFill>
          </p:spPr>
          <p:txBody>
            <a:bodyPr wrap="none" rtlCol="0">
              <a:spAutoFit/>
            </a:bodyPr>
            <a:lstStyle/>
            <a:p>
              <a:r>
                <a:rPr lang="ja-JP" altLang="en-US" b="1" dirty="0">
                  <a:solidFill>
                    <a:schemeClr val="accent2"/>
                  </a:solidFill>
                </a:rPr>
                <a:t>悪い</a:t>
              </a:r>
              <a:endParaRPr kumimoji="1" lang="ja-JP" altLang="en-US" b="1" dirty="0">
                <a:solidFill>
                  <a:schemeClr val="accent2"/>
                </a:solidFill>
              </a:endParaRPr>
            </a:p>
          </p:txBody>
        </p:sp>
        <p:sp>
          <p:nvSpPr>
            <p:cNvPr id="9" name="テキスト ボックス 8">
              <a:extLst>
                <a:ext uri="{FF2B5EF4-FFF2-40B4-BE49-F238E27FC236}">
                  <a16:creationId xmlns:a16="http://schemas.microsoft.com/office/drawing/2014/main" id="{F3DD7BCA-2C42-4D3D-8786-6A888261BC35}"/>
                </a:ext>
              </a:extLst>
            </p:cNvPr>
            <p:cNvSpPr txBox="1"/>
            <p:nvPr/>
          </p:nvSpPr>
          <p:spPr>
            <a:xfrm>
              <a:off x="1595778" y="6091271"/>
              <a:ext cx="646331" cy="369332"/>
            </a:xfrm>
            <a:prstGeom prst="rect">
              <a:avLst/>
            </a:prstGeom>
            <a:solidFill>
              <a:schemeClr val="bg1"/>
            </a:solidFill>
          </p:spPr>
          <p:txBody>
            <a:bodyPr wrap="none" rtlCol="0">
              <a:spAutoFit/>
            </a:bodyPr>
            <a:lstStyle/>
            <a:p>
              <a:r>
                <a:rPr lang="ja-JP" altLang="en-US" dirty="0"/>
                <a:t>前半</a:t>
              </a:r>
              <a:endParaRPr kumimoji="1" lang="ja-JP" altLang="en-US" dirty="0"/>
            </a:p>
          </p:txBody>
        </p:sp>
        <p:sp>
          <p:nvSpPr>
            <p:cNvPr id="24" name="テキスト ボックス 23">
              <a:extLst>
                <a:ext uri="{FF2B5EF4-FFF2-40B4-BE49-F238E27FC236}">
                  <a16:creationId xmlns:a16="http://schemas.microsoft.com/office/drawing/2014/main" id="{D25844B0-9472-4FB2-9411-8314E49DCFAD}"/>
                </a:ext>
              </a:extLst>
            </p:cNvPr>
            <p:cNvSpPr txBox="1"/>
            <p:nvPr/>
          </p:nvSpPr>
          <p:spPr>
            <a:xfrm>
              <a:off x="3074704" y="5723316"/>
              <a:ext cx="646331" cy="369332"/>
            </a:xfrm>
            <a:prstGeom prst="rect">
              <a:avLst/>
            </a:prstGeom>
            <a:solidFill>
              <a:schemeClr val="bg1"/>
            </a:solidFill>
          </p:spPr>
          <p:txBody>
            <a:bodyPr wrap="none" rtlCol="0">
              <a:spAutoFit/>
            </a:bodyPr>
            <a:lstStyle/>
            <a:p>
              <a:r>
                <a:rPr kumimoji="1" lang="ja-JP" altLang="en-US" b="1" dirty="0">
                  <a:solidFill>
                    <a:schemeClr val="accent2"/>
                  </a:solidFill>
                </a:rPr>
                <a:t>悪い</a:t>
              </a:r>
            </a:p>
          </p:txBody>
        </p:sp>
        <p:sp>
          <p:nvSpPr>
            <p:cNvPr id="25" name="テキスト ボックス 24">
              <a:extLst>
                <a:ext uri="{FF2B5EF4-FFF2-40B4-BE49-F238E27FC236}">
                  <a16:creationId xmlns:a16="http://schemas.microsoft.com/office/drawing/2014/main" id="{036EC9E8-40B8-44CA-9999-D313283EEAC6}"/>
                </a:ext>
              </a:extLst>
            </p:cNvPr>
            <p:cNvSpPr txBox="1"/>
            <p:nvPr/>
          </p:nvSpPr>
          <p:spPr>
            <a:xfrm>
              <a:off x="3711560" y="5723316"/>
              <a:ext cx="646331" cy="369332"/>
            </a:xfrm>
            <a:prstGeom prst="rect">
              <a:avLst/>
            </a:prstGeom>
            <a:solidFill>
              <a:schemeClr val="bg1"/>
            </a:solidFill>
          </p:spPr>
          <p:txBody>
            <a:bodyPr wrap="none" rtlCol="0">
              <a:spAutoFit/>
            </a:bodyPr>
            <a:lstStyle/>
            <a:p>
              <a:r>
                <a:rPr kumimoji="1" lang="ja-JP" altLang="en-US" b="1" dirty="0">
                  <a:solidFill>
                    <a:srgbClr val="00B050"/>
                  </a:solidFill>
                </a:rPr>
                <a:t>良い</a:t>
              </a:r>
            </a:p>
          </p:txBody>
        </p:sp>
        <p:sp>
          <p:nvSpPr>
            <p:cNvPr id="26" name="テキスト ボックス 25">
              <a:extLst>
                <a:ext uri="{FF2B5EF4-FFF2-40B4-BE49-F238E27FC236}">
                  <a16:creationId xmlns:a16="http://schemas.microsoft.com/office/drawing/2014/main" id="{3AF57054-7730-4897-B915-F68002347FF1}"/>
                </a:ext>
              </a:extLst>
            </p:cNvPr>
            <p:cNvSpPr txBox="1"/>
            <p:nvPr/>
          </p:nvSpPr>
          <p:spPr>
            <a:xfrm>
              <a:off x="3388442" y="6091271"/>
              <a:ext cx="646331" cy="369332"/>
            </a:xfrm>
            <a:prstGeom prst="rect">
              <a:avLst/>
            </a:prstGeom>
            <a:solidFill>
              <a:schemeClr val="bg1"/>
            </a:solidFill>
          </p:spPr>
          <p:txBody>
            <a:bodyPr wrap="none" rtlCol="0">
              <a:spAutoFit/>
            </a:bodyPr>
            <a:lstStyle/>
            <a:p>
              <a:r>
                <a:rPr lang="ja-JP" altLang="en-US" dirty="0"/>
                <a:t>後半</a:t>
              </a:r>
              <a:endParaRPr kumimoji="1" lang="ja-JP" altLang="en-US" dirty="0"/>
            </a:p>
          </p:txBody>
        </p:sp>
      </p:grpSp>
      <p:grpSp>
        <p:nvGrpSpPr>
          <p:cNvPr id="27" name="グループ化 26">
            <a:extLst>
              <a:ext uri="{FF2B5EF4-FFF2-40B4-BE49-F238E27FC236}">
                <a16:creationId xmlns:a16="http://schemas.microsoft.com/office/drawing/2014/main" id="{9B724988-B5CD-4276-8AE9-6940F90A8C98}"/>
              </a:ext>
            </a:extLst>
          </p:cNvPr>
          <p:cNvGrpSpPr/>
          <p:nvPr/>
        </p:nvGrpSpPr>
        <p:grpSpPr>
          <a:xfrm>
            <a:off x="5930573" y="5737112"/>
            <a:ext cx="3075851" cy="737287"/>
            <a:chOff x="1282040" y="5723316"/>
            <a:chExt cx="3075851" cy="737287"/>
          </a:xfrm>
        </p:grpSpPr>
        <p:sp>
          <p:nvSpPr>
            <p:cNvPr id="28" name="テキスト ボックス 27">
              <a:extLst>
                <a:ext uri="{FF2B5EF4-FFF2-40B4-BE49-F238E27FC236}">
                  <a16:creationId xmlns:a16="http://schemas.microsoft.com/office/drawing/2014/main" id="{60586BD6-F3F9-4831-95E2-EE03E54F9324}"/>
                </a:ext>
              </a:extLst>
            </p:cNvPr>
            <p:cNvSpPr txBox="1"/>
            <p:nvPr/>
          </p:nvSpPr>
          <p:spPr>
            <a:xfrm>
              <a:off x="1282040" y="5723316"/>
              <a:ext cx="646331" cy="369332"/>
            </a:xfrm>
            <a:prstGeom prst="rect">
              <a:avLst/>
            </a:prstGeom>
            <a:solidFill>
              <a:schemeClr val="bg1"/>
            </a:solidFill>
          </p:spPr>
          <p:txBody>
            <a:bodyPr wrap="none" rtlCol="0">
              <a:spAutoFit/>
            </a:bodyPr>
            <a:lstStyle/>
            <a:p>
              <a:r>
                <a:rPr kumimoji="1" lang="ja-JP" altLang="en-US" b="1" dirty="0">
                  <a:solidFill>
                    <a:srgbClr val="00B050"/>
                  </a:solidFill>
                </a:rPr>
                <a:t>良い</a:t>
              </a:r>
            </a:p>
          </p:txBody>
        </p:sp>
        <p:sp>
          <p:nvSpPr>
            <p:cNvPr id="29" name="テキスト ボックス 28">
              <a:extLst>
                <a:ext uri="{FF2B5EF4-FFF2-40B4-BE49-F238E27FC236}">
                  <a16:creationId xmlns:a16="http://schemas.microsoft.com/office/drawing/2014/main" id="{1D88A190-ADC8-4EEC-B9B2-9A5B148B0013}"/>
                </a:ext>
              </a:extLst>
            </p:cNvPr>
            <p:cNvSpPr txBox="1"/>
            <p:nvPr/>
          </p:nvSpPr>
          <p:spPr>
            <a:xfrm>
              <a:off x="1918896" y="5723316"/>
              <a:ext cx="646331" cy="369332"/>
            </a:xfrm>
            <a:prstGeom prst="rect">
              <a:avLst/>
            </a:prstGeom>
            <a:solidFill>
              <a:schemeClr val="bg1"/>
            </a:solidFill>
          </p:spPr>
          <p:txBody>
            <a:bodyPr wrap="none" rtlCol="0">
              <a:spAutoFit/>
            </a:bodyPr>
            <a:lstStyle/>
            <a:p>
              <a:r>
                <a:rPr lang="ja-JP" altLang="en-US" b="1" dirty="0">
                  <a:solidFill>
                    <a:schemeClr val="accent2"/>
                  </a:solidFill>
                </a:rPr>
                <a:t>悪い</a:t>
              </a:r>
              <a:endParaRPr kumimoji="1" lang="ja-JP" altLang="en-US" b="1" dirty="0">
                <a:solidFill>
                  <a:schemeClr val="accent2"/>
                </a:solidFill>
              </a:endParaRPr>
            </a:p>
          </p:txBody>
        </p:sp>
        <p:sp>
          <p:nvSpPr>
            <p:cNvPr id="30" name="テキスト ボックス 29">
              <a:extLst>
                <a:ext uri="{FF2B5EF4-FFF2-40B4-BE49-F238E27FC236}">
                  <a16:creationId xmlns:a16="http://schemas.microsoft.com/office/drawing/2014/main" id="{D97E20C9-489E-491B-BB09-70A49381D48F}"/>
                </a:ext>
              </a:extLst>
            </p:cNvPr>
            <p:cNvSpPr txBox="1"/>
            <p:nvPr/>
          </p:nvSpPr>
          <p:spPr>
            <a:xfrm>
              <a:off x="1595778" y="6091271"/>
              <a:ext cx="646331" cy="369332"/>
            </a:xfrm>
            <a:prstGeom prst="rect">
              <a:avLst/>
            </a:prstGeom>
            <a:solidFill>
              <a:schemeClr val="bg1"/>
            </a:solidFill>
          </p:spPr>
          <p:txBody>
            <a:bodyPr wrap="none" rtlCol="0">
              <a:spAutoFit/>
            </a:bodyPr>
            <a:lstStyle/>
            <a:p>
              <a:r>
                <a:rPr lang="ja-JP" altLang="en-US" dirty="0"/>
                <a:t>前半</a:t>
              </a:r>
              <a:endParaRPr kumimoji="1" lang="ja-JP" altLang="en-US" dirty="0"/>
            </a:p>
          </p:txBody>
        </p:sp>
        <p:sp>
          <p:nvSpPr>
            <p:cNvPr id="31" name="テキスト ボックス 30">
              <a:extLst>
                <a:ext uri="{FF2B5EF4-FFF2-40B4-BE49-F238E27FC236}">
                  <a16:creationId xmlns:a16="http://schemas.microsoft.com/office/drawing/2014/main" id="{B578ABF1-8292-4E1F-91AB-E7547C1F1A4B}"/>
                </a:ext>
              </a:extLst>
            </p:cNvPr>
            <p:cNvSpPr txBox="1"/>
            <p:nvPr/>
          </p:nvSpPr>
          <p:spPr>
            <a:xfrm>
              <a:off x="3074704" y="5723316"/>
              <a:ext cx="646331" cy="369332"/>
            </a:xfrm>
            <a:prstGeom prst="rect">
              <a:avLst/>
            </a:prstGeom>
            <a:solidFill>
              <a:schemeClr val="bg1"/>
            </a:solidFill>
          </p:spPr>
          <p:txBody>
            <a:bodyPr wrap="none" rtlCol="0">
              <a:spAutoFit/>
            </a:bodyPr>
            <a:lstStyle/>
            <a:p>
              <a:r>
                <a:rPr lang="ja-JP" altLang="en-US" b="1" dirty="0">
                  <a:solidFill>
                    <a:schemeClr val="accent2"/>
                  </a:solidFill>
                </a:rPr>
                <a:t>悪い</a:t>
              </a:r>
              <a:endParaRPr kumimoji="1" lang="ja-JP" altLang="en-US" b="1" dirty="0">
                <a:solidFill>
                  <a:schemeClr val="accent2"/>
                </a:solidFill>
              </a:endParaRPr>
            </a:p>
          </p:txBody>
        </p:sp>
        <p:sp>
          <p:nvSpPr>
            <p:cNvPr id="32" name="テキスト ボックス 31">
              <a:extLst>
                <a:ext uri="{FF2B5EF4-FFF2-40B4-BE49-F238E27FC236}">
                  <a16:creationId xmlns:a16="http://schemas.microsoft.com/office/drawing/2014/main" id="{2EBCB269-4E82-41BB-8319-720EED1B8CA3}"/>
                </a:ext>
              </a:extLst>
            </p:cNvPr>
            <p:cNvSpPr txBox="1"/>
            <p:nvPr/>
          </p:nvSpPr>
          <p:spPr>
            <a:xfrm>
              <a:off x="3711560" y="5723316"/>
              <a:ext cx="646331" cy="369332"/>
            </a:xfrm>
            <a:prstGeom prst="rect">
              <a:avLst/>
            </a:prstGeom>
            <a:solidFill>
              <a:schemeClr val="bg1"/>
            </a:solidFill>
          </p:spPr>
          <p:txBody>
            <a:bodyPr wrap="none" rtlCol="0">
              <a:spAutoFit/>
            </a:bodyPr>
            <a:lstStyle/>
            <a:p>
              <a:r>
                <a:rPr lang="ja-JP" altLang="en-US" b="1" dirty="0">
                  <a:solidFill>
                    <a:srgbClr val="00B050"/>
                  </a:solidFill>
                </a:rPr>
                <a:t>良い</a:t>
              </a:r>
              <a:endParaRPr kumimoji="1" lang="ja-JP" altLang="en-US" b="1" dirty="0">
                <a:solidFill>
                  <a:srgbClr val="00B050"/>
                </a:solidFill>
              </a:endParaRPr>
            </a:p>
          </p:txBody>
        </p:sp>
        <p:sp>
          <p:nvSpPr>
            <p:cNvPr id="33" name="テキスト ボックス 32">
              <a:extLst>
                <a:ext uri="{FF2B5EF4-FFF2-40B4-BE49-F238E27FC236}">
                  <a16:creationId xmlns:a16="http://schemas.microsoft.com/office/drawing/2014/main" id="{1A2E62A8-36CA-4086-8BAB-0058C077FF6F}"/>
                </a:ext>
              </a:extLst>
            </p:cNvPr>
            <p:cNvSpPr txBox="1"/>
            <p:nvPr/>
          </p:nvSpPr>
          <p:spPr>
            <a:xfrm>
              <a:off x="3388442" y="6091271"/>
              <a:ext cx="646331" cy="369332"/>
            </a:xfrm>
            <a:prstGeom prst="rect">
              <a:avLst/>
            </a:prstGeom>
            <a:solidFill>
              <a:schemeClr val="bg1"/>
            </a:solidFill>
          </p:spPr>
          <p:txBody>
            <a:bodyPr wrap="none" rtlCol="0">
              <a:spAutoFit/>
            </a:bodyPr>
            <a:lstStyle/>
            <a:p>
              <a:r>
                <a:rPr lang="ja-JP" altLang="en-US" dirty="0"/>
                <a:t>後半</a:t>
              </a:r>
              <a:endParaRPr kumimoji="1" lang="ja-JP" altLang="en-US" dirty="0"/>
            </a:p>
          </p:txBody>
        </p:sp>
      </p:grpSp>
    </p:spTree>
    <p:extLst>
      <p:ext uri="{BB962C8B-B14F-4D97-AF65-F5344CB8AC3E}">
        <p14:creationId xmlns:p14="http://schemas.microsoft.com/office/powerpoint/2010/main" val="39842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大まかにいうと・・・</a:t>
            </a:r>
            <a:endParaRPr lang="en-US" altLang="ja-JP" sz="2400" dirty="0"/>
          </a:p>
          <a:p>
            <a:pPr marL="0" indent="0" algn="ctr">
              <a:buNone/>
            </a:pPr>
            <a:r>
              <a:rPr lang="ja-JP" altLang="en-US" sz="2400" dirty="0"/>
              <a:t>予期的身体反応の大きさ　∝　内受容感覚の高さ　∝　良い山の選択率</a:t>
            </a:r>
            <a:endParaRPr lang="en-US" altLang="ja-JP" sz="2400" dirty="0"/>
          </a:p>
          <a:p>
            <a:pPr marL="0" indent="0" algn="ctr">
              <a:buNone/>
            </a:pPr>
            <a:endParaRPr lang="en-US" altLang="ja-JP" sz="2400" dirty="0"/>
          </a:p>
          <a:p>
            <a:pPr lvl="1">
              <a:buFont typeface="Wingdings" panose="05000000000000000000" pitchFamily="2" charset="2"/>
              <a:buChar char="Ø"/>
            </a:pPr>
            <a:r>
              <a:rPr lang="ja-JP" altLang="en-US" sz="2000" dirty="0"/>
              <a:t>適切な身体反応を生じない場合，反応を利用する経験が乏しくなるため，反応に対する知覚（内受容感覚）が</a:t>
            </a:r>
            <a:r>
              <a:rPr lang="ja-JP" altLang="en-US" sz="2000"/>
              <a:t>発達しないと考えられる</a:t>
            </a:r>
            <a:endParaRPr lang="en-US" altLang="ja-JP" sz="2000" dirty="0"/>
          </a:p>
          <a:p>
            <a:pPr lvl="1">
              <a:buFont typeface="游ゴシック" panose="020B0400000000000000" pitchFamily="50" charset="-128"/>
              <a:buChar char=" "/>
            </a:pPr>
            <a:r>
              <a:rPr lang="ja-JP" altLang="en-US" sz="2000" dirty="0"/>
              <a:t>（先天盲者では視覚処理が発達せず，開眼手術後も視覚認識ができないのと同様）</a:t>
            </a:r>
            <a:endParaRPr lang="en-US" altLang="ja-JP" sz="2400" dirty="0"/>
          </a:p>
          <a:p>
            <a:endParaRPr lang="en-US" altLang="ja-JP" sz="2400" dirty="0"/>
          </a:p>
          <a:p>
            <a:r>
              <a:rPr lang="ja-JP" altLang="en-US" sz="2400" dirty="0"/>
              <a:t>予期的身体反応は，特に，大きなリスクの回避に貢献している</a:t>
            </a:r>
            <a:endParaRPr lang="en-US" altLang="ja-JP" sz="2400" dirty="0"/>
          </a:p>
          <a:p>
            <a:pPr lvl="1"/>
            <a:r>
              <a:rPr lang="ja-JP" altLang="en-US" sz="2000" dirty="0"/>
              <a:t>今後は，モデルベースで選択行動の解析を行う予定</a:t>
            </a:r>
          </a:p>
        </p:txBody>
      </p:sp>
    </p:spTree>
    <p:extLst>
      <p:ext uri="{BB962C8B-B14F-4D97-AF65-F5344CB8AC3E}">
        <p14:creationId xmlns:p14="http://schemas.microsoft.com/office/powerpoint/2010/main" val="46361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62" name="グループ化 61">
            <a:extLst>
              <a:ext uri="{FF2B5EF4-FFF2-40B4-BE49-F238E27FC236}">
                <a16:creationId xmlns:a16="http://schemas.microsoft.com/office/drawing/2014/main" id="{D18B3AFC-7857-401F-A194-543C7BC1E2CE}"/>
              </a:ext>
            </a:extLst>
          </p:cNvPr>
          <p:cNvGrpSpPr/>
          <p:nvPr/>
        </p:nvGrpSpPr>
        <p:grpSpPr>
          <a:xfrm>
            <a:off x="1659817" y="5880701"/>
            <a:ext cx="896945" cy="958048"/>
            <a:chOff x="5786148" y="5802551"/>
            <a:chExt cx="896945" cy="958048"/>
          </a:xfrm>
        </p:grpSpPr>
        <p:pic>
          <p:nvPicPr>
            <p:cNvPr id="63" name="Picture 2" descr="ãã­ã¼ãã¼ã ç¡æç´ æãã®ç»åæ¤ç´¢çµæ">
              <a:extLst>
                <a:ext uri="{FF2B5EF4-FFF2-40B4-BE49-F238E27FC236}">
                  <a16:creationId xmlns:a16="http://schemas.microsoft.com/office/drawing/2014/main" id="{8535892F-CD75-4C0F-9D07-FC47AA5C8D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グループ化 63">
              <a:extLst>
                <a:ext uri="{FF2B5EF4-FFF2-40B4-BE49-F238E27FC236}">
                  <a16:creationId xmlns:a16="http://schemas.microsoft.com/office/drawing/2014/main" id="{076B6B02-15BA-4383-8EF9-E1E394F0F323}"/>
                </a:ext>
              </a:extLst>
            </p:cNvPr>
            <p:cNvGrpSpPr/>
            <p:nvPr/>
          </p:nvGrpSpPr>
          <p:grpSpPr>
            <a:xfrm>
              <a:off x="5936756" y="5802551"/>
              <a:ext cx="595728" cy="233972"/>
              <a:chOff x="5956125" y="5802551"/>
              <a:chExt cx="595728" cy="233972"/>
            </a:xfrm>
          </p:grpSpPr>
          <p:sp>
            <p:nvSpPr>
              <p:cNvPr id="65" name="矢印: 右 64">
                <a:extLst>
                  <a:ext uri="{FF2B5EF4-FFF2-40B4-BE49-F238E27FC236}">
                    <a16:creationId xmlns:a16="http://schemas.microsoft.com/office/drawing/2014/main" id="{FE33FEF7-AEBD-4305-91AA-EFF4827CAF0E}"/>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矢印: 右 65">
                <a:extLst>
                  <a:ext uri="{FF2B5EF4-FFF2-40B4-BE49-F238E27FC236}">
                    <a16:creationId xmlns:a16="http://schemas.microsoft.com/office/drawing/2014/main" id="{DDB4CC50-6323-430F-B53C-D1CEE7F7B33E}"/>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4175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extLst>
              <p:ext uri="{D42A27DB-BD31-4B8C-83A1-F6EECF244321}">
                <p14:modId xmlns:p14="http://schemas.microsoft.com/office/powerpoint/2010/main" val="1244706405"/>
              </p:ext>
            </p:extLst>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extLst>
              <p:ext uri="{D42A27DB-BD31-4B8C-83A1-F6EECF244321}">
                <p14:modId xmlns:p14="http://schemas.microsoft.com/office/powerpoint/2010/main" val="2738478107"/>
              </p:ext>
            </p:extLst>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highlight>
                  <a:srgbClr val="FFFF00"/>
                </a:highlight>
              </a:rPr>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今年度の計画</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1370832049"/>
              </p:ext>
            </p:extLst>
          </p:nvPr>
        </p:nvGraphicFramePr>
        <p:xfrm>
          <a:off x="821617" y="1909272"/>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667905"/>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55261"/>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49673"/>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314919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D798FDC-CF89-4935-9A98-B86781A48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85" y="1436459"/>
            <a:ext cx="10192830" cy="4525358"/>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N=11</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1CC1347E-3E0D-4C8D-B90C-A0450F28C32B}"/>
              </a:ext>
            </a:extLst>
          </p:cNvPr>
          <p:cNvSpPr/>
          <p:nvPr/>
        </p:nvSpPr>
        <p:spPr>
          <a:xfrm rot="2368498">
            <a:off x="3029210" y="2501215"/>
            <a:ext cx="241204" cy="721081"/>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3FDC1241-69F5-4558-9333-9B310698FD78}"/>
              </a:ext>
            </a:extLst>
          </p:cNvPr>
          <p:cNvSpPr/>
          <p:nvPr/>
        </p:nvSpPr>
        <p:spPr>
          <a:xfrm rot="5400000" flipH="1">
            <a:off x="4792959" y="2992518"/>
            <a:ext cx="241204" cy="5812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9E08576A-6D0C-4316-B56E-491475FD6C8D}"/>
              </a:ext>
            </a:extLst>
          </p:cNvPr>
          <p:cNvSpPr/>
          <p:nvPr/>
        </p:nvSpPr>
        <p:spPr>
          <a:xfrm rot="3282735">
            <a:off x="9198317" y="3323003"/>
            <a:ext cx="241204" cy="59145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9D2EAEE-5B15-4DCE-8D51-EAEE2BFD913A}"/>
              </a:ext>
            </a:extLst>
          </p:cNvPr>
          <p:cNvSpPr/>
          <p:nvPr/>
        </p:nvSpPr>
        <p:spPr>
          <a:xfrm rot="1798375">
            <a:off x="7498136" y="3158924"/>
            <a:ext cx="241204" cy="9196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2E57B60-4452-4479-A1E5-D874DEEF6DDB}"/>
              </a:ext>
            </a:extLst>
          </p:cNvPr>
          <p:cNvSpPr txBox="1"/>
          <p:nvPr/>
        </p:nvSpPr>
        <p:spPr>
          <a:xfrm>
            <a:off x="2562019" y="5919302"/>
            <a:ext cx="7067961" cy="646331"/>
          </a:xfrm>
          <a:prstGeom prst="rect">
            <a:avLst/>
          </a:prstGeom>
          <a:noFill/>
        </p:spPr>
        <p:txBody>
          <a:bodyPr wrap="none" rtlCol="0">
            <a:spAutoFit/>
          </a:bodyPr>
          <a:lstStyle/>
          <a:p>
            <a:r>
              <a:rPr kumimoji="1" lang="en-US" altLang="ja-JP" dirty="0"/>
              <a:t>Liking</a:t>
            </a:r>
            <a:r>
              <a:rPr kumimoji="1" lang="ja-JP" altLang="en-US" dirty="0"/>
              <a:t>に比べて，</a:t>
            </a:r>
            <a:r>
              <a:rPr lang="en-US" altLang="ja-JP" dirty="0"/>
              <a:t>Wanting</a:t>
            </a:r>
            <a:r>
              <a:rPr lang="ja-JP" altLang="en-US" dirty="0"/>
              <a:t>は上昇しにくい</a:t>
            </a:r>
            <a:endParaRPr lang="en-US" altLang="ja-JP" dirty="0"/>
          </a:p>
          <a:p>
            <a:r>
              <a:rPr kumimoji="1" lang="ja-JP" altLang="en-US" dirty="0"/>
              <a:t>しかし，</a:t>
            </a:r>
            <a:r>
              <a:rPr kumimoji="1" lang="ja-JP" altLang="en-US" u="sng" dirty="0"/>
              <a:t>選択学習ではある程度の</a:t>
            </a:r>
            <a:r>
              <a:rPr kumimoji="1" lang="en-US" altLang="ja-JP" u="sng" dirty="0"/>
              <a:t>Wanting</a:t>
            </a:r>
            <a:r>
              <a:rPr kumimoji="1" lang="ja-JP" altLang="en-US" u="sng" dirty="0"/>
              <a:t>の上昇効果がみられる</a:t>
            </a:r>
          </a:p>
        </p:txBody>
      </p:sp>
      <p:sp>
        <p:nvSpPr>
          <p:cNvPr id="4" name="テキスト ボックス 3">
            <a:extLst>
              <a:ext uri="{FF2B5EF4-FFF2-40B4-BE49-F238E27FC236}">
                <a16:creationId xmlns:a16="http://schemas.microsoft.com/office/drawing/2014/main" id="{10136CCE-AB97-4240-B8E6-CB4ED172B1E9}"/>
              </a:ext>
            </a:extLst>
          </p:cNvPr>
          <p:cNvSpPr txBox="1"/>
          <p:nvPr/>
        </p:nvSpPr>
        <p:spPr>
          <a:xfrm>
            <a:off x="4835951" y="1404621"/>
            <a:ext cx="1114408" cy="369332"/>
          </a:xfrm>
          <a:prstGeom prst="rect">
            <a:avLst/>
          </a:prstGeom>
          <a:noFill/>
        </p:spPr>
        <p:txBody>
          <a:bodyPr wrap="none" rtlCol="0">
            <a:spAutoFit/>
          </a:bodyPr>
          <a:lstStyle/>
          <a:p>
            <a:r>
              <a:rPr kumimoji="1" lang="ja-JP" altLang="en-US" dirty="0"/>
              <a:t>（</a:t>
            </a:r>
            <a:r>
              <a:rPr kumimoji="1" lang="en-US" altLang="ja-JP" dirty="0"/>
              <a:t>N=6</a:t>
            </a:r>
            <a:r>
              <a:rPr kumimoji="1" lang="ja-JP" altLang="en-US" dirty="0"/>
              <a:t>）</a:t>
            </a:r>
          </a:p>
        </p:txBody>
      </p:sp>
      <p:sp>
        <p:nvSpPr>
          <p:cNvPr id="17" name="テキスト ボックス 16">
            <a:extLst>
              <a:ext uri="{FF2B5EF4-FFF2-40B4-BE49-F238E27FC236}">
                <a16:creationId xmlns:a16="http://schemas.microsoft.com/office/drawing/2014/main" id="{0F167C15-2A50-4C99-A9FE-F1B43F9A4C8F}"/>
              </a:ext>
            </a:extLst>
          </p:cNvPr>
          <p:cNvSpPr txBox="1"/>
          <p:nvPr/>
        </p:nvSpPr>
        <p:spPr>
          <a:xfrm>
            <a:off x="9318919" y="1404621"/>
            <a:ext cx="1114408" cy="369332"/>
          </a:xfrm>
          <a:prstGeom prst="rect">
            <a:avLst/>
          </a:prstGeom>
          <a:noFill/>
        </p:spPr>
        <p:txBody>
          <a:bodyPr wrap="none" rtlCol="0">
            <a:spAutoFit/>
          </a:bodyPr>
          <a:lstStyle/>
          <a:p>
            <a:r>
              <a:rPr kumimoji="1" lang="ja-JP" altLang="en-US" dirty="0"/>
              <a:t>（</a:t>
            </a:r>
            <a:r>
              <a:rPr kumimoji="1" lang="en-US" altLang="ja-JP" dirty="0"/>
              <a:t>N=5</a:t>
            </a:r>
            <a:r>
              <a:rPr kumimoji="1" lang="ja-JP" altLang="en-US" dirty="0"/>
              <a:t>）</a:t>
            </a:r>
          </a:p>
        </p:txBody>
      </p:sp>
    </p:spTree>
    <p:extLst>
      <p:ext uri="{BB962C8B-B14F-4D97-AF65-F5344CB8AC3E}">
        <p14:creationId xmlns:p14="http://schemas.microsoft.com/office/powerpoint/2010/main" val="2119311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呈示回数の影響</a:t>
              </a:r>
              <a:endParaRPr lang="ja-JP" altLang="en-US" sz="3800" dirty="0">
                <a:solidFill>
                  <a:schemeClr val="bg1"/>
                </a:solidFill>
              </a:endParaRPr>
            </a:p>
          </p:txBody>
        </p:sp>
      </p:grpSp>
      <p:pic>
        <p:nvPicPr>
          <p:cNvPr id="3" name="図 2">
            <a:extLst>
              <a:ext uri="{FF2B5EF4-FFF2-40B4-BE49-F238E27FC236}">
                <a16:creationId xmlns:a16="http://schemas.microsoft.com/office/drawing/2014/main" id="{3B8DF41A-5187-402F-869C-24193BAB8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30" y="1517713"/>
            <a:ext cx="7343098" cy="5170469"/>
          </a:xfrm>
          <a:prstGeom prst="rect">
            <a:avLst/>
          </a:prstGeom>
        </p:spPr>
      </p:pic>
      <p:grpSp>
        <p:nvGrpSpPr>
          <p:cNvPr id="13" name="グループ化 12">
            <a:extLst>
              <a:ext uri="{FF2B5EF4-FFF2-40B4-BE49-F238E27FC236}">
                <a16:creationId xmlns:a16="http://schemas.microsoft.com/office/drawing/2014/main" id="{7198AA54-814F-4505-91F0-5BE96C8C7A44}"/>
              </a:ext>
            </a:extLst>
          </p:cNvPr>
          <p:cNvGrpSpPr/>
          <p:nvPr/>
        </p:nvGrpSpPr>
        <p:grpSpPr>
          <a:xfrm>
            <a:off x="4280843" y="1636858"/>
            <a:ext cx="466794" cy="2286706"/>
            <a:chOff x="2199493" y="1636858"/>
            <a:chExt cx="466794" cy="2286706"/>
          </a:xfrm>
        </p:grpSpPr>
        <p:sp>
          <p:nvSpPr>
            <p:cNvPr id="11" name="矢印: 上下 10">
              <a:extLst>
                <a:ext uri="{FF2B5EF4-FFF2-40B4-BE49-F238E27FC236}">
                  <a16:creationId xmlns:a16="http://schemas.microsoft.com/office/drawing/2014/main" id="{6DD52AD8-BDEA-4BF6-8657-503A200ECA55}"/>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D2A4FC7-3352-4136-A3DC-49C270BD285F}"/>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4" name="テキスト ボックス 23">
              <a:extLst>
                <a:ext uri="{FF2B5EF4-FFF2-40B4-BE49-F238E27FC236}">
                  <a16:creationId xmlns:a16="http://schemas.microsoft.com/office/drawing/2014/main" id="{B95A2CD1-68A2-4394-AFAB-E1CD8DCB5A84}"/>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25" name="グループ化 24">
            <a:extLst>
              <a:ext uri="{FF2B5EF4-FFF2-40B4-BE49-F238E27FC236}">
                <a16:creationId xmlns:a16="http://schemas.microsoft.com/office/drawing/2014/main" id="{378B37BD-EDC8-44CE-8E42-6F7861D38DBF}"/>
              </a:ext>
            </a:extLst>
          </p:cNvPr>
          <p:cNvGrpSpPr/>
          <p:nvPr/>
        </p:nvGrpSpPr>
        <p:grpSpPr>
          <a:xfrm>
            <a:off x="4280843" y="4102947"/>
            <a:ext cx="466794" cy="2286706"/>
            <a:chOff x="2199493" y="1636858"/>
            <a:chExt cx="466794" cy="2286706"/>
          </a:xfrm>
        </p:grpSpPr>
        <p:sp>
          <p:nvSpPr>
            <p:cNvPr id="26" name="矢印: 上下 25">
              <a:extLst>
                <a:ext uri="{FF2B5EF4-FFF2-40B4-BE49-F238E27FC236}">
                  <a16:creationId xmlns:a16="http://schemas.microsoft.com/office/drawing/2014/main" id="{65539F42-B1E1-4CFB-A26A-15EBA9C38B6F}"/>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3DCFB05-35AA-4804-B89D-530445079B18}"/>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8" name="テキスト ボックス 27">
              <a:extLst>
                <a:ext uri="{FF2B5EF4-FFF2-40B4-BE49-F238E27FC236}">
                  <a16:creationId xmlns:a16="http://schemas.microsoft.com/office/drawing/2014/main" id="{A4521350-725A-4A73-952D-A90004AC2CDD}"/>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15" name="グループ化 14">
            <a:extLst>
              <a:ext uri="{FF2B5EF4-FFF2-40B4-BE49-F238E27FC236}">
                <a16:creationId xmlns:a16="http://schemas.microsoft.com/office/drawing/2014/main" id="{070FFFB6-9B68-4ED7-B8F8-47E3EA9FE133}"/>
              </a:ext>
            </a:extLst>
          </p:cNvPr>
          <p:cNvGrpSpPr/>
          <p:nvPr/>
        </p:nvGrpSpPr>
        <p:grpSpPr>
          <a:xfrm>
            <a:off x="7376739" y="1636858"/>
            <a:ext cx="748923" cy="2286706"/>
            <a:chOff x="8835425" y="1636858"/>
            <a:chExt cx="748923" cy="2286706"/>
          </a:xfrm>
        </p:grpSpPr>
        <p:sp>
          <p:nvSpPr>
            <p:cNvPr id="30" name="矢印: 上下 29">
              <a:extLst>
                <a:ext uri="{FF2B5EF4-FFF2-40B4-BE49-F238E27FC236}">
                  <a16:creationId xmlns:a16="http://schemas.microsoft.com/office/drawing/2014/main" id="{FD26056F-0743-4096-8B5E-79C8323DE105}"/>
                </a:ext>
              </a:extLst>
            </p:cNvPr>
            <p:cNvSpPr/>
            <p:nvPr/>
          </p:nvSpPr>
          <p:spPr>
            <a:xfrm>
              <a:off x="9062996"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8CCB06D-A991-4BDE-8263-15816D4EC00E}"/>
                </a:ext>
              </a:extLst>
            </p:cNvPr>
            <p:cNvSpPr txBox="1"/>
            <p:nvPr/>
          </p:nvSpPr>
          <p:spPr>
            <a:xfrm>
              <a:off x="8905957" y="1636858"/>
              <a:ext cx="607859" cy="261610"/>
            </a:xfrm>
            <a:prstGeom prst="rect">
              <a:avLst/>
            </a:prstGeom>
            <a:noFill/>
          </p:spPr>
          <p:txBody>
            <a:bodyPr wrap="none" rtlCol="0">
              <a:spAutoFit/>
            </a:bodyPr>
            <a:lstStyle/>
            <a:p>
              <a:r>
                <a:rPr kumimoji="1" lang="ja-JP" altLang="en-US" sz="1100" dirty="0"/>
                <a:t>欲しい</a:t>
              </a:r>
            </a:p>
          </p:txBody>
        </p:sp>
        <p:sp>
          <p:nvSpPr>
            <p:cNvPr id="32" name="テキスト ボックス 31">
              <a:extLst>
                <a:ext uri="{FF2B5EF4-FFF2-40B4-BE49-F238E27FC236}">
                  <a16:creationId xmlns:a16="http://schemas.microsoft.com/office/drawing/2014/main" id="{4A8B6797-4A87-41EC-9502-89D2EC1B4E91}"/>
                </a:ext>
              </a:extLst>
            </p:cNvPr>
            <p:cNvSpPr txBox="1"/>
            <p:nvPr/>
          </p:nvSpPr>
          <p:spPr>
            <a:xfrm>
              <a:off x="8835425" y="3661954"/>
              <a:ext cx="748923" cy="261610"/>
            </a:xfrm>
            <a:prstGeom prst="rect">
              <a:avLst/>
            </a:prstGeom>
            <a:noFill/>
          </p:spPr>
          <p:txBody>
            <a:bodyPr wrap="none" rtlCol="0">
              <a:spAutoFit/>
            </a:bodyPr>
            <a:lstStyle/>
            <a:p>
              <a:r>
                <a:rPr kumimoji="1" lang="ja-JP" altLang="en-US" sz="1100" dirty="0"/>
                <a:t>いらない</a:t>
              </a:r>
            </a:p>
          </p:txBody>
        </p:sp>
      </p:grpSp>
      <p:grpSp>
        <p:nvGrpSpPr>
          <p:cNvPr id="17" name="グループ化 16">
            <a:extLst>
              <a:ext uri="{FF2B5EF4-FFF2-40B4-BE49-F238E27FC236}">
                <a16:creationId xmlns:a16="http://schemas.microsoft.com/office/drawing/2014/main" id="{42737BDE-6025-4022-BA7E-E1EC05BF9ED8}"/>
              </a:ext>
            </a:extLst>
          </p:cNvPr>
          <p:cNvGrpSpPr/>
          <p:nvPr/>
        </p:nvGrpSpPr>
        <p:grpSpPr>
          <a:xfrm>
            <a:off x="7376739" y="4102947"/>
            <a:ext cx="748923" cy="2286706"/>
            <a:chOff x="8835425" y="4102947"/>
            <a:chExt cx="748923" cy="2286706"/>
          </a:xfrm>
        </p:grpSpPr>
        <p:sp>
          <p:nvSpPr>
            <p:cNvPr id="34" name="矢印: 上下 33">
              <a:extLst>
                <a:ext uri="{FF2B5EF4-FFF2-40B4-BE49-F238E27FC236}">
                  <a16:creationId xmlns:a16="http://schemas.microsoft.com/office/drawing/2014/main" id="{5D5CE073-25F6-432B-8307-80D533416A7A}"/>
                </a:ext>
              </a:extLst>
            </p:cNvPr>
            <p:cNvSpPr/>
            <p:nvPr/>
          </p:nvSpPr>
          <p:spPr>
            <a:xfrm>
              <a:off x="9062996" y="4373266"/>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C6DDDB9-E581-4BB8-AE22-547DC85AE9F7}"/>
                </a:ext>
              </a:extLst>
            </p:cNvPr>
            <p:cNvSpPr txBox="1"/>
            <p:nvPr/>
          </p:nvSpPr>
          <p:spPr>
            <a:xfrm>
              <a:off x="8905957" y="4102947"/>
              <a:ext cx="607859" cy="261610"/>
            </a:xfrm>
            <a:prstGeom prst="rect">
              <a:avLst/>
            </a:prstGeom>
            <a:noFill/>
          </p:spPr>
          <p:txBody>
            <a:bodyPr wrap="none" rtlCol="0">
              <a:spAutoFit/>
            </a:bodyPr>
            <a:lstStyle/>
            <a:p>
              <a:r>
                <a:rPr lang="ja-JP" altLang="en-US" sz="1100" dirty="0"/>
                <a:t>欲しい</a:t>
              </a:r>
              <a:endParaRPr kumimoji="1" lang="ja-JP" altLang="en-US" sz="1100" dirty="0"/>
            </a:p>
          </p:txBody>
        </p:sp>
        <p:sp>
          <p:nvSpPr>
            <p:cNvPr id="36" name="テキスト ボックス 35">
              <a:extLst>
                <a:ext uri="{FF2B5EF4-FFF2-40B4-BE49-F238E27FC236}">
                  <a16:creationId xmlns:a16="http://schemas.microsoft.com/office/drawing/2014/main" id="{36497F1D-293D-4ECE-9480-B585E790CC9B}"/>
                </a:ext>
              </a:extLst>
            </p:cNvPr>
            <p:cNvSpPr txBox="1"/>
            <p:nvPr/>
          </p:nvSpPr>
          <p:spPr>
            <a:xfrm>
              <a:off x="8835425" y="6128043"/>
              <a:ext cx="748923" cy="261610"/>
            </a:xfrm>
            <a:prstGeom prst="rect">
              <a:avLst/>
            </a:prstGeom>
            <a:noFill/>
          </p:spPr>
          <p:txBody>
            <a:bodyPr wrap="none" rtlCol="0">
              <a:spAutoFit/>
            </a:bodyPr>
            <a:lstStyle/>
            <a:p>
              <a:r>
                <a:rPr kumimoji="1" lang="ja-JP" altLang="en-US" sz="1100" dirty="0"/>
                <a:t>いらない</a:t>
              </a:r>
            </a:p>
          </p:txBody>
        </p:sp>
      </p:grpSp>
      <p:sp>
        <p:nvSpPr>
          <p:cNvPr id="37" name="テキスト ボックス 36">
            <a:extLst>
              <a:ext uri="{FF2B5EF4-FFF2-40B4-BE49-F238E27FC236}">
                <a16:creationId xmlns:a16="http://schemas.microsoft.com/office/drawing/2014/main" id="{9B4DB735-B0F4-4B28-813F-0A667B583659}"/>
              </a:ext>
            </a:extLst>
          </p:cNvPr>
          <p:cNvSpPr txBox="1"/>
          <p:nvPr/>
        </p:nvSpPr>
        <p:spPr>
          <a:xfrm>
            <a:off x="8769264" y="3600398"/>
            <a:ext cx="2943497" cy="646331"/>
          </a:xfrm>
          <a:prstGeom prst="rect">
            <a:avLst/>
          </a:prstGeom>
          <a:noFill/>
        </p:spPr>
        <p:txBody>
          <a:bodyPr wrap="square" rtlCol="0">
            <a:spAutoFit/>
          </a:bodyPr>
          <a:lstStyle/>
          <a:p>
            <a:r>
              <a:rPr kumimoji="1" lang="ja-JP" altLang="en-US" dirty="0"/>
              <a:t>好き嫌いは呈示回数による好感度の上昇がみられる</a:t>
            </a:r>
          </a:p>
        </p:txBody>
      </p:sp>
    </p:spTree>
    <p:extLst>
      <p:ext uri="{BB962C8B-B14F-4D97-AF65-F5344CB8AC3E}">
        <p14:creationId xmlns:p14="http://schemas.microsoft.com/office/powerpoint/2010/main" val="154562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1191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薬物依存における，</a:t>
            </a:r>
            <a:r>
              <a:rPr lang="en-US" altLang="ja-JP" sz="2400" dirty="0"/>
              <a:t>Wanting</a:t>
            </a:r>
            <a:r>
              <a:rPr lang="ja-JP" altLang="en-US" sz="2400" dirty="0"/>
              <a:t>の上昇モデル（</a:t>
            </a:r>
            <a:r>
              <a:rPr lang="en-US" altLang="ja-JP" sz="2400" dirty="0" err="1"/>
              <a:t>Berridge</a:t>
            </a:r>
            <a:r>
              <a:rPr lang="en-US" altLang="ja-JP" sz="2400" dirty="0"/>
              <a:t> et al., 2016</a:t>
            </a:r>
            <a:r>
              <a:rPr lang="ja-JP" altLang="en-US" sz="2400" dirty="0"/>
              <a:t>）</a:t>
            </a:r>
          </a:p>
        </p:txBody>
      </p:sp>
      <p:pic>
        <p:nvPicPr>
          <p:cNvPr id="2" name="図 1">
            <a:extLst>
              <a:ext uri="{FF2B5EF4-FFF2-40B4-BE49-F238E27FC236}">
                <a16:creationId xmlns:a16="http://schemas.microsoft.com/office/drawing/2014/main" id="{F1F53A39-3756-401D-9F96-1215B3FB6890}"/>
              </a:ext>
            </a:extLst>
          </p:cNvPr>
          <p:cNvPicPr>
            <a:picLocks noChangeAspect="1"/>
          </p:cNvPicPr>
          <p:nvPr/>
        </p:nvPicPr>
        <p:blipFill>
          <a:blip r:embed="rId3"/>
          <a:stretch>
            <a:fillRect/>
          </a:stretch>
        </p:blipFill>
        <p:spPr>
          <a:xfrm>
            <a:off x="1855743" y="2711942"/>
            <a:ext cx="3699507" cy="3027608"/>
          </a:xfrm>
          <a:prstGeom prst="rect">
            <a:avLst/>
          </a:prstGeom>
        </p:spPr>
      </p:pic>
      <p:sp>
        <p:nvSpPr>
          <p:cNvPr id="3" name="矢印: 右 2">
            <a:extLst>
              <a:ext uri="{FF2B5EF4-FFF2-40B4-BE49-F238E27FC236}">
                <a16:creationId xmlns:a16="http://schemas.microsoft.com/office/drawing/2014/main" id="{3E642554-8B3A-49B7-ABF0-C232B5EBA739}"/>
              </a:ext>
            </a:extLst>
          </p:cNvPr>
          <p:cNvSpPr/>
          <p:nvPr/>
        </p:nvSpPr>
        <p:spPr>
          <a:xfrm>
            <a:off x="6261463" y="4892835"/>
            <a:ext cx="1005840" cy="631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7825895-1D6B-40FF-B4E0-F5CC47A1AA4D}"/>
              </a:ext>
            </a:extLst>
          </p:cNvPr>
          <p:cNvSpPr txBox="1"/>
          <p:nvPr/>
        </p:nvSpPr>
        <p:spPr>
          <a:xfrm>
            <a:off x="7798526" y="4877875"/>
            <a:ext cx="2916366" cy="646331"/>
          </a:xfrm>
          <a:prstGeom prst="rect">
            <a:avLst/>
          </a:prstGeom>
          <a:noFill/>
        </p:spPr>
        <p:txBody>
          <a:bodyPr wrap="square" rtlCol="0">
            <a:spAutoFit/>
          </a:bodyPr>
          <a:lstStyle/>
          <a:p>
            <a:r>
              <a:rPr kumimoji="1" lang="en-US" altLang="ja-JP" dirty="0"/>
              <a:t>Wanting</a:t>
            </a:r>
            <a:r>
              <a:rPr lang="ja-JP" altLang="en-US" dirty="0"/>
              <a:t>を高めるにはより長期的な接触が必要か？</a:t>
            </a:r>
            <a:endParaRPr kumimoji="1" lang="ja-JP" altLang="en-US" dirty="0"/>
          </a:p>
        </p:txBody>
      </p:sp>
    </p:spTree>
    <p:extLst>
      <p:ext uri="{BB962C8B-B14F-4D97-AF65-F5344CB8AC3E}">
        <p14:creationId xmlns:p14="http://schemas.microsoft.com/office/powerpoint/2010/main" val="284789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89933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自由エネルギー最小化原理によるモデル化</a:t>
              </a:r>
              <a:endParaRPr lang="en-US" altLang="ja-JP" sz="3800" b="1" dirty="0">
                <a:solidFill>
                  <a:prstClr val="white"/>
                </a:solidFill>
                <a:latin typeface="HG丸ｺﾞｼｯｸM-PRO" pitchFamily="50" charset="-128"/>
                <a:ea typeface="HG丸ｺﾞｼｯｸM-PRO" pitchFamily="50" charset="-128"/>
              </a:endParaRPr>
            </a:p>
          </p:txBody>
        </p:sp>
      </p:grpSp>
      <p:sp>
        <p:nvSpPr>
          <p:cNvPr id="21" name="角丸四角形 4">
            <a:extLst>
              <a:ext uri="{FF2B5EF4-FFF2-40B4-BE49-F238E27FC236}">
                <a16:creationId xmlns:a16="http://schemas.microsoft.com/office/drawing/2014/main" id="{EFCC1B71-BB98-4040-A183-4874217E5917}"/>
              </a:ext>
            </a:extLst>
          </p:cNvPr>
          <p:cNvSpPr/>
          <p:nvPr/>
        </p:nvSpPr>
        <p:spPr>
          <a:xfrm>
            <a:off x="1156691" y="3175638"/>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自由エネルギー</a:t>
            </a:r>
          </a:p>
        </p:txBody>
      </p:sp>
      <p:sp>
        <p:nvSpPr>
          <p:cNvPr id="22" name="角丸四角形 4">
            <a:extLst>
              <a:ext uri="{FF2B5EF4-FFF2-40B4-BE49-F238E27FC236}">
                <a16:creationId xmlns:a16="http://schemas.microsoft.com/office/drawing/2014/main" id="{53CBD121-3332-4187-AF4D-14FD19F925E5}"/>
              </a:ext>
            </a:extLst>
          </p:cNvPr>
          <p:cNvSpPr/>
          <p:nvPr/>
        </p:nvSpPr>
        <p:spPr>
          <a:xfrm>
            <a:off x="4972551" y="3175638"/>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①知覚</a:t>
            </a:r>
            <a:endParaRPr lang="en-US" altLang="ja-JP" dirty="0">
              <a:solidFill>
                <a:schemeClr val="tx1"/>
              </a:solidFill>
            </a:endParaRPr>
          </a:p>
          <a:p>
            <a:pPr algn="ctr"/>
            <a:r>
              <a:rPr lang="ja-JP" altLang="en-US" dirty="0">
                <a:solidFill>
                  <a:schemeClr val="tx1"/>
                </a:solidFill>
              </a:rPr>
              <a:t>（無意識的推論）</a:t>
            </a:r>
            <a:endParaRPr lang="en-US" altLang="ja-JP" dirty="0">
              <a:solidFill>
                <a:schemeClr val="tx1"/>
              </a:solidFill>
            </a:endParaRPr>
          </a:p>
        </p:txBody>
      </p:sp>
      <p:sp>
        <p:nvSpPr>
          <p:cNvPr id="23" name="角丸四角形 4">
            <a:extLst>
              <a:ext uri="{FF2B5EF4-FFF2-40B4-BE49-F238E27FC236}">
                <a16:creationId xmlns:a16="http://schemas.microsoft.com/office/drawing/2014/main" id="{4B4CEBB1-7E9D-4F40-9704-1C0E1B9E969A}"/>
              </a:ext>
            </a:extLst>
          </p:cNvPr>
          <p:cNvSpPr/>
          <p:nvPr/>
        </p:nvSpPr>
        <p:spPr>
          <a:xfrm>
            <a:off x="8518258" y="3175638"/>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②行動</a:t>
            </a:r>
            <a:endParaRPr lang="en-US" altLang="ja-JP" dirty="0">
              <a:solidFill>
                <a:schemeClr val="tx1"/>
              </a:solidFill>
            </a:endParaRPr>
          </a:p>
          <a:p>
            <a:pPr algn="ctr"/>
            <a:r>
              <a:rPr lang="ja-JP" altLang="en-US" dirty="0">
                <a:solidFill>
                  <a:schemeClr val="tx1"/>
                </a:solidFill>
              </a:rPr>
              <a:t>（能動的推論）</a:t>
            </a:r>
            <a:endParaRPr lang="en-US" altLang="ja-JP" dirty="0">
              <a:solidFill>
                <a:schemeClr val="tx1"/>
              </a:solidFill>
            </a:endParaRPr>
          </a:p>
        </p:txBody>
      </p:sp>
      <p:sp>
        <p:nvSpPr>
          <p:cNvPr id="3" name="テキスト ボックス 2">
            <a:extLst>
              <a:ext uri="{FF2B5EF4-FFF2-40B4-BE49-F238E27FC236}">
                <a16:creationId xmlns:a16="http://schemas.microsoft.com/office/drawing/2014/main" id="{14684B84-5168-4A62-83BD-FAA01973E319}"/>
              </a:ext>
            </a:extLst>
          </p:cNvPr>
          <p:cNvSpPr txBox="1"/>
          <p:nvPr/>
        </p:nvSpPr>
        <p:spPr>
          <a:xfrm>
            <a:off x="5121618" y="4480115"/>
            <a:ext cx="2031325" cy="369332"/>
          </a:xfrm>
          <a:prstGeom prst="rect">
            <a:avLst/>
          </a:prstGeom>
          <a:noFill/>
        </p:spPr>
        <p:txBody>
          <a:bodyPr wrap="none" rtlCol="0">
            <a:spAutoFit/>
          </a:bodyPr>
          <a:lstStyle/>
          <a:p>
            <a:r>
              <a:rPr kumimoji="1" lang="ja-JP" altLang="en-US" dirty="0"/>
              <a:t>予測を書きかえる</a:t>
            </a:r>
          </a:p>
        </p:txBody>
      </p:sp>
      <p:sp>
        <p:nvSpPr>
          <p:cNvPr id="25" name="テキスト ボックス 24">
            <a:extLst>
              <a:ext uri="{FF2B5EF4-FFF2-40B4-BE49-F238E27FC236}">
                <a16:creationId xmlns:a16="http://schemas.microsoft.com/office/drawing/2014/main" id="{8DA5A110-6182-4237-BAEC-016F17FE2624}"/>
              </a:ext>
            </a:extLst>
          </p:cNvPr>
          <p:cNvSpPr txBox="1"/>
          <p:nvPr/>
        </p:nvSpPr>
        <p:spPr>
          <a:xfrm>
            <a:off x="8782741" y="4357528"/>
            <a:ext cx="1800493" cy="369332"/>
          </a:xfrm>
          <a:prstGeom prst="rect">
            <a:avLst/>
          </a:prstGeom>
          <a:noFill/>
        </p:spPr>
        <p:txBody>
          <a:bodyPr wrap="none" rtlCol="0">
            <a:spAutoFit/>
          </a:bodyPr>
          <a:lstStyle/>
          <a:p>
            <a:r>
              <a:rPr kumimoji="1" lang="ja-JP" altLang="en-US" dirty="0"/>
              <a:t>予測を実現する</a:t>
            </a:r>
          </a:p>
        </p:txBody>
      </p:sp>
      <p:sp>
        <p:nvSpPr>
          <p:cNvPr id="26" name="テキスト ボックス 25">
            <a:extLst>
              <a:ext uri="{FF2B5EF4-FFF2-40B4-BE49-F238E27FC236}">
                <a16:creationId xmlns:a16="http://schemas.microsoft.com/office/drawing/2014/main" id="{D5A7DACB-6565-4056-9EA2-58E98286C502}"/>
              </a:ext>
            </a:extLst>
          </p:cNvPr>
          <p:cNvSpPr txBox="1"/>
          <p:nvPr/>
        </p:nvSpPr>
        <p:spPr>
          <a:xfrm>
            <a:off x="8675231" y="5117226"/>
            <a:ext cx="2015513" cy="646331"/>
          </a:xfrm>
          <a:prstGeom prst="rect">
            <a:avLst/>
          </a:prstGeom>
          <a:noFill/>
        </p:spPr>
        <p:txBody>
          <a:bodyPr wrap="square" rtlCol="0">
            <a:spAutoFit/>
          </a:bodyPr>
          <a:lstStyle/>
          <a:p>
            <a:r>
              <a:rPr lang="ja-JP" altLang="en-US" dirty="0"/>
              <a:t>未来の不確定性をできるだけ小さく</a:t>
            </a:r>
            <a:endParaRPr kumimoji="1" lang="ja-JP" altLang="en-US" dirty="0"/>
          </a:p>
        </p:txBody>
      </p:sp>
      <p:sp>
        <p:nvSpPr>
          <p:cNvPr id="30" name="角丸四角形 4">
            <a:extLst>
              <a:ext uri="{FF2B5EF4-FFF2-40B4-BE49-F238E27FC236}">
                <a16:creationId xmlns:a16="http://schemas.microsoft.com/office/drawing/2014/main" id="{899970A7-D8C1-4638-B333-537A64F221FE}"/>
              </a:ext>
            </a:extLst>
          </p:cNvPr>
          <p:cNvSpPr/>
          <p:nvPr/>
        </p:nvSpPr>
        <p:spPr>
          <a:xfrm>
            <a:off x="1156691" y="1803942"/>
            <a:ext cx="2329459" cy="791524"/>
          </a:xfrm>
          <a:prstGeom prst="roundRect">
            <a:avLst/>
          </a:prstGeom>
          <a:noFill/>
          <a:ln w="19050">
            <a:solidFill>
              <a:schemeClr val="tx1"/>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不確定性</a:t>
            </a:r>
            <a:endParaRPr lang="en-US" altLang="ja-JP" dirty="0">
              <a:solidFill>
                <a:schemeClr val="tx1"/>
              </a:solidFill>
            </a:endParaRPr>
          </a:p>
        </p:txBody>
      </p:sp>
      <p:sp>
        <p:nvSpPr>
          <p:cNvPr id="5" name="次の値と等しい 4">
            <a:extLst>
              <a:ext uri="{FF2B5EF4-FFF2-40B4-BE49-F238E27FC236}">
                <a16:creationId xmlns:a16="http://schemas.microsoft.com/office/drawing/2014/main" id="{8B80EDA8-B939-4EED-AA28-C51AFEBBE2BC}"/>
              </a:ext>
            </a:extLst>
          </p:cNvPr>
          <p:cNvSpPr/>
          <p:nvPr/>
        </p:nvSpPr>
        <p:spPr>
          <a:xfrm>
            <a:off x="3990176" y="3366613"/>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加算記号 5">
            <a:extLst>
              <a:ext uri="{FF2B5EF4-FFF2-40B4-BE49-F238E27FC236}">
                <a16:creationId xmlns:a16="http://schemas.microsoft.com/office/drawing/2014/main" id="{E05A7EE8-0B13-4BB9-82F2-9AA687BB1236}"/>
              </a:ext>
            </a:extLst>
          </p:cNvPr>
          <p:cNvSpPr/>
          <p:nvPr/>
        </p:nvSpPr>
        <p:spPr>
          <a:xfrm>
            <a:off x="7695487" y="3356753"/>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0D977784-8B1B-4156-944A-8B5772DD96BA}"/>
              </a:ext>
            </a:extLst>
          </p:cNvPr>
          <p:cNvSpPr txBox="1"/>
          <p:nvPr/>
        </p:nvSpPr>
        <p:spPr>
          <a:xfrm>
            <a:off x="5583282" y="5493471"/>
            <a:ext cx="1107996" cy="369332"/>
          </a:xfrm>
          <a:prstGeom prst="rect">
            <a:avLst/>
          </a:prstGeom>
          <a:noFill/>
        </p:spPr>
        <p:txBody>
          <a:bodyPr wrap="none" rtlCol="0">
            <a:spAutoFit/>
          </a:bodyPr>
          <a:lstStyle/>
          <a:p>
            <a:r>
              <a:rPr lang="ja-JP" altLang="en-US" u="sng" dirty="0">
                <a:solidFill>
                  <a:srgbClr val="FF0000"/>
                </a:solidFill>
              </a:rPr>
              <a:t>単純接触</a:t>
            </a:r>
            <a:endParaRPr kumimoji="1" lang="ja-JP" altLang="en-US" u="sng" dirty="0">
              <a:solidFill>
                <a:srgbClr val="FF0000"/>
              </a:solidFill>
            </a:endParaRPr>
          </a:p>
        </p:txBody>
      </p:sp>
      <p:sp>
        <p:nvSpPr>
          <p:cNvPr id="32" name="テキスト ボックス 31">
            <a:extLst>
              <a:ext uri="{FF2B5EF4-FFF2-40B4-BE49-F238E27FC236}">
                <a16:creationId xmlns:a16="http://schemas.microsoft.com/office/drawing/2014/main" id="{8880004B-B38A-4AC7-9CE6-30785BE06BC8}"/>
              </a:ext>
            </a:extLst>
          </p:cNvPr>
          <p:cNvSpPr txBox="1"/>
          <p:nvPr/>
        </p:nvSpPr>
        <p:spPr>
          <a:xfrm>
            <a:off x="8436492" y="6153923"/>
            <a:ext cx="2492990" cy="369332"/>
          </a:xfrm>
          <a:prstGeom prst="rect">
            <a:avLst/>
          </a:prstGeom>
          <a:noFill/>
        </p:spPr>
        <p:txBody>
          <a:bodyPr wrap="none" rtlCol="0">
            <a:spAutoFit/>
          </a:bodyPr>
          <a:lstStyle/>
          <a:p>
            <a:r>
              <a:rPr lang="ja-JP" altLang="en-US" u="sng" dirty="0">
                <a:solidFill>
                  <a:srgbClr val="FF0000"/>
                </a:solidFill>
              </a:rPr>
              <a:t>利用と探索のバランス</a:t>
            </a:r>
            <a:endParaRPr kumimoji="1" lang="ja-JP" altLang="en-US" u="sng" dirty="0">
              <a:solidFill>
                <a:srgbClr val="FF0000"/>
              </a:solidFill>
            </a:endParaRPr>
          </a:p>
        </p:txBody>
      </p:sp>
      <p:sp>
        <p:nvSpPr>
          <p:cNvPr id="7" name="矢印: 上 6">
            <a:extLst>
              <a:ext uri="{FF2B5EF4-FFF2-40B4-BE49-F238E27FC236}">
                <a16:creationId xmlns:a16="http://schemas.microsoft.com/office/drawing/2014/main" id="{9593B1EE-576B-4862-982A-E8084D266935}"/>
              </a:ext>
            </a:extLst>
          </p:cNvPr>
          <p:cNvSpPr/>
          <p:nvPr/>
        </p:nvSpPr>
        <p:spPr>
          <a:xfrm>
            <a:off x="2168350" y="2692776"/>
            <a:ext cx="306140" cy="366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F595137E-F53F-4D93-A15A-27354D56E974}"/>
              </a:ext>
            </a:extLst>
          </p:cNvPr>
          <p:cNvCxnSpPr>
            <a:cxnSpLocks/>
            <a:stCxn id="22" idx="2"/>
            <a:endCxn id="3" idx="0"/>
          </p:cNvCxnSpPr>
          <p:nvPr/>
        </p:nvCxnSpPr>
        <p:spPr>
          <a:xfrm>
            <a:off x="6137281" y="3967162"/>
            <a:ext cx="0" cy="5129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4F711A4-26A9-4CB1-96C5-D3D32FBA0C9C}"/>
              </a:ext>
            </a:extLst>
          </p:cNvPr>
          <p:cNvCxnSpPr>
            <a:cxnSpLocks/>
            <a:stCxn id="3" idx="2"/>
            <a:endCxn id="31" idx="0"/>
          </p:cNvCxnSpPr>
          <p:nvPr/>
        </p:nvCxnSpPr>
        <p:spPr>
          <a:xfrm flipH="1">
            <a:off x="6137280" y="4849447"/>
            <a:ext cx="1" cy="64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7EE90AD-E235-46BA-A391-85C4F8746358}"/>
              </a:ext>
            </a:extLst>
          </p:cNvPr>
          <p:cNvCxnSpPr>
            <a:cxnSpLocks/>
            <a:stCxn id="23" idx="2"/>
            <a:endCxn id="25" idx="0"/>
          </p:cNvCxnSpPr>
          <p:nvPr/>
        </p:nvCxnSpPr>
        <p:spPr>
          <a:xfrm>
            <a:off x="9682988" y="3967162"/>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0D3045D-81F9-490C-8D0C-B125CC980696}"/>
              </a:ext>
            </a:extLst>
          </p:cNvPr>
          <p:cNvCxnSpPr>
            <a:cxnSpLocks/>
            <a:stCxn id="25" idx="2"/>
            <a:endCxn id="26" idx="0"/>
          </p:cNvCxnSpPr>
          <p:nvPr/>
        </p:nvCxnSpPr>
        <p:spPr>
          <a:xfrm>
            <a:off x="9682988" y="4726860"/>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6DE582A-8482-4352-A070-03C9EDC1BD37}"/>
              </a:ext>
            </a:extLst>
          </p:cNvPr>
          <p:cNvCxnSpPr>
            <a:cxnSpLocks/>
            <a:stCxn id="26" idx="2"/>
            <a:endCxn id="32" idx="0"/>
          </p:cNvCxnSpPr>
          <p:nvPr/>
        </p:nvCxnSpPr>
        <p:spPr>
          <a:xfrm flipH="1">
            <a:off x="9682987" y="5763557"/>
            <a:ext cx="1"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03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dirty="0"/>
              <a:t>リスク選好の個人差の数値化</a:t>
            </a:r>
            <a:endParaRPr lang="en-US" altLang="ja-JP" dirty="0"/>
          </a:p>
          <a:p>
            <a:pPr lvl="1"/>
            <a:r>
              <a:rPr lang="ja-JP" altLang="en-US" dirty="0"/>
              <a:t>予期的</a:t>
            </a:r>
            <a:r>
              <a:rPr lang="en-US" altLang="ja-JP" dirty="0"/>
              <a:t>SCR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と新奇性探求傾向との相関を示した</a:t>
            </a:r>
            <a:endParaRPr lang="en-US" altLang="ja-JP" dirty="0"/>
          </a:p>
          <a:p>
            <a:pPr lvl="1"/>
            <a:r>
              <a:rPr lang="ja-JP" altLang="en-US" dirty="0"/>
              <a:t>山の切り替えへの対応が損害回避，新奇性探求傾向と関連することを示した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6957462" y="2774220"/>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957462" y="3912409"/>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a:t>
            </a:r>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957462" y="505059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kumimoji="1" lang="ja-JP" altLang="en-US" sz="2000" dirty="0"/>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8957912" y="3912409"/>
            <a:ext cx="1722922" cy="88793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8957912" y="277421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a:t>
            </a:r>
            <a:endParaRPr kumimoji="1" lang="ja-JP" altLang="en-US" sz="20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5" name="テキスト ボックス 4">
            <a:extLst>
              <a:ext uri="{FF2B5EF4-FFF2-40B4-BE49-F238E27FC236}">
                <a16:creationId xmlns:a16="http://schemas.microsoft.com/office/drawing/2014/main" id="{76B07E33-2F33-456B-B4D3-336F875130F1}"/>
              </a:ext>
            </a:extLst>
          </p:cNvPr>
          <p:cNvSpPr txBox="1"/>
          <p:nvPr/>
        </p:nvSpPr>
        <p:spPr>
          <a:xfrm>
            <a:off x="9345547" y="4866018"/>
            <a:ext cx="1781257" cy="400110"/>
          </a:xfrm>
          <a:prstGeom prst="rect">
            <a:avLst/>
          </a:prstGeom>
          <a:noFill/>
        </p:spPr>
        <p:txBody>
          <a:bodyPr wrap="none" rtlCol="0">
            <a:spAutoFit/>
          </a:bodyPr>
          <a:lstStyle/>
          <a:p>
            <a:r>
              <a:rPr lang="en-US" altLang="ja-JP" sz="2000" dirty="0">
                <a:solidFill>
                  <a:srgbClr val="FF0000"/>
                </a:solidFill>
              </a:rPr>
              <a:t>2016</a:t>
            </a:r>
            <a:r>
              <a:rPr lang="ja-JP" altLang="en-US" sz="2000" dirty="0">
                <a:solidFill>
                  <a:srgbClr val="FF0000"/>
                </a:solidFill>
              </a:rPr>
              <a:t>年度結果</a:t>
            </a:r>
            <a:endParaRPr kumimoji="1" lang="ja-JP" altLang="en-US" sz="2000" dirty="0">
              <a:solidFill>
                <a:srgbClr val="FF0000"/>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822372" y="1803788"/>
            <a:ext cx="100837" cy="5892266"/>
          </a:xfrm>
          <a:prstGeom prst="curvedConnector3">
            <a:avLst>
              <a:gd name="adj1" fmla="val 56420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6699067" y="691267"/>
            <a:ext cx="1037354" cy="5203257"/>
          </a:xfrm>
          <a:prstGeom prst="curvedConnector3">
            <a:avLst>
              <a:gd name="adj1" fmla="val 109098"/>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4395546" y="2510067"/>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アイオワ課題の選択行動のパラメトリックな解析</a:t>
            </a:r>
            <a:endParaRPr lang="en-US" altLang="ja-JP" dirty="0"/>
          </a:p>
          <a:p>
            <a:pPr lvl="2"/>
            <a:r>
              <a:rPr lang="en-US" altLang="ja-JP" dirty="0"/>
              <a:t>PVL </a:t>
            </a:r>
            <a:r>
              <a:rPr lang="ja-JP" altLang="en-US" dirty="0"/>
              <a:t>モデル，リスク選好モデル（朝倉先生）による階層ベイズパラメータ推定</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895020" y="2644335"/>
            <a:ext cx="1107996" cy="369332"/>
          </a:xfrm>
          <a:prstGeom prst="rect">
            <a:avLst/>
          </a:prstGeom>
          <a:noFill/>
        </p:spPr>
        <p:txBody>
          <a:bodyPr wrap="none" rtlCol="0">
            <a:spAutoFit/>
          </a:bodyPr>
          <a:lstStyle/>
          <a:p>
            <a:r>
              <a:rPr lang="ja-JP" altLang="en-US" dirty="0"/>
              <a:t>最初の山</a:t>
            </a:r>
            <a:endParaRPr kumimoji="1" lang="ja-JP" altLang="en-US" dirty="0"/>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08719" y="4858228"/>
            <a:ext cx="1569660" cy="369332"/>
          </a:xfrm>
          <a:prstGeom prst="rect">
            <a:avLst/>
          </a:prstGeom>
          <a:noFill/>
        </p:spPr>
        <p:txBody>
          <a:bodyPr wrap="none" rtlCol="0">
            <a:spAutoFit/>
          </a:bodyPr>
          <a:lstStyle/>
          <a:p>
            <a:r>
              <a:rPr lang="ja-JP" altLang="en-US" dirty="0"/>
              <a:t>山の切り替え</a:t>
            </a:r>
            <a:endParaRPr kumimoji="1" lang="ja-JP" altLang="en-US" dirty="0"/>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SCR,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613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533C705E-941D-4734-92F2-C0DA30CEBE4A}"/>
              </a:ext>
            </a:extLst>
          </p:cNvPr>
          <p:cNvSpPr/>
          <p:nvPr/>
        </p:nvSpPr>
        <p:spPr>
          <a:xfrm>
            <a:off x="339436" y="1904691"/>
            <a:ext cx="4023558" cy="3420600"/>
          </a:xfrm>
          <a:prstGeom prst="roundRect">
            <a:avLst>
              <a:gd name="adj" fmla="val 4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内受容感覚</a:t>
              </a:r>
              <a:endParaRPr lang="ja-JP" altLang="en-US" sz="3800" dirty="0">
                <a:solidFill>
                  <a:schemeClr val="bg1"/>
                </a:solidFill>
              </a:endParaRPr>
            </a:p>
          </p:txBody>
        </p:sp>
      </p:grp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288959" y="1549873"/>
            <a:ext cx="2097758" cy="461665"/>
          </a:xfrm>
          <a:prstGeom prst="rect">
            <a:avLst/>
          </a:prstGeom>
          <a:noFill/>
        </p:spPr>
        <p:txBody>
          <a:bodyPr wrap="square" rtlCol="0">
            <a:spAutoFit/>
          </a:bodyPr>
          <a:lstStyle/>
          <a:p>
            <a:pPr algn="ctr"/>
            <a:r>
              <a:rPr lang="ja-JP" altLang="en-US" sz="2400" u="sng" dirty="0"/>
              <a:t>心拍弁別課題</a:t>
            </a:r>
            <a:endParaRPr kumimoji="1" lang="ja-JP" altLang="en-US" sz="2400" u="sng" dirty="0"/>
          </a:p>
        </p:txBody>
      </p:sp>
      <p:sp>
        <p:nvSpPr>
          <p:cNvPr id="2" name="テキスト ボックス 1">
            <a:extLst>
              <a:ext uri="{FF2B5EF4-FFF2-40B4-BE49-F238E27FC236}">
                <a16:creationId xmlns:a16="http://schemas.microsoft.com/office/drawing/2014/main" id="{8A9DF9DC-B31E-4134-B860-5CC0181A1095}"/>
              </a:ext>
            </a:extLst>
          </p:cNvPr>
          <p:cNvSpPr txBox="1"/>
          <p:nvPr/>
        </p:nvSpPr>
        <p:spPr>
          <a:xfrm>
            <a:off x="439585" y="1704636"/>
            <a:ext cx="2037737" cy="400110"/>
          </a:xfrm>
          <a:prstGeom prst="rect">
            <a:avLst/>
          </a:prstGeom>
          <a:solidFill>
            <a:schemeClr val="bg1"/>
          </a:solidFill>
          <a:ln>
            <a:noFill/>
          </a:ln>
        </p:spPr>
        <p:txBody>
          <a:bodyPr wrap="none" rtlCol="0">
            <a:spAutoFit/>
          </a:bodyPr>
          <a:lstStyle/>
          <a:p>
            <a:r>
              <a:rPr kumimoji="1" lang="en-US" altLang="ja-JP" sz="2000" dirty="0"/>
              <a:t>2018</a:t>
            </a:r>
            <a:r>
              <a:rPr kumimoji="1" lang="ja-JP" altLang="en-US" sz="2000" dirty="0"/>
              <a:t>年度の方法</a:t>
            </a:r>
          </a:p>
        </p:txBody>
      </p:sp>
      <p:sp>
        <p:nvSpPr>
          <p:cNvPr id="4" name="正方形/長方形 3">
            <a:extLst>
              <a:ext uri="{FF2B5EF4-FFF2-40B4-BE49-F238E27FC236}">
                <a16:creationId xmlns:a16="http://schemas.microsoft.com/office/drawing/2014/main" id="{5C253EE6-F6C2-4F63-A1BE-AE7DE28FE9F6}"/>
              </a:ext>
            </a:extLst>
          </p:cNvPr>
          <p:cNvSpPr/>
          <p:nvPr/>
        </p:nvSpPr>
        <p:spPr>
          <a:xfrm>
            <a:off x="492035" y="2163523"/>
            <a:ext cx="4097382" cy="1477328"/>
          </a:xfrm>
          <a:prstGeom prst="rect">
            <a:avLst/>
          </a:prstGeom>
        </p:spPr>
        <p:txBody>
          <a:bodyPr wrap="square">
            <a:spAutoFit/>
          </a:bodyPr>
          <a:lstStyle/>
          <a:p>
            <a:r>
              <a:rPr lang="ja-JP" altLang="en-US" dirty="0"/>
              <a:t>心拍追跡課題</a:t>
            </a:r>
            <a:endParaRPr lang="en-US" altLang="ja-JP" dirty="0"/>
          </a:p>
          <a:p>
            <a:r>
              <a:rPr lang="ja-JP" altLang="en-US" dirty="0"/>
              <a:t>（</a:t>
            </a:r>
            <a:r>
              <a:rPr lang="en-US" altLang="ja-JP" dirty="0"/>
              <a:t>Heartbeat tracking task</a:t>
            </a:r>
            <a:r>
              <a:rPr lang="ja-JP" altLang="en-US" dirty="0"/>
              <a:t>）</a:t>
            </a:r>
            <a:endParaRPr lang="en-US" altLang="ja-JP" dirty="0"/>
          </a:p>
          <a:p>
            <a:pPr marL="285750" indent="-285750">
              <a:buFont typeface="Arial" panose="020B0604020202020204" pitchFamily="34" charset="0"/>
              <a:buChar char="•"/>
            </a:pPr>
            <a:r>
              <a:rPr lang="ja-JP" altLang="en-US" dirty="0"/>
              <a:t>心の中で心拍数を数えて報告</a:t>
            </a:r>
            <a:endParaRPr lang="en-US" altLang="ja-JP" dirty="0"/>
          </a:p>
          <a:p>
            <a:pPr marL="285750" indent="-285750">
              <a:buFont typeface="Arial" panose="020B0604020202020204" pitchFamily="34" charset="0"/>
              <a:buChar char="•"/>
            </a:pPr>
            <a:r>
              <a:rPr lang="en-US" altLang="ja-JP" dirty="0"/>
              <a:t>25, 30, 35, 40, 45, 50</a:t>
            </a:r>
            <a:r>
              <a:rPr lang="ja-JP" altLang="en-US" dirty="0"/>
              <a:t>秒の</a:t>
            </a:r>
            <a:r>
              <a:rPr lang="en-US" altLang="ja-JP" dirty="0"/>
              <a:t>6</a:t>
            </a:r>
            <a:r>
              <a:rPr lang="ja-JP" altLang="en-US" dirty="0"/>
              <a:t>条件，繰り返し</a:t>
            </a:r>
            <a:r>
              <a:rPr lang="en-US" altLang="ja-JP" dirty="0"/>
              <a:t>1</a:t>
            </a:r>
            <a:r>
              <a:rPr lang="ja-JP" altLang="en-US" dirty="0"/>
              <a:t>試行</a:t>
            </a:r>
          </a:p>
        </p:txBody>
      </p:sp>
      <p:sp>
        <p:nvSpPr>
          <p:cNvPr id="44" name="正方形/長方形 43">
            <a:extLst>
              <a:ext uri="{FF2B5EF4-FFF2-40B4-BE49-F238E27FC236}">
                <a16:creationId xmlns:a16="http://schemas.microsoft.com/office/drawing/2014/main" id="{6D236FB2-E420-4C22-BB1C-004BFA47C9D6}"/>
              </a:ext>
            </a:extLst>
          </p:cNvPr>
          <p:cNvSpPr/>
          <p:nvPr/>
        </p:nvSpPr>
        <p:spPr>
          <a:xfrm>
            <a:off x="492035" y="4044574"/>
            <a:ext cx="4097382" cy="1200329"/>
          </a:xfrm>
          <a:prstGeom prst="rect">
            <a:avLst/>
          </a:prstGeom>
        </p:spPr>
        <p:txBody>
          <a:bodyPr wrap="square">
            <a:spAutoFit/>
          </a:bodyPr>
          <a:lstStyle/>
          <a:p>
            <a:r>
              <a:rPr lang="ja-JP" altLang="en-US" dirty="0"/>
              <a:t>問題点</a:t>
            </a:r>
            <a:endParaRPr lang="en-US" altLang="ja-JP" dirty="0"/>
          </a:p>
          <a:p>
            <a:pPr marL="285750" indent="-285750">
              <a:buFont typeface="Arial" panose="020B0604020202020204" pitchFamily="34" charset="0"/>
              <a:buChar char="•"/>
            </a:pPr>
            <a:r>
              <a:rPr lang="ja-JP" altLang="en-US" dirty="0"/>
              <a:t>心拍数に関する知識の影響がある</a:t>
            </a:r>
            <a:endParaRPr lang="en-US" altLang="ja-JP" dirty="0"/>
          </a:p>
          <a:p>
            <a:pPr marL="742950" lvl="1" indent="-285750">
              <a:buFont typeface="Wingdings" panose="05000000000000000000" pitchFamily="2" charset="2"/>
              <a:buChar char="Ø"/>
            </a:pPr>
            <a:r>
              <a:rPr lang="ja-JP" altLang="en-US" dirty="0"/>
              <a:t>知能指数と課題成績に相関（</a:t>
            </a:r>
            <a:r>
              <a:rPr lang="en-US" altLang="ja-JP" dirty="0"/>
              <a:t>Murphy et al., 2018</a:t>
            </a:r>
            <a:r>
              <a:rPr lang="ja-JP" altLang="en-US" dirty="0"/>
              <a:t>）</a:t>
            </a:r>
            <a:endParaRPr lang="en-US" altLang="ja-JP" dirty="0"/>
          </a:p>
        </p:txBody>
      </p:sp>
      <p:sp>
        <p:nvSpPr>
          <p:cNvPr id="6" name="矢印: 右 5">
            <a:extLst>
              <a:ext uri="{FF2B5EF4-FFF2-40B4-BE49-F238E27FC236}">
                <a16:creationId xmlns:a16="http://schemas.microsoft.com/office/drawing/2014/main" id="{D6546106-60BC-4332-9E47-57CF8FEF64FE}"/>
              </a:ext>
            </a:extLst>
          </p:cNvPr>
          <p:cNvSpPr/>
          <p:nvPr/>
        </p:nvSpPr>
        <p:spPr>
          <a:xfrm>
            <a:off x="4589417" y="3383280"/>
            <a:ext cx="644434" cy="124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F77BE42C-ADB5-4FFE-B401-26467CCAEA4E}"/>
              </a:ext>
            </a:extLst>
          </p:cNvPr>
          <p:cNvSpPr txBox="1">
            <a:spLocks/>
          </p:cNvSpPr>
          <p:nvPr/>
        </p:nvSpPr>
        <p:spPr>
          <a:xfrm>
            <a:off x="5233851" y="2011538"/>
            <a:ext cx="6230984" cy="15946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a:t>
            </a:r>
            <a:r>
              <a:rPr lang="en-US" altLang="ja-JP" sz="1800" dirty="0"/>
              <a:t>Heartbeat discrimination task</a:t>
            </a:r>
            <a:r>
              <a:rPr lang="ja-JP" altLang="en-US" sz="1800" dirty="0"/>
              <a:t>）</a:t>
            </a:r>
            <a:endParaRPr lang="en-US" altLang="ja-JP" sz="1800" dirty="0"/>
          </a:p>
          <a:p>
            <a:pPr lvl="1"/>
            <a:r>
              <a:rPr lang="ja-JP" altLang="en-US" sz="1800" dirty="0"/>
              <a:t>音刺激のタイミングが自身の心拍と一致しているか二択応答</a:t>
            </a:r>
          </a:p>
          <a:p>
            <a:pPr lvl="1"/>
            <a:r>
              <a:rPr lang="ja-JP" altLang="en-US" sz="1800" dirty="0"/>
              <a:t>遅れが</a:t>
            </a:r>
            <a:r>
              <a:rPr lang="en-US" altLang="ja-JP" sz="1800" dirty="0"/>
              <a:t>0, 150, 300, 450</a:t>
            </a:r>
            <a:r>
              <a:rPr lang="ja-JP" altLang="en-US" sz="1800" dirty="0"/>
              <a:t>ミリ秒の</a:t>
            </a:r>
            <a:r>
              <a:rPr lang="en-US" altLang="ja-JP" sz="1800" dirty="0"/>
              <a:t>4</a:t>
            </a:r>
            <a:r>
              <a:rPr lang="ja-JP" altLang="en-US" sz="1800" dirty="0"/>
              <a:t>条件</a:t>
            </a:r>
            <a:r>
              <a:rPr lang="en-US" altLang="ja-JP" sz="1800" dirty="0"/>
              <a:t>×6</a:t>
            </a:r>
            <a:r>
              <a:rPr lang="ja-JP" altLang="en-US" sz="1800" dirty="0"/>
              <a:t>試行</a:t>
            </a:r>
            <a:endParaRPr lang="en-US" altLang="ja-JP" sz="1800" dirty="0"/>
          </a:p>
          <a:p>
            <a:pPr lvl="1">
              <a:buFont typeface="Wingdings" panose="05000000000000000000" pitchFamily="2" charset="2"/>
              <a:buChar char="ü"/>
            </a:pPr>
            <a:r>
              <a:rPr lang="ja-JP" altLang="en-US" sz="1800" dirty="0"/>
              <a:t>心電による心拍計測</a:t>
            </a:r>
            <a:endParaRPr lang="en-US" altLang="ja-JP" sz="1800" dirty="0"/>
          </a:p>
          <a:p>
            <a:pPr lvl="1"/>
            <a:endParaRPr lang="en-US" altLang="ja-JP" sz="1800" dirty="0"/>
          </a:p>
        </p:txBody>
      </p:sp>
      <p:graphicFrame>
        <p:nvGraphicFramePr>
          <p:cNvPr id="51" name="グラフ 50">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3996404307"/>
              </p:ext>
            </p:extLst>
          </p:nvPr>
        </p:nvGraphicFramePr>
        <p:xfrm>
          <a:off x="5722592" y="5490040"/>
          <a:ext cx="6120000" cy="1247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グラフ 52">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1772752288"/>
              </p:ext>
            </p:extLst>
          </p:nvPr>
        </p:nvGraphicFramePr>
        <p:xfrm>
          <a:off x="5679052" y="3904596"/>
          <a:ext cx="6120000" cy="126317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a:extLst>
              <a:ext uri="{FF2B5EF4-FFF2-40B4-BE49-F238E27FC236}">
                <a16:creationId xmlns:a16="http://schemas.microsoft.com/office/drawing/2014/main" id="{10ABC6AD-359C-4FA2-8F40-5B55EA8CF35D}"/>
              </a:ext>
            </a:extLst>
          </p:cNvPr>
          <p:cNvSpPr txBox="1"/>
          <p:nvPr/>
        </p:nvSpPr>
        <p:spPr>
          <a:xfrm>
            <a:off x="8064027" y="3673763"/>
            <a:ext cx="1350050" cy="307777"/>
          </a:xfrm>
          <a:prstGeom prst="rect">
            <a:avLst/>
          </a:prstGeom>
          <a:noFill/>
        </p:spPr>
        <p:txBody>
          <a:bodyPr wrap="none" rtlCol="0">
            <a:spAutoFit/>
          </a:bodyPr>
          <a:lstStyle/>
          <a:p>
            <a:r>
              <a:rPr kumimoji="1" lang="en-US" altLang="ja-JP" sz="1400" dirty="0"/>
              <a:t>0 </a:t>
            </a:r>
            <a:r>
              <a:rPr kumimoji="1" lang="en-US" altLang="ja-JP" sz="1400" dirty="0" err="1"/>
              <a:t>ms</a:t>
            </a:r>
            <a:r>
              <a:rPr kumimoji="1" lang="en-US" altLang="ja-JP" sz="1400" dirty="0"/>
              <a:t> </a:t>
            </a:r>
            <a:r>
              <a:rPr kumimoji="1" lang="ja-JP" altLang="en-US" sz="1400" dirty="0"/>
              <a:t>遅れ条件</a:t>
            </a:r>
          </a:p>
        </p:txBody>
      </p:sp>
      <p:sp>
        <p:nvSpPr>
          <p:cNvPr id="54" name="テキスト ボックス 53">
            <a:extLst>
              <a:ext uri="{FF2B5EF4-FFF2-40B4-BE49-F238E27FC236}">
                <a16:creationId xmlns:a16="http://schemas.microsoft.com/office/drawing/2014/main" id="{2F2DBBBA-5144-4BD1-AA5C-602AFF2DC222}"/>
              </a:ext>
            </a:extLst>
          </p:cNvPr>
          <p:cNvSpPr txBox="1"/>
          <p:nvPr/>
        </p:nvSpPr>
        <p:spPr>
          <a:xfrm>
            <a:off x="7964641" y="5262838"/>
            <a:ext cx="1548822" cy="307777"/>
          </a:xfrm>
          <a:prstGeom prst="rect">
            <a:avLst/>
          </a:prstGeom>
          <a:noFill/>
        </p:spPr>
        <p:txBody>
          <a:bodyPr wrap="none" rtlCol="0">
            <a:spAutoFit/>
          </a:bodyPr>
          <a:lstStyle/>
          <a:p>
            <a:r>
              <a:rPr lang="en-US" altLang="ja-JP" sz="1400" dirty="0"/>
              <a:t>450</a:t>
            </a:r>
            <a:r>
              <a:rPr kumimoji="1" lang="en-US" altLang="ja-JP" sz="1400" dirty="0"/>
              <a:t> </a:t>
            </a:r>
            <a:r>
              <a:rPr kumimoji="1" lang="en-US" altLang="ja-JP" sz="1400" dirty="0" err="1"/>
              <a:t>ms</a:t>
            </a:r>
            <a:r>
              <a:rPr kumimoji="1" lang="en-US" altLang="ja-JP" sz="1400" dirty="0"/>
              <a:t> </a:t>
            </a:r>
            <a:r>
              <a:rPr kumimoji="1" lang="ja-JP" altLang="en-US" sz="1400" dirty="0"/>
              <a:t>遅れ条件</a:t>
            </a:r>
          </a:p>
        </p:txBody>
      </p:sp>
    </p:spTree>
    <p:extLst>
      <p:ext uri="{BB962C8B-B14F-4D97-AF65-F5344CB8AC3E}">
        <p14:creationId xmlns:p14="http://schemas.microsoft.com/office/powerpoint/2010/main" val="33456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 地図 が含まれている画像&#10;&#10;自動的に生成された説明">
            <a:extLst>
              <a:ext uri="{FF2B5EF4-FFF2-40B4-BE49-F238E27FC236}">
                <a16:creationId xmlns:a16="http://schemas.microsoft.com/office/drawing/2014/main" id="{431155FA-C314-4DCC-BD61-34B84EAC9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515" y="2118909"/>
            <a:ext cx="5000625" cy="374904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予備実験結果（</a:t>
              </a:r>
              <a:r>
                <a:rPr lang="en-US" altLang="ja-JP" sz="3800" b="1" dirty="0">
                  <a:solidFill>
                    <a:prstClr val="white"/>
                  </a:solidFill>
                  <a:latin typeface="HG丸ｺﾞｼｯｸM-PRO" pitchFamily="50" charset="-128"/>
                  <a:ea typeface="HG丸ｺﾞｼｯｸM-PRO" pitchFamily="50" charset="-128"/>
                </a:rPr>
                <a:t>N=10</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085EAB69-8069-4E44-AA69-CB1610DEBDA6}"/>
              </a:ext>
            </a:extLst>
          </p:cNvPr>
          <p:cNvSpPr txBox="1"/>
          <p:nvPr/>
        </p:nvSpPr>
        <p:spPr>
          <a:xfrm>
            <a:off x="7258230" y="4351895"/>
            <a:ext cx="3931878" cy="923330"/>
          </a:xfrm>
          <a:prstGeom prst="rect">
            <a:avLst/>
          </a:prstGeom>
          <a:noFill/>
        </p:spPr>
        <p:txBody>
          <a:bodyPr wrap="square" rtlCol="0">
            <a:spAutoFit/>
          </a:bodyPr>
          <a:lstStyle/>
          <a:p>
            <a:r>
              <a:rPr kumimoji="1" lang="ja-JP" altLang="en-US" dirty="0"/>
              <a:t>悪い山に対する予期的な心拍変動の大きい人は，</a:t>
            </a:r>
            <a:r>
              <a:rPr kumimoji="1" lang="en-US" altLang="ja-JP" dirty="0"/>
              <a:t>IGT</a:t>
            </a:r>
            <a:r>
              <a:rPr kumimoji="1" lang="ja-JP" altLang="en-US" dirty="0"/>
              <a:t>の山の切り替え後に良い山を選ぶ割合が高い</a:t>
            </a:r>
          </a:p>
        </p:txBody>
      </p:sp>
      <p:sp>
        <p:nvSpPr>
          <p:cNvPr id="3" name="テキスト ボックス 2">
            <a:extLst>
              <a:ext uri="{FF2B5EF4-FFF2-40B4-BE49-F238E27FC236}">
                <a16:creationId xmlns:a16="http://schemas.microsoft.com/office/drawing/2014/main" id="{540C5460-887E-4228-A4CC-D95FDECD015F}"/>
              </a:ext>
            </a:extLst>
          </p:cNvPr>
          <p:cNvSpPr txBox="1"/>
          <p:nvPr/>
        </p:nvSpPr>
        <p:spPr>
          <a:xfrm rot="16200000">
            <a:off x="1093509" y="3839540"/>
            <a:ext cx="1640263" cy="307777"/>
          </a:xfrm>
          <a:prstGeom prst="rect">
            <a:avLst/>
          </a:prstGeom>
          <a:solidFill>
            <a:schemeClr val="bg1"/>
          </a:solidFill>
        </p:spPr>
        <p:txBody>
          <a:bodyPr wrap="square" rtlCol="0">
            <a:spAutoFit/>
          </a:bodyPr>
          <a:lstStyle/>
          <a:p>
            <a:pPr algn="ctr"/>
            <a:r>
              <a:rPr kumimoji="1" lang="ja-JP" altLang="en-US" sz="1400" dirty="0"/>
              <a:t>獲得金額</a:t>
            </a:r>
          </a:p>
        </p:txBody>
      </p:sp>
      <p:sp>
        <p:nvSpPr>
          <p:cNvPr id="5" name="テキスト ボックス 4">
            <a:extLst>
              <a:ext uri="{FF2B5EF4-FFF2-40B4-BE49-F238E27FC236}">
                <a16:creationId xmlns:a16="http://schemas.microsoft.com/office/drawing/2014/main" id="{52503213-13DA-48D9-9A8F-62524AC78C76}"/>
              </a:ext>
            </a:extLst>
          </p:cNvPr>
          <p:cNvSpPr txBox="1"/>
          <p:nvPr/>
        </p:nvSpPr>
        <p:spPr>
          <a:xfrm>
            <a:off x="6846140" y="2366904"/>
            <a:ext cx="1202573" cy="369332"/>
          </a:xfrm>
          <a:prstGeom prst="rect">
            <a:avLst/>
          </a:prstGeom>
          <a:noFill/>
        </p:spPr>
        <p:txBody>
          <a:bodyPr wrap="none" rtlCol="0">
            <a:spAutoFit/>
          </a:bodyPr>
          <a:lstStyle/>
          <a:p>
            <a:r>
              <a:rPr kumimoji="1" lang="ja-JP" altLang="en-US" dirty="0"/>
              <a:t>予期的</a:t>
            </a:r>
            <a:r>
              <a:rPr kumimoji="1" lang="en-US" altLang="ja-JP" dirty="0"/>
              <a:t>HR</a:t>
            </a:r>
            <a:endParaRPr kumimoji="1" lang="ja-JP" altLang="en-US" dirty="0"/>
          </a:p>
        </p:txBody>
      </p:sp>
      <p:sp>
        <p:nvSpPr>
          <p:cNvPr id="6" name="テキスト ボックス 5">
            <a:extLst>
              <a:ext uri="{FF2B5EF4-FFF2-40B4-BE49-F238E27FC236}">
                <a16:creationId xmlns:a16="http://schemas.microsoft.com/office/drawing/2014/main" id="{0C8E1A89-7B2B-47CC-841E-F38B9E611053}"/>
              </a:ext>
            </a:extLst>
          </p:cNvPr>
          <p:cNvSpPr txBox="1"/>
          <p:nvPr/>
        </p:nvSpPr>
        <p:spPr>
          <a:xfrm>
            <a:off x="7230361" y="2725991"/>
            <a:ext cx="4487159" cy="646331"/>
          </a:xfrm>
          <a:prstGeom prst="rect">
            <a:avLst/>
          </a:prstGeom>
          <a:noFill/>
        </p:spPr>
        <p:txBody>
          <a:bodyPr wrap="square" rtlCol="0">
            <a:spAutoFit/>
          </a:bodyPr>
          <a:lstStyle/>
          <a:p>
            <a:r>
              <a:rPr kumimoji="1" lang="ja-JP" altLang="en-US" dirty="0"/>
              <a:t>＝（</a:t>
            </a:r>
            <a:r>
              <a:rPr lang="ja-JP" altLang="en-US" dirty="0"/>
              <a:t>悪い</a:t>
            </a:r>
            <a:r>
              <a:rPr kumimoji="1" lang="ja-JP" altLang="en-US" dirty="0"/>
              <a:t>山を選ぶ直前の</a:t>
            </a:r>
            <a:r>
              <a:rPr kumimoji="1" lang="en-US" altLang="ja-JP" dirty="0"/>
              <a:t>HR</a:t>
            </a:r>
            <a:r>
              <a:rPr kumimoji="1" lang="ja-JP" altLang="en-US" dirty="0"/>
              <a:t>平均値）</a:t>
            </a:r>
            <a:endParaRPr kumimoji="1" lang="en-US" altLang="ja-JP" dirty="0"/>
          </a:p>
          <a:p>
            <a:r>
              <a:rPr kumimoji="1" lang="ja-JP" altLang="en-US" dirty="0"/>
              <a:t>　　</a:t>
            </a:r>
            <a:r>
              <a:rPr kumimoji="1" lang="ja-JP" altLang="en-US"/>
              <a:t>－ </a:t>
            </a:r>
            <a:r>
              <a:rPr lang="ja-JP" altLang="en-US"/>
              <a:t>（良い山</a:t>
            </a:r>
            <a:r>
              <a:rPr lang="ja-JP" altLang="en-US" dirty="0"/>
              <a:t>を選ぶ直前の</a:t>
            </a:r>
            <a:r>
              <a:rPr lang="en-US" altLang="ja-JP" dirty="0"/>
              <a:t>HR</a:t>
            </a:r>
            <a:r>
              <a:rPr lang="ja-JP" altLang="en-US" dirty="0"/>
              <a:t>平均値）</a:t>
            </a:r>
            <a:endParaRPr kumimoji="1" lang="ja-JP" altLang="en-US" dirty="0"/>
          </a:p>
        </p:txBody>
      </p:sp>
    </p:spTree>
    <p:extLst>
      <p:ext uri="{BB962C8B-B14F-4D97-AF65-F5344CB8AC3E}">
        <p14:creationId xmlns:p14="http://schemas.microsoft.com/office/powerpoint/2010/main" val="8367977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5152</TotalTime>
  <Words>1309</Words>
  <Application>Microsoft Office PowerPoint</Application>
  <PresentationFormat>ワイド画面</PresentationFormat>
  <Paragraphs>299</Paragraphs>
  <Slides>27</Slides>
  <Notes>26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HG丸ｺﾞｼｯｸM-PRO</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亮 前川</cp:lastModifiedBy>
  <cp:revision>511</cp:revision>
  <cp:lastPrinted>2019-03-22T12:47:21Z</cp:lastPrinted>
  <dcterms:created xsi:type="dcterms:W3CDTF">2017-11-03T06:53:49Z</dcterms:created>
  <dcterms:modified xsi:type="dcterms:W3CDTF">2019-08-05T05:14:41Z</dcterms:modified>
</cp:coreProperties>
</file>