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83" r:id="rId2"/>
    <p:sldId id="532" r:id="rId3"/>
    <p:sldId id="320" r:id="rId4"/>
    <p:sldId id="528" r:id="rId5"/>
    <p:sldId id="525" r:id="rId6"/>
    <p:sldId id="530" r:id="rId7"/>
    <p:sldId id="293" r:id="rId8"/>
    <p:sldId id="540" r:id="rId9"/>
    <p:sldId id="567" r:id="rId10"/>
    <p:sldId id="565" r:id="rId11"/>
    <p:sldId id="566" r:id="rId12"/>
    <p:sldId id="563" r:id="rId13"/>
    <p:sldId id="542" r:id="rId14"/>
    <p:sldId id="568" r:id="rId15"/>
    <p:sldId id="544" r:id="rId16"/>
    <p:sldId id="573" r:id="rId17"/>
    <p:sldId id="569" r:id="rId18"/>
    <p:sldId id="531" r:id="rId19"/>
    <p:sldId id="303" r:id="rId20"/>
    <p:sldId id="548" r:id="rId21"/>
    <p:sldId id="549" r:id="rId22"/>
    <p:sldId id="352" r:id="rId23"/>
    <p:sldId id="554" r:id="rId24"/>
    <p:sldId id="536" r:id="rId25"/>
    <p:sldId id="538" r:id="rId26"/>
    <p:sldId id="558" r:id="rId27"/>
    <p:sldId id="557" r:id="rId28"/>
    <p:sldId id="545" r:id="rId29"/>
    <p:sldId id="523" r:id="rId30"/>
    <p:sldId id="571" r:id="rId31"/>
    <p:sldId id="570" r:id="rId32"/>
    <p:sldId id="572" r:id="rId33"/>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3499" autoAdjust="0"/>
  </p:normalViewPr>
  <p:slideViewPr>
    <p:cSldViewPr snapToGrid="0">
      <p:cViewPr varScale="1">
        <p:scale>
          <a:sx n="106" d="100"/>
          <a:sy n="106" d="100"/>
        </p:scale>
        <p:origin x="744" y="11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2019/10/21</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2019/10/21</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233141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428012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1016902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422644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17</a:t>
            </a:fld>
            <a:endParaRPr kumimoji="1" lang="ja-JP" altLang="en-US"/>
          </a:p>
        </p:txBody>
      </p:sp>
    </p:spTree>
    <p:extLst>
      <p:ext uri="{BB962C8B-B14F-4D97-AF65-F5344CB8AC3E}">
        <p14:creationId xmlns:p14="http://schemas.microsoft.com/office/powerpoint/2010/main" val="1452511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18</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26</a:t>
            </a:fld>
            <a:endParaRPr kumimoji="1" lang="ja-JP" altLang="en-US"/>
          </a:p>
        </p:txBody>
      </p:sp>
    </p:spTree>
    <p:extLst>
      <p:ext uri="{BB962C8B-B14F-4D97-AF65-F5344CB8AC3E}">
        <p14:creationId xmlns:p14="http://schemas.microsoft.com/office/powerpoint/2010/main" val="1959736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1262268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28</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26148666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29</a:t>
            </a:fld>
            <a:endParaRPr kumimoji="1" lang="ja-JP" altLang="en-US"/>
          </a:p>
        </p:txBody>
      </p:sp>
    </p:spTree>
    <p:extLst>
      <p:ext uri="{BB962C8B-B14F-4D97-AF65-F5344CB8AC3E}">
        <p14:creationId xmlns:p14="http://schemas.microsoft.com/office/powerpoint/2010/main" val="31267545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31</a:t>
            </a:fld>
            <a:endParaRPr kumimoji="1" lang="ja-JP" altLang="en-US"/>
          </a:p>
        </p:txBody>
      </p:sp>
    </p:spTree>
    <p:extLst>
      <p:ext uri="{BB962C8B-B14F-4D97-AF65-F5344CB8AC3E}">
        <p14:creationId xmlns:p14="http://schemas.microsoft.com/office/powerpoint/2010/main" val="58750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32</a:t>
            </a:fld>
            <a:endParaRPr kumimoji="1" lang="ja-JP" altLang="en-US"/>
          </a:p>
        </p:txBody>
      </p:sp>
    </p:spTree>
    <p:extLst>
      <p:ext uri="{BB962C8B-B14F-4D97-AF65-F5344CB8AC3E}">
        <p14:creationId xmlns:p14="http://schemas.microsoft.com/office/powerpoint/2010/main" val="46644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9824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2930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2019/10/21</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2019/10/21</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3.jpg"/><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chart" Target="../charts/chart5.xml"/></Relationships>
</file>

<file path=ppt/slides/_rels/slide23.xml.rels><?xml version="1.0" encoding="UTF-8" standalone="yes"?>
<Relationships xmlns="http://schemas.openxmlformats.org/package/2006/relationships"><Relationship Id="rId8" Type="http://schemas.openxmlformats.org/officeDocument/2006/relationships/image" Target="../media/image30.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hart" Target="../charts/chart3.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2019.10.21</a:t>
            </a:r>
            <a:r>
              <a:rPr lang="ja-JP" altLang="en-US" dirty="0">
                <a:solidFill>
                  <a:prstClr val="white"/>
                </a:solidFill>
                <a:latin typeface="HG丸ｺﾞｼｯｸM-PRO" pitchFamily="50" charset="-128"/>
                <a:ea typeface="HG丸ｺﾞｼｯｸM-PRO" pitchFamily="50" charset="-128"/>
              </a:rPr>
              <a:t>　コンポン研究所</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中間報告</a:t>
            </a: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D2C839C1-7D64-4D3A-98CB-F88E92B010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418" y="1943106"/>
            <a:ext cx="5000625" cy="3749040"/>
          </a:xfrm>
          <a:prstGeom prst="rect">
            <a:avLst/>
          </a:prstGeom>
        </p:spPr>
      </p:pic>
      <p:pic>
        <p:nvPicPr>
          <p:cNvPr id="5" name="図 4" descr="テキスト, 地図 が含まれている画像&#10;&#10;自動的に生成された説明">
            <a:extLst>
              <a:ext uri="{FF2B5EF4-FFF2-40B4-BE49-F238E27FC236}">
                <a16:creationId xmlns:a16="http://schemas.microsoft.com/office/drawing/2014/main" id="{6EFFACAF-8A43-4F98-84FC-60899F8BAD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58" y="1943106"/>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4603" y="6075482"/>
            <a:ext cx="3882794" cy="369332"/>
          </a:xfrm>
          <a:prstGeom prst="rect">
            <a:avLst/>
          </a:prstGeom>
          <a:noFill/>
        </p:spPr>
        <p:txBody>
          <a:bodyPr wrap="none" rtlCol="0">
            <a:spAutoFit/>
          </a:bodyPr>
          <a:lstStyle/>
          <a:p>
            <a:pPr algn="ctr"/>
            <a:r>
              <a:rPr lang="ja-JP" altLang="en-US" dirty="0"/>
              <a:t>予期的</a:t>
            </a:r>
            <a:r>
              <a:rPr lang="en-US" altLang="ja-JP" dirty="0"/>
              <a:t>GSR</a:t>
            </a:r>
            <a:r>
              <a:rPr lang="ja-JP" altLang="en-US" dirty="0"/>
              <a:t>が大きい人は成績がよい</a:t>
            </a:r>
            <a:endParaRPr kumimoji="1" lang="en-US" altLang="ja-JP" dirty="0"/>
          </a:p>
        </p:txBody>
      </p:sp>
    </p:spTree>
    <p:extLst>
      <p:ext uri="{BB962C8B-B14F-4D97-AF65-F5344CB8AC3E}">
        <p14:creationId xmlns:p14="http://schemas.microsoft.com/office/powerpoint/2010/main" val="17271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テキスト, 地図, 大きい が含まれている画像&#10;&#10;自動的に生成された説明">
            <a:extLst>
              <a:ext uri="{FF2B5EF4-FFF2-40B4-BE49-F238E27FC236}">
                <a16:creationId xmlns:a16="http://schemas.microsoft.com/office/drawing/2014/main" id="{7D770B0A-34EA-42F6-878F-19C97BB6D8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418" y="1943106"/>
            <a:ext cx="5000625" cy="374904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920016E1-5104-4AEF-9F6B-EAB8D489D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958" y="1943106"/>
            <a:ext cx="5000625" cy="374904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7008" y="6075482"/>
            <a:ext cx="3877985" cy="369332"/>
          </a:xfrm>
          <a:prstGeom prst="rect">
            <a:avLst/>
          </a:prstGeom>
          <a:noFill/>
        </p:spPr>
        <p:txBody>
          <a:bodyPr wrap="none" rtlCol="0">
            <a:spAutoFit/>
          </a:bodyPr>
          <a:lstStyle/>
          <a:p>
            <a:pPr algn="ctr"/>
            <a:r>
              <a:rPr lang="ja-JP" altLang="en-US" dirty="0"/>
              <a:t>心拍弁別感度が高い人は成績がよい</a:t>
            </a:r>
            <a:endParaRPr kumimoji="1" lang="en-US" altLang="ja-JP" dirty="0"/>
          </a:p>
        </p:txBody>
      </p:sp>
    </p:spTree>
    <p:extLst>
      <p:ext uri="{BB962C8B-B14F-4D97-AF65-F5344CB8AC3E}">
        <p14:creationId xmlns:p14="http://schemas.microsoft.com/office/powerpoint/2010/main" val="36962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前半（</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テキスト, 大きい が含まれている画像&#10;&#10;自動的に生成された説明">
            <a:extLst>
              <a:ext uri="{FF2B5EF4-FFF2-40B4-BE49-F238E27FC236}">
                <a16:creationId xmlns:a16="http://schemas.microsoft.com/office/drawing/2014/main" id="{5FABB319-0EC1-4D8D-9EB9-F79B65413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16" y="2719673"/>
            <a:ext cx="3333750" cy="2499360"/>
          </a:xfrm>
          <a:prstGeom prst="rect">
            <a:avLst/>
          </a:prstGeom>
        </p:spPr>
      </p:pic>
      <p:pic>
        <p:nvPicPr>
          <p:cNvPr id="5" name="図 4" descr="テキスト, 地図 が含まれている画像&#10;&#10;自動的に生成された説明">
            <a:extLst>
              <a:ext uri="{FF2B5EF4-FFF2-40B4-BE49-F238E27FC236}">
                <a16:creationId xmlns:a16="http://schemas.microsoft.com/office/drawing/2014/main" id="{6FEE6E8E-7C1F-4DAE-BB3D-587F29BDA2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9125" y="1469993"/>
            <a:ext cx="3333750" cy="2499360"/>
          </a:xfrm>
          <a:prstGeom prst="rect">
            <a:avLst/>
          </a:prstGeom>
        </p:spPr>
      </p:pic>
      <p:pic>
        <p:nvPicPr>
          <p:cNvPr id="7" name="図 6" descr="テキスト, 地図 が含まれている画像&#10;&#10;自動的に生成された説明">
            <a:extLst>
              <a:ext uri="{FF2B5EF4-FFF2-40B4-BE49-F238E27FC236}">
                <a16:creationId xmlns:a16="http://schemas.microsoft.com/office/drawing/2014/main" id="{6A048F0B-E650-44FA-B958-4DC4B9119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9125" y="4151968"/>
            <a:ext cx="3333750" cy="2499360"/>
          </a:xfrm>
          <a:prstGeom prst="rect">
            <a:avLst/>
          </a:prstGeom>
        </p:spPr>
      </p:pic>
      <p:pic>
        <p:nvPicPr>
          <p:cNvPr id="9" name="図 8" descr="テキスト が含まれている画像&#10;&#10;自動的に生成された説明">
            <a:extLst>
              <a:ext uri="{FF2B5EF4-FFF2-40B4-BE49-F238E27FC236}">
                <a16:creationId xmlns:a16="http://schemas.microsoft.com/office/drawing/2014/main" id="{6E84E92E-E3E8-4A10-8F4A-DA6778E8C3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6934" y="1469993"/>
            <a:ext cx="3333750" cy="2499360"/>
          </a:xfrm>
          <a:prstGeom prst="rect">
            <a:avLst/>
          </a:prstGeom>
        </p:spPr>
      </p:pic>
      <p:pic>
        <p:nvPicPr>
          <p:cNvPr id="11" name="図 10" descr="テキスト が含まれている画像&#10;&#10;自動的に生成された説明">
            <a:extLst>
              <a:ext uri="{FF2B5EF4-FFF2-40B4-BE49-F238E27FC236}">
                <a16:creationId xmlns:a16="http://schemas.microsoft.com/office/drawing/2014/main" id="{782162C8-5487-4E90-91CD-523298F95D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6934" y="4151967"/>
            <a:ext cx="3333750" cy="2499360"/>
          </a:xfrm>
          <a:prstGeom prst="rect">
            <a:avLst/>
          </a:prstGeom>
        </p:spPr>
      </p:pic>
    </p:spTree>
    <p:extLst>
      <p:ext uri="{BB962C8B-B14F-4D97-AF65-F5344CB8AC3E}">
        <p14:creationId xmlns:p14="http://schemas.microsoft.com/office/powerpoint/2010/main" val="296879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129699"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506066"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50404"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結果・罰に対する反応（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BD0F02BF-B6B3-410D-9F32-7C2994B799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106" y="2068286"/>
            <a:ext cx="5000625" cy="3749040"/>
          </a:xfrm>
          <a:prstGeom prst="rect">
            <a:avLst/>
          </a:prstGeom>
        </p:spPr>
      </p:pic>
      <p:sp>
        <p:nvSpPr>
          <p:cNvPr id="15" name="テキスト ボックス 14">
            <a:extLst>
              <a:ext uri="{FF2B5EF4-FFF2-40B4-BE49-F238E27FC236}">
                <a16:creationId xmlns:a16="http://schemas.microsoft.com/office/drawing/2014/main" id="{A63684AE-1544-4A52-9361-ABAC84ECD621}"/>
              </a:ext>
            </a:extLst>
          </p:cNvPr>
          <p:cNvSpPr txBox="1"/>
          <p:nvPr/>
        </p:nvSpPr>
        <p:spPr>
          <a:xfrm>
            <a:off x="6965160" y="5708323"/>
            <a:ext cx="4625738" cy="646331"/>
          </a:xfrm>
          <a:prstGeom prst="rect">
            <a:avLst/>
          </a:prstGeom>
          <a:noFill/>
        </p:spPr>
        <p:txBody>
          <a:bodyPr wrap="square" rtlCol="0">
            <a:spAutoFit/>
          </a:bodyPr>
          <a:lstStyle/>
          <a:p>
            <a:r>
              <a:rPr kumimoji="1" lang="ja-JP" altLang="en-US" dirty="0"/>
              <a:t>内受容感覚感度の高い人は，大きな罰に強く反応し，しばらくその影響を忘れない</a:t>
            </a:r>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2709396" cy="369332"/>
          </a:xfrm>
          <a:prstGeom prst="rect">
            <a:avLst/>
          </a:prstGeom>
          <a:noFill/>
        </p:spPr>
        <p:txBody>
          <a:bodyPr wrap="none" rtlCol="0">
            <a:spAutoFit/>
          </a:bodyPr>
          <a:lstStyle/>
          <a:p>
            <a:r>
              <a:rPr lang="ja-JP" altLang="en-US" u="sng" dirty="0"/>
              <a:t>罰直後の山</a:t>
            </a:r>
            <a:r>
              <a:rPr lang="en-US" altLang="ja-JP" u="sng" dirty="0"/>
              <a:t>B</a:t>
            </a:r>
            <a:r>
              <a:rPr lang="ja-JP" altLang="en-US" u="sng" dirty="0"/>
              <a:t>の選択割合</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3193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646331"/>
          </a:xfrm>
          <a:prstGeom prst="rect">
            <a:avLst/>
          </a:prstGeom>
          <a:noFill/>
        </p:spPr>
        <p:txBody>
          <a:bodyPr wrap="square" rtlCol="0">
            <a:spAutoFit/>
          </a:bodyPr>
          <a:lstStyle/>
          <a:p>
            <a:r>
              <a:rPr lang="en-US" altLang="ja-JP" dirty="0"/>
              <a:t>B</a:t>
            </a:r>
            <a:r>
              <a:rPr lang="ja-JP" altLang="en-US" dirty="0"/>
              <a:t>の山で</a:t>
            </a:r>
            <a:r>
              <a:rPr lang="en-US" altLang="ja-JP" dirty="0"/>
              <a:t>-1150</a:t>
            </a:r>
            <a:r>
              <a:rPr lang="ja-JP" altLang="en-US" dirty="0"/>
              <a:t>（非常に大きな罰）を引いた後</a:t>
            </a:r>
            <a:r>
              <a:rPr lang="en-US" altLang="ja-JP" dirty="0"/>
              <a:t>50</a:t>
            </a:r>
            <a:r>
              <a:rPr lang="ja-JP" altLang="en-US" dirty="0"/>
              <a:t>試行のうちに，山</a:t>
            </a:r>
            <a:r>
              <a:rPr lang="en-US" altLang="ja-JP" dirty="0"/>
              <a:t>B</a:t>
            </a:r>
            <a:r>
              <a:rPr lang="ja-JP" altLang="en-US" dirty="0"/>
              <a:t>を引いた割合</a:t>
            </a:r>
            <a:endParaRPr kumimoji="1" lang="ja-JP" altLang="en-US" dirty="0"/>
          </a:p>
        </p:txBody>
      </p:sp>
      <p:pic>
        <p:nvPicPr>
          <p:cNvPr id="30" name="図 29" descr="スクリーンショット が含まれている画像&#10;&#10;自動的に生成された説明">
            <a:extLst>
              <a:ext uri="{FF2B5EF4-FFF2-40B4-BE49-F238E27FC236}">
                <a16:creationId xmlns:a16="http://schemas.microsoft.com/office/drawing/2014/main" id="{5010DC39-03D8-4FA0-8C1C-784E48E63ECC}"/>
              </a:ext>
            </a:extLst>
          </p:cNvPr>
          <p:cNvPicPr>
            <a:picLocks noChangeAspect="1"/>
          </p:cNvPicPr>
          <p:nvPr/>
        </p:nvPicPr>
        <p:blipFill rotWithShape="1">
          <a:blip r:embed="rId4">
            <a:extLst>
              <a:ext uri="{28A0092B-C50C-407E-A947-70E740481C1C}">
                <a14:useLocalDpi xmlns:a14="http://schemas.microsoft.com/office/drawing/2010/main" val="0"/>
              </a:ext>
            </a:extLst>
          </a:blip>
          <a:srcRect l="50463" t="48609" r="3845" b="2687"/>
          <a:stretch/>
        </p:blipFill>
        <p:spPr>
          <a:xfrm>
            <a:off x="7919913" y="3167720"/>
            <a:ext cx="2716232" cy="1920568"/>
          </a:xfrm>
          <a:prstGeom prst="rect">
            <a:avLst/>
          </a:prstGeom>
        </p:spPr>
      </p:pic>
    </p:spTree>
    <p:extLst>
      <p:ext uri="{BB962C8B-B14F-4D97-AF65-F5344CB8AC3E}">
        <p14:creationId xmlns:p14="http://schemas.microsoft.com/office/powerpoint/2010/main" val="217723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dirty="0"/>
              <a:t>適切な身体反応を生じない場合，反応を利用する経験が乏しくなるため，反応に対する知覚（内受容感覚）が発達しないと考えられる</a:t>
            </a:r>
            <a:endParaRPr lang="en-US" altLang="ja-JP" dirty="0"/>
          </a:p>
          <a:p>
            <a:pPr lvl="1">
              <a:buFont typeface="游ゴシック" panose="020B0400000000000000" pitchFamily="50" charset="-128"/>
              <a:buChar char=" "/>
            </a:pPr>
            <a:r>
              <a:rPr lang="ja-JP" altLang="en-US" dirty="0"/>
              <a:t>（先天盲者では視覚処理が発達せず，開眼手術後も視覚認識ができないのと同様）</a:t>
            </a:r>
            <a:endParaRPr lang="en-US" altLang="ja-JP" dirty="0"/>
          </a:p>
          <a:p>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3185487" cy="369332"/>
          </a:xfrm>
          <a:prstGeom prst="rect">
            <a:avLst/>
          </a:prstGeom>
          <a:noFill/>
        </p:spPr>
        <p:txBody>
          <a:bodyPr wrap="none" rtlCol="0">
            <a:spAutoFit/>
          </a:bodyPr>
          <a:lstStyle/>
          <a:p>
            <a:r>
              <a:rPr lang="ja-JP" altLang="en-US" u="sng" dirty="0"/>
              <a:t>平均情報量（エントロピー）</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2.0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54069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𝑙𝑜𝑔𝑃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540696" cy="670761"/>
              </a:xfrm>
              <a:prstGeom prst="rect">
                <a:avLst/>
              </a:prstGeom>
              <a:blipFill>
                <a:blip r:embed="rId3"/>
                <a:stretch>
                  <a:fillRect/>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CD724300-3438-4230-92BC-FC53AA6140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464" y="2014578"/>
            <a:ext cx="5334000" cy="4000500"/>
          </a:xfrm>
          <a:prstGeom prst="rect">
            <a:avLst/>
          </a:prstGeom>
        </p:spPr>
      </p:pic>
    </p:spTree>
    <p:extLst>
      <p:ext uri="{BB962C8B-B14F-4D97-AF65-F5344CB8AC3E}">
        <p14:creationId xmlns:p14="http://schemas.microsoft.com/office/powerpoint/2010/main" val="4248916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自由エネルギー原理から，</a:t>
            </a:r>
            <a:endParaRPr lang="en-US" altLang="ja-JP" sz="2400" dirty="0"/>
          </a:p>
          <a:p>
            <a:endParaRPr lang="en-US" altLang="ja-JP" sz="2400" dirty="0"/>
          </a:p>
          <a:p>
            <a:endParaRPr lang="en-US" altLang="ja-JP" sz="2400" dirty="0"/>
          </a:p>
          <a:p>
            <a:endParaRPr lang="en-US" altLang="ja-JP" sz="2400" dirty="0"/>
          </a:p>
          <a:p>
            <a:endParaRPr lang="en-US" altLang="ja-JP" sz="2400" dirty="0"/>
          </a:p>
          <a:p>
            <a:pPr lvl="1"/>
            <a:r>
              <a:rPr lang="ja-JP" altLang="en-US" dirty="0"/>
              <a:t>最初の段階ではゴールが不明なので認識的価値を重視した探索行動がみられるが，ある程度の段階でゴールが明確に見えてくると利用行動に移る</a:t>
            </a:r>
            <a:endParaRPr lang="en-US" altLang="ja-JP" dirty="0"/>
          </a:p>
          <a:p>
            <a:pPr lvl="1"/>
            <a:endParaRPr lang="en-US" altLang="ja-JP" dirty="0"/>
          </a:p>
          <a:p>
            <a:pPr lvl="1"/>
            <a:r>
              <a:rPr lang="ja-JP" altLang="en-US" dirty="0"/>
              <a:t>認識的価値を上げるためには，エントロピーを最大にするような行動がよい</a:t>
            </a:r>
            <a:endParaRPr lang="en-US" altLang="ja-JP" dirty="0"/>
          </a:p>
          <a:p>
            <a:pPr lvl="1"/>
            <a:endParaRPr lang="en-US" altLang="ja-JP" dirty="0"/>
          </a:p>
          <a:p>
            <a:pPr lvl="1"/>
            <a:r>
              <a:rPr lang="ja-JP" altLang="en-US" dirty="0"/>
              <a:t>エントロピーの下がり方と内受容感覚の関係を検討中</a:t>
            </a:r>
          </a:p>
        </p:txBody>
      </p:sp>
      <p:sp>
        <p:nvSpPr>
          <p:cNvPr id="10" name="角丸四角形 4">
            <a:extLst>
              <a:ext uri="{FF2B5EF4-FFF2-40B4-BE49-F238E27FC236}">
                <a16:creationId xmlns:a16="http://schemas.microsoft.com/office/drawing/2014/main" id="{8CF2D2E8-5B76-46D2-B0A2-49E85224F41E}"/>
              </a:ext>
            </a:extLst>
          </p:cNvPr>
          <p:cNvSpPr/>
          <p:nvPr/>
        </p:nvSpPr>
        <p:spPr>
          <a:xfrm>
            <a:off x="1473562" y="2541894"/>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選択行動の価値</a:t>
            </a:r>
            <a:endParaRPr kumimoji="1" lang="ja-JP" altLang="en-US" dirty="0">
              <a:solidFill>
                <a:schemeClr val="tx1"/>
              </a:solidFill>
            </a:endParaRPr>
          </a:p>
        </p:txBody>
      </p:sp>
      <p:sp>
        <p:nvSpPr>
          <p:cNvPr id="11" name="角丸四角形 4">
            <a:extLst>
              <a:ext uri="{FF2B5EF4-FFF2-40B4-BE49-F238E27FC236}">
                <a16:creationId xmlns:a16="http://schemas.microsoft.com/office/drawing/2014/main" id="{FB541B72-52CF-4FB6-B711-5E1A371E547D}"/>
              </a:ext>
            </a:extLst>
          </p:cNvPr>
          <p:cNvSpPr/>
          <p:nvPr/>
        </p:nvSpPr>
        <p:spPr>
          <a:xfrm>
            <a:off x="5289422" y="2541894"/>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認識的価値</a:t>
            </a:r>
            <a:endParaRPr lang="en-US" altLang="ja-JP" dirty="0">
              <a:solidFill>
                <a:schemeClr val="tx1"/>
              </a:solidFill>
            </a:endParaRPr>
          </a:p>
        </p:txBody>
      </p:sp>
      <p:sp>
        <p:nvSpPr>
          <p:cNvPr id="12" name="角丸四角形 4">
            <a:extLst>
              <a:ext uri="{FF2B5EF4-FFF2-40B4-BE49-F238E27FC236}">
                <a16:creationId xmlns:a16="http://schemas.microsoft.com/office/drawing/2014/main" id="{68B05913-1BCC-4299-B2DC-D80565F0433C}"/>
              </a:ext>
            </a:extLst>
          </p:cNvPr>
          <p:cNvSpPr/>
          <p:nvPr/>
        </p:nvSpPr>
        <p:spPr>
          <a:xfrm>
            <a:off x="8835129" y="2541894"/>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実利的価値</a:t>
            </a:r>
            <a:endParaRPr lang="en-US" altLang="ja-JP" dirty="0">
              <a:solidFill>
                <a:schemeClr val="tx1"/>
              </a:solidFill>
            </a:endParaRPr>
          </a:p>
        </p:txBody>
      </p:sp>
      <p:sp>
        <p:nvSpPr>
          <p:cNvPr id="15" name="次の値と等しい 14">
            <a:extLst>
              <a:ext uri="{FF2B5EF4-FFF2-40B4-BE49-F238E27FC236}">
                <a16:creationId xmlns:a16="http://schemas.microsoft.com/office/drawing/2014/main" id="{9EEE3178-4417-43D7-B2BE-B32A99D71A71}"/>
              </a:ext>
            </a:extLst>
          </p:cNvPr>
          <p:cNvSpPr/>
          <p:nvPr/>
        </p:nvSpPr>
        <p:spPr>
          <a:xfrm>
            <a:off x="4307047" y="2732869"/>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加算記号 16">
            <a:extLst>
              <a:ext uri="{FF2B5EF4-FFF2-40B4-BE49-F238E27FC236}">
                <a16:creationId xmlns:a16="http://schemas.microsoft.com/office/drawing/2014/main" id="{C5027691-9FED-4B35-AA3E-6A214F5DD961}"/>
              </a:ext>
            </a:extLst>
          </p:cNvPr>
          <p:cNvSpPr/>
          <p:nvPr/>
        </p:nvSpPr>
        <p:spPr>
          <a:xfrm>
            <a:off x="8012358" y="2723009"/>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4605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挿絵 が含まれている画像&#10;&#10;自動的に生成された説明">
            <a:extLst>
              <a:ext uri="{FF2B5EF4-FFF2-40B4-BE49-F238E27FC236}">
                <a16:creationId xmlns:a16="http://schemas.microsoft.com/office/drawing/2014/main" id="{2C40C2C1-EAC8-45E4-AC1E-2FA1CEC1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96" y="1769996"/>
            <a:ext cx="10314609" cy="4056307"/>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N=16</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2949698" y="3082418"/>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37685" y="3328122"/>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2362600">
            <a:off x="9266076" y="3519569"/>
            <a:ext cx="241204" cy="66452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524840" y="3392023"/>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6" name="テキスト ボックス 5">
            <a:extLst>
              <a:ext uri="{FF2B5EF4-FFF2-40B4-BE49-F238E27FC236}">
                <a16:creationId xmlns:a16="http://schemas.microsoft.com/office/drawing/2014/main" id="{F720E777-645B-482A-AF51-CDF37E345219}"/>
              </a:ext>
            </a:extLst>
          </p:cNvPr>
          <p:cNvSpPr txBox="1"/>
          <p:nvPr/>
        </p:nvSpPr>
        <p:spPr>
          <a:xfrm>
            <a:off x="7443304" y="2750859"/>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
        <p:nvSpPr>
          <p:cNvPr id="24" name="テキスト ボックス 23">
            <a:extLst>
              <a:ext uri="{FF2B5EF4-FFF2-40B4-BE49-F238E27FC236}">
                <a16:creationId xmlns:a16="http://schemas.microsoft.com/office/drawing/2014/main" id="{899BA463-BFB5-4CAF-8003-9090E6A655B3}"/>
              </a:ext>
            </a:extLst>
          </p:cNvPr>
          <p:cNvSpPr txBox="1"/>
          <p:nvPr/>
        </p:nvSpPr>
        <p:spPr>
          <a:xfrm>
            <a:off x="9182936" y="2779486"/>
            <a:ext cx="407484" cy="461665"/>
          </a:xfrm>
          <a:prstGeom prst="rect">
            <a:avLst/>
          </a:prstGeom>
          <a:noFill/>
        </p:spPr>
        <p:txBody>
          <a:bodyPr wrap="none" rtlCol="0">
            <a:spAutoFit/>
          </a:bodyPr>
          <a:lstStyle/>
          <a:p>
            <a:r>
              <a:rPr lang="en-US" altLang="ja-JP" sz="2400" dirty="0"/>
              <a:t>+</a:t>
            </a:r>
            <a:endParaRPr kumimoji="1" lang="ja-JP" altLang="en-US" sz="2400" dirty="0"/>
          </a:p>
        </p:txBody>
      </p:sp>
    </p:spTree>
    <p:extLst>
      <p:ext uri="{BB962C8B-B14F-4D97-AF65-F5344CB8AC3E}">
        <p14:creationId xmlns:p14="http://schemas.microsoft.com/office/powerpoint/2010/main" val="211931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文字と写真のスクリーンショット&#10;&#10;自動的に生成された説明">
            <a:extLst>
              <a:ext uri="{FF2B5EF4-FFF2-40B4-BE49-F238E27FC236}">
                <a16:creationId xmlns:a16="http://schemas.microsoft.com/office/drawing/2014/main" id="{33889B88-EF3C-40FC-A057-4E9A2470D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90" y="1613442"/>
            <a:ext cx="6801768" cy="4816231"/>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3042" y="3923563"/>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149166" y="1609094"/>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149167" y="3923563"/>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492620" y="3661954"/>
            <a:ext cx="2943497" cy="923330"/>
          </a:xfrm>
          <a:prstGeom prst="rect">
            <a:avLst/>
          </a:prstGeom>
          <a:noFill/>
        </p:spPr>
        <p:txBody>
          <a:bodyPr wrap="square" rtlCol="0">
            <a:spAutoFit/>
          </a:bodyPr>
          <a:lstStyle/>
          <a:p>
            <a:r>
              <a:rPr lang="ja-JP" altLang="en-US" dirty="0"/>
              <a:t>欲しい・いらない</a:t>
            </a:r>
            <a:r>
              <a:rPr kumimoji="1" lang="ja-JP" altLang="en-US" dirty="0"/>
              <a:t>は呈示回数による好感度の上昇がみられる</a:t>
            </a:r>
          </a:p>
        </p:txBody>
      </p:sp>
      <p:sp>
        <p:nvSpPr>
          <p:cNvPr id="29" name="テキスト ボックス 28">
            <a:extLst>
              <a:ext uri="{FF2B5EF4-FFF2-40B4-BE49-F238E27FC236}">
                <a16:creationId xmlns:a16="http://schemas.microsoft.com/office/drawing/2014/main" id="{86517EFA-A232-46EF-9994-645107CD2426}"/>
              </a:ext>
            </a:extLst>
          </p:cNvPr>
          <p:cNvSpPr txBox="1"/>
          <p:nvPr/>
        </p:nvSpPr>
        <p:spPr>
          <a:xfrm>
            <a:off x="6873461" y="4212936"/>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Tree>
    <p:extLst>
      <p:ext uri="{BB962C8B-B14F-4D97-AF65-F5344CB8AC3E}">
        <p14:creationId xmlns:p14="http://schemas.microsoft.com/office/powerpoint/2010/main" val="1545627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ドーパミンの働き</a:t>
              </a:r>
              <a:endParaRPr lang="ja-JP" altLang="en-US" sz="3800" dirty="0">
                <a:solidFill>
                  <a:schemeClr val="bg1"/>
                </a:solidFill>
              </a:endParaRPr>
            </a:p>
          </p:txBody>
        </p:sp>
      </p:grpSp>
      <p:grpSp>
        <p:nvGrpSpPr>
          <p:cNvPr id="10" name="グループ化 9">
            <a:extLst>
              <a:ext uri="{FF2B5EF4-FFF2-40B4-BE49-F238E27FC236}">
                <a16:creationId xmlns:a16="http://schemas.microsoft.com/office/drawing/2014/main" id="{82546D52-7C4B-4583-BBF8-CB050EF02DAD}"/>
              </a:ext>
            </a:extLst>
          </p:cNvPr>
          <p:cNvGrpSpPr/>
          <p:nvPr/>
        </p:nvGrpSpPr>
        <p:grpSpPr>
          <a:xfrm>
            <a:off x="615351" y="1743999"/>
            <a:ext cx="11156793" cy="1043932"/>
            <a:chOff x="339436" y="1903025"/>
            <a:chExt cx="11156793" cy="1043932"/>
          </a:xfrm>
        </p:grpSpPr>
        <p:sp>
          <p:nvSpPr>
            <p:cNvPr id="3" name="テキスト ボックス 2">
              <a:extLst>
                <a:ext uri="{FF2B5EF4-FFF2-40B4-BE49-F238E27FC236}">
                  <a16:creationId xmlns:a16="http://schemas.microsoft.com/office/drawing/2014/main" id="{3D73FDBE-5AF8-4135-83B7-B631AC45F0E5}"/>
                </a:ext>
              </a:extLst>
            </p:cNvPr>
            <p:cNvSpPr txBox="1"/>
            <p:nvPr/>
          </p:nvSpPr>
          <p:spPr>
            <a:xfrm>
              <a:off x="6402947" y="1931294"/>
              <a:ext cx="5093282" cy="1015663"/>
            </a:xfrm>
            <a:prstGeom prst="rect">
              <a:avLst/>
            </a:prstGeom>
            <a:noFill/>
          </p:spPr>
          <p:txBody>
            <a:bodyPr wrap="square" rtlCol="0">
              <a:spAutoFit/>
            </a:bodyPr>
            <a:lstStyle/>
            <a:p>
              <a:r>
                <a:rPr kumimoji="1" lang="ja-JP" altLang="en-US" sz="2000" dirty="0"/>
                <a:t>ドーパミンの生産を阻害されたマウスは摂食行動が減少するが，快感情の兆候を示す</a:t>
              </a:r>
              <a:r>
                <a:rPr kumimoji="1" lang="en-US" altLang="ja-JP" sz="2000" dirty="0"/>
                <a:t>	</a:t>
              </a:r>
              <a:r>
                <a:rPr kumimoji="1" lang="ja-JP" altLang="en-US" sz="2000" dirty="0"/>
                <a:t>（</a:t>
              </a:r>
              <a:r>
                <a:rPr kumimoji="1" lang="en-US" altLang="ja-JP" sz="2000" dirty="0" err="1"/>
                <a:t>Berridge</a:t>
              </a:r>
              <a:r>
                <a:rPr kumimoji="1" lang="en-US" altLang="ja-JP" sz="2000" dirty="0"/>
                <a:t> &amp; Robinson, 1998</a:t>
              </a:r>
              <a:r>
                <a:rPr kumimoji="1" lang="ja-JP" altLang="en-US" sz="2000" dirty="0"/>
                <a:t>）</a:t>
              </a:r>
            </a:p>
          </p:txBody>
        </p:sp>
        <p:sp>
          <p:nvSpPr>
            <p:cNvPr id="5" name="矢印: 右 4">
              <a:extLst>
                <a:ext uri="{FF2B5EF4-FFF2-40B4-BE49-F238E27FC236}">
                  <a16:creationId xmlns:a16="http://schemas.microsoft.com/office/drawing/2014/main" id="{231A1DCE-8EB1-4871-A8F1-BCF17CE9DE09}"/>
                </a:ext>
              </a:extLst>
            </p:cNvPr>
            <p:cNvSpPr/>
            <p:nvPr/>
          </p:nvSpPr>
          <p:spPr>
            <a:xfrm flipH="1">
              <a:off x="5278193" y="2124650"/>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四角形: 角を丸くする 5">
              <a:extLst>
                <a:ext uri="{FF2B5EF4-FFF2-40B4-BE49-F238E27FC236}">
                  <a16:creationId xmlns:a16="http://schemas.microsoft.com/office/drawing/2014/main" id="{6CD2DE7E-E70B-4DEA-A250-C0CC7E2E2190}"/>
                </a:ext>
              </a:extLst>
            </p:cNvPr>
            <p:cNvSpPr/>
            <p:nvPr/>
          </p:nvSpPr>
          <p:spPr>
            <a:xfrm>
              <a:off x="1204174" y="1903025"/>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快楽</a:t>
              </a:r>
            </a:p>
          </p:txBody>
        </p:sp>
        <p:sp>
          <p:nvSpPr>
            <p:cNvPr id="7" name="テキスト ボックス 6">
              <a:extLst>
                <a:ext uri="{FF2B5EF4-FFF2-40B4-BE49-F238E27FC236}">
                  <a16:creationId xmlns:a16="http://schemas.microsoft.com/office/drawing/2014/main" id="{E38EBEA8-0228-4BEE-9D1B-C5B3F3EABFCD}"/>
                </a:ext>
              </a:extLst>
            </p:cNvPr>
            <p:cNvSpPr txBox="1"/>
            <p:nvPr/>
          </p:nvSpPr>
          <p:spPr>
            <a:xfrm>
              <a:off x="339436" y="1903025"/>
              <a:ext cx="697627" cy="400110"/>
            </a:xfrm>
            <a:prstGeom prst="rect">
              <a:avLst/>
            </a:prstGeom>
            <a:noFill/>
          </p:spPr>
          <p:txBody>
            <a:bodyPr wrap="none" rtlCol="0">
              <a:spAutoFit/>
            </a:bodyPr>
            <a:lstStyle/>
            <a:p>
              <a:r>
                <a:rPr kumimoji="1" lang="ja-JP" altLang="en-US" sz="2000" dirty="0"/>
                <a:t>１．</a:t>
              </a:r>
            </a:p>
          </p:txBody>
        </p:sp>
      </p:grpSp>
      <p:grpSp>
        <p:nvGrpSpPr>
          <p:cNvPr id="11" name="グループ化 10">
            <a:extLst>
              <a:ext uri="{FF2B5EF4-FFF2-40B4-BE49-F238E27FC236}">
                <a16:creationId xmlns:a16="http://schemas.microsoft.com/office/drawing/2014/main" id="{431C7B16-E5A9-4EFC-ADBD-283983772669}"/>
              </a:ext>
            </a:extLst>
          </p:cNvPr>
          <p:cNvGrpSpPr/>
          <p:nvPr/>
        </p:nvGrpSpPr>
        <p:grpSpPr>
          <a:xfrm>
            <a:off x="615351" y="3464461"/>
            <a:ext cx="10800459" cy="1043932"/>
            <a:chOff x="339436" y="3527909"/>
            <a:chExt cx="10800459" cy="1043932"/>
          </a:xfrm>
        </p:grpSpPr>
        <p:sp>
          <p:nvSpPr>
            <p:cNvPr id="13" name="四角形: 角を丸くする 12">
              <a:extLst>
                <a:ext uri="{FF2B5EF4-FFF2-40B4-BE49-F238E27FC236}">
                  <a16:creationId xmlns:a16="http://schemas.microsoft.com/office/drawing/2014/main" id="{5380B139-8528-4E20-A554-0ABBF8B7E51C}"/>
                </a:ext>
              </a:extLst>
            </p:cNvPr>
            <p:cNvSpPr/>
            <p:nvPr/>
          </p:nvSpPr>
          <p:spPr>
            <a:xfrm>
              <a:off x="1204174" y="3527909"/>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lang="ja-JP" altLang="en-US" sz="2000" b="1" dirty="0"/>
                <a:t>学習</a:t>
              </a:r>
              <a:endParaRPr kumimoji="1" lang="ja-JP" altLang="en-US" sz="2000" b="1" dirty="0"/>
            </a:p>
          </p:txBody>
        </p:sp>
        <p:sp>
          <p:nvSpPr>
            <p:cNvPr id="15" name="テキスト ボックス 14">
              <a:extLst>
                <a:ext uri="{FF2B5EF4-FFF2-40B4-BE49-F238E27FC236}">
                  <a16:creationId xmlns:a16="http://schemas.microsoft.com/office/drawing/2014/main" id="{E63A439F-7A98-4B26-ABF0-510416804039}"/>
                </a:ext>
              </a:extLst>
            </p:cNvPr>
            <p:cNvSpPr txBox="1"/>
            <p:nvPr/>
          </p:nvSpPr>
          <p:spPr>
            <a:xfrm>
              <a:off x="6402947" y="3556178"/>
              <a:ext cx="4736948" cy="1015663"/>
            </a:xfrm>
            <a:prstGeom prst="rect">
              <a:avLst/>
            </a:prstGeom>
            <a:noFill/>
          </p:spPr>
          <p:txBody>
            <a:bodyPr wrap="square" rtlCol="0">
              <a:spAutoFit/>
            </a:bodyPr>
            <a:lstStyle/>
            <a:p>
              <a:r>
                <a:rPr kumimoji="1" lang="ja-JP" altLang="en-US" sz="2000" dirty="0"/>
                <a:t>ドーパミン生産を阻害されたマウスでも，</a:t>
              </a:r>
              <a:r>
                <a:rPr kumimoji="1" lang="en-US" altLang="ja-JP" sz="2000" dirty="0"/>
                <a:t>T</a:t>
              </a:r>
              <a:r>
                <a:rPr kumimoji="1" lang="ja-JP" altLang="en-US" sz="2000" dirty="0"/>
                <a:t>字迷路を学習することが可能</a:t>
              </a:r>
              <a:r>
                <a:rPr kumimoji="1" lang="en-US" altLang="ja-JP" sz="2000" dirty="0"/>
                <a:t>	</a:t>
              </a:r>
              <a:r>
                <a:rPr kumimoji="1" lang="ja-JP" altLang="en-US" sz="2000" dirty="0"/>
                <a:t>（</a:t>
              </a:r>
              <a:r>
                <a:rPr kumimoji="1" lang="en-US" altLang="ja-JP" sz="2000" dirty="0"/>
                <a:t>Robinson et al., 2005</a:t>
              </a:r>
              <a:r>
                <a:rPr kumimoji="1" lang="ja-JP" altLang="en-US" sz="2000" dirty="0"/>
                <a:t>）</a:t>
              </a:r>
            </a:p>
          </p:txBody>
        </p:sp>
        <p:sp>
          <p:nvSpPr>
            <p:cNvPr id="17" name="矢印: 右 16">
              <a:extLst>
                <a:ext uri="{FF2B5EF4-FFF2-40B4-BE49-F238E27FC236}">
                  <a16:creationId xmlns:a16="http://schemas.microsoft.com/office/drawing/2014/main" id="{A1FACFBF-0B4E-4971-84BF-661A7B7D7713}"/>
                </a:ext>
              </a:extLst>
            </p:cNvPr>
            <p:cNvSpPr/>
            <p:nvPr/>
          </p:nvSpPr>
          <p:spPr>
            <a:xfrm flipH="1">
              <a:off x="5278193" y="3749534"/>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テキスト ボックス 23">
              <a:extLst>
                <a:ext uri="{FF2B5EF4-FFF2-40B4-BE49-F238E27FC236}">
                  <a16:creationId xmlns:a16="http://schemas.microsoft.com/office/drawing/2014/main" id="{9A31D68D-8BAB-4AA0-A103-7C559CE56029}"/>
                </a:ext>
              </a:extLst>
            </p:cNvPr>
            <p:cNvSpPr txBox="1"/>
            <p:nvPr/>
          </p:nvSpPr>
          <p:spPr>
            <a:xfrm>
              <a:off x="339436" y="3527909"/>
              <a:ext cx="697627" cy="400110"/>
            </a:xfrm>
            <a:prstGeom prst="rect">
              <a:avLst/>
            </a:prstGeom>
            <a:noFill/>
          </p:spPr>
          <p:txBody>
            <a:bodyPr wrap="none" rtlCol="0">
              <a:spAutoFit/>
            </a:bodyPr>
            <a:lstStyle/>
            <a:p>
              <a:r>
                <a:rPr lang="ja-JP" altLang="en-US" sz="2000" dirty="0"/>
                <a:t>２</a:t>
              </a:r>
              <a:r>
                <a:rPr kumimoji="1" lang="ja-JP" altLang="en-US" sz="2000" dirty="0"/>
                <a:t>．</a:t>
              </a:r>
            </a:p>
          </p:txBody>
        </p:sp>
      </p:grpSp>
      <p:grpSp>
        <p:nvGrpSpPr>
          <p:cNvPr id="12" name="グループ化 11">
            <a:extLst>
              <a:ext uri="{FF2B5EF4-FFF2-40B4-BE49-F238E27FC236}">
                <a16:creationId xmlns:a16="http://schemas.microsoft.com/office/drawing/2014/main" id="{C19F9427-3C96-4C50-841B-CC9D62E3B7A3}"/>
              </a:ext>
            </a:extLst>
          </p:cNvPr>
          <p:cNvGrpSpPr/>
          <p:nvPr/>
        </p:nvGrpSpPr>
        <p:grpSpPr>
          <a:xfrm>
            <a:off x="615351" y="5134411"/>
            <a:ext cx="10800459" cy="1030381"/>
            <a:chOff x="339436" y="5102280"/>
            <a:chExt cx="10800459" cy="1030381"/>
          </a:xfrm>
        </p:grpSpPr>
        <p:sp>
          <p:nvSpPr>
            <p:cNvPr id="21" name="四角形: 角を丸くする 20">
              <a:extLst>
                <a:ext uri="{FF2B5EF4-FFF2-40B4-BE49-F238E27FC236}">
                  <a16:creationId xmlns:a16="http://schemas.microsoft.com/office/drawing/2014/main" id="{80F8875D-0595-4E61-8415-10B713BFF859}"/>
                </a:ext>
              </a:extLst>
            </p:cNvPr>
            <p:cNvSpPr/>
            <p:nvPr/>
          </p:nvSpPr>
          <p:spPr>
            <a:xfrm>
              <a:off x="1204174" y="5152793"/>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欲求</a:t>
              </a:r>
            </a:p>
          </p:txBody>
        </p:sp>
        <p:sp>
          <p:nvSpPr>
            <p:cNvPr id="22" name="矢印: 右 21">
              <a:extLst>
                <a:ext uri="{FF2B5EF4-FFF2-40B4-BE49-F238E27FC236}">
                  <a16:creationId xmlns:a16="http://schemas.microsoft.com/office/drawing/2014/main" id="{1EA89A5A-AC87-4CFF-BEC7-0D1FF5E6BF36}"/>
                </a:ext>
              </a:extLst>
            </p:cNvPr>
            <p:cNvSpPr/>
            <p:nvPr/>
          </p:nvSpPr>
          <p:spPr>
            <a:xfrm>
              <a:off x="5278193" y="5374418"/>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 name="テキスト ボックス 22">
              <a:extLst>
                <a:ext uri="{FF2B5EF4-FFF2-40B4-BE49-F238E27FC236}">
                  <a16:creationId xmlns:a16="http://schemas.microsoft.com/office/drawing/2014/main" id="{B5B066FE-EE1D-450A-A296-C66C210661BC}"/>
                </a:ext>
              </a:extLst>
            </p:cNvPr>
            <p:cNvSpPr txBox="1"/>
            <p:nvPr/>
          </p:nvSpPr>
          <p:spPr>
            <a:xfrm>
              <a:off x="6402947" y="5102280"/>
              <a:ext cx="4736948" cy="1015663"/>
            </a:xfrm>
            <a:prstGeom prst="rect">
              <a:avLst/>
            </a:prstGeom>
            <a:noFill/>
          </p:spPr>
          <p:txBody>
            <a:bodyPr wrap="square" rtlCol="0">
              <a:spAutoFit/>
            </a:bodyPr>
            <a:lstStyle/>
            <a:p>
              <a:r>
                <a:rPr kumimoji="1" lang="ja-JP" altLang="en-US" sz="2000" dirty="0"/>
                <a:t>ドーパミンを阻害されたマウスの摂食行動の大きな減少</a:t>
              </a:r>
              <a:r>
                <a:rPr kumimoji="1" lang="en-US" altLang="ja-JP" sz="2000" dirty="0"/>
                <a:t>		</a:t>
              </a:r>
              <a:r>
                <a:rPr kumimoji="1" lang="ja-JP" altLang="en-US" sz="2000" dirty="0"/>
                <a:t>（</a:t>
              </a:r>
              <a:r>
                <a:rPr kumimoji="1" lang="en-US" altLang="ja-JP" sz="2000" dirty="0" err="1"/>
                <a:t>Berridge</a:t>
              </a:r>
              <a:r>
                <a:rPr kumimoji="1" lang="en-US" altLang="ja-JP" sz="2000" dirty="0"/>
                <a:t> et al., 2009</a:t>
              </a:r>
              <a:r>
                <a:rPr kumimoji="1" lang="ja-JP" altLang="en-US" sz="2000" dirty="0"/>
                <a:t>）</a:t>
              </a:r>
            </a:p>
          </p:txBody>
        </p:sp>
        <p:sp>
          <p:nvSpPr>
            <p:cNvPr id="25" name="テキスト ボックス 24">
              <a:extLst>
                <a:ext uri="{FF2B5EF4-FFF2-40B4-BE49-F238E27FC236}">
                  <a16:creationId xmlns:a16="http://schemas.microsoft.com/office/drawing/2014/main" id="{D81AA984-83B4-48B1-B6AA-CA0B22F3EB22}"/>
                </a:ext>
              </a:extLst>
            </p:cNvPr>
            <p:cNvSpPr txBox="1"/>
            <p:nvPr/>
          </p:nvSpPr>
          <p:spPr>
            <a:xfrm>
              <a:off x="339436" y="5152793"/>
              <a:ext cx="697627" cy="400110"/>
            </a:xfrm>
            <a:prstGeom prst="rect">
              <a:avLst/>
            </a:prstGeom>
            <a:noFill/>
          </p:spPr>
          <p:txBody>
            <a:bodyPr wrap="none" rtlCol="0">
              <a:spAutoFit/>
            </a:bodyPr>
            <a:lstStyle/>
            <a:p>
              <a:r>
                <a:rPr lang="ja-JP" altLang="en-US" sz="2000" dirty="0"/>
                <a:t>３</a:t>
              </a:r>
              <a:r>
                <a:rPr kumimoji="1" lang="ja-JP" altLang="en-US" sz="2000" dirty="0"/>
                <a:t>．</a:t>
              </a:r>
            </a:p>
          </p:txBody>
        </p:sp>
      </p:grpSp>
      <p:cxnSp>
        <p:nvCxnSpPr>
          <p:cNvPr id="9" name="直線コネクタ 8">
            <a:extLst>
              <a:ext uri="{FF2B5EF4-FFF2-40B4-BE49-F238E27FC236}">
                <a16:creationId xmlns:a16="http://schemas.microsoft.com/office/drawing/2014/main" id="{32BDCCBE-0CC1-4906-8E24-8B64FA7697A0}"/>
              </a:ext>
            </a:extLst>
          </p:cNvPr>
          <p:cNvCxnSpPr/>
          <p:nvPr/>
        </p:nvCxnSpPr>
        <p:spPr>
          <a:xfrm>
            <a:off x="419856" y="3094164"/>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B11CD3-4B24-4DB2-9256-7308A01011B7}"/>
              </a:ext>
            </a:extLst>
          </p:cNvPr>
          <p:cNvCxnSpPr/>
          <p:nvPr/>
        </p:nvCxnSpPr>
        <p:spPr>
          <a:xfrm>
            <a:off x="419856" y="4814626"/>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id="{23DE0F5E-72D6-47B7-8C6D-E2371DBAFEEB}"/>
              </a:ext>
            </a:extLst>
          </p:cNvPr>
          <p:cNvSpPr/>
          <p:nvPr/>
        </p:nvSpPr>
        <p:spPr>
          <a:xfrm>
            <a:off x="500276" y="4991652"/>
            <a:ext cx="11191449" cy="133841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44943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Liking</a:t>
              </a:r>
              <a:r>
                <a:rPr lang="ja-JP" altLang="en-US" sz="3800" b="1" dirty="0">
                  <a:solidFill>
                    <a:prstClr val="white"/>
                  </a:solidFill>
                  <a:latin typeface="HG丸ｺﾞｼｯｸM-PRO" pitchFamily="50" charset="-128"/>
                  <a:ea typeface="HG丸ｺﾞｼｯｸM-PRO" pitchFamily="50" charset="-128"/>
                </a:rPr>
                <a:t>と</a:t>
              </a:r>
              <a:r>
                <a:rPr lang="en-US" altLang="ja-JP" sz="3800" b="1" dirty="0">
                  <a:solidFill>
                    <a:prstClr val="white"/>
                  </a:solidFill>
                  <a:latin typeface="HG丸ｺﾞｼｯｸM-PRO" pitchFamily="50" charset="-128"/>
                  <a:ea typeface="HG丸ｺﾞｼｯｸM-PRO" pitchFamily="50" charset="-128"/>
                </a:rPr>
                <a:t>wanting</a:t>
              </a:r>
              <a:r>
                <a:rPr lang="ja-JP" altLang="en-US" sz="3800" b="1" dirty="0">
                  <a:solidFill>
                    <a:prstClr val="white"/>
                  </a:solidFill>
                  <a:latin typeface="HG丸ｺﾞｼｯｸM-PRO" pitchFamily="50" charset="-128"/>
                  <a:ea typeface="HG丸ｺﾞｼｯｸM-PRO" pitchFamily="50" charset="-128"/>
                </a:rPr>
                <a:t>の強化</a:t>
              </a:r>
              <a:endParaRPr lang="ja-JP" altLang="en-US" sz="3800" dirty="0">
                <a:solidFill>
                  <a:schemeClr val="bg1"/>
                </a:solidFill>
              </a:endParaRPr>
            </a:p>
          </p:txBody>
        </p:sp>
      </p:grpSp>
      <p:sp>
        <p:nvSpPr>
          <p:cNvPr id="33" name="コンテンツ プレースホルダー 2">
            <a:extLst>
              <a:ext uri="{FF2B5EF4-FFF2-40B4-BE49-F238E27FC236}">
                <a16:creationId xmlns:a16="http://schemas.microsoft.com/office/drawing/2014/main" id="{59B87D17-C991-4950-B9DF-3FCDFB91B218}"/>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a:t>
            </a:r>
            <a:endParaRPr lang="en-US" altLang="ja-JP" sz="2400" dirty="0"/>
          </a:p>
          <a:p>
            <a:pPr lvl="1">
              <a:buFont typeface="Wingdings" panose="05000000000000000000" pitchFamily="2" charset="2"/>
              <a:buChar char="Ø"/>
            </a:pPr>
            <a:r>
              <a:rPr lang="ja-JP" altLang="en-US" dirty="0"/>
              <a:t>事前知識（事前分布）における存在確率の上昇</a:t>
            </a:r>
            <a:endParaRPr lang="en-US" altLang="ja-JP" dirty="0"/>
          </a:p>
          <a:p>
            <a:pPr lvl="1">
              <a:buFont typeface="Wingdings" panose="05000000000000000000" pitchFamily="2" charset="2"/>
              <a:buChar char="Ø"/>
            </a:pPr>
            <a:r>
              <a:rPr lang="ja-JP" altLang="en-US" dirty="0"/>
              <a:t>予測誤差の減少 ⇒ 快の感覚</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r>
              <a:rPr lang="ja-JP" altLang="en-US" sz="2400" dirty="0">
                <a:solidFill>
                  <a:srgbClr val="FF0000"/>
                </a:solidFill>
              </a:rPr>
              <a:t>欲求の強化</a:t>
            </a:r>
            <a:endParaRPr lang="en-US" altLang="ja-JP" sz="2400" dirty="0">
              <a:solidFill>
                <a:srgbClr val="FF0000"/>
              </a:solidFill>
            </a:endParaRPr>
          </a:p>
          <a:p>
            <a:pPr lvl="1"/>
            <a:r>
              <a:rPr lang="ja-JP" altLang="en-US" dirty="0">
                <a:solidFill>
                  <a:srgbClr val="FF0000"/>
                </a:solidFill>
              </a:rPr>
              <a:t>接近行動と快の結びつき</a:t>
            </a:r>
            <a:endParaRPr lang="en-US" altLang="ja-JP" dirty="0">
              <a:solidFill>
                <a:srgbClr val="FF0000"/>
              </a:solidFill>
            </a:endParaRPr>
          </a:p>
          <a:p>
            <a:pPr lvl="1"/>
            <a:r>
              <a:rPr lang="ja-JP" altLang="en-US" dirty="0">
                <a:solidFill>
                  <a:srgbClr val="FF0000"/>
                </a:solidFill>
              </a:rPr>
              <a:t>所有感覚</a:t>
            </a:r>
            <a:endParaRPr lang="en-US" altLang="ja-JP" dirty="0">
              <a:solidFill>
                <a:srgbClr val="FF0000"/>
              </a:solidFill>
            </a:endParaRPr>
          </a:p>
        </p:txBody>
      </p:sp>
      <p:grpSp>
        <p:nvGrpSpPr>
          <p:cNvPr id="4" name="グループ化 3">
            <a:extLst>
              <a:ext uri="{FF2B5EF4-FFF2-40B4-BE49-F238E27FC236}">
                <a16:creationId xmlns:a16="http://schemas.microsoft.com/office/drawing/2014/main" id="{9C096E70-21A3-496A-B2AB-7844B333AEB4}"/>
              </a:ext>
            </a:extLst>
          </p:cNvPr>
          <p:cNvGrpSpPr/>
          <p:nvPr/>
        </p:nvGrpSpPr>
        <p:grpSpPr>
          <a:xfrm>
            <a:off x="2573461" y="3629606"/>
            <a:ext cx="3303037" cy="690466"/>
            <a:chOff x="4432041" y="3097763"/>
            <a:chExt cx="3303037" cy="690466"/>
          </a:xfrm>
        </p:grpSpPr>
        <p:sp>
          <p:nvSpPr>
            <p:cNvPr id="2" name="テキスト ボックス 1">
              <a:extLst>
                <a:ext uri="{FF2B5EF4-FFF2-40B4-BE49-F238E27FC236}">
                  <a16:creationId xmlns:a16="http://schemas.microsoft.com/office/drawing/2014/main" id="{BEAFB0C2-6B95-4035-B493-36FBAAD16519}"/>
                </a:ext>
              </a:extLst>
            </p:cNvPr>
            <p:cNvSpPr txBox="1"/>
            <p:nvPr/>
          </p:nvSpPr>
          <p:spPr>
            <a:xfrm>
              <a:off x="4606232" y="3228393"/>
              <a:ext cx="2954655" cy="461665"/>
            </a:xfrm>
            <a:prstGeom prst="rect">
              <a:avLst/>
            </a:prstGeom>
            <a:noFill/>
          </p:spPr>
          <p:txBody>
            <a:bodyPr wrap="none" rtlCol="0">
              <a:spAutoFit/>
            </a:bodyPr>
            <a:lstStyle/>
            <a:p>
              <a:r>
                <a:rPr lang="ja-JP" altLang="en-US" sz="2400" dirty="0"/>
                <a:t>快の感覚　≠　欲求</a:t>
              </a:r>
              <a:endParaRPr kumimoji="1" lang="ja-JP" altLang="en-US" sz="2400" dirty="0"/>
            </a:p>
          </p:txBody>
        </p:sp>
        <p:sp>
          <p:nvSpPr>
            <p:cNvPr id="3" name="四角形: 角を丸くする 2">
              <a:extLst>
                <a:ext uri="{FF2B5EF4-FFF2-40B4-BE49-F238E27FC236}">
                  <a16:creationId xmlns:a16="http://schemas.microsoft.com/office/drawing/2014/main" id="{2792BA59-D222-488A-97BA-AEDE03048EE0}"/>
                </a:ext>
              </a:extLst>
            </p:cNvPr>
            <p:cNvSpPr/>
            <p:nvPr/>
          </p:nvSpPr>
          <p:spPr>
            <a:xfrm>
              <a:off x="4432041" y="3097763"/>
              <a:ext cx="3303037" cy="6904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下 4">
            <a:extLst>
              <a:ext uri="{FF2B5EF4-FFF2-40B4-BE49-F238E27FC236}">
                <a16:creationId xmlns:a16="http://schemas.microsoft.com/office/drawing/2014/main" id="{82BF89B5-E1E5-4922-AC0D-CFEBEA2DE3B0}"/>
              </a:ext>
            </a:extLst>
          </p:cNvPr>
          <p:cNvSpPr/>
          <p:nvPr/>
        </p:nvSpPr>
        <p:spPr>
          <a:xfrm>
            <a:off x="3641815" y="3097208"/>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A01C178-3DB7-4BE2-9D87-622A1C87690A}"/>
              </a:ext>
            </a:extLst>
          </p:cNvPr>
          <p:cNvSpPr/>
          <p:nvPr/>
        </p:nvSpPr>
        <p:spPr>
          <a:xfrm>
            <a:off x="3641814" y="4470901"/>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2797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89933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自由エネルギー最小化原理によるモデル化</a:t>
              </a:r>
              <a:endParaRPr lang="en-US" altLang="ja-JP" sz="3800" b="1" dirty="0">
                <a:solidFill>
                  <a:prstClr val="white"/>
                </a:solidFill>
                <a:latin typeface="HG丸ｺﾞｼｯｸM-PRO" pitchFamily="50" charset="-128"/>
                <a:ea typeface="HG丸ｺﾞｼｯｸM-PRO" pitchFamily="50" charset="-128"/>
              </a:endParaRPr>
            </a:p>
          </p:txBody>
        </p:sp>
      </p:grpSp>
      <p:sp>
        <p:nvSpPr>
          <p:cNvPr id="21" name="角丸四角形 4">
            <a:extLst>
              <a:ext uri="{FF2B5EF4-FFF2-40B4-BE49-F238E27FC236}">
                <a16:creationId xmlns:a16="http://schemas.microsoft.com/office/drawing/2014/main" id="{EFCC1B71-BB98-4040-A183-4874217E5917}"/>
              </a:ext>
            </a:extLst>
          </p:cNvPr>
          <p:cNvSpPr/>
          <p:nvPr/>
        </p:nvSpPr>
        <p:spPr>
          <a:xfrm>
            <a:off x="1156691" y="3175638"/>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自由エネルギー</a:t>
            </a:r>
          </a:p>
        </p:txBody>
      </p:sp>
      <p:sp>
        <p:nvSpPr>
          <p:cNvPr id="22" name="角丸四角形 4">
            <a:extLst>
              <a:ext uri="{FF2B5EF4-FFF2-40B4-BE49-F238E27FC236}">
                <a16:creationId xmlns:a16="http://schemas.microsoft.com/office/drawing/2014/main" id="{53CBD121-3332-4187-AF4D-14FD19F925E5}"/>
              </a:ext>
            </a:extLst>
          </p:cNvPr>
          <p:cNvSpPr/>
          <p:nvPr/>
        </p:nvSpPr>
        <p:spPr>
          <a:xfrm>
            <a:off x="4972551" y="3175638"/>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①知覚</a:t>
            </a:r>
            <a:endParaRPr lang="en-US" altLang="ja-JP" dirty="0">
              <a:solidFill>
                <a:schemeClr val="tx1"/>
              </a:solidFill>
            </a:endParaRPr>
          </a:p>
          <a:p>
            <a:pPr algn="ctr"/>
            <a:r>
              <a:rPr lang="ja-JP" altLang="en-US" dirty="0">
                <a:solidFill>
                  <a:schemeClr val="tx1"/>
                </a:solidFill>
              </a:rPr>
              <a:t>（無意識的推論）</a:t>
            </a:r>
            <a:endParaRPr lang="en-US" altLang="ja-JP" dirty="0">
              <a:solidFill>
                <a:schemeClr val="tx1"/>
              </a:solidFill>
            </a:endParaRPr>
          </a:p>
        </p:txBody>
      </p:sp>
      <p:sp>
        <p:nvSpPr>
          <p:cNvPr id="23" name="角丸四角形 4">
            <a:extLst>
              <a:ext uri="{FF2B5EF4-FFF2-40B4-BE49-F238E27FC236}">
                <a16:creationId xmlns:a16="http://schemas.microsoft.com/office/drawing/2014/main" id="{4B4CEBB1-7E9D-4F40-9704-1C0E1B9E969A}"/>
              </a:ext>
            </a:extLst>
          </p:cNvPr>
          <p:cNvSpPr/>
          <p:nvPr/>
        </p:nvSpPr>
        <p:spPr>
          <a:xfrm>
            <a:off x="8518258" y="3175638"/>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②行動</a:t>
            </a:r>
            <a:endParaRPr lang="en-US" altLang="ja-JP" dirty="0">
              <a:solidFill>
                <a:schemeClr val="tx1"/>
              </a:solidFill>
            </a:endParaRPr>
          </a:p>
          <a:p>
            <a:pPr algn="ctr"/>
            <a:r>
              <a:rPr lang="ja-JP" altLang="en-US" dirty="0">
                <a:solidFill>
                  <a:schemeClr val="tx1"/>
                </a:solidFill>
              </a:rPr>
              <a:t>（能動的推論）</a:t>
            </a:r>
            <a:endParaRPr lang="en-US" altLang="ja-JP" dirty="0">
              <a:solidFill>
                <a:schemeClr val="tx1"/>
              </a:solidFill>
            </a:endParaRPr>
          </a:p>
        </p:txBody>
      </p:sp>
      <p:sp>
        <p:nvSpPr>
          <p:cNvPr id="3" name="テキスト ボックス 2">
            <a:extLst>
              <a:ext uri="{FF2B5EF4-FFF2-40B4-BE49-F238E27FC236}">
                <a16:creationId xmlns:a16="http://schemas.microsoft.com/office/drawing/2014/main" id="{14684B84-5168-4A62-83BD-FAA01973E319}"/>
              </a:ext>
            </a:extLst>
          </p:cNvPr>
          <p:cNvSpPr txBox="1"/>
          <p:nvPr/>
        </p:nvSpPr>
        <p:spPr>
          <a:xfrm>
            <a:off x="5121618" y="4480115"/>
            <a:ext cx="2031325" cy="369332"/>
          </a:xfrm>
          <a:prstGeom prst="rect">
            <a:avLst/>
          </a:prstGeom>
          <a:noFill/>
        </p:spPr>
        <p:txBody>
          <a:bodyPr wrap="none" rtlCol="0">
            <a:spAutoFit/>
          </a:bodyPr>
          <a:lstStyle/>
          <a:p>
            <a:r>
              <a:rPr kumimoji="1" lang="ja-JP" altLang="en-US" dirty="0"/>
              <a:t>予測を書きかえる</a:t>
            </a:r>
          </a:p>
        </p:txBody>
      </p:sp>
      <p:sp>
        <p:nvSpPr>
          <p:cNvPr id="25" name="テキスト ボックス 24">
            <a:extLst>
              <a:ext uri="{FF2B5EF4-FFF2-40B4-BE49-F238E27FC236}">
                <a16:creationId xmlns:a16="http://schemas.microsoft.com/office/drawing/2014/main" id="{8DA5A110-6182-4237-BAEC-016F17FE2624}"/>
              </a:ext>
            </a:extLst>
          </p:cNvPr>
          <p:cNvSpPr txBox="1"/>
          <p:nvPr/>
        </p:nvSpPr>
        <p:spPr>
          <a:xfrm>
            <a:off x="8782741" y="4357528"/>
            <a:ext cx="1800493" cy="369332"/>
          </a:xfrm>
          <a:prstGeom prst="rect">
            <a:avLst/>
          </a:prstGeom>
          <a:noFill/>
        </p:spPr>
        <p:txBody>
          <a:bodyPr wrap="none" rtlCol="0">
            <a:spAutoFit/>
          </a:bodyPr>
          <a:lstStyle/>
          <a:p>
            <a:r>
              <a:rPr kumimoji="1" lang="ja-JP" altLang="en-US" dirty="0"/>
              <a:t>予測を実現する</a:t>
            </a:r>
          </a:p>
        </p:txBody>
      </p:sp>
      <p:sp>
        <p:nvSpPr>
          <p:cNvPr id="26" name="テキスト ボックス 25">
            <a:extLst>
              <a:ext uri="{FF2B5EF4-FFF2-40B4-BE49-F238E27FC236}">
                <a16:creationId xmlns:a16="http://schemas.microsoft.com/office/drawing/2014/main" id="{D5A7DACB-6565-4056-9EA2-58E98286C502}"/>
              </a:ext>
            </a:extLst>
          </p:cNvPr>
          <p:cNvSpPr txBox="1"/>
          <p:nvPr/>
        </p:nvSpPr>
        <p:spPr>
          <a:xfrm>
            <a:off x="8675231" y="5117226"/>
            <a:ext cx="2015513" cy="646331"/>
          </a:xfrm>
          <a:prstGeom prst="rect">
            <a:avLst/>
          </a:prstGeom>
          <a:noFill/>
        </p:spPr>
        <p:txBody>
          <a:bodyPr wrap="square" rtlCol="0">
            <a:spAutoFit/>
          </a:bodyPr>
          <a:lstStyle/>
          <a:p>
            <a:r>
              <a:rPr lang="ja-JP" altLang="en-US" dirty="0"/>
              <a:t>未来の不確定性をできるだけ小さく</a:t>
            </a:r>
            <a:endParaRPr kumimoji="1" lang="ja-JP" altLang="en-US" dirty="0"/>
          </a:p>
        </p:txBody>
      </p:sp>
      <p:sp>
        <p:nvSpPr>
          <p:cNvPr id="30" name="角丸四角形 4">
            <a:extLst>
              <a:ext uri="{FF2B5EF4-FFF2-40B4-BE49-F238E27FC236}">
                <a16:creationId xmlns:a16="http://schemas.microsoft.com/office/drawing/2014/main" id="{899970A7-D8C1-4638-B333-537A64F221FE}"/>
              </a:ext>
            </a:extLst>
          </p:cNvPr>
          <p:cNvSpPr/>
          <p:nvPr/>
        </p:nvSpPr>
        <p:spPr>
          <a:xfrm>
            <a:off x="1156691" y="1803942"/>
            <a:ext cx="2329459" cy="791524"/>
          </a:xfrm>
          <a:prstGeom prst="roundRect">
            <a:avLst/>
          </a:prstGeom>
          <a:noFill/>
          <a:ln w="19050">
            <a:solidFill>
              <a:schemeClr val="tx1"/>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不確定性</a:t>
            </a:r>
            <a:endParaRPr lang="en-US" altLang="ja-JP" dirty="0">
              <a:solidFill>
                <a:schemeClr val="tx1"/>
              </a:solidFill>
            </a:endParaRPr>
          </a:p>
        </p:txBody>
      </p:sp>
      <p:sp>
        <p:nvSpPr>
          <p:cNvPr id="5" name="次の値と等しい 4">
            <a:extLst>
              <a:ext uri="{FF2B5EF4-FFF2-40B4-BE49-F238E27FC236}">
                <a16:creationId xmlns:a16="http://schemas.microsoft.com/office/drawing/2014/main" id="{8B80EDA8-B939-4EED-AA28-C51AFEBBE2BC}"/>
              </a:ext>
            </a:extLst>
          </p:cNvPr>
          <p:cNvSpPr/>
          <p:nvPr/>
        </p:nvSpPr>
        <p:spPr>
          <a:xfrm>
            <a:off x="3990176" y="3366613"/>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加算記号 5">
            <a:extLst>
              <a:ext uri="{FF2B5EF4-FFF2-40B4-BE49-F238E27FC236}">
                <a16:creationId xmlns:a16="http://schemas.microsoft.com/office/drawing/2014/main" id="{E05A7EE8-0B13-4BB9-82F2-9AA687BB1236}"/>
              </a:ext>
            </a:extLst>
          </p:cNvPr>
          <p:cNvSpPr/>
          <p:nvPr/>
        </p:nvSpPr>
        <p:spPr>
          <a:xfrm>
            <a:off x="7695487" y="3356753"/>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0D977784-8B1B-4156-944A-8B5772DD96BA}"/>
              </a:ext>
            </a:extLst>
          </p:cNvPr>
          <p:cNvSpPr txBox="1"/>
          <p:nvPr/>
        </p:nvSpPr>
        <p:spPr>
          <a:xfrm>
            <a:off x="5583282" y="5493471"/>
            <a:ext cx="1107996" cy="369332"/>
          </a:xfrm>
          <a:prstGeom prst="rect">
            <a:avLst/>
          </a:prstGeom>
          <a:noFill/>
        </p:spPr>
        <p:txBody>
          <a:bodyPr wrap="none" rtlCol="0">
            <a:spAutoFit/>
          </a:bodyPr>
          <a:lstStyle/>
          <a:p>
            <a:r>
              <a:rPr lang="ja-JP" altLang="en-US" u="sng" dirty="0">
                <a:solidFill>
                  <a:srgbClr val="FF0000"/>
                </a:solidFill>
              </a:rPr>
              <a:t>単純接触</a:t>
            </a:r>
            <a:endParaRPr kumimoji="1" lang="ja-JP" altLang="en-US" u="sng" dirty="0">
              <a:solidFill>
                <a:srgbClr val="FF0000"/>
              </a:solidFill>
            </a:endParaRPr>
          </a:p>
        </p:txBody>
      </p:sp>
      <p:sp>
        <p:nvSpPr>
          <p:cNvPr id="32" name="テキスト ボックス 31">
            <a:extLst>
              <a:ext uri="{FF2B5EF4-FFF2-40B4-BE49-F238E27FC236}">
                <a16:creationId xmlns:a16="http://schemas.microsoft.com/office/drawing/2014/main" id="{8880004B-B38A-4AC7-9CE6-30785BE06BC8}"/>
              </a:ext>
            </a:extLst>
          </p:cNvPr>
          <p:cNvSpPr txBox="1"/>
          <p:nvPr/>
        </p:nvSpPr>
        <p:spPr>
          <a:xfrm>
            <a:off x="8436492" y="6153923"/>
            <a:ext cx="2492990" cy="369332"/>
          </a:xfrm>
          <a:prstGeom prst="rect">
            <a:avLst/>
          </a:prstGeom>
          <a:noFill/>
        </p:spPr>
        <p:txBody>
          <a:bodyPr wrap="none" rtlCol="0">
            <a:spAutoFit/>
          </a:bodyPr>
          <a:lstStyle/>
          <a:p>
            <a:r>
              <a:rPr lang="ja-JP" altLang="en-US" u="sng" dirty="0">
                <a:solidFill>
                  <a:srgbClr val="FF0000"/>
                </a:solidFill>
              </a:rPr>
              <a:t>利用と探索のバランス</a:t>
            </a:r>
            <a:endParaRPr kumimoji="1" lang="ja-JP" altLang="en-US" u="sng" dirty="0">
              <a:solidFill>
                <a:srgbClr val="FF0000"/>
              </a:solidFill>
            </a:endParaRPr>
          </a:p>
        </p:txBody>
      </p:sp>
      <p:sp>
        <p:nvSpPr>
          <p:cNvPr id="7" name="矢印: 上 6">
            <a:extLst>
              <a:ext uri="{FF2B5EF4-FFF2-40B4-BE49-F238E27FC236}">
                <a16:creationId xmlns:a16="http://schemas.microsoft.com/office/drawing/2014/main" id="{9593B1EE-576B-4862-982A-E8084D266935}"/>
              </a:ext>
            </a:extLst>
          </p:cNvPr>
          <p:cNvSpPr/>
          <p:nvPr/>
        </p:nvSpPr>
        <p:spPr>
          <a:xfrm>
            <a:off x="2168350" y="2692776"/>
            <a:ext cx="306140" cy="366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F595137E-F53F-4D93-A15A-27354D56E974}"/>
              </a:ext>
            </a:extLst>
          </p:cNvPr>
          <p:cNvCxnSpPr>
            <a:cxnSpLocks/>
            <a:stCxn id="22" idx="2"/>
            <a:endCxn id="3" idx="0"/>
          </p:cNvCxnSpPr>
          <p:nvPr/>
        </p:nvCxnSpPr>
        <p:spPr>
          <a:xfrm>
            <a:off x="6137281" y="3967162"/>
            <a:ext cx="0" cy="5129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4F711A4-26A9-4CB1-96C5-D3D32FBA0C9C}"/>
              </a:ext>
            </a:extLst>
          </p:cNvPr>
          <p:cNvCxnSpPr>
            <a:cxnSpLocks/>
            <a:stCxn id="3" idx="2"/>
            <a:endCxn id="31" idx="0"/>
          </p:cNvCxnSpPr>
          <p:nvPr/>
        </p:nvCxnSpPr>
        <p:spPr>
          <a:xfrm flipH="1">
            <a:off x="6137280" y="4849447"/>
            <a:ext cx="1" cy="6440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7EE90AD-E235-46BA-A391-85C4F8746358}"/>
              </a:ext>
            </a:extLst>
          </p:cNvPr>
          <p:cNvCxnSpPr>
            <a:cxnSpLocks/>
            <a:stCxn id="23" idx="2"/>
            <a:endCxn id="25" idx="0"/>
          </p:cNvCxnSpPr>
          <p:nvPr/>
        </p:nvCxnSpPr>
        <p:spPr>
          <a:xfrm>
            <a:off x="9682988" y="3967162"/>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0D3045D-81F9-490C-8D0C-B125CC980696}"/>
              </a:ext>
            </a:extLst>
          </p:cNvPr>
          <p:cNvCxnSpPr>
            <a:cxnSpLocks/>
            <a:stCxn id="25" idx="2"/>
            <a:endCxn id="26" idx="0"/>
          </p:cNvCxnSpPr>
          <p:nvPr/>
        </p:nvCxnSpPr>
        <p:spPr>
          <a:xfrm>
            <a:off x="9682988" y="4726860"/>
            <a:ext cx="0"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6DE582A-8482-4352-A070-03C9EDC1BD37}"/>
              </a:ext>
            </a:extLst>
          </p:cNvPr>
          <p:cNvCxnSpPr>
            <a:cxnSpLocks/>
            <a:stCxn id="26" idx="2"/>
            <a:endCxn id="32" idx="0"/>
          </p:cNvCxnSpPr>
          <p:nvPr/>
        </p:nvCxnSpPr>
        <p:spPr>
          <a:xfrm flipH="1">
            <a:off x="9682987" y="5763557"/>
            <a:ext cx="1" cy="3903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03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2956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3" name="図 2" descr="挿絵 が含まれている画像&#10;&#10;自動的に生成された説明">
            <a:extLst>
              <a:ext uri="{FF2B5EF4-FFF2-40B4-BE49-F238E27FC236}">
                <a16:creationId xmlns:a16="http://schemas.microsoft.com/office/drawing/2014/main" id="{CFD59FD2-819C-414D-B397-6125F77BA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180187"/>
            <a:ext cx="5334000" cy="4000500"/>
          </a:xfrm>
          <a:prstGeom prst="rect">
            <a:avLst/>
          </a:prstGeom>
        </p:spPr>
      </p:pic>
    </p:spTree>
    <p:extLst>
      <p:ext uri="{BB962C8B-B14F-4D97-AF65-F5344CB8AC3E}">
        <p14:creationId xmlns:p14="http://schemas.microsoft.com/office/powerpoint/2010/main" val="3638145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1569660" cy="369332"/>
          </a:xfrm>
          <a:prstGeom prst="rect">
            <a:avLst/>
          </a:prstGeom>
          <a:noFill/>
        </p:spPr>
        <p:txBody>
          <a:bodyPr wrap="none" rtlCol="0">
            <a:spAutoFit/>
          </a:bodyPr>
          <a:lstStyle/>
          <a:p>
            <a:r>
              <a:rPr kumimoji="1" lang="ja-JP" altLang="en-US" u="sng" dirty="0"/>
              <a:t>ちらばり指数</a:t>
            </a:r>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1.0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p:pic>
        <p:nvPicPr>
          <p:cNvPr id="3" name="図 2" descr="テキスト が含まれている画像&#10;&#10;自動的に生成された説明">
            <a:extLst>
              <a:ext uri="{FF2B5EF4-FFF2-40B4-BE49-F238E27FC236}">
                <a16:creationId xmlns:a16="http://schemas.microsoft.com/office/drawing/2014/main" id="{604D2BFC-0C76-48F2-84E9-E3243D9AA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254" y="1985175"/>
            <a:ext cx="5334000" cy="40005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028056" cy="595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𝐷𝐼</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𝑐</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𝑛𝑗</m:t>
                                      </m:r>
                                    </m:e>
                                    <m:sup>
                                      <m:r>
                                        <a:rPr kumimoji="1" lang="en-US" altLang="ja-JP" b="0" i="1" smtClean="0">
                                          <a:latin typeface="Cambria Math" panose="02040503050406030204" pitchFamily="18" charset="0"/>
                                        </a:rPr>
                                        <m:t>2</m:t>
                                      </m:r>
                                    </m:sup>
                                  </m:sSup>
                                </m:e>
                              </m:nary>
                            </m:e>
                          </m:d>
                        </m:num>
                        <m:den>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−1</m:t>
                              </m:r>
                            </m:e>
                          </m:d>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2</m:t>
                              </m:r>
                            </m:sup>
                          </m:sSup>
                        </m:den>
                      </m:f>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028056" cy="595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4B9B3FD-41B3-41D0-8762-ACB42AD8FE03}"/>
              </a:ext>
            </a:extLst>
          </p:cNvPr>
          <p:cNvSpPr txBox="1"/>
          <p:nvPr/>
        </p:nvSpPr>
        <p:spPr>
          <a:xfrm>
            <a:off x="9538982" y="4069940"/>
            <a:ext cx="2061783" cy="738664"/>
          </a:xfrm>
          <a:prstGeom prst="rect">
            <a:avLst/>
          </a:prstGeom>
          <a:noFill/>
        </p:spPr>
        <p:txBody>
          <a:bodyPr wrap="none" rtlCol="0">
            <a:spAutoFit/>
          </a:bodyPr>
          <a:lstStyle/>
          <a:p>
            <a:r>
              <a:rPr lang="en-US" altLang="ja-JP" sz="1400" i="1" dirty="0"/>
              <a:t>c</a:t>
            </a:r>
            <a:r>
              <a:rPr kumimoji="1" lang="en-US" altLang="ja-JP" sz="1400" dirty="0"/>
              <a:t>:</a:t>
            </a:r>
            <a:r>
              <a:rPr kumimoji="1" lang="ja-JP" altLang="en-US" sz="1400" dirty="0"/>
              <a:t>カテゴリ数</a:t>
            </a:r>
            <a:endParaRPr kumimoji="1" lang="en-US" altLang="ja-JP" sz="1400" dirty="0"/>
          </a:p>
          <a:p>
            <a:r>
              <a:rPr lang="en-US" altLang="ja-JP" sz="1400" i="1" dirty="0"/>
              <a:t>N</a:t>
            </a:r>
            <a:r>
              <a:rPr lang="en-US" altLang="ja-JP" sz="1400" dirty="0"/>
              <a:t>:</a:t>
            </a:r>
            <a:r>
              <a:rPr lang="ja-JP" altLang="en-US" sz="1400" dirty="0"/>
              <a:t>データ数</a:t>
            </a:r>
            <a:endParaRPr lang="en-US" altLang="ja-JP" sz="1400" dirty="0"/>
          </a:p>
          <a:p>
            <a:r>
              <a:rPr kumimoji="1" lang="en-US" altLang="ja-JP" sz="1400" i="1" dirty="0" err="1"/>
              <a:t>nj</a:t>
            </a:r>
            <a:r>
              <a:rPr kumimoji="1" lang="en-US" altLang="ja-JP" sz="1400" dirty="0"/>
              <a:t>:</a:t>
            </a:r>
            <a:r>
              <a:rPr kumimoji="1" lang="ja-JP" altLang="en-US" sz="1400" dirty="0"/>
              <a:t>カテゴリ</a:t>
            </a:r>
            <a:r>
              <a:rPr kumimoji="1" lang="en-US" altLang="ja-JP" sz="1400" dirty="0"/>
              <a:t>j</a:t>
            </a:r>
            <a:r>
              <a:rPr kumimoji="1" lang="ja-JP" altLang="en-US" sz="1400" dirty="0"/>
              <a:t>のデータ数</a:t>
            </a:r>
          </a:p>
        </p:txBody>
      </p:sp>
    </p:spTree>
    <p:extLst>
      <p:ext uri="{BB962C8B-B14F-4D97-AF65-F5344CB8AC3E}">
        <p14:creationId xmlns:p14="http://schemas.microsoft.com/office/powerpoint/2010/main" val="15121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dirty="0"/>
              <a:t>リスク選好の個人差の数値化</a:t>
            </a:r>
            <a:endParaRPr lang="en-US" altLang="ja-JP"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6957462" y="277422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957462" y="3912409"/>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957462" y="505059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8957912" y="3912409"/>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8957912" y="2774218"/>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45547" y="4866018"/>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822372" y="1803788"/>
            <a:ext cx="100837" cy="5892266"/>
          </a:xfrm>
          <a:prstGeom prst="curvedConnector3">
            <a:avLst>
              <a:gd name="adj1" fmla="val 56420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6699067" y="691267"/>
            <a:ext cx="1037354" cy="5203257"/>
          </a:xfrm>
          <a:prstGeom prst="curvedConnector3">
            <a:avLst>
              <a:gd name="adj1" fmla="val 109098"/>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N=18</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312090" y="5885605"/>
            <a:ext cx="3931878" cy="646331"/>
          </a:xfrm>
          <a:prstGeom prst="rect">
            <a:avLst/>
          </a:prstGeom>
          <a:noFill/>
        </p:spPr>
        <p:txBody>
          <a:bodyPr wrap="square" rtlCol="0">
            <a:spAutoFit/>
          </a:bodyPr>
          <a:lstStyle/>
          <a:p>
            <a:r>
              <a:rPr kumimoji="1" lang="ja-JP" altLang="en-US" dirty="0"/>
              <a:t>内受容感覚感度の高い人は，悪い山に対する予期的な</a:t>
            </a:r>
            <a:r>
              <a:rPr lang="en-US" altLang="ja-JP" dirty="0"/>
              <a:t>GSR</a:t>
            </a:r>
            <a:r>
              <a:rPr lang="ja-JP" altLang="en-US" dirty="0"/>
              <a:t>も</a:t>
            </a:r>
            <a:r>
              <a:rPr kumimoji="1" lang="ja-JP" altLang="en-US" dirty="0"/>
              <a:t>大きい</a:t>
            </a:r>
          </a:p>
        </p:txBody>
      </p:sp>
      <p:pic>
        <p:nvPicPr>
          <p:cNvPr id="8" name="図 7" descr="テキスト, 地図 が含まれている画像&#10;&#10;自動的に生成された説明">
            <a:extLst>
              <a:ext uri="{FF2B5EF4-FFF2-40B4-BE49-F238E27FC236}">
                <a16:creationId xmlns:a16="http://schemas.microsoft.com/office/drawing/2014/main" id="{54AF2423-1FD2-44CE-A95A-95D4EBB91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75" y="2217576"/>
            <a:ext cx="5000625" cy="3749040"/>
          </a:xfrm>
          <a:prstGeom prst="rect">
            <a:avLst/>
          </a:prstGeom>
        </p:spPr>
      </p:pic>
      <p:grpSp>
        <p:nvGrpSpPr>
          <p:cNvPr id="12" name="グループ化 11">
            <a:extLst>
              <a:ext uri="{FF2B5EF4-FFF2-40B4-BE49-F238E27FC236}">
                <a16:creationId xmlns:a16="http://schemas.microsoft.com/office/drawing/2014/main" id="{639CBFB4-16F6-4D83-B851-76D64CCC30EB}"/>
              </a:ext>
            </a:extLst>
          </p:cNvPr>
          <p:cNvGrpSpPr/>
          <p:nvPr/>
        </p:nvGrpSpPr>
        <p:grpSpPr>
          <a:xfrm>
            <a:off x="6846140" y="1881712"/>
            <a:ext cx="5022399" cy="1005418"/>
            <a:chOff x="6846140" y="1881712"/>
            <a:chExt cx="5022399" cy="1005418"/>
          </a:xfrm>
        </p:grpSpPr>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1881712"/>
              <a:ext cx="1343638" cy="369332"/>
            </a:xfrm>
            <a:prstGeom prst="rect">
              <a:avLst/>
            </a:prstGeom>
            <a:noFill/>
          </p:spPr>
          <p:txBody>
            <a:bodyPr wrap="none" rtlCol="0">
              <a:spAutoFit/>
            </a:bodyPr>
            <a:lstStyle/>
            <a:p>
              <a:r>
                <a:rPr kumimoji="1" lang="ja-JP" altLang="en-US" u="sng" dirty="0"/>
                <a:t>予期的</a:t>
              </a:r>
              <a:r>
                <a:rPr lang="en-US" altLang="ja-JP" u="sng" dirty="0"/>
                <a:t>GSR</a:t>
              </a:r>
              <a:endParaRPr kumimoji="1" lang="ja-JP" altLang="en-US" u="sng"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240799"/>
              <a:ext cx="4638178" cy="646331"/>
            </a:xfrm>
            <a:prstGeom prst="rect">
              <a:avLst/>
            </a:prstGeom>
            <a:noFill/>
          </p:spPr>
          <p:txBody>
            <a:bodyPr wrap="square" rtlCol="0">
              <a:spAutoFit/>
            </a:bodyPr>
            <a:lstStyle/>
            <a:p>
              <a:r>
                <a:rPr kumimoji="1" lang="ja-JP" altLang="en-US" dirty="0"/>
                <a:t>＝（良い山を選ぶ直前の</a:t>
              </a:r>
              <a:r>
                <a:rPr lang="en-US" altLang="ja-JP" dirty="0"/>
                <a:t>GSR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GSR</a:t>
              </a:r>
              <a:r>
                <a:rPr lang="ja-JP" altLang="en-US" dirty="0"/>
                <a:t>平均値）</a:t>
              </a:r>
              <a:endParaRPr kumimoji="1" lang="ja-JP" altLang="en-US" dirty="0"/>
            </a:p>
          </p:txBody>
        </p:sp>
        <p:sp>
          <p:nvSpPr>
            <p:cNvPr id="10" name="正方形/長方形 9">
              <a:extLst>
                <a:ext uri="{FF2B5EF4-FFF2-40B4-BE49-F238E27FC236}">
                  <a16:creationId xmlns:a16="http://schemas.microsoft.com/office/drawing/2014/main" id="{92DC8711-5C9D-4D1A-8ECC-ACDBCF7C1A3B}"/>
                </a:ext>
              </a:extLst>
            </p:cNvPr>
            <p:cNvSpPr/>
            <p:nvPr/>
          </p:nvSpPr>
          <p:spPr>
            <a:xfrm>
              <a:off x="6846140" y="1881712"/>
              <a:ext cx="4863779" cy="1005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558520A5-4F1A-42A9-9C7D-67A03018D352}"/>
              </a:ext>
            </a:extLst>
          </p:cNvPr>
          <p:cNvGrpSpPr/>
          <p:nvPr/>
        </p:nvGrpSpPr>
        <p:grpSpPr>
          <a:xfrm>
            <a:off x="6846140" y="3170164"/>
            <a:ext cx="4863779" cy="2485166"/>
            <a:chOff x="6846140" y="3039530"/>
            <a:chExt cx="4863779" cy="2485166"/>
          </a:xfrm>
        </p:grpSpPr>
        <p:sp>
          <p:nvSpPr>
            <p:cNvPr id="15" name="テキスト ボックス 14">
              <a:extLst>
                <a:ext uri="{FF2B5EF4-FFF2-40B4-BE49-F238E27FC236}">
                  <a16:creationId xmlns:a16="http://schemas.microsoft.com/office/drawing/2014/main" id="{B38351E8-2B70-4959-8F3B-5B9917736205}"/>
                </a:ext>
              </a:extLst>
            </p:cNvPr>
            <p:cNvSpPr txBox="1"/>
            <p:nvPr/>
          </p:nvSpPr>
          <p:spPr>
            <a:xfrm>
              <a:off x="6846140" y="3068933"/>
              <a:ext cx="2105063" cy="369332"/>
            </a:xfrm>
            <a:prstGeom prst="rect">
              <a:avLst/>
            </a:prstGeom>
            <a:noFill/>
          </p:spPr>
          <p:txBody>
            <a:bodyPr wrap="none" rtlCol="0">
              <a:spAutoFit/>
            </a:bodyPr>
            <a:lstStyle/>
            <a:p>
              <a:r>
                <a:rPr lang="ja-JP" altLang="en-US" u="sng" dirty="0"/>
                <a:t>心拍弁別 </a:t>
              </a:r>
              <a:r>
                <a:rPr lang="en-US" altLang="ja-JP" u="sng" dirty="0"/>
                <a:t>Fit </a:t>
              </a:r>
              <a:r>
                <a:rPr lang="en-US" altLang="ja-JP" u="sng" dirty="0" err="1"/>
                <a:t>ampl</a:t>
              </a:r>
              <a:r>
                <a:rPr lang="en-US" altLang="ja-JP" u="sng" dirty="0"/>
                <a:t>.</a:t>
              </a:r>
              <a:endParaRPr kumimoji="1" lang="ja-JP" altLang="en-US" u="sng" dirty="0"/>
            </a:p>
          </p:txBody>
        </p:sp>
        <mc:AlternateContent xmlns:mc="http://schemas.openxmlformats.org/markup-compatibility/2006" xmlns:a14="http://schemas.microsoft.com/office/drawing/2010/main">
          <mc:Choice Requires="a14">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4"/>
                </a:graphicData>
              </a:graphic>
            </p:graphicFrame>
          </mc:Choice>
          <mc:Fallback xmlns="">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21" name="正方形/長方形 20">
              <a:extLst>
                <a:ext uri="{FF2B5EF4-FFF2-40B4-BE49-F238E27FC236}">
                  <a16:creationId xmlns:a16="http://schemas.microsoft.com/office/drawing/2014/main" id="{B8C33C49-08DF-49BE-B119-000AAC17351C}"/>
                </a:ext>
              </a:extLst>
            </p:cNvPr>
            <p:cNvSpPr/>
            <p:nvPr/>
          </p:nvSpPr>
          <p:spPr>
            <a:xfrm>
              <a:off x="6846140" y="3039530"/>
              <a:ext cx="4863779" cy="2485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6963897" y="4472860"/>
                  <a:ext cx="2451761" cy="4840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𝑎</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𝑏</m:t>
                                        </m:r>
                                      </m:e>
                                    </m:d>
                                  </m:e>
                                  <m:sup>
                                    <m:r>
                                      <a:rPr lang="ja-JP" altLang="en-US" sz="1400" i="1">
                                        <a:latin typeface="Cambria Math" panose="02040503050406030204" pitchFamily="18" charset="0"/>
                                        <a:ea typeface="Cambria Math" panose="02040503050406030204" pitchFamily="18" charset="0"/>
                                      </a:rPr>
                                      <m:t>２</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𝑐</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6963897" y="4472860"/>
                  <a:ext cx="2451761" cy="484043"/>
                </a:xfrm>
                <a:prstGeom prst="rect">
                  <a:avLst/>
                </a:prstGeom>
                <a:blipFill>
                  <a:blip r:embed="rId6"/>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084181" y="3439436"/>
              <a:ext cx="4625738" cy="646331"/>
            </a:xfrm>
            <a:prstGeom prst="rect">
              <a:avLst/>
            </a:prstGeom>
            <a:noFill/>
          </p:spPr>
          <p:txBody>
            <a:bodyPr wrap="square" rtlCol="0">
              <a:spAutoFit/>
            </a:bodyPr>
            <a:lstStyle/>
            <a:p>
              <a:r>
                <a:rPr lang="ja-JP" altLang="en-US" dirty="0"/>
                <a:t>ガウスフィッティングの振幅パラメータ</a:t>
              </a:r>
              <a:endParaRPr lang="en-US" altLang="ja-JP" dirty="0"/>
            </a:p>
            <a:p>
              <a:r>
                <a:rPr kumimoji="1" lang="ja-JP" altLang="en-US" dirty="0"/>
                <a:t>　＝　心拍弁別感度</a:t>
              </a:r>
            </a:p>
          </p:txBody>
        </p:sp>
      </p:grpSp>
    </p:spTree>
    <p:extLst>
      <p:ext uri="{BB962C8B-B14F-4D97-AF65-F5344CB8AC3E}">
        <p14:creationId xmlns:p14="http://schemas.microsoft.com/office/powerpoint/2010/main" val="2245032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5938</TotalTime>
  <Words>1557</Words>
  <Application>Microsoft Office PowerPoint</Application>
  <PresentationFormat>ワイド画面</PresentationFormat>
  <Paragraphs>348</Paragraphs>
  <Slides>32</Slides>
  <Notes>30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HG丸ｺﾞｼｯｸM-PRO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亮 前川</cp:lastModifiedBy>
  <cp:revision>566</cp:revision>
  <cp:lastPrinted>2019-03-22T12:47:21Z</cp:lastPrinted>
  <dcterms:created xsi:type="dcterms:W3CDTF">2017-11-03T06:53:49Z</dcterms:created>
  <dcterms:modified xsi:type="dcterms:W3CDTF">2019-10-21T04:29:32Z</dcterms:modified>
</cp:coreProperties>
</file>