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67" r:id="rId2"/>
    <p:sldId id="565" r:id="rId3"/>
    <p:sldId id="566" r:id="rId4"/>
    <p:sldId id="563" r:id="rId5"/>
    <p:sldId id="542" r:id="rId6"/>
    <p:sldId id="568" r:id="rId7"/>
    <p:sldId id="573" r:id="rId8"/>
    <p:sldId id="574" r:id="rId9"/>
    <p:sldId id="554" r:id="rId10"/>
    <p:sldId id="536" r:id="rId11"/>
    <p:sldId id="538" r:id="rId12"/>
  </p:sldIdLst>
  <p:sldSz cx="12192000" cy="6858000"/>
  <p:notesSz cx="6888163" cy="100203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79F340"/>
    <a:srgbClr val="EF873E"/>
    <a:srgbClr val="70AD47"/>
    <a:srgbClr val="535393"/>
    <a:srgbClr val="05056F"/>
    <a:srgbClr val="EAEFF7"/>
    <a:srgbClr val="D2DEEF"/>
    <a:srgbClr val="EB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499" autoAdjust="0"/>
  </p:normalViewPr>
  <p:slideViewPr>
    <p:cSldViewPr snapToGrid="0">
      <p:cViewPr varScale="1">
        <p:scale>
          <a:sx n="144" d="100"/>
          <a:sy n="144" d="100"/>
        </p:scale>
        <p:origin x="96" y="2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亮" userId="d7d429a203bb0ce1" providerId="LiveId" clId="{DB9014A8-909C-47A2-A1F2-A7F6D81F58B6}"/>
    <pc:docChg chg="custSel modSld">
      <pc:chgData name="前川亮" userId="d7d429a203bb0ce1" providerId="LiveId" clId="{DB9014A8-909C-47A2-A1F2-A7F6D81F58B6}" dt="2018-05-11T01:55:46.542" v="24"/>
      <pc:docMkLst>
        <pc:docMk/>
      </pc:docMkLst>
      <pc:sldChg chg="modSp">
        <pc:chgData name="前川亮" userId="d7d429a203bb0ce1" providerId="LiveId" clId="{DB9014A8-909C-47A2-A1F2-A7F6D81F58B6}" dt="2018-05-11T01:55:38.050" v="1" actId="27636"/>
        <pc:sldMkLst>
          <pc:docMk/>
          <pc:sldMk cId="3100103972" sldId="488"/>
        </pc:sldMkLst>
        <pc:spChg chg="mod">
          <ac:chgData name="前川亮" userId="d7d429a203bb0ce1" providerId="LiveId" clId="{DB9014A8-909C-47A2-A1F2-A7F6D81F58B6}" dt="2018-05-11T01:55:38.050" v="1" actId="27636"/>
          <ac:spMkLst>
            <pc:docMk/>
            <pc:sldMk cId="3100103972" sldId="488"/>
            <ac:spMk id="41988" creationId="{00000000-0000-0000-0000-000000000000}"/>
          </ac:spMkLst>
        </pc:spChg>
      </pc:sldChg>
      <pc:sldChg chg="modSp">
        <pc:chgData name="前川亮" userId="d7d429a203bb0ce1" providerId="LiveId" clId="{DB9014A8-909C-47A2-A1F2-A7F6D81F58B6}" dt="2018-05-11T01:55:46.542" v="24"/>
        <pc:sldMkLst>
          <pc:docMk/>
          <pc:sldMk cId="518234799" sldId="511"/>
        </pc:sldMkLst>
        <pc:spChg chg="mod">
          <ac:chgData name="前川亮" userId="d7d429a203bb0ce1" providerId="LiveId" clId="{DB9014A8-909C-47A2-A1F2-A7F6D81F58B6}" dt="2018-05-11T01:55:46.542" v="24"/>
          <ac:spMkLst>
            <pc:docMk/>
            <pc:sldMk cId="518234799" sldId="511"/>
            <ac:spMk id="15" creationId="{9321739F-35DF-4144-9F54-F0A51E54FAA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neDrive\&#12489;&#12461;&#12517;&#12513;&#12531;&#12488;\MATLAB\IGT\Kobayashi\outputdata\&#24515;&#25293;&#24321;&#21029;%20&#35500;&#26126;%20simomur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Sheet1!$I$3</c:f>
              <c:strCache>
                <c:ptCount val="1"/>
                <c:pt idx="0">
                  <c:v>「一致」と答えた割合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Sheet1!$H$4:$H$7</c:f>
              <c:numCache>
                <c:formatCode>General</c:formatCode>
                <c:ptCount val="4"/>
                <c:pt idx="0">
                  <c:v>0</c:v>
                </c:pt>
                <c:pt idx="1">
                  <c:v>150</c:v>
                </c:pt>
                <c:pt idx="2">
                  <c:v>300</c:v>
                </c:pt>
                <c:pt idx="3">
                  <c:v>450</c:v>
                </c:pt>
              </c:numCache>
            </c:numRef>
          </c:xVal>
          <c:yVal>
            <c:numRef>
              <c:f>Sheet1!$I$4:$I$7</c:f>
              <c:numCache>
                <c:formatCode>General</c:formatCode>
                <c:ptCount val="4"/>
                <c:pt idx="0">
                  <c:v>0.16666666666666666</c:v>
                </c:pt>
                <c:pt idx="1">
                  <c:v>0.66666666666666663</c:v>
                </c:pt>
                <c:pt idx="2">
                  <c:v>0.33333333333333331</c:v>
                </c:pt>
                <c:pt idx="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DE-4065-BF68-E4D8432199B6}"/>
            </c:ext>
          </c:extLst>
        </c:ser>
        <c:ser>
          <c:idx val="1"/>
          <c:order val="1"/>
          <c:tx>
            <c:strRef>
              <c:f>Sheet1!$J$3</c:f>
              <c:strCache>
                <c:ptCount val="1"/>
                <c:pt idx="0">
                  <c:v>フィッティング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Sheet1!$H$4:$H$7</c:f>
              <c:numCache>
                <c:formatCode>General</c:formatCode>
                <c:ptCount val="4"/>
                <c:pt idx="0">
                  <c:v>0</c:v>
                </c:pt>
                <c:pt idx="1">
                  <c:v>150</c:v>
                </c:pt>
                <c:pt idx="2">
                  <c:v>300</c:v>
                </c:pt>
                <c:pt idx="3">
                  <c:v>450</c:v>
                </c:pt>
              </c:numCache>
            </c:numRef>
          </c:xVal>
          <c:yVal>
            <c:numRef>
              <c:f>Sheet1!$J$4:$J$7</c:f>
              <c:numCache>
                <c:formatCode>General</c:formatCode>
                <c:ptCount val="4"/>
                <c:pt idx="0">
                  <c:v>0.21441778425386543</c:v>
                </c:pt>
                <c:pt idx="1">
                  <c:v>0.59431137978762016</c:v>
                </c:pt>
                <c:pt idx="2">
                  <c:v>0.31991639096798014</c:v>
                </c:pt>
                <c:pt idx="3">
                  <c:v>7.5726034187591176E-2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DDE-4065-BF68-E4D8432199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9318856"/>
        <c:axId val="789327384"/>
      </c:scatterChart>
      <c:valAx>
        <c:axId val="789318856"/>
        <c:scaling>
          <c:orientation val="minMax"/>
          <c:max val="4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遅れ時間（</a:t>
                </a:r>
                <a:r>
                  <a:rPr lang="en-US" altLang="ja-JP"/>
                  <a:t>ms</a:t>
                </a:r>
                <a:r>
                  <a:rPr lang="ja-JP" altLang="en-US"/>
                  <a:t>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9327384"/>
        <c:crosses val="autoZero"/>
        <c:crossBetween val="midCat"/>
        <c:majorUnit val="150"/>
      </c:valAx>
      <c:valAx>
        <c:axId val="789327384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dirty="0"/>
                  <a:t>「一致」割合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931885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37ECD-1536-49CA-A34A-30ECE2C6CB4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831BC1B-54B2-4E0C-82DF-78FA648D17B5}">
      <dgm:prSet phldrT="[テキスト]"/>
      <dgm:spPr>
        <a:solidFill>
          <a:schemeClr val="accent2"/>
        </a:solidFill>
      </dgm:spPr>
      <dgm:t>
        <a:bodyPr/>
        <a:lstStyle/>
        <a:p>
          <a:r>
            <a:rPr kumimoji="1" lang="ja-JP" altLang="en-US" dirty="0"/>
            <a:t>単純接触</a:t>
          </a:r>
        </a:p>
      </dgm:t>
    </dgm:pt>
    <dgm:pt modelId="{AF9C485D-4ACE-45CE-B6AE-45750731A95A}" type="parTrans" cxnId="{5D91D3AB-E0AA-4AEA-B839-4D1F116729CD}">
      <dgm:prSet/>
      <dgm:spPr/>
      <dgm:t>
        <a:bodyPr/>
        <a:lstStyle/>
        <a:p>
          <a:endParaRPr kumimoji="1" lang="ja-JP" altLang="en-US"/>
        </a:p>
      </dgm:t>
    </dgm:pt>
    <dgm:pt modelId="{090E3D88-2D69-4BE5-ADE1-3B648EB99FAE}" type="sibTrans" cxnId="{5D91D3AB-E0AA-4AEA-B839-4D1F116729CD}">
      <dgm:prSet/>
      <dgm:spPr/>
      <dgm:t>
        <a:bodyPr/>
        <a:lstStyle/>
        <a:p>
          <a:endParaRPr kumimoji="1" lang="ja-JP" altLang="en-US"/>
        </a:p>
      </dgm:t>
    </dgm:pt>
    <dgm:pt modelId="{F3050BAC-CA21-4E84-9DB0-772CED87BCAB}">
      <dgm:prSet phldrT="[テキスト]"/>
      <dgm:spPr>
        <a:solidFill>
          <a:schemeClr val="accent6"/>
        </a:solidFill>
      </dgm:spPr>
      <dgm:t>
        <a:bodyPr/>
        <a:lstStyle/>
        <a:p>
          <a:r>
            <a:rPr kumimoji="1" lang="ja-JP" altLang="en-US" dirty="0"/>
            <a:t>単純選択</a:t>
          </a:r>
        </a:p>
      </dgm:t>
    </dgm:pt>
    <dgm:pt modelId="{AC3D1559-601A-4D38-924F-3B31D9EB975F}" type="parTrans" cxnId="{F500F9CF-0219-47C8-9194-3AC902D8A5BF}">
      <dgm:prSet/>
      <dgm:spPr/>
      <dgm:t>
        <a:bodyPr/>
        <a:lstStyle/>
        <a:p>
          <a:endParaRPr kumimoji="1" lang="ja-JP" altLang="en-US"/>
        </a:p>
      </dgm:t>
    </dgm:pt>
    <dgm:pt modelId="{ACF57C1E-D466-410B-B5EE-7884923314DC}" type="sibTrans" cxnId="{F500F9CF-0219-47C8-9194-3AC902D8A5BF}">
      <dgm:prSet/>
      <dgm:spPr/>
      <dgm:t>
        <a:bodyPr/>
        <a:lstStyle/>
        <a:p>
          <a:endParaRPr kumimoji="1" lang="ja-JP" altLang="en-US"/>
        </a:p>
      </dgm:t>
    </dgm:pt>
    <dgm:pt modelId="{1B643FB6-D9E2-4CEF-8A9D-CB928FF2F638}">
      <dgm:prSet phldrT="[テキスト]"/>
      <dgm:spPr/>
      <dgm:t>
        <a:bodyPr/>
        <a:lstStyle/>
        <a:p>
          <a:r>
            <a:rPr kumimoji="1" lang="en-US" altLang="ja-JP" dirty="0"/>
            <a:t>IAT (liking, wanting)</a:t>
          </a:r>
          <a:endParaRPr kumimoji="1" lang="ja-JP" altLang="en-US" dirty="0"/>
        </a:p>
      </dgm:t>
    </dgm:pt>
    <dgm:pt modelId="{7A920A80-15EB-4CC6-8272-3D49F0A0DB51}" type="parTrans" cxnId="{381AC40D-88CD-44A7-97E8-C1416AD82F40}">
      <dgm:prSet/>
      <dgm:spPr/>
      <dgm:t>
        <a:bodyPr/>
        <a:lstStyle/>
        <a:p>
          <a:endParaRPr kumimoji="1" lang="ja-JP" altLang="en-US"/>
        </a:p>
      </dgm:t>
    </dgm:pt>
    <dgm:pt modelId="{80DC3337-B113-4649-9407-653872F817E8}" type="sibTrans" cxnId="{381AC40D-88CD-44A7-97E8-C1416AD82F40}">
      <dgm:prSet/>
      <dgm:spPr/>
      <dgm:t>
        <a:bodyPr/>
        <a:lstStyle/>
        <a:p>
          <a:endParaRPr kumimoji="1" lang="ja-JP" altLang="en-US"/>
        </a:p>
      </dgm:t>
    </dgm:pt>
    <dgm:pt modelId="{0741852F-AA89-4D77-A7B5-31319FE910C8}">
      <dgm:prSet phldrT="[テキスト]"/>
      <dgm:spPr/>
      <dgm:t>
        <a:bodyPr/>
        <a:lstStyle/>
        <a:p>
          <a:r>
            <a:rPr kumimoji="1" lang="en-US" altLang="ja-JP" dirty="0"/>
            <a:t>IAT (liking, wanting)</a:t>
          </a:r>
          <a:endParaRPr kumimoji="1" lang="ja-JP" altLang="en-US" dirty="0"/>
        </a:p>
      </dgm:t>
    </dgm:pt>
    <dgm:pt modelId="{E046F95F-89DB-4D91-B9D9-3217F61007EB}" type="sibTrans" cxnId="{F24FCD16-9464-458B-9D90-D7FC1B285601}">
      <dgm:prSet/>
      <dgm:spPr/>
      <dgm:t>
        <a:bodyPr/>
        <a:lstStyle/>
        <a:p>
          <a:endParaRPr kumimoji="1" lang="ja-JP" altLang="en-US"/>
        </a:p>
      </dgm:t>
    </dgm:pt>
    <dgm:pt modelId="{DBE4BE1E-0CD3-4F46-8AFA-5D4C2A8328A1}" type="parTrans" cxnId="{F24FCD16-9464-458B-9D90-D7FC1B285601}">
      <dgm:prSet/>
      <dgm:spPr/>
      <dgm:t>
        <a:bodyPr/>
        <a:lstStyle/>
        <a:p>
          <a:endParaRPr kumimoji="1" lang="ja-JP" altLang="en-US"/>
        </a:p>
      </dgm:t>
    </dgm:pt>
    <dgm:pt modelId="{DBD4A8BB-0966-4CE0-8A06-228E312EA5D0}" type="pres">
      <dgm:prSet presAssocID="{E8D37ECD-1536-49CA-A34A-30ECE2C6CB46}" presName="Name0" presStyleCnt="0">
        <dgm:presLayoutVars>
          <dgm:dir/>
          <dgm:resizeHandles val="exact"/>
        </dgm:presLayoutVars>
      </dgm:prSet>
      <dgm:spPr/>
    </dgm:pt>
    <dgm:pt modelId="{2D6F1619-A9FA-4730-9407-9A1D5BC34CEF}" type="pres">
      <dgm:prSet presAssocID="{8831BC1B-54B2-4E0C-82DF-78FA648D17B5}" presName="node" presStyleLbl="node1" presStyleIdx="0" presStyleCnt="4">
        <dgm:presLayoutVars>
          <dgm:bulletEnabled val="1"/>
        </dgm:presLayoutVars>
      </dgm:prSet>
      <dgm:spPr/>
    </dgm:pt>
    <dgm:pt modelId="{317DBBCA-3017-4B05-AE45-CC01CD40BE65}" type="pres">
      <dgm:prSet presAssocID="{090E3D88-2D69-4BE5-ADE1-3B648EB99FAE}" presName="sibTrans" presStyleLbl="sibTrans2D1" presStyleIdx="0" presStyleCnt="3"/>
      <dgm:spPr/>
    </dgm:pt>
    <dgm:pt modelId="{CA92B104-50E1-4473-91F1-EE2360B0B8DC}" type="pres">
      <dgm:prSet presAssocID="{090E3D88-2D69-4BE5-ADE1-3B648EB99FAE}" presName="connectorText" presStyleLbl="sibTrans2D1" presStyleIdx="0" presStyleCnt="3"/>
      <dgm:spPr/>
    </dgm:pt>
    <dgm:pt modelId="{5CC417D0-0C98-4A88-BFB1-308789607919}" type="pres">
      <dgm:prSet presAssocID="{0741852F-AA89-4D77-A7B5-31319FE910C8}" presName="node" presStyleLbl="node1" presStyleIdx="1" presStyleCnt="4">
        <dgm:presLayoutVars>
          <dgm:bulletEnabled val="1"/>
        </dgm:presLayoutVars>
      </dgm:prSet>
      <dgm:spPr/>
    </dgm:pt>
    <dgm:pt modelId="{C9601400-EAB2-4AE5-AB4A-7777536FFF39}" type="pres">
      <dgm:prSet presAssocID="{E046F95F-89DB-4D91-B9D9-3217F61007EB}" presName="sibTrans" presStyleLbl="sibTrans2D1" presStyleIdx="1" presStyleCnt="3"/>
      <dgm:spPr/>
    </dgm:pt>
    <dgm:pt modelId="{3F6DBD33-5835-48AA-81D8-2EC2126B3C5F}" type="pres">
      <dgm:prSet presAssocID="{E046F95F-89DB-4D91-B9D9-3217F61007EB}" presName="connectorText" presStyleLbl="sibTrans2D1" presStyleIdx="1" presStyleCnt="3"/>
      <dgm:spPr/>
    </dgm:pt>
    <dgm:pt modelId="{4F51174F-FA5F-4BFA-8BBB-E0A80A434B7B}" type="pres">
      <dgm:prSet presAssocID="{F3050BAC-CA21-4E84-9DB0-772CED87BCAB}" presName="node" presStyleLbl="node1" presStyleIdx="2" presStyleCnt="4">
        <dgm:presLayoutVars>
          <dgm:bulletEnabled val="1"/>
        </dgm:presLayoutVars>
      </dgm:prSet>
      <dgm:spPr/>
    </dgm:pt>
    <dgm:pt modelId="{F7877052-AB66-416A-B1C3-882C7899D673}" type="pres">
      <dgm:prSet presAssocID="{ACF57C1E-D466-410B-B5EE-7884923314DC}" presName="sibTrans" presStyleLbl="sibTrans2D1" presStyleIdx="2" presStyleCnt="3"/>
      <dgm:spPr/>
    </dgm:pt>
    <dgm:pt modelId="{058BA8CE-B9EC-48A9-8589-906014AFDCF5}" type="pres">
      <dgm:prSet presAssocID="{ACF57C1E-D466-410B-B5EE-7884923314DC}" presName="connectorText" presStyleLbl="sibTrans2D1" presStyleIdx="2" presStyleCnt="3"/>
      <dgm:spPr/>
    </dgm:pt>
    <dgm:pt modelId="{5616FD55-7E06-4936-BA02-B91763F521B7}" type="pres">
      <dgm:prSet presAssocID="{1B643FB6-D9E2-4CEF-8A9D-CB928FF2F638}" presName="node" presStyleLbl="node1" presStyleIdx="3" presStyleCnt="4">
        <dgm:presLayoutVars>
          <dgm:bulletEnabled val="1"/>
        </dgm:presLayoutVars>
      </dgm:prSet>
      <dgm:spPr/>
    </dgm:pt>
  </dgm:ptLst>
  <dgm:cxnLst>
    <dgm:cxn modelId="{381AC40D-88CD-44A7-97E8-C1416AD82F40}" srcId="{E8D37ECD-1536-49CA-A34A-30ECE2C6CB46}" destId="{1B643FB6-D9E2-4CEF-8A9D-CB928FF2F638}" srcOrd="3" destOrd="0" parTransId="{7A920A80-15EB-4CC6-8272-3D49F0A0DB51}" sibTransId="{80DC3337-B113-4649-9407-653872F817E8}"/>
    <dgm:cxn modelId="{F24FCD16-9464-458B-9D90-D7FC1B285601}" srcId="{E8D37ECD-1536-49CA-A34A-30ECE2C6CB46}" destId="{0741852F-AA89-4D77-A7B5-31319FE910C8}" srcOrd="1" destOrd="0" parTransId="{DBE4BE1E-0CD3-4F46-8AFA-5D4C2A8328A1}" sibTransId="{E046F95F-89DB-4D91-B9D9-3217F61007EB}"/>
    <dgm:cxn modelId="{9DC87B22-F3C2-41E7-B5CF-69D6DEF413D2}" type="presOf" srcId="{E046F95F-89DB-4D91-B9D9-3217F61007EB}" destId="{C9601400-EAB2-4AE5-AB4A-7777536FFF39}" srcOrd="0" destOrd="0" presId="urn:microsoft.com/office/officeart/2005/8/layout/process1"/>
    <dgm:cxn modelId="{33342836-AB0C-4347-8AE5-C95EF0AA4EB9}" type="presOf" srcId="{8831BC1B-54B2-4E0C-82DF-78FA648D17B5}" destId="{2D6F1619-A9FA-4730-9407-9A1D5BC34CEF}" srcOrd="0" destOrd="0" presId="urn:microsoft.com/office/officeart/2005/8/layout/process1"/>
    <dgm:cxn modelId="{F47C5E3D-7F95-40E6-91BE-8A4458C1B7F3}" type="presOf" srcId="{E8D37ECD-1536-49CA-A34A-30ECE2C6CB46}" destId="{DBD4A8BB-0966-4CE0-8A06-228E312EA5D0}" srcOrd="0" destOrd="0" presId="urn:microsoft.com/office/officeart/2005/8/layout/process1"/>
    <dgm:cxn modelId="{40092060-D778-4E39-B425-D97C86A84478}" type="presOf" srcId="{090E3D88-2D69-4BE5-ADE1-3B648EB99FAE}" destId="{317DBBCA-3017-4B05-AE45-CC01CD40BE65}" srcOrd="0" destOrd="0" presId="urn:microsoft.com/office/officeart/2005/8/layout/process1"/>
    <dgm:cxn modelId="{5D91D3AB-E0AA-4AEA-B839-4D1F116729CD}" srcId="{E8D37ECD-1536-49CA-A34A-30ECE2C6CB46}" destId="{8831BC1B-54B2-4E0C-82DF-78FA648D17B5}" srcOrd="0" destOrd="0" parTransId="{AF9C485D-4ACE-45CE-B6AE-45750731A95A}" sibTransId="{090E3D88-2D69-4BE5-ADE1-3B648EB99FAE}"/>
    <dgm:cxn modelId="{96085FB8-B215-4895-AAD0-7B3F1E4140FE}" type="presOf" srcId="{ACF57C1E-D466-410B-B5EE-7884923314DC}" destId="{058BA8CE-B9EC-48A9-8589-906014AFDCF5}" srcOrd="1" destOrd="0" presId="urn:microsoft.com/office/officeart/2005/8/layout/process1"/>
    <dgm:cxn modelId="{A459FABA-5BA8-43C7-B94F-7489DDEFB9C1}" type="presOf" srcId="{E046F95F-89DB-4D91-B9D9-3217F61007EB}" destId="{3F6DBD33-5835-48AA-81D8-2EC2126B3C5F}" srcOrd="1" destOrd="0" presId="urn:microsoft.com/office/officeart/2005/8/layout/process1"/>
    <dgm:cxn modelId="{956C18C9-6984-4BBC-85E1-C911C26FB16A}" type="presOf" srcId="{1B643FB6-D9E2-4CEF-8A9D-CB928FF2F638}" destId="{5616FD55-7E06-4936-BA02-B91763F521B7}" srcOrd="0" destOrd="0" presId="urn:microsoft.com/office/officeart/2005/8/layout/process1"/>
    <dgm:cxn modelId="{F500F9CF-0219-47C8-9194-3AC902D8A5BF}" srcId="{E8D37ECD-1536-49CA-A34A-30ECE2C6CB46}" destId="{F3050BAC-CA21-4E84-9DB0-772CED87BCAB}" srcOrd="2" destOrd="0" parTransId="{AC3D1559-601A-4D38-924F-3B31D9EB975F}" sibTransId="{ACF57C1E-D466-410B-B5EE-7884923314DC}"/>
    <dgm:cxn modelId="{E3ECFBEA-1C45-495E-9457-62E8B5216FAE}" type="presOf" srcId="{0741852F-AA89-4D77-A7B5-31319FE910C8}" destId="{5CC417D0-0C98-4A88-BFB1-308789607919}" srcOrd="0" destOrd="0" presId="urn:microsoft.com/office/officeart/2005/8/layout/process1"/>
    <dgm:cxn modelId="{364E22EC-B45B-4563-A379-632F3A24D3D4}" type="presOf" srcId="{ACF57C1E-D466-410B-B5EE-7884923314DC}" destId="{F7877052-AB66-416A-B1C3-882C7899D673}" srcOrd="0" destOrd="0" presId="urn:microsoft.com/office/officeart/2005/8/layout/process1"/>
    <dgm:cxn modelId="{4B4BC6F2-5635-454B-A3BB-9A6B84ACEDDB}" type="presOf" srcId="{090E3D88-2D69-4BE5-ADE1-3B648EB99FAE}" destId="{CA92B104-50E1-4473-91F1-EE2360B0B8DC}" srcOrd="1" destOrd="0" presId="urn:microsoft.com/office/officeart/2005/8/layout/process1"/>
    <dgm:cxn modelId="{AD4770F8-2E65-48BC-82F9-FA81A897866E}" type="presOf" srcId="{F3050BAC-CA21-4E84-9DB0-772CED87BCAB}" destId="{4F51174F-FA5F-4BFA-8BBB-E0A80A434B7B}" srcOrd="0" destOrd="0" presId="urn:microsoft.com/office/officeart/2005/8/layout/process1"/>
    <dgm:cxn modelId="{7A6983D4-DDA0-49E4-8A93-79C2A541E63C}" type="presParOf" srcId="{DBD4A8BB-0966-4CE0-8A06-228E312EA5D0}" destId="{2D6F1619-A9FA-4730-9407-9A1D5BC34CEF}" srcOrd="0" destOrd="0" presId="urn:microsoft.com/office/officeart/2005/8/layout/process1"/>
    <dgm:cxn modelId="{E0017DF3-16A1-4AB0-8438-61EC7773E5FB}" type="presParOf" srcId="{DBD4A8BB-0966-4CE0-8A06-228E312EA5D0}" destId="{317DBBCA-3017-4B05-AE45-CC01CD40BE65}" srcOrd="1" destOrd="0" presId="urn:microsoft.com/office/officeart/2005/8/layout/process1"/>
    <dgm:cxn modelId="{A45F3EC8-7C58-47A6-AB53-BF3096897B85}" type="presParOf" srcId="{317DBBCA-3017-4B05-AE45-CC01CD40BE65}" destId="{CA92B104-50E1-4473-91F1-EE2360B0B8DC}" srcOrd="0" destOrd="0" presId="urn:microsoft.com/office/officeart/2005/8/layout/process1"/>
    <dgm:cxn modelId="{7CBF26C3-DC74-496A-9618-9B859D739433}" type="presParOf" srcId="{DBD4A8BB-0966-4CE0-8A06-228E312EA5D0}" destId="{5CC417D0-0C98-4A88-BFB1-308789607919}" srcOrd="2" destOrd="0" presId="urn:microsoft.com/office/officeart/2005/8/layout/process1"/>
    <dgm:cxn modelId="{F84E2127-7758-4E99-AB96-B170C053E4A1}" type="presParOf" srcId="{DBD4A8BB-0966-4CE0-8A06-228E312EA5D0}" destId="{C9601400-EAB2-4AE5-AB4A-7777536FFF39}" srcOrd="3" destOrd="0" presId="urn:microsoft.com/office/officeart/2005/8/layout/process1"/>
    <dgm:cxn modelId="{29449EEC-AF93-4FB7-885C-BF8722D5D586}" type="presParOf" srcId="{C9601400-EAB2-4AE5-AB4A-7777536FFF39}" destId="{3F6DBD33-5835-48AA-81D8-2EC2126B3C5F}" srcOrd="0" destOrd="0" presId="urn:microsoft.com/office/officeart/2005/8/layout/process1"/>
    <dgm:cxn modelId="{C8958A90-6FD0-4096-8295-13E81FEFBBA6}" type="presParOf" srcId="{DBD4A8BB-0966-4CE0-8A06-228E312EA5D0}" destId="{4F51174F-FA5F-4BFA-8BBB-E0A80A434B7B}" srcOrd="4" destOrd="0" presId="urn:microsoft.com/office/officeart/2005/8/layout/process1"/>
    <dgm:cxn modelId="{C51083E0-763F-46C2-AD47-33731572AB7A}" type="presParOf" srcId="{DBD4A8BB-0966-4CE0-8A06-228E312EA5D0}" destId="{F7877052-AB66-416A-B1C3-882C7899D673}" srcOrd="5" destOrd="0" presId="urn:microsoft.com/office/officeart/2005/8/layout/process1"/>
    <dgm:cxn modelId="{D3B1B2EE-525B-4F3F-A2A0-004307594170}" type="presParOf" srcId="{F7877052-AB66-416A-B1C3-882C7899D673}" destId="{058BA8CE-B9EC-48A9-8589-906014AFDCF5}" srcOrd="0" destOrd="0" presId="urn:microsoft.com/office/officeart/2005/8/layout/process1"/>
    <dgm:cxn modelId="{D7E3C641-90D7-4253-9318-929C74688ECD}" type="presParOf" srcId="{DBD4A8BB-0966-4CE0-8A06-228E312EA5D0}" destId="{5616FD55-7E06-4936-BA02-B91763F521B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F1619-A9FA-4730-9407-9A1D5BC34CEF}">
      <dsp:nvSpPr>
        <dsp:cNvPr id="0" name=""/>
        <dsp:cNvSpPr/>
      </dsp:nvSpPr>
      <dsp:spPr>
        <a:xfrm>
          <a:off x="4754" y="434818"/>
          <a:ext cx="2078914" cy="124734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単純接触</a:t>
          </a:r>
        </a:p>
      </dsp:txBody>
      <dsp:txXfrm>
        <a:off x="41288" y="471352"/>
        <a:ext cx="2005846" cy="1174280"/>
      </dsp:txXfrm>
    </dsp:sp>
    <dsp:sp modelId="{317DBBCA-3017-4B05-AE45-CC01CD40BE65}">
      <dsp:nvSpPr>
        <dsp:cNvPr id="0" name=""/>
        <dsp:cNvSpPr/>
      </dsp:nvSpPr>
      <dsp:spPr>
        <a:xfrm>
          <a:off x="2291560" y="800707"/>
          <a:ext cx="440729" cy="515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500" kern="1200"/>
        </a:p>
      </dsp:txBody>
      <dsp:txXfrm>
        <a:off x="2291560" y="903821"/>
        <a:ext cx="308510" cy="309342"/>
      </dsp:txXfrm>
    </dsp:sp>
    <dsp:sp modelId="{5CC417D0-0C98-4A88-BFB1-308789607919}">
      <dsp:nvSpPr>
        <dsp:cNvPr id="0" name=""/>
        <dsp:cNvSpPr/>
      </dsp:nvSpPr>
      <dsp:spPr>
        <a:xfrm>
          <a:off x="2915235" y="434818"/>
          <a:ext cx="2078914" cy="124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IAT (liking, wanting)</a:t>
          </a:r>
          <a:endParaRPr kumimoji="1" lang="ja-JP" altLang="en-US" sz="2500" kern="1200" dirty="0"/>
        </a:p>
      </dsp:txBody>
      <dsp:txXfrm>
        <a:off x="2951769" y="471352"/>
        <a:ext cx="2005846" cy="1174280"/>
      </dsp:txXfrm>
    </dsp:sp>
    <dsp:sp modelId="{C9601400-EAB2-4AE5-AB4A-7777536FFF39}">
      <dsp:nvSpPr>
        <dsp:cNvPr id="0" name=""/>
        <dsp:cNvSpPr/>
      </dsp:nvSpPr>
      <dsp:spPr>
        <a:xfrm>
          <a:off x="5202041" y="800707"/>
          <a:ext cx="440729" cy="515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500" kern="1200"/>
        </a:p>
      </dsp:txBody>
      <dsp:txXfrm>
        <a:off x="5202041" y="903821"/>
        <a:ext cx="308510" cy="309342"/>
      </dsp:txXfrm>
    </dsp:sp>
    <dsp:sp modelId="{4F51174F-FA5F-4BFA-8BBB-E0A80A434B7B}">
      <dsp:nvSpPr>
        <dsp:cNvPr id="0" name=""/>
        <dsp:cNvSpPr/>
      </dsp:nvSpPr>
      <dsp:spPr>
        <a:xfrm>
          <a:off x="5825715" y="434818"/>
          <a:ext cx="2078914" cy="1247348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500" kern="1200" dirty="0"/>
            <a:t>単純選択</a:t>
          </a:r>
        </a:p>
      </dsp:txBody>
      <dsp:txXfrm>
        <a:off x="5862249" y="471352"/>
        <a:ext cx="2005846" cy="1174280"/>
      </dsp:txXfrm>
    </dsp:sp>
    <dsp:sp modelId="{F7877052-AB66-416A-B1C3-882C7899D673}">
      <dsp:nvSpPr>
        <dsp:cNvPr id="0" name=""/>
        <dsp:cNvSpPr/>
      </dsp:nvSpPr>
      <dsp:spPr>
        <a:xfrm>
          <a:off x="8112522" y="800707"/>
          <a:ext cx="440729" cy="5155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500" kern="1200"/>
        </a:p>
      </dsp:txBody>
      <dsp:txXfrm>
        <a:off x="8112522" y="903821"/>
        <a:ext cx="308510" cy="309342"/>
      </dsp:txXfrm>
    </dsp:sp>
    <dsp:sp modelId="{5616FD55-7E06-4936-BA02-B91763F521B7}">
      <dsp:nvSpPr>
        <dsp:cNvPr id="0" name=""/>
        <dsp:cNvSpPr/>
      </dsp:nvSpPr>
      <dsp:spPr>
        <a:xfrm>
          <a:off x="8736196" y="434818"/>
          <a:ext cx="2078914" cy="1247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500" kern="1200" dirty="0"/>
            <a:t>IAT (liking, wanting)</a:t>
          </a:r>
          <a:endParaRPr kumimoji="1" lang="ja-JP" altLang="en-US" sz="2500" kern="1200" dirty="0"/>
        </a:p>
      </dsp:txBody>
      <dsp:txXfrm>
        <a:off x="8772730" y="471352"/>
        <a:ext cx="2005846" cy="1174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7B86313-8600-450D-841C-0934381BD4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6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E7200E-1238-4C7D-961E-4F2ECEA5A1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1" cy="502756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r">
              <a:defRPr sz="1200"/>
            </a:lvl1pPr>
          </a:lstStyle>
          <a:p>
            <a:fld id="{AE539344-D5CD-45B9-8371-F34299177546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8724658-992C-43BE-987E-7C5C4F232E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0B79F-4CD5-450C-96DB-AB168C031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9" y="9517546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r">
              <a:defRPr sz="1200"/>
            </a:lvl1pPr>
          </a:lstStyle>
          <a:p>
            <a:fld id="{997783D3-1890-4C9D-ACB6-1D3F1B8A1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8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2756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756"/>
          </a:xfrm>
          <a:prstGeom prst="rect">
            <a:avLst/>
          </a:prstGeom>
        </p:spPr>
        <p:txBody>
          <a:bodyPr vert="horz" lIns="92327" tIns="46163" rIns="92327" bIns="46163" rtlCol="0"/>
          <a:lstStyle>
            <a:lvl1pPr algn="r">
              <a:defRPr sz="1200"/>
            </a:lvl1pPr>
          </a:lstStyle>
          <a:p>
            <a:fld id="{3381725A-A7D8-4EF2-8923-3622785353C8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2538"/>
            <a:ext cx="6015037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27" tIns="46163" rIns="92327" bIns="4616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5"/>
          </a:xfrm>
          <a:prstGeom prst="rect">
            <a:avLst/>
          </a:prstGeom>
        </p:spPr>
        <p:txBody>
          <a:bodyPr vert="horz" lIns="92327" tIns="46163" rIns="92327" bIns="4616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9" y="9517546"/>
            <a:ext cx="2984871" cy="502754"/>
          </a:xfrm>
          <a:prstGeom prst="rect">
            <a:avLst/>
          </a:prstGeom>
        </p:spPr>
        <p:txBody>
          <a:bodyPr vert="horz" lIns="92327" tIns="46163" rIns="92327" bIns="46163" rtlCol="0" anchor="b"/>
          <a:lstStyle>
            <a:lvl1pPr algn="r">
              <a:defRPr sz="1200"/>
            </a:lvl1pPr>
          </a:lstStyle>
          <a:p>
            <a:fld id="{F6D3C595-55A9-4E6D-AA66-A16BBE9D74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01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40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28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1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124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9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44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891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3C595-55A9-4E6D-AA66-A16BBE9D742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54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E6E0F-5768-46D6-A305-3640D5961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F023CCE7-D715-4063-B514-851D1C6E8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4CE8B-EF40-47A5-9B1A-F1FA72F9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8C1218-49D1-497F-BB8C-E2E228CC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20F2D8-F61E-4D56-ABED-18DCACA1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20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9C7B6D-ECD6-41DD-BEC9-78DA80BF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87DE48-D8B6-4493-83DD-C6E840AC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C3F69D-3FAC-49FE-89F3-55717B6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470B5-7223-42BA-B869-384C782F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98877-CE7A-4247-B77E-0FCF1FC5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43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2CCDE7-E6E7-467A-9971-9312CEFBD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DA11A3-6088-49B8-9220-91519D197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7EA17-A7C8-4744-991F-EB68D229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5D751-DE1B-4848-AB0A-4B7588C3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80058-D9CE-49DF-8D47-4D67E1E1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16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022EB-CB12-4745-9C68-91332E97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B99965-1665-46C9-B0E1-65ADF1769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A5BC43-56E8-4360-908C-FE607D3A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D07A-D83F-454A-9D15-12F9B985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9585D-3DED-4EA5-86DE-281349ED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8AB558-3243-4597-85AF-83963B2A9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87FF9A-D8A2-430F-AE16-0EB770DA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EEC6EE-8E3C-4B6E-80E3-1DF21E3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98DFF-E30C-4278-BB05-A537BA5F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E43D4-B178-4B7A-BC0A-F419E7E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69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FC97-7EC4-4F2D-82A1-3DF6F259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5CE7F-4C69-49FA-951C-BA2D59281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402DDA-E524-4827-97F8-D4B0DB14F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CB5DBA-6370-4B5F-9005-C8C9E584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779F4-ECDA-47C5-A617-184B046E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18C86E-E2FD-408A-B1FF-3215F2CC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9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A5580-9123-41A1-967C-B3D8EF8F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80755-9302-41CB-9F3A-E4A20DB7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F8F51F-D06B-4807-A384-4F7F91BA0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C5138D-931D-4C7B-BECD-A73A159F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D667CE-4F3F-4B58-AD8E-D4ADCE824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2E2246-173C-433C-8F6F-E6E13A65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4FC753-EA99-4E78-932E-F269CAC9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56BAE0-6450-4FCB-899C-5930924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73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18518F-6E93-4B24-894B-F5C313D4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C98341-5082-4342-89BB-8895209B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C51E02-6705-4400-B1D4-74C410D6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41D273-382B-4953-A118-8AF3D802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30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F6E3D3-5A25-4FE9-BE7C-4C122332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620BF4-CC74-4199-8E07-91ED5902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251582-E46D-4359-AA06-0E06E8AE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42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B6128-762C-4A5D-8EA1-B3D62581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932EB-20F2-4B7F-A856-5413B457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111BBA-DAF0-46AD-A43D-9A979A3C1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5C8F3-17C6-4A0E-B843-A1A12DB5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59D883-03EA-45B4-96E5-37A7499F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208A0B-4081-47CA-BBDC-3FF3995C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05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9990C-D084-4CAA-91BB-A2B8265D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9E0F86-F51C-43EF-9C84-1F62692F5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02F4CB-22C8-4E26-A148-38B431D2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AF42E5-C31F-4D02-AA8A-585ED474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A78432-001F-4AE8-AEE7-C24A6F52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FA6AB4-3826-4359-93E1-A59D0706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0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6F9D37-5296-4B72-8544-FE9FD1C5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2F58E7-CB94-4308-A4E0-2EC2F87D3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67F41-DC44-4BB5-8583-41783113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B6DBA-28B8-4955-96DC-0A413AC6713E}" type="datetimeFigureOut">
              <a:rPr kumimoji="1" lang="ja-JP" altLang="en-US" smtClean="0"/>
              <a:t>2019/12/27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E7BB08-3F22-451A-B0E5-150F5848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F0B5AC-82D7-4AF5-8D28-F3EE9CF5A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CFCF4-B126-451E-9CF3-F45A2314D3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3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hart" Target="../charts/chart1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g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N=18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5EAB69-8069-4E44-AA69-CB1610DEBDA6}"/>
              </a:ext>
            </a:extLst>
          </p:cNvPr>
          <p:cNvSpPr txBox="1"/>
          <p:nvPr/>
        </p:nvSpPr>
        <p:spPr>
          <a:xfrm>
            <a:off x="7312090" y="5885605"/>
            <a:ext cx="393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内受容感覚感度の高い人は，悪い山に対する予期的な</a:t>
            </a:r>
            <a:r>
              <a:rPr lang="en-US" altLang="ja-JP" dirty="0"/>
              <a:t>GSR</a:t>
            </a:r>
            <a:r>
              <a:rPr lang="ja-JP" altLang="en-US" dirty="0"/>
              <a:t>も</a:t>
            </a:r>
            <a:r>
              <a:rPr kumimoji="1" lang="ja-JP" altLang="en-US" dirty="0"/>
              <a:t>大きい</a:t>
            </a:r>
          </a:p>
        </p:txBody>
      </p:sp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4AF2423-1FD2-44CE-A95A-95D4EBB91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2217576"/>
            <a:ext cx="5000625" cy="374904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39CBFB4-16F6-4D83-B851-76D64CCC30EB}"/>
              </a:ext>
            </a:extLst>
          </p:cNvPr>
          <p:cNvGrpSpPr/>
          <p:nvPr/>
        </p:nvGrpSpPr>
        <p:grpSpPr>
          <a:xfrm>
            <a:off x="6846140" y="1881712"/>
            <a:ext cx="5022399" cy="1005418"/>
            <a:chOff x="6846140" y="1881712"/>
            <a:chExt cx="5022399" cy="1005418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2503213-13DA-48D9-9A8F-62524AC78C76}"/>
                </a:ext>
              </a:extLst>
            </p:cNvPr>
            <p:cNvSpPr txBox="1"/>
            <p:nvPr/>
          </p:nvSpPr>
          <p:spPr>
            <a:xfrm>
              <a:off x="6846140" y="1881712"/>
              <a:ext cx="1343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u="sng" dirty="0"/>
                <a:t>予期的</a:t>
              </a:r>
              <a:r>
                <a:rPr lang="en-US" altLang="ja-JP" u="sng" dirty="0"/>
                <a:t>GSR</a:t>
              </a:r>
              <a:endParaRPr kumimoji="1" lang="ja-JP" altLang="en-US" u="sng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8E1A89-7B2B-47CC-841E-F38B9E611053}"/>
                </a:ext>
              </a:extLst>
            </p:cNvPr>
            <p:cNvSpPr txBox="1"/>
            <p:nvPr/>
          </p:nvSpPr>
          <p:spPr>
            <a:xfrm>
              <a:off x="7230361" y="2240799"/>
              <a:ext cx="46381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＝（良い山を選ぶ直前の</a:t>
              </a:r>
              <a:r>
                <a:rPr lang="en-US" altLang="ja-JP" dirty="0"/>
                <a:t>GSR</a:t>
              </a:r>
              <a:r>
                <a:rPr kumimoji="1" lang="ja-JP" altLang="en-US" dirty="0"/>
                <a:t>平均値）</a:t>
              </a:r>
              <a:endParaRPr kumimoji="1" lang="en-US" altLang="ja-JP" dirty="0"/>
            </a:p>
            <a:p>
              <a:r>
                <a:rPr kumimoji="1" lang="ja-JP" altLang="en-US" dirty="0"/>
                <a:t>　　－ </a:t>
              </a:r>
              <a:r>
                <a:rPr lang="ja-JP" altLang="en-US" dirty="0"/>
                <a:t>（悪い山を選ぶ直前の</a:t>
              </a:r>
              <a:r>
                <a:rPr lang="en-US" altLang="ja-JP" dirty="0"/>
                <a:t>GSR</a:t>
              </a:r>
              <a:r>
                <a:rPr lang="ja-JP" altLang="en-US" dirty="0"/>
                <a:t>平均値）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2DC8711-5C9D-4D1A-8ECC-ACDBCF7C1A3B}"/>
                </a:ext>
              </a:extLst>
            </p:cNvPr>
            <p:cNvSpPr/>
            <p:nvPr/>
          </p:nvSpPr>
          <p:spPr>
            <a:xfrm>
              <a:off x="6846140" y="1881712"/>
              <a:ext cx="4863779" cy="10054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58520A5-4F1A-42A9-9C7D-67A03018D352}"/>
              </a:ext>
            </a:extLst>
          </p:cNvPr>
          <p:cNvGrpSpPr/>
          <p:nvPr/>
        </p:nvGrpSpPr>
        <p:grpSpPr>
          <a:xfrm>
            <a:off x="6846140" y="3170164"/>
            <a:ext cx="4863779" cy="2485166"/>
            <a:chOff x="6846140" y="3039530"/>
            <a:chExt cx="4863779" cy="248516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38351E8-2B70-4959-8F3B-5B9917736205}"/>
                </a:ext>
              </a:extLst>
            </p:cNvPr>
            <p:cNvSpPr txBox="1"/>
            <p:nvPr/>
          </p:nvSpPr>
          <p:spPr>
            <a:xfrm>
              <a:off x="6846140" y="3068933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u="sng" dirty="0"/>
                <a:t>心拍弁別 </a:t>
              </a:r>
              <a:r>
                <a:rPr lang="en-US" altLang="ja-JP" u="sng" dirty="0"/>
                <a:t>Fit </a:t>
              </a:r>
              <a:r>
                <a:rPr lang="en-US" altLang="ja-JP" u="sng" dirty="0" err="1"/>
                <a:t>ampl</a:t>
              </a:r>
              <a:r>
                <a:rPr lang="en-US" altLang="ja-JP" u="sng" dirty="0"/>
                <a:t>.</a:t>
              </a:r>
              <a:endParaRPr kumimoji="1" lang="ja-JP" altLang="en-US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グラフ 16">
                  <a:extLst>
                    <a:ext uri="{FF2B5EF4-FFF2-40B4-BE49-F238E27FC236}">
                      <a16:creationId xmlns:a16="http://schemas.microsoft.com/office/drawing/2014/main" id="{B86A2A0D-AB5E-447D-9EEE-27B8888C678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444068"/>
                    </p:ext>
                  </p:extLst>
                </p:nvPr>
              </p:nvGraphicFramePr>
              <p:xfrm>
                <a:off x="9450453" y="3960779"/>
                <a:ext cx="2259466" cy="15639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17" name="グラフ 16">
                  <a:extLst>
                    <a:ext uri="{FF2B5EF4-FFF2-40B4-BE49-F238E27FC236}">
                      <a16:creationId xmlns:a16="http://schemas.microsoft.com/office/drawing/2014/main" id="{B86A2A0D-AB5E-447D-9EEE-27B8888C678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444068"/>
                    </p:ext>
                  </p:extLst>
                </p:nvPr>
              </p:nvGraphicFramePr>
              <p:xfrm>
                <a:off x="9450453" y="3960779"/>
                <a:ext cx="2259466" cy="156391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8C33C49-08DF-49BE-B119-000AAC17351C}"/>
                </a:ext>
              </a:extLst>
            </p:cNvPr>
            <p:cNvSpPr/>
            <p:nvPr/>
          </p:nvSpPr>
          <p:spPr>
            <a:xfrm>
              <a:off x="6846140" y="3039530"/>
              <a:ext cx="4863779" cy="24851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F49E463-2F04-4285-87DB-716FC8E4AC86}"/>
                    </a:ext>
                  </a:extLst>
                </p:cNvPr>
                <p:cNvSpPr txBox="1"/>
                <p:nvPr/>
              </p:nvSpPr>
              <p:spPr>
                <a:xfrm>
                  <a:off x="6963897" y="4472860"/>
                  <a:ext cx="2347566" cy="4883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sz="1400" dirty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ja-JP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1" lang="en-US" altLang="ja-JP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F49E463-2F04-4285-87DB-716FC8E4A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897" y="4472860"/>
                  <a:ext cx="2347566" cy="48833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D71E95A-66B8-4FFA-88B8-1CAA1C8AAC6C}"/>
                </a:ext>
              </a:extLst>
            </p:cNvPr>
            <p:cNvSpPr txBox="1"/>
            <p:nvPr/>
          </p:nvSpPr>
          <p:spPr>
            <a:xfrm>
              <a:off x="7084181" y="3439436"/>
              <a:ext cx="4625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ガウスフィッティングの振幅パラメータ</a:t>
              </a:r>
              <a:endParaRPr lang="en-US" altLang="ja-JP" dirty="0"/>
            </a:p>
            <a:p>
              <a:r>
                <a:rPr kumimoji="1" lang="ja-JP" altLang="en-US" dirty="0"/>
                <a:t>　＝　心拍弁別感度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03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C40C2C1-EAC8-45E4-AC1E-2FA1CEC18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6" y="1769996"/>
            <a:ext cx="10314609" cy="4056307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N=16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矢印: 下 6">
            <a:extLst>
              <a:ext uri="{FF2B5EF4-FFF2-40B4-BE49-F238E27FC236}">
                <a16:creationId xmlns:a16="http://schemas.microsoft.com/office/drawing/2014/main" id="{1CC1347E-3E0D-4C8D-B90C-A0450F28C32B}"/>
              </a:ext>
            </a:extLst>
          </p:cNvPr>
          <p:cNvSpPr/>
          <p:nvPr/>
        </p:nvSpPr>
        <p:spPr>
          <a:xfrm rot="2368498">
            <a:off x="2949698" y="3082418"/>
            <a:ext cx="241204" cy="721081"/>
          </a:xfrm>
          <a:prstGeom prst="downArrow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3FDC1241-69F5-4558-9333-9B310698FD78}"/>
              </a:ext>
            </a:extLst>
          </p:cNvPr>
          <p:cNvSpPr/>
          <p:nvPr/>
        </p:nvSpPr>
        <p:spPr>
          <a:xfrm rot="5400000" flipH="1">
            <a:off x="4737685" y="3328122"/>
            <a:ext cx="241204" cy="581217"/>
          </a:xfrm>
          <a:prstGeom prst="downArrow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9E08576A-6D0C-4316-B56E-491475FD6C8D}"/>
              </a:ext>
            </a:extLst>
          </p:cNvPr>
          <p:cNvSpPr/>
          <p:nvPr/>
        </p:nvSpPr>
        <p:spPr>
          <a:xfrm rot="2362600">
            <a:off x="9266076" y="3519569"/>
            <a:ext cx="241204" cy="664527"/>
          </a:xfrm>
          <a:prstGeom prst="downArrow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49D2EAEE-5B15-4DCE-8D51-EAEE2BFD913A}"/>
              </a:ext>
            </a:extLst>
          </p:cNvPr>
          <p:cNvSpPr/>
          <p:nvPr/>
        </p:nvSpPr>
        <p:spPr>
          <a:xfrm rot="1798375">
            <a:off x="7524840" y="3392023"/>
            <a:ext cx="241204" cy="919617"/>
          </a:xfrm>
          <a:prstGeom prst="downArrow">
            <a:avLst/>
          </a:prstGeom>
          <a:solidFill>
            <a:schemeClr val="accent6">
              <a:alpha val="7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E57B60-4452-4479-A1E5-D874DEEF6DDB}"/>
              </a:ext>
            </a:extLst>
          </p:cNvPr>
          <p:cNvSpPr txBox="1"/>
          <p:nvPr/>
        </p:nvSpPr>
        <p:spPr>
          <a:xfrm>
            <a:off x="2562019" y="5919302"/>
            <a:ext cx="7067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Liking</a:t>
            </a:r>
            <a:r>
              <a:rPr kumimoji="1" lang="ja-JP" altLang="en-US" dirty="0"/>
              <a:t>に比べて，</a:t>
            </a:r>
            <a:r>
              <a:rPr lang="en-US" altLang="ja-JP" dirty="0"/>
              <a:t>Wanting</a:t>
            </a:r>
            <a:r>
              <a:rPr lang="ja-JP" altLang="en-US" dirty="0"/>
              <a:t>は上昇しにくい</a:t>
            </a:r>
            <a:endParaRPr lang="en-US" altLang="ja-JP" dirty="0"/>
          </a:p>
          <a:p>
            <a:r>
              <a:rPr kumimoji="1" lang="ja-JP" altLang="en-US" dirty="0"/>
              <a:t>しかし，</a:t>
            </a:r>
            <a:r>
              <a:rPr kumimoji="1" lang="ja-JP" altLang="en-US" u="sng" dirty="0"/>
              <a:t>選択学習ではある程度の</a:t>
            </a:r>
            <a:r>
              <a:rPr kumimoji="1" lang="en-US" altLang="ja-JP" u="sng" dirty="0"/>
              <a:t>Wanting</a:t>
            </a:r>
            <a:r>
              <a:rPr kumimoji="1" lang="ja-JP" altLang="en-US" u="sng" dirty="0"/>
              <a:t>の上昇効果がみられる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20E777-645B-482A-AF51-CDF37E345219}"/>
              </a:ext>
            </a:extLst>
          </p:cNvPr>
          <p:cNvSpPr txBox="1"/>
          <p:nvPr/>
        </p:nvSpPr>
        <p:spPr>
          <a:xfrm>
            <a:off x="7443304" y="2750859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*</a:t>
            </a:r>
            <a:endParaRPr kumimoji="1" lang="ja-JP" altLang="en-US" sz="3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9BA463-BFB5-4CAF-8003-9090E6A655B3}"/>
              </a:ext>
            </a:extLst>
          </p:cNvPr>
          <p:cNvSpPr txBox="1"/>
          <p:nvPr/>
        </p:nvSpPr>
        <p:spPr>
          <a:xfrm>
            <a:off x="9182936" y="277948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+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931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33889B88-EF3C-40FC-A057-4E9A2470D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90" y="1613442"/>
            <a:ext cx="6801768" cy="4816231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呈示回数の影響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7198AA54-814F-4505-91F0-5BE96C8C7A44}"/>
              </a:ext>
            </a:extLst>
          </p:cNvPr>
          <p:cNvGrpSpPr/>
          <p:nvPr/>
        </p:nvGrpSpPr>
        <p:grpSpPr>
          <a:xfrm>
            <a:off x="4280843" y="1636858"/>
            <a:ext cx="466794" cy="2286706"/>
            <a:chOff x="2199493" y="1636858"/>
            <a:chExt cx="466794" cy="2286706"/>
          </a:xfrm>
        </p:grpSpPr>
        <p:sp>
          <p:nvSpPr>
            <p:cNvPr id="11" name="矢印: 上下 10">
              <a:extLst>
                <a:ext uri="{FF2B5EF4-FFF2-40B4-BE49-F238E27FC236}">
                  <a16:creationId xmlns:a16="http://schemas.microsoft.com/office/drawing/2014/main" id="{6DD52AD8-BDEA-4BF6-8657-503A200ECA55}"/>
                </a:ext>
              </a:extLst>
            </p:cNvPr>
            <p:cNvSpPr/>
            <p:nvPr/>
          </p:nvSpPr>
          <p:spPr>
            <a:xfrm>
              <a:off x="2286000" y="1907177"/>
              <a:ext cx="293780" cy="1746068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D2A4FC7-3352-4136-A3DC-49C270BD285F}"/>
                </a:ext>
              </a:extLst>
            </p:cNvPr>
            <p:cNvSpPr txBox="1"/>
            <p:nvPr/>
          </p:nvSpPr>
          <p:spPr>
            <a:xfrm>
              <a:off x="2199493" y="163685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好き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95A2CD1-68A2-4394-AFAB-E1CD8DCB5A84}"/>
                </a:ext>
              </a:extLst>
            </p:cNvPr>
            <p:cNvSpPr txBox="1"/>
            <p:nvPr/>
          </p:nvSpPr>
          <p:spPr>
            <a:xfrm>
              <a:off x="2199493" y="366195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嫌い</a:t>
              </a:r>
              <a:endParaRPr kumimoji="1" lang="ja-JP" altLang="en-US" sz="11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378B37BD-EDC8-44CE-8E42-6F7861D38DBF}"/>
              </a:ext>
            </a:extLst>
          </p:cNvPr>
          <p:cNvGrpSpPr/>
          <p:nvPr/>
        </p:nvGrpSpPr>
        <p:grpSpPr>
          <a:xfrm>
            <a:off x="4283042" y="3923563"/>
            <a:ext cx="466794" cy="2286706"/>
            <a:chOff x="2199493" y="1636858"/>
            <a:chExt cx="466794" cy="2286706"/>
          </a:xfrm>
        </p:grpSpPr>
        <p:sp>
          <p:nvSpPr>
            <p:cNvPr id="26" name="矢印: 上下 25">
              <a:extLst>
                <a:ext uri="{FF2B5EF4-FFF2-40B4-BE49-F238E27FC236}">
                  <a16:creationId xmlns:a16="http://schemas.microsoft.com/office/drawing/2014/main" id="{65539F42-B1E1-4CFB-A26A-15EBA9C38B6F}"/>
                </a:ext>
              </a:extLst>
            </p:cNvPr>
            <p:cNvSpPr/>
            <p:nvPr/>
          </p:nvSpPr>
          <p:spPr>
            <a:xfrm>
              <a:off x="2286000" y="1907177"/>
              <a:ext cx="293780" cy="1746068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3DCFB05-35AA-4804-B89D-530445079B18}"/>
                </a:ext>
              </a:extLst>
            </p:cNvPr>
            <p:cNvSpPr txBox="1"/>
            <p:nvPr/>
          </p:nvSpPr>
          <p:spPr>
            <a:xfrm>
              <a:off x="2199493" y="1636858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好き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A4521350-725A-4A73-952D-A90004AC2CDD}"/>
                </a:ext>
              </a:extLst>
            </p:cNvPr>
            <p:cNvSpPr txBox="1"/>
            <p:nvPr/>
          </p:nvSpPr>
          <p:spPr>
            <a:xfrm>
              <a:off x="2199493" y="3661954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嫌い</a:t>
              </a:r>
              <a:endParaRPr kumimoji="1" lang="ja-JP" altLang="en-US" sz="1100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070FFFB6-9B68-4ED7-B8F8-47E3EA9FE133}"/>
              </a:ext>
            </a:extLst>
          </p:cNvPr>
          <p:cNvGrpSpPr/>
          <p:nvPr/>
        </p:nvGrpSpPr>
        <p:grpSpPr>
          <a:xfrm>
            <a:off x="7149166" y="1609094"/>
            <a:ext cx="748923" cy="2286706"/>
            <a:chOff x="8835425" y="1636858"/>
            <a:chExt cx="748923" cy="2286706"/>
          </a:xfrm>
        </p:grpSpPr>
        <p:sp>
          <p:nvSpPr>
            <p:cNvPr id="30" name="矢印: 上下 29">
              <a:extLst>
                <a:ext uri="{FF2B5EF4-FFF2-40B4-BE49-F238E27FC236}">
                  <a16:creationId xmlns:a16="http://schemas.microsoft.com/office/drawing/2014/main" id="{FD26056F-0743-4096-8B5E-79C8323DE105}"/>
                </a:ext>
              </a:extLst>
            </p:cNvPr>
            <p:cNvSpPr/>
            <p:nvPr/>
          </p:nvSpPr>
          <p:spPr>
            <a:xfrm>
              <a:off x="9062996" y="1907177"/>
              <a:ext cx="293780" cy="1746068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8CCB06D-A991-4BDE-8263-15816D4EC00E}"/>
                </a:ext>
              </a:extLst>
            </p:cNvPr>
            <p:cNvSpPr txBox="1"/>
            <p:nvPr/>
          </p:nvSpPr>
          <p:spPr>
            <a:xfrm>
              <a:off x="8905957" y="1636858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欲しい</a:t>
              </a: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A8B6797-4A87-41EC-9502-89D2EC1B4E91}"/>
                </a:ext>
              </a:extLst>
            </p:cNvPr>
            <p:cNvSpPr txBox="1"/>
            <p:nvPr/>
          </p:nvSpPr>
          <p:spPr>
            <a:xfrm>
              <a:off x="8835425" y="366195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いらない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2737BDE-6025-4022-BA7E-E1EC05BF9ED8}"/>
              </a:ext>
            </a:extLst>
          </p:cNvPr>
          <p:cNvGrpSpPr/>
          <p:nvPr/>
        </p:nvGrpSpPr>
        <p:grpSpPr>
          <a:xfrm>
            <a:off x="7149167" y="3923563"/>
            <a:ext cx="748923" cy="2286706"/>
            <a:chOff x="8835425" y="4102947"/>
            <a:chExt cx="748923" cy="2286706"/>
          </a:xfrm>
        </p:grpSpPr>
        <p:sp>
          <p:nvSpPr>
            <p:cNvPr id="34" name="矢印: 上下 33">
              <a:extLst>
                <a:ext uri="{FF2B5EF4-FFF2-40B4-BE49-F238E27FC236}">
                  <a16:creationId xmlns:a16="http://schemas.microsoft.com/office/drawing/2014/main" id="{5D5CE073-25F6-432B-8307-80D533416A7A}"/>
                </a:ext>
              </a:extLst>
            </p:cNvPr>
            <p:cNvSpPr/>
            <p:nvPr/>
          </p:nvSpPr>
          <p:spPr>
            <a:xfrm>
              <a:off x="9062996" y="4373266"/>
              <a:ext cx="293780" cy="1746068"/>
            </a:xfrm>
            <a:prstGeom prst="upDownArrow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4C6DDDB9-E581-4BB8-AE22-547DC85AE9F7}"/>
                </a:ext>
              </a:extLst>
            </p:cNvPr>
            <p:cNvSpPr txBox="1"/>
            <p:nvPr/>
          </p:nvSpPr>
          <p:spPr>
            <a:xfrm>
              <a:off x="8905957" y="4102947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100" dirty="0"/>
                <a:t>欲しい</a:t>
              </a:r>
              <a:endParaRPr kumimoji="1" lang="ja-JP" altLang="en-US" sz="1100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6497F1D-293D-4ECE-9480-B585E790CC9B}"/>
                </a:ext>
              </a:extLst>
            </p:cNvPr>
            <p:cNvSpPr txBox="1"/>
            <p:nvPr/>
          </p:nvSpPr>
          <p:spPr>
            <a:xfrm>
              <a:off x="8835425" y="6128043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dirty="0"/>
                <a:t>いらない</a:t>
              </a:r>
            </a:p>
          </p:txBody>
        </p:sp>
      </p:grp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B4DB735-B0F4-4B28-813F-0A667B583659}"/>
              </a:ext>
            </a:extLst>
          </p:cNvPr>
          <p:cNvSpPr txBox="1"/>
          <p:nvPr/>
        </p:nvSpPr>
        <p:spPr>
          <a:xfrm>
            <a:off x="8492620" y="3661954"/>
            <a:ext cx="294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欲しい・いらない</a:t>
            </a:r>
            <a:r>
              <a:rPr kumimoji="1" lang="ja-JP" altLang="en-US" dirty="0"/>
              <a:t>は呈示回数による好感度の上昇がみられる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6517EFA-A232-46EF-9994-645107CD2426}"/>
              </a:ext>
            </a:extLst>
          </p:cNvPr>
          <p:cNvSpPr txBox="1"/>
          <p:nvPr/>
        </p:nvSpPr>
        <p:spPr>
          <a:xfrm>
            <a:off x="6873461" y="4212936"/>
            <a:ext cx="404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*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4562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688C162-0F41-4713-B88D-233D91934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8" y="1943106"/>
            <a:ext cx="5000625" cy="3749040"/>
          </a:xfrm>
          <a:prstGeom prst="rect">
            <a:avLst/>
          </a:prstGeom>
        </p:spPr>
      </p:pic>
      <p:pic>
        <p:nvPicPr>
          <p:cNvPr id="3" name="図 2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D2C839C1-7D64-4D3A-98CB-F88E92B01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18" y="1943106"/>
            <a:ext cx="5000625" cy="374904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N=18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71406B-1826-4464-BBC9-DFCC8BAB7CC0}"/>
              </a:ext>
            </a:extLst>
          </p:cNvPr>
          <p:cNvSpPr txBox="1"/>
          <p:nvPr/>
        </p:nvSpPr>
        <p:spPr>
          <a:xfrm>
            <a:off x="4154603" y="6075482"/>
            <a:ext cx="3882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予期的</a:t>
            </a:r>
            <a:r>
              <a:rPr lang="en-US" altLang="ja-JP" dirty="0"/>
              <a:t>GSR</a:t>
            </a:r>
            <a:r>
              <a:rPr lang="ja-JP" altLang="en-US" dirty="0"/>
              <a:t>が大きい人は成績がよい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71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テキスト, 地図, 大きい が含まれている画像&#10;&#10;自動的に生成された説明">
            <a:extLst>
              <a:ext uri="{FF2B5EF4-FFF2-40B4-BE49-F238E27FC236}">
                <a16:creationId xmlns:a16="http://schemas.microsoft.com/office/drawing/2014/main" id="{7D770B0A-34EA-42F6-878F-19C97BB6D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18" y="1943106"/>
            <a:ext cx="5000625" cy="3749040"/>
          </a:xfrm>
          <a:prstGeom prst="rect">
            <a:avLst/>
          </a:prstGeom>
        </p:spPr>
      </p:pic>
      <p:pic>
        <p:nvPicPr>
          <p:cNvPr id="11" name="図 10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20016E1-5104-4AEF-9F6B-EAB8D489D9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8" y="1943106"/>
            <a:ext cx="5000625" cy="374904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N=18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71406B-1826-4464-BBC9-DFCC8BAB7CC0}"/>
              </a:ext>
            </a:extLst>
          </p:cNvPr>
          <p:cNvSpPr txBox="1"/>
          <p:nvPr/>
        </p:nvSpPr>
        <p:spPr>
          <a:xfrm>
            <a:off x="4157008" y="607548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心拍弁別感度が高い人は成績がよい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9625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結果・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IGT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前半（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N=18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図 2" descr="テキスト, 大きい が含まれている画像&#10;&#10;自動的に生成された説明">
            <a:extLst>
              <a:ext uri="{FF2B5EF4-FFF2-40B4-BE49-F238E27FC236}">
                <a16:creationId xmlns:a16="http://schemas.microsoft.com/office/drawing/2014/main" id="{5FABB319-0EC1-4D8D-9EB9-F79B65413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16" y="2719673"/>
            <a:ext cx="3333750" cy="2499360"/>
          </a:xfrm>
          <a:prstGeom prst="rect">
            <a:avLst/>
          </a:prstGeom>
        </p:spPr>
      </p:pic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FEE6E8E-7C1F-4DAE-BB3D-587F29BDA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1469993"/>
            <a:ext cx="3333750" cy="249936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A048F0B-E650-44FA-B958-4DC4B9119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25" y="4151968"/>
            <a:ext cx="3333750" cy="2499360"/>
          </a:xfrm>
          <a:prstGeom prst="rect">
            <a:avLst/>
          </a:prstGeom>
        </p:spPr>
      </p:pic>
      <p:pic>
        <p:nvPicPr>
          <p:cNvPr id="9" name="図 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E84E92E-E3E8-4A10-8F4A-DA6778E8C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34" y="1469993"/>
            <a:ext cx="3333750" cy="2499360"/>
          </a:xfrm>
          <a:prstGeom prst="rect">
            <a:avLst/>
          </a:prstGeom>
        </p:spPr>
      </p:pic>
      <p:pic>
        <p:nvPicPr>
          <p:cNvPr id="11" name="図 1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782162C8-5487-4E90-91CD-523298F95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934" y="4151967"/>
            <a:ext cx="3333750" cy="2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代表的な参加者の山の選択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BCD198E9-4BDC-4870-BDC3-0609A5FBA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70" y="1549474"/>
            <a:ext cx="7799933" cy="517354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AF5B8-BAF6-4142-A7E3-137729263F8B}"/>
              </a:ext>
            </a:extLst>
          </p:cNvPr>
          <p:cNvSpPr txBox="1"/>
          <p:nvPr/>
        </p:nvSpPr>
        <p:spPr>
          <a:xfrm>
            <a:off x="265413" y="253012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心拍弁別感度</a:t>
            </a:r>
            <a:endParaRPr kumimoji="1" lang="en-US" altLang="ja-JP" dirty="0"/>
          </a:p>
          <a:p>
            <a:pPr algn="ctr"/>
            <a:r>
              <a:rPr lang="ja-JP" altLang="en-US" dirty="0"/>
              <a:t>下位</a:t>
            </a:r>
            <a:r>
              <a:rPr lang="en-US" altLang="ja-JP" dirty="0"/>
              <a:t>2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18BB35-1564-4051-898C-D8F81349F201}"/>
              </a:ext>
            </a:extLst>
          </p:cNvPr>
          <p:cNvSpPr txBox="1"/>
          <p:nvPr/>
        </p:nvSpPr>
        <p:spPr>
          <a:xfrm>
            <a:off x="265413" y="498536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心拍弁別感度</a:t>
            </a:r>
            <a:endParaRPr kumimoji="1" lang="en-US" altLang="ja-JP" dirty="0"/>
          </a:p>
          <a:p>
            <a:pPr algn="ctr"/>
            <a:r>
              <a:rPr lang="ja-JP" altLang="en-US" dirty="0"/>
              <a:t>上位</a:t>
            </a:r>
            <a:r>
              <a:rPr lang="en-US" altLang="ja-JP" dirty="0"/>
              <a:t>2</a:t>
            </a:r>
            <a:r>
              <a:rPr lang="ja-JP" altLang="en-US" dirty="0"/>
              <a:t>名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CC4702-4729-4E33-9A2C-44A373A9AB8B}"/>
              </a:ext>
            </a:extLst>
          </p:cNvPr>
          <p:cNvSpPr txBox="1"/>
          <p:nvPr/>
        </p:nvSpPr>
        <p:spPr>
          <a:xfrm>
            <a:off x="8753371" y="2098766"/>
            <a:ext cx="3170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</a:t>
            </a:r>
            <a:r>
              <a:rPr kumimoji="1" lang="ja-JP" altLang="en-US" dirty="0"/>
              <a:t>の山には大きなマイナス（</a:t>
            </a:r>
            <a:r>
              <a:rPr kumimoji="1" lang="en-US" altLang="ja-JP" dirty="0"/>
              <a:t>-1250</a:t>
            </a:r>
            <a:r>
              <a:rPr kumimoji="1" lang="ja-JP" altLang="en-US" dirty="0"/>
              <a:t>）がある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成績の良い参加者は大きなマイナスを受けた後，しばらく</a:t>
            </a:r>
            <a:r>
              <a:rPr kumimoji="1" lang="en-US" altLang="ja-JP" dirty="0"/>
              <a:t>B</a:t>
            </a:r>
            <a:r>
              <a:rPr kumimoji="1" lang="ja-JP" altLang="en-US" dirty="0"/>
              <a:t>の山を選択しなくなる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E0A3823-B145-419B-B3BF-13082576782F}"/>
              </a:ext>
            </a:extLst>
          </p:cNvPr>
          <p:cNvSpPr/>
          <p:nvPr/>
        </p:nvSpPr>
        <p:spPr>
          <a:xfrm>
            <a:off x="9796977" y="4282380"/>
            <a:ext cx="1082919" cy="5187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463FA2-64D6-41C1-8AFF-73B6A193CC7B}"/>
              </a:ext>
            </a:extLst>
          </p:cNvPr>
          <p:cNvSpPr txBox="1"/>
          <p:nvPr/>
        </p:nvSpPr>
        <p:spPr>
          <a:xfrm>
            <a:off x="8753371" y="5230414"/>
            <a:ext cx="31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身体状態がリスクの高い山の選択を拒否している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1CC347D8-ED25-41BD-829E-7B8D3CA6319A}"/>
              </a:ext>
            </a:extLst>
          </p:cNvPr>
          <p:cNvGrpSpPr/>
          <p:nvPr/>
        </p:nvGrpSpPr>
        <p:grpSpPr>
          <a:xfrm>
            <a:off x="5279389" y="2162747"/>
            <a:ext cx="322524" cy="1359481"/>
            <a:chOff x="5228589" y="2162747"/>
            <a:chExt cx="322524" cy="1359481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75EBAFD-5B63-4190-A0A8-F254796B7CBC}"/>
                </a:ext>
              </a:extLst>
            </p:cNvPr>
            <p:cNvSpPr txBox="1"/>
            <p:nvPr/>
          </p:nvSpPr>
          <p:spPr>
            <a:xfrm>
              <a:off x="5236604" y="2162747"/>
              <a:ext cx="3080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A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F00EFC0-B1DB-48D4-AD7F-A22325C62B01}"/>
                </a:ext>
              </a:extLst>
            </p:cNvPr>
            <p:cNvSpPr txBox="1"/>
            <p:nvPr/>
          </p:nvSpPr>
          <p:spPr>
            <a:xfrm>
              <a:off x="5234200" y="2511267"/>
              <a:ext cx="3113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B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A0F6D3A-D176-48A4-AC05-141C27A54414}"/>
                </a:ext>
              </a:extLst>
            </p:cNvPr>
            <p:cNvSpPr txBox="1"/>
            <p:nvPr/>
          </p:nvSpPr>
          <p:spPr>
            <a:xfrm>
              <a:off x="5234200" y="2853432"/>
              <a:ext cx="3129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accent6"/>
                  </a:solidFill>
                </a:rPr>
                <a:t>C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BD12FFD-2074-46DA-8C00-B6ADAC84DE9A}"/>
                </a:ext>
              </a:extLst>
            </p:cNvPr>
            <p:cNvSpPr txBox="1"/>
            <p:nvPr/>
          </p:nvSpPr>
          <p:spPr>
            <a:xfrm>
              <a:off x="5228589" y="3214451"/>
              <a:ext cx="3225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6"/>
                  </a:solidFill>
                </a:rPr>
                <a:t>D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FBE0C6C-C472-4366-BDC2-D1073881215B}"/>
              </a:ext>
            </a:extLst>
          </p:cNvPr>
          <p:cNvGrpSpPr/>
          <p:nvPr/>
        </p:nvGrpSpPr>
        <p:grpSpPr>
          <a:xfrm>
            <a:off x="1833344" y="4619357"/>
            <a:ext cx="322524" cy="1359481"/>
            <a:chOff x="5228589" y="2162747"/>
            <a:chExt cx="322524" cy="1359481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5181711D-95F7-4DBE-A91C-440DD0FD8BA5}"/>
                </a:ext>
              </a:extLst>
            </p:cNvPr>
            <p:cNvSpPr txBox="1"/>
            <p:nvPr/>
          </p:nvSpPr>
          <p:spPr>
            <a:xfrm>
              <a:off x="5236604" y="2162747"/>
              <a:ext cx="3080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A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F051B39-B90C-4039-A1FF-2A2ED7A402E1}"/>
                </a:ext>
              </a:extLst>
            </p:cNvPr>
            <p:cNvSpPr txBox="1"/>
            <p:nvPr/>
          </p:nvSpPr>
          <p:spPr>
            <a:xfrm>
              <a:off x="5234200" y="2511267"/>
              <a:ext cx="3113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B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B511BB12-AAE7-4722-A14D-2B3B362D44D5}"/>
                </a:ext>
              </a:extLst>
            </p:cNvPr>
            <p:cNvSpPr txBox="1"/>
            <p:nvPr/>
          </p:nvSpPr>
          <p:spPr>
            <a:xfrm>
              <a:off x="5234200" y="2853432"/>
              <a:ext cx="3129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accent6"/>
                  </a:solidFill>
                </a:rPr>
                <a:t>C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DA9951F-55D9-4BE8-B1BD-CD713CE2C772}"/>
                </a:ext>
              </a:extLst>
            </p:cNvPr>
            <p:cNvSpPr txBox="1"/>
            <p:nvPr/>
          </p:nvSpPr>
          <p:spPr>
            <a:xfrm>
              <a:off x="5228589" y="3214451"/>
              <a:ext cx="3225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6"/>
                  </a:solidFill>
                </a:rPr>
                <a:t>D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8A9C467-0123-4E7C-A11A-8ED040D04074}"/>
              </a:ext>
            </a:extLst>
          </p:cNvPr>
          <p:cNvGrpSpPr/>
          <p:nvPr/>
        </p:nvGrpSpPr>
        <p:grpSpPr>
          <a:xfrm>
            <a:off x="1833344" y="2156668"/>
            <a:ext cx="322524" cy="1359481"/>
            <a:chOff x="5228589" y="2162747"/>
            <a:chExt cx="322524" cy="1359481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282E0F8C-8625-4C10-B802-8B1505D78314}"/>
                </a:ext>
              </a:extLst>
            </p:cNvPr>
            <p:cNvSpPr txBox="1"/>
            <p:nvPr/>
          </p:nvSpPr>
          <p:spPr>
            <a:xfrm>
              <a:off x="5236604" y="2162747"/>
              <a:ext cx="3080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A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2AB6B1E-5267-40E8-AC41-C7FAB70C9859}"/>
                </a:ext>
              </a:extLst>
            </p:cNvPr>
            <p:cNvSpPr txBox="1"/>
            <p:nvPr/>
          </p:nvSpPr>
          <p:spPr>
            <a:xfrm>
              <a:off x="5234200" y="2511267"/>
              <a:ext cx="3113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B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8C0C29DD-BCB0-4BD8-9DD7-990E28F3E62B}"/>
                </a:ext>
              </a:extLst>
            </p:cNvPr>
            <p:cNvSpPr txBox="1"/>
            <p:nvPr/>
          </p:nvSpPr>
          <p:spPr>
            <a:xfrm>
              <a:off x="5234200" y="2853432"/>
              <a:ext cx="3129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accent6"/>
                  </a:solidFill>
                </a:rPr>
                <a:t>C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FB7CC385-CA89-40CC-A2AD-F7B3A26469C7}"/>
                </a:ext>
              </a:extLst>
            </p:cNvPr>
            <p:cNvSpPr txBox="1"/>
            <p:nvPr/>
          </p:nvSpPr>
          <p:spPr>
            <a:xfrm>
              <a:off x="5228589" y="3214451"/>
              <a:ext cx="3225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6"/>
                  </a:solidFill>
                </a:rPr>
                <a:t>D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49377468-6B3E-46E0-86CC-244BA7B890E7}"/>
              </a:ext>
            </a:extLst>
          </p:cNvPr>
          <p:cNvGrpSpPr/>
          <p:nvPr/>
        </p:nvGrpSpPr>
        <p:grpSpPr>
          <a:xfrm>
            <a:off x="5279389" y="4609930"/>
            <a:ext cx="322524" cy="1359481"/>
            <a:chOff x="5228589" y="2162747"/>
            <a:chExt cx="322524" cy="1359481"/>
          </a:xfrm>
        </p:grpSpPr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A9B1E81-C4CA-442A-AB91-F8AD1D2BA532}"/>
                </a:ext>
              </a:extLst>
            </p:cNvPr>
            <p:cNvSpPr txBox="1"/>
            <p:nvPr/>
          </p:nvSpPr>
          <p:spPr>
            <a:xfrm>
              <a:off x="5236604" y="2162747"/>
              <a:ext cx="3080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A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6D7CB82-E6DB-4BF8-B3A3-91A64C55EC71}"/>
                </a:ext>
              </a:extLst>
            </p:cNvPr>
            <p:cNvSpPr txBox="1"/>
            <p:nvPr/>
          </p:nvSpPr>
          <p:spPr>
            <a:xfrm>
              <a:off x="5234200" y="2511267"/>
              <a:ext cx="3113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2"/>
                  </a:solidFill>
                </a:rPr>
                <a:t>B</a:t>
              </a:r>
              <a:endParaRPr kumimoji="1" lang="ja-JP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8FC01F27-0669-4C33-BF75-8A4347C1206F}"/>
                </a:ext>
              </a:extLst>
            </p:cNvPr>
            <p:cNvSpPr txBox="1"/>
            <p:nvPr/>
          </p:nvSpPr>
          <p:spPr>
            <a:xfrm>
              <a:off x="5234200" y="2853432"/>
              <a:ext cx="31290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accent6"/>
                  </a:solidFill>
                </a:rPr>
                <a:t>C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5C76C4D-C45A-4A31-BA06-CB5ACC82FF76}"/>
                </a:ext>
              </a:extLst>
            </p:cNvPr>
            <p:cNvSpPr txBox="1"/>
            <p:nvPr/>
          </p:nvSpPr>
          <p:spPr>
            <a:xfrm>
              <a:off x="5228589" y="3214451"/>
              <a:ext cx="3225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accent6"/>
                  </a:solidFill>
                </a:rPr>
                <a:t>D</a:t>
              </a:r>
              <a:endParaRPr kumimoji="1" lang="ja-JP" altLang="en-US" sz="14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76CBDA8-5337-4C3F-9B39-3073FFD3C8D0}"/>
              </a:ext>
            </a:extLst>
          </p:cNvPr>
          <p:cNvCxnSpPr/>
          <p:nvPr/>
        </p:nvCxnSpPr>
        <p:spPr>
          <a:xfrm>
            <a:off x="3129699" y="4708688"/>
            <a:ext cx="0" cy="2908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58E7EEA-AD7A-4E3D-A5ED-E960B84C3EDA}"/>
              </a:ext>
            </a:extLst>
          </p:cNvPr>
          <p:cNvCxnSpPr/>
          <p:nvPr/>
        </p:nvCxnSpPr>
        <p:spPr>
          <a:xfrm>
            <a:off x="6506066" y="4708688"/>
            <a:ext cx="0" cy="2908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7D241BA-3DB0-4B9B-B84D-5335F74D7B08}"/>
              </a:ext>
            </a:extLst>
          </p:cNvPr>
          <p:cNvCxnSpPr/>
          <p:nvPr/>
        </p:nvCxnSpPr>
        <p:spPr>
          <a:xfrm>
            <a:off x="7750404" y="4708688"/>
            <a:ext cx="0" cy="2908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4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結果・罰に対する反応（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N=18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BD0F02BF-B6B3-410D-9F32-7C2994B79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06" y="2068286"/>
            <a:ext cx="5000625" cy="374904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3684AE-1544-4A52-9361-ABAC84ECD621}"/>
              </a:ext>
            </a:extLst>
          </p:cNvPr>
          <p:cNvSpPr txBox="1"/>
          <p:nvPr/>
        </p:nvSpPr>
        <p:spPr>
          <a:xfrm>
            <a:off x="6965160" y="5708323"/>
            <a:ext cx="462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内受容感覚感度の高い人は，大きな罰に強く反応し，しばらくその影響を忘れない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34F610C-4F9E-4691-A488-F324FAA12807}"/>
              </a:ext>
            </a:extLst>
          </p:cNvPr>
          <p:cNvSpPr txBox="1"/>
          <p:nvPr/>
        </p:nvSpPr>
        <p:spPr>
          <a:xfrm>
            <a:off x="6846140" y="2014578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罰直後の山</a:t>
            </a:r>
            <a:r>
              <a:rPr lang="en-US" altLang="ja-JP" u="sng" dirty="0"/>
              <a:t>B</a:t>
            </a:r>
            <a:r>
              <a:rPr lang="ja-JP" altLang="en-US" u="sng" dirty="0"/>
              <a:t>の選択割合</a:t>
            </a:r>
            <a:endParaRPr kumimoji="1" lang="ja-JP" altLang="en-US" u="sng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2B70F5-6765-441F-8925-EBAA9CAF6938}"/>
              </a:ext>
            </a:extLst>
          </p:cNvPr>
          <p:cNvSpPr/>
          <p:nvPr/>
        </p:nvSpPr>
        <p:spPr>
          <a:xfrm>
            <a:off x="6846140" y="1985175"/>
            <a:ext cx="4863779" cy="3193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6A90CE9-F993-418F-B9D3-79F7C609686F}"/>
              </a:ext>
            </a:extLst>
          </p:cNvPr>
          <p:cNvSpPr txBox="1"/>
          <p:nvPr/>
        </p:nvSpPr>
        <p:spPr>
          <a:xfrm>
            <a:off x="7084181" y="2385081"/>
            <a:ext cx="4625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lang="ja-JP" altLang="en-US" dirty="0"/>
              <a:t>の山で</a:t>
            </a:r>
            <a:r>
              <a:rPr lang="en-US" altLang="ja-JP" dirty="0"/>
              <a:t>-1150</a:t>
            </a:r>
            <a:r>
              <a:rPr lang="ja-JP" altLang="en-US" dirty="0"/>
              <a:t>（非常に大きな罰）を引いた後</a:t>
            </a:r>
            <a:r>
              <a:rPr lang="en-US" altLang="ja-JP" dirty="0"/>
              <a:t>50</a:t>
            </a:r>
            <a:r>
              <a:rPr lang="ja-JP" altLang="en-US" dirty="0"/>
              <a:t>試行のうちに，山</a:t>
            </a:r>
            <a:r>
              <a:rPr lang="en-US" altLang="ja-JP" dirty="0"/>
              <a:t>B</a:t>
            </a:r>
            <a:r>
              <a:rPr lang="ja-JP" altLang="en-US" dirty="0"/>
              <a:t>を引いた割合</a:t>
            </a:r>
            <a:endParaRPr kumimoji="1" lang="ja-JP" altLang="en-US" dirty="0"/>
          </a:p>
        </p:txBody>
      </p:sp>
      <p:pic>
        <p:nvPicPr>
          <p:cNvPr id="30" name="図 29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5010DC39-03D8-4FA0-8C1C-784E48E63E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3" t="48609" r="3845" b="2687"/>
          <a:stretch/>
        </p:blipFill>
        <p:spPr>
          <a:xfrm>
            <a:off x="7919913" y="3167720"/>
            <a:ext cx="2716232" cy="19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3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結果・選択のばらつき（</a:t>
              </a:r>
              <a:r>
                <a:rPr lang="en-US" altLang="ja-JP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N=18</a:t>
              </a:r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）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3684AE-1544-4A52-9361-ABAC84ECD621}"/>
              </a:ext>
            </a:extLst>
          </p:cNvPr>
          <p:cNvSpPr txBox="1"/>
          <p:nvPr/>
        </p:nvSpPr>
        <p:spPr>
          <a:xfrm>
            <a:off x="7242522" y="5501100"/>
            <a:ext cx="407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心拍弁別感度の低い人は早い段階で</a:t>
            </a:r>
            <a:endParaRPr kumimoji="1" lang="en-US" altLang="ja-JP" dirty="0"/>
          </a:p>
          <a:p>
            <a:r>
              <a:rPr lang="ja-JP" altLang="en-US" dirty="0"/>
              <a:t>結論を出しやすい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34F610C-4F9E-4691-A488-F324FAA12807}"/>
              </a:ext>
            </a:extLst>
          </p:cNvPr>
          <p:cNvSpPr txBox="1"/>
          <p:nvPr/>
        </p:nvSpPr>
        <p:spPr>
          <a:xfrm>
            <a:off x="6846140" y="20145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平均情報量（エントロピー）</a:t>
            </a:r>
            <a:endParaRPr kumimoji="1" lang="ja-JP" altLang="en-US" u="sng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72B70F5-6765-441F-8925-EBAA9CAF6938}"/>
              </a:ext>
            </a:extLst>
          </p:cNvPr>
          <p:cNvSpPr/>
          <p:nvPr/>
        </p:nvSpPr>
        <p:spPr>
          <a:xfrm>
            <a:off x="6846140" y="1985175"/>
            <a:ext cx="4863779" cy="29308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6A90CE9-F993-418F-B9D3-79F7C609686F}"/>
              </a:ext>
            </a:extLst>
          </p:cNvPr>
          <p:cNvSpPr txBox="1"/>
          <p:nvPr/>
        </p:nvSpPr>
        <p:spPr>
          <a:xfrm>
            <a:off x="7084181" y="2385081"/>
            <a:ext cx="46257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直前</a:t>
            </a:r>
            <a:r>
              <a:rPr lang="en-US" altLang="ja-JP" dirty="0"/>
              <a:t>20</a:t>
            </a:r>
            <a:r>
              <a:rPr lang="ja-JP" altLang="en-US" dirty="0"/>
              <a:t>試行の選択がどれくらい</a:t>
            </a:r>
            <a:endParaRPr lang="en-US" altLang="ja-JP" dirty="0"/>
          </a:p>
          <a:p>
            <a:r>
              <a:rPr lang="ja-JP" altLang="en-US" dirty="0"/>
              <a:t>ばらついていたか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例）</a:t>
            </a:r>
            <a:r>
              <a:rPr lang="en-US" altLang="ja-JP" dirty="0"/>
              <a:t>A:5</a:t>
            </a:r>
            <a:r>
              <a:rPr lang="ja-JP" altLang="en-US" dirty="0"/>
              <a:t>回</a:t>
            </a:r>
            <a:r>
              <a:rPr lang="en-US" altLang="ja-JP" dirty="0"/>
              <a:t>, B:5</a:t>
            </a:r>
            <a:r>
              <a:rPr lang="ja-JP" altLang="en-US" dirty="0"/>
              <a:t>回</a:t>
            </a:r>
            <a:r>
              <a:rPr lang="en-US" altLang="ja-JP" dirty="0"/>
              <a:t>, C:5</a:t>
            </a:r>
            <a:r>
              <a:rPr lang="ja-JP" altLang="en-US" dirty="0"/>
              <a:t>回</a:t>
            </a:r>
            <a:r>
              <a:rPr lang="en-US" altLang="ja-JP" dirty="0"/>
              <a:t>, D:5</a:t>
            </a:r>
            <a:r>
              <a:rPr lang="ja-JP" altLang="en-US" dirty="0"/>
              <a:t>回 ⇒ </a:t>
            </a:r>
            <a:r>
              <a:rPr lang="en-US" altLang="ja-JP" dirty="0"/>
              <a:t>2.0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A:0</a:t>
            </a:r>
            <a:r>
              <a:rPr lang="ja-JP" altLang="en-US" dirty="0"/>
              <a:t>回</a:t>
            </a:r>
            <a:r>
              <a:rPr lang="en-US" altLang="ja-JP" dirty="0"/>
              <a:t>, B:0</a:t>
            </a:r>
            <a:r>
              <a:rPr lang="ja-JP" altLang="en-US" dirty="0"/>
              <a:t>回</a:t>
            </a:r>
            <a:r>
              <a:rPr lang="en-US" altLang="ja-JP" dirty="0"/>
              <a:t>, C:0</a:t>
            </a:r>
            <a:r>
              <a:rPr lang="ja-JP" altLang="en-US" dirty="0"/>
              <a:t>回</a:t>
            </a:r>
            <a:r>
              <a:rPr lang="en-US" altLang="ja-JP" dirty="0"/>
              <a:t>, D:20</a:t>
            </a:r>
            <a:r>
              <a:rPr lang="ja-JP" altLang="en-US" dirty="0"/>
              <a:t>回 ⇒ </a:t>
            </a:r>
            <a:r>
              <a:rPr lang="en-US" altLang="ja-JP" dirty="0"/>
              <a:t>0</a:t>
            </a:r>
          </a:p>
          <a:p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89885A-9710-4514-B7D0-4AD8180CE4F9}"/>
                  </a:ext>
                </a:extLst>
              </p:cNvPr>
              <p:cNvSpPr txBox="1"/>
              <p:nvPr/>
            </p:nvSpPr>
            <p:spPr>
              <a:xfrm>
                <a:off x="7401772" y="4139329"/>
                <a:ext cx="2540696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𝑙𝑜𝑔𝑃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889885A-9710-4514-B7D0-4AD8180C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772" y="4139329"/>
                <a:ext cx="2540696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CD724300-3438-4230-92BC-FC53AA614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4" y="201457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59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AF2B792-5F9A-4680-8837-DE9C06484F0E}"/>
              </a:ext>
            </a:extLst>
          </p:cNvPr>
          <p:cNvGrpSpPr/>
          <p:nvPr/>
        </p:nvGrpSpPr>
        <p:grpSpPr>
          <a:xfrm>
            <a:off x="0" y="0"/>
            <a:ext cx="12192000" cy="1287379"/>
            <a:chOff x="0" y="0"/>
            <a:chExt cx="12192000" cy="128737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532D1D4-C5FC-460E-B0BB-1302B361D114}"/>
                </a:ext>
              </a:extLst>
            </p:cNvPr>
            <p:cNvGrpSpPr/>
            <p:nvPr/>
          </p:nvGrpSpPr>
          <p:grpSpPr>
            <a:xfrm>
              <a:off x="0" y="0"/>
              <a:ext cx="12192000" cy="1287379"/>
              <a:chOff x="0" y="-21145"/>
              <a:chExt cx="12192000" cy="1287379"/>
            </a:xfrm>
          </p:grpSpPr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6706F97B-8867-4348-80DD-18D48293C8AC}"/>
                  </a:ext>
                </a:extLst>
              </p:cNvPr>
              <p:cNvSpPr/>
              <p:nvPr/>
            </p:nvSpPr>
            <p:spPr>
              <a:xfrm>
                <a:off x="0" y="-21144"/>
                <a:ext cx="12192000" cy="1287378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20" name="直角三角形 19">
                <a:extLst>
                  <a:ext uri="{FF2B5EF4-FFF2-40B4-BE49-F238E27FC236}">
                    <a16:creationId xmlns:a16="http://schemas.microsoft.com/office/drawing/2014/main" id="{1D568543-196F-46AB-A5EC-19D026A2070F}"/>
                  </a:ext>
                </a:extLst>
              </p:cNvPr>
              <p:cNvSpPr/>
              <p:nvPr/>
            </p:nvSpPr>
            <p:spPr>
              <a:xfrm rot="10800000">
                <a:off x="10714892" y="-21145"/>
                <a:ext cx="1477108" cy="1287378"/>
              </a:xfrm>
              <a:prstGeom prst="rt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</p:grpSp>
        <p:sp>
          <p:nvSpPr>
            <p:cNvPr id="18" name="タイトル 1">
              <a:extLst>
                <a:ext uri="{FF2B5EF4-FFF2-40B4-BE49-F238E27FC236}">
                  <a16:creationId xmlns:a16="http://schemas.microsoft.com/office/drawing/2014/main" id="{71271B10-9F86-467F-861B-13DCC9D2CD48}"/>
                </a:ext>
              </a:extLst>
            </p:cNvPr>
            <p:cNvSpPr txBox="1">
              <a:spLocks/>
            </p:cNvSpPr>
            <p:nvPr/>
          </p:nvSpPr>
          <p:spPr>
            <a:xfrm>
              <a:off x="339436" y="326064"/>
              <a:ext cx="10935513" cy="6628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3800" b="1" dirty="0">
                  <a:solidFill>
                    <a:prstClr val="white"/>
                  </a:solidFill>
                  <a:latin typeface="HG丸ｺﾞｼｯｸM-PRO" pitchFamily="50" charset="-128"/>
                  <a:ea typeface="HG丸ｺﾞｼｯｸM-PRO" pitchFamily="50" charset="-128"/>
                </a:rPr>
                <a:t>今年度の計画</a:t>
              </a:r>
              <a:endParaRPr lang="ja-JP" altLang="en-US" sz="38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47BF3202-9B62-47FB-B00B-9D51762C6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832049"/>
              </p:ext>
            </p:extLst>
          </p:nvPr>
        </p:nvGraphicFramePr>
        <p:xfrm>
          <a:off x="821617" y="1909272"/>
          <a:ext cx="10819866" cy="2116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4AE615-5AD4-45C5-AD14-978968696588}"/>
              </a:ext>
            </a:extLst>
          </p:cNvPr>
          <p:cNvSpPr txBox="1"/>
          <p:nvPr/>
        </p:nvSpPr>
        <p:spPr>
          <a:xfrm>
            <a:off x="339436" y="157589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１．実験フローの変更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7D2081-2EFB-4FF0-8594-B9CE53BC3915}"/>
              </a:ext>
            </a:extLst>
          </p:cNvPr>
          <p:cNvSpPr/>
          <p:nvPr/>
        </p:nvSpPr>
        <p:spPr>
          <a:xfrm>
            <a:off x="5974921" y="2667905"/>
            <a:ext cx="492554" cy="62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607751-E1D0-4BDF-AD69-F3F0565937DD}"/>
              </a:ext>
            </a:extLst>
          </p:cNvPr>
          <p:cNvSpPr/>
          <p:nvPr/>
        </p:nvSpPr>
        <p:spPr>
          <a:xfrm>
            <a:off x="609600" y="2234339"/>
            <a:ext cx="5534025" cy="1466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7372EFD-E79B-410F-BB9E-B5F0F4A440C4}"/>
              </a:ext>
            </a:extLst>
          </p:cNvPr>
          <p:cNvSpPr/>
          <p:nvPr/>
        </p:nvSpPr>
        <p:spPr>
          <a:xfrm>
            <a:off x="6319475" y="2234339"/>
            <a:ext cx="5534025" cy="14668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E78928-E3BB-40EB-B4E7-FC5C5046FB43}"/>
              </a:ext>
            </a:extLst>
          </p:cNvPr>
          <p:cNvSpPr txBox="1"/>
          <p:nvPr/>
        </p:nvSpPr>
        <p:spPr>
          <a:xfrm>
            <a:off x="763734" y="2055261"/>
            <a:ext cx="12570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参加者群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65BD03-022A-4910-A6A0-3C79E8DBE82F}"/>
              </a:ext>
            </a:extLst>
          </p:cNvPr>
          <p:cNvSpPr txBox="1"/>
          <p:nvPr/>
        </p:nvSpPr>
        <p:spPr>
          <a:xfrm>
            <a:off x="6467475" y="2049673"/>
            <a:ext cx="12650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参加者群</a:t>
            </a:r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36238F9-725C-4D95-95B3-92C5C03D1C0B}"/>
              </a:ext>
            </a:extLst>
          </p:cNvPr>
          <p:cNvSpPr txBox="1"/>
          <p:nvPr/>
        </p:nvSpPr>
        <p:spPr>
          <a:xfrm>
            <a:off x="339436" y="4105539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２．選択学習の現実感を高める</a:t>
            </a:r>
          </a:p>
        </p:txBody>
      </p:sp>
      <p:sp>
        <p:nvSpPr>
          <p:cNvPr id="25" name="コンテンツ プレースホルダー 3">
            <a:extLst>
              <a:ext uri="{FF2B5EF4-FFF2-40B4-BE49-F238E27FC236}">
                <a16:creationId xmlns:a16="http://schemas.microsoft.com/office/drawing/2014/main" id="{2941961B-6406-468E-8827-CA5AFDF29056}"/>
              </a:ext>
            </a:extLst>
          </p:cNvPr>
          <p:cNvSpPr txBox="1">
            <a:spLocks/>
          </p:cNvSpPr>
          <p:nvPr/>
        </p:nvSpPr>
        <p:spPr>
          <a:xfrm>
            <a:off x="781951" y="4588488"/>
            <a:ext cx="3775393" cy="1300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eriod"/>
            </a:pPr>
            <a:r>
              <a:rPr lang="ja-JP" altLang="en-US" sz="2000" dirty="0"/>
              <a:t>マウスで選択を行う</a:t>
            </a:r>
            <a:endParaRPr lang="en-US" altLang="ja-JP" sz="2000" dirty="0"/>
          </a:p>
          <a:p>
            <a:pPr marL="457200" indent="-457200">
              <a:buFont typeface="+mj-lt"/>
              <a:buAutoNum type="alphaLcPeriod"/>
            </a:pPr>
            <a:r>
              <a:rPr lang="ja-JP" altLang="en-US" sz="2000" dirty="0"/>
              <a:t>選択方法を，かごの中に入れるという動作にする</a:t>
            </a:r>
            <a:endParaRPr lang="en-US" altLang="ja-JP" sz="2000" dirty="0"/>
          </a:p>
        </p:txBody>
      </p:sp>
      <p:pic>
        <p:nvPicPr>
          <p:cNvPr id="10" name="図 9" descr="壁, 空 が含まれている画像&#10;&#10;自動的に生成された説明">
            <a:extLst>
              <a:ext uri="{FF2B5EF4-FFF2-40B4-BE49-F238E27FC236}">
                <a16:creationId xmlns:a16="http://schemas.microsoft.com/office/drawing/2014/main" id="{474AFBE0-24F1-45BE-8E98-B28D1C5ED4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06" y="4102876"/>
            <a:ext cx="4310029" cy="23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93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474</Words>
  <Application>Microsoft Office PowerPoint</Application>
  <PresentationFormat>ワイド画面</PresentationFormat>
  <Paragraphs>92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HG丸ｺﾞｼｯｸM-PRO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意思決定における感情機能の 脳内機構のモデル化</dc:title>
  <dc:creator>前川亮</dc:creator>
  <cp:lastModifiedBy>前川 亮</cp:lastModifiedBy>
  <cp:revision>570</cp:revision>
  <cp:lastPrinted>2019-03-22T12:47:21Z</cp:lastPrinted>
  <dcterms:created xsi:type="dcterms:W3CDTF">2017-11-03T06:53:49Z</dcterms:created>
  <dcterms:modified xsi:type="dcterms:W3CDTF">2019-12-27T08:10:31Z</dcterms:modified>
</cp:coreProperties>
</file>