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7.xml" ContentType="application/vnd.openxmlformats-officedocument.presentationml.notesSlid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8.xml" ContentType="application/vnd.openxmlformats-officedocument.presentationml.notesSlid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9.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rts/chart30.xml" ContentType="application/vnd.openxmlformats-officedocument.drawingml.chart+xml"/>
  <Override PartName="/ppt/charts/colors30.xml" ContentType="application/vnd.ms-office.chartcolorstyle+xml"/>
  <Override PartName="/ppt/charts/style30.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83" r:id="rId2"/>
    <p:sldId id="532" r:id="rId3"/>
    <p:sldId id="320" r:id="rId4"/>
    <p:sldId id="528" r:id="rId5"/>
    <p:sldId id="525" r:id="rId6"/>
    <p:sldId id="530" r:id="rId7"/>
    <p:sldId id="578" r:id="rId8"/>
    <p:sldId id="540" r:id="rId9"/>
    <p:sldId id="574" r:id="rId10"/>
    <p:sldId id="565" r:id="rId11"/>
    <p:sldId id="566" r:id="rId12"/>
    <p:sldId id="542" r:id="rId13"/>
    <p:sldId id="568" r:id="rId14"/>
    <p:sldId id="544" r:id="rId15"/>
    <p:sldId id="573" r:id="rId16"/>
    <p:sldId id="576" r:id="rId17"/>
    <p:sldId id="577" r:id="rId18"/>
    <p:sldId id="569" r:id="rId19"/>
    <p:sldId id="531" r:id="rId20"/>
    <p:sldId id="303" r:id="rId21"/>
    <p:sldId id="579" r:id="rId22"/>
    <p:sldId id="580" r:id="rId23"/>
    <p:sldId id="581" r:id="rId24"/>
    <p:sldId id="536" r:id="rId25"/>
    <p:sldId id="558" r:id="rId26"/>
    <p:sldId id="557" r:id="rId27"/>
    <p:sldId id="588" r:id="rId28"/>
    <p:sldId id="260" r:id="rId29"/>
    <p:sldId id="489" r:id="rId30"/>
    <p:sldId id="326" r:id="rId31"/>
    <p:sldId id="261" r:id="rId32"/>
    <p:sldId id="289" r:id="rId33"/>
    <p:sldId id="262" r:id="rId34"/>
    <p:sldId id="263" r:id="rId35"/>
    <p:sldId id="458" r:id="rId36"/>
    <p:sldId id="305" r:id="rId37"/>
    <p:sldId id="332" r:id="rId38"/>
    <p:sldId id="567" r:id="rId39"/>
    <p:sldId id="575" r:id="rId40"/>
    <p:sldId id="563" r:id="rId41"/>
    <p:sldId id="352" r:id="rId42"/>
    <p:sldId id="538" r:id="rId43"/>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D7D31"/>
    <a:srgbClr val="79F340"/>
    <a:srgbClr val="EF873E"/>
    <a:srgbClr val="70AD47"/>
    <a:srgbClr val="535393"/>
    <a:srgbClr val="05056F"/>
    <a:srgbClr val="EAEFF7"/>
    <a:srgbClr val="D2DEEF"/>
    <a:srgbClr val="EBF1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DB0675-5507-4762-A5C7-D53C1443CC94}" v="1" dt="2020-09-15T05:23:23.15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0879" autoAdjust="0"/>
  </p:normalViewPr>
  <p:slideViewPr>
    <p:cSldViewPr snapToGrid="0">
      <p:cViewPr varScale="1">
        <p:scale>
          <a:sx n="92" d="100"/>
          <a:sy n="92" d="100"/>
        </p:scale>
        <p:origin x="1266" y="84"/>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FC7A48EC-A64C-45F1-B58B-E2F5918B0EAC}"/>
    <pc:docChg chg="undo custSel addSld modSld">
      <pc:chgData name="前川 亮" userId="d7d429a203bb0ce1" providerId="LiveId" clId="{FC7A48EC-A64C-45F1-B58B-E2F5918B0EAC}" dt="2020-03-02T04:48:23.951" v="1041" actId="1076"/>
      <pc:docMkLst>
        <pc:docMk/>
      </pc:docMkLst>
      <pc:sldChg chg="modSp mod">
        <pc:chgData name="前川 亮" userId="d7d429a203bb0ce1" providerId="LiveId" clId="{FC7A48EC-A64C-45F1-B58B-E2F5918B0EAC}" dt="2020-03-02T03:39:59.843" v="4" actId="20577"/>
        <pc:sldMkLst>
          <pc:docMk/>
          <pc:sldMk cId="3020341917" sldId="283"/>
        </pc:sldMkLst>
        <pc:spChg chg="mod">
          <ac:chgData name="前川 亮" userId="d7d429a203bb0ce1" providerId="LiveId" clId="{FC7A48EC-A64C-45F1-B58B-E2F5918B0EAC}" dt="2020-03-02T03:39:59.843" v="4" actId="20577"/>
          <ac:spMkLst>
            <pc:docMk/>
            <pc:sldMk cId="3020341917" sldId="283"/>
            <ac:spMk id="16" creationId="{00000000-0000-0000-0000-000000000000}"/>
          </ac:spMkLst>
        </pc:spChg>
      </pc:sldChg>
      <pc:sldChg chg="addSp delSp modSp mod">
        <pc:chgData name="前川 亮" userId="d7d429a203bb0ce1" providerId="LiveId" clId="{FC7A48EC-A64C-45F1-B58B-E2F5918B0EAC}" dt="2020-03-02T04:07:07.838" v="879" actId="1035"/>
        <pc:sldMkLst>
          <pc:docMk/>
          <pc:sldMk cId="2968793779" sldId="563"/>
        </pc:sldMkLst>
        <pc:spChg chg="mod">
          <ac:chgData name="前川 亮" userId="d7d429a203bb0ce1" providerId="LiveId" clId="{FC7A48EC-A64C-45F1-B58B-E2F5918B0EAC}" dt="2020-03-02T03:57:37.612" v="678" actId="20577"/>
          <ac:spMkLst>
            <pc:docMk/>
            <pc:sldMk cId="2968793779" sldId="563"/>
            <ac:spMk id="18" creationId="{71271B10-9F86-467F-861B-13DCC9D2CD48}"/>
          </ac:spMkLst>
        </pc:spChg>
        <pc:spChg chg="add mod">
          <ac:chgData name="前川 亮" userId="d7d429a203bb0ce1" providerId="LiveId" clId="{FC7A48EC-A64C-45F1-B58B-E2F5918B0EAC}" dt="2020-03-02T04:07:07.838" v="879" actId="1035"/>
          <ac:spMkLst>
            <pc:docMk/>
            <pc:sldMk cId="2968793779" sldId="563"/>
            <ac:spMk id="25" creationId="{AFD3EB05-FEDF-4D4B-A1A6-85EB5E12D45C}"/>
          </ac:spMkLst>
        </pc:spChg>
        <pc:spChg chg="add del mod">
          <ac:chgData name="前川 亮" userId="d7d429a203bb0ce1" providerId="LiveId" clId="{FC7A48EC-A64C-45F1-B58B-E2F5918B0EAC}" dt="2020-03-02T04:06:00.990" v="856" actId="767"/>
          <ac:spMkLst>
            <pc:docMk/>
            <pc:sldMk cId="2968793779" sldId="563"/>
            <ac:spMk id="26" creationId="{D7842058-86E4-49C8-83E1-48AC5E210F6D}"/>
          </ac:spMkLst>
        </pc:spChg>
        <pc:spChg chg="add del mod">
          <ac:chgData name="前川 亮" userId="d7d429a203bb0ce1" providerId="LiveId" clId="{FC7A48EC-A64C-45F1-B58B-E2F5918B0EAC}" dt="2020-03-02T04:06:51.273" v="874" actId="478"/>
          <ac:spMkLst>
            <pc:docMk/>
            <pc:sldMk cId="2968793779" sldId="563"/>
            <ac:spMk id="27" creationId="{20453B8F-AF13-42B2-9BE7-58226FBAED19}"/>
          </ac:spMkLst>
        </pc:spChg>
        <pc:spChg chg="add mod">
          <ac:chgData name="前川 亮" userId="d7d429a203bb0ce1" providerId="LiveId" clId="{FC7A48EC-A64C-45F1-B58B-E2F5918B0EAC}" dt="2020-03-02T04:07:07.838" v="879" actId="1035"/>
          <ac:spMkLst>
            <pc:docMk/>
            <pc:sldMk cId="2968793779" sldId="563"/>
            <ac:spMk id="28" creationId="{C3DD263C-9145-4AA1-B9ED-C9071D2DC7FB}"/>
          </ac:spMkLst>
        </pc:spChg>
        <pc:grpChg chg="add del mod">
          <ac:chgData name="前川 亮" userId="d7d429a203bb0ce1" providerId="LiveId" clId="{FC7A48EC-A64C-45F1-B58B-E2F5918B0EAC}" dt="2020-03-02T04:03:56.287" v="725" actId="165"/>
          <ac:grpSpMkLst>
            <pc:docMk/>
            <pc:sldMk cId="2968793779" sldId="563"/>
            <ac:grpSpMk id="24" creationId="{72F85354-A501-4CC8-921C-E5C5B5932CC6}"/>
          </ac:grpSpMkLst>
        </pc:grpChg>
        <pc:picChg chg="del">
          <ac:chgData name="前川 亮" userId="d7d429a203bb0ce1" providerId="LiveId" clId="{FC7A48EC-A64C-45F1-B58B-E2F5918B0EAC}" dt="2020-03-02T04:02:06.049" v="700" actId="478"/>
          <ac:picMkLst>
            <pc:docMk/>
            <pc:sldMk cId="2968793779" sldId="563"/>
            <ac:picMk id="3" creationId="{5FABB319-0EC1-4D8D-9EB9-F79B65413644}"/>
          </ac:picMkLst>
        </pc:picChg>
        <pc:picChg chg="add mod">
          <ac:chgData name="前川 亮" userId="d7d429a203bb0ce1" providerId="LiveId" clId="{FC7A48EC-A64C-45F1-B58B-E2F5918B0EAC}" dt="2020-03-02T04:06:28.560" v="870" actId="1076"/>
          <ac:picMkLst>
            <pc:docMk/>
            <pc:sldMk cId="2968793779" sldId="563"/>
            <ac:picMk id="4" creationId="{D96A6BF4-A694-49C4-ACF2-0547C39B66B4}"/>
          </ac:picMkLst>
        </pc:picChg>
        <pc:picChg chg="del">
          <ac:chgData name="前川 亮" userId="d7d429a203bb0ce1" providerId="LiveId" clId="{FC7A48EC-A64C-45F1-B58B-E2F5918B0EAC}" dt="2020-03-02T04:02:06.049" v="700" actId="478"/>
          <ac:picMkLst>
            <pc:docMk/>
            <pc:sldMk cId="2968793779" sldId="563"/>
            <ac:picMk id="5" creationId="{6FEE6E8E-7C1F-4DAE-BB3D-587F29BDA257}"/>
          </ac:picMkLst>
        </pc:picChg>
        <pc:picChg chg="del">
          <ac:chgData name="前川 亮" userId="d7d429a203bb0ce1" providerId="LiveId" clId="{FC7A48EC-A64C-45F1-B58B-E2F5918B0EAC}" dt="2020-03-02T04:02:06.049" v="700" actId="478"/>
          <ac:picMkLst>
            <pc:docMk/>
            <pc:sldMk cId="2968793779" sldId="563"/>
            <ac:picMk id="7" creationId="{6A048F0B-E650-44FA-B958-4DC4B9119B33}"/>
          </ac:picMkLst>
        </pc:picChg>
        <pc:picChg chg="add del mod">
          <ac:chgData name="前川 亮" userId="d7d429a203bb0ce1" providerId="LiveId" clId="{FC7A48EC-A64C-45F1-B58B-E2F5918B0EAC}" dt="2020-03-02T04:02:51.801" v="711" actId="478"/>
          <ac:picMkLst>
            <pc:docMk/>
            <pc:sldMk cId="2968793779" sldId="563"/>
            <ac:picMk id="8" creationId="{2C941978-86D5-497D-80C3-EA7AF2841384}"/>
          </ac:picMkLst>
        </pc:picChg>
        <pc:picChg chg="del">
          <ac:chgData name="前川 亮" userId="d7d429a203bb0ce1" providerId="LiveId" clId="{FC7A48EC-A64C-45F1-B58B-E2F5918B0EAC}" dt="2020-03-02T04:02:02.699" v="699" actId="478"/>
          <ac:picMkLst>
            <pc:docMk/>
            <pc:sldMk cId="2968793779" sldId="563"/>
            <ac:picMk id="9" creationId="{6E84E92E-E3E8-4A10-8F4A-DA6778E8C361}"/>
          </ac:picMkLst>
        </pc:picChg>
        <pc:picChg chg="del">
          <ac:chgData name="前川 亮" userId="d7d429a203bb0ce1" providerId="LiveId" clId="{FC7A48EC-A64C-45F1-B58B-E2F5918B0EAC}" dt="2020-03-02T04:02:02.699" v="699" actId="478"/>
          <ac:picMkLst>
            <pc:docMk/>
            <pc:sldMk cId="2968793779" sldId="563"/>
            <ac:picMk id="11" creationId="{782162C8-5487-4E90-91CD-523298F95DE4}"/>
          </ac:picMkLst>
        </pc:picChg>
        <pc:picChg chg="add mod topLvl">
          <ac:chgData name="前川 亮" userId="d7d429a203bb0ce1" providerId="LiveId" clId="{FC7A48EC-A64C-45F1-B58B-E2F5918B0EAC}" dt="2020-03-02T04:03:56.287" v="725" actId="165"/>
          <ac:picMkLst>
            <pc:docMk/>
            <pc:sldMk cId="2968793779" sldId="563"/>
            <ac:picMk id="12" creationId="{B990D75F-E449-4CA1-876C-DBDD54741F56}"/>
          </ac:picMkLst>
        </pc:picChg>
        <pc:picChg chg="add mod">
          <ac:chgData name="前川 亮" userId="d7d429a203bb0ce1" providerId="LiveId" clId="{FC7A48EC-A64C-45F1-B58B-E2F5918B0EAC}" dt="2020-03-02T04:04:13.433" v="728" actId="1076"/>
          <ac:picMkLst>
            <pc:docMk/>
            <pc:sldMk cId="2968793779" sldId="563"/>
            <ac:picMk id="15" creationId="{4EF1C6FD-D25F-4DB4-8F30-81BD4597560B}"/>
          </ac:picMkLst>
        </pc:picChg>
        <pc:picChg chg="add mod topLvl">
          <ac:chgData name="前川 亮" userId="d7d429a203bb0ce1" providerId="LiveId" clId="{FC7A48EC-A64C-45F1-B58B-E2F5918B0EAC}" dt="2020-03-02T04:03:56.287" v="725" actId="165"/>
          <ac:picMkLst>
            <pc:docMk/>
            <pc:sldMk cId="2968793779" sldId="563"/>
            <ac:picMk id="21" creationId="{027913DA-B756-499C-8850-673122A885D9}"/>
          </ac:picMkLst>
        </pc:picChg>
        <pc:picChg chg="add mod">
          <ac:chgData name="前川 亮" userId="d7d429a203bb0ce1" providerId="LiveId" clId="{FC7A48EC-A64C-45F1-B58B-E2F5918B0EAC}" dt="2020-03-02T04:04:13.433" v="728" actId="1076"/>
          <ac:picMkLst>
            <pc:docMk/>
            <pc:sldMk cId="2968793779" sldId="563"/>
            <ac:picMk id="23" creationId="{4F9DB5C1-BE1C-4303-B4E9-715871173150}"/>
          </ac:picMkLst>
        </pc:picChg>
      </pc:sldChg>
      <pc:sldChg chg="addSp delSp modSp mod">
        <pc:chgData name="前川 亮" userId="d7d429a203bb0ce1" providerId="LiveId" clId="{FC7A48EC-A64C-45F1-B58B-E2F5918B0EAC}" dt="2020-03-02T03:57:31.126" v="674" actId="20577"/>
        <pc:sldMkLst>
          <pc:docMk/>
          <pc:sldMk cId="172716183" sldId="565"/>
        </pc:sldMkLst>
        <pc:spChg chg="mod">
          <ac:chgData name="前川 亮" userId="d7d429a203bb0ce1" providerId="LiveId" clId="{FC7A48EC-A64C-45F1-B58B-E2F5918B0EAC}" dt="2020-03-02T03:57:31.126" v="674" actId="20577"/>
          <ac:spMkLst>
            <pc:docMk/>
            <pc:sldMk cId="172716183" sldId="565"/>
            <ac:spMk id="18" creationId="{71271B10-9F86-467F-861B-13DCC9D2CD48}"/>
          </ac:spMkLst>
        </pc:spChg>
        <pc:grpChg chg="add mod">
          <ac:chgData name="前川 亮" userId="d7d429a203bb0ce1" providerId="LiveId" clId="{FC7A48EC-A64C-45F1-B58B-E2F5918B0EAC}" dt="2020-03-02T03:56:33.277" v="667" actId="1036"/>
          <ac:grpSpMkLst>
            <pc:docMk/>
            <pc:sldMk cId="172716183" sldId="565"/>
            <ac:grpSpMk id="2" creationId="{3EC67353-CEAB-4E0C-B0BA-2591E6774712}"/>
          </ac:grpSpMkLst>
        </pc:grpChg>
        <pc:picChg chg="del">
          <ac:chgData name="前川 亮" userId="d7d429a203bb0ce1" providerId="LiveId" clId="{FC7A48EC-A64C-45F1-B58B-E2F5918B0EAC}" dt="2020-03-02T03:55:26.819" v="634" actId="478"/>
          <ac:picMkLst>
            <pc:docMk/>
            <pc:sldMk cId="172716183" sldId="565"/>
            <ac:picMk id="3" creationId="{D2C839C1-7D64-4D3A-98CB-F88E92B0102B}"/>
          </ac:picMkLst>
        </pc:picChg>
        <pc:picChg chg="del">
          <ac:chgData name="前川 亮" userId="d7d429a203bb0ce1" providerId="LiveId" clId="{FC7A48EC-A64C-45F1-B58B-E2F5918B0EAC}" dt="2020-03-02T03:55:26.819" v="634" actId="478"/>
          <ac:picMkLst>
            <pc:docMk/>
            <pc:sldMk cId="172716183" sldId="565"/>
            <ac:picMk id="5" creationId="{6EFFACAF-8A43-4F98-84FC-60899F8BAD67}"/>
          </ac:picMkLst>
        </pc:picChg>
        <pc:picChg chg="add mod">
          <ac:chgData name="前川 亮" userId="d7d429a203bb0ce1" providerId="LiveId" clId="{FC7A48EC-A64C-45F1-B58B-E2F5918B0EAC}" dt="2020-03-02T03:55:53.530" v="638" actId="164"/>
          <ac:picMkLst>
            <pc:docMk/>
            <pc:sldMk cId="172716183" sldId="565"/>
            <ac:picMk id="10" creationId="{BC6F79B1-2ECD-424F-AECC-FEF7BED9EAE1}"/>
          </ac:picMkLst>
        </pc:picChg>
        <pc:picChg chg="add mod">
          <ac:chgData name="前川 亮" userId="d7d429a203bb0ce1" providerId="LiveId" clId="{FC7A48EC-A64C-45F1-B58B-E2F5918B0EAC}" dt="2020-03-02T03:55:53.530" v="638" actId="164"/>
          <ac:picMkLst>
            <pc:docMk/>
            <pc:sldMk cId="172716183" sldId="565"/>
            <ac:picMk id="11" creationId="{79B69052-2212-434E-94E6-201F72B1086B}"/>
          </ac:picMkLst>
        </pc:picChg>
      </pc:sldChg>
      <pc:sldChg chg="addSp delSp modSp mod">
        <pc:chgData name="前川 亮" userId="d7d429a203bb0ce1" providerId="LiveId" clId="{FC7A48EC-A64C-45F1-B58B-E2F5918B0EAC}" dt="2020-03-02T03:57:34.381" v="676" actId="20577"/>
        <pc:sldMkLst>
          <pc:docMk/>
          <pc:sldMk cId="3696257777" sldId="566"/>
        </pc:sldMkLst>
        <pc:spChg chg="mod">
          <ac:chgData name="前川 亮" userId="d7d429a203bb0ce1" providerId="LiveId" clId="{FC7A48EC-A64C-45F1-B58B-E2F5918B0EAC}" dt="2020-03-02T03:57:34.381" v="676" actId="20577"/>
          <ac:spMkLst>
            <pc:docMk/>
            <pc:sldMk cId="3696257777" sldId="566"/>
            <ac:spMk id="18" creationId="{71271B10-9F86-467F-861B-13DCC9D2CD48}"/>
          </ac:spMkLst>
        </pc:spChg>
        <pc:grpChg chg="add mod">
          <ac:chgData name="前川 亮" userId="d7d429a203bb0ce1" providerId="LiveId" clId="{FC7A48EC-A64C-45F1-B58B-E2F5918B0EAC}" dt="2020-03-02T03:56:34.693" v="668" actId="1035"/>
          <ac:grpSpMkLst>
            <pc:docMk/>
            <pc:sldMk cId="3696257777" sldId="566"/>
            <ac:grpSpMk id="2" creationId="{C2D0ECFE-CF16-4B2A-81B7-6360D728C51B}"/>
          </ac:grpSpMkLst>
        </pc:grpChg>
        <pc:picChg chg="del">
          <ac:chgData name="前川 亮" userId="d7d429a203bb0ce1" providerId="LiveId" clId="{FC7A48EC-A64C-45F1-B58B-E2F5918B0EAC}" dt="2020-03-02T03:56:01.364" v="640" actId="478"/>
          <ac:picMkLst>
            <pc:docMk/>
            <pc:sldMk cId="3696257777" sldId="566"/>
            <ac:picMk id="10" creationId="{7D770B0A-34EA-42F6-878F-19C97BB6D81D}"/>
          </ac:picMkLst>
        </pc:picChg>
        <pc:picChg chg="del">
          <ac:chgData name="前川 亮" userId="d7d429a203bb0ce1" providerId="LiveId" clId="{FC7A48EC-A64C-45F1-B58B-E2F5918B0EAC}" dt="2020-03-02T03:56:01.364" v="640" actId="478"/>
          <ac:picMkLst>
            <pc:docMk/>
            <pc:sldMk cId="3696257777" sldId="566"/>
            <ac:picMk id="11" creationId="{920016E1-5104-4AEF-9F6B-EAB8D489D9AF}"/>
          </ac:picMkLst>
        </pc:picChg>
        <pc:picChg chg="add mod">
          <ac:chgData name="前川 亮" userId="d7d429a203bb0ce1" providerId="LiveId" clId="{FC7A48EC-A64C-45F1-B58B-E2F5918B0EAC}" dt="2020-03-02T03:56:12.309" v="642" actId="164"/>
          <ac:picMkLst>
            <pc:docMk/>
            <pc:sldMk cId="3696257777" sldId="566"/>
            <ac:picMk id="12" creationId="{6D8DF02C-E4F9-4239-86BA-DFB4D4BDC196}"/>
          </ac:picMkLst>
        </pc:picChg>
        <pc:picChg chg="add mod">
          <ac:chgData name="前川 亮" userId="d7d429a203bb0ce1" providerId="LiveId" clId="{FC7A48EC-A64C-45F1-B58B-E2F5918B0EAC}" dt="2020-03-02T03:56:12.309" v="642" actId="164"/>
          <ac:picMkLst>
            <pc:docMk/>
            <pc:sldMk cId="3696257777" sldId="566"/>
            <ac:picMk id="13" creationId="{B632C793-8813-44B8-B144-6391D3D50630}"/>
          </ac:picMkLst>
        </pc:picChg>
      </pc:sldChg>
      <pc:sldChg chg="addSp delSp modSp mod">
        <pc:chgData name="前川 亮" userId="d7d429a203bb0ce1" providerId="LiveId" clId="{FC7A48EC-A64C-45F1-B58B-E2F5918B0EAC}" dt="2020-03-02T03:59:15.004" v="685" actId="1076"/>
        <pc:sldMkLst>
          <pc:docMk/>
          <pc:sldMk cId="2245032888" sldId="567"/>
        </pc:sldMkLst>
        <pc:spChg chg="del mod">
          <ac:chgData name="前川 亮" userId="d7d429a203bb0ce1" providerId="LiveId" clId="{FC7A48EC-A64C-45F1-B58B-E2F5918B0EAC}" dt="2020-03-02T03:50:19.433" v="297" actId="478"/>
          <ac:spMkLst>
            <pc:docMk/>
            <pc:sldMk cId="2245032888" sldId="567"/>
            <ac:spMk id="2" creationId="{085EAB69-8069-4E44-AA69-CB1610DEBDA6}"/>
          </ac:spMkLst>
        </pc:spChg>
        <pc:spChg chg="add mod">
          <ac:chgData name="前川 亮" userId="d7d429a203bb0ce1" providerId="LiveId" clId="{FC7A48EC-A64C-45F1-B58B-E2F5918B0EAC}" dt="2020-03-02T03:49:27.578" v="265" actId="1037"/>
          <ac:spMkLst>
            <pc:docMk/>
            <pc:sldMk cId="2245032888" sldId="567"/>
            <ac:spMk id="7" creationId="{455DD258-2368-4ACA-B440-E178EC5CACCE}"/>
          </ac:spMkLst>
        </pc:spChg>
        <pc:spChg chg="add mod">
          <ac:chgData name="前川 亮" userId="d7d429a203bb0ce1" providerId="LiveId" clId="{FC7A48EC-A64C-45F1-B58B-E2F5918B0EAC}" dt="2020-03-02T03:59:15.004" v="685" actId="1076"/>
          <ac:spMkLst>
            <pc:docMk/>
            <pc:sldMk cId="2245032888" sldId="567"/>
            <ac:spMk id="9" creationId="{4EB1131F-A20A-434F-BE86-3CCF51638AD3}"/>
          </ac:spMkLst>
        </pc:spChg>
        <pc:spChg chg="add mod">
          <ac:chgData name="前川 亮" userId="d7d429a203bb0ce1" providerId="LiveId" clId="{FC7A48EC-A64C-45F1-B58B-E2F5918B0EAC}" dt="2020-03-02T03:49:35.220" v="272"/>
          <ac:spMkLst>
            <pc:docMk/>
            <pc:sldMk cId="2245032888" sldId="567"/>
            <ac:spMk id="11" creationId="{70B56881-0A08-4FD3-A0BC-F71F522B39FB}"/>
          </ac:spMkLst>
        </pc:spChg>
        <pc:spChg chg="mod topLvl">
          <ac:chgData name="前川 亮" userId="d7d429a203bb0ce1" providerId="LiveId" clId="{FC7A48EC-A64C-45F1-B58B-E2F5918B0EAC}" dt="2020-03-02T03:52:31.461" v="388" actId="1076"/>
          <ac:spMkLst>
            <pc:docMk/>
            <pc:sldMk cId="2245032888" sldId="567"/>
            <ac:spMk id="15" creationId="{B38351E8-2B70-4959-8F3B-5B9917736205}"/>
          </ac:spMkLst>
        </pc:spChg>
        <pc:spChg chg="mod">
          <ac:chgData name="前川 亮" userId="d7d429a203bb0ce1" providerId="LiveId" clId="{FC7A48EC-A64C-45F1-B58B-E2F5918B0EAC}" dt="2020-03-02T03:57:22.835" v="670" actId="20577"/>
          <ac:spMkLst>
            <pc:docMk/>
            <pc:sldMk cId="2245032888" sldId="567"/>
            <ac:spMk id="18" creationId="{71271B10-9F86-467F-861B-13DCC9D2CD48}"/>
          </ac:spMkLst>
        </pc:spChg>
        <pc:spChg chg="del mod topLvl">
          <ac:chgData name="前川 亮" userId="d7d429a203bb0ce1" providerId="LiveId" clId="{FC7A48EC-A64C-45F1-B58B-E2F5918B0EAC}" dt="2020-03-02T03:52:15.413" v="354" actId="478"/>
          <ac:spMkLst>
            <pc:docMk/>
            <pc:sldMk cId="2245032888" sldId="567"/>
            <ac:spMk id="21" creationId="{B8C33C49-08DF-49BE-B119-000AAC17351C}"/>
          </ac:spMkLst>
        </pc:spChg>
        <pc:spChg chg="mod topLvl">
          <ac:chgData name="前川 亮" userId="d7d429a203bb0ce1" providerId="LiveId" clId="{FC7A48EC-A64C-45F1-B58B-E2F5918B0EAC}" dt="2020-03-02T03:54:38.307" v="616" actId="1035"/>
          <ac:spMkLst>
            <pc:docMk/>
            <pc:sldMk cId="2245032888" sldId="567"/>
            <ac:spMk id="22" creationId="{7F49E463-2F04-4285-87DB-716FC8E4AC86}"/>
          </ac:spMkLst>
        </pc:spChg>
        <pc:spChg chg="mod topLvl">
          <ac:chgData name="前川 亮" userId="d7d429a203bb0ce1" providerId="LiveId" clId="{FC7A48EC-A64C-45F1-B58B-E2F5918B0EAC}" dt="2020-03-02T03:54:38.307" v="616" actId="1035"/>
          <ac:spMkLst>
            <pc:docMk/>
            <pc:sldMk cId="2245032888" sldId="567"/>
            <ac:spMk id="23" creationId="{ED71E95A-66B8-4FFA-88B8-1CAA1C8AAC6C}"/>
          </ac:spMkLst>
        </pc:spChg>
        <pc:spChg chg="add mod">
          <ac:chgData name="前川 亮" userId="d7d429a203bb0ce1" providerId="LiveId" clId="{FC7A48EC-A64C-45F1-B58B-E2F5918B0EAC}" dt="2020-03-02T03:54:26.526" v="586" actId="12788"/>
          <ac:spMkLst>
            <pc:docMk/>
            <pc:sldMk cId="2245032888" sldId="567"/>
            <ac:spMk id="24" creationId="{659AFADC-7BF6-4B8F-BF3C-2EE86DDC769E}"/>
          </ac:spMkLst>
        </pc:spChg>
        <pc:grpChg chg="del mod">
          <ac:chgData name="前川 亮" userId="d7d429a203bb0ce1" providerId="LiveId" clId="{FC7A48EC-A64C-45F1-B58B-E2F5918B0EAC}" dt="2020-03-02T03:52:05.734" v="350" actId="478"/>
          <ac:grpSpMkLst>
            <pc:docMk/>
            <pc:sldMk cId="2245032888" sldId="567"/>
            <ac:grpSpMk id="12" creationId="{639CBFB4-16F6-4D83-B851-76D64CCC30EB}"/>
          </ac:grpSpMkLst>
        </pc:grpChg>
        <pc:grpChg chg="add del mod">
          <ac:chgData name="前川 亮" userId="d7d429a203bb0ce1" providerId="LiveId" clId="{FC7A48EC-A64C-45F1-B58B-E2F5918B0EAC}" dt="2020-03-02T03:52:12.468" v="353" actId="165"/>
          <ac:grpSpMkLst>
            <pc:docMk/>
            <pc:sldMk cId="2245032888" sldId="567"/>
            <ac:grpSpMk id="13" creationId="{558520A5-4F1A-42A9-9C7D-67A03018D352}"/>
          </ac:grpSpMkLst>
        </pc:grpChg>
        <pc:graphicFrameChg chg="mod topLvl">
          <ac:chgData name="前川 亮" userId="d7d429a203bb0ce1" providerId="LiveId" clId="{FC7A48EC-A64C-45F1-B58B-E2F5918B0EAC}" dt="2020-03-02T03:54:43.199" v="629" actId="1035"/>
          <ac:graphicFrameMkLst>
            <pc:docMk/>
            <pc:sldMk cId="2245032888" sldId="567"/>
            <ac:graphicFrameMk id="17" creationId="{B86A2A0D-AB5E-447D-9EEE-27B8888C6786}"/>
          </ac:graphicFrameMkLst>
        </pc:graphicFrameChg>
        <pc:picChg chg="add mod">
          <ac:chgData name="前川 亮" userId="d7d429a203bb0ce1" providerId="LiveId" clId="{FC7A48EC-A64C-45F1-B58B-E2F5918B0EAC}" dt="2020-03-02T03:49:27.578" v="265" actId="1037"/>
          <ac:picMkLst>
            <pc:docMk/>
            <pc:sldMk cId="2245032888" sldId="567"/>
            <ac:picMk id="4" creationId="{96AE4580-6599-4693-897B-E6703DE4BD87}"/>
          </ac:picMkLst>
        </pc:picChg>
        <pc:picChg chg="del">
          <ac:chgData name="前川 亮" userId="d7d429a203bb0ce1" providerId="LiveId" clId="{FC7A48EC-A64C-45F1-B58B-E2F5918B0EAC}" dt="2020-03-02T03:43:24.194" v="6" actId="478"/>
          <ac:picMkLst>
            <pc:docMk/>
            <pc:sldMk cId="2245032888" sldId="567"/>
            <ac:picMk id="8" creationId="{54AF2423-1FD2-44CE-A95A-95D4EBB9104C}"/>
          </ac:picMkLst>
        </pc:picChg>
      </pc:sldChg>
      <pc:sldChg chg="addSp delSp modSp mod">
        <pc:chgData name="前川 亮" userId="d7d429a203bb0ce1" providerId="LiveId" clId="{FC7A48EC-A64C-45F1-B58B-E2F5918B0EAC}" dt="2020-03-02T04:07:46.162" v="887" actId="1076"/>
        <pc:sldMkLst>
          <pc:docMk/>
          <pc:sldMk cId="2177234820" sldId="568"/>
        </pc:sldMkLst>
        <pc:spChg chg="mod">
          <ac:chgData name="前川 亮" userId="d7d429a203bb0ce1" providerId="LiveId" clId="{FC7A48EC-A64C-45F1-B58B-E2F5918B0EAC}" dt="2020-03-02T03:57:41.153" v="680" actId="20577"/>
          <ac:spMkLst>
            <pc:docMk/>
            <pc:sldMk cId="2177234820" sldId="568"/>
            <ac:spMk id="18" creationId="{71271B10-9F86-467F-861B-13DCC9D2CD48}"/>
          </ac:spMkLst>
        </pc:spChg>
        <pc:picChg chg="add mod ord">
          <ac:chgData name="前川 亮" userId="d7d429a203bb0ce1" providerId="LiveId" clId="{FC7A48EC-A64C-45F1-B58B-E2F5918B0EAC}" dt="2020-03-02T04:07:46.162" v="887" actId="1076"/>
          <ac:picMkLst>
            <pc:docMk/>
            <pc:sldMk cId="2177234820" sldId="568"/>
            <ac:picMk id="3" creationId="{24CB300D-5378-4368-8D0C-B0A123EE21FC}"/>
          </ac:picMkLst>
        </pc:picChg>
        <pc:picChg chg="del">
          <ac:chgData name="前川 亮" userId="d7d429a203bb0ce1" providerId="LiveId" clId="{FC7A48EC-A64C-45F1-B58B-E2F5918B0EAC}" dt="2020-03-02T04:07:43.975" v="886" actId="478"/>
          <ac:picMkLst>
            <pc:docMk/>
            <pc:sldMk cId="2177234820" sldId="568"/>
            <ac:picMk id="4" creationId="{BD0F02BF-B6B3-410D-9F32-7C2994B79952}"/>
          </ac:picMkLst>
        </pc:picChg>
      </pc:sldChg>
      <pc:sldChg chg="modSp mod">
        <pc:chgData name="前川 亮" userId="d7d429a203bb0ce1" providerId="LiveId" clId="{FC7A48EC-A64C-45F1-B58B-E2F5918B0EAC}" dt="2020-03-02T04:18:26.915" v="891" actId="20577"/>
        <pc:sldMkLst>
          <pc:docMk/>
          <pc:sldMk cId="4248916491" sldId="573"/>
        </pc:sldMkLst>
        <pc:spChg chg="mod">
          <ac:chgData name="前川 亮" userId="d7d429a203bb0ce1" providerId="LiveId" clId="{FC7A48EC-A64C-45F1-B58B-E2F5918B0EAC}" dt="2020-03-02T04:18:26.915" v="891" actId="20577"/>
          <ac:spMkLst>
            <pc:docMk/>
            <pc:sldMk cId="4248916491" sldId="573"/>
            <ac:spMk id="18" creationId="{71271B10-9F86-467F-861B-13DCC9D2CD48}"/>
          </ac:spMkLst>
        </pc:spChg>
      </pc:sldChg>
      <pc:sldChg chg="addSp delSp modSp add mod">
        <pc:chgData name="前川 亮" userId="d7d429a203bb0ce1" providerId="LiveId" clId="{FC7A48EC-A64C-45F1-B58B-E2F5918B0EAC}" dt="2020-03-02T03:57:28.619" v="672" actId="20577"/>
        <pc:sldMkLst>
          <pc:docMk/>
          <pc:sldMk cId="4276226915" sldId="574"/>
        </pc:sldMkLst>
        <pc:spChg chg="mod">
          <ac:chgData name="前川 亮" userId="d7d429a203bb0ce1" providerId="LiveId" clId="{FC7A48EC-A64C-45F1-B58B-E2F5918B0EAC}" dt="2020-03-02T03:57:28.619" v="672" actId="20577"/>
          <ac:spMkLst>
            <pc:docMk/>
            <pc:sldMk cId="4276226915" sldId="574"/>
            <ac:spMk id="18" creationId="{71271B10-9F86-467F-861B-13DCC9D2CD48}"/>
          </ac:spMkLst>
        </pc:spChg>
        <pc:spChg chg="mod">
          <ac:chgData name="前川 亮" userId="d7d429a203bb0ce1" providerId="LiveId" clId="{FC7A48EC-A64C-45F1-B58B-E2F5918B0EAC}" dt="2020-03-02T03:51:48.244" v="349" actId="20577"/>
          <ac:spMkLst>
            <pc:docMk/>
            <pc:sldMk cId="4276226915" sldId="574"/>
            <ac:spMk id="23" creationId="{ED71E95A-66B8-4FFA-88B8-1CAA1C8AAC6C}"/>
          </ac:spMkLst>
        </pc:spChg>
        <pc:picChg chg="del">
          <ac:chgData name="前川 亮" userId="d7d429a203bb0ce1" providerId="LiveId" clId="{FC7A48EC-A64C-45F1-B58B-E2F5918B0EAC}" dt="2020-03-02T03:55:16.767" v="632" actId="478"/>
          <ac:picMkLst>
            <pc:docMk/>
            <pc:sldMk cId="4276226915" sldId="574"/>
            <ac:picMk id="8" creationId="{54AF2423-1FD2-44CE-A95A-95D4EBB9104C}"/>
          </ac:picMkLst>
        </pc:picChg>
        <pc:picChg chg="add mod">
          <ac:chgData name="前川 亮" userId="d7d429a203bb0ce1" providerId="LiveId" clId="{FC7A48EC-A64C-45F1-B58B-E2F5918B0EAC}" dt="2020-03-02T03:55:20.906" v="633" actId="1076"/>
          <ac:picMkLst>
            <pc:docMk/>
            <pc:sldMk cId="4276226915" sldId="574"/>
            <ac:picMk id="24" creationId="{202CDFC7-68EA-45AF-A06A-9EBD3B3DCA8D}"/>
          </ac:picMkLst>
        </pc:picChg>
      </pc:sldChg>
      <pc:sldChg chg="addSp delSp modSp add mod">
        <pc:chgData name="前川 亮" userId="d7d429a203bb0ce1" providerId="LiveId" clId="{FC7A48EC-A64C-45F1-B58B-E2F5918B0EAC}" dt="2020-03-02T04:48:23.951" v="1041" actId="1076"/>
        <pc:sldMkLst>
          <pc:docMk/>
          <pc:sldMk cId="4222511562" sldId="575"/>
        </pc:sldMkLst>
        <pc:spChg chg="add mod">
          <ac:chgData name="前川 亮" userId="d7d429a203bb0ce1" providerId="LiveId" clId="{FC7A48EC-A64C-45F1-B58B-E2F5918B0EAC}" dt="2020-03-02T04:47:55.165" v="1004" actId="12788"/>
          <ac:spMkLst>
            <pc:docMk/>
            <pc:sldMk cId="4222511562" sldId="575"/>
            <ac:spMk id="5" creationId="{FA2F5437-3E07-4CE5-A638-B7FC5CB797DD}"/>
          </ac:spMkLst>
        </pc:spChg>
        <pc:spChg chg="add mod">
          <ac:chgData name="前川 亮" userId="d7d429a203bb0ce1" providerId="LiveId" clId="{FC7A48EC-A64C-45F1-B58B-E2F5918B0EAC}" dt="2020-03-02T04:48:23.951" v="1041" actId="1076"/>
          <ac:spMkLst>
            <pc:docMk/>
            <pc:sldMk cId="4222511562" sldId="575"/>
            <ac:spMk id="6" creationId="{F6FC9CB5-8F8F-4129-BCED-F4B423D14F49}"/>
          </ac:spMkLst>
        </pc:spChg>
        <pc:spChg chg="del">
          <ac:chgData name="前川 亮" userId="d7d429a203bb0ce1" providerId="LiveId" clId="{FC7A48EC-A64C-45F1-B58B-E2F5918B0EAC}" dt="2020-03-02T04:46:37.694" v="893" actId="478"/>
          <ac:spMkLst>
            <pc:docMk/>
            <pc:sldMk cId="4222511562" sldId="575"/>
            <ac:spMk id="7" creationId="{455DD258-2368-4ACA-B440-E178EC5CACCE}"/>
          </ac:spMkLst>
        </pc:spChg>
        <pc:spChg chg="del">
          <ac:chgData name="前川 亮" userId="d7d429a203bb0ce1" providerId="LiveId" clId="{FC7A48EC-A64C-45F1-B58B-E2F5918B0EAC}" dt="2020-03-02T04:46:37.694" v="893" actId="478"/>
          <ac:spMkLst>
            <pc:docMk/>
            <pc:sldMk cId="4222511562" sldId="575"/>
            <ac:spMk id="9" creationId="{4EB1131F-A20A-434F-BE86-3CCF51638AD3}"/>
          </ac:spMkLst>
        </pc:spChg>
        <pc:spChg chg="del">
          <ac:chgData name="前川 亮" userId="d7d429a203bb0ce1" providerId="LiveId" clId="{FC7A48EC-A64C-45F1-B58B-E2F5918B0EAC}" dt="2020-03-02T04:46:37.694" v="893" actId="478"/>
          <ac:spMkLst>
            <pc:docMk/>
            <pc:sldMk cId="4222511562" sldId="575"/>
            <ac:spMk id="11" creationId="{70B56881-0A08-4FD3-A0BC-F71F522B39FB}"/>
          </ac:spMkLst>
        </pc:spChg>
        <pc:spChg chg="del">
          <ac:chgData name="前川 亮" userId="d7d429a203bb0ce1" providerId="LiveId" clId="{FC7A48EC-A64C-45F1-B58B-E2F5918B0EAC}" dt="2020-03-02T04:46:37.694" v="893" actId="478"/>
          <ac:spMkLst>
            <pc:docMk/>
            <pc:sldMk cId="4222511562" sldId="575"/>
            <ac:spMk id="15" creationId="{B38351E8-2B70-4959-8F3B-5B9917736205}"/>
          </ac:spMkLst>
        </pc:spChg>
        <pc:spChg chg="mod">
          <ac:chgData name="前川 亮" userId="d7d429a203bb0ce1" providerId="LiveId" clId="{FC7A48EC-A64C-45F1-B58B-E2F5918B0EAC}" dt="2020-03-02T04:46:52.149" v="931"/>
          <ac:spMkLst>
            <pc:docMk/>
            <pc:sldMk cId="4222511562" sldId="575"/>
            <ac:spMk id="18" creationId="{71271B10-9F86-467F-861B-13DCC9D2CD48}"/>
          </ac:spMkLst>
        </pc:spChg>
        <pc:spChg chg="add mod">
          <ac:chgData name="前川 亮" userId="d7d429a203bb0ce1" providerId="LiveId" clId="{FC7A48EC-A64C-45F1-B58B-E2F5918B0EAC}" dt="2020-03-02T04:47:37.958" v="979" actId="1035"/>
          <ac:spMkLst>
            <pc:docMk/>
            <pc:sldMk cId="4222511562" sldId="575"/>
            <ac:spMk id="21" creationId="{F3A82E0B-9AB8-44A7-ADB2-B4BBB2BB3101}"/>
          </ac:spMkLst>
        </pc:spChg>
        <pc:spChg chg="del">
          <ac:chgData name="前川 亮" userId="d7d429a203bb0ce1" providerId="LiveId" clId="{FC7A48EC-A64C-45F1-B58B-E2F5918B0EAC}" dt="2020-03-02T04:46:37.694" v="893" actId="478"/>
          <ac:spMkLst>
            <pc:docMk/>
            <pc:sldMk cId="4222511562" sldId="575"/>
            <ac:spMk id="22" creationId="{7F49E463-2F04-4285-87DB-716FC8E4AC86}"/>
          </ac:spMkLst>
        </pc:spChg>
        <pc:spChg chg="del">
          <ac:chgData name="前川 亮" userId="d7d429a203bb0ce1" providerId="LiveId" clId="{FC7A48EC-A64C-45F1-B58B-E2F5918B0EAC}" dt="2020-03-02T04:46:37.694" v="893" actId="478"/>
          <ac:spMkLst>
            <pc:docMk/>
            <pc:sldMk cId="4222511562" sldId="575"/>
            <ac:spMk id="23" creationId="{ED71E95A-66B8-4FFA-88B8-1CAA1C8AAC6C}"/>
          </ac:spMkLst>
        </pc:spChg>
        <pc:spChg chg="del">
          <ac:chgData name="前川 亮" userId="d7d429a203bb0ce1" providerId="LiveId" clId="{FC7A48EC-A64C-45F1-B58B-E2F5918B0EAC}" dt="2020-03-02T04:46:37.694" v="893" actId="478"/>
          <ac:spMkLst>
            <pc:docMk/>
            <pc:sldMk cId="4222511562" sldId="575"/>
            <ac:spMk id="24" creationId="{659AFADC-7BF6-4B8F-BF3C-2EE86DDC769E}"/>
          </ac:spMkLst>
        </pc:spChg>
        <pc:spChg chg="add mod">
          <ac:chgData name="前川 亮" userId="d7d429a203bb0ce1" providerId="LiveId" clId="{FC7A48EC-A64C-45F1-B58B-E2F5918B0EAC}" dt="2020-03-02T04:47:37.958" v="979" actId="1035"/>
          <ac:spMkLst>
            <pc:docMk/>
            <pc:sldMk cId="4222511562" sldId="575"/>
            <ac:spMk id="25" creationId="{7CC61B77-35E0-421C-AA8A-A489C69743CD}"/>
          </ac:spMkLst>
        </pc:spChg>
        <pc:spChg chg="add mod">
          <ac:chgData name="前川 亮" userId="d7d429a203bb0ce1" providerId="LiveId" clId="{FC7A48EC-A64C-45F1-B58B-E2F5918B0EAC}" dt="2020-03-02T04:47:37.958" v="979" actId="1035"/>
          <ac:spMkLst>
            <pc:docMk/>
            <pc:sldMk cId="4222511562" sldId="575"/>
            <ac:spMk id="26" creationId="{97EAB907-9B53-43B6-A3BE-4A3E91057174}"/>
          </ac:spMkLst>
        </pc:spChg>
        <pc:spChg chg="add mod">
          <ac:chgData name="前川 亮" userId="d7d429a203bb0ce1" providerId="LiveId" clId="{FC7A48EC-A64C-45F1-B58B-E2F5918B0EAC}" dt="2020-03-02T04:47:37.958" v="979" actId="1035"/>
          <ac:spMkLst>
            <pc:docMk/>
            <pc:sldMk cId="4222511562" sldId="575"/>
            <ac:spMk id="27" creationId="{CDF78DBB-C660-4FD0-B65E-EB79517908F0}"/>
          </ac:spMkLst>
        </pc:spChg>
        <pc:graphicFrameChg chg="del">
          <ac:chgData name="前川 亮" userId="d7d429a203bb0ce1" providerId="LiveId" clId="{FC7A48EC-A64C-45F1-B58B-E2F5918B0EAC}" dt="2020-03-02T04:46:37.694" v="893" actId="478"/>
          <ac:graphicFrameMkLst>
            <pc:docMk/>
            <pc:sldMk cId="4222511562" sldId="575"/>
            <ac:graphicFrameMk id="17" creationId="{B86A2A0D-AB5E-447D-9EEE-27B8888C6786}"/>
          </ac:graphicFrameMkLst>
        </pc:graphicFrameChg>
        <pc:picChg chg="add mod">
          <ac:chgData name="前川 亮" userId="d7d429a203bb0ce1" providerId="LiveId" clId="{FC7A48EC-A64C-45F1-B58B-E2F5918B0EAC}" dt="2020-03-02T04:48:18.585" v="1040" actId="1076"/>
          <ac:picMkLst>
            <pc:docMk/>
            <pc:sldMk cId="4222511562" sldId="575"/>
            <ac:picMk id="3" creationId="{44FAF748-6421-4367-9C0E-4250F26B1009}"/>
          </ac:picMkLst>
        </pc:picChg>
        <pc:picChg chg="del">
          <ac:chgData name="前川 亮" userId="d7d429a203bb0ce1" providerId="LiveId" clId="{FC7A48EC-A64C-45F1-B58B-E2F5918B0EAC}" dt="2020-03-02T04:46:37.694" v="893" actId="478"/>
          <ac:picMkLst>
            <pc:docMk/>
            <pc:sldMk cId="4222511562" sldId="575"/>
            <ac:picMk id="4" creationId="{96AE4580-6599-4693-897B-E6703DE4BD87}"/>
          </ac:picMkLst>
        </pc:picChg>
      </pc:sldChg>
    </pc:docChg>
  </pc:docChgLst>
  <pc:docChgLst>
    <pc:chgData name="前川亮" userId="d7d429a203bb0ce1" providerId="LiveId" clId="{DB9014A8-909C-47A2-A1F2-A7F6D81F58B6}"/>
    <pc:docChg chg="custSel modSld">
      <pc:chgData name="前川亮" userId="d7d429a203bb0ce1" providerId="LiveId" clId="{DB9014A8-909C-47A2-A1F2-A7F6D81F58B6}" dt="2018-05-11T01:55:46.542" v="24"/>
      <pc:docMkLst>
        <pc:docMk/>
      </pc:docMkLst>
      <pc:sldChg chg="modSp">
        <pc:chgData name="前川亮" userId="d7d429a203bb0ce1" providerId="LiveId" clId="{DB9014A8-909C-47A2-A1F2-A7F6D81F58B6}" dt="2018-05-11T01:55:38.050" v="1" actId="27636"/>
        <pc:sldMkLst>
          <pc:docMk/>
          <pc:sldMk cId="3100103972" sldId="488"/>
        </pc:sldMkLst>
        <pc:spChg chg="mod">
          <ac:chgData name="前川亮" userId="d7d429a203bb0ce1" providerId="LiveId" clId="{DB9014A8-909C-47A2-A1F2-A7F6D81F58B6}" dt="2018-05-11T01:55:38.050" v="1" actId="27636"/>
          <ac:spMkLst>
            <pc:docMk/>
            <pc:sldMk cId="3100103972" sldId="488"/>
            <ac:spMk id="41988" creationId="{00000000-0000-0000-0000-000000000000}"/>
          </ac:spMkLst>
        </pc:spChg>
      </pc:sldChg>
      <pc:sldChg chg="modSp">
        <pc:chgData name="前川亮" userId="d7d429a203bb0ce1" providerId="LiveId" clId="{DB9014A8-909C-47A2-A1F2-A7F6D81F58B6}" dt="2018-05-11T01:55:46.542" v="24"/>
        <pc:sldMkLst>
          <pc:docMk/>
          <pc:sldMk cId="518234799" sldId="511"/>
        </pc:sldMkLst>
        <pc:spChg chg="mod">
          <ac:chgData name="前川亮" userId="d7d429a203bb0ce1" providerId="LiveId" clId="{DB9014A8-909C-47A2-A1F2-A7F6D81F58B6}" dt="2018-05-11T01:55:46.542" v="24"/>
          <ac:spMkLst>
            <pc:docMk/>
            <pc:sldMk cId="518234799" sldId="511"/>
            <ac:spMk id="15" creationId="{9321739F-35DF-4144-9F54-F0A51E54FAA5}"/>
          </ac:spMkLst>
        </pc:spChg>
      </pc:sldChg>
    </pc:docChg>
  </pc:docChgLst>
  <pc:docChgLst>
    <pc:chgData name="前川 亮" userId="d7d429a203bb0ce1" providerId="LiveId" clId="{DBD856B8-745A-4091-8027-79A1DAC43270}"/>
    <pc:docChg chg="custSel modSld">
      <pc:chgData name="前川 亮" userId="d7d429a203bb0ce1" providerId="LiveId" clId="{DBD856B8-745A-4091-8027-79A1DAC43270}" dt="2020-09-14T02:06:34.023" v="63" actId="729"/>
      <pc:docMkLst>
        <pc:docMk/>
      </pc:docMkLst>
      <pc:sldChg chg="mod modShow">
        <pc:chgData name="前川 亮" userId="d7d429a203bb0ce1" providerId="LiveId" clId="{DBD856B8-745A-4091-8027-79A1DAC43270}" dt="2020-09-14T02:05:31.423" v="62" actId="729"/>
        <pc:sldMkLst>
          <pc:docMk/>
          <pc:sldMk cId="2185340394" sldId="352"/>
        </pc:sldMkLst>
      </pc:sldChg>
      <pc:sldChg chg="modSp mod">
        <pc:chgData name="前川 亮" userId="d7d429a203bb0ce1" providerId="LiveId" clId="{DBD856B8-745A-4091-8027-79A1DAC43270}" dt="2020-09-14T01:55:30.608" v="34" actId="1076"/>
        <pc:sldMkLst>
          <pc:docMk/>
          <pc:sldMk cId="1378975047" sldId="525"/>
        </pc:sldMkLst>
        <pc:spChg chg="mod">
          <ac:chgData name="前川 亮" userId="d7d429a203bb0ce1" providerId="LiveId" clId="{DBD856B8-745A-4091-8027-79A1DAC43270}" dt="2020-09-14T01:55:30.608" v="34" actId="1076"/>
          <ac:spMkLst>
            <pc:docMk/>
            <pc:sldMk cId="1378975047" sldId="525"/>
            <ac:spMk id="2" creationId="{CB211400-7FFC-41A1-BD7D-FD858304E910}"/>
          </ac:spMkLst>
        </pc:spChg>
        <pc:spChg chg="mod">
          <ac:chgData name="前川 亮" userId="d7d429a203bb0ce1" providerId="LiveId" clId="{DBD856B8-745A-4091-8027-79A1DAC43270}" dt="2020-09-14T01:55:28.894" v="33" actId="1076"/>
          <ac:spMkLst>
            <pc:docMk/>
            <pc:sldMk cId="1378975047" sldId="525"/>
            <ac:spMk id="5" creationId="{76B07E33-2F33-456B-B4D3-336F875130F1}"/>
          </ac:spMkLst>
        </pc:spChg>
        <pc:spChg chg="mod">
          <ac:chgData name="前川 亮" userId="d7d429a203bb0ce1" providerId="LiveId" clId="{DBD856B8-745A-4091-8027-79A1DAC43270}" dt="2020-09-14T01:54:47.170" v="5" actId="1076"/>
          <ac:spMkLst>
            <pc:docMk/>
            <pc:sldMk cId="1378975047" sldId="525"/>
            <ac:spMk id="9" creationId="{DA7E8FE0-8F9E-4FB2-9C0A-8F40346DD7C4}"/>
          </ac:spMkLst>
        </pc:spChg>
        <pc:spChg chg="mod">
          <ac:chgData name="前川 亮" userId="d7d429a203bb0ce1" providerId="LiveId" clId="{DBD856B8-745A-4091-8027-79A1DAC43270}" dt="2020-09-14T01:54:44.944" v="4" actId="1076"/>
          <ac:spMkLst>
            <pc:docMk/>
            <pc:sldMk cId="1378975047" sldId="525"/>
            <ac:spMk id="10" creationId="{DB1C1DC3-863C-44F3-9075-96D5545B536F}"/>
          </ac:spMkLst>
        </pc:spChg>
        <pc:spChg chg="mod">
          <ac:chgData name="前川 亮" userId="d7d429a203bb0ce1" providerId="LiveId" clId="{DBD856B8-745A-4091-8027-79A1DAC43270}" dt="2020-09-14T01:55:28.894" v="33" actId="1076"/>
          <ac:spMkLst>
            <pc:docMk/>
            <pc:sldMk cId="1378975047" sldId="525"/>
            <ac:spMk id="11" creationId="{AC3F0794-8F1E-4F5C-A347-E88FFB5B9750}"/>
          </ac:spMkLst>
        </pc:spChg>
        <pc:spChg chg="mod">
          <ac:chgData name="前川 亮" userId="d7d429a203bb0ce1" providerId="LiveId" clId="{DBD856B8-745A-4091-8027-79A1DAC43270}" dt="2020-09-14T01:54:58.783" v="30"/>
          <ac:spMkLst>
            <pc:docMk/>
            <pc:sldMk cId="1378975047" sldId="525"/>
            <ac:spMk id="12" creationId="{65644E2B-6C7E-459E-9921-8A50DCDF49B6}"/>
          </ac:spMkLst>
        </pc:spChg>
        <pc:cxnChg chg="mod">
          <ac:chgData name="前川 亮" userId="d7d429a203bb0ce1" providerId="LiveId" clId="{DBD856B8-745A-4091-8027-79A1DAC43270}" dt="2020-09-14T01:54:47.170" v="5" actId="1076"/>
          <ac:cxnSpMkLst>
            <pc:docMk/>
            <pc:sldMk cId="1378975047" sldId="525"/>
            <ac:cxnSpMk id="23" creationId="{E69B2431-B93A-43C2-AA29-D9EC1958595A}"/>
          </ac:cxnSpMkLst>
        </pc:cxnChg>
        <pc:cxnChg chg="mod">
          <ac:chgData name="前川 亮" userId="d7d429a203bb0ce1" providerId="LiveId" clId="{DBD856B8-745A-4091-8027-79A1DAC43270}" dt="2020-09-14T01:54:43.634" v="3" actId="1076"/>
          <ac:cxnSpMkLst>
            <pc:docMk/>
            <pc:sldMk cId="1378975047" sldId="525"/>
            <ac:cxnSpMk id="28" creationId="{BB762E69-6076-4C81-BB5A-9A0B708CDD5F}"/>
          </ac:cxnSpMkLst>
        </pc:cxnChg>
      </pc:sldChg>
      <pc:sldChg chg="mod modShow">
        <pc:chgData name="前川 亮" userId="d7d429a203bb0ce1" providerId="LiveId" clId="{DBD856B8-745A-4091-8027-79A1DAC43270}" dt="2020-09-14T02:06:34.023" v="63" actId="729"/>
        <pc:sldMkLst>
          <pc:docMk/>
          <pc:sldMk cId="1545627906" sldId="538"/>
        </pc:sldMkLst>
      </pc:sldChg>
      <pc:sldChg chg="modSp mod">
        <pc:chgData name="前川 亮" userId="d7d429a203bb0ce1" providerId="LiveId" clId="{DBD856B8-745A-4091-8027-79A1DAC43270}" dt="2020-09-14T02:01:31.429" v="61" actId="1037"/>
        <pc:sldMkLst>
          <pc:docMk/>
          <pc:sldMk cId="4187746947" sldId="542"/>
        </pc:sldMkLst>
        <pc:cxnChg chg="mod">
          <ac:chgData name="前川 亮" userId="d7d429a203bb0ce1" providerId="LiveId" clId="{DBD856B8-745A-4091-8027-79A1DAC43270}" dt="2020-09-14T02:01:31.429" v="61" actId="1037"/>
          <ac:cxnSpMkLst>
            <pc:docMk/>
            <pc:sldMk cId="4187746947" sldId="542"/>
            <ac:cxnSpMk id="7" creationId="{B76CBDA8-5337-4C3F-9B39-3073FFD3C8D0}"/>
          </ac:cxnSpMkLst>
        </pc:cxnChg>
        <pc:cxnChg chg="mod">
          <ac:chgData name="前川 亮" userId="d7d429a203bb0ce1" providerId="LiveId" clId="{DBD856B8-745A-4091-8027-79A1DAC43270}" dt="2020-09-14T02:01:29.241" v="57" actId="1037"/>
          <ac:cxnSpMkLst>
            <pc:docMk/>
            <pc:sldMk cId="4187746947" sldId="542"/>
            <ac:cxnSpMk id="44" creationId="{C58E7EEA-AD7A-4E3D-A5ED-E960B84C3EDA}"/>
          </ac:cxnSpMkLst>
        </pc:cxnChg>
        <pc:cxnChg chg="mod">
          <ac:chgData name="前川 亮" userId="d7d429a203bb0ce1" providerId="LiveId" clId="{DBD856B8-745A-4091-8027-79A1DAC43270}" dt="2020-09-14T02:01:27.060" v="56" actId="1037"/>
          <ac:cxnSpMkLst>
            <pc:docMk/>
            <pc:sldMk cId="4187746947" sldId="542"/>
            <ac:cxnSpMk id="45" creationId="{27D241BA-3DB0-4B9B-B84D-5335F74D7B08}"/>
          </ac:cxnSpMkLst>
        </pc:cxnChg>
      </pc:sldChg>
      <pc:sldChg chg="mod modShow">
        <pc:chgData name="前川 亮" userId="d7d429a203bb0ce1" providerId="LiveId" clId="{DBD856B8-745A-4091-8027-79A1DAC43270}" dt="2020-09-14T01:59:57.357" v="47" actId="729"/>
        <pc:sldMkLst>
          <pc:docMk/>
          <pc:sldMk cId="2968793779" sldId="563"/>
        </pc:sldMkLst>
      </pc:sldChg>
      <pc:sldChg chg="delSp modSp mod modShow">
        <pc:chgData name="前川 亮" userId="d7d429a203bb0ce1" providerId="LiveId" clId="{DBD856B8-745A-4091-8027-79A1DAC43270}" dt="2020-09-14T01:57:48.052" v="46" actId="1076"/>
        <pc:sldMkLst>
          <pc:docMk/>
          <pc:sldMk cId="2245032888" sldId="567"/>
        </pc:sldMkLst>
        <pc:spChg chg="del">
          <ac:chgData name="前川 亮" userId="d7d429a203bb0ce1" providerId="LiveId" clId="{DBD856B8-745A-4091-8027-79A1DAC43270}" dt="2020-09-14T01:57:11.108" v="35" actId="478"/>
          <ac:spMkLst>
            <pc:docMk/>
            <pc:sldMk cId="2245032888" sldId="567"/>
            <ac:spMk id="7" creationId="{455DD258-2368-4ACA-B440-E178EC5CACCE}"/>
          </ac:spMkLst>
        </pc:spChg>
        <pc:spChg chg="del">
          <ac:chgData name="前川 亮" userId="d7d429a203bb0ce1" providerId="LiveId" clId="{DBD856B8-745A-4091-8027-79A1DAC43270}" dt="2020-09-14T01:57:11.108" v="35" actId="478"/>
          <ac:spMkLst>
            <pc:docMk/>
            <pc:sldMk cId="2245032888" sldId="567"/>
            <ac:spMk id="9" creationId="{4EB1131F-A20A-434F-BE86-3CCF51638AD3}"/>
          </ac:spMkLst>
        </pc:spChg>
        <pc:spChg chg="del">
          <ac:chgData name="前川 亮" userId="d7d429a203bb0ce1" providerId="LiveId" clId="{DBD856B8-745A-4091-8027-79A1DAC43270}" dt="2020-09-14T01:57:11.108" v="35" actId="478"/>
          <ac:spMkLst>
            <pc:docMk/>
            <pc:sldMk cId="2245032888" sldId="567"/>
            <ac:spMk id="11" creationId="{70B56881-0A08-4FD3-A0BC-F71F522B39FB}"/>
          </ac:spMkLst>
        </pc:spChg>
        <pc:spChg chg="mod">
          <ac:chgData name="前川 亮" userId="d7d429a203bb0ce1" providerId="LiveId" clId="{DBD856B8-745A-4091-8027-79A1DAC43270}" dt="2020-09-14T01:57:16.493" v="36" actId="1076"/>
          <ac:spMkLst>
            <pc:docMk/>
            <pc:sldMk cId="2245032888" sldId="567"/>
            <ac:spMk id="22" creationId="{7F49E463-2F04-4285-87DB-716FC8E4AC86}"/>
          </ac:spMkLst>
        </pc:spChg>
        <pc:spChg chg="mod">
          <ac:chgData name="前川 亮" userId="d7d429a203bb0ce1" providerId="LiveId" clId="{DBD856B8-745A-4091-8027-79A1DAC43270}" dt="2020-09-14T01:57:16.493" v="36" actId="1076"/>
          <ac:spMkLst>
            <pc:docMk/>
            <pc:sldMk cId="2245032888" sldId="567"/>
            <ac:spMk id="23" creationId="{ED71E95A-66B8-4FFA-88B8-1CAA1C8AAC6C}"/>
          </ac:spMkLst>
        </pc:spChg>
        <pc:spChg chg="mod">
          <ac:chgData name="前川 亮" userId="d7d429a203bb0ce1" providerId="LiveId" clId="{DBD856B8-745A-4091-8027-79A1DAC43270}" dt="2020-09-14T01:57:48.052" v="46" actId="1076"/>
          <ac:spMkLst>
            <pc:docMk/>
            <pc:sldMk cId="2245032888" sldId="567"/>
            <ac:spMk id="24" creationId="{659AFADC-7BF6-4B8F-BF3C-2EE86DDC769E}"/>
          </ac:spMkLst>
        </pc:spChg>
        <pc:graphicFrameChg chg="mod">
          <ac:chgData name="前川 亮" userId="d7d429a203bb0ce1" providerId="LiveId" clId="{DBD856B8-745A-4091-8027-79A1DAC43270}" dt="2020-09-14T01:57:27.714" v="40" actId="1076"/>
          <ac:graphicFrameMkLst>
            <pc:docMk/>
            <pc:sldMk cId="2245032888" sldId="567"/>
            <ac:graphicFrameMk id="17" creationId="{B86A2A0D-AB5E-447D-9EEE-27B8888C6786}"/>
          </ac:graphicFrameMkLst>
        </pc:graphicFrameChg>
        <pc:picChg chg="del">
          <ac:chgData name="前川 亮" userId="d7d429a203bb0ce1" providerId="LiveId" clId="{DBD856B8-745A-4091-8027-79A1DAC43270}" dt="2020-09-14T01:57:11.108" v="35" actId="478"/>
          <ac:picMkLst>
            <pc:docMk/>
            <pc:sldMk cId="2245032888" sldId="567"/>
            <ac:picMk id="4" creationId="{96AE4580-6599-4693-897B-E6703DE4BD87}"/>
          </ac:picMkLst>
        </pc:picChg>
      </pc:sldChg>
      <pc:sldChg chg="mod modShow">
        <pc:chgData name="前川 亮" userId="d7d429a203bb0ce1" providerId="LiveId" clId="{DBD856B8-745A-4091-8027-79A1DAC43270}" dt="2020-09-14T01:57:36.247" v="43" actId="729"/>
        <pc:sldMkLst>
          <pc:docMk/>
          <pc:sldMk cId="4222511562" sldId="575"/>
        </pc:sldMkLst>
      </pc:sldChg>
    </pc:docChg>
  </pc:docChgLst>
  <pc:docChgLst>
    <pc:chgData name="前川 亮" userId="d7d429a203bb0ce1" providerId="LiveId" clId="{85DB0675-5507-4762-A5C7-D53C1443CC94}"/>
    <pc:docChg chg="modSld">
      <pc:chgData name="前川 亮" userId="d7d429a203bb0ce1" providerId="LiveId" clId="{85DB0675-5507-4762-A5C7-D53C1443CC94}" dt="2020-09-15T05:23:23.153" v="0" actId="20577"/>
      <pc:docMkLst>
        <pc:docMk/>
      </pc:docMkLst>
      <pc:sldChg chg="modSp">
        <pc:chgData name="前川 亮" userId="d7d429a203bb0ce1" providerId="LiveId" clId="{85DB0675-5507-4762-A5C7-D53C1443CC94}" dt="2020-09-15T05:23:23.153" v="0" actId="20577"/>
        <pc:sldMkLst>
          <pc:docMk/>
          <pc:sldMk cId="4248916491" sldId="573"/>
        </pc:sldMkLst>
        <pc:spChg chg="mod">
          <ac:chgData name="前川 亮" userId="d7d429a203bb0ce1" providerId="LiveId" clId="{85DB0675-5507-4762-A5C7-D53C1443CC94}" dt="2020-09-15T05:23:23.153" v="0" actId="20577"/>
          <ac:spMkLst>
            <pc:docMk/>
            <pc:sldMk cId="4248916491" sldId="573"/>
            <ac:spMk id="5" creationId="{6889885A-9710-4514-B7D0-4AD8180CE4F9}"/>
          </ac:spMkLst>
        </pc:spChg>
      </pc:sldChg>
    </pc:docChg>
  </pc:docChgLst>
  <pc:docChgLst>
    <pc:chgData name="前川 亮" userId="d7d429a203bb0ce1" providerId="LiveId" clId="{BB4CE3D5-7C76-4373-84C9-D684F227A036}"/>
    <pc:docChg chg="custSel addSld delSld modSld">
      <pc:chgData name="前川 亮" userId="d7d429a203bb0ce1" providerId="LiveId" clId="{BB4CE3D5-7C76-4373-84C9-D684F227A036}" dt="2020-09-05T04:14:09.149" v="611" actId="478"/>
      <pc:docMkLst>
        <pc:docMk/>
      </pc:docMkLst>
      <pc:sldChg chg="modSp mod">
        <pc:chgData name="前川 亮" userId="d7d429a203bb0ce1" providerId="LiveId" clId="{BB4CE3D5-7C76-4373-84C9-D684F227A036}" dt="2020-09-05T02:16:43.403" v="39"/>
        <pc:sldMkLst>
          <pc:docMk/>
          <pc:sldMk cId="3020341917" sldId="283"/>
        </pc:sldMkLst>
        <pc:spChg chg="mod">
          <ac:chgData name="前川 亮" userId="d7d429a203bb0ce1" providerId="LiveId" clId="{BB4CE3D5-7C76-4373-84C9-D684F227A036}" dt="2020-09-05T02:16:43.403" v="39"/>
          <ac:spMkLst>
            <pc:docMk/>
            <pc:sldMk cId="3020341917" sldId="283"/>
            <ac:spMk id="16" creationId="{00000000-0000-0000-0000-000000000000}"/>
          </ac:spMkLst>
        </pc:spChg>
      </pc:sldChg>
      <pc:sldChg chg="del">
        <pc:chgData name="前川 亮" userId="d7d429a203bb0ce1" providerId="LiveId" clId="{BB4CE3D5-7C76-4373-84C9-D684F227A036}" dt="2020-09-05T02:18:16.304" v="40" actId="47"/>
        <pc:sldMkLst>
          <pc:docMk/>
          <pc:sldMk cId="3555034777" sldId="523"/>
        </pc:sldMkLst>
      </pc:sldChg>
      <pc:sldChg chg="modSp mod">
        <pc:chgData name="前川 亮" userId="d7d429a203bb0ce1" providerId="LiveId" clId="{BB4CE3D5-7C76-4373-84C9-D684F227A036}" dt="2020-09-05T04:11:11.762" v="323" actId="692"/>
        <pc:sldMkLst>
          <pc:docMk/>
          <pc:sldMk cId="4187746947" sldId="542"/>
        </pc:sldMkLst>
        <pc:spChg chg="mod">
          <ac:chgData name="前川 亮" userId="d7d429a203bb0ce1" providerId="LiveId" clId="{BB4CE3D5-7C76-4373-84C9-D684F227A036}" dt="2020-09-05T04:11:11.762" v="323" actId="692"/>
          <ac:spMkLst>
            <pc:docMk/>
            <pc:sldMk cId="4187746947" sldId="542"/>
            <ac:spMk id="22" creationId="{9D463FA2-64D6-41C1-8AFF-73B6A193CC7B}"/>
          </ac:spMkLst>
        </pc:spChg>
      </pc:sldChg>
      <pc:sldChg chg="del">
        <pc:chgData name="前川 亮" userId="d7d429a203bb0ce1" providerId="LiveId" clId="{BB4CE3D5-7C76-4373-84C9-D684F227A036}" dt="2020-09-05T02:18:16.304" v="40" actId="47"/>
        <pc:sldMkLst>
          <pc:docMk/>
          <pc:sldMk cId="389933604" sldId="545"/>
        </pc:sldMkLst>
      </pc:sldChg>
      <pc:sldChg chg="modSp mod">
        <pc:chgData name="前川 亮" userId="d7d429a203bb0ce1" providerId="LiveId" clId="{BB4CE3D5-7C76-4373-84C9-D684F227A036}" dt="2020-09-05T04:11:19.481" v="329" actId="692"/>
        <pc:sldMkLst>
          <pc:docMk/>
          <pc:sldMk cId="2968793779" sldId="563"/>
        </pc:sldMkLst>
        <pc:spChg chg="mod">
          <ac:chgData name="前川 亮" userId="d7d429a203bb0ce1" providerId="LiveId" clId="{BB4CE3D5-7C76-4373-84C9-D684F227A036}" dt="2020-09-05T04:11:19.481" v="329" actId="692"/>
          <ac:spMkLst>
            <pc:docMk/>
            <pc:sldMk cId="2968793779" sldId="563"/>
            <ac:spMk id="25" creationId="{AFD3EB05-FEDF-4D4B-A1A6-85EB5E12D45C}"/>
          </ac:spMkLst>
        </pc:spChg>
      </pc:sldChg>
      <pc:sldChg chg="modSp mod">
        <pc:chgData name="前川 亮" userId="d7d429a203bb0ce1" providerId="LiveId" clId="{BB4CE3D5-7C76-4373-84C9-D684F227A036}" dt="2020-09-05T04:11:34.630" v="341" actId="692"/>
        <pc:sldMkLst>
          <pc:docMk/>
          <pc:sldMk cId="172716183" sldId="565"/>
        </pc:sldMkLst>
        <pc:spChg chg="mod">
          <ac:chgData name="前川 亮" userId="d7d429a203bb0ce1" providerId="LiveId" clId="{BB4CE3D5-7C76-4373-84C9-D684F227A036}" dt="2020-09-05T04:11:34.630" v="341" actId="692"/>
          <ac:spMkLst>
            <pc:docMk/>
            <pc:sldMk cId="172716183" sldId="565"/>
            <ac:spMk id="17" creationId="{5D71406B-1826-4464-BBC9-DFCC8BAB7CC0}"/>
          </ac:spMkLst>
        </pc:spChg>
      </pc:sldChg>
      <pc:sldChg chg="modSp mod">
        <pc:chgData name="前川 亮" userId="d7d429a203bb0ce1" providerId="LiveId" clId="{BB4CE3D5-7C76-4373-84C9-D684F227A036}" dt="2020-09-05T04:11:26.496" v="335" actId="692"/>
        <pc:sldMkLst>
          <pc:docMk/>
          <pc:sldMk cId="3696257777" sldId="566"/>
        </pc:sldMkLst>
        <pc:spChg chg="mod">
          <ac:chgData name="前川 亮" userId="d7d429a203bb0ce1" providerId="LiveId" clId="{BB4CE3D5-7C76-4373-84C9-D684F227A036}" dt="2020-09-05T04:11:26.496" v="335" actId="692"/>
          <ac:spMkLst>
            <pc:docMk/>
            <pc:sldMk cId="3696257777" sldId="566"/>
            <ac:spMk id="17" creationId="{5D71406B-1826-4464-BBC9-DFCC8BAB7CC0}"/>
          </ac:spMkLst>
        </pc:spChg>
      </pc:sldChg>
      <pc:sldChg chg="modSp mod">
        <pc:chgData name="前川 亮" userId="d7d429a203bb0ce1" providerId="LiveId" clId="{BB4CE3D5-7C76-4373-84C9-D684F227A036}" dt="2020-09-05T04:10:53.493" v="315" actId="692"/>
        <pc:sldMkLst>
          <pc:docMk/>
          <pc:sldMk cId="2177234820" sldId="568"/>
        </pc:sldMkLst>
        <pc:spChg chg="mod">
          <ac:chgData name="前川 亮" userId="d7d429a203bb0ce1" providerId="LiveId" clId="{BB4CE3D5-7C76-4373-84C9-D684F227A036}" dt="2020-09-05T04:10:53.493" v="315" actId="692"/>
          <ac:spMkLst>
            <pc:docMk/>
            <pc:sldMk cId="2177234820" sldId="568"/>
            <ac:spMk id="15" creationId="{A63684AE-1544-4A52-9361-ABAC84ECD621}"/>
          </ac:spMkLst>
        </pc:spChg>
      </pc:sldChg>
      <pc:sldChg chg="del">
        <pc:chgData name="前川 亮" userId="d7d429a203bb0ce1" providerId="LiveId" clId="{BB4CE3D5-7C76-4373-84C9-D684F227A036}" dt="2020-09-05T02:18:16.304" v="40" actId="47"/>
        <pc:sldMkLst>
          <pc:docMk/>
          <pc:sldMk cId="3638145249" sldId="570"/>
        </pc:sldMkLst>
      </pc:sldChg>
      <pc:sldChg chg="del">
        <pc:chgData name="前川 亮" userId="d7d429a203bb0ce1" providerId="LiveId" clId="{BB4CE3D5-7C76-4373-84C9-D684F227A036}" dt="2020-09-05T02:18:16.304" v="40" actId="47"/>
        <pc:sldMkLst>
          <pc:docMk/>
          <pc:sldMk cId="2232956134" sldId="571"/>
        </pc:sldMkLst>
      </pc:sldChg>
      <pc:sldChg chg="del">
        <pc:chgData name="前川 亮" userId="d7d429a203bb0ce1" providerId="LiveId" clId="{BB4CE3D5-7C76-4373-84C9-D684F227A036}" dt="2020-09-05T02:18:16.304" v="40" actId="47"/>
        <pc:sldMkLst>
          <pc:docMk/>
          <pc:sldMk cId="1512199906" sldId="572"/>
        </pc:sldMkLst>
      </pc:sldChg>
      <pc:sldChg chg="addSp delSp modSp mod">
        <pc:chgData name="前川 亮" userId="d7d429a203bb0ce1" providerId="LiveId" clId="{BB4CE3D5-7C76-4373-84C9-D684F227A036}" dt="2020-09-05T04:10:58.024" v="316" actId="692"/>
        <pc:sldMkLst>
          <pc:docMk/>
          <pc:sldMk cId="4248916491" sldId="573"/>
        </pc:sldMkLst>
        <pc:spChg chg="add mod">
          <ac:chgData name="前川 亮" userId="d7d429a203bb0ce1" providerId="LiveId" clId="{BB4CE3D5-7C76-4373-84C9-D684F227A036}" dt="2020-09-05T04:04:15.487" v="46" actId="2085"/>
          <ac:spMkLst>
            <pc:docMk/>
            <pc:sldMk cId="4248916491" sldId="573"/>
            <ac:spMk id="3" creationId="{2A57667D-1090-4CEB-8098-572A3E8D3C08}"/>
          </ac:spMkLst>
        </pc:spChg>
        <pc:spChg chg="mod">
          <ac:chgData name="前川 亮" userId="d7d429a203bb0ce1" providerId="LiveId" clId="{BB4CE3D5-7C76-4373-84C9-D684F227A036}" dt="2020-09-05T04:10:58.024" v="316" actId="692"/>
          <ac:spMkLst>
            <pc:docMk/>
            <pc:sldMk cId="4248916491" sldId="573"/>
            <ac:spMk id="15" creationId="{A63684AE-1544-4A52-9361-ABAC84ECD621}"/>
          </ac:spMkLst>
        </pc:spChg>
        <pc:picChg chg="add mod">
          <ac:chgData name="前川 亮" userId="d7d429a203bb0ce1" providerId="LiveId" clId="{BB4CE3D5-7C76-4373-84C9-D684F227A036}" dt="2020-09-05T04:04:04.326" v="43" actId="1076"/>
          <ac:picMkLst>
            <pc:docMk/>
            <pc:sldMk cId="4248916491" sldId="573"/>
            <ac:picMk id="2" creationId="{0968A4CC-AF27-4C74-9F72-76D17FD5D777}"/>
          </ac:picMkLst>
        </pc:picChg>
        <pc:picChg chg="del">
          <ac:chgData name="前川 亮" userId="d7d429a203bb0ce1" providerId="LiveId" clId="{BB4CE3D5-7C76-4373-84C9-D684F227A036}" dt="2020-09-05T04:03:58.507" v="41" actId="478"/>
          <ac:picMkLst>
            <pc:docMk/>
            <pc:sldMk cId="4248916491" sldId="573"/>
            <ac:picMk id="8" creationId="{CD724300-3438-4230-92BC-FC53AA6140A3}"/>
          </ac:picMkLst>
        </pc:picChg>
      </pc:sldChg>
      <pc:sldChg chg="modSp mod">
        <pc:chgData name="前川 亮" userId="d7d429a203bb0ce1" providerId="LiveId" clId="{BB4CE3D5-7C76-4373-84C9-D684F227A036}" dt="2020-09-05T04:11:40.333" v="347" actId="692"/>
        <pc:sldMkLst>
          <pc:docMk/>
          <pc:sldMk cId="4276226915" sldId="574"/>
        </pc:sldMkLst>
        <pc:spChg chg="mod">
          <ac:chgData name="前川 亮" userId="d7d429a203bb0ce1" providerId="LiveId" clId="{BB4CE3D5-7C76-4373-84C9-D684F227A036}" dt="2020-09-05T04:11:40.333" v="347" actId="692"/>
          <ac:spMkLst>
            <pc:docMk/>
            <pc:sldMk cId="4276226915" sldId="574"/>
            <ac:spMk id="2" creationId="{085EAB69-8069-4E44-AA69-CB1610DEBDA6}"/>
          </ac:spMkLst>
        </pc:spChg>
      </pc:sldChg>
      <pc:sldChg chg="addSp delSp modSp add mod">
        <pc:chgData name="前川 亮" userId="d7d429a203bb0ce1" providerId="LiveId" clId="{BB4CE3D5-7C76-4373-84C9-D684F227A036}" dt="2020-09-05T04:11:02.565" v="317" actId="692"/>
        <pc:sldMkLst>
          <pc:docMk/>
          <pc:sldMk cId="995300582" sldId="576"/>
        </pc:sldMkLst>
        <pc:spChg chg="mod">
          <ac:chgData name="前川 亮" userId="d7d429a203bb0ce1" providerId="LiveId" clId="{BB4CE3D5-7C76-4373-84C9-D684F227A036}" dt="2020-09-05T04:07:59.090" v="96" actId="164"/>
          <ac:spMkLst>
            <pc:docMk/>
            <pc:sldMk cId="995300582" sldId="576"/>
            <ac:spMk id="3" creationId="{2A57667D-1090-4CEB-8098-572A3E8D3C08}"/>
          </ac:spMkLst>
        </pc:spChg>
        <pc:spChg chg="del">
          <ac:chgData name="前川 亮" userId="d7d429a203bb0ce1" providerId="LiveId" clId="{BB4CE3D5-7C76-4373-84C9-D684F227A036}" dt="2020-09-05T04:06:31.428" v="48" actId="478"/>
          <ac:spMkLst>
            <pc:docMk/>
            <pc:sldMk cId="995300582" sldId="576"/>
            <ac:spMk id="5" creationId="{6889885A-9710-4514-B7D0-4AD8180CE4F9}"/>
          </ac:spMkLst>
        </pc:spChg>
        <pc:spChg chg="add mod">
          <ac:chgData name="前川 亮" userId="d7d429a203bb0ce1" providerId="LiveId" clId="{BB4CE3D5-7C76-4373-84C9-D684F227A036}" dt="2020-09-05T04:07:59.090" v="96" actId="164"/>
          <ac:spMkLst>
            <pc:docMk/>
            <pc:sldMk cId="995300582" sldId="576"/>
            <ac:spMk id="6" creationId="{A0AE41A6-925B-4BDC-9C38-B71A5FF2C42A}"/>
          </ac:spMkLst>
        </pc:spChg>
        <pc:spChg chg="add mod">
          <ac:chgData name="前川 亮" userId="d7d429a203bb0ce1" providerId="LiveId" clId="{BB4CE3D5-7C76-4373-84C9-D684F227A036}" dt="2020-09-05T04:11:02.565" v="317" actId="692"/>
          <ac:spMkLst>
            <pc:docMk/>
            <pc:sldMk cId="995300582" sldId="576"/>
            <ac:spMk id="8" creationId="{79D66696-322E-4AD4-A1CC-7BE4AD7899E0}"/>
          </ac:spMkLst>
        </pc:spChg>
        <pc:spChg chg="del">
          <ac:chgData name="前川 亮" userId="d7d429a203bb0ce1" providerId="LiveId" clId="{BB4CE3D5-7C76-4373-84C9-D684F227A036}" dt="2020-09-05T04:06:31.428" v="48" actId="478"/>
          <ac:spMkLst>
            <pc:docMk/>
            <pc:sldMk cId="995300582" sldId="576"/>
            <ac:spMk id="15" creationId="{A63684AE-1544-4A52-9361-ABAC84ECD621}"/>
          </ac:spMkLst>
        </pc:spChg>
        <pc:spChg chg="mod">
          <ac:chgData name="前川 亮" userId="d7d429a203bb0ce1" providerId="LiveId" clId="{BB4CE3D5-7C76-4373-84C9-D684F227A036}" dt="2020-09-05T04:08:15.170" v="140"/>
          <ac:spMkLst>
            <pc:docMk/>
            <pc:sldMk cId="995300582" sldId="576"/>
            <ac:spMk id="18" creationId="{71271B10-9F86-467F-861B-13DCC9D2CD48}"/>
          </ac:spMkLst>
        </pc:spChg>
        <pc:spChg chg="del">
          <ac:chgData name="前川 亮" userId="d7d429a203bb0ce1" providerId="LiveId" clId="{BB4CE3D5-7C76-4373-84C9-D684F227A036}" dt="2020-09-05T04:06:31.428" v="48" actId="478"/>
          <ac:spMkLst>
            <pc:docMk/>
            <pc:sldMk cId="995300582" sldId="576"/>
            <ac:spMk id="25" creationId="{734F610C-4F9E-4691-A488-F324FAA12807}"/>
          </ac:spMkLst>
        </pc:spChg>
        <pc:spChg chg="del">
          <ac:chgData name="前川 亮" userId="d7d429a203bb0ce1" providerId="LiveId" clId="{BB4CE3D5-7C76-4373-84C9-D684F227A036}" dt="2020-09-05T04:06:31.428" v="48" actId="478"/>
          <ac:spMkLst>
            <pc:docMk/>
            <pc:sldMk cId="995300582" sldId="576"/>
            <ac:spMk id="27" creationId="{C72B70F5-6765-441F-8925-EBAA9CAF6938}"/>
          </ac:spMkLst>
        </pc:spChg>
        <pc:spChg chg="del">
          <ac:chgData name="前川 亮" userId="d7d429a203bb0ce1" providerId="LiveId" clId="{BB4CE3D5-7C76-4373-84C9-D684F227A036}" dt="2020-09-05T04:06:31.428" v="48" actId="478"/>
          <ac:spMkLst>
            <pc:docMk/>
            <pc:sldMk cId="995300582" sldId="576"/>
            <ac:spMk id="29" creationId="{B6A90CE9-F993-418F-B9D3-79F7C609686F}"/>
          </ac:spMkLst>
        </pc:spChg>
        <pc:grpChg chg="add mod">
          <ac:chgData name="前川 亮" userId="d7d429a203bb0ce1" providerId="LiveId" clId="{BB4CE3D5-7C76-4373-84C9-D684F227A036}" dt="2020-09-05T04:08:23.590" v="144" actId="1035"/>
          <ac:grpSpMkLst>
            <pc:docMk/>
            <pc:sldMk cId="995300582" sldId="576"/>
            <ac:grpSpMk id="7" creationId="{51FC6101-7627-4F76-91BB-003DA41CA3F8}"/>
          </ac:grpSpMkLst>
        </pc:grpChg>
        <pc:picChg chg="mod">
          <ac:chgData name="前川 亮" userId="d7d429a203bb0ce1" providerId="LiveId" clId="{BB4CE3D5-7C76-4373-84C9-D684F227A036}" dt="2020-09-05T04:07:59.090" v="96" actId="164"/>
          <ac:picMkLst>
            <pc:docMk/>
            <pc:sldMk cId="995300582" sldId="576"/>
            <ac:picMk id="2" creationId="{0968A4CC-AF27-4C74-9F72-76D17FD5D777}"/>
          </ac:picMkLst>
        </pc:picChg>
        <pc:picChg chg="add mod">
          <ac:chgData name="前川 亮" userId="d7d429a203bb0ce1" providerId="LiveId" clId="{BB4CE3D5-7C76-4373-84C9-D684F227A036}" dt="2020-09-05T04:07:59.090" v="96" actId="164"/>
          <ac:picMkLst>
            <pc:docMk/>
            <pc:sldMk cId="995300582" sldId="576"/>
            <ac:picMk id="4" creationId="{32C0C6D9-789A-4B66-AB96-D24CE4E4FAB9}"/>
          </ac:picMkLst>
        </pc:picChg>
      </pc:sldChg>
      <pc:sldChg chg="addSp delSp modSp add mod">
        <pc:chgData name="前川 亮" userId="d7d429a203bb0ce1" providerId="LiveId" clId="{BB4CE3D5-7C76-4373-84C9-D684F227A036}" dt="2020-09-05T04:14:09.149" v="611" actId="478"/>
        <pc:sldMkLst>
          <pc:docMk/>
          <pc:sldMk cId="2362927708" sldId="577"/>
        </pc:sldMkLst>
        <pc:spChg chg="mod topLvl">
          <ac:chgData name="前川 亮" userId="d7d429a203bb0ce1" providerId="LiveId" clId="{BB4CE3D5-7C76-4373-84C9-D684F227A036}" dt="2020-09-05T04:13:50.550" v="605" actId="165"/>
          <ac:spMkLst>
            <pc:docMk/>
            <pc:sldMk cId="2362927708" sldId="577"/>
            <ac:spMk id="3" creationId="{2A57667D-1090-4CEB-8098-572A3E8D3C08}"/>
          </ac:spMkLst>
        </pc:spChg>
        <pc:spChg chg="add mod">
          <ac:chgData name="前川 亮" userId="d7d429a203bb0ce1" providerId="LiveId" clId="{BB4CE3D5-7C76-4373-84C9-D684F227A036}" dt="2020-09-05T04:13:22.060" v="600" actId="1076"/>
          <ac:spMkLst>
            <pc:docMk/>
            <pc:sldMk cId="2362927708" sldId="577"/>
            <ac:spMk id="5" creationId="{EBCE435F-8EE8-4B84-9532-C68BC6513A6F}"/>
          </ac:spMkLst>
        </pc:spChg>
        <pc:spChg chg="mod topLvl">
          <ac:chgData name="前川 亮" userId="d7d429a203bb0ce1" providerId="LiveId" clId="{BB4CE3D5-7C76-4373-84C9-D684F227A036}" dt="2020-09-05T04:13:50.550" v="605" actId="165"/>
          <ac:spMkLst>
            <pc:docMk/>
            <pc:sldMk cId="2362927708" sldId="577"/>
            <ac:spMk id="6" creationId="{A0AE41A6-925B-4BDC-9C38-B71A5FF2C42A}"/>
          </ac:spMkLst>
        </pc:spChg>
        <pc:spChg chg="mod">
          <ac:chgData name="前川 亮" userId="d7d429a203bb0ce1" providerId="LiveId" clId="{BB4CE3D5-7C76-4373-84C9-D684F227A036}" dt="2020-09-05T04:12:48.363" v="499" actId="1035"/>
          <ac:spMkLst>
            <pc:docMk/>
            <pc:sldMk cId="2362927708" sldId="577"/>
            <ac:spMk id="8" creationId="{79D66696-322E-4AD4-A1CC-7BE4AD7899E0}"/>
          </ac:spMkLst>
        </pc:spChg>
        <pc:spChg chg="mod">
          <ac:chgData name="前川 亮" userId="d7d429a203bb0ce1" providerId="LiveId" clId="{BB4CE3D5-7C76-4373-84C9-D684F227A036}" dt="2020-09-05T04:12:12.250" v="407" actId="20577"/>
          <ac:spMkLst>
            <pc:docMk/>
            <pc:sldMk cId="2362927708" sldId="577"/>
            <ac:spMk id="18" creationId="{71271B10-9F86-467F-861B-13DCC9D2CD48}"/>
          </ac:spMkLst>
        </pc:spChg>
        <pc:grpChg chg="del mod">
          <ac:chgData name="前川 亮" userId="d7d429a203bb0ce1" providerId="LiveId" clId="{BB4CE3D5-7C76-4373-84C9-D684F227A036}" dt="2020-09-05T04:13:50.550" v="605" actId="165"/>
          <ac:grpSpMkLst>
            <pc:docMk/>
            <pc:sldMk cId="2362927708" sldId="577"/>
            <ac:grpSpMk id="7" creationId="{51FC6101-7627-4F76-91BB-003DA41CA3F8}"/>
          </ac:grpSpMkLst>
        </pc:grpChg>
        <pc:picChg chg="del mod topLvl">
          <ac:chgData name="前川 亮" userId="d7d429a203bb0ce1" providerId="LiveId" clId="{BB4CE3D5-7C76-4373-84C9-D684F227A036}" dt="2020-09-05T04:14:09.149" v="611" actId="478"/>
          <ac:picMkLst>
            <pc:docMk/>
            <pc:sldMk cId="2362927708" sldId="577"/>
            <ac:picMk id="2" creationId="{0968A4CC-AF27-4C74-9F72-76D17FD5D777}"/>
          </ac:picMkLst>
        </pc:picChg>
        <pc:picChg chg="del mod topLvl">
          <ac:chgData name="前川 亮" userId="d7d429a203bb0ce1" providerId="LiveId" clId="{BB4CE3D5-7C76-4373-84C9-D684F227A036}" dt="2020-09-05T04:14:08.554" v="610" actId="478"/>
          <ac:picMkLst>
            <pc:docMk/>
            <pc:sldMk cId="2362927708" sldId="577"/>
            <ac:picMk id="4" creationId="{32C0C6D9-789A-4B66-AB96-D24CE4E4FAB9}"/>
          </ac:picMkLst>
        </pc:picChg>
        <pc:picChg chg="add mod ord">
          <ac:chgData name="前川 亮" userId="d7d429a203bb0ce1" providerId="LiveId" clId="{BB4CE3D5-7C76-4373-84C9-D684F227A036}" dt="2020-09-05T04:14:07.585" v="609" actId="167"/>
          <ac:picMkLst>
            <pc:docMk/>
            <pc:sldMk cId="2362927708" sldId="577"/>
            <ac:picMk id="9" creationId="{793F6434-CD35-4ADD-8AD4-635B07D4A8BA}"/>
          </ac:picMkLst>
        </pc:picChg>
        <pc:picChg chg="add mod ord">
          <ac:chgData name="前川 亮" userId="d7d429a203bb0ce1" providerId="LiveId" clId="{BB4CE3D5-7C76-4373-84C9-D684F227A036}" dt="2020-09-05T04:14:07.585" v="609" actId="167"/>
          <ac:picMkLst>
            <pc:docMk/>
            <pc:sldMk cId="2362927708" sldId="577"/>
            <ac:picMk id="10" creationId="{1875984F-31CF-4429-B274-BA57F27B7AD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D:\OneDrive\&#12489;&#12461;&#12517;&#12513;&#12531;&#12488;\16&#20107;&#21209;&#38306;&#20418;\17&#29305;&#35542;15\&#23470;&#33031;&#12367;&#12435;\&#20104;&#20633;&#23455;&#39443;%20&#32080;&#26524;(&#65299;&#21517;).xlsx" TargetMode="External"/><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30.xml"/><Relationship Id="rId1" Type="http://schemas.microsoft.com/office/2011/relationships/chartStyle" Target="style30.xml"/></Relationships>
</file>

<file path=ppt/charts/_rels/chart4.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NULL"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oleObject" Target="file:///D:\OneDrive\&#12489;&#12461;&#12517;&#12513;&#12531;&#12488;\MATLAB\IGT\Kobayashi\outputdata\&#24515;&#25293;&#24321;&#21029;%20&#35500;&#26126;%20simomura.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375-4098-91B5-CC3A2F79EEF3}"/>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375-4098-91B5-CC3A2F79EEF3}"/>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7000"/>
          <c:min val="50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7D97-4AF6-B27B-B8E39C97D5ED}"/>
              </c:ext>
            </c:extLst>
          </c:dPt>
          <c:dPt>
            <c:idx val="1"/>
            <c:invertIfNegative val="0"/>
            <c:bubble3D val="0"/>
            <c:spPr>
              <a:solidFill>
                <a:srgbClr val="4472C4"/>
              </a:solidFill>
              <a:ln>
                <a:noFill/>
              </a:ln>
              <a:effectLst/>
            </c:spPr>
            <c:extLst>
              <c:ext xmlns:c16="http://schemas.microsoft.com/office/drawing/2014/chart" uri="{C3380CC4-5D6E-409C-BE32-E72D297353CC}">
                <c16:uniqueId val="{00000001-9042-442B-8CB0-3A74D85DDADD}"/>
              </c:ext>
            </c:extLst>
          </c:dPt>
          <c:dPt>
            <c:idx val="2"/>
            <c:invertIfNegative val="0"/>
            <c:bubble3D val="0"/>
            <c:spPr>
              <a:solidFill>
                <a:srgbClr val="ED7D31"/>
              </a:solidFill>
              <a:ln>
                <a:noFill/>
              </a:ln>
              <a:effectLst/>
            </c:spPr>
            <c:extLst>
              <c:ext xmlns:c16="http://schemas.microsoft.com/office/drawing/2014/chart" uri="{C3380CC4-5D6E-409C-BE32-E72D297353CC}">
                <c16:uniqueId val="{00000005-7D97-4AF6-B27B-B8E39C97D5ED}"/>
              </c:ext>
            </c:extLst>
          </c:dPt>
          <c:dPt>
            <c:idx val="3"/>
            <c:invertIfNegative val="0"/>
            <c:bubble3D val="0"/>
            <c:spPr>
              <a:solidFill>
                <a:srgbClr val="4472C4"/>
              </a:solidFill>
              <a:ln>
                <a:noFill/>
              </a:ln>
              <a:effectLst/>
            </c:spPr>
            <c:extLst>
              <c:ext xmlns:c16="http://schemas.microsoft.com/office/drawing/2014/chart" uri="{C3380CC4-5D6E-409C-BE32-E72D297353CC}">
                <c16:uniqueId val="{00000003-9042-442B-8CB0-3A74D85DDADD}"/>
              </c:ext>
            </c:extLst>
          </c:dPt>
          <c:cat>
            <c:multiLvlStrRef>
              <c:f>まとめ!$C$10:$F$11</c:f>
              <c:multiLvlStrCache>
                <c:ptCount val="4"/>
                <c:lvl>
                  <c:pt idx="0">
                    <c:v>好き</c:v>
                  </c:pt>
                  <c:pt idx="1">
                    <c:v>嫌い</c:v>
                  </c:pt>
                  <c:pt idx="2">
                    <c:v>欲しい</c:v>
                  </c:pt>
                  <c:pt idx="3">
                    <c:v>いらない</c:v>
                  </c:pt>
                </c:lvl>
                <c:lvl>
                  <c:pt idx="0">
                    <c:v>liking</c:v>
                  </c:pt>
                  <c:pt idx="2">
                    <c:v>wanting</c:v>
                  </c:pt>
                </c:lvl>
              </c:multiLvlStrCache>
            </c:multiLvlStrRef>
          </c:cat>
          <c:val>
            <c:numRef>
              <c:f>まとめ!$C$12:$F$12</c:f>
              <c:numCache>
                <c:formatCode>General</c:formatCode>
                <c:ptCount val="4"/>
                <c:pt idx="0">
                  <c:v>0.80810000000000004</c:v>
                </c:pt>
                <c:pt idx="1">
                  <c:v>0.8266</c:v>
                </c:pt>
                <c:pt idx="2">
                  <c:v>0.83179999999999998</c:v>
                </c:pt>
                <c:pt idx="3">
                  <c:v>0.8337</c:v>
                </c:pt>
              </c:numCache>
            </c:numRef>
          </c:val>
          <c:extLst>
            <c:ext xmlns:c16="http://schemas.microsoft.com/office/drawing/2014/chart" uri="{C3380CC4-5D6E-409C-BE32-E72D297353CC}">
              <c16:uniqueId val="{00000004-9042-442B-8CB0-3A74D85DDADD}"/>
            </c:ext>
          </c:extLst>
        </c:ser>
        <c:dLbls>
          <c:showLegendKey val="0"/>
          <c:showVal val="0"/>
          <c:showCatName val="0"/>
          <c:showSerName val="0"/>
          <c:showPercent val="0"/>
          <c:showBubbleSize val="0"/>
        </c:dLbls>
        <c:gapWidth val="219"/>
        <c:overlap val="-27"/>
        <c:axId val="703177240"/>
        <c:axId val="703168712"/>
      </c:barChart>
      <c:catAx>
        <c:axId val="703177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68712"/>
        <c:crosses val="autoZero"/>
        <c:auto val="1"/>
        <c:lblAlgn val="ctr"/>
        <c:lblOffset val="100"/>
        <c:noMultiLvlLbl val="0"/>
      </c:catAx>
      <c:valAx>
        <c:axId val="703168712"/>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r>
                  <a:rPr lang="ja-JP"/>
                  <a:t>反応時間（秒）</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ea"/>
                <a:ea typeface="+mn-ea"/>
                <a:cs typeface="+mn-cs"/>
              </a:defRPr>
            </a:pPr>
            <a:endParaRPr lang="ja-JP"/>
          </a:p>
        </c:txPr>
        <c:crossAx val="7031772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mn-ea"/>
          <a:ea typeface="+mn-ea"/>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rgbClr val="ED7D31"/>
              </a:solidFill>
              <a:ln>
                <a:noFill/>
              </a:ln>
              <a:effectLst/>
            </c:spPr>
            <c:extLst>
              <c:ext xmlns:c16="http://schemas.microsoft.com/office/drawing/2014/chart" uri="{C3380CC4-5D6E-409C-BE32-E72D297353CC}">
                <c16:uniqueId val="{00000004-373F-4558-B348-7B27102182F0}"/>
              </c:ext>
            </c:extLst>
          </c:dPt>
          <c:dPt>
            <c:idx val="1"/>
            <c:invertIfNegative val="0"/>
            <c:bubble3D val="0"/>
            <c:spPr>
              <a:solidFill>
                <a:srgbClr val="4472C4"/>
              </a:solidFill>
              <a:ln>
                <a:noFill/>
              </a:ln>
              <a:effectLst/>
            </c:spPr>
            <c:extLst>
              <c:ext xmlns:c16="http://schemas.microsoft.com/office/drawing/2014/chart" uri="{C3380CC4-5D6E-409C-BE32-E72D297353CC}">
                <c16:uniqueId val="{00000001-3907-4C6F-9DF5-7F23FA064AB5}"/>
              </c:ext>
            </c:extLst>
          </c:dPt>
          <c:dPt>
            <c:idx val="2"/>
            <c:invertIfNegative val="0"/>
            <c:bubble3D val="0"/>
            <c:spPr>
              <a:solidFill>
                <a:srgbClr val="ED7D31"/>
              </a:solidFill>
              <a:ln>
                <a:noFill/>
              </a:ln>
              <a:effectLst/>
            </c:spPr>
            <c:extLst>
              <c:ext xmlns:c16="http://schemas.microsoft.com/office/drawing/2014/chart" uri="{C3380CC4-5D6E-409C-BE32-E72D297353CC}">
                <c16:uniqueId val="{00000005-373F-4558-B348-7B27102182F0}"/>
              </c:ext>
            </c:extLst>
          </c:dPt>
          <c:dPt>
            <c:idx val="3"/>
            <c:invertIfNegative val="0"/>
            <c:bubble3D val="0"/>
            <c:spPr>
              <a:solidFill>
                <a:srgbClr val="4472C4"/>
              </a:solidFill>
              <a:ln>
                <a:noFill/>
              </a:ln>
              <a:effectLst/>
            </c:spPr>
            <c:extLst>
              <c:ext xmlns:c16="http://schemas.microsoft.com/office/drawing/2014/chart" uri="{C3380CC4-5D6E-409C-BE32-E72D297353CC}">
                <c16:uniqueId val="{00000003-3907-4C6F-9DF5-7F23FA064AB5}"/>
              </c:ext>
            </c:extLst>
          </c:dPt>
          <c:cat>
            <c:multiLvlStrRef>
              <c:f>まとめ!$C$15:$F$16</c:f>
              <c:multiLvlStrCache>
                <c:ptCount val="4"/>
                <c:lvl>
                  <c:pt idx="0">
                    <c:v>好き</c:v>
                  </c:pt>
                  <c:pt idx="1">
                    <c:v>嫌い</c:v>
                  </c:pt>
                  <c:pt idx="2">
                    <c:v>欲しい</c:v>
                  </c:pt>
                  <c:pt idx="3">
                    <c:v>いらない</c:v>
                  </c:pt>
                </c:lvl>
                <c:lvl>
                  <c:pt idx="0">
                    <c:v>liking</c:v>
                  </c:pt>
                  <c:pt idx="2">
                    <c:v>wanting</c:v>
                  </c:pt>
                </c:lvl>
              </c:multiLvlStrCache>
            </c:multiLvlStrRef>
          </c:cat>
          <c:val>
            <c:numRef>
              <c:f>まとめ!$C$17:$F$17</c:f>
              <c:numCache>
                <c:formatCode>General</c:formatCode>
                <c:ptCount val="4"/>
                <c:pt idx="0">
                  <c:v>0.8276</c:v>
                </c:pt>
                <c:pt idx="1">
                  <c:v>0.83699999999999997</c:v>
                </c:pt>
                <c:pt idx="2">
                  <c:v>0.81569999999999998</c:v>
                </c:pt>
                <c:pt idx="3">
                  <c:v>0.84670000000000001</c:v>
                </c:pt>
              </c:numCache>
            </c:numRef>
          </c:val>
          <c:extLst>
            <c:ext xmlns:c16="http://schemas.microsoft.com/office/drawing/2014/chart" uri="{C3380CC4-5D6E-409C-BE32-E72D297353CC}">
              <c16:uniqueId val="{00000004-3907-4C6F-9DF5-7F23FA064AB5}"/>
            </c:ext>
          </c:extLst>
        </c:ser>
        <c:dLbls>
          <c:showLegendKey val="0"/>
          <c:showVal val="0"/>
          <c:showCatName val="0"/>
          <c:showSerName val="0"/>
          <c:showPercent val="0"/>
          <c:showBubbleSize val="0"/>
        </c:dLbls>
        <c:gapWidth val="219"/>
        <c:overlap val="-27"/>
        <c:axId val="703185440"/>
        <c:axId val="703186096"/>
      </c:barChart>
      <c:catAx>
        <c:axId val="703185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6096"/>
        <c:crosses val="autoZero"/>
        <c:auto val="1"/>
        <c:lblAlgn val="ctr"/>
        <c:lblOffset val="100"/>
        <c:noMultiLvlLbl val="0"/>
      </c:catAx>
      <c:valAx>
        <c:axId val="703186096"/>
        <c:scaling>
          <c:orientation val="minMax"/>
          <c:max val="0.85000000000000009"/>
          <c:min val="0.8"/>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ja-JP"/>
                  <a:t>反応時間（秒）</a:t>
                </a:r>
                <a:endParaRPr lang="en-US"/>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ja-JP"/>
          </a:p>
        </c:txPr>
        <c:crossAx val="703185440"/>
        <c:crosses val="autoZero"/>
        <c:crossBetween val="between"/>
      </c:valAx>
      <c:spPr>
        <a:noFill/>
        <a:ln>
          <a:noFill/>
        </a:ln>
        <a:effectLst/>
      </c:spPr>
    </c:plotArea>
    <c:plotVisOnly val="1"/>
    <c:dispBlanksAs val="gap"/>
    <c:showDLblsOverMax val="0"/>
  </c:chart>
  <c:spPr>
    <a:noFill/>
    <a:ln>
      <a:noFill/>
    </a:ln>
    <a:effectLst/>
  </c:spPr>
  <c:txPr>
    <a:bodyPr/>
    <a:lstStyle/>
    <a:p>
      <a:pPr>
        <a:defRPr sz="1600">
          <a:solidFill>
            <a:schemeClr val="tx1"/>
          </a:solidFill>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FD71-436E-A55D-F208173171CF}"/>
            </c:ext>
          </c:extLst>
        </c:ser>
        <c:dLbls>
          <c:showLegendKey val="0"/>
          <c:showVal val="0"/>
          <c:showCatName val="0"/>
          <c:showSerName val="0"/>
          <c:showPercent val="0"/>
          <c:showBubbleSize val="0"/>
        </c:dLbls>
        <c:axId val="926097056"/>
        <c:axId val="926094760"/>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FD71-436E-A55D-F208173171CF}"/>
            </c:ext>
          </c:extLst>
        </c:ser>
        <c:dLbls>
          <c:showLegendKey val="0"/>
          <c:showVal val="0"/>
          <c:showCatName val="0"/>
          <c:showSerName val="0"/>
          <c:showPercent val="0"/>
          <c:showBubbleSize val="0"/>
        </c:dLbls>
        <c:axId val="926100664"/>
        <c:axId val="926102960"/>
      </c:scatterChart>
      <c:valAx>
        <c:axId val="926097056"/>
        <c:scaling>
          <c:orientation val="minMax"/>
          <c:max val="11"/>
          <c:min val="3"/>
        </c:scaling>
        <c:delete val="1"/>
        <c:axPos val="b"/>
        <c:numFmt formatCode="General" sourceLinked="1"/>
        <c:majorTickMark val="none"/>
        <c:minorTickMark val="none"/>
        <c:tickLblPos val="nextTo"/>
        <c:crossAx val="926094760"/>
        <c:crossesAt val="-1000000"/>
        <c:crossBetween val="midCat"/>
      </c:valAx>
      <c:valAx>
        <c:axId val="926094760"/>
        <c:scaling>
          <c:orientation val="minMax"/>
          <c:max val="-8500"/>
          <c:min val="-10500"/>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097056"/>
        <c:crosses val="autoZero"/>
        <c:crossBetween val="midCat"/>
      </c:valAx>
      <c:valAx>
        <c:axId val="92610296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926100664"/>
        <c:crosses val="max"/>
        <c:crossBetween val="midCat"/>
      </c:valAx>
      <c:valAx>
        <c:axId val="926100664"/>
        <c:scaling>
          <c:orientation val="minMax"/>
        </c:scaling>
        <c:delete val="1"/>
        <c:axPos val="b"/>
        <c:numFmt formatCode="General" sourceLinked="1"/>
        <c:majorTickMark val="out"/>
        <c:minorTickMark val="none"/>
        <c:tickLblPos val="nextTo"/>
        <c:crossAx val="92610296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遅れ時間（</a:t>
                </a:r>
                <a:r>
                  <a:rPr lang="en-US" altLang="ja-JP"/>
                  <a:t>ms</a:t>
                </a:r>
                <a:r>
                  <a:rPr lang="ja-JP"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「一致」割合</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遅れ時間（</a:t>
                </a:r>
                <a:r>
                  <a:rPr lang="en-US" altLang="ja-JP"/>
                  <a:t>ms</a:t>
                </a:r>
                <a:r>
                  <a:rPr lang="ja-JP" altLang="en-US"/>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dirty="0"/>
                  <a:t>「一致」割合</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a:noFill/>
            </a:ln>
          </c:spPr>
          <c:marker>
            <c:symbol val="circle"/>
            <c:size val="5"/>
            <c:spPr>
              <a:solidFill>
                <a:schemeClr val="tx1"/>
              </a:solidFill>
              <a:ln>
                <a:noFill/>
              </a:ln>
            </c:spPr>
          </c:marker>
          <c:trendline>
            <c:spPr>
              <a:ln w="25400">
                <a:prstDash val="sysDot"/>
              </a:ln>
            </c:spPr>
            <c:trendlineType val="linear"/>
            <c:dispRSqr val="0"/>
            <c:dispEq val="0"/>
          </c:trendline>
          <c:xVal>
            <c:numRef>
              <c:f>'分析用(2)'!$Z$2:$Z$22</c:f>
              <c:numCache>
                <c:formatCode>General</c:formatCode>
                <c:ptCount val="21"/>
                <c:pt idx="0">
                  <c:v>30.392156862745097</c:v>
                </c:pt>
                <c:pt idx="1">
                  <c:v>41.666666666666671</c:v>
                </c:pt>
                <c:pt idx="2">
                  <c:v>9.67741935483871</c:v>
                </c:pt>
                <c:pt idx="3">
                  <c:v>27.868852459016392</c:v>
                </c:pt>
                <c:pt idx="4">
                  <c:v>35.151515151515149</c:v>
                </c:pt>
                <c:pt idx="5">
                  <c:v>22.330097087378643</c:v>
                </c:pt>
                <c:pt idx="6">
                  <c:v>32.142857142857146</c:v>
                </c:pt>
                <c:pt idx="7">
                  <c:v>25.581395348837212</c:v>
                </c:pt>
                <c:pt idx="8">
                  <c:v>44.897959183673471</c:v>
                </c:pt>
                <c:pt idx="9">
                  <c:v>33.333333333333329</c:v>
                </c:pt>
                <c:pt idx="10">
                  <c:v>43.39622641509434</c:v>
                </c:pt>
                <c:pt idx="11">
                  <c:v>35.849056603773583</c:v>
                </c:pt>
                <c:pt idx="12">
                  <c:v>27.966101694915253</c:v>
                </c:pt>
                <c:pt idx="13">
                  <c:v>41.666666666666671</c:v>
                </c:pt>
                <c:pt idx="14">
                  <c:v>51.351351351351347</c:v>
                </c:pt>
                <c:pt idx="15">
                  <c:v>12.637362637362637</c:v>
                </c:pt>
                <c:pt idx="16">
                  <c:v>24.822695035460992</c:v>
                </c:pt>
                <c:pt idx="17">
                  <c:v>37.5</c:v>
                </c:pt>
                <c:pt idx="18">
                  <c:v>16.129032258064516</c:v>
                </c:pt>
                <c:pt idx="19">
                  <c:v>31.481481481481481</c:v>
                </c:pt>
                <c:pt idx="20">
                  <c:v>32.456140350877192</c:v>
                </c:pt>
              </c:numCache>
            </c:numRef>
          </c:xVal>
          <c:yVal>
            <c:numRef>
              <c:f>'分析用(2)'!$B$2:$B$22</c:f>
              <c:numCache>
                <c:formatCode>General</c:formatCode>
                <c:ptCount val="21"/>
                <c:pt idx="0">
                  <c:v>17</c:v>
                </c:pt>
                <c:pt idx="1">
                  <c:v>19</c:v>
                </c:pt>
                <c:pt idx="2">
                  <c:v>27</c:v>
                </c:pt>
                <c:pt idx="3">
                  <c:v>13</c:v>
                </c:pt>
                <c:pt idx="4">
                  <c:v>25</c:v>
                </c:pt>
                <c:pt idx="5">
                  <c:v>9</c:v>
                </c:pt>
                <c:pt idx="6">
                  <c:v>14</c:v>
                </c:pt>
                <c:pt idx="7">
                  <c:v>22</c:v>
                </c:pt>
                <c:pt idx="8">
                  <c:v>17</c:v>
                </c:pt>
                <c:pt idx="9">
                  <c:v>17</c:v>
                </c:pt>
                <c:pt idx="10">
                  <c:v>14</c:v>
                </c:pt>
                <c:pt idx="11">
                  <c:v>26</c:v>
                </c:pt>
                <c:pt idx="12">
                  <c:v>15</c:v>
                </c:pt>
                <c:pt idx="13">
                  <c:v>17</c:v>
                </c:pt>
                <c:pt idx="14">
                  <c:v>8</c:v>
                </c:pt>
                <c:pt idx="15">
                  <c:v>22</c:v>
                </c:pt>
                <c:pt idx="16">
                  <c:v>20</c:v>
                </c:pt>
                <c:pt idx="17">
                  <c:v>18</c:v>
                </c:pt>
                <c:pt idx="18">
                  <c:v>27</c:v>
                </c:pt>
                <c:pt idx="19">
                  <c:v>20</c:v>
                </c:pt>
                <c:pt idx="20">
                  <c:v>14</c:v>
                </c:pt>
              </c:numCache>
            </c:numRef>
          </c:yVal>
          <c:smooth val="0"/>
          <c:extLst>
            <c:ext xmlns:c16="http://schemas.microsoft.com/office/drawing/2014/chart" uri="{C3380CC4-5D6E-409C-BE32-E72D297353CC}">
              <c16:uniqueId val="{00000001-9A85-42A9-BD0F-D8A792ECBC30}"/>
            </c:ext>
          </c:extLst>
        </c:ser>
        <c:dLbls>
          <c:showLegendKey val="0"/>
          <c:showVal val="0"/>
          <c:showCatName val="0"/>
          <c:showSerName val="0"/>
          <c:showPercent val="0"/>
          <c:showBubbleSize val="0"/>
        </c:dLbls>
        <c:axId val="313843936"/>
        <c:axId val="313844496"/>
      </c:scatterChart>
      <c:valAx>
        <c:axId val="313843936"/>
        <c:scaling>
          <c:orientation val="minMax"/>
        </c:scaling>
        <c:delete val="0"/>
        <c:axPos val="b"/>
        <c:title>
          <c:tx>
            <c:rich>
              <a:bodyPr/>
              <a:lstStyle/>
              <a:p>
                <a:pPr>
                  <a:defRPr b="0"/>
                </a:pPr>
                <a:r>
                  <a:rPr lang="ja-JP" b="0" dirty="0"/>
                  <a:t>山</a:t>
                </a:r>
                <a:r>
                  <a:rPr lang="en-US" b="0" dirty="0"/>
                  <a:t>C</a:t>
                </a:r>
                <a:r>
                  <a:rPr lang="ja-JP" b="0" dirty="0"/>
                  <a:t>（良い山）の選択割合</a:t>
                </a:r>
              </a:p>
            </c:rich>
          </c:tx>
          <c:layout>
            <c:manualLayout>
              <c:xMode val="edge"/>
              <c:yMode val="edge"/>
              <c:x val="0.2666636386418737"/>
              <c:y val="0.83372274143302183"/>
            </c:manualLayout>
          </c:layout>
          <c:overlay val="0"/>
        </c:title>
        <c:numFmt formatCode="General" sourceLinked="1"/>
        <c:majorTickMark val="out"/>
        <c:minorTickMark val="none"/>
        <c:tickLblPos val="nextTo"/>
        <c:spPr>
          <a:ln>
            <a:solidFill>
              <a:schemeClr val="tx1"/>
            </a:solidFill>
          </a:ln>
        </c:spPr>
        <c:crossAx val="313844496"/>
        <c:crosses val="autoZero"/>
        <c:crossBetween val="midCat"/>
      </c:valAx>
      <c:valAx>
        <c:axId val="313844496"/>
        <c:scaling>
          <c:orientation val="minMax"/>
        </c:scaling>
        <c:delete val="0"/>
        <c:axPos val="l"/>
        <c:title>
          <c:tx>
            <c:rich>
              <a:bodyPr rot="-5400000" vert="horz"/>
              <a:lstStyle/>
              <a:p>
                <a:pPr>
                  <a:defRPr b="0"/>
                </a:pPr>
                <a:r>
                  <a:rPr lang="ja-JP" b="0"/>
                  <a:t>新奇性追求得点</a:t>
                </a:r>
              </a:p>
            </c:rich>
          </c:tx>
          <c:overlay val="0"/>
        </c:title>
        <c:numFmt formatCode="General" sourceLinked="1"/>
        <c:majorTickMark val="out"/>
        <c:minorTickMark val="none"/>
        <c:tickLblPos val="nextTo"/>
        <c:spPr>
          <a:noFill/>
          <a:ln>
            <a:solidFill>
              <a:schemeClr val="tx1"/>
            </a:solidFill>
          </a:ln>
        </c:spPr>
        <c:crossAx val="313843936"/>
        <c:crosses val="autoZero"/>
        <c:crossBetween val="midCat"/>
        <c:majorUnit val="10"/>
      </c:valAx>
    </c:plotArea>
    <c:plotVisOnly val="1"/>
    <c:dispBlanksAs val="gap"/>
    <c:showDLblsOverMax val="0"/>
  </c:chart>
  <c:spPr>
    <a:ln>
      <a:noFill/>
    </a:ln>
  </c:spPr>
  <c:txPr>
    <a:bodyPr/>
    <a:lstStyle/>
    <a:p>
      <a:pPr>
        <a:defRPr sz="1400">
          <a:solidFill>
            <a:schemeClr val="tx1"/>
          </a:solidFill>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19050">
              <a:noFill/>
            </a:ln>
          </c:spPr>
          <c:marker>
            <c:symbol val="circle"/>
            <c:size val="5"/>
            <c:spPr>
              <a:solidFill>
                <a:schemeClr val="tx1"/>
              </a:solidFill>
              <a:ln>
                <a:noFill/>
              </a:ln>
            </c:spPr>
          </c:marker>
          <c:trendline>
            <c:spPr>
              <a:ln w="25400">
                <a:prstDash val="sysDot"/>
              </a:ln>
            </c:spPr>
            <c:trendlineType val="linear"/>
            <c:dispRSqr val="0"/>
            <c:dispEq val="0"/>
          </c:trendline>
          <c:xVal>
            <c:numRef>
              <c:f>'分析用(2)'!$AC$2:$AC$22</c:f>
              <c:numCache>
                <c:formatCode>General</c:formatCode>
                <c:ptCount val="21"/>
                <c:pt idx="0">
                  <c:v>8.1632653061224492</c:v>
                </c:pt>
                <c:pt idx="1">
                  <c:v>20.73170731707317</c:v>
                </c:pt>
                <c:pt idx="2">
                  <c:v>20.710059171597635</c:v>
                </c:pt>
                <c:pt idx="3">
                  <c:v>9.3525179856115113</c:v>
                </c:pt>
                <c:pt idx="4">
                  <c:v>0.48571428571428571</c:v>
                </c:pt>
                <c:pt idx="5">
                  <c:v>50.515463917525771</c:v>
                </c:pt>
                <c:pt idx="6">
                  <c:v>23.611111111111111</c:v>
                </c:pt>
                <c:pt idx="7">
                  <c:v>12.280701754385964</c:v>
                </c:pt>
                <c:pt idx="8">
                  <c:v>12.582781456953644</c:v>
                </c:pt>
                <c:pt idx="9">
                  <c:v>50.714285714285708</c:v>
                </c:pt>
                <c:pt idx="10">
                  <c:v>6.8027210884353746</c:v>
                </c:pt>
                <c:pt idx="11">
                  <c:v>10.884353741496598</c:v>
                </c:pt>
                <c:pt idx="12">
                  <c:v>41.463414634146339</c:v>
                </c:pt>
                <c:pt idx="13">
                  <c:v>63.815789473684212</c:v>
                </c:pt>
                <c:pt idx="14">
                  <c:v>1.8404907975460123</c:v>
                </c:pt>
                <c:pt idx="15">
                  <c:v>16.666666666666664</c:v>
                </c:pt>
                <c:pt idx="16">
                  <c:v>23.728813559322035</c:v>
                </c:pt>
                <c:pt idx="17">
                  <c:v>11.30952380952381</c:v>
                </c:pt>
                <c:pt idx="18">
                  <c:v>28.402366863905325</c:v>
                </c:pt>
                <c:pt idx="19">
                  <c:v>24.657534246575342</c:v>
                </c:pt>
                <c:pt idx="20">
                  <c:v>22.093023255813954</c:v>
                </c:pt>
              </c:numCache>
            </c:numRef>
          </c:xVal>
          <c:yVal>
            <c:numRef>
              <c:f>'分析用(2)'!$C$2:$C$22</c:f>
              <c:numCache>
                <c:formatCode>General</c:formatCode>
                <c:ptCount val="21"/>
                <c:pt idx="0">
                  <c:v>24</c:v>
                </c:pt>
                <c:pt idx="1">
                  <c:v>27</c:v>
                </c:pt>
                <c:pt idx="2">
                  <c:v>32</c:v>
                </c:pt>
                <c:pt idx="3">
                  <c:v>11</c:v>
                </c:pt>
                <c:pt idx="4">
                  <c:v>18</c:v>
                </c:pt>
                <c:pt idx="5">
                  <c:v>29</c:v>
                </c:pt>
                <c:pt idx="6">
                  <c:v>22</c:v>
                </c:pt>
                <c:pt idx="7">
                  <c:v>22</c:v>
                </c:pt>
                <c:pt idx="8">
                  <c:v>30</c:v>
                </c:pt>
                <c:pt idx="9">
                  <c:v>20</c:v>
                </c:pt>
                <c:pt idx="10">
                  <c:v>26</c:v>
                </c:pt>
                <c:pt idx="11">
                  <c:v>17</c:v>
                </c:pt>
                <c:pt idx="12">
                  <c:v>27</c:v>
                </c:pt>
                <c:pt idx="13">
                  <c:v>32</c:v>
                </c:pt>
                <c:pt idx="14">
                  <c:v>18</c:v>
                </c:pt>
                <c:pt idx="15">
                  <c:v>28</c:v>
                </c:pt>
                <c:pt idx="16">
                  <c:v>30</c:v>
                </c:pt>
                <c:pt idx="17">
                  <c:v>15</c:v>
                </c:pt>
                <c:pt idx="18">
                  <c:v>27</c:v>
                </c:pt>
                <c:pt idx="19">
                  <c:v>26</c:v>
                </c:pt>
                <c:pt idx="20">
                  <c:v>34</c:v>
                </c:pt>
              </c:numCache>
            </c:numRef>
          </c:yVal>
          <c:smooth val="0"/>
          <c:extLst>
            <c:ext xmlns:c16="http://schemas.microsoft.com/office/drawing/2014/chart" uri="{C3380CC4-5D6E-409C-BE32-E72D297353CC}">
              <c16:uniqueId val="{00000001-DA4E-4401-815D-2184F956581E}"/>
            </c:ext>
          </c:extLst>
        </c:ser>
        <c:dLbls>
          <c:showLegendKey val="0"/>
          <c:showVal val="0"/>
          <c:showCatName val="0"/>
          <c:showSerName val="0"/>
          <c:showPercent val="0"/>
          <c:showBubbleSize val="0"/>
        </c:dLbls>
        <c:axId val="313846736"/>
        <c:axId val="313847296"/>
      </c:scatterChart>
      <c:valAx>
        <c:axId val="313846736"/>
        <c:scaling>
          <c:orientation val="minMax"/>
          <c:max val="70"/>
          <c:min val="0"/>
        </c:scaling>
        <c:delete val="0"/>
        <c:axPos val="b"/>
        <c:title>
          <c:tx>
            <c:rich>
              <a:bodyPr/>
              <a:lstStyle/>
              <a:p>
                <a:pPr>
                  <a:defRPr b="0"/>
                </a:pPr>
                <a:r>
                  <a:rPr lang="ja-JP" b="0"/>
                  <a:t>山</a:t>
                </a:r>
                <a:r>
                  <a:rPr lang="en-US" b="0"/>
                  <a:t>A</a:t>
                </a:r>
                <a:r>
                  <a:rPr lang="ja-JP" b="0"/>
                  <a:t>（良い山）の選択割合</a:t>
                </a:r>
              </a:p>
            </c:rich>
          </c:tx>
          <c:overlay val="0"/>
        </c:title>
        <c:numFmt formatCode="General" sourceLinked="1"/>
        <c:majorTickMark val="out"/>
        <c:minorTickMark val="none"/>
        <c:tickLblPos val="nextTo"/>
        <c:spPr>
          <a:ln>
            <a:solidFill>
              <a:schemeClr val="tx1"/>
            </a:solidFill>
          </a:ln>
        </c:spPr>
        <c:crossAx val="313847296"/>
        <c:crosses val="autoZero"/>
        <c:crossBetween val="midCat"/>
        <c:majorUnit val="20"/>
      </c:valAx>
      <c:valAx>
        <c:axId val="313847296"/>
        <c:scaling>
          <c:orientation val="minMax"/>
        </c:scaling>
        <c:delete val="0"/>
        <c:axPos val="l"/>
        <c:title>
          <c:tx>
            <c:rich>
              <a:bodyPr rot="-5400000" vert="horz"/>
              <a:lstStyle/>
              <a:p>
                <a:pPr>
                  <a:defRPr b="0"/>
                </a:pPr>
                <a:r>
                  <a:rPr lang="ja-JP" b="0"/>
                  <a:t>損害回避得点</a:t>
                </a:r>
              </a:p>
            </c:rich>
          </c:tx>
          <c:overlay val="0"/>
        </c:title>
        <c:numFmt formatCode="General" sourceLinked="1"/>
        <c:majorTickMark val="out"/>
        <c:minorTickMark val="none"/>
        <c:tickLblPos val="nextTo"/>
        <c:spPr>
          <a:ln>
            <a:solidFill>
              <a:schemeClr val="tx1"/>
            </a:solidFill>
          </a:ln>
        </c:spPr>
        <c:crossAx val="313846736"/>
        <c:crosses val="autoZero"/>
        <c:crossBetween val="midCat"/>
        <c:majorUnit val="10"/>
      </c:valAx>
    </c:plotArea>
    <c:plotVisOnly val="1"/>
    <c:dispBlanksAs val="gap"/>
    <c:showDLblsOverMax val="0"/>
  </c:chart>
  <c:spPr>
    <a:ln>
      <a:noFill/>
    </a:ln>
  </c:spPr>
  <c:txPr>
    <a:bodyPr/>
    <a:lstStyle/>
    <a:p>
      <a:pPr>
        <a:defRPr sz="1400">
          <a:solidFill>
            <a:schemeClr val="tx1"/>
          </a:solidFill>
        </a:defRPr>
      </a:pPr>
      <a:endParaRPr lang="ja-JP"/>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5"/>
            <c:spPr>
              <a:solidFill>
                <a:schemeClr val="tx1"/>
              </a:solidFill>
              <a:ln w="9525">
                <a:noFill/>
              </a:ln>
              <a:effectLst/>
            </c:spPr>
          </c:marker>
          <c:trendline>
            <c:spPr>
              <a:ln w="19050" cap="rnd">
                <a:solidFill>
                  <a:schemeClr val="tx1"/>
                </a:solidFill>
                <a:prstDash val="sysDot"/>
              </a:ln>
              <a:effectLst/>
            </c:spPr>
            <c:trendlineType val="linear"/>
            <c:dispRSqr val="0"/>
            <c:dispEq val="0"/>
          </c:trendline>
          <c:xVal>
            <c:numRef>
              <c:f>Sheet1!$E$2:$E$22</c:f>
              <c:numCache>
                <c:formatCode>General</c:formatCode>
                <c:ptCount val="21"/>
                <c:pt idx="0">
                  <c:v>5</c:v>
                </c:pt>
                <c:pt idx="1">
                  <c:v>9</c:v>
                </c:pt>
                <c:pt idx="2">
                  <c:v>11</c:v>
                </c:pt>
                <c:pt idx="3">
                  <c:v>11</c:v>
                </c:pt>
                <c:pt idx="4">
                  <c:v>12</c:v>
                </c:pt>
                <c:pt idx="5">
                  <c:v>5</c:v>
                </c:pt>
                <c:pt idx="6">
                  <c:v>5</c:v>
                </c:pt>
                <c:pt idx="7">
                  <c:v>7</c:v>
                </c:pt>
                <c:pt idx="8">
                  <c:v>0</c:v>
                </c:pt>
                <c:pt idx="9">
                  <c:v>14</c:v>
                </c:pt>
                <c:pt idx="10">
                  <c:v>0</c:v>
                </c:pt>
                <c:pt idx="11">
                  <c:v>11</c:v>
                </c:pt>
                <c:pt idx="12">
                  <c:v>5</c:v>
                </c:pt>
                <c:pt idx="13">
                  <c:v>6</c:v>
                </c:pt>
                <c:pt idx="14">
                  <c:v>0</c:v>
                </c:pt>
                <c:pt idx="15">
                  <c:v>12</c:v>
                </c:pt>
                <c:pt idx="16">
                  <c:v>13</c:v>
                </c:pt>
                <c:pt idx="17">
                  <c:v>6</c:v>
                </c:pt>
                <c:pt idx="18">
                  <c:v>11</c:v>
                </c:pt>
                <c:pt idx="19">
                  <c:v>8</c:v>
                </c:pt>
                <c:pt idx="20">
                  <c:v>3</c:v>
                </c:pt>
              </c:numCache>
            </c:numRef>
          </c:xVal>
          <c:yVal>
            <c:numRef>
              <c:f>Sheet1!$B$2:$B$22</c:f>
              <c:numCache>
                <c:formatCode>General</c:formatCode>
                <c:ptCount val="21"/>
                <c:pt idx="0">
                  <c:v>17</c:v>
                </c:pt>
                <c:pt idx="1">
                  <c:v>19</c:v>
                </c:pt>
                <c:pt idx="2">
                  <c:v>27</c:v>
                </c:pt>
                <c:pt idx="3">
                  <c:v>13</c:v>
                </c:pt>
                <c:pt idx="4">
                  <c:v>25</c:v>
                </c:pt>
                <c:pt idx="5">
                  <c:v>9</c:v>
                </c:pt>
                <c:pt idx="6">
                  <c:v>14</c:v>
                </c:pt>
                <c:pt idx="7">
                  <c:v>22</c:v>
                </c:pt>
                <c:pt idx="8">
                  <c:v>17</c:v>
                </c:pt>
                <c:pt idx="9">
                  <c:v>17</c:v>
                </c:pt>
                <c:pt idx="10">
                  <c:v>14</c:v>
                </c:pt>
                <c:pt idx="11">
                  <c:v>26</c:v>
                </c:pt>
                <c:pt idx="12">
                  <c:v>15</c:v>
                </c:pt>
                <c:pt idx="13">
                  <c:v>17</c:v>
                </c:pt>
                <c:pt idx="14">
                  <c:v>8</c:v>
                </c:pt>
                <c:pt idx="15">
                  <c:v>22</c:v>
                </c:pt>
                <c:pt idx="16">
                  <c:v>20</c:v>
                </c:pt>
                <c:pt idx="17">
                  <c:v>18</c:v>
                </c:pt>
                <c:pt idx="18">
                  <c:v>27</c:v>
                </c:pt>
                <c:pt idx="19">
                  <c:v>20</c:v>
                </c:pt>
                <c:pt idx="20">
                  <c:v>14</c:v>
                </c:pt>
              </c:numCache>
            </c:numRef>
          </c:yVal>
          <c:smooth val="0"/>
          <c:extLst>
            <c:ext xmlns:c16="http://schemas.microsoft.com/office/drawing/2014/chart" uri="{C3380CC4-5D6E-409C-BE32-E72D297353CC}">
              <c16:uniqueId val="{00000001-0158-41B6-B113-D6FBC21C792D}"/>
            </c:ext>
          </c:extLst>
        </c:ser>
        <c:dLbls>
          <c:showLegendKey val="0"/>
          <c:showVal val="0"/>
          <c:showCatName val="0"/>
          <c:showSerName val="0"/>
          <c:showPercent val="0"/>
          <c:showBubbleSize val="0"/>
        </c:dLbls>
        <c:axId val="313849536"/>
        <c:axId val="313850096"/>
      </c:scatterChart>
      <c:valAx>
        <c:axId val="313849536"/>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良い山の選択回数</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13850096"/>
        <c:crosses val="autoZero"/>
        <c:crossBetween val="midCat"/>
      </c:valAx>
      <c:valAx>
        <c:axId val="313850096"/>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ja-JP"/>
                  <a:t>新奇性追求得点</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title>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ja-JP"/>
          </a:p>
        </c:txPr>
        <c:crossAx val="313849536"/>
        <c:crosses val="autoZero"/>
        <c:crossBetween val="midCat"/>
        <c:majorUnit val="10"/>
      </c:valAx>
      <c:spPr>
        <a:noFill/>
        <a:ln>
          <a:noFill/>
        </a:ln>
        <a:effectLst/>
      </c:spPr>
    </c:plotArea>
    <c:plotVisOnly val="1"/>
    <c:dispBlanksAs val="gap"/>
    <c:showDLblsOverMax val="0"/>
  </c:chart>
  <c:spPr>
    <a:solidFill>
      <a:schemeClr val="bg1"/>
    </a:solidFill>
    <a:ln w="9525" cap="flat" cmpd="sng" algn="ctr">
      <a:noFill/>
      <a:round/>
    </a:ln>
    <a:effectLst/>
  </c:spPr>
  <c:txPr>
    <a:bodyPr/>
    <a:lstStyle/>
    <a:p>
      <a:pPr>
        <a:defRPr sz="1400">
          <a:solidFill>
            <a:schemeClr val="tx1"/>
          </a:solidFill>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切り替え直後75試行の獲得得点</c:v>
                </c:pt>
              </c:strCache>
            </c:strRef>
          </c:tx>
          <c:spPr>
            <a:ln w="19050" cap="rnd">
              <a:noFill/>
              <a:round/>
            </a:ln>
            <a:effectLst/>
          </c:spPr>
          <c:marker>
            <c:symbol val="circle"/>
            <c:size val="5"/>
            <c:spPr>
              <a:solidFill>
                <a:schemeClr val="tx1"/>
              </a:solidFill>
              <a:ln w="9525">
                <a:solidFill>
                  <a:schemeClr val="tx1"/>
                </a:solidFill>
              </a:ln>
              <a:effectLst/>
            </c:spPr>
          </c:marker>
          <c:trendline>
            <c:spPr>
              <a:ln w="9525" cap="rnd">
                <a:solidFill>
                  <a:schemeClr val="tx1"/>
                </a:solidFill>
                <a:prstDash val="solid"/>
              </a:ln>
              <a:effectLst/>
            </c:spPr>
            <c:trendlineType val="linear"/>
            <c:dispRSqr val="0"/>
            <c:dispEq val="0"/>
          </c:trendline>
          <c:xVal>
            <c:numRef>
              <c:f>Sheet1!$B$2:$B$24</c:f>
              <c:numCache>
                <c:formatCode>General</c:formatCode>
                <c:ptCount val="23"/>
                <c:pt idx="0">
                  <c:v>0.12436</c:v>
                </c:pt>
                <c:pt idx="1">
                  <c:v>0.18823999999999999</c:v>
                </c:pt>
                <c:pt idx="2">
                  <c:v>0.26346999999999998</c:v>
                </c:pt>
                <c:pt idx="3">
                  <c:v>0.27714</c:v>
                </c:pt>
                <c:pt idx="4">
                  <c:v>0.4254</c:v>
                </c:pt>
                <c:pt idx="5">
                  <c:v>0.53332999999999997</c:v>
                </c:pt>
                <c:pt idx="6">
                  <c:v>0.54256000000000004</c:v>
                </c:pt>
                <c:pt idx="7">
                  <c:v>0.56211</c:v>
                </c:pt>
                <c:pt idx="8">
                  <c:v>0.68640999999999996</c:v>
                </c:pt>
                <c:pt idx="9">
                  <c:v>0.70862999999999998</c:v>
                </c:pt>
                <c:pt idx="10">
                  <c:v>0.71679000000000004</c:v>
                </c:pt>
                <c:pt idx="11">
                  <c:v>0.752</c:v>
                </c:pt>
                <c:pt idx="12">
                  <c:v>0.75392999999999999</c:v>
                </c:pt>
                <c:pt idx="13">
                  <c:v>0.76136000000000004</c:v>
                </c:pt>
                <c:pt idx="14">
                  <c:v>0.79798000000000002</c:v>
                </c:pt>
                <c:pt idx="15">
                  <c:v>0.85075999999999996</c:v>
                </c:pt>
                <c:pt idx="16">
                  <c:v>0.91320000000000001</c:v>
                </c:pt>
                <c:pt idx="17">
                  <c:v>0.91700999999999999</c:v>
                </c:pt>
                <c:pt idx="18">
                  <c:v>0.92337000000000002</c:v>
                </c:pt>
                <c:pt idx="19">
                  <c:v>0.93798999999999999</c:v>
                </c:pt>
                <c:pt idx="20">
                  <c:v>0.93928999999999996</c:v>
                </c:pt>
                <c:pt idx="21">
                  <c:v>0.97062000000000004</c:v>
                </c:pt>
              </c:numCache>
            </c:numRef>
          </c:xVal>
          <c:yVal>
            <c:numRef>
              <c:f>Sheet1!$C$2:$C$24</c:f>
              <c:numCache>
                <c:formatCode>General</c:formatCode>
                <c:ptCount val="23"/>
                <c:pt idx="0">
                  <c:v>-300</c:v>
                </c:pt>
                <c:pt idx="1">
                  <c:v>100</c:v>
                </c:pt>
                <c:pt idx="2">
                  <c:v>500</c:v>
                </c:pt>
                <c:pt idx="3">
                  <c:v>-150</c:v>
                </c:pt>
                <c:pt idx="4">
                  <c:v>400</c:v>
                </c:pt>
                <c:pt idx="5">
                  <c:v>-400</c:v>
                </c:pt>
                <c:pt idx="6">
                  <c:v>-300</c:v>
                </c:pt>
                <c:pt idx="7">
                  <c:v>-200</c:v>
                </c:pt>
                <c:pt idx="8">
                  <c:v>700</c:v>
                </c:pt>
                <c:pt idx="9">
                  <c:v>500</c:v>
                </c:pt>
                <c:pt idx="10">
                  <c:v>-350</c:v>
                </c:pt>
                <c:pt idx="11">
                  <c:v>175</c:v>
                </c:pt>
                <c:pt idx="12">
                  <c:v>1300</c:v>
                </c:pt>
                <c:pt idx="13">
                  <c:v>575</c:v>
                </c:pt>
                <c:pt idx="14">
                  <c:v>-50</c:v>
                </c:pt>
                <c:pt idx="15">
                  <c:v>0</c:v>
                </c:pt>
                <c:pt idx="16">
                  <c:v>1700</c:v>
                </c:pt>
                <c:pt idx="17">
                  <c:v>0</c:v>
                </c:pt>
                <c:pt idx="18">
                  <c:v>600</c:v>
                </c:pt>
                <c:pt idx="19">
                  <c:v>1500</c:v>
                </c:pt>
                <c:pt idx="20">
                  <c:v>1275</c:v>
                </c:pt>
                <c:pt idx="21">
                  <c:v>1400</c:v>
                </c:pt>
              </c:numCache>
            </c:numRef>
          </c:yVal>
          <c:smooth val="0"/>
          <c:extLst>
            <c:ext xmlns:c16="http://schemas.microsoft.com/office/drawing/2014/chart" uri="{C3380CC4-5D6E-409C-BE32-E72D297353CC}">
              <c16:uniqueId val="{00000001-41BF-48A5-8297-70742E323B83}"/>
            </c:ext>
          </c:extLst>
        </c:ser>
        <c:dLbls>
          <c:showLegendKey val="0"/>
          <c:showVal val="0"/>
          <c:showCatName val="0"/>
          <c:showSerName val="0"/>
          <c:showPercent val="0"/>
          <c:showBubbleSize val="0"/>
        </c:dLbls>
        <c:axId val="829855680"/>
        <c:axId val="674962200"/>
      </c:scatterChart>
      <c:valAx>
        <c:axId val="829855680"/>
        <c:scaling>
          <c:orientation val="minMax"/>
          <c:max val="1"/>
        </c:scaling>
        <c:delete val="0"/>
        <c:axPos val="b"/>
        <c:title>
          <c:tx>
            <c:strRef>
              <c:f>Sheet1!$B$1</c:f>
              <c:strCache>
                <c:ptCount val="1"/>
                <c:pt idx="0">
                  <c:v>心拍追跡精度</c:v>
                </c:pt>
              </c:strCache>
            </c:strRef>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crossAx val="674962200"/>
        <c:crossesAt val="-10000"/>
        <c:crossBetween val="midCat"/>
      </c:valAx>
      <c:valAx>
        <c:axId val="674962200"/>
        <c:scaling>
          <c:orientation val="minMax"/>
          <c:min val="-500"/>
        </c:scaling>
        <c:delete val="0"/>
        <c:axPos val="l"/>
        <c:title>
          <c:tx>
            <c:strRef>
              <c:f>Sheet1!$C$1</c:f>
              <c:strCache>
                <c:ptCount val="1"/>
                <c:pt idx="0">
                  <c:v>切り替え直後75試行の獲得得点</c:v>
                </c:pt>
              </c:strCache>
            </c:strRef>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crossAx val="829855680"/>
        <c:crosses val="autoZero"/>
        <c:crossBetween val="midCat"/>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Sheet1!$E$1</c:f>
              <c:strCache>
                <c:ptCount val="1"/>
                <c:pt idx="0">
                  <c:v>切り替えに気づくのに要した試行数（気づかなかった人を除外）</c:v>
                </c:pt>
              </c:strCache>
            </c:strRef>
          </c:tx>
          <c:spPr>
            <a:ln w="25400" cap="rnd">
              <a:noFill/>
              <a:round/>
            </a:ln>
            <a:effectLst/>
          </c:spPr>
          <c:marker>
            <c:symbol val="circle"/>
            <c:size val="5"/>
            <c:spPr>
              <a:solidFill>
                <a:schemeClr val="tx1"/>
              </a:solidFill>
              <a:ln w="9525">
                <a:solidFill>
                  <a:schemeClr val="tx1"/>
                </a:solidFill>
              </a:ln>
              <a:effectLst/>
            </c:spPr>
          </c:marker>
          <c:trendline>
            <c:spPr>
              <a:ln w="9525" cap="rnd">
                <a:solidFill>
                  <a:schemeClr val="tx1"/>
                </a:solidFill>
                <a:prstDash val="solid"/>
              </a:ln>
              <a:effectLst/>
            </c:spPr>
            <c:trendlineType val="linear"/>
            <c:dispRSqr val="0"/>
            <c:dispEq val="0"/>
          </c:trendline>
          <c:xVal>
            <c:numRef>
              <c:f>Sheet1!$B$2:$B$24</c:f>
              <c:numCache>
                <c:formatCode>General</c:formatCode>
                <c:ptCount val="23"/>
                <c:pt idx="0">
                  <c:v>0.12436</c:v>
                </c:pt>
                <c:pt idx="1">
                  <c:v>0.18823999999999999</c:v>
                </c:pt>
                <c:pt idx="2">
                  <c:v>0.26346999999999998</c:v>
                </c:pt>
                <c:pt idx="3">
                  <c:v>0.27714</c:v>
                </c:pt>
                <c:pt idx="4">
                  <c:v>0.4254</c:v>
                </c:pt>
                <c:pt idx="5">
                  <c:v>0.53332999999999997</c:v>
                </c:pt>
                <c:pt idx="6">
                  <c:v>0.54256000000000004</c:v>
                </c:pt>
                <c:pt idx="7">
                  <c:v>0.56211</c:v>
                </c:pt>
                <c:pt idx="8">
                  <c:v>0.68640999999999996</c:v>
                </c:pt>
                <c:pt idx="9">
                  <c:v>0.70862999999999998</c:v>
                </c:pt>
                <c:pt idx="10">
                  <c:v>0.71679000000000004</c:v>
                </c:pt>
                <c:pt idx="11">
                  <c:v>0.752</c:v>
                </c:pt>
                <c:pt idx="12">
                  <c:v>0.75392999999999999</c:v>
                </c:pt>
                <c:pt idx="13">
                  <c:v>0.76136000000000004</c:v>
                </c:pt>
                <c:pt idx="14">
                  <c:v>0.79798000000000002</c:v>
                </c:pt>
                <c:pt idx="15">
                  <c:v>0.85075999999999996</c:v>
                </c:pt>
                <c:pt idx="16">
                  <c:v>0.91320000000000001</c:v>
                </c:pt>
                <c:pt idx="17">
                  <c:v>0.91700999999999999</c:v>
                </c:pt>
                <c:pt idx="18">
                  <c:v>0.92337000000000002</c:v>
                </c:pt>
                <c:pt idx="19">
                  <c:v>0.93798999999999999</c:v>
                </c:pt>
                <c:pt idx="20">
                  <c:v>0.93928999999999996</c:v>
                </c:pt>
                <c:pt idx="21">
                  <c:v>0.97062000000000004</c:v>
                </c:pt>
              </c:numCache>
            </c:numRef>
          </c:xVal>
          <c:yVal>
            <c:numRef>
              <c:f>Sheet1!$E$2:$E$24</c:f>
              <c:numCache>
                <c:formatCode>General</c:formatCode>
                <c:ptCount val="23"/>
                <c:pt idx="0">
                  <c:v>126</c:v>
                </c:pt>
                <c:pt idx="1">
                  <c:v>90</c:v>
                </c:pt>
                <c:pt idx="2">
                  <c:v>83</c:v>
                </c:pt>
                <c:pt idx="3">
                  <c:v>69</c:v>
                </c:pt>
                <c:pt idx="4">
                  <c:v>102</c:v>
                </c:pt>
                <c:pt idx="5">
                  <c:v>53</c:v>
                </c:pt>
                <c:pt idx="6">
                  <c:v>44</c:v>
                </c:pt>
                <c:pt idx="7">
                  <c:v>#N/A</c:v>
                </c:pt>
                <c:pt idx="8">
                  <c:v>#N/A</c:v>
                </c:pt>
                <c:pt idx="9">
                  <c:v>#N/A</c:v>
                </c:pt>
                <c:pt idx="10">
                  <c:v>#N/A</c:v>
                </c:pt>
                <c:pt idx="11">
                  <c:v>53</c:v>
                </c:pt>
                <c:pt idx="12">
                  <c:v>#N/A</c:v>
                </c:pt>
                <c:pt idx="13">
                  <c:v>80</c:v>
                </c:pt>
                <c:pt idx="14">
                  <c:v>#N/A</c:v>
                </c:pt>
                <c:pt idx="15">
                  <c:v>#N/A</c:v>
                </c:pt>
                <c:pt idx="16">
                  <c:v>37</c:v>
                </c:pt>
                <c:pt idx="17">
                  <c:v>36</c:v>
                </c:pt>
                <c:pt idx="18">
                  <c:v>#N/A</c:v>
                </c:pt>
                <c:pt idx="19">
                  <c:v>24</c:v>
                </c:pt>
                <c:pt idx="20">
                  <c:v>47</c:v>
                </c:pt>
                <c:pt idx="21">
                  <c:v>26</c:v>
                </c:pt>
              </c:numCache>
            </c:numRef>
          </c:yVal>
          <c:smooth val="0"/>
          <c:extLst>
            <c:ext xmlns:c16="http://schemas.microsoft.com/office/drawing/2014/chart" uri="{C3380CC4-5D6E-409C-BE32-E72D297353CC}">
              <c16:uniqueId val="{00000001-A16F-4BCB-B301-FFA9132CDA50}"/>
            </c:ext>
          </c:extLst>
        </c:ser>
        <c:dLbls>
          <c:showLegendKey val="0"/>
          <c:showVal val="0"/>
          <c:showCatName val="0"/>
          <c:showSerName val="0"/>
          <c:showPercent val="0"/>
          <c:showBubbleSize val="0"/>
        </c:dLbls>
        <c:axId val="829855680"/>
        <c:axId val="674962200"/>
      </c:scatterChart>
      <c:valAx>
        <c:axId val="829855680"/>
        <c:scaling>
          <c:orientation val="minMax"/>
          <c:max val="1"/>
        </c:scaling>
        <c:delete val="0"/>
        <c:axPos val="b"/>
        <c:title>
          <c:tx>
            <c:strRef>
              <c:f>Sheet1!$B$1</c:f>
              <c:strCache>
                <c:ptCount val="1"/>
                <c:pt idx="0">
                  <c:v>心拍追跡精度</c:v>
                </c:pt>
              </c:strCache>
            </c:strRef>
          </c:tx>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crossAx val="674962200"/>
        <c:crossesAt val="-10000"/>
        <c:crossBetween val="midCat"/>
      </c:valAx>
      <c:valAx>
        <c:axId val="674962200"/>
        <c:scaling>
          <c:orientation val="minMax"/>
          <c:min val="0"/>
        </c:scaling>
        <c:delete val="0"/>
        <c:axPos val="l"/>
        <c:title>
          <c:tx>
            <c:rich>
              <a:bodyPr rot="-54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r>
                  <a:rPr lang="ja-JP" dirty="0"/>
                  <a:t>切替に気づくのに要した試行数</a:t>
                </a:r>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游ゴシック" panose="020B0400000000000000" pitchFamily="50" charset="-128"/>
                <a:ea typeface="游ゴシック" panose="020B0400000000000000" pitchFamily="50" charset="-128"/>
                <a:cs typeface="+mn-cs"/>
              </a:defRPr>
            </a:pPr>
            <a:endParaRPr lang="ja-JP"/>
          </a:p>
        </c:txPr>
        <c:crossAx val="829855680"/>
        <c:crosses val="autoZero"/>
        <c:crossBetween val="midCat"/>
      </c:valAx>
      <c:spPr>
        <a:noFill/>
        <a:ln>
          <a:noFill/>
        </a:ln>
        <a:effectLst/>
      </c:spPr>
    </c:plotArea>
    <c:plotVisOnly val="1"/>
    <c:dispBlanksAs val="gap"/>
    <c:showDLblsOverMax val="0"/>
  </c:chart>
  <c:spPr>
    <a:noFill/>
    <a:ln>
      <a:noFill/>
    </a:ln>
    <a:effectLst/>
  </c:spPr>
  <c:txPr>
    <a:bodyPr/>
    <a:lstStyle/>
    <a:p>
      <a:pPr>
        <a:defRPr sz="1600">
          <a:solidFill>
            <a:schemeClr val="tx1"/>
          </a:solidFill>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Sheet1!$I$3</c:f>
              <c:strCache>
                <c:ptCount val="1"/>
                <c:pt idx="0">
                  <c:v>「一致」と答えた割合</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Sheet1!$H$4:$H$7</c:f>
              <c:numCache>
                <c:formatCode>General</c:formatCode>
                <c:ptCount val="4"/>
                <c:pt idx="0">
                  <c:v>0</c:v>
                </c:pt>
                <c:pt idx="1">
                  <c:v>150</c:v>
                </c:pt>
                <c:pt idx="2">
                  <c:v>300</c:v>
                </c:pt>
                <c:pt idx="3">
                  <c:v>450</c:v>
                </c:pt>
              </c:numCache>
            </c:numRef>
          </c:xVal>
          <c:yVal>
            <c:numRef>
              <c:f>Sheet1!$I$4:$I$7</c:f>
              <c:numCache>
                <c:formatCode>General</c:formatCode>
                <c:ptCount val="4"/>
                <c:pt idx="0">
                  <c:v>0.16666666666666666</c:v>
                </c:pt>
                <c:pt idx="1">
                  <c:v>0.66666666666666663</c:v>
                </c:pt>
                <c:pt idx="2">
                  <c:v>0.33333333333333331</c:v>
                </c:pt>
                <c:pt idx="3">
                  <c:v>0</c:v>
                </c:pt>
              </c:numCache>
            </c:numRef>
          </c:yVal>
          <c:smooth val="0"/>
          <c:extLst>
            <c:ext xmlns:c16="http://schemas.microsoft.com/office/drawing/2014/chart" uri="{C3380CC4-5D6E-409C-BE32-E72D297353CC}">
              <c16:uniqueId val="{00000000-1DDE-4065-BF68-E4D8432199B6}"/>
            </c:ext>
          </c:extLst>
        </c:ser>
        <c:ser>
          <c:idx val="1"/>
          <c:order val="1"/>
          <c:tx>
            <c:strRef>
              <c:f>Sheet1!$J$3</c:f>
              <c:strCache>
                <c:ptCount val="1"/>
                <c:pt idx="0">
                  <c:v>フィッティング</c:v>
                </c:pt>
              </c:strCache>
            </c:strRef>
          </c:tx>
          <c:spPr>
            <a:ln w="19050" cap="rnd">
              <a:solidFill>
                <a:schemeClr val="accent2"/>
              </a:solidFill>
              <a:round/>
            </a:ln>
            <a:effectLst/>
          </c:spPr>
          <c:marker>
            <c:symbol val="none"/>
          </c:marker>
          <c:xVal>
            <c:numRef>
              <c:f>Sheet1!$H$4:$H$7</c:f>
              <c:numCache>
                <c:formatCode>General</c:formatCode>
                <c:ptCount val="4"/>
                <c:pt idx="0">
                  <c:v>0</c:v>
                </c:pt>
                <c:pt idx="1">
                  <c:v>150</c:v>
                </c:pt>
                <c:pt idx="2">
                  <c:v>300</c:v>
                </c:pt>
                <c:pt idx="3">
                  <c:v>450</c:v>
                </c:pt>
              </c:numCache>
            </c:numRef>
          </c:xVal>
          <c:yVal>
            <c:numRef>
              <c:f>Sheet1!$J$4:$J$7</c:f>
              <c:numCache>
                <c:formatCode>General</c:formatCode>
                <c:ptCount val="4"/>
                <c:pt idx="0">
                  <c:v>0.21441778425386543</c:v>
                </c:pt>
                <c:pt idx="1">
                  <c:v>0.59431137978762016</c:v>
                </c:pt>
                <c:pt idx="2">
                  <c:v>0.31991639096798014</c:v>
                </c:pt>
                <c:pt idx="3">
                  <c:v>7.5726034187591176E-2</c:v>
                </c:pt>
              </c:numCache>
            </c:numRef>
          </c:yVal>
          <c:smooth val="1"/>
          <c:extLst>
            <c:ext xmlns:c16="http://schemas.microsoft.com/office/drawing/2014/chart" uri="{C3380CC4-5D6E-409C-BE32-E72D297353CC}">
              <c16:uniqueId val="{00000001-1DDE-4065-BF68-E4D8432199B6}"/>
            </c:ext>
          </c:extLst>
        </c:ser>
        <c:dLbls>
          <c:showLegendKey val="0"/>
          <c:showVal val="0"/>
          <c:showCatName val="0"/>
          <c:showSerName val="0"/>
          <c:showPercent val="0"/>
          <c:showBubbleSize val="0"/>
        </c:dLbls>
        <c:axId val="789318856"/>
        <c:axId val="789327384"/>
      </c:scatterChart>
      <c:valAx>
        <c:axId val="789318856"/>
        <c:scaling>
          <c:orientation val="minMax"/>
          <c:max val="45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遅れ時間（</a:t>
                </a:r>
                <a:r>
                  <a:rPr lang="en-US"/>
                  <a:t>ms</a:t>
                </a:r>
                <a:r>
                  <a:rPr lang="ja-JP"/>
                  <a:t>）</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27384"/>
        <c:crosses val="autoZero"/>
        <c:crossBetween val="midCat"/>
        <c:majorUnit val="150"/>
      </c:valAx>
      <c:valAx>
        <c:axId val="789327384"/>
        <c:scaling>
          <c:orientation val="minMax"/>
          <c:max val="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ja-JP"/>
                  <a:t>「一致」割合</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789318856"/>
        <c:crosses val="autoZero"/>
        <c:crossBetween val="midCat"/>
        <c:majorUnit val="0.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D37ECD-1536-49CA-A34A-30ECE2C6CB46}" type="doc">
      <dgm:prSet loTypeId="urn:microsoft.com/office/officeart/2005/8/layout/process1" loCatId="process" qsTypeId="urn:microsoft.com/office/officeart/2005/8/quickstyle/simple1" qsCatId="simple" csTypeId="urn:microsoft.com/office/officeart/2005/8/colors/accent1_2" csCatId="accent1" phldr="1"/>
      <dgm:spPr/>
    </dgm:pt>
    <dgm:pt modelId="{8831BC1B-54B2-4E0C-82DF-78FA648D17B5}">
      <dgm:prSet phldrT="[テキスト]"/>
      <dgm:spPr>
        <a:solidFill>
          <a:schemeClr val="accent2"/>
        </a:solidFill>
      </dgm:spPr>
      <dgm:t>
        <a:bodyPr/>
        <a:lstStyle/>
        <a:p>
          <a:r>
            <a:rPr kumimoji="1" lang="ja-JP" altLang="en-US" dirty="0"/>
            <a:t>単純接触</a:t>
          </a:r>
        </a:p>
      </dgm:t>
    </dgm:pt>
    <dgm:pt modelId="{AF9C485D-4ACE-45CE-B6AE-45750731A95A}" type="parTrans" cxnId="{5D91D3AB-E0AA-4AEA-B839-4D1F116729CD}">
      <dgm:prSet/>
      <dgm:spPr/>
      <dgm:t>
        <a:bodyPr/>
        <a:lstStyle/>
        <a:p>
          <a:endParaRPr kumimoji="1" lang="ja-JP" altLang="en-US"/>
        </a:p>
      </dgm:t>
    </dgm:pt>
    <dgm:pt modelId="{090E3D88-2D69-4BE5-ADE1-3B648EB99FAE}" type="sibTrans" cxnId="{5D91D3AB-E0AA-4AEA-B839-4D1F116729CD}">
      <dgm:prSet/>
      <dgm:spPr/>
      <dgm:t>
        <a:bodyPr/>
        <a:lstStyle/>
        <a:p>
          <a:endParaRPr kumimoji="1" lang="ja-JP" altLang="en-US"/>
        </a:p>
      </dgm:t>
    </dgm:pt>
    <dgm:pt modelId="{F3050BAC-CA21-4E84-9DB0-772CED87BCAB}">
      <dgm:prSet phldrT="[テキスト]"/>
      <dgm:spPr>
        <a:solidFill>
          <a:schemeClr val="accent6"/>
        </a:solidFill>
      </dgm:spPr>
      <dgm:t>
        <a:bodyPr/>
        <a:lstStyle/>
        <a:p>
          <a:r>
            <a:rPr kumimoji="1" lang="ja-JP" altLang="en-US" dirty="0"/>
            <a:t>単純選択</a:t>
          </a:r>
        </a:p>
      </dgm:t>
    </dgm:pt>
    <dgm:pt modelId="{AC3D1559-601A-4D38-924F-3B31D9EB975F}" type="parTrans" cxnId="{F500F9CF-0219-47C8-9194-3AC902D8A5BF}">
      <dgm:prSet/>
      <dgm:spPr/>
      <dgm:t>
        <a:bodyPr/>
        <a:lstStyle/>
        <a:p>
          <a:endParaRPr kumimoji="1" lang="ja-JP" altLang="en-US"/>
        </a:p>
      </dgm:t>
    </dgm:pt>
    <dgm:pt modelId="{ACF57C1E-D466-410B-B5EE-7884923314DC}" type="sibTrans" cxnId="{F500F9CF-0219-47C8-9194-3AC902D8A5BF}">
      <dgm:prSet/>
      <dgm:spPr/>
      <dgm:t>
        <a:bodyPr/>
        <a:lstStyle/>
        <a:p>
          <a:endParaRPr kumimoji="1" lang="ja-JP" altLang="en-US"/>
        </a:p>
      </dgm:t>
    </dgm:pt>
    <dgm:pt modelId="{1B643FB6-D9E2-4CEF-8A9D-CB928FF2F638}">
      <dgm:prSet phldrT="[テキスト]"/>
      <dgm:spPr/>
      <dgm:t>
        <a:bodyPr/>
        <a:lstStyle/>
        <a:p>
          <a:r>
            <a:rPr kumimoji="1" lang="en-US" altLang="ja-JP" dirty="0"/>
            <a:t>IAT (liking, wanting)</a:t>
          </a:r>
          <a:endParaRPr kumimoji="1" lang="ja-JP" altLang="en-US" dirty="0"/>
        </a:p>
      </dgm:t>
    </dgm:pt>
    <dgm:pt modelId="{7A920A80-15EB-4CC6-8272-3D49F0A0DB51}" type="parTrans" cxnId="{381AC40D-88CD-44A7-97E8-C1416AD82F40}">
      <dgm:prSet/>
      <dgm:spPr/>
      <dgm:t>
        <a:bodyPr/>
        <a:lstStyle/>
        <a:p>
          <a:endParaRPr kumimoji="1" lang="ja-JP" altLang="en-US"/>
        </a:p>
      </dgm:t>
    </dgm:pt>
    <dgm:pt modelId="{80DC3337-B113-4649-9407-653872F817E8}" type="sibTrans" cxnId="{381AC40D-88CD-44A7-97E8-C1416AD82F40}">
      <dgm:prSet/>
      <dgm:spPr/>
      <dgm:t>
        <a:bodyPr/>
        <a:lstStyle/>
        <a:p>
          <a:endParaRPr kumimoji="1" lang="ja-JP" altLang="en-US"/>
        </a:p>
      </dgm:t>
    </dgm:pt>
    <dgm:pt modelId="{0741852F-AA89-4D77-A7B5-31319FE910C8}">
      <dgm:prSet phldrT="[テキスト]"/>
      <dgm:spPr/>
      <dgm:t>
        <a:bodyPr/>
        <a:lstStyle/>
        <a:p>
          <a:r>
            <a:rPr kumimoji="1" lang="en-US" altLang="ja-JP" dirty="0"/>
            <a:t>IAT (liking, wanting)</a:t>
          </a:r>
          <a:endParaRPr kumimoji="1" lang="ja-JP" altLang="en-US" dirty="0"/>
        </a:p>
      </dgm:t>
    </dgm:pt>
    <dgm:pt modelId="{E046F95F-89DB-4D91-B9D9-3217F61007EB}" type="sibTrans" cxnId="{F24FCD16-9464-458B-9D90-D7FC1B285601}">
      <dgm:prSet/>
      <dgm:spPr/>
      <dgm:t>
        <a:bodyPr/>
        <a:lstStyle/>
        <a:p>
          <a:endParaRPr kumimoji="1" lang="ja-JP" altLang="en-US"/>
        </a:p>
      </dgm:t>
    </dgm:pt>
    <dgm:pt modelId="{DBE4BE1E-0CD3-4F46-8AFA-5D4C2A8328A1}" type="parTrans" cxnId="{F24FCD16-9464-458B-9D90-D7FC1B285601}">
      <dgm:prSet/>
      <dgm:spPr/>
      <dgm:t>
        <a:bodyPr/>
        <a:lstStyle/>
        <a:p>
          <a:endParaRPr kumimoji="1" lang="ja-JP" altLang="en-US"/>
        </a:p>
      </dgm:t>
    </dgm:pt>
    <dgm:pt modelId="{DBD4A8BB-0966-4CE0-8A06-228E312EA5D0}" type="pres">
      <dgm:prSet presAssocID="{E8D37ECD-1536-49CA-A34A-30ECE2C6CB46}" presName="Name0" presStyleCnt="0">
        <dgm:presLayoutVars>
          <dgm:dir/>
          <dgm:resizeHandles val="exact"/>
        </dgm:presLayoutVars>
      </dgm:prSet>
      <dgm:spPr/>
    </dgm:pt>
    <dgm:pt modelId="{2D6F1619-A9FA-4730-9407-9A1D5BC34CEF}" type="pres">
      <dgm:prSet presAssocID="{8831BC1B-54B2-4E0C-82DF-78FA648D17B5}" presName="node" presStyleLbl="node1" presStyleIdx="0" presStyleCnt="4">
        <dgm:presLayoutVars>
          <dgm:bulletEnabled val="1"/>
        </dgm:presLayoutVars>
      </dgm:prSet>
      <dgm:spPr/>
    </dgm:pt>
    <dgm:pt modelId="{317DBBCA-3017-4B05-AE45-CC01CD40BE65}" type="pres">
      <dgm:prSet presAssocID="{090E3D88-2D69-4BE5-ADE1-3B648EB99FAE}" presName="sibTrans" presStyleLbl="sibTrans2D1" presStyleIdx="0" presStyleCnt="3"/>
      <dgm:spPr/>
    </dgm:pt>
    <dgm:pt modelId="{CA92B104-50E1-4473-91F1-EE2360B0B8DC}" type="pres">
      <dgm:prSet presAssocID="{090E3D88-2D69-4BE5-ADE1-3B648EB99FAE}" presName="connectorText" presStyleLbl="sibTrans2D1" presStyleIdx="0" presStyleCnt="3"/>
      <dgm:spPr/>
    </dgm:pt>
    <dgm:pt modelId="{5CC417D0-0C98-4A88-BFB1-308789607919}" type="pres">
      <dgm:prSet presAssocID="{0741852F-AA89-4D77-A7B5-31319FE910C8}" presName="node" presStyleLbl="node1" presStyleIdx="1" presStyleCnt="4">
        <dgm:presLayoutVars>
          <dgm:bulletEnabled val="1"/>
        </dgm:presLayoutVars>
      </dgm:prSet>
      <dgm:spPr/>
    </dgm:pt>
    <dgm:pt modelId="{C9601400-EAB2-4AE5-AB4A-7777536FFF39}" type="pres">
      <dgm:prSet presAssocID="{E046F95F-89DB-4D91-B9D9-3217F61007EB}" presName="sibTrans" presStyleLbl="sibTrans2D1" presStyleIdx="1" presStyleCnt="3"/>
      <dgm:spPr/>
    </dgm:pt>
    <dgm:pt modelId="{3F6DBD33-5835-48AA-81D8-2EC2126B3C5F}" type="pres">
      <dgm:prSet presAssocID="{E046F95F-89DB-4D91-B9D9-3217F61007EB}" presName="connectorText" presStyleLbl="sibTrans2D1" presStyleIdx="1" presStyleCnt="3"/>
      <dgm:spPr/>
    </dgm:pt>
    <dgm:pt modelId="{4F51174F-FA5F-4BFA-8BBB-E0A80A434B7B}" type="pres">
      <dgm:prSet presAssocID="{F3050BAC-CA21-4E84-9DB0-772CED87BCAB}" presName="node" presStyleLbl="node1" presStyleIdx="2" presStyleCnt="4">
        <dgm:presLayoutVars>
          <dgm:bulletEnabled val="1"/>
        </dgm:presLayoutVars>
      </dgm:prSet>
      <dgm:spPr/>
    </dgm:pt>
    <dgm:pt modelId="{F7877052-AB66-416A-B1C3-882C7899D673}" type="pres">
      <dgm:prSet presAssocID="{ACF57C1E-D466-410B-B5EE-7884923314DC}" presName="sibTrans" presStyleLbl="sibTrans2D1" presStyleIdx="2" presStyleCnt="3"/>
      <dgm:spPr/>
    </dgm:pt>
    <dgm:pt modelId="{058BA8CE-B9EC-48A9-8589-906014AFDCF5}" type="pres">
      <dgm:prSet presAssocID="{ACF57C1E-D466-410B-B5EE-7884923314DC}" presName="connectorText" presStyleLbl="sibTrans2D1" presStyleIdx="2" presStyleCnt="3"/>
      <dgm:spPr/>
    </dgm:pt>
    <dgm:pt modelId="{5616FD55-7E06-4936-BA02-B91763F521B7}" type="pres">
      <dgm:prSet presAssocID="{1B643FB6-D9E2-4CEF-8A9D-CB928FF2F638}" presName="node" presStyleLbl="node1" presStyleIdx="3" presStyleCnt="4">
        <dgm:presLayoutVars>
          <dgm:bulletEnabled val="1"/>
        </dgm:presLayoutVars>
      </dgm:prSet>
      <dgm:spPr/>
    </dgm:pt>
  </dgm:ptLst>
  <dgm:cxnLst>
    <dgm:cxn modelId="{381AC40D-88CD-44A7-97E8-C1416AD82F40}" srcId="{E8D37ECD-1536-49CA-A34A-30ECE2C6CB46}" destId="{1B643FB6-D9E2-4CEF-8A9D-CB928FF2F638}" srcOrd="3" destOrd="0" parTransId="{7A920A80-15EB-4CC6-8272-3D49F0A0DB51}" sibTransId="{80DC3337-B113-4649-9407-653872F817E8}"/>
    <dgm:cxn modelId="{F24FCD16-9464-458B-9D90-D7FC1B285601}" srcId="{E8D37ECD-1536-49CA-A34A-30ECE2C6CB46}" destId="{0741852F-AA89-4D77-A7B5-31319FE910C8}" srcOrd="1" destOrd="0" parTransId="{DBE4BE1E-0CD3-4F46-8AFA-5D4C2A8328A1}" sibTransId="{E046F95F-89DB-4D91-B9D9-3217F61007EB}"/>
    <dgm:cxn modelId="{9DC87B22-F3C2-41E7-B5CF-69D6DEF413D2}" type="presOf" srcId="{E046F95F-89DB-4D91-B9D9-3217F61007EB}" destId="{C9601400-EAB2-4AE5-AB4A-7777536FFF39}" srcOrd="0" destOrd="0" presId="urn:microsoft.com/office/officeart/2005/8/layout/process1"/>
    <dgm:cxn modelId="{33342836-AB0C-4347-8AE5-C95EF0AA4EB9}" type="presOf" srcId="{8831BC1B-54B2-4E0C-82DF-78FA648D17B5}" destId="{2D6F1619-A9FA-4730-9407-9A1D5BC34CEF}" srcOrd="0" destOrd="0" presId="urn:microsoft.com/office/officeart/2005/8/layout/process1"/>
    <dgm:cxn modelId="{F47C5E3D-7F95-40E6-91BE-8A4458C1B7F3}" type="presOf" srcId="{E8D37ECD-1536-49CA-A34A-30ECE2C6CB46}" destId="{DBD4A8BB-0966-4CE0-8A06-228E312EA5D0}" srcOrd="0" destOrd="0" presId="urn:microsoft.com/office/officeart/2005/8/layout/process1"/>
    <dgm:cxn modelId="{40092060-D778-4E39-B425-D97C86A84478}" type="presOf" srcId="{090E3D88-2D69-4BE5-ADE1-3B648EB99FAE}" destId="{317DBBCA-3017-4B05-AE45-CC01CD40BE65}" srcOrd="0" destOrd="0" presId="urn:microsoft.com/office/officeart/2005/8/layout/process1"/>
    <dgm:cxn modelId="{5D91D3AB-E0AA-4AEA-B839-4D1F116729CD}" srcId="{E8D37ECD-1536-49CA-A34A-30ECE2C6CB46}" destId="{8831BC1B-54B2-4E0C-82DF-78FA648D17B5}" srcOrd="0" destOrd="0" parTransId="{AF9C485D-4ACE-45CE-B6AE-45750731A95A}" sibTransId="{090E3D88-2D69-4BE5-ADE1-3B648EB99FAE}"/>
    <dgm:cxn modelId="{96085FB8-B215-4895-AAD0-7B3F1E4140FE}" type="presOf" srcId="{ACF57C1E-D466-410B-B5EE-7884923314DC}" destId="{058BA8CE-B9EC-48A9-8589-906014AFDCF5}" srcOrd="1" destOrd="0" presId="urn:microsoft.com/office/officeart/2005/8/layout/process1"/>
    <dgm:cxn modelId="{A459FABA-5BA8-43C7-B94F-7489DDEFB9C1}" type="presOf" srcId="{E046F95F-89DB-4D91-B9D9-3217F61007EB}" destId="{3F6DBD33-5835-48AA-81D8-2EC2126B3C5F}" srcOrd="1" destOrd="0" presId="urn:microsoft.com/office/officeart/2005/8/layout/process1"/>
    <dgm:cxn modelId="{956C18C9-6984-4BBC-85E1-C911C26FB16A}" type="presOf" srcId="{1B643FB6-D9E2-4CEF-8A9D-CB928FF2F638}" destId="{5616FD55-7E06-4936-BA02-B91763F521B7}" srcOrd="0" destOrd="0" presId="urn:microsoft.com/office/officeart/2005/8/layout/process1"/>
    <dgm:cxn modelId="{F500F9CF-0219-47C8-9194-3AC902D8A5BF}" srcId="{E8D37ECD-1536-49CA-A34A-30ECE2C6CB46}" destId="{F3050BAC-CA21-4E84-9DB0-772CED87BCAB}" srcOrd="2" destOrd="0" parTransId="{AC3D1559-601A-4D38-924F-3B31D9EB975F}" sibTransId="{ACF57C1E-D466-410B-B5EE-7884923314DC}"/>
    <dgm:cxn modelId="{E3ECFBEA-1C45-495E-9457-62E8B5216FAE}" type="presOf" srcId="{0741852F-AA89-4D77-A7B5-31319FE910C8}" destId="{5CC417D0-0C98-4A88-BFB1-308789607919}" srcOrd="0" destOrd="0" presId="urn:microsoft.com/office/officeart/2005/8/layout/process1"/>
    <dgm:cxn modelId="{364E22EC-B45B-4563-A379-632F3A24D3D4}" type="presOf" srcId="{ACF57C1E-D466-410B-B5EE-7884923314DC}" destId="{F7877052-AB66-416A-B1C3-882C7899D673}" srcOrd="0" destOrd="0" presId="urn:microsoft.com/office/officeart/2005/8/layout/process1"/>
    <dgm:cxn modelId="{4B4BC6F2-5635-454B-A3BB-9A6B84ACEDDB}" type="presOf" srcId="{090E3D88-2D69-4BE5-ADE1-3B648EB99FAE}" destId="{CA92B104-50E1-4473-91F1-EE2360B0B8DC}" srcOrd="1" destOrd="0" presId="urn:microsoft.com/office/officeart/2005/8/layout/process1"/>
    <dgm:cxn modelId="{AD4770F8-2E65-48BC-82F9-FA81A897866E}" type="presOf" srcId="{F3050BAC-CA21-4E84-9DB0-772CED87BCAB}" destId="{4F51174F-FA5F-4BFA-8BBB-E0A80A434B7B}" srcOrd="0" destOrd="0" presId="urn:microsoft.com/office/officeart/2005/8/layout/process1"/>
    <dgm:cxn modelId="{7A6983D4-DDA0-49E4-8A93-79C2A541E63C}" type="presParOf" srcId="{DBD4A8BB-0966-4CE0-8A06-228E312EA5D0}" destId="{2D6F1619-A9FA-4730-9407-9A1D5BC34CEF}" srcOrd="0" destOrd="0" presId="urn:microsoft.com/office/officeart/2005/8/layout/process1"/>
    <dgm:cxn modelId="{E0017DF3-16A1-4AB0-8438-61EC7773E5FB}" type="presParOf" srcId="{DBD4A8BB-0966-4CE0-8A06-228E312EA5D0}" destId="{317DBBCA-3017-4B05-AE45-CC01CD40BE65}" srcOrd="1" destOrd="0" presId="urn:microsoft.com/office/officeart/2005/8/layout/process1"/>
    <dgm:cxn modelId="{A45F3EC8-7C58-47A6-AB53-BF3096897B85}" type="presParOf" srcId="{317DBBCA-3017-4B05-AE45-CC01CD40BE65}" destId="{CA92B104-50E1-4473-91F1-EE2360B0B8DC}" srcOrd="0" destOrd="0" presId="urn:microsoft.com/office/officeart/2005/8/layout/process1"/>
    <dgm:cxn modelId="{7CBF26C3-DC74-496A-9618-9B859D739433}" type="presParOf" srcId="{DBD4A8BB-0966-4CE0-8A06-228E312EA5D0}" destId="{5CC417D0-0C98-4A88-BFB1-308789607919}" srcOrd="2" destOrd="0" presId="urn:microsoft.com/office/officeart/2005/8/layout/process1"/>
    <dgm:cxn modelId="{F84E2127-7758-4E99-AB96-B170C053E4A1}" type="presParOf" srcId="{DBD4A8BB-0966-4CE0-8A06-228E312EA5D0}" destId="{C9601400-EAB2-4AE5-AB4A-7777536FFF39}" srcOrd="3" destOrd="0" presId="urn:microsoft.com/office/officeart/2005/8/layout/process1"/>
    <dgm:cxn modelId="{29449EEC-AF93-4FB7-885C-BF8722D5D586}" type="presParOf" srcId="{C9601400-EAB2-4AE5-AB4A-7777536FFF39}" destId="{3F6DBD33-5835-48AA-81D8-2EC2126B3C5F}" srcOrd="0" destOrd="0" presId="urn:microsoft.com/office/officeart/2005/8/layout/process1"/>
    <dgm:cxn modelId="{C8958A90-6FD0-4096-8295-13E81FEFBBA6}" type="presParOf" srcId="{DBD4A8BB-0966-4CE0-8A06-228E312EA5D0}" destId="{4F51174F-FA5F-4BFA-8BBB-E0A80A434B7B}" srcOrd="4" destOrd="0" presId="urn:microsoft.com/office/officeart/2005/8/layout/process1"/>
    <dgm:cxn modelId="{C51083E0-763F-46C2-AD47-33731572AB7A}" type="presParOf" srcId="{DBD4A8BB-0966-4CE0-8A06-228E312EA5D0}" destId="{F7877052-AB66-416A-B1C3-882C7899D673}" srcOrd="5" destOrd="0" presId="urn:microsoft.com/office/officeart/2005/8/layout/process1"/>
    <dgm:cxn modelId="{D3B1B2EE-525B-4F3F-A2A0-004307594170}" type="presParOf" srcId="{F7877052-AB66-416A-B1C3-882C7899D673}" destId="{058BA8CE-B9EC-48A9-8589-906014AFDCF5}" srcOrd="0" destOrd="0" presId="urn:microsoft.com/office/officeart/2005/8/layout/process1"/>
    <dgm:cxn modelId="{D7E3C641-90D7-4253-9318-929C74688ECD}" type="presParOf" srcId="{DBD4A8BB-0966-4CE0-8A06-228E312EA5D0}" destId="{5616FD55-7E06-4936-BA02-B91763F521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6F1619-A9FA-4730-9407-9A1D5BC34CEF}">
      <dsp:nvSpPr>
        <dsp:cNvPr id="0" name=""/>
        <dsp:cNvSpPr/>
      </dsp:nvSpPr>
      <dsp:spPr>
        <a:xfrm>
          <a:off x="4754" y="434818"/>
          <a:ext cx="2078914" cy="1247348"/>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単純接触</a:t>
          </a:r>
        </a:p>
      </dsp:txBody>
      <dsp:txXfrm>
        <a:off x="41288" y="471352"/>
        <a:ext cx="2005846" cy="1174280"/>
      </dsp:txXfrm>
    </dsp:sp>
    <dsp:sp modelId="{317DBBCA-3017-4B05-AE45-CC01CD40BE65}">
      <dsp:nvSpPr>
        <dsp:cNvPr id="0" name=""/>
        <dsp:cNvSpPr/>
      </dsp:nvSpPr>
      <dsp:spPr>
        <a:xfrm>
          <a:off x="2291560"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2291560" y="903821"/>
        <a:ext cx="308510" cy="309342"/>
      </dsp:txXfrm>
    </dsp:sp>
    <dsp:sp modelId="{5CC417D0-0C98-4A88-BFB1-308789607919}">
      <dsp:nvSpPr>
        <dsp:cNvPr id="0" name=""/>
        <dsp:cNvSpPr/>
      </dsp:nvSpPr>
      <dsp:spPr>
        <a:xfrm>
          <a:off x="2915235"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2951769" y="471352"/>
        <a:ext cx="2005846" cy="1174280"/>
      </dsp:txXfrm>
    </dsp:sp>
    <dsp:sp modelId="{C9601400-EAB2-4AE5-AB4A-7777536FFF39}">
      <dsp:nvSpPr>
        <dsp:cNvPr id="0" name=""/>
        <dsp:cNvSpPr/>
      </dsp:nvSpPr>
      <dsp:spPr>
        <a:xfrm>
          <a:off x="5202041"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5202041" y="903821"/>
        <a:ext cx="308510" cy="309342"/>
      </dsp:txXfrm>
    </dsp:sp>
    <dsp:sp modelId="{4F51174F-FA5F-4BFA-8BBB-E0A80A434B7B}">
      <dsp:nvSpPr>
        <dsp:cNvPr id="0" name=""/>
        <dsp:cNvSpPr/>
      </dsp:nvSpPr>
      <dsp:spPr>
        <a:xfrm>
          <a:off x="5825715" y="434818"/>
          <a:ext cx="2078914" cy="1247348"/>
        </a:xfrm>
        <a:prstGeom prst="roundRect">
          <a:avLst>
            <a:gd name="adj" fmla="val 10000"/>
          </a:avLst>
        </a:prstGeom>
        <a:solidFill>
          <a:schemeClr val="accent6"/>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ja-JP" altLang="en-US" sz="2500" kern="1200" dirty="0"/>
            <a:t>単純選択</a:t>
          </a:r>
        </a:p>
      </dsp:txBody>
      <dsp:txXfrm>
        <a:off x="5862249" y="471352"/>
        <a:ext cx="2005846" cy="1174280"/>
      </dsp:txXfrm>
    </dsp:sp>
    <dsp:sp modelId="{F7877052-AB66-416A-B1C3-882C7899D673}">
      <dsp:nvSpPr>
        <dsp:cNvPr id="0" name=""/>
        <dsp:cNvSpPr/>
      </dsp:nvSpPr>
      <dsp:spPr>
        <a:xfrm>
          <a:off x="8112522" y="800707"/>
          <a:ext cx="440729" cy="5155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a:off x="8112522" y="903821"/>
        <a:ext cx="308510" cy="309342"/>
      </dsp:txXfrm>
    </dsp:sp>
    <dsp:sp modelId="{5616FD55-7E06-4936-BA02-B91763F521B7}">
      <dsp:nvSpPr>
        <dsp:cNvPr id="0" name=""/>
        <dsp:cNvSpPr/>
      </dsp:nvSpPr>
      <dsp:spPr>
        <a:xfrm>
          <a:off x="8736196" y="434818"/>
          <a:ext cx="2078914" cy="12473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kumimoji="1" lang="en-US" altLang="ja-JP" sz="2500" kern="1200" dirty="0"/>
            <a:t>IAT (liking, wanting)</a:t>
          </a:r>
          <a:endParaRPr kumimoji="1" lang="ja-JP" altLang="en-US" sz="2500" kern="1200" dirty="0"/>
        </a:p>
      </dsp:txBody>
      <dsp:txXfrm>
        <a:off x="8772730" y="471352"/>
        <a:ext cx="2005846" cy="11742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D7B86313-8600-450D-841C-0934381BD4CE}"/>
              </a:ext>
            </a:extLst>
          </p:cNvPr>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BFE7200E-1238-4C7D-961E-4F2ECEA5A139}"/>
              </a:ext>
            </a:extLst>
          </p:cNvPr>
          <p:cNvSpPr>
            <a:spLocks noGrp="1"/>
          </p:cNvSpPr>
          <p:nvPr>
            <p:ph type="dt" sz="quarter" idx="1"/>
          </p:nvPr>
        </p:nvSpPr>
        <p:spPr>
          <a:xfrm>
            <a:off x="3901699" y="1"/>
            <a:ext cx="2984871" cy="502756"/>
          </a:xfrm>
          <a:prstGeom prst="rect">
            <a:avLst/>
          </a:prstGeom>
        </p:spPr>
        <p:txBody>
          <a:bodyPr vert="horz" lIns="92327" tIns="46163" rIns="92327" bIns="46163" rtlCol="0"/>
          <a:lstStyle>
            <a:lvl1pPr algn="r">
              <a:defRPr sz="1200"/>
            </a:lvl1pPr>
          </a:lstStyle>
          <a:p>
            <a:fld id="{AE539344-D5CD-45B9-8371-F34299177546}" type="datetimeFigureOut">
              <a:rPr kumimoji="1" lang="ja-JP" altLang="en-US" smtClean="0"/>
              <a:t>2020/9/15</a:t>
            </a:fld>
            <a:endParaRPr kumimoji="1" lang="ja-JP" altLang="en-US"/>
          </a:p>
        </p:txBody>
      </p:sp>
      <p:sp>
        <p:nvSpPr>
          <p:cNvPr id="4" name="フッター プレースホルダー 3">
            <a:extLst>
              <a:ext uri="{FF2B5EF4-FFF2-40B4-BE49-F238E27FC236}">
                <a16:creationId xmlns:a16="http://schemas.microsoft.com/office/drawing/2014/main" id="{38724658-992C-43BE-987E-7C5C4F232EB0}"/>
              </a:ext>
            </a:extLst>
          </p:cNvPr>
          <p:cNvSpPr>
            <a:spLocks noGrp="1"/>
          </p:cNvSpPr>
          <p:nvPr>
            <p:ph type="ftr" sz="quarter" idx="2"/>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36F0B79F-4CD5-450C-96DB-AB168C031073}"/>
              </a:ext>
            </a:extLst>
          </p:cNvPr>
          <p:cNvSpPr>
            <a:spLocks noGrp="1"/>
          </p:cNvSpPr>
          <p:nvPr>
            <p:ph type="sldNum" sz="quarter" idx="3"/>
          </p:nvPr>
        </p:nvSpPr>
        <p:spPr>
          <a:xfrm>
            <a:off x="3901699" y="9517546"/>
            <a:ext cx="2984871" cy="502754"/>
          </a:xfrm>
          <a:prstGeom prst="rect">
            <a:avLst/>
          </a:prstGeom>
        </p:spPr>
        <p:txBody>
          <a:bodyPr vert="horz" lIns="92327" tIns="46163" rIns="92327" bIns="46163" rtlCol="0" anchor="b"/>
          <a:lstStyle>
            <a:lvl1pPr algn="r">
              <a:defRPr sz="1200"/>
            </a:lvl1pPr>
          </a:lstStyle>
          <a:p>
            <a:fld id="{997783D3-1890-4C9D-ACB6-1D3F1B8A1095}" type="slidenum">
              <a:rPr kumimoji="1" lang="ja-JP" altLang="en-US" smtClean="0"/>
              <a:t>‹#›</a:t>
            </a:fld>
            <a:endParaRPr kumimoji="1" lang="ja-JP" altLang="en-US"/>
          </a:p>
        </p:txBody>
      </p:sp>
    </p:spTree>
    <p:extLst>
      <p:ext uri="{BB962C8B-B14F-4D97-AF65-F5344CB8AC3E}">
        <p14:creationId xmlns:p14="http://schemas.microsoft.com/office/powerpoint/2010/main" val="12304843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6"/>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6"/>
          </a:xfrm>
          <a:prstGeom prst="rect">
            <a:avLst/>
          </a:prstGeom>
        </p:spPr>
        <p:txBody>
          <a:bodyPr vert="horz" lIns="92327" tIns="46163" rIns="92327" bIns="46163" rtlCol="0"/>
          <a:lstStyle>
            <a:lvl1pPr algn="r">
              <a:defRPr sz="1200"/>
            </a:lvl1pPr>
          </a:lstStyle>
          <a:p>
            <a:fld id="{3381725A-A7D8-4EF2-8923-3622785353C8}" type="datetimeFigureOut">
              <a:rPr kumimoji="1" lang="ja-JP" altLang="en-US" smtClean="0"/>
              <a:t>2020/9/15</a:t>
            </a:fld>
            <a:endParaRPr kumimoji="1" lang="ja-JP" altLang="en-US"/>
          </a:p>
        </p:txBody>
      </p:sp>
      <p:sp>
        <p:nvSpPr>
          <p:cNvPr id="4" name="スライド イメージ プレースホルダー 3"/>
          <p:cNvSpPr>
            <a:spLocks noGrp="1" noRot="1" noChangeAspect="1"/>
          </p:cNvSpPr>
          <p:nvPr>
            <p:ph type="sldImg" idx="2"/>
          </p:nvPr>
        </p:nvSpPr>
        <p:spPr>
          <a:xfrm>
            <a:off x="436563" y="1252538"/>
            <a:ext cx="6015037"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5"/>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6"/>
            <a:ext cx="2984871" cy="502754"/>
          </a:xfrm>
          <a:prstGeom prst="rect">
            <a:avLst/>
          </a:prstGeom>
        </p:spPr>
        <p:txBody>
          <a:bodyPr vert="horz" lIns="92327" tIns="46163" rIns="92327" bIns="46163" rtlCol="0" anchor="b"/>
          <a:lstStyle>
            <a:lvl1pPr algn="r">
              <a:defRPr sz="1200"/>
            </a:lvl1pPr>
          </a:lstStyle>
          <a:p>
            <a:fld id="{F6D3C595-55A9-4E6D-AA66-A16BBE9D7425}" type="slidenum">
              <a:rPr kumimoji="1" lang="ja-JP" altLang="en-US" smtClean="0"/>
              <a:t>‹#›</a:t>
            </a:fld>
            <a:endParaRPr kumimoji="1" lang="ja-JP" altLang="en-US"/>
          </a:p>
        </p:txBody>
      </p:sp>
    </p:spTree>
    <p:extLst>
      <p:ext uri="{BB962C8B-B14F-4D97-AF65-F5344CB8AC3E}">
        <p14:creationId xmlns:p14="http://schemas.microsoft.com/office/powerpoint/2010/main" val="29460196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a:t>
            </a:fld>
            <a:endParaRPr kumimoji="1" lang="ja-JP" altLang="en-US"/>
          </a:p>
        </p:txBody>
      </p:sp>
    </p:spTree>
    <p:extLst>
      <p:ext uri="{BB962C8B-B14F-4D97-AF65-F5344CB8AC3E}">
        <p14:creationId xmlns:p14="http://schemas.microsoft.com/office/powerpoint/2010/main" val="2208542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11</a:t>
            </a:fld>
            <a:endParaRPr kumimoji="1" lang="ja-JP" altLang="en-US"/>
          </a:p>
        </p:txBody>
      </p:sp>
    </p:spTree>
    <p:extLst>
      <p:ext uri="{BB962C8B-B14F-4D97-AF65-F5344CB8AC3E}">
        <p14:creationId xmlns:p14="http://schemas.microsoft.com/office/powerpoint/2010/main" val="2331419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12</a:t>
            </a:fld>
            <a:endParaRPr kumimoji="1" lang="ja-JP" altLang="en-US"/>
          </a:p>
        </p:txBody>
      </p:sp>
    </p:spTree>
    <p:extLst>
      <p:ext uri="{BB962C8B-B14F-4D97-AF65-F5344CB8AC3E}">
        <p14:creationId xmlns:p14="http://schemas.microsoft.com/office/powerpoint/2010/main" val="108997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13</a:t>
            </a:fld>
            <a:endParaRPr kumimoji="1" lang="ja-JP" altLang="en-US"/>
          </a:p>
        </p:txBody>
      </p:sp>
    </p:spTree>
    <p:extLst>
      <p:ext uri="{BB962C8B-B14F-4D97-AF65-F5344CB8AC3E}">
        <p14:creationId xmlns:p14="http://schemas.microsoft.com/office/powerpoint/2010/main" val="1016902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14</a:t>
            </a:fld>
            <a:endParaRPr kumimoji="1" lang="ja-JP" altLang="en-US"/>
          </a:p>
        </p:txBody>
      </p:sp>
    </p:spTree>
    <p:extLst>
      <p:ext uri="{BB962C8B-B14F-4D97-AF65-F5344CB8AC3E}">
        <p14:creationId xmlns:p14="http://schemas.microsoft.com/office/powerpoint/2010/main" val="1305062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15</a:t>
            </a:fld>
            <a:endParaRPr kumimoji="1" lang="ja-JP" altLang="en-US"/>
          </a:p>
        </p:txBody>
      </p:sp>
    </p:spTree>
    <p:extLst>
      <p:ext uri="{BB962C8B-B14F-4D97-AF65-F5344CB8AC3E}">
        <p14:creationId xmlns:p14="http://schemas.microsoft.com/office/powerpoint/2010/main" val="422644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16</a:t>
            </a:fld>
            <a:endParaRPr kumimoji="1" lang="ja-JP" altLang="en-US"/>
          </a:p>
        </p:txBody>
      </p:sp>
    </p:spTree>
    <p:extLst>
      <p:ext uri="{BB962C8B-B14F-4D97-AF65-F5344CB8AC3E}">
        <p14:creationId xmlns:p14="http://schemas.microsoft.com/office/powerpoint/2010/main" val="2918988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17</a:t>
            </a:fld>
            <a:endParaRPr kumimoji="1" lang="ja-JP" altLang="en-US"/>
          </a:p>
        </p:txBody>
      </p:sp>
    </p:spTree>
    <p:extLst>
      <p:ext uri="{BB962C8B-B14F-4D97-AF65-F5344CB8AC3E}">
        <p14:creationId xmlns:p14="http://schemas.microsoft.com/office/powerpoint/2010/main" val="440714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18</a:t>
            </a:fld>
            <a:endParaRPr kumimoji="1" lang="ja-JP" altLang="en-US"/>
          </a:p>
        </p:txBody>
      </p:sp>
    </p:spTree>
    <p:extLst>
      <p:ext uri="{BB962C8B-B14F-4D97-AF65-F5344CB8AC3E}">
        <p14:creationId xmlns:p14="http://schemas.microsoft.com/office/powerpoint/2010/main" val="1452511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19</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3667195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20</a:t>
            </a:fld>
            <a:endParaRPr kumimoji="1" lang="ja-JP" altLang="en-US"/>
          </a:p>
        </p:txBody>
      </p:sp>
    </p:spTree>
    <p:extLst>
      <p:ext uri="{BB962C8B-B14F-4D97-AF65-F5344CB8AC3E}">
        <p14:creationId xmlns:p14="http://schemas.microsoft.com/office/powerpoint/2010/main" val="3138187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スライド イメージ プレースホルダ 1"/>
          <p:cNvSpPr>
            <a:spLocks noGrp="1" noRot="1" noChangeAspect="1" noTextEdit="1"/>
          </p:cNvSpPr>
          <p:nvPr>
            <p:ph type="sldImg"/>
          </p:nvPr>
        </p:nvSpPr>
        <p:spPr>
          <a:ln/>
        </p:spPr>
      </p:sp>
      <p:sp>
        <p:nvSpPr>
          <p:cNvPr id="115715" name="ノート プレースホルダ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latin typeface="Arial" panose="020B0604020202020204" pitchFamily="34" charset="0"/>
            </a:endParaRPr>
          </a:p>
        </p:txBody>
      </p:sp>
      <p:sp>
        <p:nvSpPr>
          <p:cNvPr id="115716" name="スライド番号プレースホルダ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300">
                <a:solidFill>
                  <a:schemeClr val="tx1"/>
                </a:solidFill>
                <a:latin typeface="Arial" panose="020B0604020202020204" pitchFamily="34" charset="0"/>
                <a:ea typeface="ＭＳ Ｐ明朝" panose="02020600040205080304" pitchFamily="18" charset="-128"/>
              </a:defRPr>
            </a:lvl1pPr>
            <a:lvl2pPr marL="796551" indent="-306238">
              <a:spcBef>
                <a:spcPct val="30000"/>
              </a:spcBef>
              <a:defRPr kumimoji="1" sz="1300">
                <a:solidFill>
                  <a:schemeClr val="tx1"/>
                </a:solidFill>
                <a:latin typeface="Arial" panose="020B0604020202020204" pitchFamily="34" charset="0"/>
                <a:ea typeface="ＭＳ Ｐ明朝" panose="02020600040205080304" pitchFamily="18" charset="-128"/>
              </a:defRPr>
            </a:lvl2pPr>
            <a:lvl3pPr marL="1224948" indent="-244320">
              <a:spcBef>
                <a:spcPct val="30000"/>
              </a:spcBef>
              <a:defRPr kumimoji="1" sz="1300">
                <a:solidFill>
                  <a:schemeClr val="tx1"/>
                </a:solidFill>
                <a:latin typeface="Arial" panose="020B0604020202020204" pitchFamily="34" charset="0"/>
                <a:ea typeface="ＭＳ Ｐ明朝" panose="02020600040205080304" pitchFamily="18" charset="-128"/>
              </a:defRPr>
            </a:lvl3pPr>
            <a:lvl4pPr marL="1715262" indent="-244320">
              <a:spcBef>
                <a:spcPct val="30000"/>
              </a:spcBef>
              <a:defRPr kumimoji="1" sz="1300">
                <a:solidFill>
                  <a:schemeClr val="tx1"/>
                </a:solidFill>
                <a:latin typeface="Arial" panose="020B0604020202020204" pitchFamily="34" charset="0"/>
                <a:ea typeface="ＭＳ Ｐ明朝" panose="02020600040205080304" pitchFamily="18" charset="-128"/>
              </a:defRPr>
            </a:lvl4pPr>
            <a:lvl5pPr marL="2205576" indent="-244320">
              <a:spcBef>
                <a:spcPct val="30000"/>
              </a:spcBef>
              <a:defRPr kumimoji="1" sz="1300">
                <a:solidFill>
                  <a:schemeClr val="tx1"/>
                </a:solidFill>
                <a:latin typeface="Arial" panose="020B0604020202020204" pitchFamily="34" charset="0"/>
                <a:ea typeface="ＭＳ Ｐ明朝" panose="02020600040205080304" pitchFamily="18" charset="-128"/>
              </a:defRPr>
            </a:lvl5pPr>
            <a:lvl6pPr marL="268752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6pPr>
            <a:lvl7pPr marL="3169470"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7pPr>
            <a:lvl8pPr marL="3651416"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8pPr>
            <a:lvl9pPr marL="4133363" indent="-244320" eaLnBrk="0" fontAlgn="base" hangingPunct="0">
              <a:spcBef>
                <a:spcPct val="30000"/>
              </a:spcBef>
              <a:spcAft>
                <a:spcPct val="0"/>
              </a:spcAft>
              <a:defRPr kumimoji="1" sz="1300">
                <a:solidFill>
                  <a:schemeClr val="tx1"/>
                </a:solidFill>
                <a:latin typeface="Arial" panose="020B0604020202020204" pitchFamily="34" charset="0"/>
                <a:ea typeface="ＭＳ Ｐ明朝" panose="02020600040205080304" pitchFamily="18" charset="-128"/>
              </a:defRPr>
            </a:lvl9pPr>
          </a:lstStyle>
          <a:p>
            <a:pPr defTabSz="963894">
              <a:spcBef>
                <a:spcPct val="0"/>
              </a:spcBef>
              <a:defRPr/>
            </a:pPr>
            <a:fld id="{2F5BB5FA-F3F5-4E35-801B-F67FDF777042}" type="slidenum">
              <a:rPr lang="en-US" altLang="ja-JP" sz="1400">
                <a:solidFill>
                  <a:srgbClr val="000000"/>
                </a:solidFill>
                <a:ea typeface="ＭＳ Ｐゴシック" panose="020B0600070205080204" pitchFamily="50" charset="-128"/>
              </a:rPr>
              <a:pPr defTabSz="963894">
                <a:spcBef>
                  <a:spcPct val="0"/>
                </a:spcBef>
                <a:defRPr/>
              </a:pPr>
              <a:t>3</a:t>
            </a:fld>
            <a:endParaRPr lang="en-US" altLang="ja-JP" sz="1400">
              <a:solidFill>
                <a:srgbClr val="000000"/>
              </a:solidFill>
              <a:ea typeface="ＭＳ Ｐゴシック" panose="020B0600070205080204" pitchFamily="50" charset="-128"/>
            </a:endParaRPr>
          </a:p>
        </p:txBody>
      </p:sp>
    </p:spTree>
    <p:extLst>
      <p:ext uri="{BB962C8B-B14F-4D97-AF65-F5344CB8AC3E}">
        <p14:creationId xmlns:p14="http://schemas.microsoft.com/office/powerpoint/2010/main" val="929556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21</a:t>
            </a:fld>
            <a:endParaRPr kumimoji="1" lang="ja-JP" altLang="en-US"/>
          </a:p>
        </p:txBody>
      </p:sp>
    </p:spTree>
    <p:extLst>
      <p:ext uri="{BB962C8B-B14F-4D97-AF65-F5344CB8AC3E}">
        <p14:creationId xmlns:p14="http://schemas.microsoft.com/office/powerpoint/2010/main" val="2936473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22</a:t>
            </a:fld>
            <a:endParaRPr kumimoji="1" lang="ja-JP" altLang="en-US"/>
          </a:p>
        </p:txBody>
      </p:sp>
    </p:spTree>
    <p:extLst>
      <p:ext uri="{BB962C8B-B14F-4D97-AF65-F5344CB8AC3E}">
        <p14:creationId xmlns:p14="http://schemas.microsoft.com/office/powerpoint/2010/main" val="1285965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23</a:t>
            </a:fld>
            <a:endParaRPr kumimoji="1" lang="ja-JP" altLang="en-US"/>
          </a:p>
        </p:txBody>
      </p:sp>
    </p:spTree>
    <p:extLst>
      <p:ext uri="{BB962C8B-B14F-4D97-AF65-F5344CB8AC3E}">
        <p14:creationId xmlns:p14="http://schemas.microsoft.com/office/powerpoint/2010/main" val="3234891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24</a:t>
            </a:fld>
            <a:endParaRPr kumimoji="1" lang="ja-JP" altLang="en-US"/>
          </a:p>
        </p:txBody>
      </p:sp>
    </p:spTree>
    <p:extLst>
      <p:ext uri="{BB962C8B-B14F-4D97-AF65-F5344CB8AC3E}">
        <p14:creationId xmlns:p14="http://schemas.microsoft.com/office/powerpoint/2010/main" val="25495493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25</a:t>
            </a:fld>
            <a:endParaRPr kumimoji="1" lang="ja-JP" altLang="en-US"/>
          </a:p>
        </p:txBody>
      </p:sp>
    </p:spTree>
    <p:extLst>
      <p:ext uri="{BB962C8B-B14F-4D97-AF65-F5344CB8AC3E}">
        <p14:creationId xmlns:p14="http://schemas.microsoft.com/office/powerpoint/2010/main" val="1959736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26</a:t>
            </a:fld>
            <a:endParaRPr kumimoji="1" lang="ja-JP" altLang="en-US"/>
          </a:p>
        </p:txBody>
      </p:sp>
    </p:spTree>
    <p:extLst>
      <p:ext uri="{BB962C8B-B14F-4D97-AF65-F5344CB8AC3E}">
        <p14:creationId xmlns:p14="http://schemas.microsoft.com/office/powerpoint/2010/main" val="12622685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sz="1800" dirty="0">
                <a:effectLst/>
                <a:ea typeface="游明朝" panose="02020400000000000000" pitchFamily="18" charset="-128"/>
                <a:cs typeface="Times New Roman" panose="02020603050405020304" pitchFamily="18" charset="0"/>
              </a:rPr>
              <a:t>左：</a:t>
            </a:r>
            <a:r>
              <a:rPr lang="ja-JP" altLang="ja-JP" sz="1800" dirty="0">
                <a:effectLst/>
                <a:ea typeface="游明朝" panose="02020400000000000000" pitchFamily="18" charset="-128"/>
                <a:cs typeface="Times New Roman" panose="02020603050405020304" pitchFamily="18" charset="0"/>
              </a:rPr>
              <a:t>切り替え前の山</a:t>
            </a:r>
            <a:r>
              <a:rPr lang="en-US" altLang="ja-JP" sz="1800" dirty="0">
                <a:effectLst/>
                <a:ea typeface="游明朝" panose="02020400000000000000" pitchFamily="18" charset="-128"/>
                <a:cs typeface="Times New Roman" panose="02020603050405020304" pitchFamily="18" charset="0"/>
              </a:rPr>
              <a:t>C</a:t>
            </a:r>
            <a:r>
              <a:rPr lang="ja-JP" altLang="ja-JP" sz="1800" dirty="0">
                <a:effectLst/>
                <a:ea typeface="游明朝" panose="02020400000000000000" pitchFamily="18" charset="-128"/>
                <a:cs typeface="Times New Roman" panose="02020603050405020304" pitchFamily="18" charset="0"/>
              </a:rPr>
              <a:t>の選択割合と新奇性追求得点の相関。</a:t>
            </a:r>
            <a:endParaRPr lang="en-US" altLang="ja-JP" sz="1800" dirty="0">
              <a:effectLst/>
              <a:ea typeface="游明朝" panose="02020400000000000000" pitchFamily="18" charset="-128"/>
              <a:cs typeface="Times New Roman" panose="02020603050405020304" pitchFamily="18" charset="0"/>
            </a:endParaRPr>
          </a:p>
          <a:p>
            <a:pPr marL="0" indent="0">
              <a:buNone/>
            </a:pPr>
            <a:r>
              <a:rPr lang="ja-JP" altLang="en-US" sz="1800" dirty="0">
                <a:effectLst/>
                <a:ea typeface="游明朝" panose="02020400000000000000" pitchFamily="18" charset="-128"/>
                <a:cs typeface="Times New Roman" panose="02020603050405020304" pitchFamily="18" charset="0"/>
              </a:rPr>
              <a:t>中：</a:t>
            </a:r>
            <a:r>
              <a:rPr lang="ja-JP" altLang="ja-JP" sz="1800" dirty="0">
                <a:effectLst/>
                <a:ea typeface="游明朝" panose="02020400000000000000" pitchFamily="18" charset="-128"/>
                <a:cs typeface="Times New Roman" panose="02020603050405020304" pitchFamily="18" charset="0"/>
              </a:rPr>
              <a:t>切り替え直後の</a:t>
            </a:r>
            <a:r>
              <a:rPr lang="en-US" altLang="ja-JP" sz="1800" dirty="0">
                <a:effectLst/>
                <a:ea typeface="游明朝" panose="02020400000000000000" pitchFamily="18" charset="-128"/>
                <a:cs typeface="Times New Roman" panose="02020603050405020304" pitchFamily="18" charset="0"/>
              </a:rPr>
              <a:t>16</a:t>
            </a:r>
            <a:r>
              <a:rPr lang="ja-JP" altLang="ja-JP" sz="1800" dirty="0">
                <a:effectLst/>
                <a:ea typeface="游明朝" panose="02020400000000000000" pitchFamily="18" charset="-128"/>
                <a:cs typeface="Times New Roman" panose="02020603050405020304" pitchFamily="18" charset="0"/>
              </a:rPr>
              <a:t>試行における良い山（</a:t>
            </a:r>
            <a:r>
              <a:rPr lang="en-US" altLang="ja-JP" sz="1800" dirty="0">
                <a:effectLst/>
                <a:ea typeface="游明朝" panose="02020400000000000000" pitchFamily="18" charset="-128"/>
                <a:cs typeface="Times New Roman" panose="02020603050405020304" pitchFamily="18" charset="0"/>
              </a:rPr>
              <a:t>A</a:t>
            </a:r>
            <a:r>
              <a:rPr lang="ja-JP" altLang="ja-JP" sz="1800" dirty="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B</a:t>
            </a:r>
            <a:r>
              <a:rPr lang="ja-JP" altLang="ja-JP" sz="1800" dirty="0">
                <a:effectLst/>
                <a:ea typeface="游明朝" panose="02020400000000000000" pitchFamily="18" charset="-128"/>
                <a:cs typeface="Times New Roman" panose="02020603050405020304" pitchFamily="18" charset="0"/>
              </a:rPr>
              <a:t>）の選択回数と新奇性追求得点の相関。</a:t>
            </a:r>
            <a:endParaRPr lang="en-US" altLang="ja-JP" sz="1800" dirty="0">
              <a:effectLst/>
              <a:ea typeface="游明朝" panose="02020400000000000000" pitchFamily="18"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effectLst/>
                <a:ea typeface="游明朝" panose="02020400000000000000" pitchFamily="18" charset="-128"/>
                <a:cs typeface="Times New Roman" panose="02020603050405020304" pitchFamily="18" charset="0"/>
              </a:rPr>
              <a:t>右：</a:t>
            </a:r>
            <a:r>
              <a:rPr lang="ja-JP" altLang="ja-JP" sz="1200" dirty="0">
                <a:effectLst/>
                <a:ea typeface="游明朝" panose="02020400000000000000" pitchFamily="18" charset="-128"/>
                <a:cs typeface="Times New Roman" panose="02020603050405020304" pitchFamily="18" charset="0"/>
              </a:rPr>
              <a:t>切り替え後の山</a:t>
            </a:r>
            <a:r>
              <a:rPr lang="en-US" altLang="ja-JP" sz="1200" dirty="0">
                <a:effectLst/>
                <a:ea typeface="游明朝" panose="02020400000000000000" pitchFamily="18" charset="-128"/>
                <a:cs typeface="Times New Roman" panose="02020603050405020304" pitchFamily="18" charset="0"/>
              </a:rPr>
              <a:t>A</a:t>
            </a:r>
            <a:r>
              <a:rPr lang="ja-JP" altLang="ja-JP" sz="1200" dirty="0">
                <a:effectLst/>
                <a:ea typeface="游明朝" panose="02020400000000000000" pitchFamily="18" charset="-128"/>
                <a:cs typeface="Times New Roman" panose="02020603050405020304" pitchFamily="18" charset="0"/>
              </a:rPr>
              <a:t>の選択割合と損害回避得点の相関。</a:t>
            </a:r>
            <a:endParaRPr lang="en-US" altLang="ja-JP" sz="1200" dirty="0">
              <a:effectLst/>
              <a:ea typeface="游明朝" panose="02020400000000000000" pitchFamily="18" charset="-128"/>
              <a:cs typeface="Times New Roman" panose="02020603050405020304" pitchFamily="18" charset="0"/>
            </a:endParaRPr>
          </a:p>
          <a:p>
            <a:pPr marL="0" indent="0">
              <a:buNone/>
            </a:pPr>
            <a:endParaRPr kumimoji="1" lang="en-US" altLang="ja-JP" dirty="0"/>
          </a:p>
          <a:p>
            <a:r>
              <a:rPr kumimoji="1" lang="ja-JP" altLang="en-US" dirty="0"/>
              <a:t>山の切り替えのタイミング</a:t>
            </a:r>
            <a:endParaRPr kumimoji="1" lang="en-US" altLang="ja-JP" dirty="0"/>
          </a:p>
          <a:p>
            <a:r>
              <a:rPr kumimoji="1" lang="en-US" altLang="ja-JP" dirty="0"/>
              <a:t>7</a:t>
            </a:r>
            <a:r>
              <a:rPr kumimoji="1" lang="ja-JP" altLang="en-US" dirty="0"/>
              <a:t>回連続でよい山を選択した時</a:t>
            </a:r>
          </a:p>
          <a:p>
            <a:pPr marL="0" indent="0">
              <a:buNone/>
            </a:pPr>
            <a:endParaRPr kumimoji="1" lang="ja-JP" altLang="en-US" dirty="0"/>
          </a:p>
        </p:txBody>
      </p:sp>
      <p:sp>
        <p:nvSpPr>
          <p:cNvPr id="4" name="スライド番号プレースホルダー 3"/>
          <p:cNvSpPr>
            <a:spLocks noGrp="1"/>
          </p:cNvSpPr>
          <p:nvPr>
            <p:ph type="sldNum" sz="quarter" idx="5"/>
          </p:nvPr>
        </p:nvSpPr>
        <p:spPr/>
        <p:txBody>
          <a:bodyPr/>
          <a:lstStyle/>
          <a:p>
            <a:fld id="{F6D3C595-55A9-4E6D-AA66-A16BBE9D7425}" type="slidenum">
              <a:rPr kumimoji="1" lang="ja-JP" altLang="en-US" smtClean="0"/>
              <a:t>35</a:t>
            </a:fld>
            <a:endParaRPr kumimoji="1" lang="ja-JP" altLang="en-US"/>
          </a:p>
        </p:txBody>
      </p:sp>
    </p:spTree>
    <p:extLst>
      <p:ext uri="{BB962C8B-B14F-4D97-AF65-F5344CB8AC3E}">
        <p14:creationId xmlns:p14="http://schemas.microsoft.com/office/powerpoint/2010/main" val="3823985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36</a:t>
            </a:fld>
            <a:endParaRPr kumimoji="1" lang="ja-JP" altLang="en-US"/>
          </a:p>
        </p:txBody>
      </p:sp>
    </p:spTree>
    <p:extLst>
      <p:ext uri="{BB962C8B-B14F-4D97-AF65-F5344CB8AC3E}">
        <p14:creationId xmlns:p14="http://schemas.microsoft.com/office/powerpoint/2010/main" val="31082003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37</a:t>
            </a:fld>
            <a:endParaRPr kumimoji="1" lang="ja-JP" altLang="en-US"/>
          </a:p>
        </p:txBody>
      </p:sp>
    </p:spTree>
    <p:extLst>
      <p:ext uri="{BB962C8B-B14F-4D97-AF65-F5344CB8AC3E}">
        <p14:creationId xmlns:p14="http://schemas.microsoft.com/office/powerpoint/2010/main" val="801140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38</a:t>
            </a:fld>
            <a:endParaRPr kumimoji="1" lang="ja-JP" altLang="en-US"/>
          </a:p>
        </p:txBody>
      </p:sp>
    </p:spTree>
    <p:extLst>
      <p:ext uri="{BB962C8B-B14F-4D97-AF65-F5344CB8AC3E}">
        <p14:creationId xmlns:p14="http://schemas.microsoft.com/office/powerpoint/2010/main" val="982402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予期的</a:t>
            </a:r>
            <a:r>
              <a:rPr kumimoji="1" lang="en-US" altLang="ja-JP" dirty="0"/>
              <a:t>GSR: </a:t>
            </a:r>
            <a:r>
              <a:rPr kumimoji="1" lang="ja-JP" altLang="en-US" dirty="0"/>
              <a:t>悪い山を引く直前</a:t>
            </a:r>
            <a:r>
              <a:rPr kumimoji="1" lang="en-US" altLang="ja-JP" dirty="0"/>
              <a:t>6</a:t>
            </a:r>
            <a:r>
              <a:rPr kumimoji="1" lang="ja-JP" altLang="en-US" dirty="0"/>
              <a:t>秒間の</a:t>
            </a:r>
            <a:r>
              <a:rPr kumimoji="1" lang="en-US" altLang="ja-JP" dirty="0"/>
              <a:t>GSR – </a:t>
            </a:r>
            <a:r>
              <a:rPr kumimoji="1" lang="ja-JP" altLang="en-US" dirty="0"/>
              <a:t>良い山を引く直前</a:t>
            </a:r>
            <a:r>
              <a:rPr kumimoji="1" lang="en-US" altLang="ja-JP" dirty="0"/>
              <a:t>6</a:t>
            </a:r>
            <a:r>
              <a:rPr kumimoji="1" lang="ja-JP" altLang="en-US" dirty="0"/>
              <a:t>秒間の</a:t>
            </a:r>
            <a:r>
              <a:rPr kumimoji="1" lang="en-US" altLang="ja-JP" dirty="0"/>
              <a:t>GSR</a:t>
            </a:r>
          </a:p>
          <a:p>
            <a:endParaRPr kumimoji="1" lang="en-US" altLang="ja-JP" dirty="0"/>
          </a:p>
          <a:p>
            <a:r>
              <a:rPr kumimoji="1" lang="ja-JP" altLang="en-US" dirty="0"/>
              <a:t>山の切り替えのタイミング</a:t>
            </a:r>
            <a:endParaRPr kumimoji="1" lang="en-US" altLang="ja-JP" dirty="0"/>
          </a:p>
          <a:p>
            <a:r>
              <a:rPr kumimoji="1" lang="en-US" altLang="ja-JP" dirty="0"/>
              <a:t>2017</a:t>
            </a:r>
            <a:r>
              <a:rPr kumimoji="1" lang="ja-JP" altLang="en-US" dirty="0"/>
              <a:t>年度：</a:t>
            </a:r>
            <a:r>
              <a:rPr kumimoji="1" lang="en-US" altLang="ja-JP" dirty="0"/>
              <a:t>7</a:t>
            </a:r>
            <a:r>
              <a:rPr kumimoji="1" lang="ja-JP" altLang="en-US" dirty="0"/>
              <a:t>回連続でよい山を選択した時</a:t>
            </a:r>
            <a:endParaRPr kumimoji="1" lang="en-US" altLang="ja-JP" dirty="0"/>
          </a:p>
          <a:p>
            <a:r>
              <a:rPr kumimoji="1" lang="en-US" altLang="ja-JP" dirty="0"/>
              <a:t>2018</a:t>
            </a:r>
            <a:r>
              <a:rPr kumimoji="1" lang="ja-JP" altLang="en-US" dirty="0"/>
              <a:t>年度：</a:t>
            </a:r>
            <a:r>
              <a:rPr kumimoji="1" lang="en-US" altLang="ja-JP" dirty="0"/>
              <a:t>150</a:t>
            </a:r>
            <a:r>
              <a:rPr kumimoji="1" lang="ja-JP" altLang="en-US" dirty="0"/>
              <a:t>試行目（全体で</a:t>
            </a:r>
            <a:r>
              <a:rPr kumimoji="1" lang="en-US" altLang="ja-JP" dirty="0"/>
              <a:t>300</a:t>
            </a:r>
            <a:r>
              <a:rPr kumimoji="1" lang="ja-JP" altLang="en-US" dirty="0"/>
              <a:t>試行）</a:t>
            </a:r>
            <a:endParaRPr kumimoji="1" lang="en-US" altLang="ja-JP" dirty="0"/>
          </a:p>
          <a:p>
            <a:r>
              <a:rPr kumimoji="1" lang="en-US" altLang="ja-JP" dirty="0"/>
              <a:t>2019</a:t>
            </a:r>
            <a:r>
              <a:rPr kumimoji="1" lang="ja-JP" altLang="en-US" dirty="0"/>
              <a:t>年度（今年）：</a:t>
            </a:r>
            <a:r>
              <a:rPr kumimoji="1" lang="en-US" altLang="ja-JP" dirty="0"/>
              <a:t>100</a:t>
            </a:r>
            <a:r>
              <a:rPr kumimoji="1" lang="ja-JP" altLang="en-US" dirty="0"/>
              <a:t>試行目（全体で</a:t>
            </a:r>
            <a:r>
              <a:rPr kumimoji="1" lang="en-US" altLang="ja-JP" dirty="0"/>
              <a:t>250</a:t>
            </a:r>
            <a:r>
              <a:rPr kumimoji="1" lang="ja-JP" altLang="en-US" dirty="0"/>
              <a:t>試行）</a:t>
            </a:r>
            <a:endParaRPr kumimoji="1" lang="en-US" altLang="ja-JP" dirty="0"/>
          </a:p>
          <a:p>
            <a:endParaRPr kumimoji="1" lang="en-US" altLang="ja-JP" dirty="0"/>
          </a:p>
          <a:p>
            <a:r>
              <a:rPr kumimoji="1" lang="ja-JP" altLang="en-US" dirty="0"/>
              <a:t>内受容感覚の測定方法</a:t>
            </a:r>
            <a:endParaRPr kumimoji="1" lang="en-US" altLang="ja-JP" dirty="0"/>
          </a:p>
          <a:p>
            <a:r>
              <a:rPr kumimoji="1" lang="en-US" altLang="ja-JP" dirty="0"/>
              <a:t>2018</a:t>
            </a:r>
            <a:r>
              <a:rPr kumimoji="1" lang="ja-JP" altLang="en-US" dirty="0"/>
              <a:t>年度：心拍追跡（カウント）</a:t>
            </a:r>
            <a:endParaRPr kumimoji="1" lang="en-US" altLang="ja-JP" dirty="0"/>
          </a:p>
          <a:p>
            <a:r>
              <a:rPr kumimoji="1" lang="en-US" altLang="ja-JP" dirty="0"/>
              <a:t>2019</a:t>
            </a:r>
            <a:r>
              <a:rPr kumimoji="1" lang="ja-JP" altLang="en-US" dirty="0"/>
              <a:t>年度：心拍弁別</a:t>
            </a:r>
            <a:endParaRPr kumimoji="1" lang="en-US" altLang="ja-JP" dirty="0"/>
          </a:p>
          <a:p>
            <a:endParaRPr kumimoji="1" lang="en-US" altLang="ja-JP" dirty="0"/>
          </a:p>
          <a:p>
            <a:r>
              <a:rPr kumimoji="1" lang="ja-JP" altLang="en-US" dirty="0"/>
              <a:t>気質質問紙</a:t>
            </a:r>
            <a:endParaRPr kumimoji="1" lang="en-US" altLang="ja-JP" dirty="0"/>
          </a:p>
          <a:p>
            <a:r>
              <a:rPr kumimoji="1" lang="en-US" altLang="ja-JP" dirty="0"/>
              <a:t>2017</a:t>
            </a:r>
          </a:p>
          <a:p>
            <a:endParaRPr kumimoji="1" lang="en-US" altLang="ja-JP"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a:t>
            </a:fld>
            <a:endParaRPr kumimoji="1" lang="ja-JP" altLang="en-US"/>
          </a:p>
        </p:txBody>
      </p:sp>
    </p:spTree>
    <p:extLst>
      <p:ext uri="{BB962C8B-B14F-4D97-AF65-F5344CB8AC3E}">
        <p14:creationId xmlns:p14="http://schemas.microsoft.com/office/powerpoint/2010/main" val="3740535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39</a:t>
            </a:fld>
            <a:endParaRPr kumimoji="1" lang="ja-JP" altLang="en-US"/>
          </a:p>
        </p:txBody>
      </p:sp>
    </p:spTree>
    <p:extLst>
      <p:ext uri="{BB962C8B-B14F-4D97-AF65-F5344CB8AC3E}">
        <p14:creationId xmlns:p14="http://schemas.microsoft.com/office/powerpoint/2010/main" val="17837195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40</a:t>
            </a:fld>
            <a:endParaRPr kumimoji="1" lang="ja-JP" altLang="en-US"/>
          </a:p>
        </p:txBody>
      </p:sp>
    </p:spTree>
    <p:extLst>
      <p:ext uri="{BB962C8B-B14F-4D97-AF65-F5344CB8AC3E}">
        <p14:creationId xmlns:p14="http://schemas.microsoft.com/office/powerpoint/2010/main" val="42801240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41</a:t>
            </a:fld>
            <a:endParaRPr kumimoji="1" lang="ja-JP" altLang="en-US"/>
          </a:p>
        </p:txBody>
      </p:sp>
    </p:spTree>
    <p:extLst>
      <p:ext uri="{BB962C8B-B14F-4D97-AF65-F5344CB8AC3E}">
        <p14:creationId xmlns:p14="http://schemas.microsoft.com/office/powerpoint/2010/main" val="1317326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42</a:t>
            </a:fld>
            <a:endParaRPr kumimoji="1" lang="ja-JP" altLang="en-US"/>
          </a:p>
        </p:txBody>
      </p:sp>
    </p:spTree>
    <p:extLst>
      <p:ext uri="{BB962C8B-B14F-4D97-AF65-F5344CB8AC3E}">
        <p14:creationId xmlns:p14="http://schemas.microsoft.com/office/powerpoint/2010/main" val="2629285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5</a:t>
            </a:fld>
            <a:endParaRPr kumimoji="1" lang="ja-JP" altLang="en-US"/>
          </a:p>
        </p:txBody>
      </p:sp>
    </p:spTree>
    <p:extLst>
      <p:ext uri="{BB962C8B-B14F-4D97-AF65-F5344CB8AC3E}">
        <p14:creationId xmlns:p14="http://schemas.microsoft.com/office/powerpoint/2010/main" val="281715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6</a:t>
            </a:fld>
            <a:endParaRPr kumimoji="1" lang="ja-JP" altLang="en-US"/>
          </a:p>
        </p:txBody>
      </p:sp>
    </p:spTree>
    <p:extLst>
      <p:ext uri="{BB962C8B-B14F-4D97-AF65-F5344CB8AC3E}">
        <p14:creationId xmlns:p14="http://schemas.microsoft.com/office/powerpoint/2010/main" val="4283195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7</a:t>
            </a:fld>
            <a:endParaRPr kumimoji="1" lang="ja-JP" altLang="en-US"/>
          </a:p>
        </p:txBody>
      </p:sp>
    </p:spTree>
    <p:extLst>
      <p:ext uri="{BB962C8B-B14F-4D97-AF65-F5344CB8AC3E}">
        <p14:creationId xmlns:p14="http://schemas.microsoft.com/office/powerpoint/2010/main" val="1110739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8</a:t>
            </a:fld>
            <a:endParaRPr kumimoji="1" lang="ja-JP" altLang="en-US"/>
          </a:p>
        </p:txBody>
      </p:sp>
    </p:spTree>
    <p:extLst>
      <p:ext uri="{BB962C8B-B14F-4D97-AF65-F5344CB8AC3E}">
        <p14:creationId xmlns:p14="http://schemas.microsoft.com/office/powerpoint/2010/main" val="249065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9</a:t>
            </a:fld>
            <a:endParaRPr kumimoji="1" lang="ja-JP" altLang="en-US"/>
          </a:p>
        </p:txBody>
      </p:sp>
    </p:spTree>
    <p:extLst>
      <p:ext uri="{BB962C8B-B14F-4D97-AF65-F5344CB8AC3E}">
        <p14:creationId xmlns:p14="http://schemas.microsoft.com/office/powerpoint/2010/main" val="535940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6D3C595-55A9-4E6D-AA66-A16BBE9D7425}" type="slidenum">
              <a:rPr kumimoji="1" lang="ja-JP" altLang="en-US" smtClean="0"/>
              <a:t>10</a:t>
            </a:fld>
            <a:endParaRPr kumimoji="1" lang="ja-JP" altLang="en-US"/>
          </a:p>
        </p:txBody>
      </p:sp>
    </p:spTree>
    <p:extLst>
      <p:ext uri="{BB962C8B-B14F-4D97-AF65-F5344CB8AC3E}">
        <p14:creationId xmlns:p14="http://schemas.microsoft.com/office/powerpoint/2010/main" val="29305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8E6E0F-5768-46D6-A305-3640D5961AD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F023CCE7-D715-4063-B514-851D1C6E8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D4CE8B-EF40-47A5-9B1A-F1FA72F9DE91}"/>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5" name="フッター プレースホルダー 4">
            <a:extLst>
              <a:ext uri="{FF2B5EF4-FFF2-40B4-BE49-F238E27FC236}">
                <a16:creationId xmlns:a16="http://schemas.microsoft.com/office/drawing/2014/main" id="{D58C1218-49D1-497F-BB8C-E2E228CC3F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F20F2D8-F61E-4D56-ABED-18DCACA1081A}"/>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59420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9C7B6D-ECD6-41DD-BEC9-78DA80BFE61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F87DE48-D8B6-4493-83DD-C6E840AC8B1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C3F69D-3FAC-49FE-89F3-55717B69C944}"/>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5" name="フッター プレースホルダー 4">
            <a:extLst>
              <a:ext uri="{FF2B5EF4-FFF2-40B4-BE49-F238E27FC236}">
                <a16:creationId xmlns:a16="http://schemas.microsoft.com/office/drawing/2014/main" id="{5B3470B5-7223-42BA-B869-384C782FAE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98877-CE7A-4247-B77E-0FCF1FC53A5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54434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B2CCDE7-E6E7-467A-9971-9312CEFBDD3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DA11A3-6088-49B8-9220-91519D197D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37EA17-A7C8-4744-991F-EB68D229363D}"/>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5" name="フッター プレースホルダー 4">
            <a:extLst>
              <a:ext uri="{FF2B5EF4-FFF2-40B4-BE49-F238E27FC236}">
                <a16:creationId xmlns:a16="http://schemas.microsoft.com/office/drawing/2014/main" id="{2D85D751-DE1B-4848-AB0A-4B7588C3CB2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A80058-D9CE-49DF-8D47-4D67E1E119F3}"/>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70167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022EB-CB12-4745-9C68-91332E977F7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AB99965-1665-46C9-B0E1-65ADF17695E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5BC43-56E8-4360-908C-FE607D3A5E29}"/>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5" name="フッター プレースホルダー 4">
            <a:extLst>
              <a:ext uri="{FF2B5EF4-FFF2-40B4-BE49-F238E27FC236}">
                <a16:creationId xmlns:a16="http://schemas.microsoft.com/office/drawing/2014/main" id="{531ED07A-D83F-454A-9D15-12F9B985BE4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B9585D-3DED-4EA5-86DE-281349ED6C06}"/>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2040959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8AB558-3243-4597-85AF-83963B2A9E9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387FF9A-D8A2-430F-AE16-0EB770DAAD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EEC6EE-8E3C-4B6E-80E3-1DF21E3CAD3D}"/>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5" name="フッター プレースホルダー 4">
            <a:extLst>
              <a:ext uri="{FF2B5EF4-FFF2-40B4-BE49-F238E27FC236}">
                <a16:creationId xmlns:a16="http://schemas.microsoft.com/office/drawing/2014/main" id="{C7998DFF-E30C-4278-BB05-A537BA5FD0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EE43D4-B178-4B7A-BC0A-F419E7E6103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53469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FC97-7EC4-4F2D-82A1-3DF6F259D0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5CE7F-4C69-49FA-951C-BA2D592818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C402DDA-E524-4827-97F8-D4B0DB14FD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CB5DBA-6370-4B5F-9005-C8C9E584E9D4}"/>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6" name="フッター プレースホルダー 5">
            <a:extLst>
              <a:ext uri="{FF2B5EF4-FFF2-40B4-BE49-F238E27FC236}">
                <a16:creationId xmlns:a16="http://schemas.microsoft.com/office/drawing/2014/main" id="{833779F4-ECDA-47C5-A617-184B046ECB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C18C86E-E2FD-408A-B1FF-3215F2CC5D9C}"/>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1694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A5580-9123-41A1-967C-B3D8EF8F28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8580755-9302-41CB-9F3A-E4A20DB70B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8F8F51F-D06B-4807-A384-4F7F91BA0D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AC5138D-931D-4C7B-BECD-A73A159FF0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0D667CE-4F3F-4B58-AD8E-D4ADCE82414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92E2246-173C-433C-8F6F-E6E13A65C752}"/>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8" name="フッター プレースホルダー 7">
            <a:extLst>
              <a:ext uri="{FF2B5EF4-FFF2-40B4-BE49-F238E27FC236}">
                <a16:creationId xmlns:a16="http://schemas.microsoft.com/office/drawing/2014/main" id="{624FC753-EA99-4E78-932E-F269CAC9DB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056BAE0-6450-4FCB-899C-5930924189BB}"/>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880730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8518F-6E93-4B24-894B-F5C313D47B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C98341-5082-4342-89BB-8895209B521B}"/>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4" name="フッター プレースホルダー 3">
            <a:extLst>
              <a:ext uri="{FF2B5EF4-FFF2-40B4-BE49-F238E27FC236}">
                <a16:creationId xmlns:a16="http://schemas.microsoft.com/office/drawing/2014/main" id="{A2C51E02-6705-4400-B1D4-74C410D682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F41D273-382B-4953-A118-8AF3D8028E3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448302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F6E3D3-5A25-4FE9-BE7C-4C1223321537}"/>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3" name="フッター プレースホルダー 2">
            <a:extLst>
              <a:ext uri="{FF2B5EF4-FFF2-40B4-BE49-F238E27FC236}">
                <a16:creationId xmlns:a16="http://schemas.microsoft.com/office/drawing/2014/main" id="{B4620BF4-CC74-4199-8E07-91ED5902F1C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251582-E46D-4359-AA06-0E06E8AE9690}"/>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3312429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4B6128-762C-4A5D-8EA1-B3D62581EB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3932EB-20F2-4B7F-A856-5413B457C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7111BBA-DAF0-46AD-A43D-9A979A3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1C5C8F3-17C6-4A0E-B843-A1A12DB59D06}"/>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6" name="フッター プレースホルダー 5">
            <a:extLst>
              <a:ext uri="{FF2B5EF4-FFF2-40B4-BE49-F238E27FC236}">
                <a16:creationId xmlns:a16="http://schemas.microsoft.com/office/drawing/2014/main" id="{9259D883-03EA-45B4-96E5-37A7499F8B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4208A0B-4081-47CA-BBDC-3FF3995CE284}"/>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66805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9990C-D084-4CAA-91BB-A2B8265DC84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79E0F86-F51C-43EF-9C84-1F62692F5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F02F4CB-22C8-4E26-A148-38B431D25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2AF42E5-C31F-4D02-AA8A-585ED4742166}"/>
              </a:ext>
            </a:extLst>
          </p:cNvPr>
          <p:cNvSpPr>
            <a:spLocks noGrp="1"/>
          </p:cNvSpPr>
          <p:nvPr>
            <p:ph type="dt" sz="half" idx="10"/>
          </p:nvPr>
        </p:nvSpPr>
        <p:spPr/>
        <p:txBody>
          <a:bodyPr/>
          <a:lstStyle/>
          <a:p>
            <a:fld id="{350B6DBA-28B8-4955-96DC-0A413AC6713E}" type="datetimeFigureOut">
              <a:rPr kumimoji="1" lang="ja-JP" altLang="en-US" smtClean="0"/>
              <a:t>2020/9/15</a:t>
            </a:fld>
            <a:endParaRPr kumimoji="1" lang="ja-JP" altLang="en-US"/>
          </a:p>
        </p:txBody>
      </p:sp>
      <p:sp>
        <p:nvSpPr>
          <p:cNvPr id="6" name="フッター プレースホルダー 5">
            <a:extLst>
              <a:ext uri="{FF2B5EF4-FFF2-40B4-BE49-F238E27FC236}">
                <a16:creationId xmlns:a16="http://schemas.microsoft.com/office/drawing/2014/main" id="{58A78432-001F-4AE8-AEE7-C24A6F527F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FFA6AB4-3826-4359-93E1-A59D07067D79}"/>
              </a:ext>
            </a:extLst>
          </p:cNvPr>
          <p:cNvSpPr>
            <a:spLocks noGrp="1"/>
          </p:cNvSpPr>
          <p:nvPr>
            <p:ph type="sldNum" sz="quarter" idx="12"/>
          </p:nvPr>
        </p:nvSpPr>
        <p:spPr/>
        <p:txBody>
          <a:body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1452083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86F9D37-5296-4B72-8544-FE9FD1C55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52F58E7-CB94-4308-A4E0-2EC2F87D32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967F41-DC44-4BB5-8583-41783113E1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0B6DBA-28B8-4955-96DC-0A413AC6713E}" type="datetimeFigureOut">
              <a:rPr kumimoji="1" lang="ja-JP" altLang="en-US" smtClean="0"/>
              <a:t>2020/9/15</a:t>
            </a:fld>
            <a:endParaRPr kumimoji="1" lang="ja-JP" altLang="en-US"/>
          </a:p>
        </p:txBody>
      </p:sp>
      <p:sp>
        <p:nvSpPr>
          <p:cNvPr id="5" name="フッター プレースホルダー 4">
            <a:extLst>
              <a:ext uri="{FF2B5EF4-FFF2-40B4-BE49-F238E27FC236}">
                <a16:creationId xmlns:a16="http://schemas.microsoft.com/office/drawing/2014/main" id="{38E7BB08-3F22-451A-B0E5-150F58483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DF0B5AC-82D7-4AF5-8D28-F3EE9CF5AB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CFCF4-B126-451E-9CF3-F45A2314D3C8}" type="slidenum">
              <a:rPr kumimoji="1" lang="ja-JP" altLang="en-US" smtClean="0"/>
              <a:t>‹#›</a:t>
            </a:fld>
            <a:endParaRPr kumimoji="1" lang="ja-JP" altLang="en-US"/>
          </a:p>
        </p:txBody>
      </p:sp>
    </p:spTree>
    <p:extLst>
      <p:ext uri="{BB962C8B-B14F-4D97-AF65-F5344CB8AC3E}">
        <p14:creationId xmlns:p14="http://schemas.microsoft.com/office/powerpoint/2010/main" val="42813858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 Id="rId9" Type="http://schemas.openxmlformats.org/officeDocument/2006/relationships/image" Target="../media/image26.png"/></Relationships>
</file>

<file path=ppt/slides/_rels/slide22.xml.rels><?xml version="1.0" encoding="UTF-8" standalone="yes"?>
<Relationships xmlns="http://schemas.openxmlformats.org/package/2006/relationships"><Relationship Id="rId8" Type="http://schemas.openxmlformats.org/officeDocument/2006/relationships/image" Target="../media/image27.jpg"/><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8" Type="http://schemas.openxmlformats.org/officeDocument/2006/relationships/image" Target="../media/image29.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2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chart" Target="../charts/chart5.xml"/></Relationships>
</file>

<file path=ppt/slides/_rels/slide3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5.jpg"/><Relationship Id="rId7" Type="http://schemas.openxmlformats.org/officeDocument/2006/relationships/image" Target="../media/image49.jp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48.jpg"/><Relationship Id="rId5" Type="http://schemas.openxmlformats.org/officeDocument/2006/relationships/image" Target="../media/image47.jpg"/><Relationship Id="rId4" Type="http://schemas.openxmlformats.org/officeDocument/2006/relationships/image" Target="../media/image46.jpg"/></Relationships>
</file>

<file path=ppt/slides/_rels/slide4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4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chart" Target="../charts/chart3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グループ化 14"/>
          <p:cNvGrpSpPr/>
          <p:nvPr/>
        </p:nvGrpSpPr>
        <p:grpSpPr>
          <a:xfrm>
            <a:off x="0" y="0"/>
            <a:ext cx="12192000" cy="6528868"/>
            <a:chOff x="0" y="-7350"/>
            <a:chExt cx="9144000" cy="6536050"/>
          </a:xfrm>
        </p:grpSpPr>
        <p:pic>
          <p:nvPicPr>
            <p:cNvPr id="1028" name="Picture 4" descr="http://photos2.fotosearch.com/bthumb/CSP/CSP226/k2269628.jpg"/>
            <p:cNvPicPr>
              <a:picLocks noChangeAspect="1" noChangeArrowheads="1"/>
            </p:cNvPicPr>
            <p:nvPr/>
          </p:nvPicPr>
          <p:blipFill>
            <a:blip r:embed="rId2" cstate="print"/>
            <a:srcRect/>
            <a:stretch>
              <a:fillRect/>
            </a:stretch>
          </p:blipFill>
          <p:spPr bwMode="auto">
            <a:xfrm>
              <a:off x="191486" y="-7350"/>
              <a:ext cx="3778353" cy="2945444"/>
            </a:xfrm>
            <a:prstGeom prst="rect">
              <a:avLst/>
            </a:prstGeom>
            <a:noFill/>
          </p:spPr>
        </p:pic>
        <p:pic>
          <p:nvPicPr>
            <p:cNvPr id="1036" name="Picture 12" descr="http://photos3.fotosearch.com/bthumb/CSP/CSP445/k4458639.jpg"/>
            <p:cNvPicPr>
              <a:picLocks noChangeAspect="1" noChangeArrowheads="1"/>
            </p:cNvPicPr>
            <p:nvPr/>
          </p:nvPicPr>
          <p:blipFill>
            <a:blip r:embed="rId3" cstate="print"/>
            <a:srcRect/>
            <a:stretch>
              <a:fillRect/>
            </a:stretch>
          </p:blipFill>
          <p:spPr bwMode="auto">
            <a:xfrm>
              <a:off x="5259638" y="-7350"/>
              <a:ext cx="3440185" cy="2590258"/>
            </a:xfrm>
            <a:prstGeom prst="rect">
              <a:avLst/>
            </a:prstGeom>
            <a:noFill/>
          </p:spPr>
        </p:pic>
        <p:pic>
          <p:nvPicPr>
            <p:cNvPr id="10" name="Picture 12" descr="http://photos3.fotosearch.com/bthumb/CSP/CSP445/k4458639.jpg"/>
            <p:cNvPicPr>
              <a:picLocks noChangeAspect="1" noChangeArrowheads="1"/>
            </p:cNvPicPr>
            <p:nvPr/>
          </p:nvPicPr>
          <p:blipFill>
            <a:blip r:embed="rId3" cstate="print"/>
            <a:srcRect/>
            <a:stretch>
              <a:fillRect/>
            </a:stretch>
          </p:blipFill>
          <p:spPr bwMode="auto">
            <a:xfrm rot="19684585">
              <a:off x="4192658" y="1883885"/>
              <a:ext cx="1880592" cy="1415976"/>
            </a:xfrm>
            <a:prstGeom prst="rect">
              <a:avLst/>
            </a:prstGeom>
            <a:noFill/>
          </p:spPr>
        </p:pic>
        <p:sp>
          <p:nvSpPr>
            <p:cNvPr id="11" name="Rectangle 3"/>
            <p:cNvSpPr txBox="1">
              <a:spLocks noChangeArrowheads="1"/>
            </p:cNvSpPr>
            <p:nvPr/>
          </p:nvSpPr>
          <p:spPr>
            <a:xfrm>
              <a:off x="2411760" y="5157100"/>
              <a:ext cx="6400800" cy="1371600"/>
            </a:xfrm>
            <a:prstGeom prst="rect">
              <a:avLst/>
            </a:prstGeom>
          </p:spPr>
          <p:txBody>
            <a:bodyPr vert="horz" lIns="91440" tIns="45720" rIns="91440" bIns="45720" rtlCol="0">
              <a:normAutofit/>
            </a:bodyPr>
            <a:lstStyle/>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乾  敏郎</a:t>
              </a:r>
              <a:endParaRPr lang="en-US" altLang="ja-JP" sz="2400"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前川  亮</a:t>
              </a:r>
            </a:p>
            <a:p>
              <a:pPr algn="r">
                <a:spcBef>
                  <a:spcPct val="20000"/>
                </a:spcBef>
                <a:buFont typeface="Arial" pitchFamily="34" charset="0"/>
                <a:buNone/>
                <a:defRPr/>
              </a:pPr>
              <a:r>
                <a:rPr lang="ja-JP" altLang="en-US" sz="2400" dirty="0">
                  <a:solidFill>
                    <a:prstClr val="white"/>
                  </a:solidFill>
                  <a:latin typeface="HG丸ｺﾞｼｯｸM-PRO" pitchFamily="50" charset="-128"/>
                  <a:ea typeface="HG丸ｺﾞｼｯｸM-PRO" pitchFamily="50" charset="-128"/>
                </a:rPr>
                <a:t>追手門学院大学心理学部</a:t>
              </a:r>
            </a:p>
          </p:txBody>
        </p:sp>
        <p:pic>
          <p:nvPicPr>
            <p:cNvPr id="12" name="Picture 12" descr="http://photos3.fotosearch.com/bthumb/CSP/CSP445/k4458639.jpg"/>
            <p:cNvPicPr>
              <a:picLocks noChangeAspect="1" noChangeArrowheads="1"/>
            </p:cNvPicPr>
            <p:nvPr/>
          </p:nvPicPr>
          <p:blipFill>
            <a:blip r:embed="rId3" cstate="print"/>
            <a:srcRect/>
            <a:stretch>
              <a:fillRect/>
            </a:stretch>
          </p:blipFill>
          <p:spPr bwMode="auto">
            <a:xfrm rot="5400000">
              <a:off x="5227188" y="4168745"/>
              <a:ext cx="1349836" cy="1016348"/>
            </a:xfrm>
            <a:prstGeom prst="rect">
              <a:avLst/>
            </a:prstGeom>
            <a:noFill/>
          </p:spPr>
        </p:pic>
        <p:pic>
          <p:nvPicPr>
            <p:cNvPr id="13" name="Picture 12" descr="http://photos3.fotosearch.com/bthumb/CSP/CSP445/k4458639.jpg"/>
            <p:cNvPicPr>
              <a:picLocks noChangeAspect="1" noChangeArrowheads="1"/>
            </p:cNvPicPr>
            <p:nvPr/>
          </p:nvPicPr>
          <p:blipFill>
            <a:blip r:embed="rId3" cstate="print"/>
            <a:srcRect/>
            <a:stretch>
              <a:fillRect/>
            </a:stretch>
          </p:blipFill>
          <p:spPr bwMode="auto">
            <a:xfrm rot="18516695">
              <a:off x="1974998" y="3818429"/>
              <a:ext cx="2685473" cy="2022005"/>
            </a:xfrm>
            <a:prstGeom prst="rect">
              <a:avLst/>
            </a:prstGeom>
            <a:noFill/>
          </p:spPr>
        </p:pic>
        <p:sp>
          <p:nvSpPr>
            <p:cNvPr id="7" name="正方形/長方形 6"/>
            <p:cNvSpPr/>
            <p:nvPr/>
          </p:nvSpPr>
          <p:spPr>
            <a:xfrm>
              <a:off x="0" y="2822650"/>
              <a:ext cx="9144000" cy="1224136"/>
            </a:xfrm>
            <a:prstGeom prst="rect">
              <a:avLst/>
            </a:prstGeom>
            <a:solidFill>
              <a:schemeClr val="accent1">
                <a:lumMod val="20000"/>
                <a:lumOff val="80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4400" dirty="0">
                  <a:solidFill>
                    <a:srgbClr val="002060"/>
                  </a:solidFill>
                  <a:effectLst>
                    <a:outerShdw blurRad="38100" dist="38100" dir="2700000" algn="tl">
                      <a:srgbClr val="000000">
                        <a:alpha val="43137"/>
                      </a:srgbClr>
                    </a:outerShdw>
                  </a:effectLst>
                </a:rPr>
                <a:t>情動に注目した人の好き嫌い（</a:t>
              </a:r>
              <a:r>
                <a:rPr lang="en-US" altLang="ja-JP" sz="4400" dirty="0">
                  <a:solidFill>
                    <a:srgbClr val="002060"/>
                  </a:solidFill>
                  <a:effectLst>
                    <a:outerShdw blurRad="38100" dist="38100" dir="2700000" algn="tl">
                      <a:srgbClr val="000000">
                        <a:alpha val="43137"/>
                      </a:srgbClr>
                    </a:outerShdw>
                  </a:effectLst>
                </a:rPr>
                <a:t>liking</a:t>
              </a:r>
              <a:r>
                <a:rPr lang="ja-JP" altLang="en-US" sz="4400" dirty="0">
                  <a:solidFill>
                    <a:srgbClr val="002060"/>
                  </a:solidFill>
                  <a:effectLst>
                    <a:outerShdw blurRad="38100" dist="38100" dir="2700000" algn="tl">
                      <a:srgbClr val="000000">
                        <a:alpha val="43137"/>
                      </a:srgbClr>
                    </a:outerShdw>
                  </a:effectLst>
                </a:rPr>
                <a:t>）の</a:t>
              </a:r>
              <a:endParaRPr lang="en-US" altLang="ja-JP" sz="4400" dirty="0">
                <a:solidFill>
                  <a:srgbClr val="002060"/>
                </a:solidFill>
                <a:effectLst>
                  <a:outerShdw blurRad="38100" dist="38100" dir="2700000" algn="tl">
                    <a:srgbClr val="000000">
                      <a:alpha val="43137"/>
                    </a:srgbClr>
                  </a:outerShdw>
                </a:effectLst>
              </a:endParaRPr>
            </a:p>
            <a:p>
              <a:pPr algn="ctr"/>
              <a:r>
                <a:rPr lang="ja-JP" altLang="en-US" sz="4400" dirty="0">
                  <a:solidFill>
                    <a:srgbClr val="002060"/>
                  </a:solidFill>
                  <a:effectLst>
                    <a:outerShdw blurRad="38100" dist="38100" dir="2700000" algn="tl">
                      <a:srgbClr val="000000">
                        <a:alpha val="43137"/>
                      </a:srgbClr>
                    </a:outerShdw>
                  </a:effectLst>
                </a:rPr>
                <a:t>メカニズムの解明</a:t>
              </a:r>
            </a:p>
          </p:txBody>
        </p:sp>
        <p:pic>
          <p:nvPicPr>
            <p:cNvPr id="14" name="Picture 12" descr="http://photos3.fotosearch.com/bthumb/CSP/CSP445/k4458639.jpg"/>
            <p:cNvPicPr>
              <a:picLocks noChangeAspect="1" noChangeArrowheads="1"/>
            </p:cNvPicPr>
            <p:nvPr/>
          </p:nvPicPr>
          <p:blipFill>
            <a:blip r:embed="rId3" cstate="print"/>
            <a:srcRect/>
            <a:stretch>
              <a:fillRect/>
            </a:stretch>
          </p:blipFill>
          <p:spPr bwMode="auto">
            <a:xfrm rot="21435620">
              <a:off x="246317" y="5467952"/>
              <a:ext cx="1349836" cy="1016348"/>
            </a:xfrm>
            <a:prstGeom prst="rect">
              <a:avLst/>
            </a:prstGeom>
            <a:noFill/>
          </p:spPr>
        </p:pic>
      </p:grpSp>
      <p:sp>
        <p:nvSpPr>
          <p:cNvPr id="16" name="Rectangle 3"/>
          <p:cNvSpPr txBox="1">
            <a:spLocks noChangeArrowheads="1"/>
          </p:cNvSpPr>
          <p:nvPr/>
        </p:nvSpPr>
        <p:spPr>
          <a:xfrm>
            <a:off x="5978769" y="344821"/>
            <a:ext cx="5875852" cy="865444"/>
          </a:xfrm>
          <a:prstGeom prst="rect">
            <a:avLst/>
          </a:prstGeom>
        </p:spPr>
        <p:txBody>
          <a:bodyPr vert="horz" lIns="91440" tIns="45720" rIns="91440" bIns="45720" rtlCol="0">
            <a:noAutofit/>
          </a:bodyPr>
          <a:lstStyle/>
          <a:p>
            <a:pPr algn="r">
              <a:spcBef>
                <a:spcPct val="20000"/>
              </a:spcBef>
              <a:buFont typeface="Arial" pitchFamily="34" charset="0"/>
              <a:buNone/>
              <a:defRPr/>
            </a:pPr>
            <a:r>
              <a:rPr lang="en-US" altLang="ja-JP" dirty="0">
                <a:solidFill>
                  <a:prstClr val="white"/>
                </a:solidFill>
                <a:latin typeface="HG丸ｺﾞｼｯｸM-PRO" pitchFamily="50" charset="-128"/>
                <a:ea typeface="HG丸ｺﾞｼｯｸM-PRO" pitchFamily="50" charset="-128"/>
              </a:rPr>
              <a:t>2020.9.22</a:t>
            </a:r>
          </a:p>
          <a:p>
            <a:pPr algn="r">
              <a:spcBef>
                <a:spcPct val="20000"/>
              </a:spcBef>
              <a:buFont typeface="Arial" pitchFamily="34" charset="0"/>
              <a:buNone/>
              <a:defRPr/>
            </a:pPr>
            <a:r>
              <a:rPr lang="ja-JP" altLang="en-US" dirty="0">
                <a:solidFill>
                  <a:prstClr val="white"/>
                </a:solidFill>
                <a:latin typeface="HG丸ｺﾞｼｯｸM-PRO" pitchFamily="50" charset="-128"/>
                <a:ea typeface="HG丸ｺﾞｼｯｸM-PRO" pitchFamily="50" charset="-128"/>
              </a:rPr>
              <a:t>コンポン研究所 受託研究報告</a:t>
            </a:r>
            <a:endParaRPr lang="en-US" altLang="ja-JP" dirty="0">
              <a:solidFill>
                <a:prstClr val="white"/>
              </a:solidFill>
              <a:latin typeface="HG丸ｺﾞｼｯｸM-PRO" pitchFamily="50" charset="-128"/>
              <a:ea typeface="HG丸ｺﾞｼｯｸM-PRO" pitchFamily="50" charset="-128"/>
            </a:endParaRPr>
          </a:p>
          <a:p>
            <a:pPr algn="r">
              <a:spcBef>
                <a:spcPct val="20000"/>
              </a:spcBef>
              <a:buFont typeface="Arial" pitchFamily="34" charset="0"/>
              <a:buNone/>
              <a:defRPr/>
            </a:pPr>
            <a:endParaRPr lang="ja-JP" altLang="en-US" dirty="0">
              <a:solidFill>
                <a:prstClr val="white"/>
              </a:solidFill>
              <a:latin typeface="HG丸ｺﾞｼｯｸM-PRO" pitchFamily="50" charset="-128"/>
              <a:ea typeface="HG丸ｺﾞｼｯｸM-PRO" pitchFamily="50" charset="-128"/>
            </a:endParaRPr>
          </a:p>
        </p:txBody>
      </p:sp>
    </p:spTree>
    <p:extLst>
      <p:ext uri="{BB962C8B-B14F-4D97-AF65-F5344CB8AC3E}">
        <p14:creationId xmlns:p14="http://schemas.microsoft.com/office/powerpoint/2010/main" val="3020341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4603" y="6075482"/>
            <a:ext cx="3882794" cy="369332"/>
          </a:xfrm>
          <a:prstGeom prst="rect">
            <a:avLst/>
          </a:prstGeom>
          <a:noFill/>
          <a:ln w="25400">
            <a:solidFill>
              <a:schemeClr val="accent2"/>
            </a:solidFill>
          </a:ln>
        </p:spPr>
        <p:txBody>
          <a:bodyPr wrap="none" rtlCol="0">
            <a:spAutoFit/>
          </a:bodyPr>
          <a:lstStyle/>
          <a:p>
            <a:pPr algn="ctr"/>
            <a:r>
              <a:rPr lang="ja-JP" altLang="en-US" dirty="0"/>
              <a:t>予期的</a:t>
            </a:r>
            <a:r>
              <a:rPr lang="en-US" altLang="ja-JP" dirty="0"/>
              <a:t>GSR</a:t>
            </a:r>
            <a:r>
              <a:rPr lang="ja-JP" altLang="en-US" dirty="0"/>
              <a:t>が大きい人は成績がよい</a:t>
            </a:r>
            <a:endParaRPr kumimoji="1" lang="en-US" altLang="ja-JP" dirty="0"/>
          </a:p>
        </p:txBody>
      </p:sp>
      <p:grpSp>
        <p:nvGrpSpPr>
          <p:cNvPr id="2" name="グループ化 1">
            <a:extLst>
              <a:ext uri="{FF2B5EF4-FFF2-40B4-BE49-F238E27FC236}">
                <a16:creationId xmlns:a16="http://schemas.microsoft.com/office/drawing/2014/main" id="{3EC67353-CEAB-4E0C-B0BA-2591E6774712}"/>
              </a:ext>
            </a:extLst>
          </p:cNvPr>
          <p:cNvGrpSpPr/>
          <p:nvPr/>
        </p:nvGrpSpPr>
        <p:grpSpPr>
          <a:xfrm>
            <a:off x="261938" y="1557860"/>
            <a:ext cx="11668125" cy="4373880"/>
            <a:chOff x="126135" y="1494489"/>
            <a:chExt cx="11668125" cy="4373880"/>
          </a:xfrm>
        </p:grpSpPr>
        <p:pic>
          <p:nvPicPr>
            <p:cNvPr id="10" name="図 9" descr="テキスト, 地図 が含まれている画像&#10;&#10;自動的に生成された説明">
              <a:extLst>
                <a:ext uri="{FF2B5EF4-FFF2-40B4-BE49-F238E27FC236}">
                  <a16:creationId xmlns:a16="http://schemas.microsoft.com/office/drawing/2014/main" id="{BC6F79B1-2ECD-424F-AECC-FEF7BED9E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135" y="1494489"/>
              <a:ext cx="5834063" cy="4373880"/>
            </a:xfrm>
            <a:prstGeom prst="rect">
              <a:avLst/>
            </a:prstGeom>
          </p:spPr>
        </p:pic>
        <p:pic>
          <p:nvPicPr>
            <p:cNvPr id="11" name="図 10" descr="テキスト, 地図 が含まれている画像&#10;&#10;自動的に生成された説明">
              <a:extLst>
                <a:ext uri="{FF2B5EF4-FFF2-40B4-BE49-F238E27FC236}">
                  <a16:creationId xmlns:a16="http://schemas.microsoft.com/office/drawing/2014/main" id="{79B69052-2212-434E-94E6-201F72B10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60197" y="1494489"/>
              <a:ext cx="5834063" cy="4373880"/>
            </a:xfrm>
            <a:prstGeom prst="rect">
              <a:avLst/>
            </a:prstGeom>
          </p:spPr>
        </p:pic>
      </p:grpSp>
    </p:spTree>
    <p:extLst>
      <p:ext uri="{BB962C8B-B14F-4D97-AF65-F5344CB8AC3E}">
        <p14:creationId xmlns:p14="http://schemas.microsoft.com/office/powerpoint/2010/main" val="172716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7" name="テキスト ボックス 16">
            <a:extLst>
              <a:ext uri="{FF2B5EF4-FFF2-40B4-BE49-F238E27FC236}">
                <a16:creationId xmlns:a16="http://schemas.microsoft.com/office/drawing/2014/main" id="{5D71406B-1826-4464-BBC9-DFCC8BAB7CC0}"/>
              </a:ext>
            </a:extLst>
          </p:cNvPr>
          <p:cNvSpPr txBox="1"/>
          <p:nvPr/>
        </p:nvSpPr>
        <p:spPr>
          <a:xfrm>
            <a:off x="4157008" y="6075482"/>
            <a:ext cx="3877985" cy="369332"/>
          </a:xfrm>
          <a:prstGeom prst="rect">
            <a:avLst/>
          </a:prstGeom>
          <a:noFill/>
          <a:ln w="25400">
            <a:solidFill>
              <a:schemeClr val="accent2"/>
            </a:solidFill>
          </a:ln>
        </p:spPr>
        <p:txBody>
          <a:bodyPr wrap="none" rtlCol="0">
            <a:spAutoFit/>
          </a:bodyPr>
          <a:lstStyle/>
          <a:p>
            <a:pPr algn="ctr"/>
            <a:r>
              <a:rPr lang="ja-JP" altLang="en-US" dirty="0"/>
              <a:t>心拍弁別感度が高い人は成績がよい</a:t>
            </a:r>
            <a:endParaRPr kumimoji="1" lang="en-US" altLang="ja-JP" dirty="0"/>
          </a:p>
        </p:txBody>
      </p:sp>
      <p:grpSp>
        <p:nvGrpSpPr>
          <p:cNvPr id="2" name="グループ化 1">
            <a:extLst>
              <a:ext uri="{FF2B5EF4-FFF2-40B4-BE49-F238E27FC236}">
                <a16:creationId xmlns:a16="http://schemas.microsoft.com/office/drawing/2014/main" id="{C2D0ECFE-CF16-4B2A-81B7-6360D728C51B}"/>
              </a:ext>
            </a:extLst>
          </p:cNvPr>
          <p:cNvGrpSpPr/>
          <p:nvPr/>
        </p:nvGrpSpPr>
        <p:grpSpPr>
          <a:xfrm>
            <a:off x="261937" y="1570057"/>
            <a:ext cx="11668124" cy="4373880"/>
            <a:chOff x="261937" y="1877869"/>
            <a:chExt cx="11668124" cy="4373880"/>
          </a:xfrm>
        </p:grpSpPr>
        <p:pic>
          <p:nvPicPr>
            <p:cNvPr id="12" name="図 11" descr="テキスト, 地図 が含まれている画像&#10;&#10;自動的に生成された説明">
              <a:extLst>
                <a:ext uri="{FF2B5EF4-FFF2-40B4-BE49-F238E27FC236}">
                  <a16:creationId xmlns:a16="http://schemas.microsoft.com/office/drawing/2014/main" id="{6D8DF02C-E4F9-4239-86BA-DFB4D4BDC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937" y="1877869"/>
              <a:ext cx="5834063" cy="4373880"/>
            </a:xfrm>
            <a:prstGeom prst="rect">
              <a:avLst/>
            </a:prstGeom>
          </p:spPr>
        </p:pic>
        <p:pic>
          <p:nvPicPr>
            <p:cNvPr id="13" name="図 12" descr="テキスト, 地図 が含まれている画像&#10;&#10;自動的に生成された説明">
              <a:extLst>
                <a:ext uri="{FF2B5EF4-FFF2-40B4-BE49-F238E27FC236}">
                  <a16:creationId xmlns:a16="http://schemas.microsoft.com/office/drawing/2014/main" id="{B632C793-8813-44B8-B144-6391D3D506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8" y="1877869"/>
              <a:ext cx="5834063" cy="4373880"/>
            </a:xfrm>
            <a:prstGeom prst="rect">
              <a:avLst/>
            </a:prstGeom>
          </p:spPr>
        </p:pic>
      </p:grpSp>
    </p:spTree>
    <p:extLst>
      <p:ext uri="{BB962C8B-B14F-4D97-AF65-F5344CB8AC3E}">
        <p14:creationId xmlns:p14="http://schemas.microsoft.com/office/powerpoint/2010/main" val="369625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EADAB10C-A9CA-40F4-A3F3-2D38F1EC4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554" y="1482808"/>
            <a:ext cx="7241998" cy="5336209"/>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代表的な参加者の山の選択</a:t>
              </a:r>
              <a:endParaRPr lang="ja-JP" altLang="en-US" sz="3800" dirty="0">
                <a:solidFill>
                  <a:schemeClr val="bg1"/>
                </a:solidFill>
              </a:endParaRPr>
            </a:p>
          </p:txBody>
        </p:sp>
      </p:grpSp>
      <p:sp>
        <p:nvSpPr>
          <p:cNvPr id="5" name="テキスト ボックス 4">
            <a:extLst>
              <a:ext uri="{FF2B5EF4-FFF2-40B4-BE49-F238E27FC236}">
                <a16:creationId xmlns:a16="http://schemas.microsoft.com/office/drawing/2014/main" id="{C15AF5B8-BAF6-4142-A7E3-137729263F8B}"/>
              </a:ext>
            </a:extLst>
          </p:cNvPr>
          <p:cNvSpPr txBox="1"/>
          <p:nvPr/>
        </p:nvSpPr>
        <p:spPr>
          <a:xfrm>
            <a:off x="265413" y="2530121"/>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の低い</a:t>
            </a:r>
            <a:r>
              <a:rPr lang="en-US" altLang="ja-JP" dirty="0"/>
              <a:t>2</a:t>
            </a:r>
            <a:r>
              <a:rPr lang="ja-JP" altLang="en-US" dirty="0"/>
              <a:t>名</a:t>
            </a:r>
            <a:endParaRPr kumimoji="1" lang="ja-JP" altLang="en-US" dirty="0"/>
          </a:p>
        </p:txBody>
      </p:sp>
      <p:sp>
        <p:nvSpPr>
          <p:cNvPr id="12" name="テキスト ボックス 11">
            <a:extLst>
              <a:ext uri="{FF2B5EF4-FFF2-40B4-BE49-F238E27FC236}">
                <a16:creationId xmlns:a16="http://schemas.microsoft.com/office/drawing/2014/main" id="{1A18BB35-1564-4051-898C-D8F81349F201}"/>
              </a:ext>
            </a:extLst>
          </p:cNvPr>
          <p:cNvSpPr txBox="1"/>
          <p:nvPr/>
        </p:nvSpPr>
        <p:spPr>
          <a:xfrm>
            <a:off x="265413" y="4985360"/>
            <a:ext cx="1569660" cy="646331"/>
          </a:xfrm>
          <a:prstGeom prst="rect">
            <a:avLst/>
          </a:prstGeom>
          <a:noFill/>
        </p:spPr>
        <p:txBody>
          <a:bodyPr wrap="none" rtlCol="0">
            <a:spAutoFit/>
          </a:bodyPr>
          <a:lstStyle/>
          <a:p>
            <a:pPr algn="ctr"/>
            <a:r>
              <a:rPr kumimoji="1" lang="ja-JP" altLang="en-US" dirty="0"/>
              <a:t>心拍弁別感度</a:t>
            </a:r>
            <a:endParaRPr kumimoji="1" lang="en-US" altLang="ja-JP" dirty="0"/>
          </a:p>
          <a:p>
            <a:pPr algn="ctr"/>
            <a:r>
              <a:rPr lang="ja-JP" altLang="en-US" dirty="0"/>
              <a:t>の高い</a:t>
            </a:r>
            <a:r>
              <a:rPr lang="en-US" altLang="ja-JP" dirty="0"/>
              <a:t>2</a:t>
            </a:r>
            <a:r>
              <a:rPr lang="ja-JP" altLang="en-US" dirty="0"/>
              <a:t>名</a:t>
            </a:r>
            <a:endParaRPr kumimoji="1" lang="ja-JP" altLang="en-US" dirty="0"/>
          </a:p>
        </p:txBody>
      </p:sp>
      <p:sp>
        <p:nvSpPr>
          <p:cNvPr id="9" name="テキスト ボックス 8">
            <a:extLst>
              <a:ext uri="{FF2B5EF4-FFF2-40B4-BE49-F238E27FC236}">
                <a16:creationId xmlns:a16="http://schemas.microsoft.com/office/drawing/2014/main" id="{F6CC4702-4729-4E33-9A2C-44A373A9AB8B}"/>
              </a:ext>
            </a:extLst>
          </p:cNvPr>
          <p:cNvSpPr txBox="1"/>
          <p:nvPr/>
        </p:nvSpPr>
        <p:spPr>
          <a:xfrm>
            <a:off x="8753371" y="2098766"/>
            <a:ext cx="3170130" cy="1754326"/>
          </a:xfrm>
          <a:prstGeom prst="rect">
            <a:avLst/>
          </a:prstGeom>
          <a:noFill/>
        </p:spPr>
        <p:txBody>
          <a:bodyPr wrap="square" rtlCol="0">
            <a:spAutoFit/>
          </a:bodyPr>
          <a:lstStyle/>
          <a:p>
            <a:r>
              <a:rPr kumimoji="1" lang="en-US" altLang="ja-JP" dirty="0"/>
              <a:t>B</a:t>
            </a:r>
            <a:r>
              <a:rPr kumimoji="1" lang="ja-JP" altLang="en-US" dirty="0"/>
              <a:t>の山には大きなマイナス（</a:t>
            </a:r>
            <a:r>
              <a:rPr kumimoji="1" lang="en-US" altLang="ja-JP" dirty="0"/>
              <a:t>-1250</a:t>
            </a:r>
            <a:r>
              <a:rPr kumimoji="1" lang="ja-JP" altLang="en-US" dirty="0"/>
              <a:t>，</a:t>
            </a:r>
            <a:r>
              <a:rPr kumimoji="1" lang="ja-JP" altLang="en-US" dirty="0">
                <a:solidFill>
                  <a:srgbClr val="FF0000"/>
                </a:solidFill>
              </a:rPr>
              <a:t>▼</a:t>
            </a:r>
            <a:r>
              <a:rPr kumimoji="1" lang="ja-JP" altLang="en-US" dirty="0"/>
              <a:t>）がある</a:t>
            </a:r>
            <a:endParaRPr kumimoji="1" lang="en-US" altLang="ja-JP" dirty="0"/>
          </a:p>
          <a:p>
            <a:endParaRPr lang="en-US" altLang="ja-JP" dirty="0"/>
          </a:p>
          <a:p>
            <a:r>
              <a:rPr kumimoji="1" lang="ja-JP" altLang="en-US" dirty="0"/>
              <a:t>成績の良い参加者は大きなマイナスを受けた後，しばらく</a:t>
            </a:r>
            <a:r>
              <a:rPr kumimoji="1" lang="en-US" altLang="ja-JP" dirty="0"/>
              <a:t>B</a:t>
            </a:r>
            <a:r>
              <a:rPr kumimoji="1" lang="ja-JP" altLang="en-US" dirty="0"/>
              <a:t>の山を選択しなくなる</a:t>
            </a:r>
          </a:p>
        </p:txBody>
      </p:sp>
      <p:sp>
        <p:nvSpPr>
          <p:cNvPr id="10" name="矢印: 下 9">
            <a:extLst>
              <a:ext uri="{FF2B5EF4-FFF2-40B4-BE49-F238E27FC236}">
                <a16:creationId xmlns:a16="http://schemas.microsoft.com/office/drawing/2014/main" id="{1E0A3823-B145-419B-B3BF-13082576782F}"/>
              </a:ext>
            </a:extLst>
          </p:cNvPr>
          <p:cNvSpPr/>
          <p:nvPr/>
        </p:nvSpPr>
        <p:spPr>
          <a:xfrm>
            <a:off x="9796977" y="4282380"/>
            <a:ext cx="1082919" cy="5187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D463FA2-64D6-41C1-8AFF-73B6A193CC7B}"/>
              </a:ext>
            </a:extLst>
          </p:cNvPr>
          <p:cNvSpPr txBox="1"/>
          <p:nvPr/>
        </p:nvSpPr>
        <p:spPr>
          <a:xfrm>
            <a:off x="8753371" y="5230414"/>
            <a:ext cx="3170130" cy="646331"/>
          </a:xfrm>
          <a:prstGeom prst="rect">
            <a:avLst/>
          </a:prstGeom>
          <a:noFill/>
          <a:ln w="25400">
            <a:solidFill>
              <a:schemeClr val="accent2"/>
            </a:solidFill>
          </a:ln>
        </p:spPr>
        <p:txBody>
          <a:bodyPr wrap="square" rtlCol="0">
            <a:spAutoFit/>
          </a:bodyPr>
          <a:lstStyle/>
          <a:p>
            <a:r>
              <a:rPr kumimoji="1" lang="ja-JP" altLang="en-US" dirty="0"/>
              <a:t>身体状態がリスクの高い山の選択を拒否している</a:t>
            </a:r>
          </a:p>
        </p:txBody>
      </p:sp>
      <p:grpSp>
        <p:nvGrpSpPr>
          <p:cNvPr id="23" name="グループ化 22">
            <a:extLst>
              <a:ext uri="{FF2B5EF4-FFF2-40B4-BE49-F238E27FC236}">
                <a16:creationId xmlns:a16="http://schemas.microsoft.com/office/drawing/2014/main" id="{1CC347D8-ED25-41BD-829E-7B8D3CA6319A}"/>
              </a:ext>
            </a:extLst>
          </p:cNvPr>
          <p:cNvGrpSpPr/>
          <p:nvPr/>
        </p:nvGrpSpPr>
        <p:grpSpPr>
          <a:xfrm>
            <a:off x="4995777" y="2137703"/>
            <a:ext cx="322524" cy="1359481"/>
            <a:chOff x="5228589" y="2162747"/>
            <a:chExt cx="322524" cy="1359481"/>
          </a:xfrm>
        </p:grpSpPr>
        <p:sp>
          <p:nvSpPr>
            <p:cNvPr id="24" name="テキスト ボックス 23">
              <a:extLst>
                <a:ext uri="{FF2B5EF4-FFF2-40B4-BE49-F238E27FC236}">
                  <a16:creationId xmlns:a16="http://schemas.microsoft.com/office/drawing/2014/main" id="{375EBAFD-5B63-4190-A0A8-F254796B7CBC}"/>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25" name="テキスト ボックス 24">
              <a:extLst>
                <a:ext uri="{FF2B5EF4-FFF2-40B4-BE49-F238E27FC236}">
                  <a16:creationId xmlns:a16="http://schemas.microsoft.com/office/drawing/2014/main" id="{6F00EFC0-B1DB-48D4-AD7F-A22325C62B0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26" name="テキスト ボックス 25">
              <a:extLst>
                <a:ext uri="{FF2B5EF4-FFF2-40B4-BE49-F238E27FC236}">
                  <a16:creationId xmlns:a16="http://schemas.microsoft.com/office/drawing/2014/main" id="{7A0F6D3A-D176-48A4-AC05-141C27A54414}"/>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27" name="テキスト ボックス 26">
              <a:extLst>
                <a:ext uri="{FF2B5EF4-FFF2-40B4-BE49-F238E27FC236}">
                  <a16:creationId xmlns:a16="http://schemas.microsoft.com/office/drawing/2014/main" id="{7BD12FFD-2074-46DA-8C00-B6ADAC84DE9A}"/>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28" name="グループ化 27">
            <a:extLst>
              <a:ext uri="{FF2B5EF4-FFF2-40B4-BE49-F238E27FC236}">
                <a16:creationId xmlns:a16="http://schemas.microsoft.com/office/drawing/2014/main" id="{EFBE0C6C-C472-4366-BDC2-D1073881215B}"/>
              </a:ext>
            </a:extLst>
          </p:cNvPr>
          <p:cNvGrpSpPr/>
          <p:nvPr/>
        </p:nvGrpSpPr>
        <p:grpSpPr>
          <a:xfrm>
            <a:off x="1833344" y="4695329"/>
            <a:ext cx="322524" cy="1359481"/>
            <a:chOff x="5228589" y="2162747"/>
            <a:chExt cx="322524" cy="1359481"/>
          </a:xfrm>
        </p:grpSpPr>
        <p:sp>
          <p:nvSpPr>
            <p:cNvPr id="29" name="テキスト ボックス 28">
              <a:extLst>
                <a:ext uri="{FF2B5EF4-FFF2-40B4-BE49-F238E27FC236}">
                  <a16:creationId xmlns:a16="http://schemas.microsoft.com/office/drawing/2014/main" id="{5181711D-95F7-4DBE-A91C-440DD0FD8BA5}"/>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0" name="テキスト ボックス 29">
              <a:extLst>
                <a:ext uri="{FF2B5EF4-FFF2-40B4-BE49-F238E27FC236}">
                  <a16:creationId xmlns:a16="http://schemas.microsoft.com/office/drawing/2014/main" id="{6F051B39-B90C-4039-A1FF-2A2ED7A402E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1" name="テキスト ボックス 30">
              <a:extLst>
                <a:ext uri="{FF2B5EF4-FFF2-40B4-BE49-F238E27FC236}">
                  <a16:creationId xmlns:a16="http://schemas.microsoft.com/office/drawing/2014/main" id="{B511BB12-AAE7-4722-A14D-2B3B362D44D5}"/>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2" name="テキスト ボックス 31">
              <a:extLst>
                <a:ext uri="{FF2B5EF4-FFF2-40B4-BE49-F238E27FC236}">
                  <a16:creationId xmlns:a16="http://schemas.microsoft.com/office/drawing/2014/main" id="{2DA9951F-55D9-4BE8-B1BD-CD713CE2C772}"/>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3" name="グループ化 32">
            <a:extLst>
              <a:ext uri="{FF2B5EF4-FFF2-40B4-BE49-F238E27FC236}">
                <a16:creationId xmlns:a16="http://schemas.microsoft.com/office/drawing/2014/main" id="{08A9C467-0123-4E7C-A11A-8ED040D04074}"/>
              </a:ext>
            </a:extLst>
          </p:cNvPr>
          <p:cNvGrpSpPr/>
          <p:nvPr/>
        </p:nvGrpSpPr>
        <p:grpSpPr>
          <a:xfrm>
            <a:off x="1833344" y="2137703"/>
            <a:ext cx="322524" cy="1359481"/>
            <a:chOff x="5228589" y="2162747"/>
            <a:chExt cx="322524" cy="1359481"/>
          </a:xfrm>
        </p:grpSpPr>
        <p:sp>
          <p:nvSpPr>
            <p:cNvPr id="34" name="テキスト ボックス 33">
              <a:extLst>
                <a:ext uri="{FF2B5EF4-FFF2-40B4-BE49-F238E27FC236}">
                  <a16:creationId xmlns:a16="http://schemas.microsoft.com/office/drawing/2014/main" id="{282E0F8C-8625-4C10-B802-8B1505D78314}"/>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35" name="テキスト ボックス 34">
              <a:extLst>
                <a:ext uri="{FF2B5EF4-FFF2-40B4-BE49-F238E27FC236}">
                  <a16:creationId xmlns:a16="http://schemas.microsoft.com/office/drawing/2014/main" id="{72AB6B1E-5267-40E8-AC41-C7FAB70C9859}"/>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36" name="テキスト ボックス 35">
              <a:extLst>
                <a:ext uri="{FF2B5EF4-FFF2-40B4-BE49-F238E27FC236}">
                  <a16:creationId xmlns:a16="http://schemas.microsoft.com/office/drawing/2014/main" id="{8C0C29DD-BCB0-4BD8-9DD7-990E28F3E62B}"/>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37" name="テキスト ボックス 36">
              <a:extLst>
                <a:ext uri="{FF2B5EF4-FFF2-40B4-BE49-F238E27FC236}">
                  <a16:creationId xmlns:a16="http://schemas.microsoft.com/office/drawing/2014/main" id="{FB7CC385-CA89-40CC-A2AD-F7B3A26469C7}"/>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grpSp>
        <p:nvGrpSpPr>
          <p:cNvPr id="38" name="グループ化 37">
            <a:extLst>
              <a:ext uri="{FF2B5EF4-FFF2-40B4-BE49-F238E27FC236}">
                <a16:creationId xmlns:a16="http://schemas.microsoft.com/office/drawing/2014/main" id="{49377468-6B3E-46E0-86CC-244BA7B890E7}"/>
              </a:ext>
            </a:extLst>
          </p:cNvPr>
          <p:cNvGrpSpPr/>
          <p:nvPr/>
        </p:nvGrpSpPr>
        <p:grpSpPr>
          <a:xfrm>
            <a:off x="4995777" y="4695329"/>
            <a:ext cx="322524" cy="1359481"/>
            <a:chOff x="5228589" y="2162747"/>
            <a:chExt cx="322524" cy="1359481"/>
          </a:xfrm>
        </p:grpSpPr>
        <p:sp>
          <p:nvSpPr>
            <p:cNvPr id="39" name="テキスト ボックス 38">
              <a:extLst>
                <a:ext uri="{FF2B5EF4-FFF2-40B4-BE49-F238E27FC236}">
                  <a16:creationId xmlns:a16="http://schemas.microsoft.com/office/drawing/2014/main" id="{CA9B1E81-C4CA-442A-AB91-F8AD1D2BA532}"/>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40" name="テキスト ボックス 39">
              <a:extLst>
                <a:ext uri="{FF2B5EF4-FFF2-40B4-BE49-F238E27FC236}">
                  <a16:creationId xmlns:a16="http://schemas.microsoft.com/office/drawing/2014/main" id="{A6D7CB82-E6DB-4BF8-B3A3-91A64C55EC71}"/>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41" name="テキスト ボックス 40">
              <a:extLst>
                <a:ext uri="{FF2B5EF4-FFF2-40B4-BE49-F238E27FC236}">
                  <a16:creationId xmlns:a16="http://schemas.microsoft.com/office/drawing/2014/main" id="{8FC01F27-0669-4C33-BF75-8A4347C1206F}"/>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42" name="テキスト ボックス 41">
              <a:extLst>
                <a:ext uri="{FF2B5EF4-FFF2-40B4-BE49-F238E27FC236}">
                  <a16:creationId xmlns:a16="http://schemas.microsoft.com/office/drawing/2014/main" id="{B5C76C4D-C45A-4A31-BA06-CB5ACC82FF76}"/>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sp>
        <p:nvSpPr>
          <p:cNvPr id="2" name="テキスト ボックス 1">
            <a:extLst>
              <a:ext uri="{FF2B5EF4-FFF2-40B4-BE49-F238E27FC236}">
                <a16:creationId xmlns:a16="http://schemas.microsoft.com/office/drawing/2014/main" id="{BB57E361-B88E-480F-9B9F-559263243A77}"/>
              </a:ext>
            </a:extLst>
          </p:cNvPr>
          <p:cNvSpPr txBox="1"/>
          <p:nvPr/>
        </p:nvSpPr>
        <p:spPr>
          <a:xfrm>
            <a:off x="1295794" y="1884055"/>
            <a:ext cx="723275" cy="307777"/>
          </a:xfrm>
          <a:prstGeom prst="rect">
            <a:avLst/>
          </a:prstGeom>
          <a:noFill/>
        </p:spPr>
        <p:txBody>
          <a:bodyPr wrap="none" rtlCol="0">
            <a:spAutoFit/>
          </a:bodyPr>
          <a:lstStyle/>
          <a:p>
            <a:r>
              <a:rPr lang="ja-JP" altLang="en-US" sz="1400" dirty="0">
                <a:solidFill>
                  <a:schemeClr val="accent2"/>
                </a:solidFill>
              </a:rPr>
              <a:t>悪い</a:t>
            </a:r>
            <a:r>
              <a:rPr kumimoji="1" lang="ja-JP" altLang="en-US" sz="1400" dirty="0">
                <a:solidFill>
                  <a:schemeClr val="accent2"/>
                </a:solidFill>
              </a:rPr>
              <a:t>山</a:t>
            </a:r>
          </a:p>
        </p:txBody>
      </p:sp>
      <p:sp>
        <p:nvSpPr>
          <p:cNvPr id="3" name="テキスト ボックス 2">
            <a:extLst>
              <a:ext uri="{FF2B5EF4-FFF2-40B4-BE49-F238E27FC236}">
                <a16:creationId xmlns:a16="http://schemas.microsoft.com/office/drawing/2014/main" id="{3FFAA87A-8438-4CAF-BE39-A44030BE5271}"/>
              </a:ext>
            </a:extLst>
          </p:cNvPr>
          <p:cNvSpPr txBox="1"/>
          <p:nvPr/>
        </p:nvSpPr>
        <p:spPr>
          <a:xfrm>
            <a:off x="1295794" y="3436209"/>
            <a:ext cx="723275" cy="307777"/>
          </a:xfrm>
          <a:prstGeom prst="rect">
            <a:avLst/>
          </a:prstGeom>
          <a:noFill/>
        </p:spPr>
        <p:txBody>
          <a:bodyPr wrap="none" rtlCol="0">
            <a:spAutoFit/>
          </a:bodyPr>
          <a:lstStyle/>
          <a:p>
            <a:r>
              <a:rPr kumimoji="1" lang="ja-JP" altLang="en-US" sz="1400" dirty="0">
                <a:solidFill>
                  <a:schemeClr val="accent6"/>
                </a:solidFill>
              </a:rPr>
              <a:t>良い山</a:t>
            </a:r>
          </a:p>
        </p:txBody>
      </p:sp>
    </p:spTree>
    <p:extLst>
      <p:ext uri="{BB962C8B-B14F-4D97-AF65-F5344CB8AC3E}">
        <p14:creationId xmlns:p14="http://schemas.microsoft.com/office/powerpoint/2010/main" val="4187746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F2536AD-8372-4E8B-98E4-CA410084B24F}"/>
              </a:ext>
            </a:extLst>
          </p:cNvPr>
          <p:cNvPicPr>
            <a:picLocks noChangeAspect="1"/>
          </p:cNvPicPr>
          <p:nvPr/>
        </p:nvPicPr>
        <p:blipFill rotWithShape="1">
          <a:blip r:embed="rId3">
            <a:extLst>
              <a:ext uri="{28A0092B-C50C-407E-A947-70E740481C1C}">
                <a14:useLocalDpi xmlns:a14="http://schemas.microsoft.com/office/drawing/2010/main" val="0"/>
              </a:ext>
            </a:extLst>
          </a:blip>
          <a:srcRect l="5352" t="50501" r="47417" b="2424"/>
          <a:stretch/>
        </p:blipFill>
        <p:spPr>
          <a:xfrm>
            <a:off x="8018452" y="3258951"/>
            <a:ext cx="2304000" cy="1692000"/>
          </a:xfrm>
          <a:prstGeom prst="rect">
            <a:avLst/>
          </a:prstGeom>
        </p:spPr>
      </p:pic>
      <p:pic>
        <p:nvPicPr>
          <p:cNvPr id="3" name="図 2" descr="テキスト, 地図 が含まれている画像&#10;&#10;自動的に生成された説明">
            <a:extLst>
              <a:ext uri="{FF2B5EF4-FFF2-40B4-BE49-F238E27FC236}">
                <a16:creationId xmlns:a16="http://schemas.microsoft.com/office/drawing/2014/main" id="{24CB300D-5378-4368-8D0C-B0A123EE21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081" y="1830511"/>
            <a:ext cx="5834063" cy="437388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結果・罰に対する反応（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6965160" y="5708323"/>
            <a:ext cx="4625738" cy="646331"/>
          </a:xfrm>
          <a:prstGeom prst="rect">
            <a:avLst/>
          </a:prstGeom>
          <a:noFill/>
          <a:ln w="25400">
            <a:solidFill>
              <a:schemeClr val="accent2"/>
            </a:solidFill>
          </a:ln>
        </p:spPr>
        <p:txBody>
          <a:bodyPr wrap="square" rtlCol="0">
            <a:spAutoFit/>
          </a:bodyPr>
          <a:lstStyle/>
          <a:p>
            <a:r>
              <a:rPr kumimoji="1" lang="ja-JP" altLang="en-US" dirty="0"/>
              <a:t>内受容感覚感度の高い人は，大きな罰に強く反応し，しばらくその影響を忘れない</a:t>
            </a:r>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2709396" cy="369332"/>
          </a:xfrm>
          <a:prstGeom prst="rect">
            <a:avLst/>
          </a:prstGeom>
          <a:noFill/>
        </p:spPr>
        <p:txBody>
          <a:bodyPr wrap="none" rtlCol="0">
            <a:spAutoFit/>
          </a:bodyPr>
          <a:lstStyle/>
          <a:p>
            <a:r>
              <a:rPr lang="ja-JP" altLang="en-US" u="sng" dirty="0"/>
              <a:t>罰直後の山</a:t>
            </a:r>
            <a:r>
              <a:rPr lang="en-US" altLang="ja-JP" u="sng" dirty="0"/>
              <a:t>B</a:t>
            </a:r>
            <a:r>
              <a:rPr lang="ja-JP" altLang="en-US" u="sng" dirty="0"/>
              <a:t>の選択割合</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31933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646331"/>
          </a:xfrm>
          <a:prstGeom prst="rect">
            <a:avLst/>
          </a:prstGeom>
          <a:noFill/>
        </p:spPr>
        <p:txBody>
          <a:bodyPr wrap="square" rtlCol="0">
            <a:spAutoFit/>
          </a:bodyPr>
          <a:lstStyle/>
          <a:p>
            <a:r>
              <a:rPr lang="en-US" altLang="ja-JP" dirty="0"/>
              <a:t>B</a:t>
            </a:r>
            <a:r>
              <a:rPr lang="ja-JP" altLang="en-US" dirty="0"/>
              <a:t>の山で</a:t>
            </a:r>
            <a:r>
              <a:rPr lang="en-US" altLang="ja-JP" dirty="0"/>
              <a:t>-1150</a:t>
            </a:r>
            <a:r>
              <a:rPr lang="ja-JP" altLang="en-US" dirty="0"/>
              <a:t>（非常に大きな罰）を引いた後</a:t>
            </a:r>
            <a:r>
              <a:rPr lang="en-US" altLang="ja-JP" dirty="0"/>
              <a:t>50</a:t>
            </a:r>
            <a:r>
              <a:rPr lang="ja-JP" altLang="en-US" dirty="0"/>
              <a:t>試行のうちに，山</a:t>
            </a:r>
            <a:r>
              <a:rPr lang="en-US" altLang="ja-JP" dirty="0"/>
              <a:t>B</a:t>
            </a:r>
            <a:r>
              <a:rPr lang="ja-JP" altLang="en-US" dirty="0"/>
              <a:t>を引いた割合</a:t>
            </a:r>
            <a:endParaRPr kumimoji="1" lang="ja-JP" altLang="en-US" dirty="0"/>
          </a:p>
        </p:txBody>
      </p:sp>
      <p:grpSp>
        <p:nvGrpSpPr>
          <p:cNvPr id="13" name="グループ化 12">
            <a:extLst>
              <a:ext uri="{FF2B5EF4-FFF2-40B4-BE49-F238E27FC236}">
                <a16:creationId xmlns:a16="http://schemas.microsoft.com/office/drawing/2014/main" id="{CDA92D86-36EC-402A-855D-A2A45E7763CC}"/>
              </a:ext>
            </a:extLst>
          </p:cNvPr>
          <p:cNvGrpSpPr/>
          <p:nvPr/>
        </p:nvGrpSpPr>
        <p:grpSpPr>
          <a:xfrm flipH="1">
            <a:off x="8118422" y="3510906"/>
            <a:ext cx="238316" cy="987748"/>
            <a:chOff x="5228589" y="2162747"/>
            <a:chExt cx="322524" cy="1359481"/>
          </a:xfrm>
        </p:grpSpPr>
        <p:sp>
          <p:nvSpPr>
            <p:cNvPr id="17" name="テキスト ボックス 16">
              <a:extLst>
                <a:ext uri="{FF2B5EF4-FFF2-40B4-BE49-F238E27FC236}">
                  <a16:creationId xmlns:a16="http://schemas.microsoft.com/office/drawing/2014/main" id="{0404CF15-F300-4A9B-A9EB-D32CB708D470}"/>
                </a:ext>
              </a:extLst>
            </p:cNvPr>
            <p:cNvSpPr txBox="1"/>
            <p:nvPr/>
          </p:nvSpPr>
          <p:spPr>
            <a:xfrm>
              <a:off x="5236604" y="2162747"/>
              <a:ext cx="308098" cy="307777"/>
            </a:xfrm>
            <a:prstGeom prst="rect">
              <a:avLst/>
            </a:prstGeom>
            <a:solidFill>
              <a:schemeClr val="bg1"/>
            </a:solidFill>
          </p:spPr>
          <p:txBody>
            <a:bodyPr wrap="none" rtlCol="0">
              <a:spAutoFit/>
            </a:bodyPr>
            <a:lstStyle/>
            <a:p>
              <a:r>
                <a:rPr kumimoji="1" lang="en-US" altLang="ja-JP" sz="1400" b="1" dirty="0">
                  <a:solidFill>
                    <a:schemeClr val="accent2"/>
                  </a:solidFill>
                </a:rPr>
                <a:t>A</a:t>
              </a:r>
              <a:endParaRPr kumimoji="1" lang="ja-JP" altLang="en-US" sz="1400" b="1" dirty="0">
                <a:solidFill>
                  <a:schemeClr val="accent2"/>
                </a:solidFill>
              </a:endParaRPr>
            </a:p>
          </p:txBody>
        </p:sp>
        <p:sp>
          <p:nvSpPr>
            <p:cNvPr id="21" name="テキスト ボックス 20">
              <a:extLst>
                <a:ext uri="{FF2B5EF4-FFF2-40B4-BE49-F238E27FC236}">
                  <a16:creationId xmlns:a16="http://schemas.microsoft.com/office/drawing/2014/main" id="{76424262-1017-4F7E-842C-E042F738D300}"/>
                </a:ext>
              </a:extLst>
            </p:cNvPr>
            <p:cNvSpPr txBox="1"/>
            <p:nvPr/>
          </p:nvSpPr>
          <p:spPr>
            <a:xfrm>
              <a:off x="5234200" y="2511267"/>
              <a:ext cx="311304" cy="307777"/>
            </a:xfrm>
            <a:prstGeom prst="rect">
              <a:avLst/>
            </a:prstGeom>
            <a:solidFill>
              <a:schemeClr val="bg1"/>
            </a:solidFill>
          </p:spPr>
          <p:txBody>
            <a:bodyPr wrap="none" rtlCol="0">
              <a:spAutoFit/>
            </a:bodyPr>
            <a:lstStyle/>
            <a:p>
              <a:r>
                <a:rPr kumimoji="1" lang="en-US" altLang="ja-JP" sz="1400" b="1" dirty="0">
                  <a:solidFill>
                    <a:schemeClr val="accent2"/>
                  </a:solidFill>
                </a:rPr>
                <a:t>B</a:t>
              </a:r>
              <a:endParaRPr kumimoji="1" lang="ja-JP" altLang="en-US" sz="1400" b="1" dirty="0">
                <a:solidFill>
                  <a:schemeClr val="accent2"/>
                </a:solidFill>
              </a:endParaRPr>
            </a:p>
          </p:txBody>
        </p:sp>
        <p:sp>
          <p:nvSpPr>
            <p:cNvPr id="22" name="テキスト ボックス 21">
              <a:extLst>
                <a:ext uri="{FF2B5EF4-FFF2-40B4-BE49-F238E27FC236}">
                  <a16:creationId xmlns:a16="http://schemas.microsoft.com/office/drawing/2014/main" id="{A9BB556D-6BA7-4B85-9B76-B3C157ED8D57}"/>
                </a:ext>
              </a:extLst>
            </p:cNvPr>
            <p:cNvSpPr txBox="1"/>
            <p:nvPr/>
          </p:nvSpPr>
          <p:spPr>
            <a:xfrm>
              <a:off x="5234200" y="2853432"/>
              <a:ext cx="312906" cy="307777"/>
            </a:xfrm>
            <a:prstGeom prst="rect">
              <a:avLst/>
            </a:prstGeom>
            <a:solidFill>
              <a:schemeClr val="bg1"/>
            </a:solidFill>
          </p:spPr>
          <p:txBody>
            <a:bodyPr wrap="none" rtlCol="0">
              <a:spAutoFit/>
            </a:bodyPr>
            <a:lstStyle/>
            <a:p>
              <a:r>
                <a:rPr lang="en-US" altLang="ja-JP" sz="1400" b="1" dirty="0">
                  <a:solidFill>
                    <a:schemeClr val="accent6"/>
                  </a:solidFill>
                </a:rPr>
                <a:t>C</a:t>
              </a:r>
              <a:endParaRPr kumimoji="1" lang="ja-JP" altLang="en-US" sz="1400" b="1" dirty="0">
                <a:solidFill>
                  <a:schemeClr val="accent6"/>
                </a:solidFill>
              </a:endParaRPr>
            </a:p>
          </p:txBody>
        </p:sp>
        <p:sp>
          <p:nvSpPr>
            <p:cNvPr id="23" name="テキスト ボックス 22">
              <a:extLst>
                <a:ext uri="{FF2B5EF4-FFF2-40B4-BE49-F238E27FC236}">
                  <a16:creationId xmlns:a16="http://schemas.microsoft.com/office/drawing/2014/main" id="{5E031C3C-FA96-4162-9901-0AD705FF3670}"/>
                </a:ext>
              </a:extLst>
            </p:cNvPr>
            <p:cNvSpPr txBox="1"/>
            <p:nvPr/>
          </p:nvSpPr>
          <p:spPr>
            <a:xfrm>
              <a:off x="5228589" y="3214451"/>
              <a:ext cx="322524" cy="307777"/>
            </a:xfrm>
            <a:prstGeom prst="rect">
              <a:avLst/>
            </a:prstGeom>
            <a:solidFill>
              <a:schemeClr val="bg1"/>
            </a:solidFill>
          </p:spPr>
          <p:txBody>
            <a:bodyPr wrap="none" rtlCol="0">
              <a:spAutoFit/>
            </a:bodyPr>
            <a:lstStyle/>
            <a:p>
              <a:r>
                <a:rPr kumimoji="1" lang="en-US" altLang="ja-JP" sz="1400" b="1" dirty="0">
                  <a:solidFill>
                    <a:schemeClr val="accent6"/>
                  </a:solidFill>
                </a:rPr>
                <a:t>D</a:t>
              </a:r>
              <a:endParaRPr kumimoji="1" lang="ja-JP" altLang="en-US" sz="1400" b="1" dirty="0">
                <a:solidFill>
                  <a:schemeClr val="accent6"/>
                </a:solidFill>
              </a:endParaRPr>
            </a:p>
          </p:txBody>
        </p:sp>
      </p:grpSp>
    </p:spTree>
    <p:extLst>
      <p:ext uri="{BB962C8B-B14F-4D97-AF65-F5344CB8AC3E}">
        <p14:creationId xmlns:p14="http://schemas.microsoft.com/office/powerpoint/2010/main" val="2177234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予期的身体反応の大きさ　∝　内受容感覚の高さ　∝　良い山の選択率</a:t>
            </a:r>
            <a:endParaRPr lang="en-US" altLang="ja-JP" sz="2400" dirty="0"/>
          </a:p>
          <a:p>
            <a:pPr marL="0" indent="0" algn="ctr">
              <a:buNone/>
            </a:pPr>
            <a:endParaRPr lang="en-US" altLang="ja-JP" sz="2400" dirty="0"/>
          </a:p>
          <a:p>
            <a:pPr lvl="1">
              <a:buFont typeface="Wingdings" panose="05000000000000000000" pitchFamily="2" charset="2"/>
              <a:buChar char="Ø"/>
            </a:pPr>
            <a:r>
              <a:rPr lang="ja-JP" altLang="en-US" dirty="0"/>
              <a:t>適切な身体反応を生じない場合，反応を利用する経験が乏しくなるため，反応に対する知覚（内受容感覚）が発達しないと考えられる</a:t>
            </a:r>
            <a:endParaRPr lang="en-US" altLang="ja-JP" dirty="0"/>
          </a:p>
          <a:p>
            <a:pPr lvl="1">
              <a:buFont typeface="游ゴシック" panose="020B0400000000000000" pitchFamily="50" charset="-128"/>
              <a:buChar char=" "/>
            </a:pPr>
            <a:r>
              <a:rPr lang="ja-JP" altLang="en-US" dirty="0"/>
              <a:t>（先天盲者では視覚処理が発達せず，開眼手術後も視覚認識ができないのと同様）</a:t>
            </a:r>
            <a:endParaRPr lang="en-US" altLang="ja-JP" dirty="0"/>
          </a:p>
          <a:p>
            <a:endParaRPr lang="en-US" altLang="ja-JP" sz="2400" dirty="0"/>
          </a:p>
          <a:p>
            <a:endParaRPr lang="en-US" altLang="ja-JP" sz="2400" dirty="0"/>
          </a:p>
          <a:p>
            <a:r>
              <a:rPr lang="ja-JP" altLang="en-US" sz="2400" dirty="0"/>
              <a:t>予期的身体反応は，特に，大きなリスクの回避に貢献している</a:t>
            </a:r>
            <a:endParaRPr lang="en-US" altLang="ja-JP" sz="2400" dirty="0"/>
          </a:p>
          <a:p>
            <a:pPr lvl="1"/>
            <a:r>
              <a:rPr lang="ja-JP" altLang="en-US" dirty="0"/>
              <a:t>今後は，モデルベースで選択行動の解析を行う予定</a:t>
            </a:r>
          </a:p>
        </p:txBody>
      </p:sp>
    </p:spTree>
    <p:extLst>
      <p:ext uri="{BB962C8B-B14F-4D97-AF65-F5344CB8AC3E}">
        <p14:creationId xmlns:p14="http://schemas.microsoft.com/office/powerpoint/2010/main" val="463619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結果・選択のばらつき（</a:t>
              </a:r>
              <a:r>
                <a:rPr lang="en-US" altLang="ja-JP" sz="3800" b="1" dirty="0">
                  <a:solidFill>
                    <a:prstClr val="white"/>
                  </a:solidFill>
                  <a:latin typeface="HG丸ｺﾞｼｯｸM-PRO" pitchFamily="50" charset="-128"/>
                  <a:ea typeface="HG丸ｺﾞｼｯｸM-PRO" pitchFamily="50" charset="-128"/>
                </a:rPr>
                <a:t>N</a:t>
              </a:r>
              <a:r>
                <a:rPr lang="en-US" altLang="ja-JP" sz="3800" b="1">
                  <a:solidFill>
                    <a:prstClr val="white"/>
                  </a:solidFill>
                  <a:latin typeface="HG丸ｺﾞｼｯｸM-PRO" pitchFamily="50" charset="-128"/>
                  <a:ea typeface="HG丸ｺﾞｼｯｸM-PRO" pitchFamily="50" charset="-128"/>
                </a:rPr>
                <a:t>=18</a:t>
              </a:r>
              <a:r>
                <a:rPr lang="ja-JP" altLang="en-US" sz="3800" b="1">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A63684AE-1544-4A52-9361-ABAC84ECD621}"/>
              </a:ext>
            </a:extLst>
          </p:cNvPr>
          <p:cNvSpPr txBox="1"/>
          <p:nvPr/>
        </p:nvSpPr>
        <p:spPr>
          <a:xfrm>
            <a:off x="7242522" y="5501100"/>
            <a:ext cx="4071014" cy="646331"/>
          </a:xfrm>
          <a:prstGeom prst="rect">
            <a:avLst/>
          </a:prstGeom>
          <a:noFill/>
          <a:ln w="25400">
            <a:solidFill>
              <a:schemeClr val="accent2"/>
            </a:solidFill>
          </a:ln>
        </p:spPr>
        <p:txBody>
          <a:bodyPr wrap="square" rtlCol="0">
            <a:spAutoFit/>
          </a:bodyPr>
          <a:lstStyle/>
          <a:p>
            <a:r>
              <a:rPr kumimoji="1" lang="ja-JP" altLang="en-US" dirty="0"/>
              <a:t>心拍弁別感度の低い人は早い段階で</a:t>
            </a:r>
            <a:endParaRPr kumimoji="1" lang="en-US" altLang="ja-JP" dirty="0"/>
          </a:p>
          <a:p>
            <a:r>
              <a:rPr lang="ja-JP" altLang="en-US" dirty="0"/>
              <a:t>結論を出しやすい</a:t>
            </a:r>
            <a:endParaRPr kumimoji="1" lang="ja-JP" altLang="en-US" dirty="0"/>
          </a:p>
        </p:txBody>
      </p:sp>
      <p:sp>
        <p:nvSpPr>
          <p:cNvPr id="25" name="テキスト ボックス 24">
            <a:extLst>
              <a:ext uri="{FF2B5EF4-FFF2-40B4-BE49-F238E27FC236}">
                <a16:creationId xmlns:a16="http://schemas.microsoft.com/office/drawing/2014/main" id="{734F610C-4F9E-4691-A488-F324FAA12807}"/>
              </a:ext>
            </a:extLst>
          </p:cNvPr>
          <p:cNvSpPr txBox="1"/>
          <p:nvPr/>
        </p:nvSpPr>
        <p:spPr>
          <a:xfrm>
            <a:off x="6846140" y="2014578"/>
            <a:ext cx="3185487" cy="369332"/>
          </a:xfrm>
          <a:prstGeom prst="rect">
            <a:avLst/>
          </a:prstGeom>
          <a:noFill/>
        </p:spPr>
        <p:txBody>
          <a:bodyPr wrap="none" rtlCol="0">
            <a:spAutoFit/>
          </a:bodyPr>
          <a:lstStyle/>
          <a:p>
            <a:r>
              <a:rPr lang="ja-JP" altLang="en-US" u="sng" dirty="0"/>
              <a:t>平均情報量（エントロピー）</a:t>
            </a:r>
            <a:endParaRPr kumimoji="1" lang="ja-JP" altLang="en-US" u="sng" dirty="0"/>
          </a:p>
        </p:txBody>
      </p:sp>
      <p:sp>
        <p:nvSpPr>
          <p:cNvPr id="27" name="正方形/長方形 26">
            <a:extLst>
              <a:ext uri="{FF2B5EF4-FFF2-40B4-BE49-F238E27FC236}">
                <a16:creationId xmlns:a16="http://schemas.microsoft.com/office/drawing/2014/main" id="{C72B70F5-6765-441F-8925-EBAA9CAF6938}"/>
              </a:ext>
            </a:extLst>
          </p:cNvPr>
          <p:cNvSpPr/>
          <p:nvPr/>
        </p:nvSpPr>
        <p:spPr>
          <a:xfrm>
            <a:off x="6846140" y="1985175"/>
            <a:ext cx="4863779" cy="29308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6A90CE9-F993-418F-B9D3-79F7C609686F}"/>
              </a:ext>
            </a:extLst>
          </p:cNvPr>
          <p:cNvSpPr txBox="1"/>
          <p:nvPr/>
        </p:nvSpPr>
        <p:spPr>
          <a:xfrm>
            <a:off x="7084181" y="2385081"/>
            <a:ext cx="4625738" cy="1754326"/>
          </a:xfrm>
          <a:prstGeom prst="rect">
            <a:avLst/>
          </a:prstGeom>
          <a:noFill/>
        </p:spPr>
        <p:txBody>
          <a:bodyPr wrap="square" rtlCol="0">
            <a:spAutoFit/>
          </a:bodyPr>
          <a:lstStyle/>
          <a:p>
            <a:r>
              <a:rPr lang="ja-JP" altLang="en-US" dirty="0"/>
              <a:t>直前</a:t>
            </a:r>
            <a:r>
              <a:rPr lang="en-US" altLang="ja-JP" dirty="0"/>
              <a:t>20</a:t>
            </a:r>
            <a:r>
              <a:rPr lang="ja-JP" altLang="en-US" dirty="0"/>
              <a:t>試行の選択がどれくらい</a:t>
            </a:r>
            <a:endParaRPr lang="en-US" altLang="ja-JP" dirty="0"/>
          </a:p>
          <a:p>
            <a:r>
              <a:rPr lang="ja-JP" altLang="en-US" dirty="0"/>
              <a:t>ばらついていたか</a:t>
            </a:r>
            <a:endParaRPr lang="en-US" altLang="ja-JP" dirty="0"/>
          </a:p>
          <a:p>
            <a:endParaRPr lang="en-US" altLang="ja-JP" dirty="0"/>
          </a:p>
          <a:p>
            <a:r>
              <a:rPr lang="ja-JP" altLang="en-US" dirty="0"/>
              <a:t>例）</a:t>
            </a:r>
            <a:r>
              <a:rPr lang="en-US" altLang="ja-JP" dirty="0"/>
              <a:t>A:5</a:t>
            </a:r>
            <a:r>
              <a:rPr lang="ja-JP" altLang="en-US" dirty="0"/>
              <a:t>回</a:t>
            </a:r>
            <a:r>
              <a:rPr lang="en-US" altLang="ja-JP" dirty="0"/>
              <a:t>, B:5</a:t>
            </a:r>
            <a:r>
              <a:rPr lang="ja-JP" altLang="en-US" dirty="0"/>
              <a:t>回</a:t>
            </a:r>
            <a:r>
              <a:rPr lang="en-US" altLang="ja-JP" dirty="0"/>
              <a:t>, C:5</a:t>
            </a:r>
            <a:r>
              <a:rPr lang="ja-JP" altLang="en-US" dirty="0"/>
              <a:t>回</a:t>
            </a:r>
            <a:r>
              <a:rPr lang="en-US" altLang="ja-JP" dirty="0"/>
              <a:t>, D:5</a:t>
            </a:r>
            <a:r>
              <a:rPr lang="ja-JP" altLang="en-US" dirty="0"/>
              <a:t>回 ⇒ </a:t>
            </a:r>
            <a:r>
              <a:rPr lang="en-US" altLang="ja-JP" dirty="0"/>
              <a:t>2.0</a:t>
            </a:r>
          </a:p>
          <a:p>
            <a:r>
              <a:rPr lang="ja-JP" altLang="en-US" dirty="0"/>
              <a:t>　　</a:t>
            </a:r>
            <a:r>
              <a:rPr lang="en-US" altLang="ja-JP" dirty="0"/>
              <a:t>A:0</a:t>
            </a:r>
            <a:r>
              <a:rPr lang="ja-JP" altLang="en-US" dirty="0"/>
              <a:t>回</a:t>
            </a:r>
            <a:r>
              <a:rPr lang="en-US" altLang="ja-JP" dirty="0"/>
              <a:t>, B:0</a:t>
            </a:r>
            <a:r>
              <a:rPr lang="ja-JP" altLang="en-US" dirty="0"/>
              <a:t>回</a:t>
            </a:r>
            <a:r>
              <a:rPr lang="en-US" altLang="ja-JP" dirty="0"/>
              <a:t>, C:0</a:t>
            </a:r>
            <a:r>
              <a:rPr lang="ja-JP" altLang="en-US" dirty="0"/>
              <a:t>回</a:t>
            </a:r>
            <a:r>
              <a:rPr lang="en-US" altLang="ja-JP" dirty="0"/>
              <a:t>, D:20</a:t>
            </a:r>
            <a:r>
              <a:rPr lang="ja-JP" altLang="en-US" dirty="0"/>
              <a:t>回 ⇒ </a:t>
            </a:r>
            <a:r>
              <a:rPr lang="en-US" altLang="ja-JP" dirty="0"/>
              <a:t>0</a:t>
            </a:r>
          </a:p>
          <a:p>
            <a:endParaRPr lang="en-US" altLang="ja-JP" dirty="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889885A-9710-4514-B7D0-4AD8180CE4F9}"/>
                  </a:ext>
                </a:extLst>
              </p:cNvPr>
              <p:cNvSpPr txBox="1"/>
              <p:nvPr/>
            </p:nvSpPr>
            <p:spPr>
              <a:xfrm>
                <a:off x="7401772" y="4139329"/>
                <a:ext cx="2751522" cy="6707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nary>
                        <m:naryPr>
                          <m:chr m:val="∑"/>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𝑃</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𝑙𝑜𝑔𝑃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e>
                      </m:nary>
                    </m:oMath>
                  </m:oMathPara>
                </a14:m>
                <a:endParaRPr kumimoji="1" lang="ja-JP" altLang="en-US" dirty="0"/>
              </a:p>
            </p:txBody>
          </p:sp>
        </mc:Choice>
        <mc:Fallback>
          <p:sp>
            <p:nvSpPr>
              <p:cNvPr id="5" name="テキスト ボックス 4">
                <a:extLst>
                  <a:ext uri="{FF2B5EF4-FFF2-40B4-BE49-F238E27FC236}">
                    <a16:creationId xmlns:a16="http://schemas.microsoft.com/office/drawing/2014/main" id="{6889885A-9710-4514-B7D0-4AD8180CE4F9}"/>
                  </a:ext>
                </a:extLst>
              </p:cNvPr>
              <p:cNvSpPr txBox="1">
                <a:spLocks noRot="1" noChangeAspect="1" noMove="1" noResize="1" noEditPoints="1" noAdjustHandles="1" noChangeArrowheads="1" noChangeShapeType="1" noTextEdit="1"/>
              </p:cNvSpPr>
              <p:nvPr/>
            </p:nvSpPr>
            <p:spPr>
              <a:xfrm>
                <a:off x="7401772" y="4139329"/>
                <a:ext cx="2751522" cy="670761"/>
              </a:xfrm>
              <a:prstGeom prst="rect">
                <a:avLst/>
              </a:prstGeom>
              <a:blipFill>
                <a:blip r:embed="rId3"/>
                <a:stretch>
                  <a:fillRect/>
                </a:stretch>
              </a:blipFill>
            </p:spPr>
            <p:txBody>
              <a:bodyPr/>
              <a:lstStyle/>
              <a:p>
                <a:r>
                  <a:rPr lang="ja-JP" altLang="en-US">
                    <a:noFill/>
                  </a:rPr>
                  <a:t> </a:t>
                </a:r>
              </a:p>
            </p:txBody>
          </p:sp>
        </mc:Fallback>
      </mc:AlternateContent>
      <p:pic>
        <p:nvPicPr>
          <p:cNvPr id="2" name="図 1" descr="テキスト, 地図 が含まれている画像&#10;&#10;自動的に生成された説明">
            <a:extLst>
              <a:ext uri="{FF2B5EF4-FFF2-40B4-BE49-F238E27FC236}">
                <a16:creationId xmlns:a16="http://schemas.microsoft.com/office/drawing/2014/main" id="{0968A4CC-AF27-4C74-9F72-76D17FD5D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611" y="2146931"/>
            <a:ext cx="5334000" cy="4000500"/>
          </a:xfrm>
          <a:prstGeom prst="rect">
            <a:avLst/>
          </a:prstGeom>
        </p:spPr>
      </p:pic>
      <p:sp>
        <p:nvSpPr>
          <p:cNvPr id="3" name="正方形/長方形 2">
            <a:extLst>
              <a:ext uri="{FF2B5EF4-FFF2-40B4-BE49-F238E27FC236}">
                <a16:creationId xmlns:a16="http://schemas.microsoft.com/office/drawing/2014/main" id="{2A57667D-1090-4CEB-8098-572A3E8D3C08}"/>
              </a:ext>
            </a:extLst>
          </p:cNvPr>
          <p:cNvSpPr/>
          <p:nvPr/>
        </p:nvSpPr>
        <p:spPr>
          <a:xfrm>
            <a:off x="2704699" y="1985175"/>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8916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結果・選択のばらつきと山の選択割合</a:t>
              </a:r>
              <a:endParaRPr lang="ja-JP" altLang="en-US" sz="3800" dirty="0">
                <a:solidFill>
                  <a:schemeClr val="bg1"/>
                </a:solidFill>
              </a:endParaRPr>
            </a:p>
          </p:txBody>
        </p:sp>
      </p:grpSp>
      <p:grpSp>
        <p:nvGrpSpPr>
          <p:cNvPr id="7" name="グループ化 6">
            <a:extLst>
              <a:ext uri="{FF2B5EF4-FFF2-40B4-BE49-F238E27FC236}">
                <a16:creationId xmlns:a16="http://schemas.microsoft.com/office/drawing/2014/main" id="{51FC6101-7627-4F76-91BB-003DA41CA3F8}"/>
              </a:ext>
            </a:extLst>
          </p:cNvPr>
          <p:cNvGrpSpPr/>
          <p:nvPr/>
        </p:nvGrpSpPr>
        <p:grpSpPr>
          <a:xfrm>
            <a:off x="632059" y="1734921"/>
            <a:ext cx="10927883" cy="4081377"/>
            <a:chOff x="734728" y="1773421"/>
            <a:chExt cx="10927883" cy="4081377"/>
          </a:xfrm>
        </p:grpSpPr>
        <p:pic>
          <p:nvPicPr>
            <p:cNvPr id="2" name="図 1" descr="テキスト, 地図 が含まれている画像&#10;&#10;自動的に生成された説明">
              <a:extLst>
                <a:ext uri="{FF2B5EF4-FFF2-40B4-BE49-F238E27FC236}">
                  <a16:creationId xmlns:a16="http://schemas.microsoft.com/office/drawing/2014/main" id="{0968A4CC-AF27-4C74-9F72-76D17FD5D7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728" y="1854298"/>
              <a:ext cx="5334000" cy="4000500"/>
            </a:xfrm>
            <a:prstGeom prst="rect">
              <a:avLst/>
            </a:prstGeom>
          </p:spPr>
        </p:pic>
        <p:sp>
          <p:nvSpPr>
            <p:cNvPr id="3" name="正方形/長方形 2">
              <a:extLst>
                <a:ext uri="{FF2B5EF4-FFF2-40B4-BE49-F238E27FC236}">
                  <a16:creationId xmlns:a16="http://schemas.microsoft.com/office/drawing/2014/main" id="{2A57667D-1090-4CEB-8098-572A3E8D3C08}"/>
                </a:ext>
              </a:extLst>
            </p:cNvPr>
            <p:cNvSpPr/>
            <p:nvPr/>
          </p:nvSpPr>
          <p:spPr>
            <a:xfrm>
              <a:off x="2444816" y="1773421"/>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地図, テキスト が含まれている画像&#10;&#10;自動的に生成された説明">
              <a:extLst>
                <a:ext uri="{FF2B5EF4-FFF2-40B4-BE49-F238E27FC236}">
                  <a16:creationId xmlns:a16="http://schemas.microsoft.com/office/drawing/2014/main" id="{32C0C6D9-789A-4B66-AB96-D24CE4E4FA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8611" y="1854298"/>
              <a:ext cx="5334000" cy="4000500"/>
            </a:xfrm>
            <a:prstGeom prst="rect">
              <a:avLst/>
            </a:prstGeom>
          </p:spPr>
        </p:pic>
        <p:sp>
          <p:nvSpPr>
            <p:cNvPr id="6" name="正方形/長方形 5">
              <a:extLst>
                <a:ext uri="{FF2B5EF4-FFF2-40B4-BE49-F238E27FC236}">
                  <a16:creationId xmlns:a16="http://schemas.microsoft.com/office/drawing/2014/main" id="{A0AE41A6-925B-4BDC-9C38-B71A5FF2C42A}"/>
                </a:ext>
              </a:extLst>
            </p:cNvPr>
            <p:cNvSpPr/>
            <p:nvPr/>
          </p:nvSpPr>
          <p:spPr>
            <a:xfrm>
              <a:off x="8218370" y="1773421"/>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79D66696-322E-4AD4-A1CC-7BE4AD7899E0}"/>
              </a:ext>
            </a:extLst>
          </p:cNvPr>
          <p:cNvSpPr txBox="1"/>
          <p:nvPr/>
        </p:nvSpPr>
        <p:spPr>
          <a:xfrm>
            <a:off x="2071872" y="6109199"/>
            <a:ext cx="8048256" cy="369332"/>
          </a:xfrm>
          <a:prstGeom prst="rect">
            <a:avLst/>
          </a:prstGeom>
          <a:noFill/>
          <a:ln w="25400">
            <a:solidFill>
              <a:schemeClr val="accent2"/>
            </a:solidFill>
          </a:ln>
        </p:spPr>
        <p:txBody>
          <a:bodyPr wrap="square" rtlCol="0">
            <a:spAutoFit/>
          </a:bodyPr>
          <a:lstStyle/>
          <a:p>
            <a:r>
              <a:rPr kumimoji="1" lang="ja-JP" altLang="en-US" dirty="0"/>
              <a:t>心拍弁別感度の</a:t>
            </a:r>
            <a:r>
              <a:rPr lang="ja-JP" altLang="en-US" dirty="0"/>
              <a:t>高い人は，探索を行うことで環境の変化を早く理解している</a:t>
            </a:r>
            <a:endParaRPr lang="en-US" altLang="ja-JP" dirty="0"/>
          </a:p>
        </p:txBody>
      </p:sp>
    </p:spTree>
    <p:extLst>
      <p:ext uri="{BB962C8B-B14F-4D97-AF65-F5344CB8AC3E}">
        <p14:creationId xmlns:p14="http://schemas.microsoft.com/office/powerpoint/2010/main" val="99530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テキスト, 地図 が含まれている画像&#10;&#10;自動的に生成された説明">
            <a:extLst>
              <a:ext uri="{FF2B5EF4-FFF2-40B4-BE49-F238E27FC236}">
                <a16:creationId xmlns:a16="http://schemas.microsoft.com/office/drawing/2014/main" id="{793F6434-CD35-4ADD-8AD4-635B07D4A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941" y="2294741"/>
            <a:ext cx="5334000" cy="4000500"/>
          </a:xfrm>
          <a:prstGeom prst="rect">
            <a:avLst/>
          </a:prstGeom>
        </p:spPr>
      </p:pic>
      <p:pic>
        <p:nvPicPr>
          <p:cNvPr id="10" name="図 9" descr="テキスト, 地図 が含まれている画像&#10;&#10;自動的に生成された説明">
            <a:extLst>
              <a:ext uri="{FF2B5EF4-FFF2-40B4-BE49-F238E27FC236}">
                <a16:creationId xmlns:a16="http://schemas.microsoft.com/office/drawing/2014/main" id="{1875984F-31CF-4429-B274-BA57F27B7A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058" y="2294741"/>
            <a:ext cx="5334000" cy="4000500"/>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GSR</a:t>
              </a:r>
              <a:r>
                <a:rPr lang="ja-JP" altLang="en-US" sz="3800" b="1" dirty="0">
                  <a:solidFill>
                    <a:prstClr val="white"/>
                  </a:solidFill>
                  <a:latin typeface="HG丸ｺﾞｼｯｸM-PRO" pitchFamily="50" charset="-128"/>
                  <a:ea typeface="HG丸ｺﾞｼｯｸM-PRO" pitchFamily="50" charset="-128"/>
                </a:rPr>
                <a:t>で群分けした場合</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2A57667D-1090-4CEB-8098-572A3E8D3C08}"/>
              </a:ext>
            </a:extLst>
          </p:cNvPr>
          <p:cNvSpPr/>
          <p:nvPr/>
        </p:nvSpPr>
        <p:spPr>
          <a:xfrm>
            <a:off x="2342147" y="2169817"/>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0AE41A6-925B-4BDC-9C38-B71A5FF2C42A}"/>
              </a:ext>
            </a:extLst>
          </p:cNvPr>
          <p:cNvSpPr/>
          <p:nvPr/>
        </p:nvSpPr>
        <p:spPr>
          <a:xfrm>
            <a:off x="8115701" y="2169817"/>
            <a:ext cx="1973179" cy="398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9D66696-322E-4AD4-A1CC-7BE4AD7899E0}"/>
              </a:ext>
            </a:extLst>
          </p:cNvPr>
          <p:cNvSpPr txBox="1"/>
          <p:nvPr/>
        </p:nvSpPr>
        <p:spPr>
          <a:xfrm>
            <a:off x="4383161" y="6309924"/>
            <a:ext cx="3425679" cy="369332"/>
          </a:xfrm>
          <a:prstGeom prst="rect">
            <a:avLst/>
          </a:prstGeom>
          <a:noFill/>
          <a:ln w="25400">
            <a:solidFill>
              <a:schemeClr val="accent2"/>
            </a:solidFill>
          </a:ln>
        </p:spPr>
        <p:txBody>
          <a:bodyPr wrap="square" rtlCol="0">
            <a:spAutoFit/>
          </a:bodyPr>
          <a:lstStyle/>
          <a:p>
            <a:r>
              <a:rPr lang="en-US" altLang="ja-JP" dirty="0"/>
              <a:t>GSR</a:t>
            </a:r>
            <a:r>
              <a:rPr lang="ja-JP" altLang="en-US" dirty="0"/>
              <a:t>で群分けしても同様の結果</a:t>
            </a:r>
            <a:endParaRPr lang="en-US" altLang="ja-JP" dirty="0"/>
          </a:p>
        </p:txBody>
      </p:sp>
      <p:sp>
        <p:nvSpPr>
          <p:cNvPr id="5" name="テキスト ボックス 4">
            <a:extLst>
              <a:ext uri="{FF2B5EF4-FFF2-40B4-BE49-F238E27FC236}">
                <a16:creationId xmlns:a16="http://schemas.microsoft.com/office/drawing/2014/main" id="{EBCE435F-8EE8-4B84-9532-C68BC6513A6F}"/>
              </a:ext>
            </a:extLst>
          </p:cNvPr>
          <p:cNvSpPr txBox="1"/>
          <p:nvPr/>
        </p:nvSpPr>
        <p:spPr>
          <a:xfrm>
            <a:off x="357860" y="1582944"/>
            <a:ext cx="8050602" cy="369332"/>
          </a:xfrm>
          <a:prstGeom prst="rect">
            <a:avLst/>
          </a:prstGeom>
          <a:noFill/>
        </p:spPr>
        <p:txBody>
          <a:bodyPr wrap="none" rtlCol="0">
            <a:spAutoFit/>
          </a:bodyPr>
          <a:lstStyle/>
          <a:p>
            <a:r>
              <a:rPr kumimoji="1" lang="ja-JP" altLang="en-US" dirty="0"/>
              <a:t>悪い山に対する予期的</a:t>
            </a:r>
            <a:r>
              <a:rPr kumimoji="1" lang="en-US" altLang="ja-JP" dirty="0"/>
              <a:t>GSR</a:t>
            </a:r>
            <a:r>
              <a:rPr kumimoji="1" lang="ja-JP" altLang="en-US" dirty="0"/>
              <a:t>の大きい群（</a:t>
            </a:r>
            <a:r>
              <a:rPr kumimoji="1" lang="en-US" altLang="ja-JP" dirty="0"/>
              <a:t>N=9</a:t>
            </a:r>
            <a:r>
              <a:rPr kumimoji="1" lang="ja-JP" altLang="en-US" dirty="0"/>
              <a:t>）と小さい群（</a:t>
            </a:r>
            <a:r>
              <a:rPr kumimoji="1" lang="en-US" altLang="ja-JP" dirty="0"/>
              <a:t>N=9</a:t>
            </a:r>
            <a:r>
              <a:rPr kumimoji="1" lang="ja-JP" altLang="en-US" dirty="0"/>
              <a:t>）に群分け</a:t>
            </a:r>
          </a:p>
        </p:txBody>
      </p:sp>
    </p:spTree>
    <p:extLst>
      <p:ext uri="{BB962C8B-B14F-4D97-AF65-F5344CB8AC3E}">
        <p14:creationId xmlns:p14="http://schemas.microsoft.com/office/powerpoint/2010/main" val="2362927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考察</a:t>
              </a:r>
              <a:endParaRPr lang="ja-JP" altLang="en-US" sz="3800" dirty="0">
                <a:solidFill>
                  <a:schemeClr val="bg1"/>
                </a:solidFill>
              </a:endParaRPr>
            </a:p>
          </p:txBody>
        </p:sp>
      </p:grpSp>
      <p:sp>
        <p:nvSpPr>
          <p:cNvPr id="13" name="コンテンツ プレースホルダー 2">
            <a:extLst>
              <a:ext uri="{FF2B5EF4-FFF2-40B4-BE49-F238E27FC236}">
                <a16:creationId xmlns:a16="http://schemas.microsoft.com/office/drawing/2014/main" id="{BF3996C9-6191-4FD0-A36F-153E9FCB7F0D}"/>
              </a:ext>
            </a:extLst>
          </p:cNvPr>
          <p:cNvSpPr txBox="1">
            <a:spLocks/>
          </p:cNvSpPr>
          <p:nvPr/>
        </p:nvSpPr>
        <p:spPr>
          <a:xfrm>
            <a:off x="838200" y="1825625"/>
            <a:ext cx="10515600" cy="4706311"/>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自由エネルギー原理から，</a:t>
            </a:r>
            <a:endParaRPr lang="en-US" altLang="ja-JP" sz="2400" dirty="0"/>
          </a:p>
          <a:p>
            <a:endParaRPr lang="en-US" altLang="ja-JP" sz="2400" dirty="0"/>
          </a:p>
          <a:p>
            <a:endParaRPr lang="en-US" altLang="ja-JP" sz="2400" dirty="0"/>
          </a:p>
          <a:p>
            <a:endParaRPr lang="en-US" altLang="ja-JP" sz="2400" dirty="0"/>
          </a:p>
          <a:p>
            <a:endParaRPr lang="en-US" altLang="ja-JP" sz="2400" dirty="0"/>
          </a:p>
          <a:p>
            <a:pPr lvl="1"/>
            <a:r>
              <a:rPr lang="ja-JP" altLang="en-US" dirty="0"/>
              <a:t>最初の段階ではゴールが不明なので認識的価値を重視した探索行動がみられるが，ある程度の段階でゴールが明確に見えてくると利用行動に移る</a:t>
            </a:r>
            <a:endParaRPr lang="en-US" altLang="ja-JP" dirty="0"/>
          </a:p>
          <a:p>
            <a:pPr lvl="1"/>
            <a:endParaRPr lang="en-US" altLang="ja-JP" dirty="0"/>
          </a:p>
          <a:p>
            <a:pPr lvl="1"/>
            <a:r>
              <a:rPr lang="ja-JP" altLang="en-US" dirty="0"/>
              <a:t>認識的価値を上げるためには，エントロピーを最大にするような行動がよい</a:t>
            </a:r>
            <a:endParaRPr lang="en-US" altLang="ja-JP" dirty="0"/>
          </a:p>
          <a:p>
            <a:pPr lvl="1"/>
            <a:endParaRPr lang="en-US" altLang="ja-JP" dirty="0"/>
          </a:p>
          <a:p>
            <a:pPr lvl="1"/>
            <a:r>
              <a:rPr lang="ja-JP" altLang="en-US" dirty="0"/>
              <a:t>エントロピーの下がり方と内受容感覚の関係を検討中</a:t>
            </a:r>
          </a:p>
        </p:txBody>
      </p:sp>
      <p:sp>
        <p:nvSpPr>
          <p:cNvPr id="10" name="角丸四角形 4">
            <a:extLst>
              <a:ext uri="{FF2B5EF4-FFF2-40B4-BE49-F238E27FC236}">
                <a16:creationId xmlns:a16="http://schemas.microsoft.com/office/drawing/2014/main" id="{8CF2D2E8-5B76-46D2-B0A2-49E85224F41E}"/>
              </a:ext>
            </a:extLst>
          </p:cNvPr>
          <p:cNvSpPr/>
          <p:nvPr/>
        </p:nvSpPr>
        <p:spPr>
          <a:xfrm>
            <a:off x="1473562" y="2541894"/>
            <a:ext cx="2329459" cy="791524"/>
          </a:xfrm>
          <a:prstGeom prst="roundRect">
            <a:avLst/>
          </a:prstGeom>
          <a:solidFill>
            <a:srgbClr val="FFD9FF"/>
          </a:solidFill>
          <a:ln w="19050">
            <a:solidFill>
              <a:srgbClr val="D60093"/>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選択行動の価値</a:t>
            </a:r>
            <a:endParaRPr kumimoji="1" lang="ja-JP" altLang="en-US" dirty="0">
              <a:solidFill>
                <a:schemeClr val="tx1"/>
              </a:solidFill>
            </a:endParaRPr>
          </a:p>
        </p:txBody>
      </p:sp>
      <p:sp>
        <p:nvSpPr>
          <p:cNvPr id="11" name="角丸四角形 4">
            <a:extLst>
              <a:ext uri="{FF2B5EF4-FFF2-40B4-BE49-F238E27FC236}">
                <a16:creationId xmlns:a16="http://schemas.microsoft.com/office/drawing/2014/main" id="{FB541B72-52CF-4FB6-B711-5E1A371E547D}"/>
              </a:ext>
            </a:extLst>
          </p:cNvPr>
          <p:cNvSpPr/>
          <p:nvPr/>
        </p:nvSpPr>
        <p:spPr>
          <a:xfrm>
            <a:off x="5289422" y="2541894"/>
            <a:ext cx="2329459" cy="791524"/>
          </a:xfrm>
          <a:prstGeom prst="roundRect">
            <a:avLst/>
          </a:prstGeom>
          <a:solidFill>
            <a:srgbClr val="D9FFD9"/>
          </a:solidFill>
          <a:ln w="19050">
            <a:solidFill>
              <a:schemeClr val="accent6"/>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認識的価値</a:t>
            </a:r>
            <a:endParaRPr lang="en-US" altLang="ja-JP" dirty="0">
              <a:solidFill>
                <a:schemeClr val="tx1"/>
              </a:solidFill>
            </a:endParaRPr>
          </a:p>
        </p:txBody>
      </p:sp>
      <p:sp>
        <p:nvSpPr>
          <p:cNvPr id="12" name="角丸四角形 4">
            <a:extLst>
              <a:ext uri="{FF2B5EF4-FFF2-40B4-BE49-F238E27FC236}">
                <a16:creationId xmlns:a16="http://schemas.microsoft.com/office/drawing/2014/main" id="{68B05913-1BCC-4299-B2DC-D80565F0433C}"/>
              </a:ext>
            </a:extLst>
          </p:cNvPr>
          <p:cNvSpPr/>
          <p:nvPr/>
        </p:nvSpPr>
        <p:spPr>
          <a:xfrm>
            <a:off x="8835129" y="2541894"/>
            <a:ext cx="2329459" cy="791524"/>
          </a:xfrm>
          <a:prstGeom prst="roundRect">
            <a:avLst/>
          </a:prstGeom>
          <a:solidFill>
            <a:srgbClr val="D6F7FF"/>
          </a:solidFill>
          <a:ln w="19050">
            <a:solidFill>
              <a:schemeClr val="accent5"/>
            </a:solidFill>
          </a:ln>
          <a:scene3d>
            <a:camera prst="orthographicFront"/>
            <a:lightRig rig="threePt" dir="t"/>
          </a:scene3d>
          <a:sp3d extrusionH="57150" contourW="19050">
            <a:bevelT w="114300"/>
            <a:bevelB w="146050" h="1587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実利的価値</a:t>
            </a:r>
            <a:endParaRPr lang="en-US" altLang="ja-JP" dirty="0">
              <a:solidFill>
                <a:schemeClr val="tx1"/>
              </a:solidFill>
            </a:endParaRPr>
          </a:p>
        </p:txBody>
      </p:sp>
      <p:sp>
        <p:nvSpPr>
          <p:cNvPr id="15" name="次の値と等しい 14">
            <a:extLst>
              <a:ext uri="{FF2B5EF4-FFF2-40B4-BE49-F238E27FC236}">
                <a16:creationId xmlns:a16="http://schemas.microsoft.com/office/drawing/2014/main" id="{9EEE3178-4417-43D7-B2BE-B32A99D71A71}"/>
              </a:ext>
            </a:extLst>
          </p:cNvPr>
          <p:cNvSpPr/>
          <p:nvPr/>
        </p:nvSpPr>
        <p:spPr>
          <a:xfrm>
            <a:off x="4307047" y="2732869"/>
            <a:ext cx="438150" cy="409575"/>
          </a:xfrm>
          <a:prstGeom prst="mathEqual">
            <a:avLst>
              <a:gd name="adj1" fmla="val 16543"/>
              <a:gd name="adj2" fmla="val 117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加算記号 16">
            <a:extLst>
              <a:ext uri="{FF2B5EF4-FFF2-40B4-BE49-F238E27FC236}">
                <a16:creationId xmlns:a16="http://schemas.microsoft.com/office/drawing/2014/main" id="{C5027691-9FED-4B35-AA3E-6A214F5DD961}"/>
              </a:ext>
            </a:extLst>
          </p:cNvPr>
          <p:cNvSpPr/>
          <p:nvPr/>
        </p:nvSpPr>
        <p:spPr>
          <a:xfrm>
            <a:off x="8012358" y="2723009"/>
            <a:ext cx="429295" cy="429295"/>
          </a:xfrm>
          <a:prstGeom prst="mathPlus">
            <a:avLst>
              <a:gd name="adj1" fmla="val 126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4605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lang="ja-JP" altLang="en-US" sz="2200" b="1" dirty="0">
                <a:solidFill>
                  <a:srgbClr val="E7E6E6">
                    <a:lumMod val="90000"/>
                  </a:srgbClr>
                </a:solidFill>
                <a:latin typeface="HG丸ｺﾞｼｯｸM-PRO" pitchFamily="50" charset="-128"/>
                <a:ea typeface="HG丸ｺﾞｼｯｸM-PRO" pitchFamily="50" charset="-128"/>
              </a:rPr>
              <a:t> </a:t>
            </a:r>
            <a:r>
              <a:rPr lang="en-US" altLang="ja-JP" sz="2200" b="1" dirty="0">
                <a:solidFill>
                  <a:srgbClr val="E7E6E6">
                    <a:lumMod val="90000"/>
                  </a:srgbClr>
                </a:solidFill>
                <a:latin typeface="HG丸ｺﾞｼｯｸM-PRO" pitchFamily="50" charset="-128"/>
                <a:ea typeface="HG丸ｺﾞｼｯｸM-PRO" pitchFamily="50" charset="-128"/>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lang="ja-JP" altLang="en-US" sz="2000" b="1" dirty="0">
              <a:solidFill>
                <a:srgbClr val="E7E6E6">
                  <a:lumMod val="90000"/>
                </a:srgbClr>
              </a:solidFill>
              <a:latin typeface="HG丸ｺﾞｼｯｸM-PRO" pitchFamily="50" charset="-128"/>
              <a:ea typeface="HG丸ｺﾞｼｯｸM-PRO" pitchFamily="50" charset="-128"/>
            </a:endParaRPr>
          </a:p>
        </p:txBody>
      </p:sp>
      <p:sp>
        <p:nvSpPr>
          <p:cNvPr id="9" name="角丸四角形 8"/>
          <p:cNvSpPr/>
          <p:nvPr/>
        </p:nvSpPr>
        <p:spPr bwMode="auto">
          <a:xfrm>
            <a:off x="1937284" y="2142295"/>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278179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研究目的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不確定性下の意思決定において情動の影響に個人差が生じるメカニズム、好き嫌いを生むメカニズムを認知神経科学及び、システム脳科学の観点から明らかにする</a:t>
            </a:r>
          </a:p>
        </p:txBody>
      </p:sp>
    </p:spTree>
    <p:extLst>
      <p:ext uri="{BB962C8B-B14F-4D97-AF65-F5344CB8AC3E}">
        <p14:creationId xmlns:p14="http://schemas.microsoft.com/office/powerpoint/2010/main" val="594487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実験概要</a:t>
              </a:r>
              <a:endParaRPr lang="ja-JP" altLang="en-US" sz="3800" dirty="0">
                <a:solidFill>
                  <a:schemeClr val="bg1"/>
                </a:solidFill>
              </a:endParaRPr>
            </a:p>
          </p:txBody>
        </p:sp>
      </p:grpSp>
      <p:sp>
        <p:nvSpPr>
          <p:cNvPr id="8" name="コンテンツ プレースホルダー 2">
            <a:extLst>
              <a:ext uri="{FF2B5EF4-FFF2-40B4-BE49-F238E27FC236}">
                <a16:creationId xmlns:a16="http://schemas.microsoft.com/office/drawing/2014/main" id="{FB790436-521C-4B28-8C38-F7AB15AF4A9B}"/>
              </a:ext>
            </a:extLst>
          </p:cNvPr>
          <p:cNvSpPr txBox="1">
            <a:spLocks/>
          </p:cNvSpPr>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単純接触効果を用いる</a:t>
            </a:r>
            <a:endParaRPr lang="en-US" altLang="ja-JP" sz="2400" dirty="0"/>
          </a:p>
          <a:p>
            <a:pPr marL="914400" lvl="1" indent="-457200">
              <a:buFont typeface="+mj-ea"/>
              <a:buAutoNum type="circleNumDbPlain"/>
            </a:pPr>
            <a:r>
              <a:rPr lang="ja-JP" altLang="en-US" dirty="0"/>
              <a:t>行動を伴わない反復接触</a:t>
            </a:r>
            <a:endParaRPr lang="en-US" altLang="ja-JP" dirty="0"/>
          </a:p>
          <a:p>
            <a:pPr lvl="2"/>
            <a:r>
              <a:rPr lang="ja-JP" altLang="en-US" sz="2400" dirty="0"/>
              <a:t>参加者が受動的に刺激を観察するだけ（</a:t>
            </a:r>
            <a:r>
              <a:rPr lang="ja-JP" altLang="en-US" sz="2400" dirty="0">
                <a:highlight>
                  <a:srgbClr val="FFFF00"/>
                </a:highlight>
              </a:rPr>
              <a:t>反復観察</a:t>
            </a:r>
            <a:r>
              <a:rPr lang="ja-JP" altLang="en-US" sz="2400" dirty="0"/>
              <a:t>）</a:t>
            </a:r>
            <a:endParaRPr lang="en-US" altLang="ja-JP" sz="2400" dirty="0"/>
          </a:p>
          <a:p>
            <a:pPr lvl="2"/>
            <a:r>
              <a:rPr lang="en-US" altLang="ja-JP" sz="2400" dirty="0">
                <a:solidFill>
                  <a:schemeClr val="accent2"/>
                </a:solidFill>
                <a:highlight>
                  <a:srgbClr val="FFFF00"/>
                </a:highlight>
              </a:rPr>
              <a:t>Liking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例）コマーシャル・カタログ</a:t>
            </a:r>
            <a:endParaRPr lang="en-US" altLang="ja-JP" sz="2400" dirty="0"/>
          </a:p>
          <a:p>
            <a:pPr marL="914400" lvl="1" indent="-457200">
              <a:buFont typeface="+mj-ea"/>
              <a:buAutoNum type="circleNumDbPlain"/>
            </a:pPr>
            <a:endParaRPr lang="en-US" altLang="ja-JP" dirty="0"/>
          </a:p>
          <a:p>
            <a:pPr marL="914400" lvl="1" indent="-457200">
              <a:buFont typeface="+mj-ea"/>
              <a:buAutoNum type="circleNumDbPlain"/>
            </a:pPr>
            <a:r>
              <a:rPr lang="ja-JP" altLang="en-US" dirty="0"/>
              <a:t>行動を伴う反復接触</a:t>
            </a:r>
            <a:endParaRPr lang="en-US" altLang="ja-JP" sz="2400" dirty="0"/>
          </a:p>
          <a:p>
            <a:pPr lvl="2"/>
            <a:r>
              <a:rPr lang="ja-JP" altLang="en-US" sz="2400" dirty="0"/>
              <a:t>参加者は刺激を選択するという行動を行う（</a:t>
            </a:r>
            <a:r>
              <a:rPr lang="ja-JP" altLang="en-US" sz="2400" dirty="0">
                <a:highlight>
                  <a:srgbClr val="FFFF00"/>
                </a:highlight>
              </a:rPr>
              <a:t>反復選択</a:t>
            </a:r>
            <a:r>
              <a:rPr lang="ja-JP" altLang="en-US" sz="2400" dirty="0"/>
              <a:t>）</a:t>
            </a:r>
            <a:endParaRPr lang="en-US" altLang="ja-JP" sz="2400" dirty="0"/>
          </a:p>
          <a:p>
            <a:pPr lvl="2"/>
            <a:r>
              <a:rPr lang="en-US" altLang="ja-JP" sz="2400" dirty="0">
                <a:solidFill>
                  <a:schemeClr val="accent1"/>
                </a:solidFill>
                <a:highlight>
                  <a:srgbClr val="FFFF00"/>
                </a:highlight>
              </a:rPr>
              <a:t>Wanting</a:t>
            </a:r>
            <a:r>
              <a:rPr lang="ja-JP" altLang="en-US" sz="2400" dirty="0"/>
              <a:t>が高まると予想</a:t>
            </a:r>
            <a:endParaRPr lang="en-US" altLang="ja-JP" sz="2400" dirty="0"/>
          </a:p>
          <a:p>
            <a:pPr lvl="2">
              <a:buFont typeface="Wingdings" panose="05000000000000000000" pitchFamily="2" charset="2"/>
              <a:buChar char="Ø"/>
            </a:pPr>
            <a:r>
              <a:rPr lang="ja-JP" altLang="en-US" sz="2400" dirty="0"/>
              <a:t> 例）車の試乗</a:t>
            </a:r>
          </a:p>
        </p:txBody>
      </p:sp>
    </p:spTree>
    <p:extLst>
      <p:ext uri="{BB962C8B-B14F-4D97-AF65-F5344CB8AC3E}">
        <p14:creationId xmlns:p14="http://schemas.microsoft.com/office/powerpoint/2010/main" val="1214469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方法：反復観察群の課題</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38" name="四角形: 角を丸くする 37">
            <a:extLst>
              <a:ext uri="{FF2B5EF4-FFF2-40B4-BE49-F238E27FC236}">
                <a16:creationId xmlns:a16="http://schemas.microsoft.com/office/drawing/2014/main" id="{49D57ACF-B38B-4A61-94DF-E3BCA7875136}"/>
              </a:ext>
            </a:extLst>
          </p:cNvPr>
          <p:cNvSpPr/>
          <p:nvPr/>
        </p:nvSpPr>
        <p:spPr>
          <a:xfrm>
            <a:off x="1110874" y="2340322"/>
            <a:ext cx="1897716" cy="1897716"/>
          </a:xfrm>
          <a:prstGeom prst="roundRect">
            <a:avLst>
              <a:gd name="adj" fmla="val 10000"/>
            </a:avLst>
          </a:prstGeom>
          <a:blipFill>
            <a:blip r:embed="rId3"/>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4"/>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7">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グループ化 10">
            <a:extLst>
              <a:ext uri="{FF2B5EF4-FFF2-40B4-BE49-F238E27FC236}">
                <a16:creationId xmlns:a16="http://schemas.microsoft.com/office/drawing/2014/main" id="{8B5CD194-7B33-4387-A054-960452D8ADDF}"/>
              </a:ext>
            </a:extLst>
          </p:cNvPr>
          <p:cNvGrpSpPr/>
          <p:nvPr/>
        </p:nvGrpSpPr>
        <p:grpSpPr>
          <a:xfrm>
            <a:off x="1286388" y="3810468"/>
            <a:ext cx="1897716" cy="1897716"/>
            <a:chOff x="310388" y="1682007"/>
            <a:chExt cx="1897716" cy="1897716"/>
          </a:xfrm>
          <a:solidFill>
            <a:schemeClr val="bg1"/>
          </a:solidFill>
        </p:grpSpPr>
        <p:sp>
          <p:nvSpPr>
            <p:cNvPr id="12" name="四角形: 角を丸くする 11">
              <a:extLst>
                <a:ext uri="{FF2B5EF4-FFF2-40B4-BE49-F238E27FC236}">
                  <a16:creationId xmlns:a16="http://schemas.microsoft.com/office/drawing/2014/main" id="{373DFAD4-755C-4341-8076-C13CD3E60C02}"/>
                </a:ext>
              </a:extLst>
            </p:cNvPr>
            <p:cNvSpPr/>
            <p:nvPr/>
          </p:nvSpPr>
          <p:spPr>
            <a:xfrm>
              <a:off x="310388"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四角形: 角を丸くする 4">
              <a:extLst>
                <a:ext uri="{FF2B5EF4-FFF2-40B4-BE49-F238E27FC236}">
                  <a16:creationId xmlns:a16="http://schemas.microsoft.com/office/drawing/2014/main" id="{7F273290-B5D4-49CB-9D8B-7F79F5383F5B}"/>
                </a:ext>
              </a:extLst>
            </p:cNvPr>
            <p:cNvSpPr txBox="1"/>
            <p:nvPr/>
          </p:nvSpPr>
          <p:spPr>
            <a:xfrm>
              <a:off x="365970"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反復観察</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単にビン・缶を観察</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1028" name="Picture 4" descr="ãç® ç¡æç´ æãã®ç»åæ¤ç´¢çµæ">
            <a:extLst>
              <a:ext uri="{FF2B5EF4-FFF2-40B4-BE49-F238E27FC236}">
                <a16:creationId xmlns:a16="http://schemas.microsoft.com/office/drawing/2014/main" id="{89C81300-E17A-4741-BA10-38925861C0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20361" y="6056923"/>
            <a:ext cx="678741" cy="40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418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方法：反復選択群の課題</a:t>
              </a:r>
              <a:endParaRPr lang="ja-JP" altLang="en-US" sz="3800" dirty="0">
                <a:solidFill>
                  <a:schemeClr val="bg1"/>
                </a:solidFill>
              </a:endParaRPr>
            </a:p>
          </p:txBody>
        </p:sp>
      </p:grpSp>
      <p:sp>
        <p:nvSpPr>
          <p:cNvPr id="3" name="正方形/長方形 2">
            <a:extLst>
              <a:ext uri="{FF2B5EF4-FFF2-40B4-BE49-F238E27FC236}">
                <a16:creationId xmlns:a16="http://schemas.microsoft.com/office/drawing/2014/main" id="{E966B62A-01D0-4B30-B47A-156D3C556FDC}"/>
              </a:ext>
            </a:extLst>
          </p:cNvPr>
          <p:cNvSpPr/>
          <p:nvPr/>
        </p:nvSpPr>
        <p:spPr>
          <a:xfrm>
            <a:off x="7132677" y="3463487"/>
            <a:ext cx="419100" cy="5048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a:solidFill>
                  <a:schemeClr val="tx1"/>
                </a:solidFill>
              </a:rPr>
              <a:t>＋</a:t>
            </a:r>
          </a:p>
        </p:txBody>
      </p:sp>
      <p:grpSp>
        <p:nvGrpSpPr>
          <p:cNvPr id="15" name="グループ化 14">
            <a:extLst>
              <a:ext uri="{FF2B5EF4-FFF2-40B4-BE49-F238E27FC236}">
                <a16:creationId xmlns:a16="http://schemas.microsoft.com/office/drawing/2014/main" id="{90363FBB-6E0B-426A-910D-21CA459310EB}"/>
              </a:ext>
            </a:extLst>
          </p:cNvPr>
          <p:cNvGrpSpPr/>
          <p:nvPr/>
        </p:nvGrpSpPr>
        <p:grpSpPr>
          <a:xfrm>
            <a:off x="3574668" y="3485755"/>
            <a:ext cx="365542" cy="455994"/>
            <a:chOff x="2264716" y="769371"/>
            <a:chExt cx="365542" cy="455994"/>
          </a:xfrm>
        </p:grpSpPr>
        <p:sp>
          <p:nvSpPr>
            <p:cNvPr id="17" name="矢印: 右 16">
              <a:extLst>
                <a:ext uri="{FF2B5EF4-FFF2-40B4-BE49-F238E27FC236}">
                  <a16:creationId xmlns:a16="http://schemas.microsoft.com/office/drawing/2014/main" id="{E1D09458-B84D-4423-B700-1129A171E7C6}"/>
                </a:ext>
              </a:extLst>
            </p:cNvPr>
            <p:cNvSpPr/>
            <p:nvPr/>
          </p:nvSpPr>
          <p:spPr>
            <a:xfrm>
              <a:off x="2264716" y="769371"/>
              <a:ext cx="365542" cy="455994"/>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1" name="矢印: 右 4">
              <a:extLst>
                <a:ext uri="{FF2B5EF4-FFF2-40B4-BE49-F238E27FC236}">
                  <a16:creationId xmlns:a16="http://schemas.microsoft.com/office/drawing/2014/main" id="{65EFB0F0-E01F-492F-846C-9B0CF22AE73F}"/>
                </a:ext>
              </a:extLst>
            </p:cNvPr>
            <p:cNvSpPr txBox="1"/>
            <p:nvPr/>
          </p:nvSpPr>
          <p:spPr>
            <a:xfrm>
              <a:off x="2264716" y="860570"/>
              <a:ext cx="255879" cy="2735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p>
          </p:txBody>
        </p:sp>
      </p:grpSp>
      <p:sp>
        <p:nvSpPr>
          <p:cNvPr id="42" name="四角形: 角を丸くする 41">
            <a:extLst>
              <a:ext uri="{FF2B5EF4-FFF2-40B4-BE49-F238E27FC236}">
                <a16:creationId xmlns:a16="http://schemas.microsoft.com/office/drawing/2014/main" id="{CE707FAF-3C83-4A99-BF7B-96C453840D9F}"/>
              </a:ext>
            </a:extLst>
          </p:cNvPr>
          <p:cNvSpPr/>
          <p:nvPr/>
        </p:nvSpPr>
        <p:spPr>
          <a:xfrm>
            <a:off x="4353158" y="1745728"/>
            <a:ext cx="1897716" cy="1897716"/>
          </a:xfrm>
          <a:prstGeom prst="roundRect">
            <a:avLst>
              <a:gd name="adj" fmla="val 10000"/>
            </a:avLst>
          </a:prstGeom>
          <a:blipFill dpi="0" rotWithShape="1">
            <a:blip r:embed="rId3"/>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3" name="四角形: 角を丸くする 42">
            <a:extLst>
              <a:ext uri="{FF2B5EF4-FFF2-40B4-BE49-F238E27FC236}">
                <a16:creationId xmlns:a16="http://schemas.microsoft.com/office/drawing/2014/main" id="{0A08AC03-C8E2-44FA-BFA3-04DB3B5A7F16}"/>
              </a:ext>
            </a:extLst>
          </p:cNvPr>
          <p:cNvSpPr/>
          <p:nvPr/>
        </p:nvSpPr>
        <p:spPr>
          <a:xfrm>
            <a:off x="7833164" y="3643444"/>
            <a:ext cx="1897716" cy="1897716"/>
          </a:xfrm>
          <a:prstGeom prst="roundRect">
            <a:avLst>
              <a:gd name="adj" fmla="val 10000"/>
            </a:avLst>
          </a:prstGeom>
          <a:blipFill dpi="0" rotWithShape="1">
            <a:blip r:embed="rId4">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4" name="四角形: 角を丸くする 43">
            <a:extLst>
              <a:ext uri="{FF2B5EF4-FFF2-40B4-BE49-F238E27FC236}">
                <a16:creationId xmlns:a16="http://schemas.microsoft.com/office/drawing/2014/main" id="{52FF93FA-028A-46B8-AADA-5B152F3C1BF3}"/>
              </a:ext>
            </a:extLst>
          </p:cNvPr>
          <p:cNvSpPr/>
          <p:nvPr/>
        </p:nvSpPr>
        <p:spPr>
          <a:xfrm>
            <a:off x="4351025" y="3643444"/>
            <a:ext cx="1897716" cy="1897716"/>
          </a:xfrm>
          <a:prstGeom prst="roundRect">
            <a:avLst>
              <a:gd name="adj" fmla="val 10000"/>
            </a:avLst>
          </a:prstGeom>
          <a:blipFill dpi="0" rotWithShape="1">
            <a:blip r:embed="rId5">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45" name="四角形: 角を丸くする 44">
            <a:extLst>
              <a:ext uri="{FF2B5EF4-FFF2-40B4-BE49-F238E27FC236}">
                <a16:creationId xmlns:a16="http://schemas.microsoft.com/office/drawing/2014/main" id="{03D66A8E-173A-49AE-B28D-0B6C68EEFFC0}"/>
              </a:ext>
            </a:extLst>
          </p:cNvPr>
          <p:cNvSpPr/>
          <p:nvPr/>
        </p:nvSpPr>
        <p:spPr>
          <a:xfrm>
            <a:off x="7833164" y="1745728"/>
            <a:ext cx="1897716" cy="1897716"/>
          </a:xfrm>
          <a:prstGeom prst="roundRect">
            <a:avLst>
              <a:gd name="adj" fmla="val 10000"/>
            </a:avLst>
          </a:prstGeom>
          <a:blipFill dpi="0" rotWithShape="1">
            <a:blip r:embed="rId6">
              <a:extLst>
                <a:ext uri="{28A0092B-C50C-407E-A947-70E740481C1C}">
                  <a14:useLocalDpi xmlns:a14="http://schemas.microsoft.com/office/drawing/2010/main" val="0"/>
                </a:ext>
              </a:extLst>
            </a:blip>
            <a:srcRect/>
            <a:stretch>
              <a:fillRect l="-39000" t="-7588" r="-39000" b="7588"/>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27" name="グループ化 26">
            <a:extLst>
              <a:ext uri="{FF2B5EF4-FFF2-40B4-BE49-F238E27FC236}">
                <a16:creationId xmlns:a16="http://schemas.microsoft.com/office/drawing/2014/main" id="{0BE666D6-44FA-49EC-81B2-4E23E8D7C5A0}"/>
              </a:ext>
            </a:extLst>
          </p:cNvPr>
          <p:cNvGrpSpPr/>
          <p:nvPr/>
        </p:nvGrpSpPr>
        <p:grpSpPr>
          <a:xfrm>
            <a:off x="5794076" y="4675675"/>
            <a:ext cx="2015982" cy="1897716"/>
            <a:chOff x="6194633" y="1682007"/>
            <a:chExt cx="1897716" cy="1897716"/>
          </a:xfrm>
          <a:solidFill>
            <a:schemeClr val="bg1"/>
          </a:solidFill>
        </p:grpSpPr>
        <p:sp>
          <p:nvSpPr>
            <p:cNvPr id="28" name="四角形: 角を丸くする 27">
              <a:extLst>
                <a:ext uri="{FF2B5EF4-FFF2-40B4-BE49-F238E27FC236}">
                  <a16:creationId xmlns:a16="http://schemas.microsoft.com/office/drawing/2014/main" id="{D006EDED-A1DC-4B2D-A9DC-13E62473FC04}"/>
                </a:ext>
              </a:extLst>
            </p:cNvPr>
            <p:cNvSpPr/>
            <p:nvPr/>
          </p:nvSpPr>
          <p:spPr>
            <a:xfrm>
              <a:off x="6194633"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四角形: 角を丸くする 4">
              <a:extLst>
                <a:ext uri="{FF2B5EF4-FFF2-40B4-BE49-F238E27FC236}">
                  <a16:creationId xmlns:a16="http://schemas.microsoft.com/office/drawing/2014/main" id="{DDD206F9-EADD-473B-BD9E-7E07B253307D}"/>
                </a:ext>
              </a:extLst>
            </p:cNvPr>
            <p:cNvSpPr txBox="1"/>
            <p:nvPr/>
          </p:nvSpPr>
          <p:spPr>
            <a:xfrm>
              <a:off x="6250215"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Liking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「好き」「嫌い」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grpSp>
        <p:nvGrpSpPr>
          <p:cNvPr id="31" name="グループ化 30">
            <a:extLst>
              <a:ext uri="{FF2B5EF4-FFF2-40B4-BE49-F238E27FC236}">
                <a16:creationId xmlns:a16="http://schemas.microsoft.com/office/drawing/2014/main" id="{6AC5B80D-8F3D-4338-B4BF-81661F0FB6A9}"/>
              </a:ext>
            </a:extLst>
          </p:cNvPr>
          <p:cNvGrpSpPr/>
          <p:nvPr/>
        </p:nvGrpSpPr>
        <p:grpSpPr>
          <a:xfrm>
            <a:off x="9134842" y="4675675"/>
            <a:ext cx="1897716" cy="1897716"/>
            <a:chOff x="9136755" y="1682007"/>
            <a:chExt cx="1897716" cy="1897716"/>
          </a:xfrm>
          <a:solidFill>
            <a:schemeClr val="bg1"/>
          </a:solidFill>
        </p:grpSpPr>
        <p:sp>
          <p:nvSpPr>
            <p:cNvPr id="32" name="四角形: 角を丸くする 31">
              <a:extLst>
                <a:ext uri="{FF2B5EF4-FFF2-40B4-BE49-F238E27FC236}">
                  <a16:creationId xmlns:a16="http://schemas.microsoft.com/office/drawing/2014/main" id="{45499D38-6C77-4C6E-87B1-AB9C0121679B}"/>
                </a:ext>
              </a:extLst>
            </p:cNvPr>
            <p:cNvSpPr/>
            <p:nvPr/>
          </p:nvSpPr>
          <p:spPr>
            <a:xfrm>
              <a:off x="9136755"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四角形: 角を丸くする 4">
              <a:extLst>
                <a:ext uri="{FF2B5EF4-FFF2-40B4-BE49-F238E27FC236}">
                  <a16:creationId xmlns:a16="http://schemas.microsoft.com/office/drawing/2014/main" id="{6033CECF-FE63-4FEC-A859-8FFDF6E84105}"/>
                </a:ext>
              </a:extLst>
            </p:cNvPr>
            <p:cNvSpPr txBox="1"/>
            <p:nvPr/>
          </p:nvSpPr>
          <p:spPr>
            <a:xfrm>
              <a:off x="9192337"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en-US" altLang="ja-JP" sz="2000" kern="1200" dirty="0">
                  <a:solidFill>
                    <a:schemeClr val="tx1"/>
                  </a:solidFill>
                  <a:highlight>
                    <a:srgbClr val="FFFF00"/>
                  </a:highlight>
                </a:rPr>
                <a:t>Wanting</a:t>
              </a:r>
              <a:r>
                <a:rPr kumimoji="1" lang="ja-JP" altLang="en-US" sz="2000" kern="1200" dirty="0">
                  <a:solidFill>
                    <a:schemeClr val="tx1"/>
                  </a:solidFill>
                </a:rPr>
                <a:t>測定</a:t>
              </a:r>
            </a:p>
            <a:p>
              <a:pPr marL="114300" lvl="1" indent="-114300" algn="l" defTabSz="666750">
                <a:lnSpc>
                  <a:spcPct val="90000"/>
                </a:lnSpc>
                <a:spcBef>
                  <a:spcPct val="0"/>
                </a:spcBef>
                <a:spcAft>
                  <a:spcPct val="15000"/>
                </a:spcAft>
                <a:buChar char="•"/>
              </a:pPr>
              <a:r>
                <a:rPr lang="en-US" altLang="ja-JP" sz="2000" dirty="0">
                  <a:solidFill>
                    <a:schemeClr val="tx1"/>
                  </a:solidFill>
                </a:rPr>
                <a:t>IAT</a:t>
              </a:r>
              <a:endParaRPr kumimoji="1" lang="ja-JP" altLang="en-US" sz="2000" kern="1200" dirty="0">
                <a:solidFill>
                  <a:schemeClr val="tx1"/>
                </a:solidFill>
              </a:endParaRP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「欲しい」「いらない」</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sp>
        <p:nvSpPr>
          <p:cNvPr id="7" name="楕円 6">
            <a:extLst>
              <a:ext uri="{FF2B5EF4-FFF2-40B4-BE49-F238E27FC236}">
                <a16:creationId xmlns:a16="http://schemas.microsoft.com/office/drawing/2014/main" id="{2E221337-7CD6-417D-8961-FD31E9C97F0F}"/>
              </a:ext>
            </a:extLst>
          </p:cNvPr>
          <p:cNvSpPr/>
          <p:nvPr/>
        </p:nvSpPr>
        <p:spPr>
          <a:xfrm>
            <a:off x="6062844"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6" name="楕円 45">
            <a:extLst>
              <a:ext uri="{FF2B5EF4-FFF2-40B4-BE49-F238E27FC236}">
                <a16:creationId xmlns:a16="http://schemas.microsoft.com/office/drawing/2014/main" id="{60E69327-5628-40A7-99A6-B215BEBD80CC}"/>
              </a:ext>
            </a:extLst>
          </p:cNvPr>
          <p:cNvSpPr/>
          <p:nvPr/>
        </p:nvSpPr>
        <p:spPr>
          <a:xfrm>
            <a:off x="6058578"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47" name="楕円 46">
            <a:extLst>
              <a:ext uri="{FF2B5EF4-FFF2-40B4-BE49-F238E27FC236}">
                <a16:creationId xmlns:a16="http://schemas.microsoft.com/office/drawing/2014/main" id="{688D606E-2C30-4974-9785-1E529D73D0A7}"/>
              </a:ext>
            </a:extLst>
          </p:cNvPr>
          <p:cNvSpPr/>
          <p:nvPr/>
        </p:nvSpPr>
        <p:spPr>
          <a:xfrm>
            <a:off x="9532645" y="1659876"/>
            <a:ext cx="1467930" cy="719410"/>
          </a:xfrm>
          <a:prstGeom prst="ellipse">
            <a:avLst/>
          </a:prstGeom>
          <a:solidFill>
            <a:schemeClr val="accent1">
              <a:alpha val="1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1"/>
                </a:solidFill>
              </a:rPr>
              <a:t>反応が速い</a:t>
            </a:r>
          </a:p>
        </p:txBody>
      </p:sp>
      <p:sp>
        <p:nvSpPr>
          <p:cNvPr id="48" name="楕円 47">
            <a:extLst>
              <a:ext uri="{FF2B5EF4-FFF2-40B4-BE49-F238E27FC236}">
                <a16:creationId xmlns:a16="http://schemas.microsoft.com/office/drawing/2014/main" id="{16F3B76A-A14E-4CD4-82CC-7C7BF86C48D2}"/>
              </a:ext>
            </a:extLst>
          </p:cNvPr>
          <p:cNvSpPr/>
          <p:nvPr/>
        </p:nvSpPr>
        <p:spPr>
          <a:xfrm>
            <a:off x="9528379" y="3610330"/>
            <a:ext cx="1467930" cy="719410"/>
          </a:xfrm>
          <a:prstGeom prst="ellipse">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accent2"/>
                </a:solidFill>
              </a:rPr>
              <a:t>反応が遅い</a:t>
            </a:r>
          </a:p>
        </p:txBody>
      </p:sp>
      <p:sp>
        <p:nvSpPr>
          <p:cNvPr id="8" name="テキスト ボックス 7">
            <a:extLst>
              <a:ext uri="{FF2B5EF4-FFF2-40B4-BE49-F238E27FC236}">
                <a16:creationId xmlns:a16="http://schemas.microsoft.com/office/drawing/2014/main" id="{8E6F128C-CBA6-403A-9F7F-A87245F74167}"/>
              </a:ext>
            </a:extLst>
          </p:cNvPr>
          <p:cNvSpPr txBox="1"/>
          <p:nvPr/>
        </p:nvSpPr>
        <p:spPr>
          <a:xfrm>
            <a:off x="4395301" y="3274660"/>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49" name="テキスト ボックス 48">
            <a:extLst>
              <a:ext uri="{FF2B5EF4-FFF2-40B4-BE49-F238E27FC236}">
                <a16:creationId xmlns:a16="http://schemas.microsoft.com/office/drawing/2014/main" id="{E9611A3B-3BB8-4575-AFB4-5E00730DF3B1}"/>
              </a:ext>
            </a:extLst>
          </p:cNvPr>
          <p:cNvSpPr txBox="1"/>
          <p:nvPr/>
        </p:nvSpPr>
        <p:spPr>
          <a:xfrm>
            <a:off x="4395301" y="5177489"/>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50" name="テキスト ボックス 49">
            <a:extLst>
              <a:ext uri="{FF2B5EF4-FFF2-40B4-BE49-F238E27FC236}">
                <a16:creationId xmlns:a16="http://schemas.microsoft.com/office/drawing/2014/main" id="{A7C859BB-8A99-4928-AF33-96442274CA5B}"/>
              </a:ext>
            </a:extLst>
          </p:cNvPr>
          <p:cNvSpPr txBox="1"/>
          <p:nvPr/>
        </p:nvSpPr>
        <p:spPr>
          <a:xfrm>
            <a:off x="7880386" y="3276318"/>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51" name="テキスト ボックス 50">
            <a:extLst>
              <a:ext uri="{FF2B5EF4-FFF2-40B4-BE49-F238E27FC236}">
                <a16:creationId xmlns:a16="http://schemas.microsoft.com/office/drawing/2014/main" id="{E6D29DE1-7968-43AA-92D3-0DD62A50703D}"/>
              </a:ext>
            </a:extLst>
          </p:cNvPr>
          <p:cNvSpPr txBox="1"/>
          <p:nvPr/>
        </p:nvSpPr>
        <p:spPr>
          <a:xfrm>
            <a:off x="7880386" y="5169622"/>
            <a:ext cx="415498" cy="369332"/>
          </a:xfrm>
          <a:prstGeom prst="rect">
            <a:avLst/>
          </a:prstGeom>
          <a:noFill/>
        </p:spPr>
        <p:txBody>
          <a:bodyPr wrap="none" rtlCol="0">
            <a:spAutoFit/>
          </a:bodyPr>
          <a:lstStyle/>
          <a:p>
            <a:r>
              <a:rPr kumimoji="1" lang="ja-JP" altLang="en-US" dirty="0">
                <a:solidFill>
                  <a:srgbClr val="FF0000"/>
                </a:solidFill>
              </a:rPr>
              <a:t>④</a:t>
            </a:r>
          </a:p>
        </p:txBody>
      </p:sp>
      <p:grpSp>
        <p:nvGrpSpPr>
          <p:cNvPr id="5" name="グループ化 4">
            <a:extLst>
              <a:ext uri="{FF2B5EF4-FFF2-40B4-BE49-F238E27FC236}">
                <a16:creationId xmlns:a16="http://schemas.microsoft.com/office/drawing/2014/main" id="{F31071C1-67CD-419A-AE64-664623EFAEB3}"/>
              </a:ext>
            </a:extLst>
          </p:cNvPr>
          <p:cNvGrpSpPr/>
          <p:nvPr/>
        </p:nvGrpSpPr>
        <p:grpSpPr>
          <a:xfrm>
            <a:off x="4683212" y="5725551"/>
            <a:ext cx="896945" cy="958048"/>
            <a:chOff x="5786148" y="5802551"/>
            <a:chExt cx="896945" cy="958048"/>
          </a:xfrm>
        </p:grpSpPr>
        <p:pic>
          <p:nvPicPr>
            <p:cNvPr id="1026" name="Picture 2" descr="ãã­ã¼ãã¼ã ç¡æç´ æãã®ç»åæ¤ç´¢çµæ">
              <a:extLst>
                <a:ext uri="{FF2B5EF4-FFF2-40B4-BE49-F238E27FC236}">
                  <a16:creationId xmlns:a16="http://schemas.microsoft.com/office/drawing/2014/main" id="{B0BFC807-6AE4-4716-A584-132862E28A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a:extLst>
                <a:ext uri="{FF2B5EF4-FFF2-40B4-BE49-F238E27FC236}">
                  <a16:creationId xmlns:a16="http://schemas.microsoft.com/office/drawing/2014/main" id="{5773D672-141F-4F1E-9C65-6D1B6543971F}"/>
                </a:ext>
              </a:extLst>
            </p:cNvPr>
            <p:cNvGrpSpPr/>
            <p:nvPr/>
          </p:nvGrpSpPr>
          <p:grpSpPr>
            <a:xfrm>
              <a:off x="5936756" y="5802551"/>
              <a:ext cx="595728" cy="233972"/>
              <a:chOff x="5956125" y="5802551"/>
              <a:chExt cx="595728" cy="233972"/>
            </a:xfrm>
          </p:grpSpPr>
          <p:sp>
            <p:nvSpPr>
              <p:cNvPr id="2" name="矢印: 右 1">
                <a:extLst>
                  <a:ext uri="{FF2B5EF4-FFF2-40B4-BE49-F238E27FC236}">
                    <a16:creationId xmlns:a16="http://schemas.microsoft.com/office/drawing/2014/main" id="{0E7590B2-D17F-4019-86D5-0775DD67FC16}"/>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矢印: 右 51">
                <a:extLst>
                  <a:ext uri="{FF2B5EF4-FFF2-40B4-BE49-F238E27FC236}">
                    <a16:creationId xmlns:a16="http://schemas.microsoft.com/office/drawing/2014/main" id="{556339E2-50B4-4BAD-B2FD-B2B9FB22798D}"/>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3" name="グループ化 52">
            <a:extLst>
              <a:ext uri="{FF2B5EF4-FFF2-40B4-BE49-F238E27FC236}">
                <a16:creationId xmlns:a16="http://schemas.microsoft.com/office/drawing/2014/main" id="{DCA7F58E-A81B-40F7-930E-94F39D400CF2}"/>
              </a:ext>
            </a:extLst>
          </p:cNvPr>
          <p:cNvGrpSpPr/>
          <p:nvPr/>
        </p:nvGrpSpPr>
        <p:grpSpPr>
          <a:xfrm>
            <a:off x="8023977" y="5708184"/>
            <a:ext cx="896945" cy="958048"/>
            <a:chOff x="5786148" y="5802551"/>
            <a:chExt cx="896945" cy="958048"/>
          </a:xfrm>
        </p:grpSpPr>
        <p:pic>
          <p:nvPicPr>
            <p:cNvPr id="54" name="Picture 2" descr="ãã­ã¼ãã¼ã ç¡æç´ æãã®ç»åæ¤ç´¢çµæ">
              <a:extLst>
                <a:ext uri="{FF2B5EF4-FFF2-40B4-BE49-F238E27FC236}">
                  <a16:creationId xmlns:a16="http://schemas.microsoft.com/office/drawing/2014/main" id="{8903A94E-DB33-4C42-B3A0-5F7FD1AC21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86148" y="5863654"/>
              <a:ext cx="896945" cy="896945"/>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6C22CBD0-7AB0-4C1C-A4A8-FD4417B966ED}"/>
                </a:ext>
              </a:extLst>
            </p:cNvPr>
            <p:cNvGrpSpPr/>
            <p:nvPr/>
          </p:nvGrpSpPr>
          <p:grpSpPr>
            <a:xfrm>
              <a:off x="5936756" y="5802551"/>
              <a:ext cx="595728" cy="233972"/>
              <a:chOff x="5956125" y="5802551"/>
              <a:chExt cx="595728" cy="233972"/>
            </a:xfrm>
          </p:grpSpPr>
          <p:sp>
            <p:nvSpPr>
              <p:cNvPr id="56" name="矢印: 右 55">
                <a:extLst>
                  <a:ext uri="{FF2B5EF4-FFF2-40B4-BE49-F238E27FC236}">
                    <a16:creationId xmlns:a16="http://schemas.microsoft.com/office/drawing/2014/main" id="{56A45030-BEE2-4CF3-AA75-3B7B327D4DB0}"/>
                  </a:ext>
                </a:extLst>
              </p:cNvPr>
              <p:cNvSpPr/>
              <p:nvPr/>
            </p:nvSpPr>
            <p:spPr>
              <a:xfrm>
                <a:off x="6332491"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矢印: 右 56">
                <a:extLst>
                  <a:ext uri="{FF2B5EF4-FFF2-40B4-BE49-F238E27FC236}">
                    <a16:creationId xmlns:a16="http://schemas.microsoft.com/office/drawing/2014/main" id="{B80387B7-5787-45D8-82A0-DAE1D3A9EAE8}"/>
                  </a:ext>
                </a:extLst>
              </p:cNvPr>
              <p:cNvSpPr/>
              <p:nvPr/>
            </p:nvSpPr>
            <p:spPr>
              <a:xfrm flipH="1">
                <a:off x="5956125" y="5802551"/>
                <a:ext cx="219362" cy="2339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58" name="四角形: 角を丸くする 57">
            <a:extLst>
              <a:ext uri="{FF2B5EF4-FFF2-40B4-BE49-F238E27FC236}">
                <a16:creationId xmlns:a16="http://schemas.microsoft.com/office/drawing/2014/main" id="{C9B28549-112A-49E4-B26C-1DC1A31347B1}"/>
              </a:ext>
            </a:extLst>
          </p:cNvPr>
          <p:cNvSpPr/>
          <p:nvPr/>
        </p:nvSpPr>
        <p:spPr>
          <a:xfrm>
            <a:off x="1031254" y="2340322"/>
            <a:ext cx="1897716" cy="1897716"/>
          </a:xfrm>
          <a:prstGeom prst="roundRect">
            <a:avLst>
              <a:gd name="adj" fmla="val 10000"/>
            </a:avLst>
          </a:prstGeom>
          <a:blipFill>
            <a:blip r:embed="rId8">
              <a:extLst>
                <a:ext uri="{28A0092B-C50C-407E-A947-70E740481C1C}">
                  <a14:useLocalDpi xmlns:a14="http://schemas.microsoft.com/office/drawing/2010/main" val="0"/>
                </a:ext>
              </a:extLst>
            </a:blip>
            <a:srcRect/>
            <a:stretch>
              <a:fillRect l="-39000" r="-39000"/>
            </a:stretch>
          </a:blipFill>
          <a:ln>
            <a:solidFill>
              <a:schemeClr val="tx1"/>
            </a:solidFill>
          </a:ln>
        </p:spPr>
        <p:style>
          <a:lnRef idx="2">
            <a:scrgbClr r="0" g="0" b="0"/>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59" name="グループ化 58">
            <a:extLst>
              <a:ext uri="{FF2B5EF4-FFF2-40B4-BE49-F238E27FC236}">
                <a16:creationId xmlns:a16="http://schemas.microsoft.com/office/drawing/2014/main" id="{AAACC4CA-D2DB-4A57-B1E5-02CCDD5BEA81}"/>
              </a:ext>
            </a:extLst>
          </p:cNvPr>
          <p:cNvGrpSpPr/>
          <p:nvPr/>
        </p:nvGrpSpPr>
        <p:grpSpPr>
          <a:xfrm>
            <a:off x="1206689" y="3810468"/>
            <a:ext cx="1897716" cy="1897716"/>
            <a:chOff x="3252510" y="1682007"/>
            <a:chExt cx="1897716" cy="1897716"/>
          </a:xfrm>
          <a:solidFill>
            <a:schemeClr val="bg1"/>
          </a:solidFill>
        </p:grpSpPr>
        <p:sp>
          <p:nvSpPr>
            <p:cNvPr id="60" name="四角形: 角を丸くする 59">
              <a:extLst>
                <a:ext uri="{FF2B5EF4-FFF2-40B4-BE49-F238E27FC236}">
                  <a16:creationId xmlns:a16="http://schemas.microsoft.com/office/drawing/2014/main" id="{C4380874-937D-4879-9E42-D1159F6DD768}"/>
                </a:ext>
              </a:extLst>
            </p:cNvPr>
            <p:cNvSpPr/>
            <p:nvPr/>
          </p:nvSpPr>
          <p:spPr>
            <a:xfrm>
              <a:off x="3252510" y="1682007"/>
              <a:ext cx="1897716" cy="1897716"/>
            </a:xfrm>
            <a:prstGeom prst="roundRect">
              <a:avLst>
                <a:gd name="adj" fmla="val 10000"/>
              </a:avLst>
            </a:prstGeom>
            <a:grpFill/>
            <a:ln>
              <a:solidFill>
                <a:schemeClr val="tx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1" name="四角形: 角を丸くする 4">
              <a:extLst>
                <a:ext uri="{FF2B5EF4-FFF2-40B4-BE49-F238E27FC236}">
                  <a16:creationId xmlns:a16="http://schemas.microsoft.com/office/drawing/2014/main" id="{E005B41E-4A69-477D-A681-111ACE898F4F}"/>
                </a:ext>
              </a:extLst>
            </p:cNvPr>
            <p:cNvSpPr txBox="1"/>
            <p:nvPr/>
          </p:nvSpPr>
          <p:spPr>
            <a:xfrm>
              <a:off x="3308092" y="1737589"/>
              <a:ext cx="1786552" cy="1786552"/>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kumimoji="1" lang="ja-JP" altLang="en-US" sz="2000" kern="1200" dirty="0">
                  <a:solidFill>
                    <a:schemeClr val="tx1"/>
                  </a:solidFill>
                  <a:highlight>
                    <a:srgbClr val="FFFF00"/>
                  </a:highlight>
                </a:rPr>
                <a:t>反復選択</a:t>
              </a:r>
            </a:p>
            <a:p>
              <a:pPr marL="114300" lvl="1" indent="-114300" algn="l" defTabSz="666750">
                <a:lnSpc>
                  <a:spcPct val="90000"/>
                </a:lnSpc>
                <a:spcBef>
                  <a:spcPct val="0"/>
                </a:spcBef>
                <a:spcAft>
                  <a:spcPct val="15000"/>
                </a:spcAft>
                <a:buChar char="•"/>
              </a:pPr>
              <a:r>
                <a:rPr kumimoji="1" lang="ja-JP" altLang="en-US" sz="2000" kern="1200" dirty="0">
                  <a:solidFill>
                    <a:schemeClr val="tx1"/>
                  </a:solidFill>
                </a:rPr>
                <a:t>ビンまたは缶を選択</a:t>
              </a:r>
              <a:endParaRPr kumimoji="1" lang="en-US" altLang="ja-JP" sz="2000" kern="1200" dirty="0">
                <a:solidFill>
                  <a:schemeClr val="tx1"/>
                </a:solidFill>
              </a:endParaRPr>
            </a:p>
            <a:p>
              <a:pPr marL="114300" lvl="1" indent="-114300" algn="l" defTabSz="666750">
                <a:lnSpc>
                  <a:spcPct val="90000"/>
                </a:lnSpc>
                <a:spcBef>
                  <a:spcPct val="0"/>
                </a:spcBef>
                <a:spcAft>
                  <a:spcPct val="15000"/>
                </a:spcAft>
                <a:buChar char="•"/>
              </a:pPr>
              <a:r>
                <a:rPr lang="en-US" altLang="ja-JP" sz="2000" dirty="0">
                  <a:solidFill>
                    <a:schemeClr val="tx1"/>
                  </a:solidFill>
                </a:rPr>
                <a:t>40</a:t>
              </a:r>
              <a:r>
                <a:rPr lang="ja-JP" altLang="en-US" sz="2000" dirty="0">
                  <a:solidFill>
                    <a:schemeClr val="tx1"/>
                  </a:solidFill>
                </a:rPr>
                <a:t>試行</a:t>
              </a:r>
              <a:endParaRPr kumimoji="1" lang="ja-JP" altLang="en-US" sz="2000" kern="1200" dirty="0">
                <a:solidFill>
                  <a:schemeClr val="tx1"/>
                </a:solidFill>
              </a:endParaRPr>
            </a:p>
          </p:txBody>
        </p:sp>
      </p:grpSp>
      <p:pic>
        <p:nvPicPr>
          <p:cNvPr id="6" name="Picture 2" descr="マウスアイコン | アイコン素材ダウンロードサイト「icooon-mono」 | 商用利用可能なアイコン素材が無料(フリー)ダウンロードできるサイト">
            <a:extLst>
              <a:ext uri="{FF2B5EF4-FFF2-40B4-BE49-F238E27FC236}">
                <a16:creationId xmlns:a16="http://schemas.microsoft.com/office/drawing/2014/main" id="{991F77E7-8E23-4575-8964-8D26D130F0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4618" y="5962404"/>
            <a:ext cx="610987" cy="610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6426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年度からの変更点</a:t>
              </a:r>
              <a:endParaRPr lang="ja-JP" altLang="en-US" sz="3800" dirty="0">
                <a:solidFill>
                  <a:schemeClr val="bg1"/>
                </a:solidFill>
              </a:endParaRPr>
            </a:p>
          </p:txBody>
        </p:sp>
      </p:grpSp>
      <p:graphicFrame>
        <p:nvGraphicFramePr>
          <p:cNvPr id="9" name="図表 8">
            <a:extLst>
              <a:ext uri="{FF2B5EF4-FFF2-40B4-BE49-F238E27FC236}">
                <a16:creationId xmlns:a16="http://schemas.microsoft.com/office/drawing/2014/main" id="{47BF3202-9B62-47FB-B00B-9D51762C636F}"/>
              </a:ext>
            </a:extLst>
          </p:cNvPr>
          <p:cNvGraphicFramePr/>
          <p:nvPr/>
        </p:nvGraphicFramePr>
        <p:xfrm>
          <a:off x="821617" y="1973667"/>
          <a:ext cx="10819866" cy="2116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テキスト ボックス 10">
            <a:extLst>
              <a:ext uri="{FF2B5EF4-FFF2-40B4-BE49-F238E27FC236}">
                <a16:creationId xmlns:a16="http://schemas.microsoft.com/office/drawing/2014/main" id="{6F4AE615-5AD4-45C5-AD14-978968696588}"/>
              </a:ext>
            </a:extLst>
          </p:cNvPr>
          <p:cNvSpPr txBox="1"/>
          <p:nvPr/>
        </p:nvSpPr>
        <p:spPr>
          <a:xfrm>
            <a:off x="339436" y="1575897"/>
            <a:ext cx="2749471" cy="400110"/>
          </a:xfrm>
          <a:prstGeom prst="rect">
            <a:avLst/>
          </a:prstGeom>
          <a:noFill/>
        </p:spPr>
        <p:txBody>
          <a:bodyPr wrap="none" rtlCol="0">
            <a:spAutoFit/>
          </a:bodyPr>
          <a:lstStyle/>
          <a:p>
            <a:r>
              <a:rPr kumimoji="1" lang="ja-JP" altLang="en-US" sz="2000" dirty="0"/>
              <a:t>１．実験フローの変更</a:t>
            </a:r>
          </a:p>
        </p:txBody>
      </p:sp>
      <p:sp>
        <p:nvSpPr>
          <p:cNvPr id="3" name="正方形/長方形 2">
            <a:extLst>
              <a:ext uri="{FF2B5EF4-FFF2-40B4-BE49-F238E27FC236}">
                <a16:creationId xmlns:a16="http://schemas.microsoft.com/office/drawing/2014/main" id="{2C7D2081-2EFB-4FF0-8594-B9CE53BC3915}"/>
              </a:ext>
            </a:extLst>
          </p:cNvPr>
          <p:cNvSpPr/>
          <p:nvPr/>
        </p:nvSpPr>
        <p:spPr>
          <a:xfrm>
            <a:off x="5974921" y="2732300"/>
            <a:ext cx="492554" cy="6220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B607751-E1D0-4BDF-AD69-F3F0565937DD}"/>
              </a:ext>
            </a:extLst>
          </p:cNvPr>
          <p:cNvSpPr/>
          <p:nvPr/>
        </p:nvSpPr>
        <p:spPr>
          <a:xfrm>
            <a:off x="609600" y="2298734"/>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D7372EFD-E79B-410F-BB9E-B5F0F4A440C4}"/>
              </a:ext>
            </a:extLst>
          </p:cNvPr>
          <p:cNvSpPr/>
          <p:nvPr/>
        </p:nvSpPr>
        <p:spPr>
          <a:xfrm>
            <a:off x="6319475" y="2298734"/>
            <a:ext cx="5534025" cy="146685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13E78928-E3BB-40EB-B4E7-FC5C5046FB43}"/>
              </a:ext>
            </a:extLst>
          </p:cNvPr>
          <p:cNvSpPr txBox="1"/>
          <p:nvPr/>
        </p:nvSpPr>
        <p:spPr>
          <a:xfrm>
            <a:off x="763734" y="2016624"/>
            <a:ext cx="1257075" cy="369332"/>
          </a:xfrm>
          <a:prstGeom prst="rect">
            <a:avLst/>
          </a:prstGeom>
          <a:solidFill>
            <a:schemeClr val="bg1"/>
          </a:solidFill>
        </p:spPr>
        <p:txBody>
          <a:bodyPr wrap="none" rtlCol="0">
            <a:spAutoFit/>
          </a:bodyPr>
          <a:lstStyle/>
          <a:p>
            <a:r>
              <a:rPr kumimoji="1" lang="ja-JP" altLang="en-US" dirty="0"/>
              <a:t>参加者群</a:t>
            </a:r>
            <a:r>
              <a:rPr kumimoji="1" lang="en-US" altLang="ja-JP" dirty="0"/>
              <a:t>A</a:t>
            </a:r>
            <a:endParaRPr kumimoji="1" lang="ja-JP" altLang="en-US" dirty="0"/>
          </a:p>
        </p:txBody>
      </p:sp>
      <p:sp>
        <p:nvSpPr>
          <p:cNvPr id="15" name="テキスト ボックス 14">
            <a:extLst>
              <a:ext uri="{FF2B5EF4-FFF2-40B4-BE49-F238E27FC236}">
                <a16:creationId xmlns:a16="http://schemas.microsoft.com/office/drawing/2014/main" id="{1265BD03-022A-4910-A6A0-3C79E8DBE82F}"/>
              </a:ext>
            </a:extLst>
          </p:cNvPr>
          <p:cNvSpPr txBox="1"/>
          <p:nvPr/>
        </p:nvSpPr>
        <p:spPr>
          <a:xfrm>
            <a:off x="6467475" y="2011036"/>
            <a:ext cx="1265090" cy="369332"/>
          </a:xfrm>
          <a:prstGeom prst="rect">
            <a:avLst/>
          </a:prstGeom>
          <a:solidFill>
            <a:schemeClr val="bg1"/>
          </a:solidFill>
        </p:spPr>
        <p:txBody>
          <a:bodyPr wrap="none" rtlCol="0">
            <a:spAutoFit/>
          </a:bodyPr>
          <a:lstStyle/>
          <a:p>
            <a:r>
              <a:rPr kumimoji="1" lang="ja-JP" altLang="en-US" dirty="0"/>
              <a:t>参加者群</a:t>
            </a:r>
            <a:r>
              <a:rPr lang="en-US" altLang="ja-JP" dirty="0"/>
              <a:t>B</a:t>
            </a:r>
            <a:endParaRPr kumimoji="1" lang="ja-JP" altLang="en-US" dirty="0"/>
          </a:p>
        </p:txBody>
      </p:sp>
      <p:sp>
        <p:nvSpPr>
          <p:cNvPr id="17" name="テキスト ボックス 16">
            <a:extLst>
              <a:ext uri="{FF2B5EF4-FFF2-40B4-BE49-F238E27FC236}">
                <a16:creationId xmlns:a16="http://schemas.microsoft.com/office/drawing/2014/main" id="{D36238F9-725C-4D95-95B3-92C5C03D1C0B}"/>
              </a:ext>
            </a:extLst>
          </p:cNvPr>
          <p:cNvSpPr txBox="1"/>
          <p:nvPr/>
        </p:nvSpPr>
        <p:spPr>
          <a:xfrm>
            <a:off x="339436" y="4105539"/>
            <a:ext cx="3775393" cy="400110"/>
          </a:xfrm>
          <a:prstGeom prst="rect">
            <a:avLst/>
          </a:prstGeom>
          <a:noFill/>
        </p:spPr>
        <p:txBody>
          <a:bodyPr wrap="none" rtlCol="0">
            <a:spAutoFit/>
          </a:bodyPr>
          <a:lstStyle/>
          <a:p>
            <a:r>
              <a:rPr lang="ja-JP" altLang="en-US" sz="2000" dirty="0"/>
              <a:t>２．選択学習の現実感を高める</a:t>
            </a:r>
          </a:p>
        </p:txBody>
      </p:sp>
      <p:sp>
        <p:nvSpPr>
          <p:cNvPr id="25" name="コンテンツ プレースホルダー 3">
            <a:extLst>
              <a:ext uri="{FF2B5EF4-FFF2-40B4-BE49-F238E27FC236}">
                <a16:creationId xmlns:a16="http://schemas.microsoft.com/office/drawing/2014/main" id="{2941961B-6406-468E-8827-CA5AFDF29056}"/>
              </a:ext>
            </a:extLst>
          </p:cNvPr>
          <p:cNvSpPr txBox="1">
            <a:spLocks/>
          </p:cNvSpPr>
          <p:nvPr/>
        </p:nvSpPr>
        <p:spPr>
          <a:xfrm>
            <a:off x="781951" y="4588488"/>
            <a:ext cx="3775393" cy="1300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mj-lt"/>
              <a:buAutoNum type="alphaLcPeriod"/>
            </a:pPr>
            <a:r>
              <a:rPr lang="ja-JP" altLang="en-US" sz="2000" dirty="0"/>
              <a:t>マウスで選択を行う</a:t>
            </a:r>
            <a:endParaRPr lang="en-US" altLang="ja-JP" sz="2000" dirty="0"/>
          </a:p>
          <a:p>
            <a:pPr marL="457200" indent="-457200">
              <a:buFont typeface="+mj-lt"/>
              <a:buAutoNum type="alphaLcPeriod"/>
            </a:pPr>
            <a:r>
              <a:rPr lang="ja-JP" altLang="en-US" sz="2000" dirty="0"/>
              <a:t>選択方法を，かごの中に入れるという動作にする</a:t>
            </a:r>
            <a:endParaRPr lang="en-US" altLang="ja-JP" sz="2000" dirty="0"/>
          </a:p>
        </p:txBody>
      </p:sp>
      <p:pic>
        <p:nvPicPr>
          <p:cNvPr id="10" name="図 9" descr="壁, 空 が含まれている画像&#10;&#10;自動的に生成された説明">
            <a:extLst>
              <a:ext uri="{FF2B5EF4-FFF2-40B4-BE49-F238E27FC236}">
                <a16:creationId xmlns:a16="http://schemas.microsoft.com/office/drawing/2014/main" id="{474AFBE0-24F1-45BE-8E98-B28D1C5ED44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0506" y="4102876"/>
            <a:ext cx="4310029" cy="2384883"/>
          </a:xfrm>
          <a:prstGeom prst="rect">
            <a:avLst/>
          </a:prstGeom>
        </p:spPr>
      </p:pic>
    </p:spTree>
    <p:extLst>
      <p:ext uri="{BB962C8B-B14F-4D97-AF65-F5344CB8AC3E}">
        <p14:creationId xmlns:p14="http://schemas.microsoft.com/office/powerpoint/2010/main" val="23132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挿絵 が含まれている画像&#10;&#10;自動的に生成された説明">
            <a:extLst>
              <a:ext uri="{FF2B5EF4-FFF2-40B4-BE49-F238E27FC236}">
                <a16:creationId xmlns:a16="http://schemas.microsoft.com/office/drawing/2014/main" id="{2C40C2C1-EAC8-45E4-AC1E-2FA1CEC18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96" y="1769996"/>
            <a:ext cx="10314609" cy="4056307"/>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N=16</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1CC1347E-3E0D-4C8D-B90C-A0450F28C32B}"/>
              </a:ext>
            </a:extLst>
          </p:cNvPr>
          <p:cNvSpPr/>
          <p:nvPr/>
        </p:nvSpPr>
        <p:spPr>
          <a:xfrm rot="2368498">
            <a:off x="2949698" y="3082418"/>
            <a:ext cx="241204" cy="721081"/>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下 20">
            <a:extLst>
              <a:ext uri="{FF2B5EF4-FFF2-40B4-BE49-F238E27FC236}">
                <a16:creationId xmlns:a16="http://schemas.microsoft.com/office/drawing/2014/main" id="{3FDC1241-69F5-4558-9333-9B310698FD78}"/>
              </a:ext>
            </a:extLst>
          </p:cNvPr>
          <p:cNvSpPr/>
          <p:nvPr/>
        </p:nvSpPr>
        <p:spPr>
          <a:xfrm rot="5400000" flipH="1">
            <a:off x="4737685" y="3328122"/>
            <a:ext cx="241204" cy="5812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9E08576A-6D0C-4316-B56E-491475FD6C8D}"/>
              </a:ext>
            </a:extLst>
          </p:cNvPr>
          <p:cNvSpPr/>
          <p:nvPr/>
        </p:nvSpPr>
        <p:spPr>
          <a:xfrm rot="2362600">
            <a:off x="9266076" y="3519569"/>
            <a:ext cx="241204" cy="66452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下 22">
            <a:extLst>
              <a:ext uri="{FF2B5EF4-FFF2-40B4-BE49-F238E27FC236}">
                <a16:creationId xmlns:a16="http://schemas.microsoft.com/office/drawing/2014/main" id="{49D2EAEE-5B15-4DCE-8D51-EAEE2BFD913A}"/>
              </a:ext>
            </a:extLst>
          </p:cNvPr>
          <p:cNvSpPr/>
          <p:nvPr/>
        </p:nvSpPr>
        <p:spPr>
          <a:xfrm rot="1798375">
            <a:off x="7524840" y="3392023"/>
            <a:ext cx="241204" cy="919617"/>
          </a:xfrm>
          <a:prstGeom prst="downArrow">
            <a:avLst/>
          </a:prstGeom>
          <a:solidFill>
            <a:schemeClr val="accent6">
              <a:alpha val="7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2E57B60-4452-4479-A1E5-D874DEEF6DDB}"/>
              </a:ext>
            </a:extLst>
          </p:cNvPr>
          <p:cNvSpPr txBox="1"/>
          <p:nvPr/>
        </p:nvSpPr>
        <p:spPr>
          <a:xfrm>
            <a:off x="2562019" y="5919302"/>
            <a:ext cx="7067961" cy="646331"/>
          </a:xfrm>
          <a:prstGeom prst="rect">
            <a:avLst/>
          </a:prstGeom>
          <a:noFill/>
        </p:spPr>
        <p:txBody>
          <a:bodyPr wrap="none" rtlCol="0">
            <a:spAutoFit/>
          </a:bodyPr>
          <a:lstStyle/>
          <a:p>
            <a:r>
              <a:rPr kumimoji="1" lang="en-US" altLang="ja-JP" dirty="0"/>
              <a:t>Liking</a:t>
            </a:r>
            <a:r>
              <a:rPr kumimoji="1" lang="ja-JP" altLang="en-US" dirty="0"/>
              <a:t>に比べて，</a:t>
            </a:r>
            <a:r>
              <a:rPr lang="en-US" altLang="ja-JP" dirty="0"/>
              <a:t>Wanting</a:t>
            </a:r>
            <a:r>
              <a:rPr lang="ja-JP" altLang="en-US" dirty="0"/>
              <a:t>は上昇しにくい</a:t>
            </a:r>
            <a:endParaRPr lang="en-US" altLang="ja-JP" dirty="0"/>
          </a:p>
          <a:p>
            <a:r>
              <a:rPr kumimoji="1" lang="ja-JP" altLang="en-US" dirty="0"/>
              <a:t>しかし，</a:t>
            </a:r>
            <a:r>
              <a:rPr kumimoji="1" lang="ja-JP" altLang="en-US" u="sng" dirty="0"/>
              <a:t>選択学習ではある程度の</a:t>
            </a:r>
            <a:r>
              <a:rPr kumimoji="1" lang="en-US" altLang="ja-JP" u="sng" dirty="0"/>
              <a:t>Wanting</a:t>
            </a:r>
            <a:r>
              <a:rPr kumimoji="1" lang="ja-JP" altLang="en-US" u="sng" dirty="0"/>
              <a:t>の上昇効果がみられる</a:t>
            </a:r>
          </a:p>
        </p:txBody>
      </p:sp>
      <p:sp>
        <p:nvSpPr>
          <p:cNvPr id="6" name="テキスト ボックス 5">
            <a:extLst>
              <a:ext uri="{FF2B5EF4-FFF2-40B4-BE49-F238E27FC236}">
                <a16:creationId xmlns:a16="http://schemas.microsoft.com/office/drawing/2014/main" id="{F720E777-645B-482A-AF51-CDF37E345219}"/>
              </a:ext>
            </a:extLst>
          </p:cNvPr>
          <p:cNvSpPr txBox="1"/>
          <p:nvPr/>
        </p:nvSpPr>
        <p:spPr>
          <a:xfrm>
            <a:off x="7443304" y="2750859"/>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
        <p:nvSpPr>
          <p:cNvPr id="24" name="テキスト ボックス 23">
            <a:extLst>
              <a:ext uri="{FF2B5EF4-FFF2-40B4-BE49-F238E27FC236}">
                <a16:creationId xmlns:a16="http://schemas.microsoft.com/office/drawing/2014/main" id="{899BA463-BFB5-4CAF-8003-9090E6A655B3}"/>
              </a:ext>
            </a:extLst>
          </p:cNvPr>
          <p:cNvSpPr txBox="1"/>
          <p:nvPr/>
        </p:nvSpPr>
        <p:spPr>
          <a:xfrm>
            <a:off x="9182936" y="2779486"/>
            <a:ext cx="407484" cy="461665"/>
          </a:xfrm>
          <a:prstGeom prst="rect">
            <a:avLst/>
          </a:prstGeom>
          <a:noFill/>
        </p:spPr>
        <p:txBody>
          <a:bodyPr wrap="none" rtlCol="0">
            <a:spAutoFit/>
          </a:bodyPr>
          <a:lstStyle/>
          <a:p>
            <a:r>
              <a:rPr lang="en-US" altLang="ja-JP" sz="2400" dirty="0"/>
              <a:t>+</a:t>
            </a:r>
            <a:endParaRPr kumimoji="1" lang="ja-JP" altLang="en-US" sz="2400" dirty="0"/>
          </a:p>
        </p:txBody>
      </p:sp>
    </p:spTree>
    <p:extLst>
      <p:ext uri="{BB962C8B-B14F-4D97-AF65-F5344CB8AC3E}">
        <p14:creationId xmlns:p14="http://schemas.microsoft.com/office/powerpoint/2010/main" val="2119311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ドーパミンの働き</a:t>
              </a:r>
              <a:endParaRPr lang="ja-JP" altLang="en-US" sz="3800" dirty="0">
                <a:solidFill>
                  <a:schemeClr val="bg1"/>
                </a:solidFill>
              </a:endParaRPr>
            </a:p>
          </p:txBody>
        </p:sp>
      </p:grpSp>
      <p:grpSp>
        <p:nvGrpSpPr>
          <p:cNvPr id="10" name="グループ化 9">
            <a:extLst>
              <a:ext uri="{FF2B5EF4-FFF2-40B4-BE49-F238E27FC236}">
                <a16:creationId xmlns:a16="http://schemas.microsoft.com/office/drawing/2014/main" id="{82546D52-7C4B-4583-BBF8-CB050EF02DAD}"/>
              </a:ext>
            </a:extLst>
          </p:cNvPr>
          <p:cNvGrpSpPr/>
          <p:nvPr/>
        </p:nvGrpSpPr>
        <p:grpSpPr>
          <a:xfrm>
            <a:off x="615351" y="1743999"/>
            <a:ext cx="11156793" cy="1043932"/>
            <a:chOff x="339436" y="1903025"/>
            <a:chExt cx="11156793" cy="1043932"/>
          </a:xfrm>
        </p:grpSpPr>
        <p:sp>
          <p:nvSpPr>
            <p:cNvPr id="3" name="テキスト ボックス 2">
              <a:extLst>
                <a:ext uri="{FF2B5EF4-FFF2-40B4-BE49-F238E27FC236}">
                  <a16:creationId xmlns:a16="http://schemas.microsoft.com/office/drawing/2014/main" id="{3D73FDBE-5AF8-4135-83B7-B631AC45F0E5}"/>
                </a:ext>
              </a:extLst>
            </p:cNvPr>
            <p:cNvSpPr txBox="1"/>
            <p:nvPr/>
          </p:nvSpPr>
          <p:spPr>
            <a:xfrm>
              <a:off x="6402947" y="1931294"/>
              <a:ext cx="5093282" cy="1015663"/>
            </a:xfrm>
            <a:prstGeom prst="rect">
              <a:avLst/>
            </a:prstGeom>
            <a:noFill/>
          </p:spPr>
          <p:txBody>
            <a:bodyPr wrap="square" rtlCol="0">
              <a:spAutoFit/>
            </a:bodyPr>
            <a:lstStyle/>
            <a:p>
              <a:r>
                <a:rPr kumimoji="1" lang="ja-JP" altLang="en-US" sz="2000" dirty="0"/>
                <a:t>ドーパミンの生産を阻害されたマウスは摂食行動が減少するが，快感情の兆候を示す</a:t>
              </a:r>
              <a:r>
                <a:rPr kumimoji="1" lang="en-US" altLang="ja-JP" sz="2000" dirty="0"/>
                <a:t>	</a:t>
              </a:r>
              <a:r>
                <a:rPr kumimoji="1" lang="ja-JP" altLang="en-US" sz="2000" dirty="0"/>
                <a:t>（</a:t>
              </a:r>
              <a:r>
                <a:rPr kumimoji="1" lang="en-US" altLang="ja-JP" sz="2000" dirty="0" err="1"/>
                <a:t>Berridge</a:t>
              </a:r>
              <a:r>
                <a:rPr kumimoji="1" lang="en-US" altLang="ja-JP" sz="2000" dirty="0"/>
                <a:t> &amp; Robinson, 1998</a:t>
              </a:r>
              <a:r>
                <a:rPr kumimoji="1" lang="ja-JP" altLang="en-US" sz="2000" dirty="0"/>
                <a:t>）</a:t>
              </a:r>
            </a:p>
          </p:txBody>
        </p:sp>
        <p:sp>
          <p:nvSpPr>
            <p:cNvPr id="5" name="矢印: 右 4">
              <a:extLst>
                <a:ext uri="{FF2B5EF4-FFF2-40B4-BE49-F238E27FC236}">
                  <a16:creationId xmlns:a16="http://schemas.microsoft.com/office/drawing/2014/main" id="{231A1DCE-8EB1-4871-A8F1-BCF17CE9DE09}"/>
                </a:ext>
              </a:extLst>
            </p:cNvPr>
            <p:cNvSpPr/>
            <p:nvPr/>
          </p:nvSpPr>
          <p:spPr>
            <a:xfrm flipH="1">
              <a:off x="5278193" y="2124650"/>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6" name="四角形: 角を丸くする 5">
              <a:extLst>
                <a:ext uri="{FF2B5EF4-FFF2-40B4-BE49-F238E27FC236}">
                  <a16:creationId xmlns:a16="http://schemas.microsoft.com/office/drawing/2014/main" id="{6CD2DE7E-E70B-4DEA-A250-C0CC7E2E2190}"/>
                </a:ext>
              </a:extLst>
            </p:cNvPr>
            <p:cNvSpPr/>
            <p:nvPr/>
          </p:nvSpPr>
          <p:spPr>
            <a:xfrm>
              <a:off x="1204174" y="1903025"/>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快楽</a:t>
              </a:r>
            </a:p>
          </p:txBody>
        </p:sp>
        <p:sp>
          <p:nvSpPr>
            <p:cNvPr id="7" name="テキスト ボックス 6">
              <a:extLst>
                <a:ext uri="{FF2B5EF4-FFF2-40B4-BE49-F238E27FC236}">
                  <a16:creationId xmlns:a16="http://schemas.microsoft.com/office/drawing/2014/main" id="{E38EBEA8-0228-4BEE-9D1B-C5B3F3EABFCD}"/>
                </a:ext>
              </a:extLst>
            </p:cNvPr>
            <p:cNvSpPr txBox="1"/>
            <p:nvPr/>
          </p:nvSpPr>
          <p:spPr>
            <a:xfrm>
              <a:off x="339436" y="1903025"/>
              <a:ext cx="697627" cy="400110"/>
            </a:xfrm>
            <a:prstGeom prst="rect">
              <a:avLst/>
            </a:prstGeom>
            <a:noFill/>
          </p:spPr>
          <p:txBody>
            <a:bodyPr wrap="none" rtlCol="0">
              <a:spAutoFit/>
            </a:bodyPr>
            <a:lstStyle/>
            <a:p>
              <a:r>
                <a:rPr kumimoji="1" lang="ja-JP" altLang="en-US" sz="2000" dirty="0"/>
                <a:t>１．</a:t>
              </a:r>
            </a:p>
          </p:txBody>
        </p:sp>
      </p:grpSp>
      <p:grpSp>
        <p:nvGrpSpPr>
          <p:cNvPr id="11" name="グループ化 10">
            <a:extLst>
              <a:ext uri="{FF2B5EF4-FFF2-40B4-BE49-F238E27FC236}">
                <a16:creationId xmlns:a16="http://schemas.microsoft.com/office/drawing/2014/main" id="{431C7B16-E5A9-4EFC-ADBD-283983772669}"/>
              </a:ext>
            </a:extLst>
          </p:cNvPr>
          <p:cNvGrpSpPr/>
          <p:nvPr/>
        </p:nvGrpSpPr>
        <p:grpSpPr>
          <a:xfrm>
            <a:off x="615351" y="3464461"/>
            <a:ext cx="10800459" cy="1043932"/>
            <a:chOff x="339436" y="3527909"/>
            <a:chExt cx="10800459" cy="1043932"/>
          </a:xfrm>
        </p:grpSpPr>
        <p:sp>
          <p:nvSpPr>
            <p:cNvPr id="13" name="四角形: 角を丸くする 12">
              <a:extLst>
                <a:ext uri="{FF2B5EF4-FFF2-40B4-BE49-F238E27FC236}">
                  <a16:creationId xmlns:a16="http://schemas.microsoft.com/office/drawing/2014/main" id="{5380B139-8528-4E20-A554-0ABBF8B7E51C}"/>
                </a:ext>
              </a:extLst>
            </p:cNvPr>
            <p:cNvSpPr/>
            <p:nvPr/>
          </p:nvSpPr>
          <p:spPr>
            <a:xfrm>
              <a:off x="1204174" y="3527909"/>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lang="ja-JP" altLang="en-US" sz="2000" b="1" dirty="0"/>
                <a:t>学習</a:t>
              </a:r>
              <a:endParaRPr kumimoji="1" lang="ja-JP" altLang="en-US" sz="2000" b="1" dirty="0"/>
            </a:p>
          </p:txBody>
        </p:sp>
        <p:sp>
          <p:nvSpPr>
            <p:cNvPr id="15" name="テキスト ボックス 14">
              <a:extLst>
                <a:ext uri="{FF2B5EF4-FFF2-40B4-BE49-F238E27FC236}">
                  <a16:creationId xmlns:a16="http://schemas.microsoft.com/office/drawing/2014/main" id="{E63A439F-7A98-4B26-ABF0-510416804039}"/>
                </a:ext>
              </a:extLst>
            </p:cNvPr>
            <p:cNvSpPr txBox="1"/>
            <p:nvPr/>
          </p:nvSpPr>
          <p:spPr>
            <a:xfrm>
              <a:off x="6402947" y="3556178"/>
              <a:ext cx="4736948" cy="1015663"/>
            </a:xfrm>
            <a:prstGeom prst="rect">
              <a:avLst/>
            </a:prstGeom>
            <a:noFill/>
          </p:spPr>
          <p:txBody>
            <a:bodyPr wrap="square" rtlCol="0">
              <a:spAutoFit/>
            </a:bodyPr>
            <a:lstStyle/>
            <a:p>
              <a:r>
                <a:rPr kumimoji="1" lang="ja-JP" altLang="en-US" sz="2000" dirty="0"/>
                <a:t>ドーパミン生産を阻害されたマウスでも，</a:t>
              </a:r>
              <a:r>
                <a:rPr kumimoji="1" lang="en-US" altLang="ja-JP" sz="2000" dirty="0"/>
                <a:t>T</a:t>
              </a:r>
              <a:r>
                <a:rPr kumimoji="1" lang="ja-JP" altLang="en-US" sz="2000" dirty="0"/>
                <a:t>字迷路を学習することが可能</a:t>
              </a:r>
              <a:r>
                <a:rPr kumimoji="1" lang="en-US" altLang="ja-JP" sz="2000" dirty="0"/>
                <a:t>	</a:t>
              </a:r>
              <a:r>
                <a:rPr kumimoji="1" lang="ja-JP" altLang="en-US" sz="2000" dirty="0"/>
                <a:t>（</a:t>
              </a:r>
              <a:r>
                <a:rPr kumimoji="1" lang="en-US" altLang="ja-JP" sz="2000" dirty="0"/>
                <a:t>Robinson et al., 2005</a:t>
              </a:r>
              <a:r>
                <a:rPr kumimoji="1" lang="ja-JP" altLang="en-US" sz="2000" dirty="0"/>
                <a:t>）</a:t>
              </a:r>
            </a:p>
          </p:txBody>
        </p:sp>
        <p:sp>
          <p:nvSpPr>
            <p:cNvPr id="17" name="矢印: 右 16">
              <a:extLst>
                <a:ext uri="{FF2B5EF4-FFF2-40B4-BE49-F238E27FC236}">
                  <a16:creationId xmlns:a16="http://schemas.microsoft.com/office/drawing/2014/main" id="{A1FACFBF-0B4E-4971-84BF-661A7B7D7713}"/>
                </a:ext>
              </a:extLst>
            </p:cNvPr>
            <p:cNvSpPr/>
            <p:nvPr/>
          </p:nvSpPr>
          <p:spPr>
            <a:xfrm flipH="1">
              <a:off x="5278193" y="3749534"/>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4" name="テキスト ボックス 23">
              <a:extLst>
                <a:ext uri="{FF2B5EF4-FFF2-40B4-BE49-F238E27FC236}">
                  <a16:creationId xmlns:a16="http://schemas.microsoft.com/office/drawing/2014/main" id="{9A31D68D-8BAB-4AA0-A103-7C559CE56029}"/>
                </a:ext>
              </a:extLst>
            </p:cNvPr>
            <p:cNvSpPr txBox="1"/>
            <p:nvPr/>
          </p:nvSpPr>
          <p:spPr>
            <a:xfrm>
              <a:off x="339436" y="3527909"/>
              <a:ext cx="697627" cy="400110"/>
            </a:xfrm>
            <a:prstGeom prst="rect">
              <a:avLst/>
            </a:prstGeom>
            <a:noFill/>
          </p:spPr>
          <p:txBody>
            <a:bodyPr wrap="none" rtlCol="0">
              <a:spAutoFit/>
            </a:bodyPr>
            <a:lstStyle/>
            <a:p>
              <a:r>
                <a:rPr lang="ja-JP" altLang="en-US" sz="2000" dirty="0"/>
                <a:t>２</a:t>
              </a:r>
              <a:r>
                <a:rPr kumimoji="1" lang="ja-JP" altLang="en-US" sz="2000" dirty="0"/>
                <a:t>．</a:t>
              </a:r>
            </a:p>
          </p:txBody>
        </p:sp>
      </p:grpSp>
      <p:grpSp>
        <p:nvGrpSpPr>
          <p:cNvPr id="12" name="グループ化 11">
            <a:extLst>
              <a:ext uri="{FF2B5EF4-FFF2-40B4-BE49-F238E27FC236}">
                <a16:creationId xmlns:a16="http://schemas.microsoft.com/office/drawing/2014/main" id="{C19F9427-3C96-4C50-841B-CC9D62E3B7A3}"/>
              </a:ext>
            </a:extLst>
          </p:cNvPr>
          <p:cNvGrpSpPr/>
          <p:nvPr/>
        </p:nvGrpSpPr>
        <p:grpSpPr>
          <a:xfrm>
            <a:off x="615351" y="5134411"/>
            <a:ext cx="10800459" cy="1030381"/>
            <a:chOff x="339436" y="5102280"/>
            <a:chExt cx="10800459" cy="1030381"/>
          </a:xfrm>
        </p:grpSpPr>
        <p:sp>
          <p:nvSpPr>
            <p:cNvPr id="21" name="四角形: 角を丸くする 20">
              <a:extLst>
                <a:ext uri="{FF2B5EF4-FFF2-40B4-BE49-F238E27FC236}">
                  <a16:creationId xmlns:a16="http://schemas.microsoft.com/office/drawing/2014/main" id="{80F8875D-0595-4E61-8415-10B713BFF859}"/>
                </a:ext>
              </a:extLst>
            </p:cNvPr>
            <p:cNvSpPr/>
            <p:nvPr/>
          </p:nvSpPr>
          <p:spPr>
            <a:xfrm>
              <a:off x="1204174" y="5152793"/>
              <a:ext cx="3369972" cy="9798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ドーパミン　⇒　</a:t>
              </a:r>
              <a:r>
                <a:rPr kumimoji="1" lang="ja-JP" altLang="en-US" sz="2000" b="1" dirty="0"/>
                <a:t>欲求</a:t>
              </a:r>
            </a:p>
          </p:txBody>
        </p:sp>
        <p:sp>
          <p:nvSpPr>
            <p:cNvPr id="22" name="矢印: 右 21">
              <a:extLst>
                <a:ext uri="{FF2B5EF4-FFF2-40B4-BE49-F238E27FC236}">
                  <a16:creationId xmlns:a16="http://schemas.microsoft.com/office/drawing/2014/main" id="{1EA89A5A-AC87-4CFF-BEC7-0D1FF5E6BF36}"/>
                </a:ext>
              </a:extLst>
            </p:cNvPr>
            <p:cNvSpPr/>
            <p:nvPr/>
          </p:nvSpPr>
          <p:spPr>
            <a:xfrm>
              <a:off x="5278193" y="5374418"/>
              <a:ext cx="751268" cy="536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3" name="テキスト ボックス 22">
              <a:extLst>
                <a:ext uri="{FF2B5EF4-FFF2-40B4-BE49-F238E27FC236}">
                  <a16:creationId xmlns:a16="http://schemas.microsoft.com/office/drawing/2014/main" id="{B5B066FE-EE1D-450A-A296-C66C210661BC}"/>
                </a:ext>
              </a:extLst>
            </p:cNvPr>
            <p:cNvSpPr txBox="1"/>
            <p:nvPr/>
          </p:nvSpPr>
          <p:spPr>
            <a:xfrm>
              <a:off x="6402947" y="5102280"/>
              <a:ext cx="4736948" cy="1015663"/>
            </a:xfrm>
            <a:prstGeom prst="rect">
              <a:avLst/>
            </a:prstGeom>
            <a:noFill/>
          </p:spPr>
          <p:txBody>
            <a:bodyPr wrap="square" rtlCol="0">
              <a:spAutoFit/>
            </a:bodyPr>
            <a:lstStyle/>
            <a:p>
              <a:r>
                <a:rPr kumimoji="1" lang="ja-JP" altLang="en-US" sz="2000" dirty="0"/>
                <a:t>ドーパミンを阻害されたマウスの摂食行動の大きな減少</a:t>
              </a:r>
              <a:r>
                <a:rPr kumimoji="1" lang="en-US" altLang="ja-JP" sz="2000" dirty="0"/>
                <a:t>		</a:t>
              </a:r>
              <a:r>
                <a:rPr kumimoji="1" lang="ja-JP" altLang="en-US" sz="2000" dirty="0"/>
                <a:t>（</a:t>
              </a:r>
              <a:r>
                <a:rPr kumimoji="1" lang="en-US" altLang="ja-JP" sz="2000" dirty="0" err="1"/>
                <a:t>Berridge</a:t>
              </a:r>
              <a:r>
                <a:rPr kumimoji="1" lang="en-US" altLang="ja-JP" sz="2000" dirty="0"/>
                <a:t> et al., 2009</a:t>
              </a:r>
              <a:r>
                <a:rPr kumimoji="1" lang="ja-JP" altLang="en-US" sz="2000" dirty="0"/>
                <a:t>）</a:t>
              </a:r>
            </a:p>
          </p:txBody>
        </p:sp>
        <p:sp>
          <p:nvSpPr>
            <p:cNvPr id="25" name="テキスト ボックス 24">
              <a:extLst>
                <a:ext uri="{FF2B5EF4-FFF2-40B4-BE49-F238E27FC236}">
                  <a16:creationId xmlns:a16="http://schemas.microsoft.com/office/drawing/2014/main" id="{D81AA984-83B4-48B1-B6AA-CA0B22F3EB22}"/>
                </a:ext>
              </a:extLst>
            </p:cNvPr>
            <p:cNvSpPr txBox="1"/>
            <p:nvPr/>
          </p:nvSpPr>
          <p:spPr>
            <a:xfrm>
              <a:off x="339436" y="5152793"/>
              <a:ext cx="697627" cy="400110"/>
            </a:xfrm>
            <a:prstGeom prst="rect">
              <a:avLst/>
            </a:prstGeom>
            <a:noFill/>
          </p:spPr>
          <p:txBody>
            <a:bodyPr wrap="none" rtlCol="0">
              <a:spAutoFit/>
            </a:bodyPr>
            <a:lstStyle/>
            <a:p>
              <a:r>
                <a:rPr lang="ja-JP" altLang="en-US" sz="2000" dirty="0"/>
                <a:t>３</a:t>
              </a:r>
              <a:r>
                <a:rPr kumimoji="1" lang="ja-JP" altLang="en-US" sz="2000" dirty="0"/>
                <a:t>．</a:t>
              </a:r>
            </a:p>
          </p:txBody>
        </p:sp>
      </p:grpSp>
      <p:cxnSp>
        <p:nvCxnSpPr>
          <p:cNvPr id="9" name="直線コネクタ 8">
            <a:extLst>
              <a:ext uri="{FF2B5EF4-FFF2-40B4-BE49-F238E27FC236}">
                <a16:creationId xmlns:a16="http://schemas.microsoft.com/office/drawing/2014/main" id="{32BDCCBE-0CC1-4906-8E24-8B64FA7697A0}"/>
              </a:ext>
            </a:extLst>
          </p:cNvPr>
          <p:cNvCxnSpPr/>
          <p:nvPr/>
        </p:nvCxnSpPr>
        <p:spPr>
          <a:xfrm>
            <a:off x="419856" y="3094164"/>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73B11CD3-4B24-4DB2-9256-7308A01011B7}"/>
              </a:ext>
            </a:extLst>
          </p:cNvPr>
          <p:cNvCxnSpPr/>
          <p:nvPr/>
        </p:nvCxnSpPr>
        <p:spPr>
          <a:xfrm>
            <a:off x="419856" y="4814626"/>
            <a:ext cx="1119144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四角形: 角を丸くする 26">
            <a:extLst>
              <a:ext uri="{FF2B5EF4-FFF2-40B4-BE49-F238E27FC236}">
                <a16:creationId xmlns:a16="http://schemas.microsoft.com/office/drawing/2014/main" id="{23DE0F5E-72D6-47B7-8C6D-E2371DBAFEEB}"/>
              </a:ext>
            </a:extLst>
          </p:cNvPr>
          <p:cNvSpPr/>
          <p:nvPr/>
        </p:nvSpPr>
        <p:spPr>
          <a:xfrm>
            <a:off x="500276" y="4991652"/>
            <a:ext cx="11191449" cy="1338414"/>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Tree>
    <p:extLst>
      <p:ext uri="{BB962C8B-B14F-4D97-AF65-F5344CB8AC3E}">
        <p14:creationId xmlns:p14="http://schemas.microsoft.com/office/powerpoint/2010/main" val="2449435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Liking</a:t>
              </a:r>
              <a:r>
                <a:rPr lang="ja-JP" altLang="en-US" sz="3800" b="1" dirty="0">
                  <a:solidFill>
                    <a:prstClr val="white"/>
                  </a:solidFill>
                  <a:latin typeface="HG丸ｺﾞｼｯｸM-PRO" pitchFamily="50" charset="-128"/>
                  <a:ea typeface="HG丸ｺﾞｼｯｸM-PRO" pitchFamily="50" charset="-128"/>
                </a:rPr>
                <a:t>と</a:t>
              </a:r>
              <a:r>
                <a:rPr lang="en-US" altLang="ja-JP" sz="3800" b="1" dirty="0">
                  <a:solidFill>
                    <a:prstClr val="white"/>
                  </a:solidFill>
                  <a:latin typeface="HG丸ｺﾞｼｯｸM-PRO" pitchFamily="50" charset="-128"/>
                  <a:ea typeface="HG丸ｺﾞｼｯｸM-PRO" pitchFamily="50" charset="-128"/>
                </a:rPr>
                <a:t>wanting</a:t>
              </a:r>
              <a:r>
                <a:rPr lang="ja-JP" altLang="en-US" sz="3800" b="1" dirty="0">
                  <a:solidFill>
                    <a:prstClr val="white"/>
                  </a:solidFill>
                  <a:latin typeface="HG丸ｺﾞｼｯｸM-PRO" pitchFamily="50" charset="-128"/>
                  <a:ea typeface="HG丸ｺﾞｼｯｸM-PRO" pitchFamily="50" charset="-128"/>
                </a:rPr>
                <a:t>の強化</a:t>
              </a:r>
              <a:endParaRPr lang="ja-JP" altLang="en-US" sz="3800" dirty="0">
                <a:solidFill>
                  <a:schemeClr val="bg1"/>
                </a:solidFill>
              </a:endParaRPr>
            </a:p>
          </p:txBody>
        </p:sp>
      </p:grpSp>
      <p:sp>
        <p:nvSpPr>
          <p:cNvPr id="33" name="コンテンツ プレースホルダー 2">
            <a:extLst>
              <a:ext uri="{FF2B5EF4-FFF2-40B4-BE49-F238E27FC236}">
                <a16:creationId xmlns:a16="http://schemas.microsoft.com/office/drawing/2014/main" id="{59B87D17-C991-4950-B9DF-3FCDFB91B218}"/>
              </a:ext>
            </a:extLst>
          </p:cNvPr>
          <p:cNvSpPr txBox="1">
            <a:spLocks/>
          </p:cNvSpPr>
          <p:nvPr/>
        </p:nvSpPr>
        <p:spPr>
          <a:xfrm>
            <a:off x="838200" y="1825625"/>
            <a:ext cx="10515600" cy="4706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単純接触</a:t>
            </a:r>
            <a:endParaRPr lang="en-US" altLang="ja-JP" sz="2400" dirty="0"/>
          </a:p>
          <a:p>
            <a:pPr lvl="1">
              <a:buFont typeface="Wingdings" panose="05000000000000000000" pitchFamily="2" charset="2"/>
              <a:buChar char="Ø"/>
            </a:pPr>
            <a:r>
              <a:rPr lang="ja-JP" altLang="en-US" dirty="0"/>
              <a:t>事前知識（事前分布）における存在確率の上昇</a:t>
            </a:r>
            <a:endParaRPr lang="en-US" altLang="ja-JP" dirty="0"/>
          </a:p>
          <a:p>
            <a:pPr lvl="1">
              <a:buFont typeface="Wingdings" panose="05000000000000000000" pitchFamily="2" charset="2"/>
              <a:buChar char="Ø"/>
            </a:pPr>
            <a:r>
              <a:rPr lang="ja-JP" altLang="en-US" dirty="0"/>
              <a:t>予測誤差の減少 ⇒ 快の感覚</a:t>
            </a: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pPr lvl="1">
              <a:buFont typeface="Wingdings" panose="05000000000000000000" pitchFamily="2" charset="2"/>
              <a:buChar char="Ø"/>
            </a:pPr>
            <a:endParaRPr lang="en-US" altLang="ja-JP" dirty="0"/>
          </a:p>
          <a:p>
            <a:r>
              <a:rPr lang="ja-JP" altLang="en-US" sz="2400" dirty="0">
                <a:solidFill>
                  <a:srgbClr val="FF0000"/>
                </a:solidFill>
              </a:rPr>
              <a:t>欲求の強化</a:t>
            </a:r>
            <a:endParaRPr lang="en-US" altLang="ja-JP" sz="2400" dirty="0">
              <a:solidFill>
                <a:srgbClr val="FF0000"/>
              </a:solidFill>
            </a:endParaRPr>
          </a:p>
          <a:p>
            <a:pPr lvl="1"/>
            <a:r>
              <a:rPr lang="ja-JP" altLang="en-US" dirty="0">
                <a:solidFill>
                  <a:srgbClr val="FF0000"/>
                </a:solidFill>
              </a:rPr>
              <a:t>接近行動と快の結びつき</a:t>
            </a:r>
            <a:endParaRPr lang="en-US" altLang="ja-JP" dirty="0">
              <a:solidFill>
                <a:srgbClr val="FF0000"/>
              </a:solidFill>
            </a:endParaRPr>
          </a:p>
          <a:p>
            <a:pPr lvl="1"/>
            <a:r>
              <a:rPr lang="ja-JP" altLang="en-US" dirty="0">
                <a:solidFill>
                  <a:srgbClr val="FF0000"/>
                </a:solidFill>
              </a:rPr>
              <a:t>所有感覚</a:t>
            </a:r>
            <a:endParaRPr lang="en-US" altLang="ja-JP" dirty="0">
              <a:solidFill>
                <a:srgbClr val="FF0000"/>
              </a:solidFill>
            </a:endParaRPr>
          </a:p>
        </p:txBody>
      </p:sp>
      <p:grpSp>
        <p:nvGrpSpPr>
          <p:cNvPr id="4" name="グループ化 3">
            <a:extLst>
              <a:ext uri="{FF2B5EF4-FFF2-40B4-BE49-F238E27FC236}">
                <a16:creationId xmlns:a16="http://schemas.microsoft.com/office/drawing/2014/main" id="{9C096E70-21A3-496A-B2AB-7844B333AEB4}"/>
              </a:ext>
            </a:extLst>
          </p:cNvPr>
          <p:cNvGrpSpPr/>
          <p:nvPr/>
        </p:nvGrpSpPr>
        <p:grpSpPr>
          <a:xfrm>
            <a:off x="2573461" y="3629606"/>
            <a:ext cx="3303037" cy="690466"/>
            <a:chOff x="4432041" y="3097763"/>
            <a:chExt cx="3303037" cy="690466"/>
          </a:xfrm>
        </p:grpSpPr>
        <p:sp>
          <p:nvSpPr>
            <p:cNvPr id="2" name="テキスト ボックス 1">
              <a:extLst>
                <a:ext uri="{FF2B5EF4-FFF2-40B4-BE49-F238E27FC236}">
                  <a16:creationId xmlns:a16="http://schemas.microsoft.com/office/drawing/2014/main" id="{BEAFB0C2-6B95-4035-B493-36FBAAD16519}"/>
                </a:ext>
              </a:extLst>
            </p:cNvPr>
            <p:cNvSpPr txBox="1"/>
            <p:nvPr/>
          </p:nvSpPr>
          <p:spPr>
            <a:xfrm>
              <a:off x="4606232" y="3228393"/>
              <a:ext cx="2954655" cy="461665"/>
            </a:xfrm>
            <a:prstGeom prst="rect">
              <a:avLst/>
            </a:prstGeom>
            <a:noFill/>
          </p:spPr>
          <p:txBody>
            <a:bodyPr wrap="none" rtlCol="0">
              <a:spAutoFit/>
            </a:bodyPr>
            <a:lstStyle/>
            <a:p>
              <a:r>
                <a:rPr lang="ja-JP" altLang="en-US" sz="2400" dirty="0"/>
                <a:t>快の感覚　≠　欲求</a:t>
              </a:r>
              <a:endParaRPr kumimoji="1" lang="ja-JP" altLang="en-US" sz="2400" dirty="0"/>
            </a:p>
          </p:txBody>
        </p:sp>
        <p:sp>
          <p:nvSpPr>
            <p:cNvPr id="3" name="四角形: 角を丸くする 2">
              <a:extLst>
                <a:ext uri="{FF2B5EF4-FFF2-40B4-BE49-F238E27FC236}">
                  <a16:creationId xmlns:a16="http://schemas.microsoft.com/office/drawing/2014/main" id="{2792BA59-D222-488A-97BA-AEDE03048EE0}"/>
                </a:ext>
              </a:extLst>
            </p:cNvPr>
            <p:cNvSpPr/>
            <p:nvPr/>
          </p:nvSpPr>
          <p:spPr>
            <a:xfrm>
              <a:off x="4432041" y="3097763"/>
              <a:ext cx="3303037" cy="690466"/>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下 4">
            <a:extLst>
              <a:ext uri="{FF2B5EF4-FFF2-40B4-BE49-F238E27FC236}">
                <a16:creationId xmlns:a16="http://schemas.microsoft.com/office/drawing/2014/main" id="{82BF89B5-E1E5-4922-AC0D-CFEBEA2DE3B0}"/>
              </a:ext>
            </a:extLst>
          </p:cNvPr>
          <p:cNvSpPr/>
          <p:nvPr/>
        </p:nvSpPr>
        <p:spPr>
          <a:xfrm>
            <a:off x="3641815" y="3097208"/>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5A01C178-3DB7-4BE2-9D87-622A1C87690A}"/>
              </a:ext>
            </a:extLst>
          </p:cNvPr>
          <p:cNvSpPr/>
          <p:nvPr/>
        </p:nvSpPr>
        <p:spPr>
          <a:xfrm>
            <a:off x="3641814" y="4470901"/>
            <a:ext cx="1166327" cy="36389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2797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0E5F7-BC1F-4045-8677-D5E130AFA93E}"/>
              </a:ext>
            </a:extLst>
          </p:cNvPr>
          <p:cNvSpPr>
            <a:spLocks noGrp="1"/>
          </p:cNvSpPr>
          <p:nvPr>
            <p:ph type="title"/>
          </p:nvPr>
        </p:nvSpPr>
        <p:spPr/>
        <p:txBody>
          <a:bodyPr/>
          <a:lstStyle/>
          <a:p>
            <a:r>
              <a:rPr kumimoji="1" lang="ja-JP" altLang="en-US" dirty="0"/>
              <a:t>予備スライド</a:t>
            </a:r>
          </a:p>
        </p:txBody>
      </p:sp>
      <p:sp>
        <p:nvSpPr>
          <p:cNvPr id="3" name="テキスト プレースホルダー 2">
            <a:extLst>
              <a:ext uri="{FF2B5EF4-FFF2-40B4-BE49-F238E27FC236}">
                <a16:creationId xmlns:a16="http://schemas.microsoft.com/office/drawing/2014/main" id="{CA163B71-0ED2-4843-A410-95741814A316}"/>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263087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 name="直線コネクタ 6">
            <a:extLst>
              <a:ext uri="{FF2B5EF4-FFF2-40B4-BE49-F238E27FC236}">
                <a16:creationId xmlns:a16="http://schemas.microsoft.com/office/drawing/2014/main" id="{C0FAD57F-6FCA-4A6A-9AA9-A9B59CB9440F}"/>
              </a:ext>
            </a:extLst>
          </p:cNvPr>
          <p:cNvCxnSpPr/>
          <p:nvPr/>
        </p:nvCxnSpPr>
        <p:spPr>
          <a:xfrm>
            <a:off x="879264" y="413623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84A00AF4-63FA-441B-B37F-6231EAE836D8}"/>
              </a:ext>
            </a:extLst>
          </p:cNvPr>
          <p:cNvCxnSpPr>
            <a:cxnSpLocks/>
          </p:cNvCxnSpPr>
          <p:nvPr/>
        </p:nvCxnSpPr>
        <p:spPr>
          <a:xfrm>
            <a:off x="879264" y="4422117"/>
            <a:ext cx="10543628" cy="0"/>
          </a:xfrm>
          <a:prstGeom prst="straightConnector1">
            <a:avLst/>
          </a:prstGeom>
          <a:ln w="508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4140881-D5B9-4E5F-92F1-5E431C63CA80}"/>
              </a:ext>
            </a:extLst>
          </p:cNvPr>
          <p:cNvCxnSpPr/>
          <p:nvPr/>
        </p:nvCxnSpPr>
        <p:spPr>
          <a:xfrm>
            <a:off x="3935992" y="413623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267463A-E10F-4770-B015-66032D09C725}"/>
              </a:ext>
            </a:extLst>
          </p:cNvPr>
          <p:cNvCxnSpPr/>
          <p:nvPr/>
        </p:nvCxnSpPr>
        <p:spPr>
          <a:xfrm>
            <a:off x="6854249" y="413623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713B2A4-EC1F-46E5-B715-534CBC0E3228}"/>
              </a:ext>
            </a:extLst>
          </p:cNvPr>
          <p:cNvCxnSpPr/>
          <p:nvPr/>
        </p:nvCxnSpPr>
        <p:spPr>
          <a:xfrm>
            <a:off x="9772507" y="4136235"/>
            <a:ext cx="0" cy="5717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BCD8F1F4-C95B-4870-8A4C-43D504BB4673}"/>
              </a:ext>
            </a:extLst>
          </p:cNvPr>
          <p:cNvSpPr/>
          <p:nvPr/>
        </p:nvSpPr>
        <p:spPr>
          <a:xfrm>
            <a:off x="4645101" y="4279176"/>
            <a:ext cx="1500039" cy="285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a:t>
            </a:r>
          </a:p>
        </p:txBody>
      </p:sp>
      <p:cxnSp>
        <p:nvCxnSpPr>
          <p:cNvPr id="16" name="直線コネクタ 15">
            <a:extLst>
              <a:ext uri="{FF2B5EF4-FFF2-40B4-BE49-F238E27FC236}">
                <a16:creationId xmlns:a16="http://schemas.microsoft.com/office/drawing/2014/main" id="{6A9D994D-AE4A-4418-8A55-6A74200E406F}"/>
              </a:ext>
            </a:extLst>
          </p:cNvPr>
          <p:cNvCxnSpPr>
            <a:cxnSpLocks/>
          </p:cNvCxnSpPr>
          <p:nvPr/>
        </p:nvCxnSpPr>
        <p:spPr>
          <a:xfrm>
            <a:off x="6766720" y="3730211"/>
            <a:ext cx="87529" cy="38038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E6DFC84-C9D3-4F39-BAEC-2F3E81B6F13D}"/>
              </a:ext>
            </a:extLst>
          </p:cNvPr>
          <p:cNvCxnSpPr>
            <a:cxnSpLocks/>
          </p:cNvCxnSpPr>
          <p:nvPr/>
        </p:nvCxnSpPr>
        <p:spPr>
          <a:xfrm flipH="1">
            <a:off x="6862425" y="3722034"/>
            <a:ext cx="79351" cy="40494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D63BEF-6932-4AE3-82C0-9FFE59A4F4BD}"/>
              </a:ext>
            </a:extLst>
          </p:cNvPr>
          <p:cNvCxnSpPr>
            <a:cxnSpLocks/>
          </p:cNvCxnSpPr>
          <p:nvPr/>
        </p:nvCxnSpPr>
        <p:spPr>
          <a:xfrm>
            <a:off x="9684976" y="3730211"/>
            <a:ext cx="87533" cy="43525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7C292245-49BC-4531-B727-A38CF428C9BA}"/>
              </a:ext>
            </a:extLst>
          </p:cNvPr>
          <p:cNvSpPr txBox="1"/>
          <p:nvPr/>
        </p:nvSpPr>
        <p:spPr>
          <a:xfrm>
            <a:off x="2135759" y="3981698"/>
            <a:ext cx="543739" cy="369332"/>
          </a:xfrm>
          <a:prstGeom prst="rect">
            <a:avLst/>
          </a:prstGeom>
          <a:noFill/>
        </p:spPr>
        <p:txBody>
          <a:bodyPr wrap="none" rtlCol="0">
            <a:spAutoFit/>
          </a:bodyPr>
          <a:lstStyle/>
          <a:p>
            <a:r>
              <a:rPr lang="en-US" altLang="ja-JP" dirty="0"/>
              <a:t>6</a:t>
            </a:r>
            <a:r>
              <a:rPr kumimoji="1" lang="ja-JP" altLang="en-US" dirty="0"/>
              <a:t>秒</a:t>
            </a:r>
          </a:p>
        </p:txBody>
      </p:sp>
      <p:sp>
        <p:nvSpPr>
          <p:cNvPr id="21" name="テキスト ボックス 20">
            <a:extLst>
              <a:ext uri="{FF2B5EF4-FFF2-40B4-BE49-F238E27FC236}">
                <a16:creationId xmlns:a16="http://schemas.microsoft.com/office/drawing/2014/main" id="{5821CAEA-D8A1-423E-92B2-B571C18A42AE}"/>
              </a:ext>
            </a:extLst>
          </p:cNvPr>
          <p:cNvSpPr txBox="1"/>
          <p:nvPr/>
        </p:nvSpPr>
        <p:spPr>
          <a:xfrm>
            <a:off x="10278572" y="3978331"/>
            <a:ext cx="543739" cy="369332"/>
          </a:xfrm>
          <a:prstGeom prst="rect">
            <a:avLst/>
          </a:prstGeom>
          <a:noFill/>
        </p:spPr>
        <p:txBody>
          <a:bodyPr wrap="none" rtlCol="0">
            <a:spAutoFit/>
          </a:bodyPr>
          <a:lstStyle/>
          <a:p>
            <a:r>
              <a:rPr lang="en-US" altLang="ja-JP" dirty="0"/>
              <a:t>3</a:t>
            </a:r>
            <a:r>
              <a:rPr kumimoji="1" lang="ja-JP" altLang="en-US" dirty="0"/>
              <a:t>秒</a:t>
            </a:r>
          </a:p>
        </p:txBody>
      </p:sp>
      <p:sp>
        <p:nvSpPr>
          <p:cNvPr id="22" name="テキスト ボックス 21">
            <a:extLst>
              <a:ext uri="{FF2B5EF4-FFF2-40B4-BE49-F238E27FC236}">
                <a16:creationId xmlns:a16="http://schemas.microsoft.com/office/drawing/2014/main" id="{E4E8CFB2-E908-41E3-A177-9197263A15DA}"/>
              </a:ext>
            </a:extLst>
          </p:cNvPr>
          <p:cNvSpPr txBox="1"/>
          <p:nvPr/>
        </p:nvSpPr>
        <p:spPr>
          <a:xfrm>
            <a:off x="1581049" y="4844943"/>
            <a:ext cx="1569660" cy="369332"/>
          </a:xfrm>
          <a:prstGeom prst="rect">
            <a:avLst/>
          </a:prstGeom>
          <a:noFill/>
        </p:spPr>
        <p:txBody>
          <a:bodyPr wrap="none" rtlCol="0">
            <a:spAutoFit/>
          </a:bodyPr>
          <a:lstStyle/>
          <a:p>
            <a:r>
              <a:rPr kumimoji="1" lang="ja-JP" altLang="en-US" dirty="0">
                <a:solidFill>
                  <a:srgbClr val="FF0000"/>
                </a:solidFill>
              </a:rPr>
              <a:t>生理反応計測</a:t>
            </a:r>
            <a:endParaRPr lang="en-US" altLang="ja-JP" dirty="0">
              <a:solidFill>
                <a:srgbClr val="FF0000"/>
              </a:solidFill>
            </a:endParaRPr>
          </a:p>
        </p:txBody>
      </p:sp>
      <p:cxnSp>
        <p:nvCxnSpPr>
          <p:cNvPr id="23" name="直線コネクタ 22">
            <a:extLst>
              <a:ext uri="{FF2B5EF4-FFF2-40B4-BE49-F238E27FC236}">
                <a16:creationId xmlns:a16="http://schemas.microsoft.com/office/drawing/2014/main" id="{5635CB89-2411-4138-88D3-A1E87852DA00}"/>
              </a:ext>
            </a:extLst>
          </p:cNvPr>
          <p:cNvCxnSpPr/>
          <p:nvPr/>
        </p:nvCxnSpPr>
        <p:spPr>
          <a:xfrm>
            <a:off x="879042" y="4688701"/>
            <a:ext cx="0" cy="5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2265E77-2BCF-419D-B051-05736B8A6443}"/>
              </a:ext>
            </a:extLst>
          </p:cNvPr>
          <p:cNvCxnSpPr/>
          <p:nvPr/>
        </p:nvCxnSpPr>
        <p:spPr>
          <a:xfrm>
            <a:off x="3935084" y="4674275"/>
            <a:ext cx="0" cy="54000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5B1451E-A9A6-486D-AFF9-E10EFEA3C2F2}"/>
              </a:ext>
            </a:extLst>
          </p:cNvPr>
          <p:cNvCxnSpPr>
            <a:cxnSpLocks/>
          </p:cNvCxnSpPr>
          <p:nvPr/>
        </p:nvCxnSpPr>
        <p:spPr>
          <a:xfrm>
            <a:off x="879042" y="4720916"/>
            <a:ext cx="3056042"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ECFD4B9D-4428-45B8-998F-8D18AA3D1B96}"/>
              </a:ext>
            </a:extLst>
          </p:cNvPr>
          <p:cNvSpPr/>
          <p:nvPr/>
        </p:nvSpPr>
        <p:spPr>
          <a:xfrm>
            <a:off x="7563358" y="4279176"/>
            <a:ext cx="1500039" cy="2858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a:t>
            </a:r>
          </a:p>
        </p:txBody>
      </p:sp>
      <p:cxnSp>
        <p:nvCxnSpPr>
          <p:cNvPr id="39" name="直線コネクタ 38">
            <a:extLst>
              <a:ext uri="{FF2B5EF4-FFF2-40B4-BE49-F238E27FC236}">
                <a16:creationId xmlns:a16="http://schemas.microsoft.com/office/drawing/2014/main" id="{08060B92-9E7D-4C8B-9D42-6375E5A6F01E}"/>
              </a:ext>
            </a:extLst>
          </p:cNvPr>
          <p:cNvCxnSpPr>
            <a:cxnSpLocks/>
          </p:cNvCxnSpPr>
          <p:nvPr/>
        </p:nvCxnSpPr>
        <p:spPr>
          <a:xfrm>
            <a:off x="3778663" y="3722034"/>
            <a:ext cx="156421" cy="44096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F46A560C-5C7C-4DAD-90D1-011412A4F801}"/>
              </a:ext>
            </a:extLst>
          </p:cNvPr>
          <p:cNvSpPr txBox="1"/>
          <p:nvPr/>
        </p:nvSpPr>
        <p:spPr>
          <a:xfrm>
            <a:off x="4841122" y="1772426"/>
            <a:ext cx="1107996" cy="369332"/>
          </a:xfrm>
          <a:prstGeom prst="rect">
            <a:avLst/>
          </a:prstGeom>
          <a:noFill/>
        </p:spPr>
        <p:txBody>
          <a:bodyPr wrap="none" rtlCol="0">
            <a:spAutoFit/>
          </a:bodyPr>
          <a:lstStyle/>
          <a:p>
            <a:r>
              <a:rPr kumimoji="1" lang="ja-JP" altLang="en-US" dirty="0"/>
              <a:t>山を選択</a:t>
            </a:r>
          </a:p>
        </p:txBody>
      </p:sp>
      <p:sp>
        <p:nvSpPr>
          <p:cNvPr id="47" name="テキスト ボックス 46">
            <a:extLst>
              <a:ext uri="{FF2B5EF4-FFF2-40B4-BE49-F238E27FC236}">
                <a16:creationId xmlns:a16="http://schemas.microsoft.com/office/drawing/2014/main" id="{327FFEE2-3973-417E-AB30-80B7380B29D2}"/>
              </a:ext>
            </a:extLst>
          </p:cNvPr>
          <p:cNvSpPr txBox="1"/>
          <p:nvPr/>
        </p:nvSpPr>
        <p:spPr>
          <a:xfrm>
            <a:off x="7990210" y="1772426"/>
            <a:ext cx="646331" cy="369332"/>
          </a:xfrm>
          <a:prstGeom prst="rect">
            <a:avLst/>
          </a:prstGeom>
          <a:noFill/>
        </p:spPr>
        <p:txBody>
          <a:bodyPr wrap="none" rtlCol="0">
            <a:spAutoFit/>
          </a:bodyPr>
          <a:lstStyle/>
          <a:p>
            <a:r>
              <a:rPr kumimoji="1" lang="ja-JP" altLang="en-US" dirty="0"/>
              <a:t>報酬</a:t>
            </a:r>
          </a:p>
        </p:txBody>
      </p:sp>
      <p:pic>
        <p:nvPicPr>
          <p:cNvPr id="2" name="図 1">
            <a:extLst>
              <a:ext uri="{FF2B5EF4-FFF2-40B4-BE49-F238E27FC236}">
                <a16:creationId xmlns:a16="http://schemas.microsoft.com/office/drawing/2014/main" id="{65B958A8-C400-4B91-9992-F86D1115A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463" y="2178985"/>
            <a:ext cx="2743200" cy="1543050"/>
          </a:xfrm>
          <a:prstGeom prst="rect">
            <a:avLst/>
          </a:prstGeom>
          <a:ln w="19050">
            <a:solidFill>
              <a:schemeClr val="bg1"/>
            </a:solidFill>
          </a:ln>
        </p:spPr>
      </p:pic>
      <p:pic>
        <p:nvPicPr>
          <p:cNvPr id="3" name="図 2">
            <a:extLst>
              <a:ext uri="{FF2B5EF4-FFF2-40B4-BE49-F238E27FC236}">
                <a16:creationId xmlns:a16="http://schemas.microsoft.com/office/drawing/2014/main" id="{15315DBC-44A0-411B-A5F9-31CDE6CF2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3520" y="2178985"/>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C93A0B6D-1B88-4585-AFA8-E4BDE4BB5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1776" y="2178985"/>
            <a:ext cx="2743200" cy="1543050"/>
          </a:xfrm>
          <a:prstGeom prst="rect">
            <a:avLst/>
          </a:prstGeom>
          <a:ln w="19050">
            <a:solidFill>
              <a:schemeClr val="bg1"/>
            </a:solidFill>
          </a:ln>
        </p:spPr>
      </p:pic>
      <p:cxnSp>
        <p:nvCxnSpPr>
          <p:cNvPr id="44" name="直線コネクタ 43">
            <a:extLst>
              <a:ext uri="{FF2B5EF4-FFF2-40B4-BE49-F238E27FC236}">
                <a16:creationId xmlns:a16="http://schemas.microsoft.com/office/drawing/2014/main" id="{61EEFF19-8AC9-45FF-B104-55B998916D0F}"/>
              </a:ext>
            </a:extLst>
          </p:cNvPr>
          <p:cNvCxnSpPr>
            <a:cxnSpLocks/>
          </p:cNvCxnSpPr>
          <p:nvPr/>
        </p:nvCxnSpPr>
        <p:spPr>
          <a:xfrm flipH="1">
            <a:off x="859498" y="3722034"/>
            <a:ext cx="194823" cy="44096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1BE21A26-ABDB-4A42-93A8-C985210260EB}"/>
              </a:ext>
            </a:extLst>
          </p:cNvPr>
          <p:cNvSpPr txBox="1"/>
          <p:nvPr/>
        </p:nvSpPr>
        <p:spPr>
          <a:xfrm>
            <a:off x="2083897" y="1772426"/>
            <a:ext cx="646331" cy="369332"/>
          </a:xfrm>
          <a:prstGeom prst="rect">
            <a:avLst/>
          </a:prstGeom>
          <a:noFill/>
        </p:spPr>
        <p:txBody>
          <a:bodyPr wrap="none" rtlCol="0">
            <a:spAutoFit/>
          </a:bodyPr>
          <a:lstStyle/>
          <a:p>
            <a:r>
              <a:rPr kumimoji="1" lang="ja-JP" altLang="en-US" dirty="0"/>
              <a:t>待機</a:t>
            </a:r>
          </a:p>
        </p:txBody>
      </p:sp>
      <p:grpSp>
        <p:nvGrpSpPr>
          <p:cNvPr id="62" name="グループ化 61">
            <a:extLst>
              <a:ext uri="{FF2B5EF4-FFF2-40B4-BE49-F238E27FC236}">
                <a16:creationId xmlns:a16="http://schemas.microsoft.com/office/drawing/2014/main" id="{7842E92B-7A75-40A4-A33F-CCB08B84B4FC}"/>
              </a:ext>
            </a:extLst>
          </p:cNvPr>
          <p:cNvGrpSpPr/>
          <p:nvPr/>
        </p:nvGrpSpPr>
        <p:grpSpPr>
          <a:xfrm>
            <a:off x="0" y="0"/>
            <a:ext cx="12192000" cy="1274713"/>
            <a:chOff x="0" y="-1"/>
            <a:chExt cx="12192000" cy="1477109"/>
          </a:xfrm>
        </p:grpSpPr>
        <p:sp>
          <p:nvSpPr>
            <p:cNvPr id="63" name="正方形/長方形 62">
              <a:extLst>
                <a:ext uri="{FF2B5EF4-FFF2-40B4-BE49-F238E27FC236}">
                  <a16:creationId xmlns:a16="http://schemas.microsoft.com/office/drawing/2014/main" id="{F319E118-F251-49C6-8F60-98DC46A86401}"/>
                </a:ext>
              </a:extLst>
            </p:cNvPr>
            <p:cNvSpPr/>
            <p:nvPr/>
          </p:nvSpPr>
          <p:spPr>
            <a:xfrm>
              <a:off x="0" y="0"/>
              <a:ext cx="12192000" cy="14771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直角三角形 63">
              <a:extLst>
                <a:ext uri="{FF2B5EF4-FFF2-40B4-BE49-F238E27FC236}">
                  <a16:creationId xmlns:a16="http://schemas.microsoft.com/office/drawing/2014/main" id="{E7FB8C37-AB35-42A1-9932-A095F7175CBF}"/>
                </a:ext>
              </a:extLst>
            </p:cNvPr>
            <p:cNvSpPr/>
            <p:nvPr/>
          </p:nvSpPr>
          <p:spPr>
            <a:xfrm rot="10800000">
              <a:off x="10714892" y="-1"/>
              <a:ext cx="1477108" cy="14771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1" name="タイトル 1">
            <a:extLst>
              <a:ext uri="{FF2B5EF4-FFF2-40B4-BE49-F238E27FC236}">
                <a16:creationId xmlns:a16="http://schemas.microsoft.com/office/drawing/2014/main" id="{765005EB-C154-475E-A3D8-043F62A93003}"/>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予期的</a:t>
            </a:r>
            <a:r>
              <a:rPr lang="en-US" altLang="ja-JP" sz="3800" b="1" dirty="0">
                <a:solidFill>
                  <a:prstClr val="white"/>
                </a:solidFill>
                <a:latin typeface="HG丸ｺﾞｼｯｸM-PRO" pitchFamily="50" charset="-128"/>
                <a:ea typeface="HG丸ｺﾞｼｯｸM-PRO" pitchFamily="50" charset="-128"/>
              </a:rPr>
              <a:t>GSR</a:t>
            </a:r>
            <a:r>
              <a:rPr lang="ja-JP" altLang="en-US" sz="3800" b="1" dirty="0">
                <a:solidFill>
                  <a:prstClr val="white"/>
                </a:solidFill>
                <a:latin typeface="HG丸ｺﾞｼｯｸM-PRO" pitchFamily="50" charset="-128"/>
                <a:ea typeface="HG丸ｺﾞｼｯｸM-PRO" pitchFamily="50" charset="-128"/>
              </a:rPr>
              <a:t>（</a:t>
            </a:r>
            <a:r>
              <a:rPr lang="en-US" altLang="ja-JP" sz="3800" b="1" dirty="0">
                <a:solidFill>
                  <a:prstClr val="white"/>
                </a:solidFill>
                <a:latin typeface="HG丸ｺﾞｼｯｸM-PRO" pitchFamily="50" charset="-128"/>
                <a:ea typeface="HG丸ｺﾞｼｯｸM-PRO" pitchFamily="50" charset="-128"/>
              </a:rPr>
              <a:t>Galvanic Skin Response</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sp>
        <p:nvSpPr>
          <p:cNvPr id="32" name="テキスト ボックス 31">
            <a:extLst>
              <a:ext uri="{FF2B5EF4-FFF2-40B4-BE49-F238E27FC236}">
                <a16:creationId xmlns:a16="http://schemas.microsoft.com/office/drawing/2014/main" id="{4BEE195C-F768-40B2-B15F-B0BAF200DD7F}"/>
              </a:ext>
            </a:extLst>
          </p:cNvPr>
          <p:cNvSpPr txBox="1"/>
          <p:nvPr/>
        </p:nvSpPr>
        <p:spPr>
          <a:xfrm>
            <a:off x="703156" y="5773936"/>
            <a:ext cx="7883890" cy="369332"/>
          </a:xfrm>
          <a:prstGeom prst="rect">
            <a:avLst/>
          </a:prstGeom>
          <a:noFill/>
        </p:spPr>
        <p:txBody>
          <a:bodyPr wrap="none" rtlCol="0">
            <a:spAutoFit/>
          </a:bodyPr>
          <a:lstStyle/>
          <a:p>
            <a:r>
              <a:rPr kumimoji="1" lang="ja-JP" altLang="en-US" dirty="0"/>
              <a:t>予期的</a:t>
            </a:r>
            <a:r>
              <a:rPr kumimoji="1" lang="en-US" altLang="ja-JP" dirty="0"/>
              <a:t>GSR = </a:t>
            </a:r>
            <a:r>
              <a:rPr kumimoji="1" lang="ja-JP" altLang="en-US" dirty="0"/>
              <a:t>（悪い山を引く直前の</a:t>
            </a:r>
            <a:r>
              <a:rPr kumimoji="1" lang="en-US" altLang="ja-JP" dirty="0"/>
              <a:t>GSR</a:t>
            </a:r>
            <a:r>
              <a:rPr kumimoji="1" lang="ja-JP" altLang="en-US" dirty="0"/>
              <a:t>）－（良い山を引く直前の</a:t>
            </a:r>
            <a:r>
              <a:rPr lang="en-US" altLang="ja-JP" dirty="0"/>
              <a:t>GSR</a:t>
            </a:r>
            <a:r>
              <a:rPr kumimoji="1" lang="ja-JP" altLang="en-US" dirty="0"/>
              <a:t>）</a:t>
            </a:r>
          </a:p>
        </p:txBody>
      </p:sp>
    </p:spTree>
    <p:extLst>
      <p:ext uri="{BB962C8B-B14F-4D97-AF65-F5344CB8AC3E}">
        <p14:creationId xmlns:p14="http://schemas.microsoft.com/office/powerpoint/2010/main" val="4024993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BD2DFB92-F1D7-4602-A841-EA66D2C4FA41}"/>
              </a:ext>
            </a:extLst>
          </p:cNvPr>
          <p:cNvGrpSpPr/>
          <p:nvPr/>
        </p:nvGrpSpPr>
        <p:grpSpPr>
          <a:xfrm>
            <a:off x="0" y="0"/>
            <a:ext cx="12192000" cy="1274713"/>
            <a:chOff x="0" y="-1"/>
            <a:chExt cx="12192000" cy="1477109"/>
          </a:xfrm>
        </p:grpSpPr>
        <p:sp>
          <p:nvSpPr>
            <p:cNvPr id="27" name="正方形/長方形 26">
              <a:extLst>
                <a:ext uri="{FF2B5EF4-FFF2-40B4-BE49-F238E27FC236}">
                  <a16:creationId xmlns:a16="http://schemas.microsoft.com/office/drawing/2014/main" id="{3E70B0DC-9CB8-4F44-B2E6-9A776B38801D}"/>
                </a:ext>
              </a:extLst>
            </p:cNvPr>
            <p:cNvSpPr/>
            <p:nvPr/>
          </p:nvSpPr>
          <p:spPr>
            <a:xfrm>
              <a:off x="0" y="0"/>
              <a:ext cx="12192000" cy="14771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直角三角形 27">
              <a:extLst>
                <a:ext uri="{FF2B5EF4-FFF2-40B4-BE49-F238E27FC236}">
                  <a16:creationId xmlns:a16="http://schemas.microsoft.com/office/drawing/2014/main" id="{04A4BCD0-5D3D-49E1-B919-E24F59DF36CE}"/>
                </a:ext>
              </a:extLst>
            </p:cNvPr>
            <p:cNvSpPr/>
            <p:nvPr/>
          </p:nvSpPr>
          <p:spPr>
            <a:xfrm rot="10800000">
              <a:off x="10714892" y="-1"/>
              <a:ext cx="1477108" cy="14771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51201" name="Group 5"/>
          <p:cNvGrpSpPr>
            <a:grpSpLocks/>
          </p:cNvGrpSpPr>
          <p:nvPr/>
        </p:nvGrpSpPr>
        <p:grpSpPr bwMode="auto">
          <a:xfrm>
            <a:off x="4369042" y="1500132"/>
            <a:ext cx="1428750" cy="1589485"/>
            <a:chOff x="0" y="38"/>
            <a:chExt cx="1280" cy="1424"/>
          </a:xfrm>
        </p:grpSpPr>
        <p:sp>
          <p:nvSpPr>
            <p:cNvPr id="51221" name="Rectangle 1"/>
            <p:cNvSpPr>
              <a:spLocks/>
            </p:cNvSpPr>
            <p:nvPr/>
          </p:nvSpPr>
          <p:spPr bwMode="auto">
            <a:xfrm>
              <a:off x="320" y="216"/>
              <a:ext cx="944" cy="952"/>
            </a:xfrm>
            <a:prstGeom prst="rect">
              <a:avLst/>
            </a:prstGeom>
            <a:solidFill>
              <a:srgbClr val="C0EDFE"/>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endParaRPr kumimoji="0" lang="ja-JP" altLang="en-US" sz="2109"/>
            </a:p>
          </p:txBody>
        </p:sp>
        <p:sp>
          <p:nvSpPr>
            <p:cNvPr id="51222" name="Rectangle 2"/>
            <p:cNvSpPr>
              <a:spLocks/>
            </p:cNvSpPr>
            <p:nvPr/>
          </p:nvSpPr>
          <p:spPr bwMode="auto">
            <a:xfrm>
              <a:off x="272" y="38"/>
              <a:ext cx="93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r>
                <a:rPr kumimoji="0" lang="en-US" altLang="ja-JP" sz="844" b="1">
                  <a:solidFill>
                    <a:schemeClr val="tx1"/>
                  </a:solidFill>
                  <a:ea typeface="ＭＳ Ｐゴシック" panose="020B0600070205080204" pitchFamily="50" charset="-128"/>
                </a:rPr>
                <a:t>Steingroever et al. (2)</a:t>
              </a:r>
            </a:p>
          </p:txBody>
        </p:sp>
        <p:pic>
          <p:nvPicPr>
            <p:cNvPr id="512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0"/>
              <a:ext cx="1280"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24" name="Rectangle 4"/>
            <p:cNvSpPr>
              <a:spLocks/>
            </p:cNvSpPr>
            <p:nvPr/>
          </p:nvSpPr>
          <p:spPr bwMode="auto">
            <a:xfrm>
              <a:off x="321" y="262"/>
              <a:ext cx="269"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773" b="1">
                  <a:solidFill>
                    <a:schemeClr val="tx1"/>
                  </a:solidFill>
                  <a:ea typeface="ＭＳ Ｐゴシック" panose="020B0600070205080204" pitchFamily="50" charset="-128"/>
                </a:rPr>
                <a:t>A=0.30</a:t>
              </a:r>
            </a:p>
            <a:p>
              <a:pPr algn="l"/>
              <a:r>
                <a:rPr kumimoji="0" lang="en-US" altLang="ja-JP" sz="773" b="1">
                  <a:solidFill>
                    <a:schemeClr val="tx1"/>
                  </a:solidFill>
                  <a:ea typeface="ＭＳ Ｐゴシック" panose="020B0600070205080204" pitchFamily="50" charset="-128"/>
                </a:rPr>
                <a:t>b=1.02</a:t>
              </a:r>
            </a:p>
            <a:p>
              <a:pPr algn="l"/>
              <a:r>
                <a:rPr kumimoji="0" lang="en-US" altLang="ja-JP" sz="773" b="1">
                  <a:solidFill>
                    <a:schemeClr val="tx1"/>
                  </a:solidFill>
                  <a:ea typeface="ＭＳ Ｐゴシック" panose="020B0600070205080204" pitchFamily="50" charset="-128"/>
                </a:rPr>
                <a:t>r=0.80</a:t>
              </a:r>
            </a:p>
            <a:p>
              <a:pPr algn="l"/>
              <a:r>
                <a:rPr kumimoji="0" lang="en-US" altLang="ja-JP" sz="773" b="1">
                  <a:solidFill>
                    <a:schemeClr val="tx1"/>
                  </a:solidFill>
                  <a:ea typeface="ＭＳ Ｐゴシック" panose="020B0600070205080204" pitchFamily="50" charset="-128"/>
                </a:rPr>
                <a:t>s=0.79</a:t>
              </a:r>
            </a:p>
            <a:p>
              <a:pPr algn="l"/>
              <a:endParaRPr kumimoji="0" lang="ja-JP" altLang="en-US" sz="773" b="1">
                <a:solidFill>
                  <a:schemeClr val="tx1"/>
                </a:solidFill>
                <a:ea typeface="ＭＳ Ｐゴシック" panose="020B0600070205080204" pitchFamily="50" charset="-128"/>
              </a:endParaRPr>
            </a:p>
          </p:txBody>
        </p:sp>
      </p:grpSp>
      <p:grpSp>
        <p:nvGrpSpPr>
          <p:cNvPr id="51202" name="Group 9"/>
          <p:cNvGrpSpPr>
            <a:grpSpLocks/>
          </p:cNvGrpSpPr>
          <p:nvPr/>
        </p:nvGrpSpPr>
        <p:grpSpPr bwMode="auto">
          <a:xfrm>
            <a:off x="4369042" y="3484755"/>
            <a:ext cx="1428750" cy="1408658"/>
            <a:chOff x="0" y="0"/>
            <a:chExt cx="1280" cy="1262"/>
          </a:xfrm>
        </p:grpSpPr>
        <p:sp>
          <p:nvSpPr>
            <p:cNvPr id="51218" name="Rectangle 6"/>
            <p:cNvSpPr>
              <a:spLocks/>
            </p:cNvSpPr>
            <p:nvPr/>
          </p:nvSpPr>
          <p:spPr bwMode="auto">
            <a:xfrm>
              <a:off x="320" y="16"/>
              <a:ext cx="944" cy="952"/>
            </a:xfrm>
            <a:prstGeom prst="rect">
              <a:avLst/>
            </a:prstGeom>
            <a:solidFill>
              <a:srgbClr val="FFEFCB"/>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endParaRPr kumimoji="0" lang="ja-JP" altLang="en-US" sz="2109"/>
            </a:p>
          </p:txBody>
        </p:sp>
        <p:pic>
          <p:nvPicPr>
            <p:cNvPr id="51219"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280"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20" name="Rectangle 8"/>
            <p:cNvSpPr>
              <a:spLocks/>
            </p:cNvSpPr>
            <p:nvPr/>
          </p:nvSpPr>
          <p:spPr bwMode="auto">
            <a:xfrm>
              <a:off x="321" y="62"/>
              <a:ext cx="39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773" b="1" dirty="0">
                  <a:solidFill>
                    <a:schemeClr val="tx1"/>
                  </a:solidFill>
                  <a:ea typeface="ＭＳ Ｐゴシック" panose="020B0600070205080204" pitchFamily="50" charset="-128"/>
                </a:rPr>
                <a:t>A=0.42</a:t>
              </a:r>
            </a:p>
            <a:p>
              <a:pPr algn="l"/>
              <a:r>
                <a:rPr kumimoji="0" lang="en-US" altLang="ja-JP" sz="773" b="1" dirty="0">
                  <a:solidFill>
                    <a:schemeClr val="tx1"/>
                  </a:solidFill>
                  <a:ea typeface="ＭＳ Ｐゴシック" panose="020B0600070205080204" pitchFamily="50" charset="-128"/>
                </a:rPr>
                <a:t>b=6.74</a:t>
              </a:r>
            </a:p>
            <a:p>
              <a:pPr algn="l"/>
              <a:r>
                <a:rPr kumimoji="0" lang="en-US" altLang="ja-JP" sz="773" b="1" dirty="0">
                  <a:solidFill>
                    <a:schemeClr val="tx1"/>
                  </a:solidFill>
                  <a:ea typeface="ＭＳ Ｐゴシック" panose="020B0600070205080204" pitchFamily="50" charset="-128"/>
                </a:rPr>
                <a:t>r(+)=  0.37</a:t>
              </a:r>
            </a:p>
            <a:p>
              <a:pPr algn="l"/>
              <a:r>
                <a:rPr kumimoji="0" lang="en-US" altLang="ja-JP" sz="773" b="1" dirty="0">
                  <a:solidFill>
                    <a:schemeClr val="tx1"/>
                  </a:solidFill>
                  <a:ea typeface="ＭＳ Ｐゴシック" panose="020B0600070205080204" pitchFamily="50" charset="-128"/>
                </a:rPr>
                <a:t>r(-) = -0.94</a:t>
              </a:r>
            </a:p>
            <a:p>
              <a:pPr algn="l"/>
              <a:r>
                <a:rPr kumimoji="0" lang="en-US" altLang="ja-JP" sz="773" b="1" dirty="0">
                  <a:solidFill>
                    <a:schemeClr val="tx1"/>
                  </a:solidFill>
                  <a:ea typeface="ＭＳ Ｐゴシック" panose="020B0600070205080204" pitchFamily="50" charset="-128"/>
                </a:rPr>
                <a:t>s=0.26</a:t>
              </a:r>
            </a:p>
          </p:txBody>
        </p:sp>
      </p:grpSp>
      <p:grpSp>
        <p:nvGrpSpPr>
          <p:cNvPr id="51203" name="Group 13"/>
          <p:cNvGrpSpPr>
            <a:grpSpLocks/>
          </p:cNvGrpSpPr>
          <p:nvPr/>
        </p:nvGrpSpPr>
        <p:grpSpPr bwMode="auto">
          <a:xfrm>
            <a:off x="4369042" y="5315341"/>
            <a:ext cx="1428750" cy="1408658"/>
            <a:chOff x="0" y="0"/>
            <a:chExt cx="1280" cy="1262"/>
          </a:xfrm>
        </p:grpSpPr>
        <p:sp>
          <p:nvSpPr>
            <p:cNvPr id="51215" name="Rectangle 10"/>
            <p:cNvSpPr>
              <a:spLocks/>
            </p:cNvSpPr>
            <p:nvPr/>
          </p:nvSpPr>
          <p:spPr bwMode="auto">
            <a:xfrm>
              <a:off x="320" y="16"/>
              <a:ext cx="944" cy="952"/>
            </a:xfrm>
            <a:prstGeom prst="rect">
              <a:avLst/>
            </a:prstGeom>
            <a:solidFill>
              <a:srgbClr val="FFEFCB"/>
            </a:solidFill>
            <a:ln>
              <a:noFill/>
            </a:ln>
            <a:extLs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endParaRPr kumimoji="0" lang="ja-JP" altLang="en-US" sz="2109"/>
            </a:p>
          </p:txBody>
        </p:sp>
        <p:pic>
          <p:nvPicPr>
            <p:cNvPr id="51216"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1280" cy="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1217" name="Rectangle 12"/>
            <p:cNvSpPr>
              <a:spLocks/>
            </p:cNvSpPr>
            <p:nvPr/>
          </p:nvSpPr>
          <p:spPr bwMode="auto">
            <a:xfrm>
              <a:off x="320" y="62"/>
              <a:ext cx="391"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773" b="1" dirty="0">
                  <a:solidFill>
                    <a:schemeClr val="tx1"/>
                  </a:solidFill>
                  <a:ea typeface="ＭＳ Ｐゴシック" panose="020B0600070205080204" pitchFamily="50" charset="-128"/>
                </a:rPr>
                <a:t>A=1.00</a:t>
              </a:r>
            </a:p>
            <a:p>
              <a:pPr algn="l"/>
              <a:r>
                <a:rPr kumimoji="0" lang="en-US" altLang="ja-JP" sz="773" b="1" dirty="0">
                  <a:solidFill>
                    <a:schemeClr val="tx1"/>
                  </a:solidFill>
                  <a:ea typeface="ＭＳ Ｐゴシック" panose="020B0600070205080204" pitchFamily="50" charset="-128"/>
                </a:rPr>
                <a:t>b=0.06</a:t>
              </a:r>
            </a:p>
            <a:p>
              <a:pPr algn="l"/>
              <a:r>
                <a:rPr kumimoji="0" lang="en-US" altLang="ja-JP" sz="773" b="1" dirty="0">
                  <a:solidFill>
                    <a:schemeClr val="tx1"/>
                  </a:solidFill>
                  <a:ea typeface="ＭＳ Ｐゴシック" panose="020B0600070205080204" pitchFamily="50" charset="-128"/>
                </a:rPr>
                <a:t>r(+)= -2.64</a:t>
              </a:r>
            </a:p>
            <a:p>
              <a:pPr algn="l"/>
              <a:r>
                <a:rPr kumimoji="0" lang="en-US" altLang="ja-JP" sz="773" b="1" dirty="0">
                  <a:solidFill>
                    <a:schemeClr val="tx1"/>
                  </a:solidFill>
                  <a:ea typeface="ＭＳ Ｐゴシック" panose="020B0600070205080204" pitchFamily="50" charset="-128"/>
                </a:rPr>
                <a:t>r(-) =  1.83</a:t>
              </a:r>
            </a:p>
            <a:p>
              <a:pPr algn="l"/>
              <a:r>
                <a:rPr kumimoji="0" lang="en-US" altLang="ja-JP" sz="773" b="1" dirty="0">
                  <a:solidFill>
                    <a:schemeClr val="tx1"/>
                  </a:solidFill>
                  <a:ea typeface="ＭＳ Ｐゴシック" panose="020B0600070205080204" pitchFamily="50" charset="-128"/>
                </a:rPr>
                <a:t>s=1.36</a:t>
              </a:r>
            </a:p>
          </p:txBody>
        </p:sp>
      </p:grpSp>
      <p:sp>
        <p:nvSpPr>
          <p:cNvPr id="51214" name="Rectangle 14"/>
          <p:cNvSpPr>
            <a:spLocks noGrp="1" noChangeArrowheads="1"/>
          </p:cNvSpPr>
          <p:nvPr>
            <p:ph type="title"/>
          </p:nvPr>
        </p:nvSpPr>
        <p:spPr>
          <a:xfrm>
            <a:off x="320842" y="246897"/>
            <a:ext cx="10863762" cy="813503"/>
          </a:xfrm>
        </p:spPr>
        <p:txBody>
          <a:bodyPr>
            <a:normAutofit fontScale="90000"/>
          </a:bodyPr>
          <a:lstStyle/>
          <a:p>
            <a:pPr>
              <a:defRPr/>
            </a:pPr>
            <a:r>
              <a:rPr kumimoji="0" lang="en-US" altLang="ja-JP" sz="4000" b="1" dirty="0">
                <a:solidFill>
                  <a:schemeClr val="bg1"/>
                </a:solidFill>
              </a:rPr>
              <a:t>2016</a:t>
            </a:r>
            <a:r>
              <a:rPr kumimoji="0" lang="ja-JP" altLang="en-US" sz="4000" b="1" dirty="0">
                <a:solidFill>
                  <a:schemeClr val="bg1"/>
                </a:solidFill>
              </a:rPr>
              <a:t>年度：リスク評価を取り入れた意思決定モデル</a:t>
            </a:r>
          </a:p>
        </p:txBody>
      </p:sp>
      <p:sp>
        <p:nvSpPr>
          <p:cNvPr id="51205" name="Rectangle 15"/>
          <p:cNvSpPr>
            <a:spLocks/>
          </p:cNvSpPr>
          <p:nvPr/>
        </p:nvSpPr>
        <p:spPr bwMode="auto">
          <a:xfrm>
            <a:off x="3180278" y="2116959"/>
            <a:ext cx="748795"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2109">
                <a:solidFill>
                  <a:schemeClr val="tx1"/>
                </a:solidFill>
                <a:ea typeface="ＭＳ Ｐゴシック" panose="020B0600070205080204" pitchFamily="50" charset="-128"/>
              </a:rPr>
              <a:t>Type I</a:t>
            </a:r>
          </a:p>
        </p:txBody>
      </p:sp>
      <p:sp>
        <p:nvSpPr>
          <p:cNvPr id="51206" name="Rectangle 16"/>
          <p:cNvSpPr>
            <a:spLocks/>
          </p:cNvSpPr>
          <p:nvPr/>
        </p:nvSpPr>
        <p:spPr bwMode="auto">
          <a:xfrm>
            <a:off x="3180277" y="3920756"/>
            <a:ext cx="840166"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2109">
                <a:solidFill>
                  <a:schemeClr val="tx1"/>
                </a:solidFill>
                <a:ea typeface="ＭＳ Ｐゴシック" panose="020B0600070205080204" pitchFamily="50" charset="-128"/>
              </a:rPr>
              <a:t>Type II</a:t>
            </a:r>
          </a:p>
        </p:txBody>
      </p:sp>
      <p:sp>
        <p:nvSpPr>
          <p:cNvPr id="51207" name="Rectangle 17"/>
          <p:cNvSpPr>
            <a:spLocks/>
          </p:cNvSpPr>
          <p:nvPr/>
        </p:nvSpPr>
        <p:spPr bwMode="auto">
          <a:xfrm>
            <a:off x="3180278" y="5751342"/>
            <a:ext cx="931537" cy="32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2109">
                <a:solidFill>
                  <a:schemeClr val="tx1"/>
                </a:solidFill>
                <a:ea typeface="ＭＳ Ｐゴシック" panose="020B0600070205080204" pitchFamily="50" charset="-128"/>
              </a:rPr>
              <a:t>Type III</a:t>
            </a:r>
          </a:p>
        </p:txBody>
      </p:sp>
      <p:sp>
        <p:nvSpPr>
          <p:cNvPr id="51208" name="Line 18"/>
          <p:cNvSpPr>
            <a:spLocks noChangeShapeType="1"/>
          </p:cNvSpPr>
          <p:nvPr/>
        </p:nvSpPr>
        <p:spPr bwMode="auto">
          <a:xfrm>
            <a:off x="3234972" y="3190075"/>
            <a:ext cx="7927330" cy="0"/>
          </a:xfrm>
          <a:prstGeom prst="line">
            <a:avLst/>
          </a:prstGeom>
          <a:noFill/>
          <a:ln w="12700">
            <a:solidFill>
              <a:srgbClr val="374358"/>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sz="1266"/>
          </a:p>
        </p:txBody>
      </p:sp>
      <p:sp>
        <p:nvSpPr>
          <p:cNvPr id="51209" name="Line 19"/>
          <p:cNvSpPr>
            <a:spLocks noChangeShapeType="1"/>
          </p:cNvSpPr>
          <p:nvPr/>
        </p:nvSpPr>
        <p:spPr bwMode="auto">
          <a:xfrm>
            <a:off x="3234972" y="5002802"/>
            <a:ext cx="7927330" cy="0"/>
          </a:xfrm>
          <a:prstGeom prst="line">
            <a:avLst/>
          </a:prstGeom>
          <a:noFill/>
          <a:ln w="12700">
            <a:solidFill>
              <a:srgbClr val="374358"/>
            </a:solidFill>
            <a:miter lim="800000"/>
            <a:headEnd/>
            <a:tailEnd/>
          </a:ln>
          <a:extLst>
            <a:ext uri="{909E8E84-426E-40DD-AFC4-6F175D3DCCD1}">
              <a14:hiddenFill xmlns:a14="http://schemas.microsoft.com/office/drawing/2010/main">
                <a:noFill/>
              </a14:hiddenFill>
            </a:ext>
          </a:extLst>
        </p:spPr>
        <p:txBody>
          <a:bodyPr lIns="0" tIns="0" rIns="0" bIns="0"/>
          <a:lstStyle/>
          <a:p>
            <a:endParaRPr lang="ja-JP" altLang="en-US" sz="1266"/>
          </a:p>
        </p:txBody>
      </p:sp>
      <p:sp>
        <p:nvSpPr>
          <p:cNvPr id="51210" name="Rectangle 20"/>
          <p:cNvSpPr>
            <a:spLocks/>
          </p:cNvSpPr>
          <p:nvPr/>
        </p:nvSpPr>
        <p:spPr bwMode="auto">
          <a:xfrm>
            <a:off x="6367060" y="1658634"/>
            <a:ext cx="5107781" cy="1151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1687">
                <a:solidFill>
                  <a:schemeClr val="tx1"/>
                </a:solidFill>
              </a:rPr>
              <a:t>EUR</a:t>
            </a:r>
            <a:r>
              <a:rPr kumimoji="0" lang="ja-JP" altLang="en-US" sz="1687">
                <a:solidFill>
                  <a:schemeClr val="tx1"/>
                </a:solidFill>
              </a:rPr>
              <a:t>モデル</a:t>
            </a:r>
            <a:r>
              <a:rPr kumimoji="0" lang="en-US" altLang="ja-JP" sz="1687">
                <a:solidFill>
                  <a:schemeClr val="tx1"/>
                </a:solidFill>
              </a:rPr>
              <a:t> ─ </a:t>
            </a:r>
            <a:r>
              <a:rPr kumimoji="0" lang="en-US" altLang="ja-JP" sz="1687">
                <a:solidFill>
                  <a:schemeClr val="tx1"/>
                </a:solidFill>
                <a:latin typeface="Times New Roman Italic" panose="02020503050405090304" pitchFamily="18" charset="0"/>
                <a:ea typeface="ＭＳ Ｐゴシック" panose="020B0600070205080204" pitchFamily="50" charset="-128"/>
                <a:cs typeface="Times New Roman Italic" panose="02020503050405090304" pitchFamily="18" charset="0"/>
                <a:sym typeface="Times New Roman Italic" panose="02020503050405090304" pitchFamily="18" charset="0"/>
              </a:rPr>
              <a:t>r </a:t>
            </a:r>
            <a:r>
              <a:rPr kumimoji="0" lang="ja-JP" altLang="en-US" sz="1687">
                <a:solidFill>
                  <a:schemeClr val="tx1"/>
                </a:solidFill>
              </a:rPr>
              <a:t>が正</a:t>
            </a:r>
            <a:endParaRPr kumimoji="0" lang="en-US" altLang="ja-JP" sz="1687">
              <a:solidFill>
                <a:schemeClr val="tx1"/>
              </a:solidFill>
            </a:endParaRPr>
          </a:p>
          <a:p>
            <a:pPr algn="l"/>
            <a:r>
              <a:rPr kumimoji="0" lang="ja-JP" altLang="en-US" sz="1687">
                <a:solidFill>
                  <a:schemeClr val="tx1"/>
                </a:solidFill>
              </a:rPr>
              <a:t>長期的な利益・損失にかかわらずリクス選好で選択</a:t>
            </a:r>
            <a:endParaRPr kumimoji="0" lang="en-US" altLang="ja-JP" sz="1687">
              <a:solidFill>
                <a:schemeClr val="tx1"/>
              </a:solidFill>
            </a:endParaRPr>
          </a:p>
          <a:p>
            <a:pPr algn="l"/>
            <a:r>
              <a:rPr kumimoji="0" lang="en-US" altLang="ja-JP" sz="1687">
                <a:solidFill>
                  <a:schemeClr val="tx1"/>
                </a:solidFill>
              </a:rPr>
              <a:t>→ </a:t>
            </a:r>
            <a:r>
              <a:rPr kumimoji="0" lang="ja-JP" altLang="en-US" sz="1687">
                <a:solidFill>
                  <a:schemeClr val="tx1"/>
                </a:solidFill>
              </a:rPr>
              <a:t>ハイリスク・ハイリターン</a:t>
            </a:r>
          </a:p>
        </p:txBody>
      </p:sp>
      <p:sp>
        <p:nvSpPr>
          <p:cNvPr id="51211" name="Rectangle 21"/>
          <p:cNvSpPr>
            <a:spLocks/>
          </p:cNvSpPr>
          <p:nvPr/>
        </p:nvSpPr>
        <p:spPr bwMode="auto">
          <a:xfrm>
            <a:off x="6367060" y="3475825"/>
            <a:ext cx="510778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1687">
                <a:solidFill>
                  <a:schemeClr val="tx1"/>
                </a:solidFill>
              </a:rPr>
              <a:t>EUR-A</a:t>
            </a:r>
            <a:r>
              <a:rPr kumimoji="0" lang="ja-JP" altLang="en-US" sz="1687">
                <a:solidFill>
                  <a:schemeClr val="tx1"/>
                </a:solidFill>
              </a:rPr>
              <a:t>モデル</a:t>
            </a:r>
            <a:r>
              <a:rPr kumimoji="0" lang="en-US" altLang="ja-JP" sz="1687">
                <a:solidFill>
                  <a:schemeClr val="tx1"/>
                </a:solidFill>
              </a:rPr>
              <a:t> ─ </a:t>
            </a:r>
            <a:r>
              <a:rPr kumimoji="0" lang="en-US" altLang="ja-JP" sz="1687">
                <a:solidFill>
                  <a:schemeClr val="tx1"/>
                </a:solidFill>
                <a:latin typeface="Times New Roman Italic" panose="02020503050405090304" pitchFamily="18" charset="0"/>
                <a:ea typeface="ＭＳ Ｐゴシック" panose="020B0600070205080204" pitchFamily="50" charset="-128"/>
                <a:cs typeface="Times New Roman Italic" panose="02020503050405090304" pitchFamily="18" charset="0"/>
                <a:sym typeface="Times New Roman Italic" panose="02020503050405090304" pitchFamily="18" charset="0"/>
              </a:rPr>
              <a:t>b </a:t>
            </a:r>
            <a:r>
              <a:rPr kumimoji="0" lang="ja-JP" altLang="en-US" sz="1687">
                <a:solidFill>
                  <a:schemeClr val="tx1"/>
                </a:solidFill>
              </a:rPr>
              <a:t>が大きい．</a:t>
            </a:r>
            <a:r>
              <a:rPr kumimoji="0" lang="en-US" altLang="ja-JP" sz="1687">
                <a:solidFill>
                  <a:schemeClr val="tx1"/>
                </a:solidFill>
                <a:latin typeface="Times New Roman Italic" panose="02020503050405090304" pitchFamily="18" charset="0"/>
                <a:cs typeface="Times New Roman Italic" panose="02020503050405090304" pitchFamily="18" charset="0"/>
                <a:sym typeface="Times New Roman Italic" panose="02020503050405090304" pitchFamily="18" charset="0"/>
              </a:rPr>
              <a:t> r</a:t>
            </a:r>
            <a:r>
              <a:rPr kumimoji="0" lang="en-US" altLang="ja-JP" sz="1687">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a:t>
            </a:r>
            <a:r>
              <a:rPr kumimoji="0" lang="en-US" altLang="ja-JP" sz="1687">
                <a:solidFill>
                  <a:schemeClr val="tx1"/>
                </a:solidFill>
                <a:latin typeface="Times New Roman Italic" panose="02020503050405090304" pitchFamily="18" charset="0"/>
                <a:cs typeface="Times New Roman Italic" panose="02020503050405090304" pitchFamily="18" charset="0"/>
                <a:sym typeface="Times New Roman Italic" panose="02020503050405090304" pitchFamily="18" charset="0"/>
              </a:rPr>
              <a:t> </a:t>
            </a:r>
            <a:r>
              <a:rPr kumimoji="0" lang="ja-JP" altLang="en-US" sz="1687">
                <a:solidFill>
                  <a:schemeClr val="tx1"/>
                </a:solidFill>
              </a:rPr>
              <a:t>が負</a:t>
            </a:r>
            <a:endParaRPr kumimoji="0" lang="en-US" altLang="ja-JP" sz="1687">
              <a:solidFill>
                <a:schemeClr val="tx1"/>
              </a:solidFill>
            </a:endParaRPr>
          </a:p>
          <a:p>
            <a:pPr algn="l"/>
            <a:r>
              <a:rPr kumimoji="0" lang="ja-JP" altLang="en-US" sz="1687">
                <a:solidFill>
                  <a:schemeClr val="tx1"/>
                </a:solidFill>
              </a:rPr>
              <a:t>利益よりも損失に注意を向け，損失とそのリスクを回避する選択</a:t>
            </a:r>
          </a:p>
        </p:txBody>
      </p:sp>
      <p:sp>
        <p:nvSpPr>
          <p:cNvPr id="51212" name="Rectangle 22"/>
          <p:cNvSpPr>
            <a:spLocks/>
          </p:cNvSpPr>
          <p:nvPr/>
        </p:nvSpPr>
        <p:spPr bwMode="auto">
          <a:xfrm>
            <a:off x="6367059" y="5315341"/>
            <a:ext cx="502741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en-US" altLang="ja-JP" sz="1687">
                <a:solidFill>
                  <a:schemeClr val="tx1"/>
                </a:solidFill>
              </a:rPr>
              <a:t>EUR-A</a:t>
            </a:r>
            <a:r>
              <a:rPr kumimoji="0" lang="ja-JP" altLang="en-US" sz="1687">
                <a:solidFill>
                  <a:schemeClr val="tx1"/>
                </a:solidFill>
              </a:rPr>
              <a:t>モデル</a:t>
            </a:r>
            <a:r>
              <a:rPr kumimoji="0" lang="en-US" altLang="ja-JP" sz="1687">
                <a:solidFill>
                  <a:schemeClr val="tx1"/>
                </a:solidFill>
              </a:rPr>
              <a:t> ─ </a:t>
            </a:r>
            <a:r>
              <a:rPr kumimoji="0" lang="en-US" altLang="ja-JP" sz="1687">
                <a:solidFill>
                  <a:schemeClr val="tx1"/>
                </a:solidFill>
                <a:latin typeface="Times New Roman Italic" panose="02020503050405090304" pitchFamily="18" charset="0"/>
                <a:ea typeface="ＭＳ Ｐゴシック" panose="020B0600070205080204" pitchFamily="50" charset="-128"/>
                <a:cs typeface="Times New Roman Italic" panose="02020503050405090304" pitchFamily="18" charset="0"/>
                <a:sym typeface="Times New Roman Italic" panose="02020503050405090304" pitchFamily="18" charset="0"/>
              </a:rPr>
              <a:t>b </a:t>
            </a:r>
            <a:r>
              <a:rPr kumimoji="0" lang="ja-JP" altLang="en-US" sz="1687">
                <a:solidFill>
                  <a:schemeClr val="tx1"/>
                </a:solidFill>
              </a:rPr>
              <a:t>が小さい．</a:t>
            </a:r>
            <a:r>
              <a:rPr kumimoji="0" lang="en-US" altLang="ja-JP" sz="1687">
                <a:solidFill>
                  <a:schemeClr val="tx1"/>
                </a:solidFill>
                <a:latin typeface="Times New Roman Italic" panose="02020503050405090304" pitchFamily="18" charset="0"/>
                <a:cs typeface="Times New Roman Italic" panose="02020503050405090304" pitchFamily="18" charset="0"/>
                <a:sym typeface="Times New Roman Italic" panose="02020503050405090304" pitchFamily="18" charset="0"/>
              </a:rPr>
              <a:t> r</a:t>
            </a:r>
            <a:r>
              <a:rPr kumimoji="0" lang="en-US" altLang="ja-JP" sz="1687">
                <a:solidFill>
                  <a:schemeClr val="tx1"/>
                </a:solidFill>
                <a:latin typeface="Times New Roman" panose="02020603050405020304" pitchFamily="18" charset="0"/>
                <a:cs typeface="Times New Roman" panose="02020603050405020304" pitchFamily="18" charset="0"/>
                <a:sym typeface="Times New Roman" panose="02020603050405020304" pitchFamily="18" charset="0"/>
              </a:rPr>
              <a:t>(+)</a:t>
            </a:r>
            <a:r>
              <a:rPr kumimoji="0" lang="en-US" altLang="ja-JP" sz="1687">
                <a:solidFill>
                  <a:schemeClr val="tx1"/>
                </a:solidFill>
                <a:latin typeface="Times New Roman Italic" panose="02020503050405090304" pitchFamily="18" charset="0"/>
                <a:cs typeface="Times New Roman Italic" panose="02020503050405090304" pitchFamily="18" charset="0"/>
                <a:sym typeface="Times New Roman Italic" panose="02020503050405090304" pitchFamily="18" charset="0"/>
              </a:rPr>
              <a:t> </a:t>
            </a:r>
            <a:r>
              <a:rPr kumimoji="0" lang="ja-JP" altLang="en-US" sz="1687">
                <a:solidFill>
                  <a:schemeClr val="tx1"/>
                </a:solidFill>
              </a:rPr>
              <a:t>が負</a:t>
            </a:r>
            <a:endParaRPr kumimoji="0" lang="en-US" altLang="ja-JP" sz="1687">
              <a:solidFill>
                <a:schemeClr val="tx1"/>
              </a:solidFill>
            </a:endParaRPr>
          </a:p>
          <a:p>
            <a:pPr algn="l"/>
            <a:r>
              <a:rPr kumimoji="0" lang="ja-JP" altLang="en-US" sz="1687">
                <a:solidFill>
                  <a:schemeClr val="tx1"/>
                </a:solidFill>
              </a:rPr>
              <a:t>損失よりも利益に注意を向け，利益に伴うリスクを回避する選択</a:t>
            </a:r>
          </a:p>
        </p:txBody>
      </p:sp>
      <p:sp>
        <p:nvSpPr>
          <p:cNvPr id="51213" name="Rectangle 23"/>
          <p:cNvSpPr>
            <a:spLocks/>
          </p:cNvSpPr>
          <p:nvPr/>
        </p:nvSpPr>
        <p:spPr bwMode="auto">
          <a:xfrm>
            <a:off x="4750786" y="5152161"/>
            <a:ext cx="979435" cy="12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r>
              <a:rPr kumimoji="0" lang="en-US" altLang="ja-JP" sz="844" b="1">
                <a:solidFill>
                  <a:schemeClr val="tx1"/>
                </a:solidFill>
                <a:ea typeface="ＭＳ Ｐゴシック" panose="020B0600070205080204" pitchFamily="50" charset="-128"/>
              </a:rPr>
              <a:t>Maia &amp; McClelland</a:t>
            </a:r>
          </a:p>
        </p:txBody>
      </p:sp>
      <p:sp>
        <p:nvSpPr>
          <p:cNvPr id="2" name="Rectangle 24"/>
          <p:cNvSpPr>
            <a:spLocks/>
          </p:cNvSpPr>
          <p:nvPr/>
        </p:nvSpPr>
        <p:spPr bwMode="auto">
          <a:xfrm>
            <a:off x="4717300" y="3303716"/>
            <a:ext cx="1045158" cy="12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r>
              <a:rPr kumimoji="0" lang="en-US" altLang="ja-JP" sz="844" b="1">
                <a:solidFill>
                  <a:schemeClr val="tx1"/>
                </a:solidFill>
                <a:ea typeface="ＭＳ Ｐゴシック" panose="020B0600070205080204" pitchFamily="50" charset="-128"/>
              </a:rPr>
              <a:t>Steingroever et al. (1)</a:t>
            </a:r>
          </a:p>
        </p:txBody>
      </p:sp>
      <p:sp>
        <p:nvSpPr>
          <p:cNvPr id="4" name="Rectangle 5">
            <a:extLst>
              <a:ext uri="{FF2B5EF4-FFF2-40B4-BE49-F238E27FC236}">
                <a16:creationId xmlns:a16="http://schemas.microsoft.com/office/drawing/2014/main" id="{86B2691C-7726-4B4E-BEB6-F017A8A95402}"/>
              </a:ext>
            </a:extLst>
          </p:cNvPr>
          <p:cNvSpPr>
            <a:spLocks/>
          </p:cNvSpPr>
          <p:nvPr/>
        </p:nvSpPr>
        <p:spPr bwMode="auto">
          <a:xfrm>
            <a:off x="451648" y="2833452"/>
            <a:ext cx="147339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ja-JP" altLang="en-US" sz="1687" b="1" dirty="0">
                <a:solidFill>
                  <a:schemeClr val="tx1"/>
                </a:solidFill>
                <a:ea typeface="ヒラギノ明朝 ProN W6" charset="-128"/>
              </a:rPr>
              <a:t>リスク選好：</a:t>
            </a:r>
          </a:p>
        </p:txBody>
      </p:sp>
      <p:pic>
        <p:nvPicPr>
          <p:cNvPr id="5" name="Picture 6">
            <a:extLst>
              <a:ext uri="{FF2B5EF4-FFF2-40B4-BE49-F238E27FC236}">
                <a16:creationId xmlns:a16="http://schemas.microsoft.com/office/drawing/2014/main" id="{BA5F45ED-C61D-44D0-A72D-BB8FBB8AAC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0352" y="3551661"/>
            <a:ext cx="1151930" cy="24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13" name="グループ化 12">
            <a:extLst>
              <a:ext uri="{FF2B5EF4-FFF2-40B4-BE49-F238E27FC236}">
                <a16:creationId xmlns:a16="http://schemas.microsoft.com/office/drawing/2014/main" id="{04585FEB-CBB2-4864-85D5-A08887737E25}"/>
              </a:ext>
            </a:extLst>
          </p:cNvPr>
          <p:cNvGrpSpPr/>
          <p:nvPr/>
        </p:nvGrpSpPr>
        <p:grpSpPr>
          <a:xfrm>
            <a:off x="960352" y="4114231"/>
            <a:ext cx="1294805" cy="884039"/>
            <a:chOff x="1984553" y="4092491"/>
            <a:chExt cx="1294805" cy="884039"/>
          </a:xfrm>
        </p:grpSpPr>
        <p:pic>
          <p:nvPicPr>
            <p:cNvPr id="6" name="Picture 7">
              <a:extLst>
                <a:ext uri="{FF2B5EF4-FFF2-40B4-BE49-F238E27FC236}">
                  <a16:creationId xmlns:a16="http://schemas.microsoft.com/office/drawing/2014/main" id="{1075CA85-5AFE-4E27-8561-5F02511065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0272" y="4172858"/>
              <a:ext cx="125016" cy="15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8">
              <a:extLst>
                <a:ext uri="{FF2B5EF4-FFF2-40B4-BE49-F238E27FC236}">
                  <a16:creationId xmlns:a16="http://schemas.microsoft.com/office/drawing/2014/main" id="{D7E6F816-D4FE-4F78-ACC9-7D2CBB3688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4553" y="4378241"/>
              <a:ext cx="205383" cy="19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8" name="Picture 9">
              <a:extLst>
                <a:ext uri="{FF2B5EF4-FFF2-40B4-BE49-F238E27FC236}">
                  <a16:creationId xmlns:a16="http://schemas.microsoft.com/office/drawing/2014/main" id="{77FDA73A-FA2C-4275-BBB2-D6F156651B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7061" y="4717569"/>
              <a:ext cx="107156" cy="160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10">
              <a:extLst>
                <a:ext uri="{FF2B5EF4-FFF2-40B4-BE49-F238E27FC236}">
                  <a16:creationId xmlns:a16="http://schemas.microsoft.com/office/drawing/2014/main" id="{CA576E6D-9116-4ABE-AC63-03565C537105}"/>
                </a:ext>
              </a:extLst>
            </p:cNvPr>
            <p:cNvSpPr>
              <a:spLocks/>
            </p:cNvSpPr>
            <p:nvPr/>
          </p:nvSpPr>
          <p:spPr bwMode="auto">
            <a:xfrm>
              <a:off x="2127428" y="4092491"/>
              <a:ext cx="1000125"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ja-JP" altLang="en-US" sz="1406" b="1">
                  <a:solidFill>
                    <a:schemeClr val="tx1"/>
                  </a:solidFill>
                  <a:ea typeface="ヒラギノ明朝 ProN W6" charset="-128"/>
                </a:rPr>
                <a:t>：期待報酬</a:t>
              </a:r>
            </a:p>
          </p:txBody>
        </p:sp>
        <p:sp>
          <p:nvSpPr>
            <p:cNvPr id="10" name="Rectangle 11">
              <a:extLst>
                <a:ext uri="{FF2B5EF4-FFF2-40B4-BE49-F238E27FC236}">
                  <a16:creationId xmlns:a16="http://schemas.microsoft.com/office/drawing/2014/main" id="{950C8557-4F63-46DA-9E8B-1956133CB695}"/>
                </a:ext>
              </a:extLst>
            </p:cNvPr>
            <p:cNvSpPr>
              <a:spLocks/>
            </p:cNvSpPr>
            <p:nvPr/>
          </p:nvSpPr>
          <p:spPr bwMode="auto">
            <a:xfrm>
              <a:off x="2127428" y="4378241"/>
              <a:ext cx="115193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ja-JP" altLang="en-US" sz="1406" b="1" dirty="0">
                  <a:solidFill>
                    <a:schemeClr val="tx1"/>
                  </a:solidFill>
                  <a:ea typeface="ヒラギノ明朝 ProN W6" charset="-128"/>
                </a:rPr>
                <a:t>：報酬の分散</a:t>
              </a:r>
            </a:p>
          </p:txBody>
        </p:sp>
        <p:sp>
          <p:nvSpPr>
            <p:cNvPr id="11" name="Rectangle 12">
              <a:extLst>
                <a:ext uri="{FF2B5EF4-FFF2-40B4-BE49-F238E27FC236}">
                  <a16:creationId xmlns:a16="http://schemas.microsoft.com/office/drawing/2014/main" id="{4D08B3E2-A32D-48A7-B0D5-94536009A2DA}"/>
                </a:ext>
              </a:extLst>
            </p:cNvPr>
            <p:cNvSpPr>
              <a:spLocks/>
            </p:cNvSpPr>
            <p:nvPr/>
          </p:nvSpPr>
          <p:spPr bwMode="auto">
            <a:xfrm>
              <a:off x="2118499" y="4672921"/>
              <a:ext cx="1151930" cy="30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sz="3000">
                  <a:solidFill>
                    <a:srgbClr val="263750"/>
                  </a:solidFill>
                  <a:latin typeface="Palatino" charset="0"/>
                  <a:ea typeface="ヒラギノ明朝 ProN W3" charset="-128"/>
                  <a:sym typeface="Palatino" charset="0"/>
                </a:defRPr>
              </a:lvl1pPr>
              <a:lvl2pPr marL="742950" indent="-285750">
                <a:defRPr kumimoji="1" sz="3000">
                  <a:solidFill>
                    <a:srgbClr val="263750"/>
                  </a:solidFill>
                  <a:latin typeface="Palatino" charset="0"/>
                  <a:ea typeface="ヒラギノ明朝 ProN W3" charset="-128"/>
                  <a:sym typeface="Palatino" charset="0"/>
                </a:defRPr>
              </a:lvl2pPr>
              <a:lvl3pPr marL="1143000" indent="-228600">
                <a:defRPr kumimoji="1" sz="3000">
                  <a:solidFill>
                    <a:srgbClr val="263750"/>
                  </a:solidFill>
                  <a:latin typeface="Palatino" charset="0"/>
                  <a:ea typeface="ヒラギノ明朝 ProN W3" charset="-128"/>
                  <a:sym typeface="Palatino" charset="0"/>
                </a:defRPr>
              </a:lvl3pPr>
              <a:lvl4pPr marL="1600200" indent="-228600">
                <a:defRPr kumimoji="1" sz="3000">
                  <a:solidFill>
                    <a:srgbClr val="263750"/>
                  </a:solidFill>
                  <a:latin typeface="Palatino" charset="0"/>
                  <a:ea typeface="ヒラギノ明朝 ProN W3" charset="-128"/>
                  <a:sym typeface="Palatino" charset="0"/>
                </a:defRPr>
              </a:lvl4pPr>
              <a:lvl5pPr marL="2057400" indent="-228600">
                <a:defRPr kumimoji="1" sz="3000">
                  <a:solidFill>
                    <a:srgbClr val="263750"/>
                  </a:solidFill>
                  <a:latin typeface="Palatino" charset="0"/>
                  <a:ea typeface="ヒラギノ明朝 ProN W3" charset="-128"/>
                  <a:sym typeface="Palatino" charset="0"/>
                </a:defRPr>
              </a:lvl5pPr>
              <a:lvl6pPr marL="25146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6pPr>
              <a:lvl7pPr marL="29718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7pPr>
              <a:lvl8pPr marL="34290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8pPr>
              <a:lvl9pPr marL="3886200" indent="-228600" algn="ctr" fontAlgn="base">
                <a:spcBef>
                  <a:spcPct val="0"/>
                </a:spcBef>
                <a:spcAft>
                  <a:spcPct val="0"/>
                </a:spcAft>
                <a:defRPr kumimoji="1" sz="3000">
                  <a:solidFill>
                    <a:srgbClr val="263750"/>
                  </a:solidFill>
                  <a:latin typeface="Palatino" charset="0"/>
                  <a:ea typeface="ヒラギノ明朝 ProN W3" charset="-128"/>
                  <a:sym typeface="Palatino" charset="0"/>
                </a:defRPr>
              </a:lvl9pPr>
            </a:lstStyle>
            <a:p>
              <a:pPr algn="l"/>
              <a:r>
                <a:rPr kumimoji="0" lang="ja-JP" altLang="en-US" sz="1406" b="1" dirty="0">
                  <a:solidFill>
                    <a:schemeClr val="tx1"/>
                  </a:solidFill>
                  <a:ea typeface="ヒラギノ明朝 ProN W6" charset="-128"/>
                </a:rPr>
                <a:t>：正定数</a:t>
              </a:r>
            </a:p>
          </p:txBody>
        </p:sp>
      </p:grpSp>
      <p:sp>
        <p:nvSpPr>
          <p:cNvPr id="15" name="四角形: 角を丸くする 14">
            <a:extLst>
              <a:ext uri="{FF2B5EF4-FFF2-40B4-BE49-F238E27FC236}">
                <a16:creationId xmlns:a16="http://schemas.microsoft.com/office/drawing/2014/main" id="{C31722DD-03D5-4442-ADF2-2571B0827973}"/>
              </a:ext>
            </a:extLst>
          </p:cNvPr>
          <p:cNvSpPr/>
          <p:nvPr/>
        </p:nvSpPr>
        <p:spPr>
          <a:xfrm>
            <a:off x="284380" y="2509024"/>
            <a:ext cx="2135435" cy="2750562"/>
          </a:xfrm>
          <a:prstGeom prst="roundRect">
            <a:avLst>
              <a:gd name="adj" fmla="val 11967"/>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051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角丸四角形 4"/>
          <p:cNvSpPr/>
          <p:nvPr/>
        </p:nvSpPr>
        <p:spPr bwMode="auto">
          <a:xfrm>
            <a:off x="1988320" y="3545982"/>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rPr>
              <a:t>2. </a:t>
            </a:r>
            <a:r>
              <a:rPr lang="ja-JP" altLang="en-US" sz="2200" b="1" dirty="0">
                <a:solidFill>
                  <a:srgbClr val="44546A">
                    <a:lumMod val="20000"/>
                    <a:lumOff val="80000"/>
                  </a:srgbClr>
                </a:solidFill>
                <a:latin typeface="HG丸ｺﾞｼｯｸM-PRO" pitchFamily="50" charset="-128"/>
                <a:ea typeface="HG丸ｺﾞｼｯｸM-PRO" pitchFamily="50" charset="-128"/>
              </a:rPr>
              <a:t>予測誤差を基にした好き嫌いを生むシステムの研究</a:t>
            </a:r>
            <a:endParaRPr kumimoji="1" lang="ja-JP" altLang="en-US" sz="2000" b="1" i="0" u="none" strike="noStrike" kern="1200" cap="none" spc="0" normalizeH="0" baseline="0" noProof="0" dirty="0">
              <a:ln>
                <a:noFill/>
              </a:ln>
              <a:solidFill>
                <a:srgbClr val="44546A">
                  <a:lumMod val="20000"/>
                  <a:lumOff val="80000"/>
                </a:srgbClr>
              </a:solidFill>
              <a:effectLst/>
              <a:uLnTx/>
              <a:uFillTx/>
              <a:latin typeface="HG丸ｺﾞｼｯｸM-PRO" pitchFamily="50" charset="-128"/>
              <a:ea typeface="HG丸ｺﾞｼｯｸM-PRO" pitchFamily="50" charset="-128"/>
              <a:cs typeface="+mn-cs"/>
            </a:endParaRPr>
          </a:p>
        </p:txBody>
      </p:sp>
      <p:sp>
        <p:nvSpPr>
          <p:cNvPr id="6" name="角丸四角形 5"/>
          <p:cNvSpPr/>
          <p:nvPr/>
        </p:nvSpPr>
        <p:spPr bwMode="auto">
          <a:xfrm>
            <a:off x="1981200" y="4949668"/>
            <a:ext cx="8280920" cy="936000"/>
          </a:xfrm>
          <a:prstGeom prst="roundRect">
            <a:avLst/>
          </a:prstGeom>
          <a:solidFill>
            <a:srgbClr val="000066">
              <a:alpha val="60000"/>
            </a:srgb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 </a:t>
            </a:r>
            <a:r>
              <a:rPr kumimoji="1" lang="en-US" altLang="ja-JP" sz="22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rPr>
              <a:t>3. </a:t>
            </a:r>
            <a:r>
              <a:rPr lang="ja-JP" altLang="en-US" sz="2200" b="1" dirty="0">
                <a:solidFill>
                  <a:srgbClr val="E7E6E6">
                    <a:lumMod val="90000"/>
                  </a:srgbClr>
                </a:solidFill>
                <a:latin typeface="HG丸ｺﾞｼｯｸM-PRO" pitchFamily="50" charset="-128"/>
                <a:ea typeface="HG丸ｺﾞｼｯｸM-PRO" pitchFamily="50" charset="-128"/>
              </a:rPr>
              <a:t>自由エネルギー最小化原理によるモデル化の研究</a:t>
            </a:r>
            <a:endParaRPr kumimoji="1" lang="ja-JP" altLang="en-US" sz="2000" b="1" i="0" u="none" strike="noStrike" kern="1200" cap="none" spc="0" normalizeH="0" baseline="0" noProof="0" dirty="0">
              <a:ln>
                <a:noFill/>
              </a:ln>
              <a:solidFill>
                <a:srgbClr val="E7E6E6">
                  <a:lumMod val="90000"/>
                </a:srgbClr>
              </a:solidFill>
              <a:effectLst/>
              <a:uLnTx/>
              <a:uFillTx/>
              <a:latin typeface="HG丸ｺﾞｼｯｸM-PRO" pitchFamily="50" charset="-128"/>
              <a:ea typeface="HG丸ｺﾞｼｯｸM-PRO" pitchFamily="50" charset="-128"/>
              <a:cs typeface="+mn-cs"/>
            </a:endParaRPr>
          </a:p>
        </p:txBody>
      </p:sp>
      <p:sp>
        <p:nvSpPr>
          <p:cNvPr id="9" name="角丸四角形 8"/>
          <p:cNvSpPr/>
          <p:nvPr/>
        </p:nvSpPr>
        <p:spPr bwMode="auto">
          <a:xfrm>
            <a:off x="1937284" y="2142295"/>
            <a:ext cx="8280920" cy="936000"/>
          </a:xfrm>
          <a:prstGeom prst="roundRect">
            <a:avLst/>
          </a:prstGeom>
          <a:solidFill>
            <a:srgbClr val="000066"/>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a:scene3d>
            <a:camera prst="orthographicFront"/>
            <a:lightRig rig="threePt" dir="t"/>
          </a:scene3d>
          <a:sp3d>
            <a:bevelT/>
          </a:sp3d>
        </p:spPr>
        <p:txBody>
          <a:bodyPr anchor="ctr"/>
          <a:lstStyle/>
          <a:p>
            <a:pPr lvl="0" fontAlgn="base">
              <a:spcBef>
                <a:spcPct val="0"/>
              </a:spcBef>
              <a:spcAft>
                <a:spcPct val="0"/>
              </a:spcAft>
              <a:defRPr/>
            </a:pPr>
            <a:r>
              <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１</a:t>
            </a:r>
            <a:r>
              <a:rPr kumimoji="1" lang="en-US" altLang="ja-JP"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rPr>
              <a:t>. </a:t>
            </a:r>
            <a:r>
              <a:rPr lang="ja-JP" altLang="en-US" sz="2200" b="1" dirty="0">
                <a:solidFill>
                  <a:prstClr val="white"/>
                </a:solidFill>
                <a:latin typeface="HG丸ｺﾞｼｯｸM-PRO" pitchFamily="50" charset="-128"/>
                <a:ea typeface="HG丸ｺﾞｼｯｸM-PRO" pitchFamily="50" charset="-128"/>
              </a:rPr>
              <a:t>不確定性下の意思決定への情動の影響と個人差の研究</a:t>
            </a:r>
            <a:endParaRPr kumimoji="1" lang="ja-JP" altLang="en-US" sz="2200" b="1" i="0" u="none" strike="noStrike" kern="1200" cap="none" spc="0" normalizeH="0" baseline="0" noProof="0" dirty="0">
              <a:ln>
                <a:noFill/>
              </a:ln>
              <a:solidFill>
                <a:prstClr val="white"/>
              </a:solidFill>
              <a:effectLst/>
              <a:uLnTx/>
              <a:uFillTx/>
              <a:latin typeface="HG丸ｺﾞｼｯｸM-PRO" pitchFamily="50" charset="-128"/>
              <a:ea typeface="HG丸ｺﾞｼｯｸM-PRO" pitchFamily="50" charset="-128"/>
              <a:cs typeface="+mn-cs"/>
            </a:endParaRPr>
          </a:p>
        </p:txBody>
      </p:sp>
      <p:grpSp>
        <p:nvGrpSpPr>
          <p:cNvPr id="10" name="グループ化 9">
            <a:extLst>
              <a:ext uri="{FF2B5EF4-FFF2-40B4-BE49-F238E27FC236}">
                <a16:creationId xmlns:a16="http://schemas.microsoft.com/office/drawing/2014/main" id="{F7E2B3A8-25BC-4496-9072-73270CB377C8}"/>
              </a:ext>
            </a:extLst>
          </p:cNvPr>
          <p:cNvGrpSpPr/>
          <p:nvPr/>
        </p:nvGrpSpPr>
        <p:grpSpPr>
          <a:xfrm>
            <a:off x="0" y="0"/>
            <a:ext cx="12192000" cy="1287379"/>
            <a:chOff x="0" y="0"/>
            <a:chExt cx="12192000" cy="1287379"/>
          </a:xfrm>
        </p:grpSpPr>
        <p:grpSp>
          <p:nvGrpSpPr>
            <p:cNvPr id="11" name="グループ化 10">
              <a:extLst>
                <a:ext uri="{FF2B5EF4-FFF2-40B4-BE49-F238E27FC236}">
                  <a16:creationId xmlns:a16="http://schemas.microsoft.com/office/drawing/2014/main" id="{7B9C0F3A-DA60-425E-886F-607F865B5EF3}"/>
                </a:ext>
              </a:extLst>
            </p:cNvPr>
            <p:cNvGrpSpPr/>
            <p:nvPr/>
          </p:nvGrpSpPr>
          <p:grpSpPr>
            <a:xfrm>
              <a:off x="0" y="0"/>
              <a:ext cx="12192000" cy="1287379"/>
              <a:chOff x="0" y="-21145"/>
              <a:chExt cx="12192000" cy="1287379"/>
            </a:xfrm>
          </p:grpSpPr>
          <p:sp>
            <p:nvSpPr>
              <p:cNvPr id="13" name="正方形/長方形 12">
                <a:extLst>
                  <a:ext uri="{FF2B5EF4-FFF2-40B4-BE49-F238E27FC236}">
                    <a16:creationId xmlns:a16="http://schemas.microsoft.com/office/drawing/2014/main" id="{0DA914E3-2FFA-430C-8127-CC9B6DC74C98}"/>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4" name="直角三角形 13">
                <a:extLst>
                  <a:ext uri="{FF2B5EF4-FFF2-40B4-BE49-F238E27FC236}">
                    <a16:creationId xmlns:a16="http://schemas.microsoft.com/office/drawing/2014/main" id="{906D0ACC-B3F8-40F6-B4A7-DCCA81E1A785}"/>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2" name="タイトル 1">
              <a:extLst>
                <a:ext uri="{FF2B5EF4-FFF2-40B4-BE49-F238E27FC236}">
                  <a16:creationId xmlns:a16="http://schemas.microsoft.com/office/drawing/2014/main" id="{F6B85A64-BF89-46F3-8F93-3D603833D9ED}"/>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ja-JP" altLang="en-US" sz="3800" b="1" dirty="0">
                  <a:solidFill>
                    <a:prstClr val="white"/>
                  </a:solidFill>
                  <a:latin typeface="HG丸ｺﾞｼｯｸM-PRO" pitchFamily="50" charset="-128"/>
                  <a:ea typeface="HG丸ｺﾞｼｯｸM-PRO" pitchFamily="50" charset="-128"/>
                </a:rPr>
                <a:t>研究テーマ</a:t>
              </a:r>
              <a:endParaRPr kumimoji="1" lang="ja-JP" altLang="en-US" sz="3800" b="0" i="0" u="none" strike="noStrike" kern="1200" cap="none" spc="0" normalizeH="0" baseline="0" noProof="0" dirty="0">
                <a:ln>
                  <a:noFill/>
                </a:ln>
                <a:solidFill>
                  <a:prstClr val="white"/>
                </a:solidFill>
                <a:effectLst/>
                <a:uLnTx/>
                <a:uFillTx/>
                <a:latin typeface="游ゴシック Light" panose="020F0302020204030204"/>
                <a:ea typeface="游ゴシック Light" panose="020B0300000000000000" pitchFamily="50" charset="-128"/>
                <a:cs typeface="+mj-cs"/>
              </a:endParaRPr>
            </a:p>
          </p:txBody>
        </p:sp>
      </p:grpSp>
    </p:spTree>
    <p:extLst>
      <p:ext uri="{BB962C8B-B14F-4D97-AF65-F5344CB8AC3E}">
        <p14:creationId xmlns:p14="http://schemas.microsoft.com/office/powerpoint/2010/main" val="3792540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6503" y="1886319"/>
            <a:ext cx="7143750" cy="4463415"/>
          </a:xfrm>
          <a:prstGeom prst="rect">
            <a:avLst/>
          </a:prstGeom>
        </p:spPr>
      </p:pic>
      <p:sp>
        <p:nvSpPr>
          <p:cNvPr id="3" name="テキスト ボックス 2"/>
          <p:cNvSpPr txBox="1"/>
          <p:nvPr/>
        </p:nvSpPr>
        <p:spPr>
          <a:xfrm rot="16200000">
            <a:off x="3831663" y="3803796"/>
            <a:ext cx="1271502" cy="369332"/>
          </a:xfrm>
          <a:prstGeom prst="rect">
            <a:avLst/>
          </a:prstGeom>
          <a:noFill/>
        </p:spPr>
        <p:txBody>
          <a:bodyPr wrap="none" rtlCol="0">
            <a:spAutoFit/>
          </a:bodyPr>
          <a:lstStyle/>
          <a:p>
            <a:r>
              <a:rPr lang="en-US" altLang="ja-JP" dirty="0"/>
              <a:t>GSR (</a:t>
            </a:r>
            <a:r>
              <a:rPr lang="en-US" altLang="ja-JP" dirty="0" err="1"/>
              <a:t>μS</a:t>
            </a:r>
            <a:r>
              <a:rPr lang="en-US" altLang="ja-JP" dirty="0"/>
              <a:t>)</a:t>
            </a:r>
            <a:endParaRPr lang="ja-JP" altLang="en-US" dirty="0"/>
          </a:p>
        </p:txBody>
      </p:sp>
      <p:sp>
        <p:nvSpPr>
          <p:cNvPr id="6" name="テキスト ボックス 5"/>
          <p:cNvSpPr txBox="1"/>
          <p:nvPr/>
        </p:nvSpPr>
        <p:spPr>
          <a:xfrm>
            <a:off x="7818548" y="6301382"/>
            <a:ext cx="877163" cy="369332"/>
          </a:xfrm>
          <a:prstGeom prst="rect">
            <a:avLst/>
          </a:prstGeom>
          <a:noFill/>
        </p:spPr>
        <p:txBody>
          <a:bodyPr wrap="none" rtlCol="0">
            <a:spAutoFit/>
          </a:bodyPr>
          <a:lstStyle/>
          <a:p>
            <a:r>
              <a:rPr lang="ja-JP" altLang="en-US" dirty="0"/>
              <a:t>デッキ</a:t>
            </a:r>
          </a:p>
        </p:txBody>
      </p:sp>
      <p:cxnSp>
        <p:nvCxnSpPr>
          <p:cNvPr id="8" name="直線コネクタ 7"/>
          <p:cNvCxnSpPr/>
          <p:nvPr/>
        </p:nvCxnSpPr>
        <p:spPr>
          <a:xfrm>
            <a:off x="6709105" y="1874674"/>
            <a:ext cx="290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6736814" y="1874674"/>
            <a:ext cx="0" cy="1219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9609323" y="1874674"/>
            <a:ext cx="0" cy="148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6117981" y="3094182"/>
            <a:ext cx="13023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8935069" y="2022764"/>
            <a:ext cx="12838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8009304" y="1644627"/>
            <a:ext cx="415498" cy="369332"/>
          </a:xfrm>
          <a:prstGeom prst="rect">
            <a:avLst/>
          </a:prstGeom>
          <a:noFill/>
        </p:spPr>
        <p:txBody>
          <a:bodyPr wrap="none" rtlCol="0">
            <a:spAutoFit/>
          </a:bodyPr>
          <a:lstStyle/>
          <a:p>
            <a:r>
              <a:rPr lang="en-US" altLang="ja-JP" dirty="0"/>
              <a:t>**</a:t>
            </a:r>
            <a:endParaRPr lang="ja-JP" altLang="en-US" dirty="0"/>
          </a:p>
        </p:txBody>
      </p:sp>
      <p:grpSp>
        <p:nvGrpSpPr>
          <p:cNvPr id="20" name="グループ化 19">
            <a:extLst>
              <a:ext uri="{FF2B5EF4-FFF2-40B4-BE49-F238E27FC236}">
                <a16:creationId xmlns:a16="http://schemas.microsoft.com/office/drawing/2014/main" id="{9B2A3245-17D0-4EF3-93F1-1361B2C67FBF}"/>
              </a:ext>
            </a:extLst>
          </p:cNvPr>
          <p:cNvGrpSpPr/>
          <p:nvPr/>
        </p:nvGrpSpPr>
        <p:grpSpPr>
          <a:xfrm>
            <a:off x="0" y="0"/>
            <a:ext cx="12192000" cy="1274713"/>
            <a:chOff x="0" y="-1"/>
            <a:chExt cx="12192000" cy="1477109"/>
          </a:xfrm>
        </p:grpSpPr>
        <p:sp>
          <p:nvSpPr>
            <p:cNvPr id="21" name="正方形/長方形 20">
              <a:extLst>
                <a:ext uri="{FF2B5EF4-FFF2-40B4-BE49-F238E27FC236}">
                  <a16:creationId xmlns:a16="http://schemas.microsoft.com/office/drawing/2014/main" id="{91D36C53-B211-431C-B979-3C255B2F41B7}"/>
                </a:ext>
              </a:extLst>
            </p:cNvPr>
            <p:cNvSpPr/>
            <p:nvPr/>
          </p:nvSpPr>
          <p:spPr>
            <a:xfrm>
              <a:off x="0" y="0"/>
              <a:ext cx="12192000" cy="14771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直角三角形 21">
              <a:extLst>
                <a:ext uri="{FF2B5EF4-FFF2-40B4-BE49-F238E27FC236}">
                  <a16:creationId xmlns:a16="http://schemas.microsoft.com/office/drawing/2014/main" id="{A16AC4C0-F20A-4ACB-9AEA-3885E154399B}"/>
                </a:ext>
              </a:extLst>
            </p:cNvPr>
            <p:cNvSpPr/>
            <p:nvPr/>
          </p:nvSpPr>
          <p:spPr>
            <a:xfrm rot="10800000">
              <a:off x="10714892" y="-1"/>
              <a:ext cx="1477108" cy="14771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3" name="Rectangle 14">
            <a:extLst>
              <a:ext uri="{FF2B5EF4-FFF2-40B4-BE49-F238E27FC236}">
                <a16:creationId xmlns:a16="http://schemas.microsoft.com/office/drawing/2014/main" id="{DEAD5646-5E14-4BBA-ABEE-C9B70A60F6FD}"/>
              </a:ext>
            </a:extLst>
          </p:cNvPr>
          <p:cNvSpPr txBox="1">
            <a:spLocks noChangeArrowheads="1"/>
          </p:cNvSpPr>
          <p:nvPr/>
        </p:nvSpPr>
        <p:spPr>
          <a:xfrm>
            <a:off x="320842" y="246897"/>
            <a:ext cx="10394050" cy="813503"/>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defRPr/>
            </a:pPr>
            <a:r>
              <a:rPr lang="en-US" altLang="ja-JP" sz="4000" b="1">
                <a:solidFill>
                  <a:prstClr val="white"/>
                </a:solidFill>
                <a:latin typeface="HG丸ｺﾞｼｯｸM-PRO" pitchFamily="50" charset="-128"/>
                <a:ea typeface="HG丸ｺﾞｼｯｸM-PRO" pitchFamily="50" charset="-128"/>
              </a:rPr>
              <a:t>2016</a:t>
            </a:r>
            <a:r>
              <a:rPr lang="ja-JP" altLang="en-US" sz="4000" b="1">
                <a:solidFill>
                  <a:prstClr val="white"/>
                </a:solidFill>
                <a:latin typeface="HG丸ｺﾞｼｯｸM-PRO" pitchFamily="50" charset="-128"/>
                <a:ea typeface="HG丸ｺﾞｼｯｸM-PRO" pitchFamily="50" charset="-128"/>
              </a:rPr>
              <a:t>年度</a:t>
            </a:r>
            <a:endParaRPr kumimoji="0" lang="ja-JP" altLang="en-US" sz="4000" b="1" dirty="0">
              <a:solidFill>
                <a:schemeClr val="bg1"/>
              </a:solidFill>
            </a:endParaRPr>
          </a:p>
        </p:txBody>
      </p:sp>
      <p:grpSp>
        <p:nvGrpSpPr>
          <p:cNvPr id="13" name="グループ化 12">
            <a:extLst>
              <a:ext uri="{FF2B5EF4-FFF2-40B4-BE49-F238E27FC236}">
                <a16:creationId xmlns:a16="http://schemas.microsoft.com/office/drawing/2014/main" id="{89762527-C47E-4A54-98CE-58E1E874C6B4}"/>
              </a:ext>
            </a:extLst>
          </p:cNvPr>
          <p:cNvGrpSpPr/>
          <p:nvPr/>
        </p:nvGrpSpPr>
        <p:grpSpPr>
          <a:xfrm>
            <a:off x="213421" y="3094182"/>
            <a:ext cx="3706306" cy="2092424"/>
            <a:chOff x="231393" y="2526792"/>
            <a:chExt cx="3706306" cy="2092424"/>
          </a:xfrm>
        </p:grpSpPr>
        <p:sp>
          <p:nvSpPr>
            <p:cNvPr id="9" name="テキスト ボックス 8">
              <a:extLst>
                <a:ext uri="{FF2B5EF4-FFF2-40B4-BE49-F238E27FC236}">
                  <a16:creationId xmlns:a16="http://schemas.microsoft.com/office/drawing/2014/main" id="{7339D3EB-CD2F-4380-A431-DA3418E5A62B}"/>
                </a:ext>
              </a:extLst>
            </p:cNvPr>
            <p:cNvSpPr txBox="1"/>
            <p:nvPr/>
          </p:nvSpPr>
          <p:spPr>
            <a:xfrm>
              <a:off x="277575" y="2603508"/>
              <a:ext cx="3613943" cy="1938992"/>
            </a:xfrm>
            <a:prstGeom prst="rect">
              <a:avLst/>
            </a:prstGeom>
            <a:noFill/>
          </p:spPr>
          <p:txBody>
            <a:bodyPr wrap="square" rtlCol="0">
              <a:spAutoFit/>
            </a:bodyPr>
            <a:lstStyle/>
            <a:p>
              <a:r>
                <a:rPr kumimoji="1" lang="ja-JP" altLang="en-US" sz="2400" dirty="0"/>
                <a:t>選択前の</a:t>
              </a:r>
              <a:r>
                <a:rPr kumimoji="1" lang="en-US" altLang="ja-JP" sz="2400" dirty="0"/>
                <a:t>GSR</a:t>
              </a:r>
            </a:p>
            <a:p>
              <a:endParaRPr lang="en-US" altLang="ja-JP" sz="2400" dirty="0"/>
            </a:p>
            <a:p>
              <a:r>
                <a:rPr kumimoji="1" lang="ja-JP" altLang="en-US" sz="2400" dirty="0"/>
                <a:t>悪い山（</a:t>
              </a:r>
              <a:r>
                <a:rPr lang="en-US" altLang="ja-JP" sz="2400" dirty="0"/>
                <a:t>C</a:t>
              </a:r>
              <a:r>
                <a:rPr lang="ja-JP" altLang="en-US" sz="2400" dirty="0"/>
                <a:t>と</a:t>
              </a:r>
              <a:r>
                <a:rPr lang="en-US" altLang="ja-JP" sz="2400" dirty="0"/>
                <a:t>D</a:t>
              </a:r>
              <a:r>
                <a:rPr kumimoji="1" lang="ja-JP" altLang="en-US" sz="2400" dirty="0"/>
                <a:t>）を引く前に</a:t>
              </a:r>
              <a:r>
                <a:rPr kumimoji="1" lang="en-US" altLang="ja-JP" sz="2400" dirty="0"/>
                <a:t>GSR</a:t>
              </a:r>
              <a:r>
                <a:rPr kumimoji="1" lang="ja-JP" altLang="en-US" sz="2400" dirty="0"/>
                <a:t>が大きくなっている</a:t>
              </a:r>
            </a:p>
          </p:txBody>
        </p:sp>
        <p:sp>
          <p:nvSpPr>
            <p:cNvPr id="11" name="四角形: 角を丸くする 10">
              <a:extLst>
                <a:ext uri="{FF2B5EF4-FFF2-40B4-BE49-F238E27FC236}">
                  <a16:creationId xmlns:a16="http://schemas.microsoft.com/office/drawing/2014/main" id="{BFF4A8CB-A37A-4F45-BB54-E7A589A4EC80}"/>
                </a:ext>
              </a:extLst>
            </p:cNvPr>
            <p:cNvSpPr/>
            <p:nvPr/>
          </p:nvSpPr>
          <p:spPr>
            <a:xfrm>
              <a:off x="231393" y="2526792"/>
              <a:ext cx="3706306" cy="2092424"/>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42437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E8181DEC-7316-461F-A540-CA16194EB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264" y="1810760"/>
            <a:ext cx="7620000" cy="4762500"/>
          </a:xfrm>
          <a:prstGeom prst="rect">
            <a:avLst/>
          </a:prstGeom>
        </p:spPr>
      </p:pic>
      <p:sp>
        <p:nvSpPr>
          <p:cNvPr id="3" name="テキスト ボックス 2"/>
          <p:cNvSpPr txBox="1"/>
          <p:nvPr/>
        </p:nvSpPr>
        <p:spPr>
          <a:xfrm rot="16200000">
            <a:off x="-261923" y="3923868"/>
            <a:ext cx="3042821" cy="369332"/>
          </a:xfrm>
          <a:prstGeom prst="rect">
            <a:avLst/>
          </a:prstGeom>
          <a:noFill/>
        </p:spPr>
        <p:txBody>
          <a:bodyPr wrap="none" rtlCol="0">
            <a:spAutoFit/>
          </a:bodyPr>
          <a:lstStyle/>
          <a:p>
            <a:r>
              <a:rPr lang="en-US" altLang="ja-JP" dirty="0"/>
              <a:t>GSR (</a:t>
            </a:r>
            <a:r>
              <a:rPr lang="ja-JP" altLang="en-US" dirty="0"/>
              <a:t>平均からの差）</a:t>
            </a:r>
            <a:r>
              <a:rPr lang="en-US" altLang="ja-JP" dirty="0"/>
              <a:t> [</a:t>
            </a:r>
            <a:r>
              <a:rPr lang="en-US" altLang="ja-JP" dirty="0" err="1"/>
              <a:t>μS</a:t>
            </a:r>
            <a:r>
              <a:rPr lang="en-US" altLang="ja-JP" dirty="0"/>
              <a:t>]</a:t>
            </a:r>
            <a:endParaRPr lang="ja-JP" altLang="en-US" dirty="0"/>
          </a:p>
        </p:txBody>
      </p:sp>
      <p:sp>
        <p:nvSpPr>
          <p:cNvPr id="6" name="テキスト ボックス 5"/>
          <p:cNvSpPr txBox="1"/>
          <p:nvPr/>
        </p:nvSpPr>
        <p:spPr>
          <a:xfrm>
            <a:off x="3047850" y="6309166"/>
            <a:ext cx="877163" cy="369332"/>
          </a:xfrm>
          <a:prstGeom prst="rect">
            <a:avLst/>
          </a:prstGeom>
          <a:noFill/>
        </p:spPr>
        <p:txBody>
          <a:bodyPr wrap="none" rtlCol="0">
            <a:spAutoFit/>
          </a:bodyPr>
          <a:lstStyle/>
          <a:p>
            <a:r>
              <a:rPr lang="ja-JP" altLang="en-US" dirty="0"/>
              <a:t>悪い山</a:t>
            </a:r>
          </a:p>
        </p:txBody>
      </p:sp>
      <p:grpSp>
        <p:nvGrpSpPr>
          <p:cNvPr id="9" name="グループ化 8"/>
          <p:cNvGrpSpPr/>
          <p:nvPr/>
        </p:nvGrpSpPr>
        <p:grpSpPr>
          <a:xfrm flipH="1">
            <a:off x="2844505" y="1607381"/>
            <a:ext cx="4100943" cy="1449555"/>
            <a:chOff x="4165603" y="1644627"/>
            <a:chExt cx="4100943" cy="1449555"/>
          </a:xfrm>
        </p:grpSpPr>
        <p:cxnSp>
          <p:nvCxnSpPr>
            <p:cNvPr id="8" name="直線コネクタ 7"/>
            <p:cNvCxnSpPr/>
            <p:nvPr/>
          </p:nvCxnSpPr>
          <p:spPr>
            <a:xfrm>
              <a:off x="4756727" y="1874674"/>
              <a:ext cx="2900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4784436" y="1874674"/>
              <a:ext cx="0" cy="12195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656945" y="1874674"/>
              <a:ext cx="0" cy="1480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H="1">
              <a:off x="4165603" y="3094182"/>
              <a:ext cx="13023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6982691" y="2022764"/>
              <a:ext cx="128385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6177150" y="1644627"/>
              <a:ext cx="295274" cy="369332"/>
            </a:xfrm>
            <a:prstGeom prst="rect">
              <a:avLst/>
            </a:prstGeom>
            <a:noFill/>
          </p:spPr>
          <p:txBody>
            <a:bodyPr wrap="none" rtlCol="0">
              <a:spAutoFit/>
            </a:bodyPr>
            <a:lstStyle/>
            <a:p>
              <a:r>
                <a:rPr lang="en-US" altLang="ja-JP" dirty="0"/>
                <a:t>*</a:t>
              </a:r>
              <a:endParaRPr lang="ja-JP" altLang="en-US" dirty="0"/>
            </a:p>
          </p:txBody>
        </p:sp>
      </p:grpSp>
      <p:sp>
        <p:nvSpPr>
          <p:cNvPr id="13" name="テキスト ボックス 12"/>
          <p:cNvSpPr txBox="1"/>
          <p:nvPr/>
        </p:nvSpPr>
        <p:spPr>
          <a:xfrm>
            <a:off x="8386916" y="2326956"/>
            <a:ext cx="3421626" cy="3046988"/>
          </a:xfrm>
          <a:prstGeom prst="rect">
            <a:avLst/>
          </a:prstGeom>
          <a:noFill/>
        </p:spPr>
        <p:txBody>
          <a:bodyPr wrap="square" rtlCol="0">
            <a:spAutoFit/>
          </a:bodyPr>
          <a:lstStyle/>
          <a:p>
            <a:r>
              <a:rPr kumimoji="1" lang="ja-JP" altLang="en-US" sz="2400" dirty="0"/>
              <a:t>悪い山の</a:t>
            </a:r>
            <a:r>
              <a:rPr lang="ja-JP" altLang="en-US" sz="2400" dirty="0"/>
              <a:t>選択時には、</a:t>
            </a:r>
            <a:r>
              <a:rPr kumimoji="1" lang="ja-JP" altLang="en-US" sz="2400" dirty="0"/>
              <a:t>選択を行う前に発汗が増加</a:t>
            </a:r>
            <a:endParaRPr kumimoji="1" lang="en-US" altLang="ja-JP" sz="2400" dirty="0"/>
          </a:p>
          <a:p>
            <a:endParaRPr lang="en-US" altLang="ja-JP" sz="2400" dirty="0"/>
          </a:p>
          <a:p>
            <a:endParaRPr lang="en-US" altLang="ja-JP" sz="2400" dirty="0"/>
          </a:p>
          <a:p>
            <a:r>
              <a:rPr kumimoji="1" lang="ja-JP" altLang="en-US" sz="2400" dirty="0"/>
              <a:t>自律神経が無意識に山の良し悪しに反応している</a:t>
            </a:r>
          </a:p>
        </p:txBody>
      </p:sp>
      <p:sp>
        <p:nvSpPr>
          <p:cNvPr id="15" name="矢印: 下 14"/>
          <p:cNvSpPr/>
          <p:nvPr/>
        </p:nvSpPr>
        <p:spPr>
          <a:xfrm>
            <a:off x="9821086" y="3605456"/>
            <a:ext cx="442452" cy="415937"/>
          </a:xfrm>
          <a:prstGeom prst="downArrow">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5888033" y="6309166"/>
            <a:ext cx="877163" cy="369332"/>
          </a:xfrm>
          <a:prstGeom prst="rect">
            <a:avLst/>
          </a:prstGeom>
          <a:noFill/>
        </p:spPr>
        <p:txBody>
          <a:bodyPr wrap="none" rtlCol="0">
            <a:spAutoFit/>
          </a:bodyPr>
          <a:lstStyle/>
          <a:p>
            <a:r>
              <a:rPr lang="ja-JP" altLang="en-US" dirty="0"/>
              <a:t>良い山</a:t>
            </a:r>
          </a:p>
        </p:txBody>
      </p:sp>
      <p:sp>
        <p:nvSpPr>
          <p:cNvPr id="2" name="四角形: 角を丸くする 1">
            <a:extLst>
              <a:ext uri="{FF2B5EF4-FFF2-40B4-BE49-F238E27FC236}">
                <a16:creationId xmlns:a16="http://schemas.microsoft.com/office/drawing/2014/main" id="{ACCBC9BD-C5D8-46F8-95B3-620AF4BCA4AE}"/>
              </a:ext>
            </a:extLst>
          </p:cNvPr>
          <p:cNvSpPr/>
          <p:nvPr/>
        </p:nvSpPr>
        <p:spPr>
          <a:xfrm>
            <a:off x="8313028" y="1985518"/>
            <a:ext cx="3421626" cy="3644427"/>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66F8003A-8F91-4456-B589-A8072E604AC9}"/>
              </a:ext>
            </a:extLst>
          </p:cNvPr>
          <p:cNvGrpSpPr/>
          <p:nvPr/>
        </p:nvGrpSpPr>
        <p:grpSpPr>
          <a:xfrm>
            <a:off x="0" y="0"/>
            <a:ext cx="12192000" cy="1287379"/>
            <a:chOff x="0" y="0"/>
            <a:chExt cx="12192000" cy="1287379"/>
          </a:xfrm>
        </p:grpSpPr>
        <p:grpSp>
          <p:nvGrpSpPr>
            <p:cNvPr id="25" name="グループ化 24">
              <a:extLst>
                <a:ext uri="{FF2B5EF4-FFF2-40B4-BE49-F238E27FC236}">
                  <a16:creationId xmlns:a16="http://schemas.microsoft.com/office/drawing/2014/main" id="{00343900-7AD8-4F60-B659-E8F0720AFFA5}"/>
                </a:ext>
              </a:extLst>
            </p:cNvPr>
            <p:cNvGrpSpPr/>
            <p:nvPr/>
          </p:nvGrpSpPr>
          <p:grpSpPr>
            <a:xfrm>
              <a:off x="0" y="0"/>
              <a:ext cx="12192000" cy="1287379"/>
              <a:chOff x="0" y="-21145"/>
              <a:chExt cx="12192000" cy="1287379"/>
            </a:xfrm>
          </p:grpSpPr>
          <p:sp>
            <p:nvSpPr>
              <p:cNvPr id="27" name="正方形/長方形 26">
                <a:extLst>
                  <a:ext uri="{FF2B5EF4-FFF2-40B4-BE49-F238E27FC236}">
                    <a16:creationId xmlns:a16="http://schemas.microsoft.com/office/drawing/2014/main" id="{77800E18-8877-4598-9D64-1689D1A833D9}"/>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8" name="直角三角形 27">
                <a:extLst>
                  <a:ext uri="{FF2B5EF4-FFF2-40B4-BE49-F238E27FC236}">
                    <a16:creationId xmlns:a16="http://schemas.microsoft.com/office/drawing/2014/main" id="{FD3BF4B4-2EE8-4190-B64C-4ADF8F748A1B}"/>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26" name="タイトル 1">
              <a:extLst>
                <a:ext uri="{FF2B5EF4-FFF2-40B4-BE49-F238E27FC236}">
                  <a16:creationId xmlns:a16="http://schemas.microsoft.com/office/drawing/2014/main" id="{3A4C907D-DDEB-4384-B9F2-6C135CF260FA}"/>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2017</a:t>
              </a:r>
              <a:r>
                <a:rPr lang="ja-JP" altLang="en-US" sz="3800" b="1" dirty="0">
                  <a:solidFill>
                    <a:prstClr val="white"/>
                  </a:solidFill>
                  <a:latin typeface="HG丸ｺﾞｼｯｸM-PRO" pitchFamily="50" charset="-128"/>
                  <a:ea typeface="HG丸ｺﾞｼｯｸM-PRO" pitchFamily="50" charset="-128"/>
                </a:rPr>
                <a:t>年度：選択前</a:t>
              </a:r>
              <a:r>
                <a:rPr lang="en-US" altLang="ja-JP" sz="3800" b="1" dirty="0">
                  <a:solidFill>
                    <a:prstClr val="white"/>
                  </a:solidFill>
                  <a:latin typeface="HG丸ｺﾞｼｯｸM-PRO" pitchFamily="50" charset="-128"/>
                  <a:ea typeface="HG丸ｺﾞｼｯｸM-PRO" pitchFamily="50" charset="-128"/>
                </a:rPr>
                <a:t>6</a:t>
              </a:r>
              <a:r>
                <a:rPr lang="ja-JP" altLang="en-US" sz="3800" b="1" dirty="0">
                  <a:solidFill>
                    <a:prstClr val="white"/>
                  </a:solidFill>
                  <a:latin typeface="HG丸ｺﾞｼｯｸM-PRO" pitchFamily="50" charset="-128"/>
                  <a:ea typeface="HG丸ｺﾞｼｯｸM-PRO" pitchFamily="50" charset="-128"/>
                </a:rPr>
                <a:t>秒間の</a:t>
              </a:r>
              <a:r>
                <a:rPr lang="en-US" altLang="ja-JP" sz="3800" b="1" dirty="0">
                  <a:solidFill>
                    <a:prstClr val="white"/>
                  </a:solidFill>
                  <a:latin typeface="HG丸ｺﾞｼｯｸM-PRO" pitchFamily="50" charset="-128"/>
                  <a:ea typeface="HG丸ｺﾞｼｯｸM-PRO" pitchFamily="50" charset="-128"/>
                </a:rPr>
                <a:t>GSR</a:t>
              </a:r>
              <a:endParaRPr lang="ja-JP" altLang="en-US" sz="3800" dirty="0">
                <a:solidFill>
                  <a:schemeClr val="bg1"/>
                </a:solidFill>
              </a:endParaRPr>
            </a:p>
          </p:txBody>
        </p:sp>
      </p:grpSp>
    </p:spTree>
    <p:extLst>
      <p:ext uri="{BB962C8B-B14F-4D97-AF65-F5344CB8AC3E}">
        <p14:creationId xmlns:p14="http://schemas.microsoft.com/office/powerpoint/2010/main" val="2823930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BD2DFB92-F1D7-4602-A841-EA66D2C4FA41}"/>
              </a:ext>
            </a:extLst>
          </p:cNvPr>
          <p:cNvGrpSpPr/>
          <p:nvPr/>
        </p:nvGrpSpPr>
        <p:grpSpPr>
          <a:xfrm>
            <a:off x="0" y="0"/>
            <a:ext cx="12192000" cy="1274713"/>
            <a:chOff x="0" y="-1"/>
            <a:chExt cx="12192000" cy="1477109"/>
          </a:xfrm>
        </p:grpSpPr>
        <p:sp>
          <p:nvSpPr>
            <p:cNvPr id="27" name="正方形/長方形 26">
              <a:extLst>
                <a:ext uri="{FF2B5EF4-FFF2-40B4-BE49-F238E27FC236}">
                  <a16:creationId xmlns:a16="http://schemas.microsoft.com/office/drawing/2014/main" id="{3E70B0DC-9CB8-4F44-B2E6-9A776B38801D}"/>
                </a:ext>
              </a:extLst>
            </p:cNvPr>
            <p:cNvSpPr/>
            <p:nvPr/>
          </p:nvSpPr>
          <p:spPr>
            <a:xfrm>
              <a:off x="0" y="0"/>
              <a:ext cx="12192000" cy="14771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直角三角形 27">
              <a:extLst>
                <a:ext uri="{FF2B5EF4-FFF2-40B4-BE49-F238E27FC236}">
                  <a16:creationId xmlns:a16="http://schemas.microsoft.com/office/drawing/2014/main" id="{04A4BCD0-5D3D-49E1-B919-E24F59DF36CE}"/>
                </a:ext>
              </a:extLst>
            </p:cNvPr>
            <p:cNvSpPr/>
            <p:nvPr/>
          </p:nvSpPr>
          <p:spPr>
            <a:xfrm rot="10800000">
              <a:off x="10714892" y="-1"/>
              <a:ext cx="1477108" cy="147710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51214" name="Rectangle 14"/>
          <p:cNvSpPr>
            <a:spLocks noGrp="1" noChangeArrowheads="1"/>
          </p:cNvSpPr>
          <p:nvPr>
            <p:ph type="title"/>
          </p:nvPr>
        </p:nvSpPr>
        <p:spPr>
          <a:xfrm>
            <a:off x="320842" y="246897"/>
            <a:ext cx="10394050" cy="813503"/>
          </a:xfrm>
        </p:spPr>
        <p:txBody>
          <a:bodyPr>
            <a:normAutofit/>
          </a:bodyPr>
          <a:lstStyle/>
          <a:p>
            <a:pPr>
              <a:defRPr/>
            </a:pPr>
            <a:r>
              <a:rPr lang="en-US" altLang="ja-JP" sz="4000" b="1" dirty="0">
                <a:solidFill>
                  <a:prstClr val="white"/>
                </a:solidFill>
                <a:latin typeface="HG丸ｺﾞｼｯｸM-PRO" pitchFamily="50" charset="-128"/>
                <a:ea typeface="HG丸ｺﾞｼｯｸM-PRO" pitchFamily="50" charset="-128"/>
              </a:rPr>
              <a:t>2017</a:t>
            </a:r>
            <a:r>
              <a:rPr lang="ja-JP" altLang="en-US" sz="4000" b="1" dirty="0">
                <a:solidFill>
                  <a:prstClr val="white"/>
                </a:solidFill>
                <a:latin typeface="HG丸ｺﾞｼｯｸM-PRO" pitchFamily="50" charset="-128"/>
                <a:ea typeface="HG丸ｺﾞｼｯｸM-PRO" pitchFamily="50" charset="-128"/>
              </a:rPr>
              <a:t>年度：予期的</a:t>
            </a:r>
            <a:r>
              <a:rPr lang="en-US" altLang="ja-JP" sz="4000" b="1" dirty="0">
                <a:solidFill>
                  <a:prstClr val="white"/>
                </a:solidFill>
                <a:latin typeface="HG丸ｺﾞｼｯｸM-PRO" pitchFamily="50" charset="-128"/>
                <a:ea typeface="HG丸ｺﾞｼｯｸM-PRO" pitchFamily="50" charset="-128"/>
              </a:rPr>
              <a:t>GSR</a:t>
            </a:r>
            <a:r>
              <a:rPr lang="ja-JP" altLang="en-US" sz="4000" b="1" dirty="0">
                <a:solidFill>
                  <a:prstClr val="white"/>
                </a:solidFill>
                <a:latin typeface="HG丸ｺﾞｼｯｸM-PRO" pitchFamily="50" charset="-128"/>
                <a:ea typeface="HG丸ｺﾞｼｯｸM-PRO" pitchFamily="50" charset="-128"/>
              </a:rPr>
              <a:t>の影響</a:t>
            </a:r>
            <a:endParaRPr kumimoji="0" lang="ja-JP" altLang="en-US" sz="4000" b="1" dirty="0">
              <a:solidFill>
                <a:schemeClr val="bg1"/>
              </a:solidFill>
            </a:endParaRPr>
          </a:p>
        </p:txBody>
      </p:sp>
      <p:grpSp>
        <p:nvGrpSpPr>
          <p:cNvPr id="3" name="グループ化 2">
            <a:extLst>
              <a:ext uri="{FF2B5EF4-FFF2-40B4-BE49-F238E27FC236}">
                <a16:creationId xmlns:a16="http://schemas.microsoft.com/office/drawing/2014/main" id="{D64CFB10-D173-4314-8797-8FDC2C6E781B}"/>
              </a:ext>
            </a:extLst>
          </p:cNvPr>
          <p:cNvGrpSpPr/>
          <p:nvPr/>
        </p:nvGrpSpPr>
        <p:grpSpPr>
          <a:xfrm>
            <a:off x="3765203" y="1899336"/>
            <a:ext cx="4661594" cy="3631197"/>
            <a:chOff x="3809394" y="1899336"/>
            <a:chExt cx="4661594" cy="3631197"/>
          </a:xfrm>
        </p:grpSpPr>
        <p:pic>
          <p:nvPicPr>
            <p:cNvPr id="41" name="図 40">
              <a:extLst>
                <a:ext uri="{FF2B5EF4-FFF2-40B4-BE49-F238E27FC236}">
                  <a16:creationId xmlns:a16="http://schemas.microsoft.com/office/drawing/2014/main" id="{4C47D39E-7E0F-4BF8-8622-A16A90B68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6515" y="1899336"/>
              <a:ext cx="4354473" cy="3265855"/>
            </a:xfrm>
            <a:prstGeom prst="rect">
              <a:avLst/>
            </a:prstGeom>
          </p:spPr>
        </p:pic>
        <p:sp>
          <p:nvSpPr>
            <p:cNvPr id="43" name="テキスト ボックス 42">
              <a:extLst>
                <a:ext uri="{FF2B5EF4-FFF2-40B4-BE49-F238E27FC236}">
                  <a16:creationId xmlns:a16="http://schemas.microsoft.com/office/drawing/2014/main" id="{1DFDC31E-0027-4FA8-B776-26BBB30E3A11}"/>
                </a:ext>
              </a:extLst>
            </p:cNvPr>
            <p:cNvSpPr txBox="1"/>
            <p:nvPr/>
          </p:nvSpPr>
          <p:spPr>
            <a:xfrm rot="16200000">
              <a:off x="3322241" y="3299971"/>
              <a:ext cx="1343638" cy="369332"/>
            </a:xfrm>
            <a:prstGeom prst="rect">
              <a:avLst/>
            </a:prstGeom>
            <a:noFill/>
          </p:spPr>
          <p:txBody>
            <a:bodyPr wrap="none" rtlCol="0">
              <a:spAutoFit/>
            </a:bodyPr>
            <a:lstStyle/>
            <a:p>
              <a:r>
                <a:rPr lang="ja-JP" altLang="en-US" dirty="0"/>
                <a:t>予期的</a:t>
              </a:r>
              <a:r>
                <a:rPr lang="en-US" altLang="ja-JP" dirty="0"/>
                <a:t>GSR</a:t>
              </a:r>
              <a:endParaRPr kumimoji="1" lang="ja-JP" altLang="en-US" dirty="0"/>
            </a:p>
          </p:txBody>
        </p:sp>
        <p:sp>
          <p:nvSpPr>
            <p:cNvPr id="44" name="テキスト ボックス 43">
              <a:extLst>
                <a:ext uri="{FF2B5EF4-FFF2-40B4-BE49-F238E27FC236}">
                  <a16:creationId xmlns:a16="http://schemas.microsoft.com/office/drawing/2014/main" id="{00059848-1A73-4EC4-BED7-D2F90A362E4E}"/>
                </a:ext>
              </a:extLst>
            </p:cNvPr>
            <p:cNvSpPr txBox="1"/>
            <p:nvPr/>
          </p:nvSpPr>
          <p:spPr>
            <a:xfrm>
              <a:off x="5550966" y="5161201"/>
              <a:ext cx="1584088" cy="369332"/>
            </a:xfrm>
            <a:prstGeom prst="rect">
              <a:avLst/>
            </a:prstGeom>
            <a:noFill/>
          </p:spPr>
          <p:txBody>
            <a:bodyPr wrap="none" rtlCol="0">
              <a:spAutoFit/>
            </a:bodyPr>
            <a:lstStyle/>
            <a:p>
              <a:r>
                <a:rPr kumimoji="1" lang="ja-JP" altLang="en-US" dirty="0"/>
                <a:t>獲得金額 </a:t>
              </a:r>
              <a:r>
                <a:rPr kumimoji="1" lang="en-US" altLang="ja-JP" dirty="0"/>
                <a:t>[</a:t>
              </a:r>
              <a:r>
                <a:rPr kumimoji="1" lang="ja-JP" altLang="en-US" dirty="0"/>
                <a:t>円</a:t>
              </a:r>
              <a:r>
                <a:rPr kumimoji="1" lang="en-US" altLang="ja-JP" dirty="0"/>
                <a:t>]</a:t>
              </a:r>
              <a:endParaRPr kumimoji="1" lang="ja-JP" altLang="en-US" dirty="0"/>
            </a:p>
          </p:txBody>
        </p:sp>
        <p:sp>
          <p:nvSpPr>
            <p:cNvPr id="45" name="テキスト ボックス 44">
              <a:extLst>
                <a:ext uri="{FF2B5EF4-FFF2-40B4-BE49-F238E27FC236}">
                  <a16:creationId xmlns:a16="http://schemas.microsoft.com/office/drawing/2014/main" id="{CA6A2A35-5CD2-4A77-83EE-CDD5AA5F43F2}"/>
                </a:ext>
              </a:extLst>
            </p:cNvPr>
            <p:cNvSpPr txBox="1"/>
            <p:nvPr/>
          </p:nvSpPr>
          <p:spPr>
            <a:xfrm>
              <a:off x="4850419" y="2259093"/>
              <a:ext cx="1111202" cy="646331"/>
            </a:xfrm>
            <a:prstGeom prst="rect">
              <a:avLst/>
            </a:prstGeom>
            <a:noFill/>
          </p:spPr>
          <p:txBody>
            <a:bodyPr wrap="none" rtlCol="0">
              <a:spAutoFit/>
            </a:bodyPr>
            <a:lstStyle/>
            <a:p>
              <a:r>
                <a:rPr lang="en-US" altLang="ja-JP" dirty="0"/>
                <a:t>r = -0.55</a:t>
              </a:r>
            </a:p>
            <a:p>
              <a:r>
                <a:rPr kumimoji="1" lang="en-US" altLang="ja-JP" dirty="0"/>
                <a:t>p = 0.01</a:t>
              </a:r>
              <a:endParaRPr kumimoji="1" lang="ja-JP" altLang="en-US" dirty="0"/>
            </a:p>
          </p:txBody>
        </p:sp>
      </p:grpSp>
      <p:grpSp>
        <p:nvGrpSpPr>
          <p:cNvPr id="2" name="グループ化 1">
            <a:extLst>
              <a:ext uri="{FF2B5EF4-FFF2-40B4-BE49-F238E27FC236}">
                <a16:creationId xmlns:a16="http://schemas.microsoft.com/office/drawing/2014/main" id="{54B33C7C-FD3F-47BF-90F3-9CEE5357D1DF}"/>
              </a:ext>
            </a:extLst>
          </p:cNvPr>
          <p:cNvGrpSpPr/>
          <p:nvPr/>
        </p:nvGrpSpPr>
        <p:grpSpPr>
          <a:xfrm>
            <a:off x="3219654" y="5694646"/>
            <a:ext cx="5752692" cy="632228"/>
            <a:chOff x="3307832" y="5694646"/>
            <a:chExt cx="5752692" cy="632228"/>
          </a:xfrm>
        </p:grpSpPr>
        <p:sp>
          <p:nvSpPr>
            <p:cNvPr id="48" name="テキスト ボックス 47">
              <a:extLst>
                <a:ext uri="{FF2B5EF4-FFF2-40B4-BE49-F238E27FC236}">
                  <a16:creationId xmlns:a16="http://schemas.microsoft.com/office/drawing/2014/main" id="{22F00FCD-3A64-4638-930B-654E81A41400}"/>
                </a:ext>
              </a:extLst>
            </p:cNvPr>
            <p:cNvSpPr txBox="1"/>
            <p:nvPr/>
          </p:nvSpPr>
          <p:spPr>
            <a:xfrm>
              <a:off x="3318650" y="5779928"/>
              <a:ext cx="5731056" cy="461665"/>
            </a:xfrm>
            <a:prstGeom prst="rect">
              <a:avLst/>
            </a:prstGeom>
            <a:noFill/>
          </p:spPr>
          <p:txBody>
            <a:bodyPr wrap="none" rtlCol="0">
              <a:spAutoFit/>
            </a:bodyPr>
            <a:lstStyle/>
            <a:p>
              <a:r>
                <a:rPr lang="ja-JP" altLang="en-US" sz="2400" dirty="0"/>
                <a:t>予期的</a:t>
              </a:r>
              <a:r>
                <a:rPr lang="en-US" altLang="ja-JP" sz="2400" dirty="0"/>
                <a:t>GSR</a:t>
              </a:r>
              <a:r>
                <a:rPr lang="ja-JP" altLang="en-US" sz="2400" dirty="0"/>
                <a:t>と課題成績に相関がみられた</a:t>
              </a:r>
              <a:endParaRPr kumimoji="1" lang="ja-JP" altLang="en-US" sz="2400" dirty="0"/>
            </a:p>
          </p:txBody>
        </p:sp>
        <p:sp>
          <p:nvSpPr>
            <p:cNvPr id="51" name="四角形: 角を丸くする 50">
              <a:extLst>
                <a:ext uri="{FF2B5EF4-FFF2-40B4-BE49-F238E27FC236}">
                  <a16:creationId xmlns:a16="http://schemas.microsoft.com/office/drawing/2014/main" id="{ACB64EC9-C911-43D0-8E85-5CE321889C88}"/>
                </a:ext>
              </a:extLst>
            </p:cNvPr>
            <p:cNvSpPr/>
            <p:nvPr/>
          </p:nvSpPr>
          <p:spPr>
            <a:xfrm>
              <a:off x="3307832" y="5694646"/>
              <a:ext cx="5752692" cy="632228"/>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88156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54E52C8D-04C8-4E9A-BE86-558A0C8B3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431" y="2066060"/>
            <a:ext cx="5334000" cy="4000500"/>
          </a:xfrm>
          <a:prstGeom prst="rect">
            <a:avLst/>
          </a:prstGeom>
        </p:spPr>
      </p:pic>
      <p:pic>
        <p:nvPicPr>
          <p:cNvPr id="21" name="図 20">
            <a:extLst>
              <a:ext uri="{FF2B5EF4-FFF2-40B4-BE49-F238E27FC236}">
                <a16:creationId xmlns:a16="http://schemas.microsoft.com/office/drawing/2014/main" id="{9D1E1428-C4EF-4A7E-85E3-B598E30EA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7431" y="2066060"/>
            <a:ext cx="5334000" cy="4000500"/>
          </a:xfrm>
          <a:prstGeom prst="rect">
            <a:avLst/>
          </a:prstGeom>
        </p:spPr>
      </p:pic>
      <p:sp>
        <p:nvSpPr>
          <p:cNvPr id="6" name="テキスト ボックス 5">
            <a:extLst>
              <a:ext uri="{FF2B5EF4-FFF2-40B4-BE49-F238E27FC236}">
                <a16:creationId xmlns:a16="http://schemas.microsoft.com/office/drawing/2014/main" id="{EBC3E812-0BC3-4B62-9B8D-178FFD8DA496}"/>
              </a:ext>
            </a:extLst>
          </p:cNvPr>
          <p:cNvSpPr txBox="1"/>
          <p:nvPr/>
        </p:nvSpPr>
        <p:spPr>
          <a:xfrm rot="16200000">
            <a:off x="6756" y="3743145"/>
            <a:ext cx="3575018" cy="646331"/>
          </a:xfrm>
          <a:prstGeom prst="rect">
            <a:avLst/>
          </a:prstGeom>
          <a:noFill/>
        </p:spPr>
        <p:txBody>
          <a:bodyPr wrap="none" rtlCol="0">
            <a:spAutoFit/>
          </a:bodyPr>
          <a:lstStyle/>
          <a:p>
            <a:r>
              <a:rPr lang="ja-JP" altLang="en-US" dirty="0"/>
              <a:t>悪い</a:t>
            </a:r>
            <a:r>
              <a:rPr kumimoji="1" lang="ja-JP" altLang="en-US" dirty="0"/>
              <a:t>山における発汗反応 －</a:t>
            </a:r>
            <a:endParaRPr kumimoji="1" lang="en-US" altLang="ja-JP" dirty="0"/>
          </a:p>
          <a:p>
            <a:r>
              <a:rPr lang="ja-JP" altLang="en-US" dirty="0"/>
              <a:t>　良い山における発汗反応 </a:t>
            </a:r>
            <a:r>
              <a:rPr lang="en-US" altLang="ja-JP" dirty="0"/>
              <a:t>[</a:t>
            </a:r>
            <a:r>
              <a:rPr lang="en-US" altLang="ja-JP" dirty="0" err="1"/>
              <a:t>μS</a:t>
            </a:r>
            <a:r>
              <a:rPr lang="en-US" altLang="ja-JP" dirty="0"/>
              <a:t>]</a:t>
            </a:r>
            <a:endParaRPr kumimoji="1" lang="ja-JP" altLang="en-US" dirty="0"/>
          </a:p>
        </p:txBody>
      </p:sp>
      <p:sp>
        <p:nvSpPr>
          <p:cNvPr id="7" name="テキスト ボックス 6">
            <a:extLst>
              <a:ext uri="{FF2B5EF4-FFF2-40B4-BE49-F238E27FC236}">
                <a16:creationId xmlns:a16="http://schemas.microsoft.com/office/drawing/2014/main" id="{E53AC47F-5E83-4C92-85AF-EBC9D5E63881}"/>
              </a:ext>
            </a:extLst>
          </p:cNvPr>
          <p:cNvSpPr txBox="1"/>
          <p:nvPr/>
        </p:nvSpPr>
        <p:spPr>
          <a:xfrm>
            <a:off x="3992387" y="6066560"/>
            <a:ext cx="1584088" cy="369332"/>
          </a:xfrm>
          <a:prstGeom prst="rect">
            <a:avLst/>
          </a:prstGeom>
          <a:noFill/>
        </p:spPr>
        <p:txBody>
          <a:bodyPr wrap="none" rtlCol="0">
            <a:spAutoFit/>
          </a:bodyPr>
          <a:lstStyle/>
          <a:p>
            <a:r>
              <a:rPr kumimoji="1" lang="ja-JP" altLang="en-US" dirty="0"/>
              <a:t>獲得金額 </a:t>
            </a:r>
            <a:r>
              <a:rPr kumimoji="1" lang="en-US" altLang="ja-JP" dirty="0"/>
              <a:t>[</a:t>
            </a:r>
            <a:r>
              <a:rPr kumimoji="1" lang="ja-JP" altLang="en-US" dirty="0"/>
              <a:t>円</a:t>
            </a:r>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EBB5F8F0-9A8C-4F34-BB6A-538E04EEA9EB}"/>
              </a:ext>
            </a:extLst>
          </p:cNvPr>
          <p:cNvSpPr txBox="1"/>
          <p:nvPr/>
        </p:nvSpPr>
        <p:spPr>
          <a:xfrm>
            <a:off x="7905446" y="3306010"/>
            <a:ext cx="3613943" cy="1200329"/>
          </a:xfrm>
          <a:prstGeom prst="rect">
            <a:avLst/>
          </a:prstGeom>
          <a:noFill/>
        </p:spPr>
        <p:txBody>
          <a:bodyPr wrap="square" rtlCol="0">
            <a:spAutoFit/>
          </a:bodyPr>
          <a:lstStyle/>
          <a:p>
            <a:r>
              <a:rPr kumimoji="1" lang="ja-JP" altLang="en-US" sz="2400" dirty="0"/>
              <a:t>悪い山</a:t>
            </a:r>
            <a:r>
              <a:rPr lang="ja-JP" altLang="en-US" sz="2400" dirty="0"/>
              <a:t>に対する情動反応が強い人ほど、良い山を選ぶ確率が高い</a:t>
            </a:r>
            <a:endParaRPr kumimoji="1" lang="ja-JP" altLang="en-US" sz="2400" dirty="0"/>
          </a:p>
        </p:txBody>
      </p:sp>
      <p:sp>
        <p:nvSpPr>
          <p:cNvPr id="9" name="テキスト ボックス 8">
            <a:extLst>
              <a:ext uri="{FF2B5EF4-FFF2-40B4-BE49-F238E27FC236}">
                <a16:creationId xmlns:a16="http://schemas.microsoft.com/office/drawing/2014/main" id="{5F300D7C-EE1D-4260-A6DA-3D645F77B4EA}"/>
              </a:ext>
            </a:extLst>
          </p:cNvPr>
          <p:cNvSpPr txBox="1"/>
          <p:nvPr/>
        </p:nvSpPr>
        <p:spPr>
          <a:xfrm>
            <a:off x="3106089" y="2530167"/>
            <a:ext cx="1111202" cy="646331"/>
          </a:xfrm>
          <a:prstGeom prst="rect">
            <a:avLst/>
          </a:prstGeom>
          <a:noFill/>
        </p:spPr>
        <p:txBody>
          <a:bodyPr wrap="none" rtlCol="0">
            <a:spAutoFit/>
          </a:bodyPr>
          <a:lstStyle/>
          <a:p>
            <a:r>
              <a:rPr lang="en-US" altLang="ja-JP" dirty="0"/>
              <a:t>r = -0.55</a:t>
            </a:r>
          </a:p>
          <a:p>
            <a:r>
              <a:rPr kumimoji="1" lang="en-US" altLang="ja-JP" dirty="0"/>
              <a:t>p = 0.01</a:t>
            </a:r>
            <a:endParaRPr kumimoji="1" lang="ja-JP" altLang="en-US" dirty="0"/>
          </a:p>
        </p:txBody>
      </p:sp>
      <p:cxnSp>
        <p:nvCxnSpPr>
          <p:cNvPr id="13" name="直線コネクタ 12">
            <a:extLst>
              <a:ext uri="{FF2B5EF4-FFF2-40B4-BE49-F238E27FC236}">
                <a16:creationId xmlns:a16="http://schemas.microsoft.com/office/drawing/2014/main" id="{1AD4E853-594B-49A2-B86B-78D2A40DC8CE}"/>
              </a:ext>
            </a:extLst>
          </p:cNvPr>
          <p:cNvCxnSpPr>
            <a:cxnSpLocks/>
          </p:cNvCxnSpPr>
          <p:nvPr/>
        </p:nvCxnSpPr>
        <p:spPr>
          <a:xfrm>
            <a:off x="2809875" y="2362200"/>
            <a:ext cx="41243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F63EDDE-887B-436E-BC89-E2EADCABD23F}"/>
              </a:ext>
            </a:extLst>
          </p:cNvPr>
          <p:cNvCxnSpPr/>
          <p:nvPr/>
        </p:nvCxnSpPr>
        <p:spPr>
          <a:xfrm flipV="1">
            <a:off x="6934200" y="2362200"/>
            <a:ext cx="0" cy="3267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四角形: 角を丸くする 11">
            <a:extLst>
              <a:ext uri="{FF2B5EF4-FFF2-40B4-BE49-F238E27FC236}">
                <a16:creationId xmlns:a16="http://schemas.microsoft.com/office/drawing/2014/main" id="{4150868B-D03B-48A1-8B27-FB63DFCF9391}"/>
              </a:ext>
            </a:extLst>
          </p:cNvPr>
          <p:cNvSpPr/>
          <p:nvPr/>
        </p:nvSpPr>
        <p:spPr>
          <a:xfrm>
            <a:off x="7813083" y="3152578"/>
            <a:ext cx="3706306" cy="1390706"/>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2017</a:t>
              </a:r>
              <a:r>
                <a:rPr lang="ja-JP" altLang="en-US" sz="3800" b="1" dirty="0">
                  <a:solidFill>
                    <a:prstClr val="white"/>
                  </a:solidFill>
                  <a:latin typeface="HG丸ｺﾞｼｯｸM-PRO" pitchFamily="50" charset="-128"/>
                  <a:ea typeface="HG丸ｺﾞｼｯｸM-PRO" pitchFamily="50" charset="-128"/>
                </a:rPr>
                <a:t>年度：発汗反応の個人差</a:t>
              </a:r>
              <a:endParaRPr lang="ja-JP" altLang="en-US" sz="3800" dirty="0">
                <a:solidFill>
                  <a:schemeClr val="bg1"/>
                </a:solidFill>
              </a:endParaRPr>
            </a:p>
          </p:txBody>
        </p:sp>
      </p:grpSp>
    </p:spTree>
    <p:extLst>
      <p:ext uri="{BB962C8B-B14F-4D97-AF65-F5344CB8AC3E}">
        <p14:creationId xmlns:p14="http://schemas.microsoft.com/office/powerpoint/2010/main" val="40379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36C175AA-6FF2-42AA-B54E-FBC7ABB7E78D}"/>
              </a:ext>
            </a:extLst>
          </p:cNvPr>
          <p:cNvSpPr/>
          <p:nvPr/>
        </p:nvSpPr>
        <p:spPr>
          <a:xfrm>
            <a:off x="7015683" y="1509121"/>
            <a:ext cx="4586382" cy="3678316"/>
          </a:xfrm>
          <a:prstGeom prst="rect">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2E96878-469A-4ABE-A003-58C93126B0BF}"/>
              </a:ext>
            </a:extLst>
          </p:cNvPr>
          <p:cNvSpPr txBox="1"/>
          <p:nvPr/>
        </p:nvSpPr>
        <p:spPr>
          <a:xfrm>
            <a:off x="779527" y="5992055"/>
            <a:ext cx="10632947" cy="461665"/>
          </a:xfrm>
          <a:prstGeom prst="rect">
            <a:avLst/>
          </a:prstGeom>
          <a:noFill/>
        </p:spPr>
        <p:txBody>
          <a:bodyPr wrap="square" rtlCol="0">
            <a:spAutoFit/>
          </a:bodyPr>
          <a:lstStyle/>
          <a:p>
            <a:pPr algn="ctr"/>
            <a:r>
              <a:rPr kumimoji="1" lang="ja-JP" altLang="en-US" sz="2400" dirty="0"/>
              <a:t>刺激探求性の高い人は情動反応が生じやすく、その結果よい選択を</a:t>
            </a:r>
            <a:r>
              <a:rPr lang="ja-JP" altLang="en-US" sz="2400" dirty="0"/>
              <a:t>しやすい</a:t>
            </a:r>
            <a:endParaRPr kumimoji="1" lang="ja-JP" altLang="en-US" sz="2400" dirty="0"/>
          </a:p>
        </p:txBody>
      </p:sp>
      <p:sp>
        <p:nvSpPr>
          <p:cNvPr id="9" name="四角形: 角を丸くする 8">
            <a:extLst>
              <a:ext uri="{FF2B5EF4-FFF2-40B4-BE49-F238E27FC236}">
                <a16:creationId xmlns:a16="http://schemas.microsoft.com/office/drawing/2014/main" id="{EC611F46-3875-4C08-844D-7BFEEBA5B4C0}"/>
              </a:ext>
            </a:extLst>
          </p:cNvPr>
          <p:cNvSpPr/>
          <p:nvPr/>
        </p:nvSpPr>
        <p:spPr>
          <a:xfrm>
            <a:off x="516194" y="5919020"/>
            <a:ext cx="11159612" cy="607734"/>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DA55BB1A-D9E9-41D7-ADA2-04629AC75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295" y="1626885"/>
            <a:ext cx="5334000" cy="4000500"/>
          </a:xfrm>
          <a:prstGeom prst="rect">
            <a:avLst/>
          </a:prstGeom>
        </p:spPr>
      </p:pic>
      <p:pic>
        <p:nvPicPr>
          <p:cNvPr id="10" name="図 9">
            <a:extLst>
              <a:ext uri="{FF2B5EF4-FFF2-40B4-BE49-F238E27FC236}">
                <a16:creationId xmlns:a16="http://schemas.microsoft.com/office/drawing/2014/main" id="{6D9BC53E-F867-482A-8973-8BF6B356E0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340" y="2130342"/>
            <a:ext cx="3785337" cy="2839003"/>
          </a:xfrm>
          <a:prstGeom prst="rect">
            <a:avLst/>
          </a:prstGeom>
        </p:spPr>
      </p:pic>
      <p:sp>
        <p:nvSpPr>
          <p:cNvPr id="14" name="テキスト ボックス 13">
            <a:extLst>
              <a:ext uri="{FF2B5EF4-FFF2-40B4-BE49-F238E27FC236}">
                <a16:creationId xmlns:a16="http://schemas.microsoft.com/office/drawing/2014/main" id="{EECA891F-18FD-476B-8042-259B22B6D2F8}"/>
              </a:ext>
            </a:extLst>
          </p:cNvPr>
          <p:cNvSpPr txBox="1"/>
          <p:nvPr/>
        </p:nvSpPr>
        <p:spPr>
          <a:xfrm>
            <a:off x="4798301" y="3027996"/>
            <a:ext cx="415498" cy="369332"/>
          </a:xfrm>
          <a:prstGeom prst="rect">
            <a:avLst/>
          </a:prstGeom>
          <a:noFill/>
        </p:spPr>
        <p:txBody>
          <a:bodyPr wrap="none" rtlCol="0">
            <a:spAutoFit/>
          </a:bodyPr>
          <a:lstStyle/>
          <a:p>
            <a:r>
              <a:rPr kumimoji="1" lang="ja-JP" altLang="en-US" dirty="0"/>
              <a:t>＊</a:t>
            </a:r>
          </a:p>
        </p:txBody>
      </p:sp>
      <p:sp>
        <p:nvSpPr>
          <p:cNvPr id="15" name="テキスト ボックス 14">
            <a:extLst>
              <a:ext uri="{FF2B5EF4-FFF2-40B4-BE49-F238E27FC236}">
                <a16:creationId xmlns:a16="http://schemas.microsoft.com/office/drawing/2014/main" id="{50DC8C11-720F-4F5B-934E-E1C67AD5C9AB}"/>
              </a:ext>
            </a:extLst>
          </p:cNvPr>
          <p:cNvSpPr txBox="1"/>
          <p:nvPr/>
        </p:nvSpPr>
        <p:spPr>
          <a:xfrm>
            <a:off x="10110378" y="2871131"/>
            <a:ext cx="415498" cy="369332"/>
          </a:xfrm>
          <a:prstGeom prst="rect">
            <a:avLst/>
          </a:prstGeom>
          <a:noFill/>
        </p:spPr>
        <p:txBody>
          <a:bodyPr wrap="none" rtlCol="0">
            <a:spAutoFit/>
          </a:bodyPr>
          <a:lstStyle/>
          <a:p>
            <a:r>
              <a:rPr kumimoji="1" lang="ja-JP" altLang="en-US" dirty="0"/>
              <a:t>＊</a:t>
            </a:r>
          </a:p>
        </p:txBody>
      </p:sp>
      <p:sp>
        <p:nvSpPr>
          <p:cNvPr id="18" name="テキスト ボックス 17">
            <a:extLst>
              <a:ext uri="{FF2B5EF4-FFF2-40B4-BE49-F238E27FC236}">
                <a16:creationId xmlns:a16="http://schemas.microsoft.com/office/drawing/2014/main" id="{4D5BFA83-C8C4-48AF-9593-6B749094D0EC}"/>
              </a:ext>
            </a:extLst>
          </p:cNvPr>
          <p:cNvSpPr txBox="1"/>
          <p:nvPr/>
        </p:nvSpPr>
        <p:spPr>
          <a:xfrm>
            <a:off x="7831546" y="1638135"/>
            <a:ext cx="2954655" cy="461665"/>
          </a:xfrm>
          <a:prstGeom prst="rect">
            <a:avLst/>
          </a:prstGeom>
          <a:noFill/>
        </p:spPr>
        <p:txBody>
          <a:bodyPr wrap="none" rtlCol="0">
            <a:spAutoFit/>
          </a:bodyPr>
          <a:lstStyle/>
          <a:p>
            <a:r>
              <a:rPr kumimoji="1" lang="ja-JP" altLang="en-US" sz="2400" dirty="0"/>
              <a:t>行動賦活　下位因子</a:t>
            </a:r>
          </a:p>
        </p:txBody>
      </p:sp>
      <p:sp>
        <p:nvSpPr>
          <p:cNvPr id="24" name="矢印: ストライプ 23">
            <a:extLst>
              <a:ext uri="{FF2B5EF4-FFF2-40B4-BE49-F238E27FC236}">
                <a16:creationId xmlns:a16="http://schemas.microsoft.com/office/drawing/2014/main" id="{6D2CF378-2450-40B7-97C6-3AC1384C1ED7}"/>
              </a:ext>
            </a:extLst>
          </p:cNvPr>
          <p:cNvSpPr/>
          <p:nvPr/>
        </p:nvSpPr>
        <p:spPr>
          <a:xfrm rot="20338207">
            <a:off x="5608410" y="4005650"/>
            <a:ext cx="1313408" cy="766916"/>
          </a:xfrm>
          <a:prstGeom prst="stripedRightArrow">
            <a:avLst>
              <a:gd name="adj1" fmla="val 45882"/>
              <a:gd name="adj2" fmla="val 50000"/>
            </a:avLst>
          </a:prstGeom>
          <a:solidFill>
            <a:schemeClr val="accent3">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49F8B18A-863D-4C2E-85E2-4BB8F5233BBE}"/>
              </a:ext>
            </a:extLst>
          </p:cNvPr>
          <p:cNvGrpSpPr/>
          <p:nvPr/>
        </p:nvGrpSpPr>
        <p:grpSpPr>
          <a:xfrm>
            <a:off x="0" y="0"/>
            <a:ext cx="12192000" cy="1287379"/>
            <a:chOff x="0" y="0"/>
            <a:chExt cx="12192000" cy="1287379"/>
          </a:xfrm>
        </p:grpSpPr>
        <p:grpSp>
          <p:nvGrpSpPr>
            <p:cNvPr id="13" name="グループ化 12">
              <a:extLst>
                <a:ext uri="{FF2B5EF4-FFF2-40B4-BE49-F238E27FC236}">
                  <a16:creationId xmlns:a16="http://schemas.microsoft.com/office/drawing/2014/main" id="{5E5272E4-C59B-4F4C-B1FC-BDDEE75C9F20}"/>
                </a:ext>
              </a:extLst>
            </p:cNvPr>
            <p:cNvGrpSpPr/>
            <p:nvPr/>
          </p:nvGrpSpPr>
          <p:grpSpPr>
            <a:xfrm>
              <a:off x="0" y="0"/>
              <a:ext cx="12192000" cy="1287379"/>
              <a:chOff x="0" y="-21145"/>
              <a:chExt cx="12192000" cy="1287379"/>
            </a:xfrm>
          </p:grpSpPr>
          <p:sp>
            <p:nvSpPr>
              <p:cNvPr id="17" name="正方形/長方形 16">
                <a:extLst>
                  <a:ext uri="{FF2B5EF4-FFF2-40B4-BE49-F238E27FC236}">
                    <a16:creationId xmlns:a16="http://schemas.microsoft.com/office/drawing/2014/main" id="{EA551103-0852-4C30-BDB0-B12573B10EF2}"/>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19" name="直角三角形 18">
                <a:extLst>
                  <a:ext uri="{FF2B5EF4-FFF2-40B4-BE49-F238E27FC236}">
                    <a16:creationId xmlns:a16="http://schemas.microsoft.com/office/drawing/2014/main" id="{33BF97B9-98B4-4FAD-A802-88004C348F5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6" name="タイトル 1">
              <a:extLst>
                <a:ext uri="{FF2B5EF4-FFF2-40B4-BE49-F238E27FC236}">
                  <a16:creationId xmlns:a16="http://schemas.microsoft.com/office/drawing/2014/main" id="{15942D8E-8A20-4BE6-AC85-4FD55651E255}"/>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2017</a:t>
              </a:r>
              <a:r>
                <a:rPr lang="ja-JP" altLang="en-US" sz="3800" b="1" dirty="0">
                  <a:solidFill>
                    <a:prstClr val="white"/>
                  </a:solidFill>
                  <a:latin typeface="HG丸ｺﾞｼｯｸM-PRO" pitchFamily="50" charset="-128"/>
                  <a:ea typeface="HG丸ｺﾞｼｯｸM-PRO" pitchFamily="50" charset="-128"/>
                </a:rPr>
                <a:t>年度：気質特性</a:t>
              </a:r>
              <a:endParaRPr lang="ja-JP" altLang="en-US" sz="3800" dirty="0">
                <a:solidFill>
                  <a:schemeClr val="bg1"/>
                </a:solidFill>
              </a:endParaRPr>
            </a:p>
          </p:txBody>
        </p:sp>
      </p:grpSp>
    </p:spTree>
    <p:extLst>
      <p:ext uri="{BB962C8B-B14F-4D97-AF65-F5344CB8AC3E}">
        <p14:creationId xmlns:p14="http://schemas.microsoft.com/office/powerpoint/2010/main" val="2210720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39899075-724F-477A-ADA1-8C4C1AF022E4}"/>
              </a:ext>
            </a:extLst>
          </p:cNvPr>
          <p:cNvGrpSpPr/>
          <p:nvPr/>
        </p:nvGrpSpPr>
        <p:grpSpPr>
          <a:xfrm>
            <a:off x="0" y="0"/>
            <a:ext cx="12192000" cy="1287379"/>
            <a:chOff x="0" y="0"/>
            <a:chExt cx="12192000" cy="1287379"/>
          </a:xfrm>
        </p:grpSpPr>
        <p:grpSp>
          <p:nvGrpSpPr>
            <p:cNvPr id="4" name="グループ化 3">
              <a:extLst>
                <a:ext uri="{FF2B5EF4-FFF2-40B4-BE49-F238E27FC236}">
                  <a16:creationId xmlns:a16="http://schemas.microsoft.com/office/drawing/2014/main" id="{957B0E60-75E4-4971-9FD9-176D8BC78D0D}"/>
                </a:ext>
              </a:extLst>
            </p:cNvPr>
            <p:cNvGrpSpPr/>
            <p:nvPr/>
          </p:nvGrpSpPr>
          <p:grpSpPr>
            <a:xfrm>
              <a:off x="0" y="0"/>
              <a:ext cx="12192000" cy="1287379"/>
              <a:chOff x="0" y="-21145"/>
              <a:chExt cx="12192000" cy="1287379"/>
            </a:xfrm>
          </p:grpSpPr>
          <p:sp>
            <p:nvSpPr>
              <p:cNvPr id="6" name="正方形/長方形 5">
                <a:extLst>
                  <a:ext uri="{FF2B5EF4-FFF2-40B4-BE49-F238E27FC236}">
                    <a16:creationId xmlns:a16="http://schemas.microsoft.com/office/drawing/2014/main" id="{57C8BFDE-DDA0-489B-9864-9F19F74F3BB5}"/>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7" name="直角三角形 6">
                <a:extLst>
                  <a:ext uri="{FF2B5EF4-FFF2-40B4-BE49-F238E27FC236}">
                    <a16:creationId xmlns:a16="http://schemas.microsoft.com/office/drawing/2014/main" id="{744F6B75-D716-44D8-87CB-EEC28F4693F2}"/>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5" name="タイトル 1">
              <a:extLst>
                <a:ext uri="{FF2B5EF4-FFF2-40B4-BE49-F238E27FC236}">
                  <a16:creationId xmlns:a16="http://schemas.microsoft.com/office/drawing/2014/main" id="{93273041-7376-4266-88A9-344D07341857}"/>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2017</a:t>
              </a:r>
              <a:r>
                <a:rPr lang="ja-JP" altLang="en-US" sz="3800" b="1" dirty="0">
                  <a:solidFill>
                    <a:prstClr val="white"/>
                  </a:solidFill>
                  <a:latin typeface="HG丸ｺﾞｼｯｸM-PRO" pitchFamily="50" charset="-128"/>
                  <a:ea typeface="HG丸ｺﾞｼｯｸM-PRO" pitchFamily="50" charset="-128"/>
                </a:rPr>
                <a:t>年度：パーソナリティの影響</a:t>
              </a:r>
              <a:endParaRPr lang="ja-JP" altLang="en-US" sz="3800" dirty="0">
                <a:solidFill>
                  <a:schemeClr val="bg1"/>
                </a:solidFill>
              </a:endParaRPr>
            </a:p>
          </p:txBody>
        </p:sp>
      </p:grpSp>
      <p:graphicFrame>
        <p:nvGraphicFramePr>
          <p:cNvPr id="28" name="グラフ 27">
            <a:extLst>
              <a:ext uri="{FF2B5EF4-FFF2-40B4-BE49-F238E27FC236}">
                <a16:creationId xmlns:a16="http://schemas.microsoft.com/office/drawing/2014/main" id="{C3A03CFF-F72A-4A94-A00F-11BE7155C4E4}"/>
              </a:ext>
            </a:extLst>
          </p:cNvPr>
          <p:cNvGraphicFramePr>
            <a:graphicFrameLocks noChangeAspect="1"/>
          </p:cNvGraphicFramePr>
          <p:nvPr/>
        </p:nvGraphicFramePr>
        <p:xfrm>
          <a:off x="504547" y="2032229"/>
          <a:ext cx="3701360" cy="34507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グラフ 28">
            <a:extLst>
              <a:ext uri="{FF2B5EF4-FFF2-40B4-BE49-F238E27FC236}">
                <a16:creationId xmlns:a16="http://schemas.microsoft.com/office/drawing/2014/main" id="{1C9D8E7B-BAFB-45E4-BEDA-BAFA96313CE4}"/>
              </a:ext>
            </a:extLst>
          </p:cNvPr>
          <p:cNvGraphicFramePr>
            <a:graphicFrameLocks noChangeAspect="1"/>
          </p:cNvGraphicFramePr>
          <p:nvPr/>
        </p:nvGraphicFramePr>
        <p:xfrm>
          <a:off x="7839850" y="2032229"/>
          <a:ext cx="3701360" cy="34507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グラフ 29">
            <a:extLst>
              <a:ext uri="{FF2B5EF4-FFF2-40B4-BE49-F238E27FC236}">
                <a16:creationId xmlns:a16="http://schemas.microsoft.com/office/drawing/2014/main" id="{D51AF97D-58F0-4814-9A6D-CC50669B8D08}"/>
              </a:ext>
            </a:extLst>
          </p:cNvPr>
          <p:cNvGraphicFramePr>
            <a:graphicFrameLocks noChangeAspect="1"/>
          </p:cNvGraphicFramePr>
          <p:nvPr/>
        </p:nvGraphicFramePr>
        <p:xfrm>
          <a:off x="4172199" y="2032229"/>
          <a:ext cx="3701360" cy="3450780"/>
        </p:xfrm>
        <a:graphic>
          <a:graphicData uri="http://schemas.openxmlformats.org/drawingml/2006/chart">
            <c:chart xmlns:c="http://schemas.openxmlformats.org/drawingml/2006/chart" xmlns:r="http://schemas.openxmlformats.org/officeDocument/2006/relationships" r:id="rId5"/>
          </a:graphicData>
        </a:graphic>
      </p:graphicFrame>
      <p:sp>
        <p:nvSpPr>
          <p:cNvPr id="31" name="テキスト ボックス 30">
            <a:extLst>
              <a:ext uri="{FF2B5EF4-FFF2-40B4-BE49-F238E27FC236}">
                <a16:creationId xmlns:a16="http://schemas.microsoft.com/office/drawing/2014/main" id="{C4B4D00E-C83B-49C9-856B-FA3901FBFE47}"/>
              </a:ext>
            </a:extLst>
          </p:cNvPr>
          <p:cNvSpPr txBox="1"/>
          <p:nvPr/>
        </p:nvSpPr>
        <p:spPr>
          <a:xfrm>
            <a:off x="1354497" y="5930921"/>
            <a:ext cx="9483006" cy="461665"/>
          </a:xfrm>
          <a:prstGeom prst="rect">
            <a:avLst/>
          </a:prstGeom>
          <a:noFill/>
        </p:spPr>
        <p:txBody>
          <a:bodyPr wrap="square" rtlCol="0">
            <a:spAutoFit/>
          </a:bodyPr>
          <a:lstStyle/>
          <a:p>
            <a:pPr algn="ctr"/>
            <a:r>
              <a:rPr lang="ja-JP" altLang="en-US" sz="2400" dirty="0"/>
              <a:t>パーソナリティによって，選択行動が異なった</a:t>
            </a:r>
            <a:endParaRPr lang="en-US" altLang="ja-JP" sz="2400" dirty="0"/>
          </a:p>
        </p:txBody>
      </p:sp>
      <p:sp>
        <p:nvSpPr>
          <p:cNvPr id="32" name="四角形: 角を丸くする 31">
            <a:extLst>
              <a:ext uri="{FF2B5EF4-FFF2-40B4-BE49-F238E27FC236}">
                <a16:creationId xmlns:a16="http://schemas.microsoft.com/office/drawing/2014/main" id="{9FA92775-E1DD-4117-B0E6-5A6AC8249FC9}"/>
              </a:ext>
            </a:extLst>
          </p:cNvPr>
          <p:cNvSpPr/>
          <p:nvPr/>
        </p:nvSpPr>
        <p:spPr>
          <a:xfrm>
            <a:off x="2227022" y="5825892"/>
            <a:ext cx="7737956" cy="671723"/>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45791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年度：内受容感度との関係</a:t>
              </a:r>
              <a:endParaRPr lang="ja-JP" altLang="en-US" sz="3800" dirty="0">
                <a:solidFill>
                  <a:schemeClr val="bg1"/>
                </a:solidFill>
              </a:endParaRPr>
            </a:p>
          </p:txBody>
        </p:sp>
      </p:grpSp>
      <p:sp>
        <p:nvSpPr>
          <p:cNvPr id="3" name="テキスト ボックス 2">
            <a:extLst>
              <a:ext uri="{FF2B5EF4-FFF2-40B4-BE49-F238E27FC236}">
                <a16:creationId xmlns:a16="http://schemas.microsoft.com/office/drawing/2014/main" id="{CA2EF226-D778-47DA-8640-B257B91C65CF}"/>
              </a:ext>
            </a:extLst>
          </p:cNvPr>
          <p:cNvSpPr txBox="1"/>
          <p:nvPr/>
        </p:nvSpPr>
        <p:spPr>
          <a:xfrm>
            <a:off x="505110" y="1667014"/>
            <a:ext cx="8222123" cy="461665"/>
          </a:xfrm>
          <a:prstGeom prst="rect">
            <a:avLst/>
          </a:prstGeom>
          <a:noFill/>
        </p:spPr>
        <p:txBody>
          <a:bodyPr wrap="none" rtlCol="0">
            <a:spAutoFit/>
          </a:bodyPr>
          <a:lstStyle/>
          <a:p>
            <a:r>
              <a:rPr kumimoji="1" lang="ja-JP" altLang="en-US" sz="2400" dirty="0"/>
              <a:t>山の切り替え直後（</a:t>
            </a:r>
            <a:r>
              <a:rPr kumimoji="1" lang="en-US" altLang="ja-JP" sz="2400" dirty="0"/>
              <a:t>75</a:t>
            </a:r>
            <a:r>
              <a:rPr kumimoji="1" lang="ja-JP" altLang="en-US" sz="2400" dirty="0"/>
              <a:t>試行）の成績と心拍追跡精度の相関</a:t>
            </a:r>
          </a:p>
        </p:txBody>
      </p:sp>
      <p:sp>
        <p:nvSpPr>
          <p:cNvPr id="23" name="テキスト ボックス 22">
            <a:extLst>
              <a:ext uri="{FF2B5EF4-FFF2-40B4-BE49-F238E27FC236}">
                <a16:creationId xmlns:a16="http://schemas.microsoft.com/office/drawing/2014/main" id="{CCA93238-6157-41F5-9AEE-48FEDC58E6E2}"/>
              </a:ext>
            </a:extLst>
          </p:cNvPr>
          <p:cNvSpPr txBox="1"/>
          <p:nvPr/>
        </p:nvSpPr>
        <p:spPr>
          <a:xfrm>
            <a:off x="8442303" y="4099371"/>
            <a:ext cx="3165519" cy="1200329"/>
          </a:xfrm>
          <a:prstGeom prst="rect">
            <a:avLst/>
          </a:prstGeom>
          <a:noFill/>
        </p:spPr>
        <p:txBody>
          <a:bodyPr wrap="square" rtlCol="0">
            <a:spAutoFit/>
          </a:bodyPr>
          <a:lstStyle/>
          <a:p>
            <a:r>
              <a:rPr lang="ja-JP" altLang="en-US" sz="2400" dirty="0"/>
              <a:t>心拍追跡精度の良い人は保続の影響を受けにくい</a:t>
            </a:r>
            <a:endParaRPr kumimoji="1" lang="ja-JP" altLang="en-US" sz="2400" dirty="0"/>
          </a:p>
        </p:txBody>
      </p:sp>
      <p:sp>
        <p:nvSpPr>
          <p:cNvPr id="24" name="四角形: 角を丸くする 23">
            <a:extLst>
              <a:ext uri="{FF2B5EF4-FFF2-40B4-BE49-F238E27FC236}">
                <a16:creationId xmlns:a16="http://schemas.microsoft.com/office/drawing/2014/main" id="{8EA3FDE2-F489-4AA2-93EE-411A36DBE8B1}"/>
              </a:ext>
            </a:extLst>
          </p:cNvPr>
          <p:cNvSpPr/>
          <p:nvPr/>
        </p:nvSpPr>
        <p:spPr>
          <a:xfrm>
            <a:off x="8362950" y="4026969"/>
            <a:ext cx="3324224" cy="1345132"/>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1" name="グラフ 10">
            <a:extLst>
              <a:ext uri="{FF2B5EF4-FFF2-40B4-BE49-F238E27FC236}">
                <a16:creationId xmlns:a16="http://schemas.microsoft.com/office/drawing/2014/main" id="{06539422-CF6A-4ACA-B297-E17F3C8E4D7B}"/>
              </a:ext>
            </a:extLst>
          </p:cNvPr>
          <p:cNvGraphicFramePr>
            <a:graphicFrameLocks/>
          </p:cNvGraphicFramePr>
          <p:nvPr/>
        </p:nvGraphicFramePr>
        <p:xfrm>
          <a:off x="1694854" y="2458873"/>
          <a:ext cx="4917702" cy="3980430"/>
        </p:xfrm>
        <a:graphic>
          <a:graphicData uri="http://schemas.openxmlformats.org/drawingml/2006/chart">
            <c:chart xmlns:c="http://schemas.openxmlformats.org/drawingml/2006/chart" xmlns:r="http://schemas.openxmlformats.org/officeDocument/2006/relationships" r:id="rId3"/>
          </a:graphicData>
        </a:graphic>
      </p:graphicFrame>
      <p:sp>
        <p:nvSpPr>
          <p:cNvPr id="12" name="テキスト ボックス 11">
            <a:extLst>
              <a:ext uri="{FF2B5EF4-FFF2-40B4-BE49-F238E27FC236}">
                <a16:creationId xmlns:a16="http://schemas.microsoft.com/office/drawing/2014/main" id="{7EB6433E-0407-41C5-B537-13F11DF242EE}"/>
              </a:ext>
            </a:extLst>
          </p:cNvPr>
          <p:cNvSpPr txBox="1"/>
          <p:nvPr/>
        </p:nvSpPr>
        <p:spPr>
          <a:xfrm>
            <a:off x="2982482" y="2585498"/>
            <a:ext cx="1061509" cy="646331"/>
          </a:xfrm>
          <a:prstGeom prst="rect">
            <a:avLst/>
          </a:prstGeom>
          <a:noFill/>
        </p:spPr>
        <p:txBody>
          <a:bodyPr wrap="none" rtlCol="0">
            <a:spAutoFit/>
          </a:bodyPr>
          <a:lstStyle/>
          <a:p>
            <a:r>
              <a:rPr kumimoji="1" lang="en-US" altLang="ja-JP" dirty="0"/>
              <a:t>r = 0.54</a:t>
            </a:r>
          </a:p>
          <a:p>
            <a:r>
              <a:rPr lang="en-US" altLang="ja-JP" dirty="0"/>
              <a:t>p = 0.01</a:t>
            </a:r>
            <a:endParaRPr kumimoji="1" lang="ja-JP" altLang="en-US" dirty="0"/>
          </a:p>
        </p:txBody>
      </p:sp>
    </p:spTree>
    <p:extLst>
      <p:ext uri="{BB962C8B-B14F-4D97-AF65-F5344CB8AC3E}">
        <p14:creationId xmlns:p14="http://schemas.microsoft.com/office/powerpoint/2010/main" val="2081268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年度：内受容感度との関係</a:t>
              </a:r>
              <a:endParaRPr lang="ja-JP" altLang="en-US" sz="3800" dirty="0">
                <a:solidFill>
                  <a:schemeClr val="bg1"/>
                </a:solidFill>
              </a:endParaRPr>
            </a:p>
          </p:txBody>
        </p:sp>
      </p:grpSp>
      <p:sp>
        <p:nvSpPr>
          <p:cNvPr id="3" name="テキスト ボックス 2">
            <a:extLst>
              <a:ext uri="{FF2B5EF4-FFF2-40B4-BE49-F238E27FC236}">
                <a16:creationId xmlns:a16="http://schemas.microsoft.com/office/drawing/2014/main" id="{CA2EF226-D778-47DA-8640-B257B91C65CF}"/>
              </a:ext>
            </a:extLst>
          </p:cNvPr>
          <p:cNvSpPr txBox="1"/>
          <p:nvPr/>
        </p:nvSpPr>
        <p:spPr>
          <a:xfrm>
            <a:off x="505110" y="1667014"/>
            <a:ext cx="10503196" cy="830997"/>
          </a:xfrm>
          <a:prstGeom prst="rect">
            <a:avLst/>
          </a:prstGeom>
          <a:noFill/>
        </p:spPr>
        <p:txBody>
          <a:bodyPr wrap="none" rtlCol="0">
            <a:spAutoFit/>
          </a:bodyPr>
          <a:lstStyle/>
          <a:p>
            <a:r>
              <a:rPr lang="ja-JP" altLang="en-US" sz="2400" dirty="0"/>
              <a:t>選択戦略の切り替えタイミング（山</a:t>
            </a:r>
            <a:r>
              <a:rPr lang="en-US" altLang="ja-JP" sz="2400" dirty="0"/>
              <a:t>C+D</a:t>
            </a:r>
            <a:r>
              <a:rPr lang="ja-JP" altLang="en-US" sz="2400" dirty="0"/>
              <a:t>の選択率が</a:t>
            </a:r>
            <a:r>
              <a:rPr lang="en-US" altLang="ja-JP" sz="2400" dirty="0"/>
              <a:t>0.5</a:t>
            </a:r>
            <a:r>
              <a:rPr lang="ja-JP" altLang="en-US" sz="2400" dirty="0"/>
              <a:t>を超えた試行数）</a:t>
            </a:r>
            <a:endParaRPr lang="en-US" altLang="ja-JP" sz="2400" dirty="0"/>
          </a:p>
          <a:p>
            <a:r>
              <a:rPr lang="en-US" altLang="ja-JP" sz="2400" dirty="0"/>
              <a:t>	※</a:t>
            </a:r>
            <a:r>
              <a:rPr lang="ja-JP" altLang="en-US" sz="2400" dirty="0"/>
              <a:t>切り替えの生じなかった参加者は除く</a:t>
            </a:r>
          </a:p>
        </p:txBody>
      </p:sp>
      <p:sp>
        <p:nvSpPr>
          <p:cNvPr id="11" name="テキスト ボックス 10">
            <a:extLst>
              <a:ext uri="{FF2B5EF4-FFF2-40B4-BE49-F238E27FC236}">
                <a16:creationId xmlns:a16="http://schemas.microsoft.com/office/drawing/2014/main" id="{1567A097-DA71-4125-95DB-215EDB28BBD3}"/>
              </a:ext>
            </a:extLst>
          </p:cNvPr>
          <p:cNvSpPr txBox="1"/>
          <p:nvPr/>
        </p:nvSpPr>
        <p:spPr>
          <a:xfrm>
            <a:off x="7978764" y="3870771"/>
            <a:ext cx="3578247" cy="1200329"/>
          </a:xfrm>
          <a:prstGeom prst="rect">
            <a:avLst/>
          </a:prstGeom>
          <a:noFill/>
        </p:spPr>
        <p:txBody>
          <a:bodyPr wrap="square" rtlCol="0">
            <a:spAutoFit/>
          </a:bodyPr>
          <a:lstStyle/>
          <a:p>
            <a:r>
              <a:rPr lang="ja-JP" altLang="en-US" sz="2400" dirty="0"/>
              <a:t>心拍追跡精度の良い人は山の変化に気づきやすく，戦略の変更が早い</a:t>
            </a:r>
            <a:endParaRPr kumimoji="1" lang="ja-JP" altLang="en-US" sz="2400" dirty="0"/>
          </a:p>
        </p:txBody>
      </p:sp>
      <p:sp>
        <p:nvSpPr>
          <p:cNvPr id="12" name="四角形: 角を丸くする 11">
            <a:extLst>
              <a:ext uri="{FF2B5EF4-FFF2-40B4-BE49-F238E27FC236}">
                <a16:creationId xmlns:a16="http://schemas.microsoft.com/office/drawing/2014/main" id="{5388A6F0-2BAB-40E0-A2D2-961741F54725}"/>
              </a:ext>
            </a:extLst>
          </p:cNvPr>
          <p:cNvSpPr/>
          <p:nvPr/>
        </p:nvSpPr>
        <p:spPr>
          <a:xfrm>
            <a:off x="7848600" y="3798369"/>
            <a:ext cx="3838574" cy="1345132"/>
          </a:xfrm>
          <a:prstGeom prst="roundRect">
            <a:avLst>
              <a:gd name="adj" fmla="val 5634"/>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3" name="グラフ 12">
            <a:extLst>
              <a:ext uri="{FF2B5EF4-FFF2-40B4-BE49-F238E27FC236}">
                <a16:creationId xmlns:a16="http://schemas.microsoft.com/office/drawing/2014/main" id="{F1926440-6774-4682-AEAB-D1EA171F26D4}"/>
              </a:ext>
            </a:extLst>
          </p:cNvPr>
          <p:cNvGraphicFramePr>
            <a:graphicFrameLocks/>
          </p:cNvGraphicFramePr>
          <p:nvPr/>
        </p:nvGraphicFramePr>
        <p:xfrm>
          <a:off x="1725243" y="2672840"/>
          <a:ext cx="4917600" cy="3981600"/>
        </p:xfrm>
        <a:graphic>
          <a:graphicData uri="http://schemas.openxmlformats.org/drawingml/2006/chart">
            <c:chart xmlns:c="http://schemas.openxmlformats.org/drawingml/2006/chart" xmlns:r="http://schemas.openxmlformats.org/officeDocument/2006/relationships" r:id="rId3"/>
          </a:graphicData>
        </a:graphic>
      </p:graphicFrame>
      <p:sp>
        <p:nvSpPr>
          <p:cNvPr id="15" name="テキスト ボックス 14">
            <a:extLst>
              <a:ext uri="{FF2B5EF4-FFF2-40B4-BE49-F238E27FC236}">
                <a16:creationId xmlns:a16="http://schemas.microsoft.com/office/drawing/2014/main" id="{5E57DC5F-C7B8-4484-B5FE-7620817B0D36}"/>
              </a:ext>
            </a:extLst>
          </p:cNvPr>
          <p:cNvSpPr txBox="1"/>
          <p:nvPr/>
        </p:nvSpPr>
        <p:spPr>
          <a:xfrm>
            <a:off x="5590092" y="2694611"/>
            <a:ext cx="1011815" cy="584775"/>
          </a:xfrm>
          <a:prstGeom prst="rect">
            <a:avLst/>
          </a:prstGeom>
          <a:noFill/>
        </p:spPr>
        <p:txBody>
          <a:bodyPr wrap="none" rtlCol="0">
            <a:spAutoFit/>
          </a:bodyPr>
          <a:lstStyle/>
          <a:p>
            <a:r>
              <a:rPr kumimoji="1" lang="en-US" altLang="ja-JP" sz="1600" dirty="0"/>
              <a:t>r = -0.83</a:t>
            </a:r>
          </a:p>
          <a:p>
            <a:r>
              <a:rPr lang="en-US" altLang="ja-JP" sz="1600" dirty="0"/>
              <a:t>p = 0.00</a:t>
            </a:r>
            <a:endParaRPr kumimoji="1" lang="ja-JP" altLang="en-US" sz="1600" dirty="0"/>
          </a:p>
        </p:txBody>
      </p:sp>
    </p:spTree>
    <p:extLst>
      <p:ext uri="{BB962C8B-B14F-4D97-AF65-F5344CB8AC3E}">
        <p14:creationId xmlns:p14="http://schemas.microsoft.com/office/powerpoint/2010/main" val="1840824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15" name="テキスト ボックス 14">
            <a:extLst>
              <a:ext uri="{FF2B5EF4-FFF2-40B4-BE49-F238E27FC236}">
                <a16:creationId xmlns:a16="http://schemas.microsoft.com/office/drawing/2014/main" id="{B38351E8-2B70-4959-8F3B-5B9917736205}"/>
              </a:ext>
            </a:extLst>
          </p:cNvPr>
          <p:cNvSpPr txBox="1"/>
          <p:nvPr/>
        </p:nvSpPr>
        <p:spPr>
          <a:xfrm>
            <a:off x="508712" y="1702405"/>
            <a:ext cx="2492990" cy="400110"/>
          </a:xfrm>
          <a:prstGeom prst="rect">
            <a:avLst/>
          </a:prstGeom>
          <a:noFill/>
        </p:spPr>
        <p:txBody>
          <a:bodyPr wrap="none" rtlCol="0">
            <a:spAutoFit/>
          </a:bodyPr>
          <a:lstStyle/>
          <a:p>
            <a:r>
              <a:rPr lang="ja-JP" altLang="en-US" sz="2000" dirty="0"/>
              <a:t>心拍弁別課題の解析</a:t>
            </a:r>
            <a:endParaRPr kumimoji="1" lang="ja-JP" altLang="en-US" sz="2000" dirty="0"/>
          </a:p>
        </p:txBody>
      </p:sp>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3208334020"/>
              </p:ext>
            </p:extLst>
          </p:nvPr>
        </p:nvGraphicFramePr>
        <p:xfrm>
          <a:off x="1067487" y="2679828"/>
          <a:ext cx="5106976" cy="3467516"/>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F49E463-2F04-4285-87DB-716FC8E4AC86}"/>
                  </a:ext>
                </a:extLst>
              </p:cNvPr>
              <p:cNvSpPr txBox="1"/>
              <p:nvPr/>
            </p:nvSpPr>
            <p:spPr>
              <a:xfrm>
                <a:off x="8272005" y="4269637"/>
                <a:ext cx="2361800" cy="488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1400" dirty="0" smtClean="0">
                          <a:latin typeface="Cambria Math" panose="02040503050406030204" pitchFamily="18" charset="0"/>
                        </a:rPr>
                        <m:t>y</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𝑒𝑥𝑝</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sSup>
                                <m:sSupPr>
                                  <m:ctrlPr>
                                    <a:rPr kumimoji="1" lang="en-US" altLang="ja-JP" sz="1400" b="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ja-JP" altLang="en-US" sz="1400" i="1" smtClean="0">
                                          <a:latin typeface="Cambria Math" panose="02040503050406030204" pitchFamily="18" charset="0"/>
                                          <a:ea typeface="Cambria Math" panose="02040503050406030204" pitchFamily="18" charset="0"/>
                                        </a:rPr>
                                        <m:t>𝜇</m:t>
                                      </m:r>
                                    </m:e>
                                  </m:d>
                                </m:e>
                                <m:sup>
                                  <m:r>
                                    <a:rPr lang="en-US" altLang="ja-JP" sz="1400" b="0" i="1" smtClean="0">
                                      <a:latin typeface="Cambria Math" panose="02040503050406030204" pitchFamily="18" charset="0"/>
                                      <a:ea typeface="Cambria Math" panose="02040503050406030204" pitchFamily="18" charset="0"/>
                                    </a:rPr>
                                    <m:t>2</m:t>
                                  </m:r>
                                </m:sup>
                              </m:sSup>
                            </m:num>
                            <m:den>
                              <m:sSup>
                                <m:sSupPr>
                                  <m:ctrlPr>
                                    <a:rPr kumimoji="1" lang="en-US" altLang="ja-JP" sz="1400" b="0" i="1" smtClean="0">
                                      <a:latin typeface="Cambria Math" panose="02040503050406030204" pitchFamily="18" charset="0"/>
                                      <a:ea typeface="Cambria Math" panose="02040503050406030204" pitchFamily="18" charset="0"/>
                                    </a:rPr>
                                  </m:ctrlPr>
                                </m:sSupPr>
                                <m:e>
                                  <m:r>
                                    <a:rPr kumimoji="1" lang="ja-JP" altLang="en-US" sz="1400" b="0" i="1" smtClean="0">
                                      <a:latin typeface="Cambria Math" panose="02040503050406030204" pitchFamily="18" charset="0"/>
                                      <a:ea typeface="Cambria Math" panose="02040503050406030204" pitchFamily="18" charset="0"/>
                                    </a:rPr>
                                    <m:t>𝜎</m:t>
                                  </m:r>
                                </m:e>
                                <m:sup>
                                  <m:r>
                                    <a:rPr kumimoji="1" lang="en-US" altLang="ja-JP" sz="1400" b="0" i="1" smtClean="0">
                                      <a:latin typeface="Cambria Math" panose="02040503050406030204" pitchFamily="18" charset="0"/>
                                      <a:ea typeface="Cambria Math" panose="02040503050406030204" pitchFamily="18" charset="0"/>
                                    </a:rPr>
                                    <m:t>2</m:t>
                                  </m:r>
                                </m:sup>
                              </m:sSup>
                            </m:den>
                          </m:f>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𝑑</m:t>
                      </m:r>
                    </m:oMath>
                  </m:oMathPara>
                </a14:m>
                <a:endParaRPr kumimoji="1" lang="ja-JP" altLang="en-US" sz="1400" dirty="0"/>
              </a:p>
            </p:txBody>
          </p:sp>
        </mc:Choice>
        <mc:Fallback xmlns="">
          <p:sp>
            <p:nvSpPr>
              <p:cNvPr id="22" name="テキスト ボックス 21">
                <a:extLst>
                  <a:ext uri="{FF2B5EF4-FFF2-40B4-BE49-F238E27FC236}">
                    <a16:creationId xmlns:a16="http://schemas.microsoft.com/office/drawing/2014/main" id="{7F49E463-2F04-4285-87DB-716FC8E4AC86}"/>
                  </a:ext>
                </a:extLst>
              </p:cNvPr>
              <p:cNvSpPr txBox="1">
                <a:spLocks noRot="1" noChangeAspect="1" noMove="1" noResize="1" noEditPoints="1" noAdjustHandles="1" noChangeArrowheads="1" noChangeShapeType="1" noTextEdit="1"/>
              </p:cNvSpPr>
              <p:nvPr/>
            </p:nvSpPr>
            <p:spPr>
              <a:xfrm>
                <a:off x="8272005" y="4269637"/>
                <a:ext cx="2361800" cy="488339"/>
              </a:xfrm>
              <a:prstGeom prst="rect">
                <a:avLst/>
              </a:prstGeom>
              <a:blipFill>
                <a:blip r:embed="rId4"/>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D71E95A-66B8-4FFA-88B8-1CAA1C8AAC6C}"/>
              </a:ext>
            </a:extLst>
          </p:cNvPr>
          <p:cNvSpPr txBox="1"/>
          <p:nvPr/>
        </p:nvSpPr>
        <p:spPr>
          <a:xfrm>
            <a:off x="6924704" y="3643396"/>
            <a:ext cx="4350245" cy="646331"/>
          </a:xfrm>
          <a:prstGeom prst="rect">
            <a:avLst/>
          </a:prstGeom>
          <a:noFill/>
        </p:spPr>
        <p:txBody>
          <a:bodyPr wrap="square" rtlCol="0">
            <a:spAutoFit/>
          </a:bodyPr>
          <a:lstStyle/>
          <a:p>
            <a:r>
              <a:rPr lang="ja-JP" altLang="en-US" dirty="0"/>
              <a:t>「一致」と答えた割合をガウス関数でフィッティング</a:t>
            </a:r>
            <a:endParaRPr lang="en-US" altLang="ja-JP" dirty="0"/>
          </a:p>
        </p:txBody>
      </p:sp>
      <p:sp>
        <p:nvSpPr>
          <p:cNvPr id="24" name="テキスト ボックス 23">
            <a:extLst>
              <a:ext uri="{FF2B5EF4-FFF2-40B4-BE49-F238E27FC236}">
                <a16:creationId xmlns:a16="http://schemas.microsoft.com/office/drawing/2014/main" id="{659AFADC-7BF6-4B8F-BF3C-2EE86DDC769E}"/>
              </a:ext>
            </a:extLst>
          </p:cNvPr>
          <p:cNvSpPr txBox="1"/>
          <p:nvPr/>
        </p:nvSpPr>
        <p:spPr>
          <a:xfrm>
            <a:off x="3165591" y="2310496"/>
            <a:ext cx="1569660" cy="369332"/>
          </a:xfrm>
          <a:prstGeom prst="rect">
            <a:avLst/>
          </a:prstGeom>
          <a:noFill/>
        </p:spPr>
        <p:txBody>
          <a:bodyPr wrap="none" rtlCol="0">
            <a:spAutoFit/>
          </a:bodyPr>
          <a:lstStyle/>
          <a:p>
            <a:r>
              <a:rPr kumimoji="1" lang="ja-JP" altLang="en-US" dirty="0"/>
              <a:t>１名の結果例</a:t>
            </a:r>
          </a:p>
        </p:txBody>
      </p:sp>
    </p:spTree>
    <p:extLst>
      <p:ext uri="{BB962C8B-B14F-4D97-AF65-F5344CB8AC3E}">
        <p14:creationId xmlns:p14="http://schemas.microsoft.com/office/powerpoint/2010/main" val="2245032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除外した参加者</a:t>
              </a:r>
              <a:endParaRPr lang="ja-JP" altLang="en-US" sz="3800" dirty="0">
                <a:solidFill>
                  <a:schemeClr val="bg1"/>
                </a:solidFill>
              </a:endParaRPr>
            </a:p>
          </p:txBody>
        </p:sp>
      </p:grpSp>
      <p:pic>
        <p:nvPicPr>
          <p:cNvPr id="3" name="図 2" descr="テキスト, 地図 が含まれている画像&#10;&#10;自動的に生成された説明">
            <a:extLst>
              <a:ext uri="{FF2B5EF4-FFF2-40B4-BE49-F238E27FC236}">
                <a16:creationId xmlns:a16="http://schemas.microsoft.com/office/drawing/2014/main" id="{44FAF748-6421-4367-9C0E-4250F26B1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10560"/>
            <a:ext cx="12192000" cy="6115050"/>
          </a:xfrm>
          <a:prstGeom prst="rect">
            <a:avLst/>
          </a:prstGeom>
        </p:spPr>
      </p:pic>
      <p:sp>
        <p:nvSpPr>
          <p:cNvPr id="21" name="テキスト ボックス 20">
            <a:extLst>
              <a:ext uri="{FF2B5EF4-FFF2-40B4-BE49-F238E27FC236}">
                <a16:creationId xmlns:a16="http://schemas.microsoft.com/office/drawing/2014/main" id="{F3A82E0B-9AB8-44A7-ADB2-B4BBB2BB3101}"/>
              </a:ext>
            </a:extLst>
          </p:cNvPr>
          <p:cNvSpPr txBox="1"/>
          <p:nvPr/>
        </p:nvSpPr>
        <p:spPr>
          <a:xfrm>
            <a:off x="339436" y="1571719"/>
            <a:ext cx="7425431" cy="369332"/>
          </a:xfrm>
          <a:prstGeom prst="rect">
            <a:avLst/>
          </a:prstGeom>
          <a:noFill/>
        </p:spPr>
        <p:txBody>
          <a:bodyPr wrap="none" rtlCol="0">
            <a:spAutoFit/>
          </a:bodyPr>
          <a:lstStyle/>
          <a:p>
            <a:r>
              <a:rPr kumimoji="1" lang="ja-JP" altLang="en-US" dirty="0"/>
              <a:t>赤枠で囲った参加者を除外（フィッティングした山の高さが</a:t>
            </a:r>
            <a:r>
              <a:rPr kumimoji="1" lang="en-US" altLang="ja-JP" dirty="0"/>
              <a:t>0.1</a:t>
            </a:r>
            <a:r>
              <a:rPr kumimoji="1" lang="ja-JP" altLang="en-US" dirty="0"/>
              <a:t>以下）</a:t>
            </a:r>
          </a:p>
        </p:txBody>
      </p:sp>
      <p:sp>
        <p:nvSpPr>
          <p:cNvPr id="25" name="四角形: 角を丸くする 24">
            <a:extLst>
              <a:ext uri="{FF2B5EF4-FFF2-40B4-BE49-F238E27FC236}">
                <a16:creationId xmlns:a16="http://schemas.microsoft.com/office/drawing/2014/main" id="{7CC61B77-35E0-421C-AA8A-A489C69743CD}"/>
              </a:ext>
            </a:extLst>
          </p:cNvPr>
          <p:cNvSpPr/>
          <p:nvPr/>
        </p:nvSpPr>
        <p:spPr>
          <a:xfrm>
            <a:off x="7148945" y="2185090"/>
            <a:ext cx="2124364" cy="12099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97EAB907-9B53-43B6-A3BE-4A3E91057174}"/>
              </a:ext>
            </a:extLst>
          </p:cNvPr>
          <p:cNvSpPr/>
          <p:nvPr/>
        </p:nvSpPr>
        <p:spPr>
          <a:xfrm>
            <a:off x="1223818" y="3275703"/>
            <a:ext cx="2124364" cy="12099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CDF78DBB-C660-4FD0-B65E-EB79517908F0}"/>
              </a:ext>
            </a:extLst>
          </p:cNvPr>
          <p:cNvSpPr/>
          <p:nvPr/>
        </p:nvSpPr>
        <p:spPr>
          <a:xfrm>
            <a:off x="7148945" y="3275703"/>
            <a:ext cx="2124364" cy="1209964"/>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A2F5437-3E07-4CE5-A638-B7FC5CB797DD}"/>
              </a:ext>
            </a:extLst>
          </p:cNvPr>
          <p:cNvSpPr txBox="1"/>
          <p:nvPr/>
        </p:nvSpPr>
        <p:spPr>
          <a:xfrm>
            <a:off x="5153274" y="6599976"/>
            <a:ext cx="1885453" cy="369332"/>
          </a:xfrm>
          <a:prstGeom prst="rect">
            <a:avLst/>
          </a:prstGeom>
          <a:noFill/>
        </p:spPr>
        <p:txBody>
          <a:bodyPr wrap="none" rtlCol="0">
            <a:spAutoFit/>
          </a:bodyPr>
          <a:lstStyle/>
          <a:p>
            <a:r>
              <a:rPr kumimoji="1" lang="ja-JP" altLang="en-US" dirty="0"/>
              <a:t>遅れ時間（</a:t>
            </a:r>
            <a:r>
              <a:rPr kumimoji="1" lang="en-US" altLang="ja-JP" dirty="0" err="1"/>
              <a:t>ms</a:t>
            </a:r>
            <a:r>
              <a:rPr kumimoji="1" lang="ja-JP" altLang="en-US" dirty="0"/>
              <a:t>）</a:t>
            </a:r>
          </a:p>
        </p:txBody>
      </p:sp>
      <p:sp>
        <p:nvSpPr>
          <p:cNvPr id="6" name="テキスト ボックス 5">
            <a:extLst>
              <a:ext uri="{FF2B5EF4-FFF2-40B4-BE49-F238E27FC236}">
                <a16:creationId xmlns:a16="http://schemas.microsoft.com/office/drawing/2014/main" id="{F6FC9CB5-8F8F-4129-BCED-F4B423D14F49}"/>
              </a:ext>
            </a:extLst>
          </p:cNvPr>
          <p:cNvSpPr txBox="1"/>
          <p:nvPr/>
        </p:nvSpPr>
        <p:spPr>
          <a:xfrm rot="16200000">
            <a:off x="-316871" y="4301001"/>
            <a:ext cx="2492990" cy="369332"/>
          </a:xfrm>
          <a:prstGeom prst="rect">
            <a:avLst/>
          </a:prstGeom>
          <a:noFill/>
        </p:spPr>
        <p:txBody>
          <a:bodyPr wrap="none" rtlCol="0">
            <a:spAutoFit/>
          </a:bodyPr>
          <a:lstStyle/>
          <a:p>
            <a:r>
              <a:rPr kumimoji="1" lang="ja-JP" altLang="en-US" dirty="0"/>
              <a:t>「一致」と答えた割合</a:t>
            </a:r>
          </a:p>
        </p:txBody>
      </p:sp>
    </p:spTree>
    <p:extLst>
      <p:ext uri="{BB962C8B-B14F-4D97-AF65-F5344CB8AC3E}">
        <p14:creationId xmlns:p14="http://schemas.microsoft.com/office/powerpoint/2010/main" val="422251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EA2F051A-CC67-4D9A-BD34-C1275E9DC63E}"/>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2017</a:t>
            </a:r>
            <a:r>
              <a:rPr lang="ja-JP" altLang="en-US" dirty="0"/>
              <a:t>年度</a:t>
            </a:r>
            <a:endParaRPr lang="en-US" altLang="ja-JP" dirty="0"/>
          </a:p>
          <a:p>
            <a:pPr lvl="1"/>
            <a:r>
              <a:rPr lang="ja-JP" altLang="en-US" dirty="0"/>
              <a:t>予期的</a:t>
            </a:r>
            <a:r>
              <a:rPr lang="en-US" altLang="ja-JP" dirty="0"/>
              <a:t>SCR</a:t>
            </a:r>
            <a:r>
              <a:rPr lang="ja-JP" altLang="en-US" dirty="0"/>
              <a:t>と新奇性探求傾向（</a:t>
            </a:r>
            <a:r>
              <a:rPr lang="en-US" altLang="ja-JP" dirty="0"/>
              <a:t>BIS/BAS</a:t>
            </a:r>
            <a:r>
              <a:rPr lang="ja-JP" altLang="en-US" dirty="0"/>
              <a:t>）との相関を示した</a:t>
            </a:r>
            <a:endParaRPr lang="en-US" altLang="ja-JP" dirty="0"/>
          </a:p>
          <a:p>
            <a:pPr lvl="1"/>
            <a:r>
              <a:rPr lang="ja-JP" altLang="en-US" dirty="0"/>
              <a:t>新奇性探求傾向（</a:t>
            </a:r>
            <a:r>
              <a:rPr lang="en-US" altLang="ja-JP" dirty="0"/>
              <a:t>Temperament and Character Inventory</a:t>
            </a:r>
            <a:r>
              <a:rPr lang="ja-JP" altLang="en-US" dirty="0"/>
              <a:t>）が高いと山の切り替え直後の成績が良くなることを示した</a:t>
            </a:r>
            <a:endParaRPr lang="en-US" altLang="ja-JP" dirty="0"/>
          </a:p>
          <a:p>
            <a:pPr lvl="1"/>
            <a:endParaRPr lang="en-US" altLang="ja-JP" dirty="0"/>
          </a:p>
          <a:p>
            <a:pPr lvl="1"/>
            <a:endParaRPr lang="en-US" altLang="ja-JP" dirty="0"/>
          </a:p>
          <a:p>
            <a:r>
              <a:rPr lang="en-US" altLang="ja-JP" dirty="0"/>
              <a:t>2018</a:t>
            </a:r>
            <a:r>
              <a:rPr lang="ja-JP" altLang="en-US" dirty="0"/>
              <a:t>年度</a:t>
            </a:r>
            <a:endParaRPr lang="en-US" altLang="ja-JP" dirty="0"/>
          </a:p>
          <a:p>
            <a:pPr lvl="1"/>
            <a:r>
              <a:rPr lang="ja-JP" altLang="en-US" dirty="0"/>
              <a:t>内受容感覚が高い（心拍追跡課題成績が良い）人は山の切り替えへの対応に優れていることを示した</a:t>
            </a:r>
            <a:endParaRPr lang="en-US" altLang="ja-JP" dirty="0"/>
          </a:p>
          <a:p>
            <a:pPr lvl="1"/>
            <a:endParaRPr lang="ja-JP" altLang="en-US" dirty="0"/>
          </a:p>
        </p:txBody>
      </p:sp>
    </p:spTree>
    <p:extLst>
      <p:ext uri="{BB962C8B-B14F-4D97-AF65-F5344CB8AC3E}">
        <p14:creationId xmlns:p14="http://schemas.microsoft.com/office/powerpoint/2010/main" val="510604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IGT</a:t>
              </a:r>
              <a:r>
                <a:rPr lang="ja-JP" altLang="en-US" sz="3800" b="1" dirty="0">
                  <a:solidFill>
                    <a:prstClr val="white"/>
                  </a:solidFill>
                  <a:latin typeface="HG丸ｺﾞｼｯｸM-PRO" pitchFamily="50" charset="-128"/>
                  <a:ea typeface="HG丸ｺﾞｼｯｸM-PRO" pitchFamily="50" charset="-128"/>
                </a:rPr>
                <a:t>前半（</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pic>
        <p:nvPicPr>
          <p:cNvPr id="4" name="図 3" descr="テキスト, 地図 が含まれている画像&#10;&#10;自動的に生成された説明">
            <a:extLst>
              <a:ext uri="{FF2B5EF4-FFF2-40B4-BE49-F238E27FC236}">
                <a16:creationId xmlns:a16="http://schemas.microsoft.com/office/drawing/2014/main" id="{D96A6BF4-A694-49C4-ACF2-0547C39B6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149" y="1482813"/>
            <a:ext cx="3750469" cy="2811780"/>
          </a:xfrm>
          <a:prstGeom prst="rect">
            <a:avLst/>
          </a:prstGeom>
        </p:spPr>
      </p:pic>
      <p:pic>
        <p:nvPicPr>
          <p:cNvPr id="15" name="図 14" descr="テキスト が含まれている画像&#10;&#10;自動的に生成された説明">
            <a:extLst>
              <a:ext uri="{FF2B5EF4-FFF2-40B4-BE49-F238E27FC236}">
                <a16:creationId xmlns:a16="http://schemas.microsoft.com/office/drawing/2014/main" id="{4EF1C6FD-D25F-4DB4-8F30-81BD45975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096" y="4046218"/>
            <a:ext cx="3750469" cy="2811780"/>
          </a:xfrm>
          <a:prstGeom prst="rect">
            <a:avLst/>
          </a:prstGeom>
        </p:spPr>
      </p:pic>
      <p:pic>
        <p:nvPicPr>
          <p:cNvPr id="12" name="図 11" descr="テキスト が含まれている画像&#10;&#10;自動的に生成された説明">
            <a:extLst>
              <a:ext uri="{FF2B5EF4-FFF2-40B4-BE49-F238E27FC236}">
                <a16:creationId xmlns:a16="http://schemas.microsoft.com/office/drawing/2014/main" id="{B990D75F-E449-4CA1-876C-DBDD54741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0766" y="4046218"/>
            <a:ext cx="3750469" cy="2811780"/>
          </a:xfrm>
          <a:prstGeom prst="rect">
            <a:avLst/>
          </a:prstGeom>
        </p:spPr>
      </p:pic>
      <p:pic>
        <p:nvPicPr>
          <p:cNvPr id="21" name="図 20" descr="テキスト, 地図 が含まれている画像&#10;&#10;自動的に生成された説明">
            <a:extLst>
              <a:ext uri="{FF2B5EF4-FFF2-40B4-BE49-F238E27FC236}">
                <a16:creationId xmlns:a16="http://schemas.microsoft.com/office/drawing/2014/main" id="{027913DA-B756-499C-8850-673122A885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0766" y="1234438"/>
            <a:ext cx="3750469" cy="2811780"/>
          </a:xfrm>
          <a:prstGeom prst="rect">
            <a:avLst/>
          </a:prstGeom>
        </p:spPr>
      </p:pic>
      <p:pic>
        <p:nvPicPr>
          <p:cNvPr id="23" name="図 22" descr="テキスト, 地図 が含まれている画像&#10;&#10;自動的に生成された説明">
            <a:extLst>
              <a:ext uri="{FF2B5EF4-FFF2-40B4-BE49-F238E27FC236}">
                <a16:creationId xmlns:a16="http://schemas.microsoft.com/office/drawing/2014/main" id="{4F9DB5C1-BE1C-4303-B4E9-7158711731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2096" y="1234437"/>
            <a:ext cx="3750469" cy="2811780"/>
          </a:xfrm>
          <a:prstGeom prst="rect">
            <a:avLst/>
          </a:prstGeom>
        </p:spPr>
      </p:pic>
      <p:sp>
        <p:nvSpPr>
          <p:cNvPr id="25" name="テキスト ボックス 24">
            <a:extLst>
              <a:ext uri="{FF2B5EF4-FFF2-40B4-BE49-F238E27FC236}">
                <a16:creationId xmlns:a16="http://schemas.microsoft.com/office/drawing/2014/main" id="{AFD3EB05-FEDF-4D4B-A1A6-85EB5E12D45C}"/>
              </a:ext>
            </a:extLst>
          </p:cNvPr>
          <p:cNvSpPr txBox="1"/>
          <p:nvPr/>
        </p:nvSpPr>
        <p:spPr>
          <a:xfrm>
            <a:off x="905069" y="4833252"/>
            <a:ext cx="2262158" cy="1754326"/>
          </a:xfrm>
          <a:prstGeom prst="rect">
            <a:avLst/>
          </a:prstGeom>
          <a:noFill/>
          <a:ln w="25400">
            <a:solidFill>
              <a:schemeClr val="accent2"/>
            </a:solidFill>
          </a:ln>
        </p:spPr>
        <p:txBody>
          <a:bodyPr wrap="square" rtlCol="0">
            <a:spAutoFit/>
          </a:bodyPr>
          <a:lstStyle/>
          <a:p>
            <a:pPr algn="ctr"/>
            <a:r>
              <a:rPr kumimoji="1" lang="ja-JP" altLang="en-US" dirty="0"/>
              <a:t>正相関だが弱い</a:t>
            </a:r>
            <a:endParaRPr kumimoji="1" lang="en-US" altLang="ja-JP" dirty="0"/>
          </a:p>
          <a:p>
            <a:pPr algn="ctr"/>
            <a:endParaRPr kumimoji="1" lang="en-US" altLang="ja-JP" dirty="0"/>
          </a:p>
          <a:p>
            <a:pPr algn="ctr"/>
            <a:endParaRPr lang="en-US" altLang="ja-JP" dirty="0"/>
          </a:p>
          <a:p>
            <a:pPr algn="ctr"/>
            <a:endParaRPr lang="en-US" altLang="ja-JP" dirty="0"/>
          </a:p>
          <a:p>
            <a:pPr algn="ctr"/>
            <a:r>
              <a:rPr kumimoji="1" lang="ja-JP" altLang="en-US" dirty="0"/>
              <a:t>課題が簡単で直観が</a:t>
            </a:r>
            <a:endParaRPr kumimoji="1" lang="en-US" altLang="ja-JP" dirty="0"/>
          </a:p>
          <a:p>
            <a:pPr algn="ctr"/>
            <a:r>
              <a:rPr kumimoji="1" lang="ja-JP" altLang="en-US" dirty="0"/>
              <a:t>必要なかったため</a:t>
            </a:r>
          </a:p>
        </p:txBody>
      </p:sp>
      <p:sp>
        <p:nvSpPr>
          <p:cNvPr id="28" name="矢印: 下 27">
            <a:extLst>
              <a:ext uri="{FF2B5EF4-FFF2-40B4-BE49-F238E27FC236}">
                <a16:creationId xmlns:a16="http://schemas.microsoft.com/office/drawing/2014/main" id="{C3DD263C-9145-4AA1-B9ED-C9071D2DC7FB}"/>
              </a:ext>
            </a:extLst>
          </p:cNvPr>
          <p:cNvSpPr/>
          <p:nvPr/>
        </p:nvSpPr>
        <p:spPr>
          <a:xfrm>
            <a:off x="1663819" y="5356525"/>
            <a:ext cx="744659" cy="3567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8793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2018</a:t>
              </a:r>
              <a:r>
                <a:rPr lang="ja-JP" altLang="en-US" sz="3800" b="1" dirty="0">
                  <a:solidFill>
                    <a:prstClr val="white"/>
                  </a:solidFill>
                  <a:latin typeface="HG丸ｺﾞｼｯｸM-PRO" pitchFamily="50" charset="-128"/>
                  <a:ea typeface="HG丸ｺﾞｼｯｸM-PRO" pitchFamily="50" charset="-128"/>
                </a:rPr>
                <a:t>年度の結果（</a:t>
              </a:r>
              <a:r>
                <a:rPr lang="en-US" altLang="ja-JP" sz="3800" b="1" dirty="0">
                  <a:solidFill>
                    <a:prstClr val="white"/>
                  </a:solidFill>
                  <a:latin typeface="HG丸ｺﾞｼｯｸM-PRO" pitchFamily="50" charset="-128"/>
                  <a:ea typeface="HG丸ｺﾞｼｯｸM-PRO" pitchFamily="50" charset="-128"/>
                </a:rPr>
                <a:t>N=23</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graphicFrame>
        <p:nvGraphicFramePr>
          <p:cNvPr id="21" name="グラフ 20">
            <a:extLst>
              <a:ext uri="{FF2B5EF4-FFF2-40B4-BE49-F238E27FC236}">
                <a16:creationId xmlns:a16="http://schemas.microsoft.com/office/drawing/2014/main" id="{CD224721-097B-4476-AAEA-7FA4D40F0581}"/>
              </a:ext>
            </a:extLst>
          </p:cNvPr>
          <p:cNvGraphicFramePr>
            <a:graphicFrameLocks/>
          </p:cNvGraphicFramePr>
          <p:nvPr>
            <p:extLst>
              <p:ext uri="{D42A27DB-BD31-4B8C-83A1-F6EECF244321}">
                <p14:modId xmlns:p14="http://schemas.microsoft.com/office/powerpoint/2010/main" val="1244706405"/>
              </p:ext>
            </p:extLst>
          </p:nvPr>
        </p:nvGraphicFramePr>
        <p:xfrm>
          <a:off x="704352" y="1771649"/>
          <a:ext cx="5040000" cy="396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2" name="グラフ 21">
            <a:extLst>
              <a:ext uri="{FF2B5EF4-FFF2-40B4-BE49-F238E27FC236}">
                <a16:creationId xmlns:a16="http://schemas.microsoft.com/office/drawing/2014/main" id="{F82ACD73-B94A-44B2-B0D0-510F53A610E4}"/>
              </a:ext>
            </a:extLst>
          </p:cNvPr>
          <p:cNvGraphicFramePr>
            <a:graphicFrameLocks/>
          </p:cNvGraphicFramePr>
          <p:nvPr>
            <p:extLst>
              <p:ext uri="{D42A27DB-BD31-4B8C-83A1-F6EECF244321}">
                <p14:modId xmlns:p14="http://schemas.microsoft.com/office/powerpoint/2010/main" val="2738478107"/>
              </p:ext>
            </p:extLst>
          </p:nvPr>
        </p:nvGraphicFramePr>
        <p:xfrm>
          <a:off x="6294247" y="1771649"/>
          <a:ext cx="5040000" cy="3960000"/>
        </p:xfrm>
        <a:graphic>
          <a:graphicData uri="http://schemas.openxmlformats.org/drawingml/2006/chart">
            <c:chart xmlns:c="http://schemas.openxmlformats.org/drawingml/2006/chart" xmlns:r="http://schemas.openxmlformats.org/officeDocument/2006/relationships" r:id="rId4"/>
          </a:graphicData>
        </a:graphic>
      </p:graphicFrame>
      <p:sp>
        <p:nvSpPr>
          <p:cNvPr id="2" name="テキスト ボックス 1">
            <a:extLst>
              <a:ext uri="{FF2B5EF4-FFF2-40B4-BE49-F238E27FC236}">
                <a16:creationId xmlns:a16="http://schemas.microsoft.com/office/drawing/2014/main" id="{0B3A7259-D696-4437-81D7-EBF81503C129}"/>
              </a:ext>
            </a:extLst>
          </p:cNvPr>
          <p:cNvSpPr txBox="1"/>
          <p:nvPr/>
        </p:nvSpPr>
        <p:spPr>
          <a:xfrm>
            <a:off x="2160770" y="1317887"/>
            <a:ext cx="2954655" cy="461665"/>
          </a:xfrm>
          <a:prstGeom prst="rect">
            <a:avLst/>
          </a:prstGeom>
          <a:noFill/>
        </p:spPr>
        <p:txBody>
          <a:bodyPr wrap="none" rtlCol="0">
            <a:spAutoFit/>
          </a:bodyPr>
          <a:lstStyle/>
          <a:p>
            <a:r>
              <a:rPr kumimoji="1" lang="ja-JP" altLang="en-US" sz="2400" dirty="0"/>
              <a:t>反復観察</a:t>
            </a:r>
            <a:r>
              <a:rPr lang="ja-JP" altLang="en-US" sz="2400" dirty="0"/>
              <a:t>したラベル</a:t>
            </a:r>
            <a:endParaRPr kumimoji="1" lang="ja-JP" altLang="en-US" sz="2400" dirty="0"/>
          </a:p>
        </p:txBody>
      </p:sp>
      <p:sp>
        <p:nvSpPr>
          <p:cNvPr id="10" name="テキスト ボックス 9">
            <a:extLst>
              <a:ext uri="{FF2B5EF4-FFF2-40B4-BE49-F238E27FC236}">
                <a16:creationId xmlns:a16="http://schemas.microsoft.com/office/drawing/2014/main" id="{4050390D-DFDF-42AC-A2F8-1E18926B0A51}"/>
              </a:ext>
            </a:extLst>
          </p:cNvPr>
          <p:cNvSpPr txBox="1"/>
          <p:nvPr/>
        </p:nvSpPr>
        <p:spPr>
          <a:xfrm>
            <a:off x="7866794" y="1317887"/>
            <a:ext cx="2954655" cy="461665"/>
          </a:xfrm>
          <a:prstGeom prst="rect">
            <a:avLst/>
          </a:prstGeom>
          <a:noFill/>
        </p:spPr>
        <p:txBody>
          <a:bodyPr wrap="none" rtlCol="0">
            <a:spAutoFit/>
          </a:bodyPr>
          <a:lstStyle/>
          <a:p>
            <a:r>
              <a:rPr lang="ja-JP" altLang="en-US" sz="2400" dirty="0"/>
              <a:t>反復選択したラベル</a:t>
            </a:r>
            <a:endParaRPr kumimoji="1" lang="ja-JP" altLang="en-US" sz="2400" dirty="0"/>
          </a:p>
        </p:txBody>
      </p:sp>
      <p:sp>
        <p:nvSpPr>
          <p:cNvPr id="3" name="矢印: 右 2">
            <a:extLst>
              <a:ext uri="{FF2B5EF4-FFF2-40B4-BE49-F238E27FC236}">
                <a16:creationId xmlns:a16="http://schemas.microsoft.com/office/drawing/2014/main" id="{9E3833F6-15C6-425F-8051-5EC3010B035E}"/>
              </a:ext>
            </a:extLst>
          </p:cNvPr>
          <p:cNvSpPr/>
          <p:nvPr/>
        </p:nvSpPr>
        <p:spPr>
          <a:xfrm rot="7476440">
            <a:off x="2128931" y="3627825"/>
            <a:ext cx="1069865" cy="247650"/>
          </a:xfrm>
          <a:prstGeom prst="rightArrow">
            <a:avLst/>
          </a:prstGeom>
          <a:solidFill>
            <a:schemeClr val="accent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ECB78AA-2620-4169-96A8-8077A524FC97}"/>
              </a:ext>
            </a:extLst>
          </p:cNvPr>
          <p:cNvSpPr/>
          <p:nvPr/>
        </p:nvSpPr>
        <p:spPr>
          <a:xfrm rot="6680601">
            <a:off x="9380782" y="2969939"/>
            <a:ext cx="1620277" cy="247650"/>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66063DE-384D-4236-BDF9-2E8E48756DBB}"/>
              </a:ext>
            </a:extLst>
          </p:cNvPr>
          <p:cNvSpPr txBox="1"/>
          <p:nvPr/>
        </p:nvSpPr>
        <p:spPr>
          <a:xfrm>
            <a:off x="2126024" y="2766252"/>
            <a:ext cx="1569660" cy="369332"/>
          </a:xfrm>
          <a:prstGeom prst="rect">
            <a:avLst/>
          </a:prstGeom>
          <a:noFill/>
        </p:spPr>
        <p:txBody>
          <a:bodyPr wrap="none" rtlCol="0">
            <a:spAutoFit/>
          </a:bodyPr>
          <a:lstStyle/>
          <a:p>
            <a:r>
              <a:rPr kumimoji="1" lang="ja-JP" altLang="en-US" b="1" dirty="0">
                <a:solidFill>
                  <a:schemeClr val="accent6"/>
                </a:solidFill>
              </a:rPr>
              <a:t>単純接触効果</a:t>
            </a:r>
          </a:p>
        </p:txBody>
      </p:sp>
      <p:sp>
        <p:nvSpPr>
          <p:cNvPr id="17" name="テキスト ボックス 16">
            <a:extLst>
              <a:ext uri="{FF2B5EF4-FFF2-40B4-BE49-F238E27FC236}">
                <a16:creationId xmlns:a16="http://schemas.microsoft.com/office/drawing/2014/main" id="{C2B4D88F-FD76-466B-96AA-D916833BBF30}"/>
              </a:ext>
            </a:extLst>
          </p:cNvPr>
          <p:cNvSpPr txBox="1"/>
          <p:nvPr/>
        </p:nvSpPr>
        <p:spPr>
          <a:xfrm>
            <a:off x="9329145" y="1769927"/>
            <a:ext cx="1723549" cy="400110"/>
          </a:xfrm>
          <a:prstGeom prst="rect">
            <a:avLst/>
          </a:prstGeom>
          <a:noFill/>
        </p:spPr>
        <p:txBody>
          <a:bodyPr wrap="none" rtlCol="0">
            <a:spAutoFit/>
          </a:bodyPr>
          <a:lstStyle/>
          <a:p>
            <a:r>
              <a:rPr lang="ja-JP" altLang="en-US" sz="2000" b="1" dirty="0">
                <a:solidFill>
                  <a:srgbClr val="FF0000"/>
                </a:solidFill>
              </a:rPr>
              <a:t>選択学習</a:t>
            </a:r>
            <a:r>
              <a:rPr kumimoji="1" lang="ja-JP" altLang="en-US" sz="2000" b="1" dirty="0">
                <a:solidFill>
                  <a:srgbClr val="FF0000"/>
                </a:solidFill>
              </a:rPr>
              <a:t>効果</a:t>
            </a:r>
          </a:p>
        </p:txBody>
      </p:sp>
      <p:sp>
        <p:nvSpPr>
          <p:cNvPr id="5" name="テキスト ボックス 4">
            <a:extLst>
              <a:ext uri="{FF2B5EF4-FFF2-40B4-BE49-F238E27FC236}">
                <a16:creationId xmlns:a16="http://schemas.microsoft.com/office/drawing/2014/main" id="{E7F5D4CA-6465-4A1E-987C-F2B2F3B3D2BE}"/>
              </a:ext>
            </a:extLst>
          </p:cNvPr>
          <p:cNvSpPr txBox="1"/>
          <p:nvPr/>
        </p:nvSpPr>
        <p:spPr>
          <a:xfrm>
            <a:off x="1643499" y="6066233"/>
            <a:ext cx="8905002" cy="400110"/>
          </a:xfrm>
          <a:prstGeom prst="rect">
            <a:avLst/>
          </a:prstGeom>
          <a:noFill/>
        </p:spPr>
        <p:txBody>
          <a:bodyPr wrap="none" rtlCol="0">
            <a:spAutoFit/>
          </a:bodyPr>
          <a:lstStyle/>
          <a:p>
            <a:pPr algn="ctr"/>
            <a:r>
              <a:rPr kumimoji="1" lang="ja-JP" altLang="en-US" sz="2000" dirty="0"/>
              <a:t>定性的には予想と一致したが，統計的には予想は十分に支持されなかった</a:t>
            </a:r>
          </a:p>
        </p:txBody>
      </p:sp>
      <p:sp>
        <p:nvSpPr>
          <p:cNvPr id="6" name="四角形: 角を丸くする 5">
            <a:extLst>
              <a:ext uri="{FF2B5EF4-FFF2-40B4-BE49-F238E27FC236}">
                <a16:creationId xmlns:a16="http://schemas.microsoft.com/office/drawing/2014/main" id="{0E3E7A77-3250-4D51-A134-F8ACCB7D1849}"/>
              </a:ext>
            </a:extLst>
          </p:cNvPr>
          <p:cNvSpPr/>
          <p:nvPr/>
        </p:nvSpPr>
        <p:spPr>
          <a:xfrm>
            <a:off x="671264" y="5884308"/>
            <a:ext cx="10849473" cy="764142"/>
          </a:xfrm>
          <a:prstGeom prst="round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8B741349-5433-404E-B588-551AF60B67CB}"/>
              </a:ext>
            </a:extLst>
          </p:cNvPr>
          <p:cNvSpPr txBox="1"/>
          <p:nvPr/>
        </p:nvSpPr>
        <p:spPr>
          <a:xfrm>
            <a:off x="2033739" y="5145597"/>
            <a:ext cx="415498" cy="369332"/>
          </a:xfrm>
          <a:prstGeom prst="rect">
            <a:avLst/>
          </a:prstGeom>
          <a:noFill/>
        </p:spPr>
        <p:txBody>
          <a:bodyPr wrap="none" rtlCol="0">
            <a:spAutoFit/>
          </a:bodyPr>
          <a:lstStyle/>
          <a:p>
            <a:r>
              <a:rPr kumimoji="1" lang="ja-JP" altLang="en-US" dirty="0">
                <a:solidFill>
                  <a:srgbClr val="FF0000"/>
                </a:solidFill>
              </a:rPr>
              <a:t>①</a:t>
            </a:r>
          </a:p>
        </p:txBody>
      </p:sp>
      <p:sp>
        <p:nvSpPr>
          <p:cNvPr id="24" name="テキスト ボックス 23">
            <a:extLst>
              <a:ext uri="{FF2B5EF4-FFF2-40B4-BE49-F238E27FC236}">
                <a16:creationId xmlns:a16="http://schemas.microsoft.com/office/drawing/2014/main" id="{486738DA-DE64-4CF3-A3B4-2C48436D43DB}"/>
              </a:ext>
            </a:extLst>
          </p:cNvPr>
          <p:cNvSpPr txBox="1"/>
          <p:nvPr/>
        </p:nvSpPr>
        <p:spPr>
          <a:xfrm>
            <a:off x="3016603" y="5145597"/>
            <a:ext cx="415498" cy="369332"/>
          </a:xfrm>
          <a:prstGeom prst="rect">
            <a:avLst/>
          </a:prstGeom>
          <a:noFill/>
        </p:spPr>
        <p:txBody>
          <a:bodyPr wrap="none" rtlCol="0">
            <a:spAutoFit/>
          </a:bodyPr>
          <a:lstStyle/>
          <a:p>
            <a:r>
              <a:rPr lang="ja-JP" altLang="en-US" dirty="0">
                <a:solidFill>
                  <a:srgbClr val="FF0000"/>
                </a:solidFill>
              </a:rPr>
              <a:t>②</a:t>
            </a:r>
            <a:endParaRPr kumimoji="1" lang="ja-JP" altLang="en-US" dirty="0">
              <a:solidFill>
                <a:srgbClr val="FF0000"/>
              </a:solidFill>
            </a:endParaRPr>
          </a:p>
        </p:txBody>
      </p:sp>
      <p:sp>
        <p:nvSpPr>
          <p:cNvPr id="25" name="テキスト ボックス 24">
            <a:extLst>
              <a:ext uri="{FF2B5EF4-FFF2-40B4-BE49-F238E27FC236}">
                <a16:creationId xmlns:a16="http://schemas.microsoft.com/office/drawing/2014/main" id="{0264EE94-E83F-45D2-B796-85C2F7AF117E}"/>
              </a:ext>
            </a:extLst>
          </p:cNvPr>
          <p:cNvSpPr txBox="1"/>
          <p:nvPr/>
        </p:nvSpPr>
        <p:spPr>
          <a:xfrm>
            <a:off x="9572984" y="5145597"/>
            <a:ext cx="415498" cy="369332"/>
          </a:xfrm>
          <a:prstGeom prst="rect">
            <a:avLst/>
          </a:prstGeom>
          <a:noFill/>
        </p:spPr>
        <p:txBody>
          <a:bodyPr wrap="none" rtlCol="0">
            <a:spAutoFit/>
          </a:bodyPr>
          <a:lstStyle/>
          <a:p>
            <a:r>
              <a:rPr lang="ja-JP" altLang="en-US" dirty="0">
                <a:solidFill>
                  <a:srgbClr val="FF0000"/>
                </a:solidFill>
              </a:rPr>
              <a:t>③</a:t>
            </a:r>
            <a:endParaRPr kumimoji="1" lang="ja-JP" altLang="en-US" dirty="0">
              <a:solidFill>
                <a:srgbClr val="FF0000"/>
              </a:solidFill>
            </a:endParaRPr>
          </a:p>
        </p:txBody>
      </p:sp>
      <p:sp>
        <p:nvSpPr>
          <p:cNvPr id="26" name="テキスト ボックス 25">
            <a:extLst>
              <a:ext uri="{FF2B5EF4-FFF2-40B4-BE49-F238E27FC236}">
                <a16:creationId xmlns:a16="http://schemas.microsoft.com/office/drawing/2014/main" id="{95B58136-A538-410A-AEB8-0C8747E4CCFC}"/>
              </a:ext>
            </a:extLst>
          </p:cNvPr>
          <p:cNvSpPr txBox="1"/>
          <p:nvPr/>
        </p:nvSpPr>
        <p:spPr>
          <a:xfrm>
            <a:off x="10507143" y="5145597"/>
            <a:ext cx="415498" cy="369332"/>
          </a:xfrm>
          <a:prstGeom prst="rect">
            <a:avLst/>
          </a:prstGeom>
          <a:noFill/>
        </p:spPr>
        <p:txBody>
          <a:bodyPr wrap="none" rtlCol="0">
            <a:spAutoFit/>
          </a:bodyPr>
          <a:lstStyle/>
          <a:p>
            <a:r>
              <a:rPr kumimoji="1" lang="ja-JP" altLang="en-US" dirty="0">
                <a:solidFill>
                  <a:srgbClr val="FF0000"/>
                </a:solidFill>
              </a:rPr>
              <a:t>④</a:t>
            </a:r>
          </a:p>
        </p:txBody>
      </p:sp>
    </p:spTree>
    <p:extLst>
      <p:ext uri="{BB962C8B-B14F-4D97-AF65-F5344CB8AC3E}">
        <p14:creationId xmlns:p14="http://schemas.microsoft.com/office/powerpoint/2010/main" val="2185340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descr="文字と写真のスクリーンショット&#10;&#10;自動的に生成された説明">
            <a:extLst>
              <a:ext uri="{FF2B5EF4-FFF2-40B4-BE49-F238E27FC236}">
                <a16:creationId xmlns:a16="http://schemas.microsoft.com/office/drawing/2014/main" id="{33889B88-EF3C-40FC-A057-4E9A2470D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3690" y="1613442"/>
            <a:ext cx="6801768" cy="4816231"/>
          </a:xfrm>
          <a:prstGeom prst="rect">
            <a:avLst/>
          </a:prstGeom>
        </p:spPr>
      </p:pic>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呈示回数の影響</a:t>
              </a:r>
              <a:endParaRPr lang="ja-JP" altLang="en-US" sz="3800" dirty="0">
                <a:solidFill>
                  <a:schemeClr val="bg1"/>
                </a:solidFill>
              </a:endParaRPr>
            </a:p>
          </p:txBody>
        </p:sp>
      </p:grpSp>
      <p:grpSp>
        <p:nvGrpSpPr>
          <p:cNvPr id="13" name="グループ化 12">
            <a:extLst>
              <a:ext uri="{FF2B5EF4-FFF2-40B4-BE49-F238E27FC236}">
                <a16:creationId xmlns:a16="http://schemas.microsoft.com/office/drawing/2014/main" id="{7198AA54-814F-4505-91F0-5BE96C8C7A44}"/>
              </a:ext>
            </a:extLst>
          </p:cNvPr>
          <p:cNvGrpSpPr/>
          <p:nvPr/>
        </p:nvGrpSpPr>
        <p:grpSpPr>
          <a:xfrm>
            <a:off x="4280843" y="1636858"/>
            <a:ext cx="466794" cy="2286706"/>
            <a:chOff x="2199493" y="1636858"/>
            <a:chExt cx="466794" cy="2286706"/>
          </a:xfrm>
        </p:grpSpPr>
        <p:sp>
          <p:nvSpPr>
            <p:cNvPr id="11" name="矢印: 上下 10">
              <a:extLst>
                <a:ext uri="{FF2B5EF4-FFF2-40B4-BE49-F238E27FC236}">
                  <a16:creationId xmlns:a16="http://schemas.microsoft.com/office/drawing/2014/main" id="{6DD52AD8-BDEA-4BF6-8657-503A200ECA55}"/>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D2A4FC7-3352-4136-A3DC-49C270BD285F}"/>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4" name="テキスト ボックス 23">
              <a:extLst>
                <a:ext uri="{FF2B5EF4-FFF2-40B4-BE49-F238E27FC236}">
                  <a16:creationId xmlns:a16="http://schemas.microsoft.com/office/drawing/2014/main" id="{B95A2CD1-68A2-4394-AFAB-E1CD8DCB5A84}"/>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25" name="グループ化 24">
            <a:extLst>
              <a:ext uri="{FF2B5EF4-FFF2-40B4-BE49-F238E27FC236}">
                <a16:creationId xmlns:a16="http://schemas.microsoft.com/office/drawing/2014/main" id="{378B37BD-EDC8-44CE-8E42-6F7861D38DBF}"/>
              </a:ext>
            </a:extLst>
          </p:cNvPr>
          <p:cNvGrpSpPr/>
          <p:nvPr/>
        </p:nvGrpSpPr>
        <p:grpSpPr>
          <a:xfrm>
            <a:off x="4283042" y="3923563"/>
            <a:ext cx="466794" cy="2286706"/>
            <a:chOff x="2199493" y="1636858"/>
            <a:chExt cx="466794" cy="2286706"/>
          </a:xfrm>
        </p:grpSpPr>
        <p:sp>
          <p:nvSpPr>
            <p:cNvPr id="26" name="矢印: 上下 25">
              <a:extLst>
                <a:ext uri="{FF2B5EF4-FFF2-40B4-BE49-F238E27FC236}">
                  <a16:creationId xmlns:a16="http://schemas.microsoft.com/office/drawing/2014/main" id="{65539F42-B1E1-4CFB-A26A-15EBA9C38B6F}"/>
                </a:ext>
              </a:extLst>
            </p:cNvPr>
            <p:cNvSpPr/>
            <p:nvPr/>
          </p:nvSpPr>
          <p:spPr>
            <a:xfrm>
              <a:off x="2286000"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73DCFB05-35AA-4804-B89D-530445079B18}"/>
                </a:ext>
              </a:extLst>
            </p:cNvPr>
            <p:cNvSpPr txBox="1"/>
            <p:nvPr/>
          </p:nvSpPr>
          <p:spPr>
            <a:xfrm>
              <a:off x="2199493" y="1636858"/>
              <a:ext cx="466794" cy="261610"/>
            </a:xfrm>
            <a:prstGeom prst="rect">
              <a:avLst/>
            </a:prstGeom>
            <a:noFill/>
          </p:spPr>
          <p:txBody>
            <a:bodyPr wrap="none" rtlCol="0">
              <a:spAutoFit/>
            </a:bodyPr>
            <a:lstStyle/>
            <a:p>
              <a:r>
                <a:rPr kumimoji="1" lang="ja-JP" altLang="en-US" sz="1100" dirty="0"/>
                <a:t>好き</a:t>
              </a:r>
            </a:p>
          </p:txBody>
        </p:sp>
        <p:sp>
          <p:nvSpPr>
            <p:cNvPr id="28" name="テキスト ボックス 27">
              <a:extLst>
                <a:ext uri="{FF2B5EF4-FFF2-40B4-BE49-F238E27FC236}">
                  <a16:creationId xmlns:a16="http://schemas.microsoft.com/office/drawing/2014/main" id="{A4521350-725A-4A73-952D-A90004AC2CDD}"/>
                </a:ext>
              </a:extLst>
            </p:cNvPr>
            <p:cNvSpPr txBox="1"/>
            <p:nvPr/>
          </p:nvSpPr>
          <p:spPr>
            <a:xfrm>
              <a:off x="2199493" y="3661954"/>
              <a:ext cx="466794" cy="261610"/>
            </a:xfrm>
            <a:prstGeom prst="rect">
              <a:avLst/>
            </a:prstGeom>
            <a:noFill/>
          </p:spPr>
          <p:txBody>
            <a:bodyPr wrap="none" rtlCol="0">
              <a:spAutoFit/>
            </a:bodyPr>
            <a:lstStyle/>
            <a:p>
              <a:r>
                <a:rPr lang="ja-JP" altLang="en-US" sz="1100" dirty="0"/>
                <a:t>嫌い</a:t>
              </a:r>
              <a:endParaRPr kumimoji="1" lang="ja-JP" altLang="en-US" sz="1100" dirty="0"/>
            </a:p>
          </p:txBody>
        </p:sp>
      </p:grpSp>
      <p:grpSp>
        <p:nvGrpSpPr>
          <p:cNvPr id="15" name="グループ化 14">
            <a:extLst>
              <a:ext uri="{FF2B5EF4-FFF2-40B4-BE49-F238E27FC236}">
                <a16:creationId xmlns:a16="http://schemas.microsoft.com/office/drawing/2014/main" id="{070FFFB6-9B68-4ED7-B8F8-47E3EA9FE133}"/>
              </a:ext>
            </a:extLst>
          </p:cNvPr>
          <p:cNvGrpSpPr/>
          <p:nvPr/>
        </p:nvGrpSpPr>
        <p:grpSpPr>
          <a:xfrm>
            <a:off x="7149166" y="1609094"/>
            <a:ext cx="748923" cy="2286706"/>
            <a:chOff x="8835425" y="1636858"/>
            <a:chExt cx="748923" cy="2286706"/>
          </a:xfrm>
        </p:grpSpPr>
        <p:sp>
          <p:nvSpPr>
            <p:cNvPr id="30" name="矢印: 上下 29">
              <a:extLst>
                <a:ext uri="{FF2B5EF4-FFF2-40B4-BE49-F238E27FC236}">
                  <a16:creationId xmlns:a16="http://schemas.microsoft.com/office/drawing/2014/main" id="{FD26056F-0743-4096-8B5E-79C8323DE105}"/>
                </a:ext>
              </a:extLst>
            </p:cNvPr>
            <p:cNvSpPr/>
            <p:nvPr/>
          </p:nvSpPr>
          <p:spPr>
            <a:xfrm>
              <a:off x="9062996" y="1907177"/>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E8CCB06D-A991-4BDE-8263-15816D4EC00E}"/>
                </a:ext>
              </a:extLst>
            </p:cNvPr>
            <p:cNvSpPr txBox="1"/>
            <p:nvPr/>
          </p:nvSpPr>
          <p:spPr>
            <a:xfrm>
              <a:off x="8905957" y="1636858"/>
              <a:ext cx="607859" cy="261610"/>
            </a:xfrm>
            <a:prstGeom prst="rect">
              <a:avLst/>
            </a:prstGeom>
            <a:noFill/>
          </p:spPr>
          <p:txBody>
            <a:bodyPr wrap="none" rtlCol="0">
              <a:spAutoFit/>
            </a:bodyPr>
            <a:lstStyle/>
            <a:p>
              <a:r>
                <a:rPr kumimoji="1" lang="ja-JP" altLang="en-US" sz="1100" dirty="0"/>
                <a:t>欲しい</a:t>
              </a:r>
            </a:p>
          </p:txBody>
        </p:sp>
        <p:sp>
          <p:nvSpPr>
            <p:cNvPr id="32" name="テキスト ボックス 31">
              <a:extLst>
                <a:ext uri="{FF2B5EF4-FFF2-40B4-BE49-F238E27FC236}">
                  <a16:creationId xmlns:a16="http://schemas.microsoft.com/office/drawing/2014/main" id="{4A8B6797-4A87-41EC-9502-89D2EC1B4E91}"/>
                </a:ext>
              </a:extLst>
            </p:cNvPr>
            <p:cNvSpPr txBox="1"/>
            <p:nvPr/>
          </p:nvSpPr>
          <p:spPr>
            <a:xfrm>
              <a:off x="8835425" y="3661954"/>
              <a:ext cx="748923" cy="261610"/>
            </a:xfrm>
            <a:prstGeom prst="rect">
              <a:avLst/>
            </a:prstGeom>
            <a:noFill/>
          </p:spPr>
          <p:txBody>
            <a:bodyPr wrap="none" rtlCol="0">
              <a:spAutoFit/>
            </a:bodyPr>
            <a:lstStyle/>
            <a:p>
              <a:r>
                <a:rPr kumimoji="1" lang="ja-JP" altLang="en-US" sz="1100" dirty="0"/>
                <a:t>いらない</a:t>
              </a:r>
            </a:p>
          </p:txBody>
        </p:sp>
      </p:grpSp>
      <p:grpSp>
        <p:nvGrpSpPr>
          <p:cNvPr id="17" name="グループ化 16">
            <a:extLst>
              <a:ext uri="{FF2B5EF4-FFF2-40B4-BE49-F238E27FC236}">
                <a16:creationId xmlns:a16="http://schemas.microsoft.com/office/drawing/2014/main" id="{42737BDE-6025-4022-BA7E-E1EC05BF9ED8}"/>
              </a:ext>
            </a:extLst>
          </p:cNvPr>
          <p:cNvGrpSpPr/>
          <p:nvPr/>
        </p:nvGrpSpPr>
        <p:grpSpPr>
          <a:xfrm>
            <a:off x="7149167" y="3923563"/>
            <a:ext cx="748923" cy="2286706"/>
            <a:chOff x="8835425" y="4102947"/>
            <a:chExt cx="748923" cy="2286706"/>
          </a:xfrm>
        </p:grpSpPr>
        <p:sp>
          <p:nvSpPr>
            <p:cNvPr id="34" name="矢印: 上下 33">
              <a:extLst>
                <a:ext uri="{FF2B5EF4-FFF2-40B4-BE49-F238E27FC236}">
                  <a16:creationId xmlns:a16="http://schemas.microsoft.com/office/drawing/2014/main" id="{5D5CE073-25F6-432B-8307-80D533416A7A}"/>
                </a:ext>
              </a:extLst>
            </p:cNvPr>
            <p:cNvSpPr/>
            <p:nvPr/>
          </p:nvSpPr>
          <p:spPr>
            <a:xfrm>
              <a:off x="9062996" y="4373266"/>
              <a:ext cx="293780" cy="1746068"/>
            </a:xfrm>
            <a:prstGeom prst="upDownArrow">
              <a:avLst/>
            </a:prstGeom>
            <a:gradFill flip="none" rotWithShape="1">
              <a:gsLst>
                <a:gs pos="0">
                  <a:schemeClr val="accent2">
                    <a:lumMod val="60000"/>
                    <a:lumOff val="40000"/>
                  </a:schemeClr>
                </a:gs>
                <a:gs pos="100000">
                  <a:schemeClr val="accent1">
                    <a:lumMod val="60000"/>
                    <a:lumOff val="40000"/>
                  </a:schemeClr>
                </a:gs>
              </a:gsLst>
              <a:lin ang="5400000" scaled="1"/>
              <a:tileRect/>
            </a:gradFill>
            <a:ln w="3175">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C6DDDB9-E581-4BB8-AE22-547DC85AE9F7}"/>
                </a:ext>
              </a:extLst>
            </p:cNvPr>
            <p:cNvSpPr txBox="1"/>
            <p:nvPr/>
          </p:nvSpPr>
          <p:spPr>
            <a:xfrm>
              <a:off x="8905957" y="4102947"/>
              <a:ext cx="607859" cy="261610"/>
            </a:xfrm>
            <a:prstGeom prst="rect">
              <a:avLst/>
            </a:prstGeom>
            <a:noFill/>
          </p:spPr>
          <p:txBody>
            <a:bodyPr wrap="none" rtlCol="0">
              <a:spAutoFit/>
            </a:bodyPr>
            <a:lstStyle/>
            <a:p>
              <a:r>
                <a:rPr lang="ja-JP" altLang="en-US" sz="1100" dirty="0"/>
                <a:t>欲しい</a:t>
              </a:r>
              <a:endParaRPr kumimoji="1" lang="ja-JP" altLang="en-US" sz="1100" dirty="0"/>
            </a:p>
          </p:txBody>
        </p:sp>
        <p:sp>
          <p:nvSpPr>
            <p:cNvPr id="36" name="テキスト ボックス 35">
              <a:extLst>
                <a:ext uri="{FF2B5EF4-FFF2-40B4-BE49-F238E27FC236}">
                  <a16:creationId xmlns:a16="http://schemas.microsoft.com/office/drawing/2014/main" id="{36497F1D-293D-4ECE-9480-B585E790CC9B}"/>
                </a:ext>
              </a:extLst>
            </p:cNvPr>
            <p:cNvSpPr txBox="1"/>
            <p:nvPr/>
          </p:nvSpPr>
          <p:spPr>
            <a:xfrm>
              <a:off x="8835425" y="6128043"/>
              <a:ext cx="748923" cy="261610"/>
            </a:xfrm>
            <a:prstGeom prst="rect">
              <a:avLst/>
            </a:prstGeom>
            <a:noFill/>
          </p:spPr>
          <p:txBody>
            <a:bodyPr wrap="none" rtlCol="0">
              <a:spAutoFit/>
            </a:bodyPr>
            <a:lstStyle/>
            <a:p>
              <a:r>
                <a:rPr kumimoji="1" lang="ja-JP" altLang="en-US" sz="1100" dirty="0"/>
                <a:t>いらない</a:t>
              </a:r>
            </a:p>
          </p:txBody>
        </p:sp>
      </p:grpSp>
      <p:sp>
        <p:nvSpPr>
          <p:cNvPr id="37" name="テキスト ボックス 36">
            <a:extLst>
              <a:ext uri="{FF2B5EF4-FFF2-40B4-BE49-F238E27FC236}">
                <a16:creationId xmlns:a16="http://schemas.microsoft.com/office/drawing/2014/main" id="{9B4DB735-B0F4-4B28-813F-0A667B583659}"/>
              </a:ext>
            </a:extLst>
          </p:cNvPr>
          <p:cNvSpPr txBox="1"/>
          <p:nvPr/>
        </p:nvSpPr>
        <p:spPr>
          <a:xfrm>
            <a:off x="8492620" y="3661954"/>
            <a:ext cx="2943497" cy="923330"/>
          </a:xfrm>
          <a:prstGeom prst="rect">
            <a:avLst/>
          </a:prstGeom>
          <a:noFill/>
        </p:spPr>
        <p:txBody>
          <a:bodyPr wrap="square" rtlCol="0">
            <a:spAutoFit/>
          </a:bodyPr>
          <a:lstStyle/>
          <a:p>
            <a:r>
              <a:rPr lang="ja-JP" altLang="en-US" dirty="0"/>
              <a:t>欲しい・いらない</a:t>
            </a:r>
            <a:r>
              <a:rPr kumimoji="1" lang="ja-JP" altLang="en-US" dirty="0"/>
              <a:t>は呈示回数による好感度の上昇がみられる</a:t>
            </a:r>
          </a:p>
        </p:txBody>
      </p:sp>
      <p:sp>
        <p:nvSpPr>
          <p:cNvPr id="29" name="テキスト ボックス 28">
            <a:extLst>
              <a:ext uri="{FF2B5EF4-FFF2-40B4-BE49-F238E27FC236}">
                <a16:creationId xmlns:a16="http://schemas.microsoft.com/office/drawing/2014/main" id="{86517EFA-A232-46EF-9994-645107CD2426}"/>
              </a:ext>
            </a:extLst>
          </p:cNvPr>
          <p:cNvSpPr txBox="1"/>
          <p:nvPr/>
        </p:nvSpPr>
        <p:spPr>
          <a:xfrm>
            <a:off x="6873461" y="4212936"/>
            <a:ext cx="404278" cy="646331"/>
          </a:xfrm>
          <a:prstGeom prst="rect">
            <a:avLst/>
          </a:prstGeom>
          <a:noFill/>
        </p:spPr>
        <p:txBody>
          <a:bodyPr wrap="none" rtlCol="0">
            <a:spAutoFit/>
          </a:bodyPr>
          <a:lstStyle/>
          <a:p>
            <a:r>
              <a:rPr kumimoji="1" lang="en-US" altLang="ja-JP" sz="3600" dirty="0"/>
              <a:t>*</a:t>
            </a:r>
            <a:endParaRPr kumimoji="1" lang="ja-JP" altLang="en-US" sz="3600" dirty="0"/>
          </a:p>
        </p:txBody>
      </p:sp>
    </p:spTree>
    <p:extLst>
      <p:ext uri="{BB962C8B-B14F-4D97-AF65-F5344CB8AC3E}">
        <p14:creationId xmlns:p14="http://schemas.microsoft.com/office/powerpoint/2010/main" val="1545627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これまでのまとめ</a:t>
              </a:r>
              <a:endParaRPr lang="ja-JP" altLang="en-US" sz="3800" dirty="0">
                <a:solidFill>
                  <a:schemeClr val="bg1"/>
                </a:solidFill>
              </a:endParaRPr>
            </a:p>
          </p:txBody>
        </p:sp>
      </p:grpSp>
      <p:sp>
        <p:nvSpPr>
          <p:cNvPr id="2" name="四角形: 角を丸くする 1">
            <a:extLst>
              <a:ext uri="{FF2B5EF4-FFF2-40B4-BE49-F238E27FC236}">
                <a16:creationId xmlns:a16="http://schemas.microsoft.com/office/drawing/2014/main" id="{CB211400-7FFC-41A1-BD7D-FD858304E910}"/>
              </a:ext>
            </a:extLst>
          </p:cNvPr>
          <p:cNvSpPr/>
          <p:nvPr/>
        </p:nvSpPr>
        <p:spPr>
          <a:xfrm>
            <a:off x="9374010" y="4562221"/>
            <a:ext cx="1590877" cy="4367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効用関数</a:t>
            </a:r>
          </a:p>
        </p:txBody>
      </p:sp>
      <p:sp>
        <p:nvSpPr>
          <p:cNvPr id="9" name="四角形: 角を丸くする 8">
            <a:extLst>
              <a:ext uri="{FF2B5EF4-FFF2-40B4-BE49-F238E27FC236}">
                <a16:creationId xmlns:a16="http://schemas.microsoft.com/office/drawing/2014/main" id="{DA7E8FE0-8F9E-4FB2-9C0A-8F40346DD7C4}"/>
              </a:ext>
            </a:extLst>
          </p:cNvPr>
          <p:cNvSpPr/>
          <p:nvPr/>
        </p:nvSpPr>
        <p:spPr>
          <a:xfrm>
            <a:off x="6848552" y="5015387"/>
            <a:ext cx="2319337"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探索と利用の割合</a:t>
            </a:r>
            <a:endParaRPr kumimoji="1" lang="en-US" altLang="ja-JP" sz="2000" dirty="0"/>
          </a:p>
          <a:p>
            <a:pPr algn="ctr"/>
            <a:r>
              <a:rPr lang="ja-JP" altLang="en-US" sz="1600" dirty="0"/>
              <a:t>（選択のランダムさ）</a:t>
            </a:r>
            <a:endParaRPr kumimoji="1" lang="ja-JP" altLang="en-US" sz="1600" dirty="0"/>
          </a:p>
        </p:txBody>
      </p:sp>
      <p:sp>
        <p:nvSpPr>
          <p:cNvPr id="10" name="四角形: 角を丸くする 9">
            <a:extLst>
              <a:ext uri="{FF2B5EF4-FFF2-40B4-BE49-F238E27FC236}">
                <a16:creationId xmlns:a16="http://schemas.microsoft.com/office/drawing/2014/main" id="{DB1C1DC3-863C-44F3-9075-96D5545B536F}"/>
              </a:ext>
            </a:extLst>
          </p:cNvPr>
          <p:cNvSpPr/>
          <p:nvPr/>
        </p:nvSpPr>
        <p:spPr>
          <a:xfrm>
            <a:off x="6838146" y="3928940"/>
            <a:ext cx="2319337"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損害回避</a:t>
            </a:r>
            <a:endParaRPr lang="en-US" altLang="ja-JP" sz="2000" dirty="0"/>
          </a:p>
          <a:p>
            <a:pPr algn="ctr"/>
            <a:r>
              <a:rPr kumimoji="1" lang="ja-JP" altLang="en-US" sz="1600" dirty="0"/>
              <a:t>（負の報酬の重み）</a:t>
            </a:r>
          </a:p>
        </p:txBody>
      </p:sp>
      <p:sp>
        <p:nvSpPr>
          <p:cNvPr id="11" name="四角形: 角を丸くする 10">
            <a:extLst>
              <a:ext uri="{FF2B5EF4-FFF2-40B4-BE49-F238E27FC236}">
                <a16:creationId xmlns:a16="http://schemas.microsoft.com/office/drawing/2014/main" id="{AC3F0794-8F1E-4F5C-A347-E88FFB5B9750}"/>
              </a:ext>
            </a:extLst>
          </p:cNvPr>
          <p:cNvSpPr/>
          <p:nvPr/>
        </p:nvSpPr>
        <p:spPr>
          <a:xfrm>
            <a:off x="9374010" y="5230126"/>
            <a:ext cx="1590877" cy="4367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リスク選好</a:t>
            </a:r>
          </a:p>
        </p:txBody>
      </p:sp>
      <p:sp>
        <p:nvSpPr>
          <p:cNvPr id="12" name="四角形: 角を丸くする 11">
            <a:extLst>
              <a:ext uri="{FF2B5EF4-FFF2-40B4-BE49-F238E27FC236}">
                <a16:creationId xmlns:a16="http://schemas.microsoft.com/office/drawing/2014/main" id="{65644E2B-6C7E-459E-9921-8A50DCDF49B6}"/>
              </a:ext>
            </a:extLst>
          </p:cNvPr>
          <p:cNvSpPr/>
          <p:nvPr/>
        </p:nvSpPr>
        <p:spPr>
          <a:xfrm>
            <a:off x="6793266" y="2842493"/>
            <a:ext cx="2319337"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評価の更新し易さ</a:t>
            </a:r>
            <a:endParaRPr lang="en-US" altLang="ja-JP" sz="2000" dirty="0"/>
          </a:p>
          <a:p>
            <a:pPr algn="ctr"/>
            <a:r>
              <a:rPr lang="ja-JP" altLang="en-US" sz="1600" dirty="0"/>
              <a:t>（学習係数）</a:t>
            </a:r>
            <a:endParaRPr kumimoji="1" lang="ja-JP" altLang="en-US" sz="1600" dirty="0"/>
          </a:p>
        </p:txBody>
      </p:sp>
      <p:sp>
        <p:nvSpPr>
          <p:cNvPr id="13" name="四角形: 角を丸くする 12">
            <a:extLst>
              <a:ext uri="{FF2B5EF4-FFF2-40B4-BE49-F238E27FC236}">
                <a16:creationId xmlns:a16="http://schemas.microsoft.com/office/drawing/2014/main" id="{AC28EF60-3970-4669-B47E-0D6DDA31D4EA}"/>
              </a:ext>
            </a:extLst>
          </p:cNvPr>
          <p:cNvSpPr/>
          <p:nvPr/>
        </p:nvSpPr>
        <p:spPr>
          <a:xfrm>
            <a:off x="1065196"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身体反応</a:t>
            </a:r>
            <a:endParaRPr kumimoji="1" lang="en-US" altLang="ja-JP" sz="2000" dirty="0"/>
          </a:p>
        </p:txBody>
      </p:sp>
      <p:sp>
        <p:nvSpPr>
          <p:cNvPr id="15" name="四角形: 角を丸くする 14">
            <a:extLst>
              <a:ext uri="{FF2B5EF4-FFF2-40B4-BE49-F238E27FC236}">
                <a16:creationId xmlns:a16="http://schemas.microsoft.com/office/drawing/2014/main" id="{DBB1694F-D370-4E21-B2E9-AE128B4FB00D}"/>
              </a:ext>
            </a:extLst>
          </p:cNvPr>
          <p:cNvSpPr/>
          <p:nvPr/>
        </p:nvSpPr>
        <p:spPr>
          <a:xfrm>
            <a:off x="3754655" y="3811572"/>
            <a:ext cx="1722922" cy="8879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内受容感覚</a:t>
            </a:r>
            <a:endParaRPr kumimoji="1" lang="en-US" altLang="ja-JP" sz="2000" dirty="0"/>
          </a:p>
        </p:txBody>
      </p:sp>
      <p:sp>
        <p:nvSpPr>
          <p:cNvPr id="3" name="四角形: 角を丸くする 2">
            <a:extLst>
              <a:ext uri="{FF2B5EF4-FFF2-40B4-BE49-F238E27FC236}">
                <a16:creationId xmlns:a16="http://schemas.microsoft.com/office/drawing/2014/main" id="{58C6BD44-2D05-4999-8DB8-81A06EB5C069}"/>
              </a:ext>
            </a:extLst>
          </p:cNvPr>
          <p:cNvSpPr/>
          <p:nvPr/>
        </p:nvSpPr>
        <p:spPr>
          <a:xfrm>
            <a:off x="6545179" y="2533248"/>
            <a:ext cx="4581625" cy="3598778"/>
          </a:xfrm>
          <a:prstGeom prst="roundRect">
            <a:avLst>
              <a:gd name="adj" fmla="val 4272"/>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 name="テキスト ボックス 3">
            <a:extLst>
              <a:ext uri="{FF2B5EF4-FFF2-40B4-BE49-F238E27FC236}">
                <a16:creationId xmlns:a16="http://schemas.microsoft.com/office/drawing/2014/main" id="{106F75C7-4763-42CA-80BA-AE631934D3CC}"/>
              </a:ext>
            </a:extLst>
          </p:cNvPr>
          <p:cNvSpPr txBox="1"/>
          <p:nvPr/>
        </p:nvSpPr>
        <p:spPr>
          <a:xfrm>
            <a:off x="7506140" y="2351422"/>
            <a:ext cx="2659702" cy="400110"/>
          </a:xfrm>
          <a:prstGeom prst="rect">
            <a:avLst/>
          </a:prstGeom>
          <a:solidFill>
            <a:schemeClr val="bg1"/>
          </a:solidFill>
        </p:spPr>
        <p:txBody>
          <a:bodyPr wrap="none" rtlCol="0">
            <a:spAutoFit/>
          </a:bodyPr>
          <a:lstStyle/>
          <a:p>
            <a:r>
              <a:rPr kumimoji="1" lang="en-US" altLang="ja-JP" sz="2000" dirty="0">
                <a:solidFill>
                  <a:schemeClr val="accent2"/>
                </a:solidFill>
              </a:rPr>
              <a:t>IGT</a:t>
            </a:r>
            <a:r>
              <a:rPr lang="ja-JP" altLang="en-US" sz="2000" dirty="0">
                <a:solidFill>
                  <a:schemeClr val="accent2"/>
                </a:solidFill>
              </a:rPr>
              <a:t>の選択行動モデル</a:t>
            </a:r>
            <a:endParaRPr kumimoji="1" lang="ja-JP" altLang="en-US" sz="2000" dirty="0">
              <a:solidFill>
                <a:schemeClr val="accent2"/>
              </a:solidFill>
            </a:endParaRPr>
          </a:p>
        </p:txBody>
      </p:sp>
      <p:sp>
        <p:nvSpPr>
          <p:cNvPr id="6" name="四角形: 角を丸くする 5">
            <a:extLst>
              <a:ext uri="{FF2B5EF4-FFF2-40B4-BE49-F238E27FC236}">
                <a16:creationId xmlns:a16="http://schemas.microsoft.com/office/drawing/2014/main" id="{04B04D07-D727-4427-B197-AEDE29F8097D}"/>
              </a:ext>
            </a:extLst>
          </p:cNvPr>
          <p:cNvSpPr/>
          <p:nvPr/>
        </p:nvSpPr>
        <p:spPr>
          <a:xfrm>
            <a:off x="517071" y="2237937"/>
            <a:ext cx="11157858" cy="4145760"/>
          </a:xfrm>
          <a:prstGeom prst="roundRect">
            <a:avLst>
              <a:gd name="adj" fmla="val 58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3E48915-3435-47C7-8CFC-FEF9F69D27E2}"/>
              </a:ext>
            </a:extLst>
          </p:cNvPr>
          <p:cNvSpPr txBox="1"/>
          <p:nvPr/>
        </p:nvSpPr>
        <p:spPr>
          <a:xfrm>
            <a:off x="808089" y="2066667"/>
            <a:ext cx="1980029" cy="400110"/>
          </a:xfrm>
          <a:prstGeom prst="rect">
            <a:avLst/>
          </a:prstGeom>
          <a:solidFill>
            <a:schemeClr val="bg1"/>
          </a:solidFill>
        </p:spPr>
        <p:txBody>
          <a:bodyPr wrap="none" rtlCol="0">
            <a:spAutoFit/>
          </a:bodyPr>
          <a:lstStyle/>
          <a:p>
            <a:r>
              <a:rPr kumimoji="1" lang="ja-JP" altLang="en-US" sz="2000" dirty="0"/>
              <a:t>直観的意思決定</a:t>
            </a:r>
          </a:p>
        </p:txBody>
      </p:sp>
      <p:sp>
        <p:nvSpPr>
          <p:cNvPr id="17" name="矢印: 右 16">
            <a:extLst>
              <a:ext uri="{FF2B5EF4-FFF2-40B4-BE49-F238E27FC236}">
                <a16:creationId xmlns:a16="http://schemas.microsoft.com/office/drawing/2014/main" id="{0C9A977B-BD78-487F-86E9-12A68B91B985}"/>
              </a:ext>
            </a:extLst>
          </p:cNvPr>
          <p:cNvSpPr/>
          <p:nvPr/>
        </p:nvSpPr>
        <p:spPr>
          <a:xfrm>
            <a:off x="3006048" y="4021620"/>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25C2B99B-C147-4536-8E66-F37517394F1F}"/>
              </a:ext>
            </a:extLst>
          </p:cNvPr>
          <p:cNvSpPr/>
          <p:nvPr/>
        </p:nvSpPr>
        <p:spPr>
          <a:xfrm>
            <a:off x="5748961" y="4021619"/>
            <a:ext cx="530677"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曲線 22">
            <a:extLst>
              <a:ext uri="{FF2B5EF4-FFF2-40B4-BE49-F238E27FC236}">
                <a16:creationId xmlns:a16="http://schemas.microsoft.com/office/drawing/2014/main" id="{E69B2431-B93A-43C2-AA29-D9EC1958595A}"/>
              </a:ext>
            </a:extLst>
          </p:cNvPr>
          <p:cNvCxnSpPr>
            <a:cxnSpLocks/>
            <a:stCxn id="13" idx="2"/>
            <a:endCxn id="9" idx="2"/>
          </p:cNvCxnSpPr>
          <p:nvPr/>
        </p:nvCxnSpPr>
        <p:spPr>
          <a:xfrm rot="16200000" flipH="1">
            <a:off x="4365532" y="2260628"/>
            <a:ext cx="1203815" cy="6081564"/>
          </a:xfrm>
          <a:prstGeom prst="curvedConnector3">
            <a:avLst>
              <a:gd name="adj1" fmla="val 118990"/>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F3CBC10B-8FAE-4E29-8AC3-C2B34F26343E}"/>
              </a:ext>
            </a:extLst>
          </p:cNvPr>
          <p:cNvSpPr txBox="1"/>
          <p:nvPr/>
        </p:nvSpPr>
        <p:spPr>
          <a:xfrm>
            <a:off x="4314743" y="5341405"/>
            <a:ext cx="1781257" cy="400110"/>
          </a:xfrm>
          <a:prstGeom prst="rect">
            <a:avLst/>
          </a:prstGeom>
          <a:noFill/>
        </p:spPr>
        <p:txBody>
          <a:bodyPr wrap="none" rtlCol="0">
            <a:spAutoFit/>
          </a:bodyPr>
          <a:lstStyle/>
          <a:p>
            <a:r>
              <a:rPr lang="en-US" altLang="ja-JP" sz="2000" dirty="0">
                <a:solidFill>
                  <a:srgbClr val="FF0000"/>
                </a:solidFill>
              </a:rPr>
              <a:t>2017</a:t>
            </a:r>
            <a:r>
              <a:rPr lang="ja-JP" altLang="en-US" sz="2000" dirty="0">
                <a:solidFill>
                  <a:srgbClr val="FF0000"/>
                </a:solidFill>
              </a:rPr>
              <a:t>年度結果</a:t>
            </a:r>
            <a:endParaRPr kumimoji="1" lang="ja-JP" altLang="en-US" sz="2000" dirty="0">
              <a:solidFill>
                <a:srgbClr val="FF0000"/>
              </a:solidFill>
            </a:endParaRPr>
          </a:p>
        </p:txBody>
      </p:sp>
      <p:cxnSp>
        <p:nvCxnSpPr>
          <p:cNvPr id="28" name="コネクタ: 曲線 27">
            <a:extLst>
              <a:ext uri="{FF2B5EF4-FFF2-40B4-BE49-F238E27FC236}">
                <a16:creationId xmlns:a16="http://schemas.microsoft.com/office/drawing/2014/main" id="{BB762E69-6076-4C81-BB5A-9A0B708CDD5F}"/>
              </a:ext>
            </a:extLst>
          </p:cNvPr>
          <p:cNvCxnSpPr>
            <a:cxnSpLocks/>
            <a:stCxn id="15" idx="0"/>
            <a:endCxn id="12" idx="0"/>
          </p:cNvCxnSpPr>
          <p:nvPr/>
        </p:nvCxnSpPr>
        <p:spPr>
          <a:xfrm rot="5400000" flipH="1" flipV="1">
            <a:off x="5799986" y="1658624"/>
            <a:ext cx="969079" cy="3336819"/>
          </a:xfrm>
          <a:prstGeom prst="curvedConnector3">
            <a:avLst>
              <a:gd name="adj1" fmla="val 123589"/>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8F6F456-723E-4BBE-8984-212D844080EF}"/>
              </a:ext>
            </a:extLst>
          </p:cNvPr>
          <p:cNvSpPr txBox="1"/>
          <p:nvPr/>
        </p:nvSpPr>
        <p:spPr>
          <a:xfrm>
            <a:off x="3604254" y="2562596"/>
            <a:ext cx="1781257" cy="400110"/>
          </a:xfrm>
          <a:prstGeom prst="rect">
            <a:avLst/>
          </a:prstGeom>
          <a:noFill/>
        </p:spPr>
        <p:txBody>
          <a:bodyPr wrap="none" rtlCol="0">
            <a:spAutoFit/>
          </a:bodyPr>
          <a:lstStyle/>
          <a:p>
            <a:r>
              <a:rPr lang="en-US" altLang="ja-JP" sz="2000" dirty="0">
                <a:solidFill>
                  <a:srgbClr val="FF0000"/>
                </a:solidFill>
              </a:rPr>
              <a:t>2018</a:t>
            </a:r>
            <a:r>
              <a:rPr lang="ja-JP" altLang="en-US" sz="2000" dirty="0">
                <a:solidFill>
                  <a:srgbClr val="FF0000"/>
                </a:solidFill>
              </a:rPr>
              <a:t>年度結果</a:t>
            </a:r>
            <a:endParaRPr kumimoji="1" lang="ja-JP" altLang="en-US" sz="2000" dirty="0">
              <a:solidFill>
                <a:srgbClr val="FF0000"/>
              </a:solidFill>
            </a:endParaRPr>
          </a:p>
        </p:txBody>
      </p:sp>
      <p:sp>
        <p:nvSpPr>
          <p:cNvPr id="36" name="テキスト ボックス 35">
            <a:extLst>
              <a:ext uri="{FF2B5EF4-FFF2-40B4-BE49-F238E27FC236}">
                <a16:creationId xmlns:a16="http://schemas.microsoft.com/office/drawing/2014/main" id="{459D37BC-7922-4F60-BCB3-EC94E3315B00}"/>
              </a:ext>
            </a:extLst>
          </p:cNvPr>
          <p:cNvSpPr txBox="1"/>
          <p:nvPr/>
        </p:nvSpPr>
        <p:spPr>
          <a:xfrm>
            <a:off x="9919620" y="4017011"/>
            <a:ext cx="492443" cy="461665"/>
          </a:xfrm>
          <a:prstGeom prst="rect">
            <a:avLst/>
          </a:prstGeom>
          <a:noFill/>
        </p:spPr>
        <p:txBody>
          <a:bodyPr wrap="none" rtlCol="0">
            <a:spAutoFit/>
          </a:bodyPr>
          <a:lstStyle/>
          <a:p>
            <a:r>
              <a:rPr kumimoji="1" lang="ja-JP" altLang="en-US" sz="2400" dirty="0"/>
              <a:t>＋</a:t>
            </a:r>
          </a:p>
        </p:txBody>
      </p:sp>
    </p:spTree>
    <p:extLst>
      <p:ext uri="{BB962C8B-B14F-4D97-AF65-F5344CB8AC3E}">
        <p14:creationId xmlns:p14="http://schemas.microsoft.com/office/powerpoint/2010/main" val="137897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今年度の目的</a:t>
              </a:r>
              <a:endParaRPr lang="ja-JP" altLang="en-US" sz="3800" dirty="0">
                <a:solidFill>
                  <a:schemeClr val="bg1"/>
                </a:solidFill>
              </a:endParaRPr>
            </a:p>
          </p:txBody>
        </p:sp>
      </p:grpSp>
      <p:sp>
        <p:nvSpPr>
          <p:cNvPr id="25" name="コンテンツ プレースホルダー 2">
            <a:extLst>
              <a:ext uri="{FF2B5EF4-FFF2-40B4-BE49-F238E27FC236}">
                <a16:creationId xmlns:a16="http://schemas.microsoft.com/office/drawing/2014/main" id="{27BF3DF4-8060-43E0-8839-BC377A5041AC}"/>
              </a:ext>
            </a:extLst>
          </p:cNvPr>
          <p:cNvSpPr txBox="1">
            <a:spLocks/>
          </p:cNvSpPr>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u="sng" dirty="0"/>
              <a:t>身体反応 ⇒ 内受容感覚 ⇒ 意思決定 という流れを明確にする</a:t>
            </a:r>
            <a:endParaRPr lang="en-US" altLang="ja-JP" u="sng" dirty="0"/>
          </a:p>
          <a:p>
            <a:endParaRPr lang="en-US" altLang="ja-JP" dirty="0"/>
          </a:p>
          <a:p>
            <a:endParaRPr lang="en-US" altLang="ja-JP" dirty="0"/>
          </a:p>
          <a:p>
            <a:pPr marL="0" indent="0">
              <a:buNone/>
            </a:pPr>
            <a:r>
              <a:rPr lang="ja-JP" altLang="en-US" dirty="0"/>
              <a:t>実験内容</a:t>
            </a:r>
            <a:endParaRPr lang="en-US" altLang="ja-JP" dirty="0"/>
          </a:p>
          <a:p>
            <a:pPr marL="914400" lvl="1" indent="-457200">
              <a:buFont typeface="+mj-lt"/>
              <a:buAutoNum type="arabicPeriod"/>
            </a:pPr>
            <a:r>
              <a:rPr lang="ja-JP" altLang="en-US" dirty="0"/>
              <a:t>予期的</a:t>
            </a:r>
            <a:r>
              <a:rPr lang="en-US" altLang="ja-JP" dirty="0"/>
              <a:t>SCR</a:t>
            </a:r>
            <a:r>
              <a:rPr lang="ja-JP" altLang="en-US" dirty="0"/>
              <a:t>，内受容感覚，アイオワ課題を同一の参加者で行う</a:t>
            </a:r>
            <a:endParaRPr lang="en-US" altLang="ja-JP" dirty="0"/>
          </a:p>
          <a:p>
            <a:pPr marL="914400" lvl="1" indent="-457200">
              <a:buFont typeface="+mj-lt"/>
              <a:buAutoNum type="arabicPeriod"/>
            </a:pPr>
            <a:endParaRPr lang="en-US" altLang="ja-JP" dirty="0"/>
          </a:p>
          <a:p>
            <a:pPr marL="914400" lvl="1" indent="-457200">
              <a:buFont typeface="+mj-lt"/>
              <a:buAutoNum type="arabicPeriod"/>
            </a:pPr>
            <a:r>
              <a:rPr lang="ja-JP" altLang="en-US" dirty="0"/>
              <a:t>内受容感覚課題（心拍課題）をより精度のよい方法に変更する</a:t>
            </a:r>
            <a:endParaRPr lang="en-US" altLang="ja-JP" dirty="0"/>
          </a:p>
          <a:p>
            <a:pPr lvl="2"/>
            <a:r>
              <a:rPr lang="en-US" altLang="ja-JP" dirty="0"/>
              <a:t>ECG</a:t>
            </a:r>
            <a:r>
              <a:rPr lang="ja-JP" altLang="en-US" dirty="0"/>
              <a:t>による</a:t>
            </a:r>
            <a:r>
              <a:rPr lang="en-US" altLang="ja-JP" dirty="0"/>
              <a:t>R</a:t>
            </a:r>
            <a:r>
              <a:rPr lang="ja-JP" altLang="en-US" dirty="0"/>
              <a:t>波測定</a:t>
            </a:r>
            <a:endParaRPr lang="en-US" altLang="ja-JP" dirty="0"/>
          </a:p>
          <a:p>
            <a:pPr lvl="2"/>
            <a:r>
              <a:rPr lang="ja-JP" altLang="en-US" dirty="0"/>
              <a:t>条件数の多い心拍追跡課題を採用</a:t>
            </a:r>
            <a:endParaRPr lang="en-US" altLang="ja-JP" dirty="0"/>
          </a:p>
        </p:txBody>
      </p:sp>
    </p:spTree>
    <p:extLst>
      <p:ext uri="{BB962C8B-B14F-4D97-AF65-F5344CB8AC3E}">
        <p14:creationId xmlns:p14="http://schemas.microsoft.com/office/powerpoint/2010/main" val="669921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800" b="1" dirty="0">
                  <a:solidFill>
                    <a:prstClr val="white"/>
                  </a:solidFill>
                  <a:latin typeface="HG丸ｺﾞｼｯｸM-PRO" pitchFamily="50" charset="-128"/>
                  <a:ea typeface="HG丸ｺﾞｼｯｸM-PRO" pitchFamily="50" charset="-128"/>
                </a:rPr>
                <a:t>Iowa Gambling Task (IGT)</a:t>
              </a:r>
              <a:endParaRPr lang="ja-JP" altLang="en-US" sz="3800" dirty="0">
                <a:solidFill>
                  <a:schemeClr val="bg1"/>
                </a:solidFill>
              </a:endParaRPr>
            </a:p>
          </p:txBody>
        </p:sp>
      </p:grpSp>
      <p:sp>
        <p:nvSpPr>
          <p:cNvPr id="7" name="矢印: 下 6">
            <a:extLst>
              <a:ext uri="{FF2B5EF4-FFF2-40B4-BE49-F238E27FC236}">
                <a16:creationId xmlns:a16="http://schemas.microsoft.com/office/drawing/2014/main" id="{A2BADBD5-3E3C-4A7F-A278-BC4234E94459}"/>
              </a:ext>
            </a:extLst>
          </p:cNvPr>
          <p:cNvSpPr/>
          <p:nvPr/>
        </p:nvSpPr>
        <p:spPr>
          <a:xfrm>
            <a:off x="653614" y="3647822"/>
            <a:ext cx="4468306" cy="684000"/>
          </a:xfrm>
          <a:prstGeom prst="downArrow">
            <a:avLst>
              <a:gd name="adj1" fmla="val 5759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最適な山の学習</a:t>
            </a:r>
          </a:p>
        </p:txBody>
      </p:sp>
      <p:sp>
        <p:nvSpPr>
          <p:cNvPr id="8" name="矢印: 下 7">
            <a:extLst>
              <a:ext uri="{FF2B5EF4-FFF2-40B4-BE49-F238E27FC236}">
                <a16:creationId xmlns:a16="http://schemas.microsoft.com/office/drawing/2014/main" id="{32753AD2-C976-4F4A-9C9F-87C3FD43D748}"/>
              </a:ext>
            </a:extLst>
          </p:cNvPr>
          <p:cNvSpPr/>
          <p:nvPr/>
        </p:nvSpPr>
        <p:spPr>
          <a:xfrm>
            <a:off x="653614" y="5858533"/>
            <a:ext cx="4468306" cy="684000"/>
          </a:xfrm>
          <a:prstGeom prst="downArrow">
            <a:avLst>
              <a:gd name="adj1" fmla="val 57595"/>
              <a:gd name="adj2" fmla="val 50000"/>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山の再学習</a:t>
            </a:r>
            <a:endParaRPr kumimoji="1" lang="ja-JP" altLang="en-US" dirty="0"/>
          </a:p>
        </p:txBody>
      </p:sp>
      <p:sp>
        <p:nvSpPr>
          <p:cNvPr id="10" name="テキスト ボックス 9">
            <a:extLst>
              <a:ext uri="{FF2B5EF4-FFF2-40B4-BE49-F238E27FC236}">
                <a16:creationId xmlns:a16="http://schemas.microsoft.com/office/drawing/2014/main" id="{07268F18-B41B-408D-9632-E0F273840EA1}"/>
              </a:ext>
            </a:extLst>
          </p:cNvPr>
          <p:cNvSpPr txBox="1"/>
          <p:nvPr/>
        </p:nvSpPr>
        <p:spPr>
          <a:xfrm>
            <a:off x="3750353" y="2578995"/>
            <a:ext cx="1492716" cy="646331"/>
          </a:xfrm>
          <a:prstGeom prst="rect">
            <a:avLst/>
          </a:prstGeom>
          <a:noFill/>
        </p:spPr>
        <p:txBody>
          <a:bodyPr wrap="none" rtlCol="0">
            <a:spAutoFit/>
          </a:bodyPr>
          <a:lstStyle/>
          <a:p>
            <a:pPr algn="ctr"/>
            <a:r>
              <a:rPr lang="ja-JP" altLang="en-US" dirty="0"/>
              <a:t>最初の山</a:t>
            </a:r>
            <a:endParaRPr lang="en-US" altLang="ja-JP" dirty="0"/>
          </a:p>
          <a:p>
            <a:pPr algn="ctr"/>
            <a:r>
              <a:rPr kumimoji="1" lang="ja-JP" altLang="en-US" dirty="0"/>
              <a:t>（</a:t>
            </a:r>
            <a:r>
              <a:rPr kumimoji="1" lang="en-US" altLang="ja-JP" dirty="0"/>
              <a:t>100</a:t>
            </a:r>
            <a:r>
              <a:rPr kumimoji="1" lang="ja-JP" altLang="en-US" dirty="0"/>
              <a:t>試行）</a:t>
            </a:r>
          </a:p>
        </p:txBody>
      </p:sp>
      <p:sp>
        <p:nvSpPr>
          <p:cNvPr id="13" name="四角形: 角を丸くする 12">
            <a:extLst>
              <a:ext uri="{FF2B5EF4-FFF2-40B4-BE49-F238E27FC236}">
                <a16:creationId xmlns:a16="http://schemas.microsoft.com/office/drawing/2014/main" id="{424C6AFB-7DCF-4974-9287-215CF0282605}"/>
              </a:ext>
            </a:extLst>
          </p:cNvPr>
          <p:cNvSpPr/>
          <p:nvPr/>
        </p:nvSpPr>
        <p:spPr>
          <a:xfrm>
            <a:off x="581470"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15" name="四角形: 角を丸くする 14">
            <a:extLst>
              <a:ext uri="{FF2B5EF4-FFF2-40B4-BE49-F238E27FC236}">
                <a16:creationId xmlns:a16="http://schemas.microsoft.com/office/drawing/2014/main" id="{76899AAE-7FA8-4DE6-926F-502325B509E6}"/>
              </a:ext>
            </a:extLst>
          </p:cNvPr>
          <p:cNvSpPr/>
          <p:nvPr/>
        </p:nvSpPr>
        <p:spPr>
          <a:xfrm>
            <a:off x="1366916" y="2388447"/>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17" name="四角形: 角を丸くする 16">
            <a:extLst>
              <a:ext uri="{FF2B5EF4-FFF2-40B4-BE49-F238E27FC236}">
                <a16:creationId xmlns:a16="http://schemas.microsoft.com/office/drawing/2014/main" id="{70FA3D91-7C0A-4DAE-9080-089EF135CBEC}"/>
              </a:ext>
            </a:extLst>
          </p:cNvPr>
          <p:cNvSpPr/>
          <p:nvPr/>
        </p:nvSpPr>
        <p:spPr>
          <a:xfrm>
            <a:off x="2152362"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21" name="四角形: 角を丸くする 20">
            <a:extLst>
              <a:ext uri="{FF2B5EF4-FFF2-40B4-BE49-F238E27FC236}">
                <a16:creationId xmlns:a16="http://schemas.microsoft.com/office/drawing/2014/main" id="{AACE83DF-D96B-408D-98FE-432DE95C0888}"/>
              </a:ext>
            </a:extLst>
          </p:cNvPr>
          <p:cNvSpPr/>
          <p:nvPr/>
        </p:nvSpPr>
        <p:spPr>
          <a:xfrm>
            <a:off x="2937808" y="2388447"/>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22" name="テキスト ボックス 21">
            <a:extLst>
              <a:ext uri="{FF2B5EF4-FFF2-40B4-BE49-F238E27FC236}">
                <a16:creationId xmlns:a16="http://schemas.microsoft.com/office/drawing/2014/main" id="{72A465C4-AF70-45D8-9A4F-9C8D4F79991D}"/>
              </a:ext>
            </a:extLst>
          </p:cNvPr>
          <p:cNvSpPr txBox="1"/>
          <p:nvPr/>
        </p:nvSpPr>
        <p:spPr>
          <a:xfrm>
            <a:off x="900584" y="3270747"/>
            <a:ext cx="723275" cy="307777"/>
          </a:xfrm>
          <a:prstGeom prst="rect">
            <a:avLst/>
          </a:prstGeom>
          <a:noFill/>
        </p:spPr>
        <p:txBody>
          <a:bodyPr wrap="none" rtlCol="0">
            <a:spAutoFit/>
          </a:bodyPr>
          <a:lstStyle/>
          <a:p>
            <a:r>
              <a:rPr lang="ja-JP" altLang="en-US" sz="1400" dirty="0"/>
              <a:t>良い</a:t>
            </a:r>
            <a:r>
              <a:rPr kumimoji="1" lang="ja-JP" altLang="en-US" sz="1400" dirty="0"/>
              <a:t>山</a:t>
            </a:r>
          </a:p>
        </p:txBody>
      </p:sp>
      <p:sp>
        <p:nvSpPr>
          <p:cNvPr id="23" name="テキスト ボックス 22">
            <a:extLst>
              <a:ext uri="{FF2B5EF4-FFF2-40B4-BE49-F238E27FC236}">
                <a16:creationId xmlns:a16="http://schemas.microsoft.com/office/drawing/2014/main" id="{6E61A0C3-A86E-441E-B0D4-F6F4F87A1B1A}"/>
              </a:ext>
            </a:extLst>
          </p:cNvPr>
          <p:cNvSpPr txBox="1"/>
          <p:nvPr/>
        </p:nvSpPr>
        <p:spPr>
          <a:xfrm>
            <a:off x="2466916" y="3270747"/>
            <a:ext cx="723275" cy="307777"/>
          </a:xfrm>
          <a:prstGeom prst="rect">
            <a:avLst/>
          </a:prstGeom>
          <a:noFill/>
        </p:spPr>
        <p:txBody>
          <a:bodyPr wrap="none" rtlCol="0">
            <a:spAutoFit/>
          </a:bodyPr>
          <a:lstStyle/>
          <a:p>
            <a:r>
              <a:rPr kumimoji="1" lang="ja-JP" altLang="en-US" sz="1400" dirty="0"/>
              <a:t>悪い山</a:t>
            </a:r>
          </a:p>
        </p:txBody>
      </p:sp>
      <p:sp>
        <p:nvSpPr>
          <p:cNvPr id="12" name="四角形: 角を丸くする 11">
            <a:extLst>
              <a:ext uri="{FF2B5EF4-FFF2-40B4-BE49-F238E27FC236}">
                <a16:creationId xmlns:a16="http://schemas.microsoft.com/office/drawing/2014/main" id="{8691ABE6-3EC2-41D1-9A49-AC04564FBB31}"/>
              </a:ext>
            </a:extLst>
          </p:cNvPr>
          <p:cNvSpPr/>
          <p:nvPr/>
        </p:nvSpPr>
        <p:spPr>
          <a:xfrm>
            <a:off x="318826" y="2200356"/>
            <a:ext cx="5137883" cy="1378168"/>
          </a:xfrm>
          <a:prstGeom prst="round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902AAFE-6749-4380-83EF-9320CDC64076}"/>
              </a:ext>
            </a:extLst>
          </p:cNvPr>
          <p:cNvSpPr txBox="1"/>
          <p:nvPr/>
        </p:nvSpPr>
        <p:spPr>
          <a:xfrm>
            <a:off x="3711881" y="4792888"/>
            <a:ext cx="1569660" cy="646331"/>
          </a:xfrm>
          <a:prstGeom prst="rect">
            <a:avLst/>
          </a:prstGeom>
          <a:noFill/>
        </p:spPr>
        <p:txBody>
          <a:bodyPr wrap="none" rtlCol="0">
            <a:spAutoFit/>
          </a:bodyPr>
          <a:lstStyle/>
          <a:p>
            <a:pPr algn="ctr"/>
            <a:r>
              <a:rPr lang="ja-JP" altLang="en-US" dirty="0"/>
              <a:t>山の切り替え</a:t>
            </a:r>
            <a:endParaRPr lang="en-US" altLang="ja-JP" dirty="0"/>
          </a:p>
          <a:p>
            <a:pPr algn="ctr"/>
            <a:r>
              <a:rPr kumimoji="1" lang="ja-JP" altLang="en-US" dirty="0"/>
              <a:t>（</a:t>
            </a:r>
            <a:r>
              <a:rPr kumimoji="1" lang="en-US" altLang="ja-JP" dirty="0"/>
              <a:t>150</a:t>
            </a:r>
            <a:r>
              <a:rPr kumimoji="1" lang="ja-JP" altLang="en-US" dirty="0"/>
              <a:t>試行）</a:t>
            </a:r>
          </a:p>
        </p:txBody>
      </p:sp>
      <p:sp>
        <p:nvSpPr>
          <p:cNvPr id="28" name="四角形: 角を丸くする 27">
            <a:extLst>
              <a:ext uri="{FF2B5EF4-FFF2-40B4-BE49-F238E27FC236}">
                <a16:creationId xmlns:a16="http://schemas.microsoft.com/office/drawing/2014/main" id="{4BD4893E-5ECF-486C-8303-5D3EFB9E8E37}"/>
              </a:ext>
            </a:extLst>
          </p:cNvPr>
          <p:cNvSpPr/>
          <p:nvPr/>
        </p:nvSpPr>
        <p:spPr>
          <a:xfrm>
            <a:off x="581470"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endParaRPr kumimoji="1" lang="ja-JP" altLang="en-US" dirty="0">
              <a:solidFill>
                <a:schemeClr val="tx1"/>
              </a:solidFill>
            </a:endParaRPr>
          </a:p>
        </p:txBody>
      </p:sp>
      <p:sp>
        <p:nvSpPr>
          <p:cNvPr id="29" name="四角形: 角を丸くする 28">
            <a:extLst>
              <a:ext uri="{FF2B5EF4-FFF2-40B4-BE49-F238E27FC236}">
                <a16:creationId xmlns:a16="http://schemas.microsoft.com/office/drawing/2014/main" id="{3A53C11D-F5D1-4142-926B-957F4941088B}"/>
              </a:ext>
            </a:extLst>
          </p:cNvPr>
          <p:cNvSpPr/>
          <p:nvPr/>
        </p:nvSpPr>
        <p:spPr>
          <a:xfrm>
            <a:off x="1366916" y="4602340"/>
            <a:ext cx="571500" cy="881108"/>
          </a:xfrm>
          <a:prstGeom prst="roundRect">
            <a:avLst/>
          </a:prstGeom>
          <a:solidFill>
            <a:srgbClr val="EF87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a:t>
            </a:r>
            <a:endParaRPr kumimoji="1" lang="ja-JP" altLang="en-US" dirty="0">
              <a:solidFill>
                <a:schemeClr val="tx1"/>
              </a:solidFill>
            </a:endParaRPr>
          </a:p>
        </p:txBody>
      </p:sp>
      <p:sp>
        <p:nvSpPr>
          <p:cNvPr id="30" name="四角形: 角を丸くする 29">
            <a:extLst>
              <a:ext uri="{FF2B5EF4-FFF2-40B4-BE49-F238E27FC236}">
                <a16:creationId xmlns:a16="http://schemas.microsoft.com/office/drawing/2014/main" id="{FD54497A-FAA8-488A-A288-65235A7B7AB6}"/>
              </a:ext>
            </a:extLst>
          </p:cNvPr>
          <p:cNvSpPr/>
          <p:nvPr/>
        </p:nvSpPr>
        <p:spPr>
          <a:xfrm>
            <a:off x="2152362"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C</a:t>
            </a:r>
            <a:endParaRPr kumimoji="1" lang="ja-JP" altLang="en-US" dirty="0">
              <a:solidFill>
                <a:schemeClr val="tx1"/>
              </a:solidFill>
            </a:endParaRPr>
          </a:p>
        </p:txBody>
      </p:sp>
      <p:sp>
        <p:nvSpPr>
          <p:cNvPr id="31" name="四角形: 角を丸くする 30">
            <a:extLst>
              <a:ext uri="{FF2B5EF4-FFF2-40B4-BE49-F238E27FC236}">
                <a16:creationId xmlns:a16="http://schemas.microsoft.com/office/drawing/2014/main" id="{AF9ED551-84E9-4BCC-8B58-D01EC261C40C}"/>
              </a:ext>
            </a:extLst>
          </p:cNvPr>
          <p:cNvSpPr/>
          <p:nvPr/>
        </p:nvSpPr>
        <p:spPr>
          <a:xfrm>
            <a:off x="2937808" y="4602340"/>
            <a:ext cx="571500" cy="881108"/>
          </a:xfrm>
          <a:prstGeom prst="roundRect">
            <a:avLst/>
          </a:prstGeom>
          <a:solidFill>
            <a:srgbClr val="79F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a:t>
            </a:r>
            <a:endParaRPr kumimoji="1" lang="ja-JP" altLang="en-US" dirty="0">
              <a:solidFill>
                <a:schemeClr val="tx1"/>
              </a:solidFill>
            </a:endParaRPr>
          </a:p>
        </p:txBody>
      </p:sp>
      <p:sp>
        <p:nvSpPr>
          <p:cNvPr id="32" name="テキスト ボックス 31">
            <a:extLst>
              <a:ext uri="{FF2B5EF4-FFF2-40B4-BE49-F238E27FC236}">
                <a16:creationId xmlns:a16="http://schemas.microsoft.com/office/drawing/2014/main" id="{E1C818E8-19E4-4A55-955C-376574ACA9BD}"/>
              </a:ext>
            </a:extLst>
          </p:cNvPr>
          <p:cNvSpPr txBox="1"/>
          <p:nvPr/>
        </p:nvSpPr>
        <p:spPr>
          <a:xfrm>
            <a:off x="2470275" y="5481459"/>
            <a:ext cx="723275" cy="307777"/>
          </a:xfrm>
          <a:prstGeom prst="rect">
            <a:avLst/>
          </a:prstGeom>
          <a:noFill/>
        </p:spPr>
        <p:txBody>
          <a:bodyPr wrap="none" rtlCol="0">
            <a:spAutoFit/>
          </a:bodyPr>
          <a:lstStyle/>
          <a:p>
            <a:r>
              <a:rPr kumimoji="1" lang="ja-JP" altLang="en-US" sz="1400" dirty="0"/>
              <a:t>良い山</a:t>
            </a:r>
          </a:p>
        </p:txBody>
      </p:sp>
      <p:sp>
        <p:nvSpPr>
          <p:cNvPr id="33" name="テキスト ボックス 32">
            <a:extLst>
              <a:ext uri="{FF2B5EF4-FFF2-40B4-BE49-F238E27FC236}">
                <a16:creationId xmlns:a16="http://schemas.microsoft.com/office/drawing/2014/main" id="{E9C40F3C-CA4B-4DA7-BC2A-BC38FE8A288A}"/>
              </a:ext>
            </a:extLst>
          </p:cNvPr>
          <p:cNvSpPr txBox="1"/>
          <p:nvPr/>
        </p:nvSpPr>
        <p:spPr>
          <a:xfrm>
            <a:off x="898320" y="5481459"/>
            <a:ext cx="723275" cy="307777"/>
          </a:xfrm>
          <a:prstGeom prst="rect">
            <a:avLst/>
          </a:prstGeom>
          <a:noFill/>
        </p:spPr>
        <p:txBody>
          <a:bodyPr wrap="none" rtlCol="0">
            <a:spAutoFit/>
          </a:bodyPr>
          <a:lstStyle/>
          <a:p>
            <a:r>
              <a:rPr kumimoji="1" lang="ja-JP" altLang="en-US" sz="1400" dirty="0"/>
              <a:t>悪い山</a:t>
            </a:r>
          </a:p>
        </p:txBody>
      </p:sp>
      <p:sp>
        <p:nvSpPr>
          <p:cNvPr id="27" name="四角形: 角を丸くする 26">
            <a:extLst>
              <a:ext uri="{FF2B5EF4-FFF2-40B4-BE49-F238E27FC236}">
                <a16:creationId xmlns:a16="http://schemas.microsoft.com/office/drawing/2014/main" id="{05401501-9AC2-41DB-8698-A6212C67A16B}"/>
              </a:ext>
            </a:extLst>
          </p:cNvPr>
          <p:cNvSpPr/>
          <p:nvPr/>
        </p:nvSpPr>
        <p:spPr>
          <a:xfrm>
            <a:off x="318826" y="4411068"/>
            <a:ext cx="5137883" cy="137816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AAF8A237-45E7-460C-AF24-03F32D9AF3F5}"/>
              </a:ext>
            </a:extLst>
          </p:cNvPr>
          <p:cNvSpPr txBox="1"/>
          <p:nvPr/>
        </p:nvSpPr>
        <p:spPr>
          <a:xfrm>
            <a:off x="170365" y="1559531"/>
            <a:ext cx="2097762" cy="461665"/>
          </a:xfrm>
          <a:prstGeom prst="rect">
            <a:avLst/>
          </a:prstGeom>
          <a:noFill/>
        </p:spPr>
        <p:txBody>
          <a:bodyPr wrap="square" rtlCol="0">
            <a:spAutoFit/>
          </a:bodyPr>
          <a:lstStyle/>
          <a:p>
            <a:pPr algn="ctr"/>
            <a:r>
              <a:rPr lang="ja-JP" altLang="en-US" sz="2400" u="sng" dirty="0"/>
              <a:t>山の切り替え</a:t>
            </a:r>
            <a:endParaRPr kumimoji="1" lang="ja-JP" altLang="en-US" sz="2400" u="sng" dirty="0"/>
          </a:p>
        </p:txBody>
      </p:sp>
      <p:cxnSp>
        <p:nvCxnSpPr>
          <p:cNvPr id="3" name="直線コネクタ 2">
            <a:extLst>
              <a:ext uri="{FF2B5EF4-FFF2-40B4-BE49-F238E27FC236}">
                <a16:creationId xmlns:a16="http://schemas.microsoft.com/office/drawing/2014/main" id="{DA1BF94A-71DC-4B05-85EE-AB8FA5613BA8}"/>
              </a:ext>
            </a:extLst>
          </p:cNvPr>
          <p:cNvCxnSpPr/>
          <p:nvPr/>
        </p:nvCxnSpPr>
        <p:spPr>
          <a:xfrm>
            <a:off x="5662251" y="1718896"/>
            <a:ext cx="0" cy="4857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593757" y="1567289"/>
            <a:ext cx="1778595" cy="461665"/>
          </a:xfrm>
          <a:prstGeom prst="rect">
            <a:avLst/>
          </a:prstGeom>
          <a:noFill/>
        </p:spPr>
        <p:txBody>
          <a:bodyPr wrap="square" rtlCol="0">
            <a:spAutoFit/>
          </a:bodyPr>
          <a:lstStyle/>
          <a:p>
            <a:pPr algn="ctr"/>
            <a:r>
              <a:rPr kumimoji="1" lang="ja-JP" altLang="en-US" sz="2400" u="sng" dirty="0"/>
              <a:t>身体反応</a:t>
            </a:r>
          </a:p>
        </p:txBody>
      </p:sp>
      <p:pic>
        <p:nvPicPr>
          <p:cNvPr id="5" name="図 4">
            <a:extLst>
              <a:ext uri="{FF2B5EF4-FFF2-40B4-BE49-F238E27FC236}">
                <a16:creationId xmlns:a16="http://schemas.microsoft.com/office/drawing/2014/main" id="{A7B11E3C-23CC-4AE0-91DF-E1AB8AE3A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1071" y="2242142"/>
            <a:ext cx="2743200" cy="1543050"/>
          </a:xfrm>
          <a:prstGeom prst="rect">
            <a:avLst/>
          </a:prstGeom>
          <a:ln w="19050">
            <a:solidFill>
              <a:schemeClr val="bg1"/>
            </a:solidFill>
          </a:ln>
        </p:spPr>
      </p:pic>
      <p:pic>
        <p:nvPicPr>
          <p:cNvPr id="9" name="図 8">
            <a:extLst>
              <a:ext uri="{FF2B5EF4-FFF2-40B4-BE49-F238E27FC236}">
                <a16:creationId xmlns:a16="http://schemas.microsoft.com/office/drawing/2014/main" id="{F5AEF86E-811F-483C-8BF9-9E9E54FDE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7163" y="3528943"/>
            <a:ext cx="2743200" cy="1543050"/>
          </a:xfrm>
          <a:prstGeom prst="rect">
            <a:avLst/>
          </a:prstGeom>
          <a:ln w="19050">
            <a:solidFill>
              <a:schemeClr val="bg1"/>
            </a:solidFill>
          </a:ln>
        </p:spPr>
      </p:pic>
      <p:pic>
        <p:nvPicPr>
          <p:cNvPr id="24" name="図 23">
            <a:extLst>
              <a:ext uri="{FF2B5EF4-FFF2-40B4-BE49-F238E27FC236}">
                <a16:creationId xmlns:a16="http://schemas.microsoft.com/office/drawing/2014/main" id="{B718DDF3-9524-44EC-B0C7-B4DA35C84C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73255" y="4815743"/>
            <a:ext cx="2743200" cy="1543050"/>
          </a:xfrm>
          <a:prstGeom prst="rect">
            <a:avLst/>
          </a:prstGeom>
          <a:ln w="19050">
            <a:solidFill>
              <a:schemeClr val="bg1"/>
            </a:solidFill>
          </a:ln>
        </p:spPr>
      </p:pic>
      <p:cxnSp>
        <p:nvCxnSpPr>
          <p:cNvPr id="35" name="直線矢印コネクタ 34">
            <a:extLst>
              <a:ext uri="{FF2B5EF4-FFF2-40B4-BE49-F238E27FC236}">
                <a16:creationId xmlns:a16="http://schemas.microsoft.com/office/drawing/2014/main" id="{933BEF54-20D2-4EAE-9628-3FC8C0BC081C}"/>
              </a:ext>
            </a:extLst>
          </p:cNvPr>
          <p:cNvCxnSpPr/>
          <p:nvPr/>
        </p:nvCxnSpPr>
        <p:spPr>
          <a:xfrm>
            <a:off x="5767754" y="3864219"/>
            <a:ext cx="1063869" cy="2494574"/>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938A44FA-F458-46B0-A215-54B3965ABDFB}"/>
              </a:ext>
            </a:extLst>
          </p:cNvPr>
          <p:cNvSpPr txBox="1"/>
          <p:nvPr/>
        </p:nvSpPr>
        <p:spPr>
          <a:xfrm>
            <a:off x="8668157" y="2704774"/>
            <a:ext cx="1928733" cy="369332"/>
          </a:xfrm>
          <a:prstGeom prst="rect">
            <a:avLst/>
          </a:prstGeom>
          <a:noFill/>
        </p:spPr>
        <p:txBody>
          <a:bodyPr wrap="none" rtlCol="0">
            <a:spAutoFit/>
          </a:bodyPr>
          <a:lstStyle/>
          <a:p>
            <a:r>
              <a:rPr kumimoji="1" lang="ja-JP" altLang="en-US" dirty="0"/>
              <a:t>待機時間（</a:t>
            </a:r>
            <a:r>
              <a:rPr kumimoji="1" lang="en-US" altLang="ja-JP" dirty="0"/>
              <a:t>6</a:t>
            </a:r>
            <a:r>
              <a:rPr kumimoji="1" lang="ja-JP" altLang="en-US" dirty="0"/>
              <a:t>秒）</a:t>
            </a:r>
          </a:p>
        </p:txBody>
      </p:sp>
      <p:sp>
        <p:nvSpPr>
          <p:cNvPr id="40" name="テキスト ボックス 39">
            <a:extLst>
              <a:ext uri="{FF2B5EF4-FFF2-40B4-BE49-F238E27FC236}">
                <a16:creationId xmlns:a16="http://schemas.microsoft.com/office/drawing/2014/main" id="{36DE579B-6DAC-458E-AE45-CC7B21E76D59}"/>
              </a:ext>
            </a:extLst>
          </p:cNvPr>
          <p:cNvSpPr txBox="1"/>
          <p:nvPr/>
        </p:nvSpPr>
        <p:spPr>
          <a:xfrm>
            <a:off x="9240124" y="4112766"/>
            <a:ext cx="1107996" cy="369332"/>
          </a:xfrm>
          <a:prstGeom prst="rect">
            <a:avLst/>
          </a:prstGeom>
          <a:noFill/>
        </p:spPr>
        <p:txBody>
          <a:bodyPr wrap="none" rtlCol="0">
            <a:spAutoFit/>
          </a:bodyPr>
          <a:lstStyle/>
          <a:p>
            <a:r>
              <a:rPr kumimoji="1" lang="ja-JP" altLang="en-US" dirty="0"/>
              <a:t>選択時間</a:t>
            </a:r>
          </a:p>
        </p:txBody>
      </p:sp>
      <p:sp>
        <p:nvSpPr>
          <p:cNvPr id="41" name="テキスト ボックス 40">
            <a:extLst>
              <a:ext uri="{FF2B5EF4-FFF2-40B4-BE49-F238E27FC236}">
                <a16:creationId xmlns:a16="http://schemas.microsoft.com/office/drawing/2014/main" id="{6BED2E93-22AE-4021-A318-F2721BEADB00}"/>
              </a:ext>
            </a:extLst>
          </p:cNvPr>
          <p:cNvSpPr txBox="1"/>
          <p:nvPr/>
        </p:nvSpPr>
        <p:spPr>
          <a:xfrm>
            <a:off x="9814554" y="5450681"/>
            <a:ext cx="646331" cy="369332"/>
          </a:xfrm>
          <a:prstGeom prst="rect">
            <a:avLst/>
          </a:prstGeom>
          <a:noFill/>
        </p:spPr>
        <p:txBody>
          <a:bodyPr wrap="none" rtlCol="0">
            <a:spAutoFit/>
          </a:bodyPr>
          <a:lstStyle/>
          <a:p>
            <a:r>
              <a:rPr kumimoji="1" lang="ja-JP" altLang="en-US" dirty="0"/>
              <a:t>報酬</a:t>
            </a:r>
          </a:p>
        </p:txBody>
      </p:sp>
      <p:sp>
        <p:nvSpPr>
          <p:cNvPr id="37" name="矢印: 上向き折線 36">
            <a:extLst>
              <a:ext uri="{FF2B5EF4-FFF2-40B4-BE49-F238E27FC236}">
                <a16:creationId xmlns:a16="http://schemas.microsoft.com/office/drawing/2014/main" id="{3224F142-1916-4A3F-B7C1-DE9A1BAD75C9}"/>
              </a:ext>
            </a:extLst>
          </p:cNvPr>
          <p:cNvSpPr/>
          <p:nvPr/>
        </p:nvSpPr>
        <p:spPr>
          <a:xfrm flipV="1">
            <a:off x="10460885" y="2813718"/>
            <a:ext cx="992451" cy="56478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90C2452-1DE7-4F27-B21E-73898066E658}"/>
              </a:ext>
            </a:extLst>
          </p:cNvPr>
          <p:cNvSpPr/>
          <p:nvPr/>
        </p:nvSpPr>
        <p:spPr>
          <a:xfrm>
            <a:off x="10607843" y="3487443"/>
            <a:ext cx="1373819" cy="30861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75645852-4EFD-4446-B455-B651F45EADE1}"/>
              </a:ext>
            </a:extLst>
          </p:cNvPr>
          <p:cNvSpPr txBox="1"/>
          <p:nvPr/>
        </p:nvSpPr>
        <p:spPr>
          <a:xfrm>
            <a:off x="10639137" y="3597423"/>
            <a:ext cx="1320022" cy="1107996"/>
          </a:xfrm>
          <a:prstGeom prst="rect">
            <a:avLst/>
          </a:prstGeom>
          <a:noFill/>
        </p:spPr>
        <p:txBody>
          <a:bodyPr wrap="square" rtlCol="0">
            <a:spAutoFit/>
          </a:bodyPr>
          <a:lstStyle/>
          <a:p>
            <a:r>
              <a:rPr lang="en-US" altLang="ja-JP" dirty="0"/>
              <a:t>GSR, </a:t>
            </a:r>
            <a:r>
              <a:rPr lang="ja-JP" altLang="en-US" u="sng" dirty="0"/>
              <a:t>心電</a:t>
            </a:r>
            <a:endParaRPr lang="en-US" altLang="ja-JP" u="sng" dirty="0"/>
          </a:p>
          <a:p>
            <a:endParaRPr kumimoji="1" lang="en-US" altLang="ja-JP" sz="1600" dirty="0"/>
          </a:p>
          <a:p>
            <a:r>
              <a:rPr kumimoji="1" lang="ja-JP" altLang="en-US" sz="1600" dirty="0"/>
              <a:t>予期的</a:t>
            </a:r>
            <a:endParaRPr kumimoji="1" lang="en-US" altLang="ja-JP" sz="1600" dirty="0"/>
          </a:p>
          <a:p>
            <a:r>
              <a:rPr lang="ja-JP" altLang="en-US" sz="1600" dirty="0"/>
              <a:t>　</a:t>
            </a:r>
            <a:r>
              <a:rPr kumimoji="1" lang="ja-JP" altLang="en-US" sz="1600" dirty="0"/>
              <a:t>身体反応</a:t>
            </a:r>
          </a:p>
        </p:txBody>
      </p:sp>
      <p:pic>
        <p:nvPicPr>
          <p:cNvPr id="47" name="図 46">
            <a:extLst>
              <a:ext uri="{FF2B5EF4-FFF2-40B4-BE49-F238E27FC236}">
                <a16:creationId xmlns:a16="http://schemas.microsoft.com/office/drawing/2014/main" id="{14ABB939-1393-4A6F-B4F1-3805708FB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51241" y="4787494"/>
            <a:ext cx="1087023" cy="823374"/>
          </a:xfrm>
          <a:prstGeom prst="rect">
            <a:avLst/>
          </a:prstGeom>
        </p:spPr>
      </p:pic>
      <p:pic>
        <p:nvPicPr>
          <p:cNvPr id="49" name="図 48" descr="室内, 人 が含まれている画像&#10;&#10;自動的に生成された説明">
            <a:extLst>
              <a:ext uri="{FF2B5EF4-FFF2-40B4-BE49-F238E27FC236}">
                <a16:creationId xmlns:a16="http://schemas.microsoft.com/office/drawing/2014/main" id="{6214A59E-5C97-495D-9557-1FFA10E0EA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5836" y="5665340"/>
            <a:ext cx="1097832" cy="823374"/>
          </a:xfrm>
          <a:prstGeom prst="rect">
            <a:avLst/>
          </a:prstGeom>
        </p:spPr>
      </p:pic>
    </p:spTree>
    <p:extLst>
      <p:ext uri="{BB962C8B-B14F-4D97-AF65-F5344CB8AC3E}">
        <p14:creationId xmlns:p14="http://schemas.microsoft.com/office/powerpoint/2010/main" val="412985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四角形: 角を丸くする 10">
            <a:extLst>
              <a:ext uri="{FF2B5EF4-FFF2-40B4-BE49-F238E27FC236}">
                <a16:creationId xmlns:a16="http://schemas.microsoft.com/office/drawing/2014/main" id="{533C705E-941D-4734-92F2-C0DA30CEBE4A}"/>
              </a:ext>
            </a:extLst>
          </p:cNvPr>
          <p:cNvSpPr/>
          <p:nvPr/>
        </p:nvSpPr>
        <p:spPr>
          <a:xfrm>
            <a:off x="339436" y="1904691"/>
            <a:ext cx="4023558" cy="3420600"/>
          </a:xfrm>
          <a:prstGeom prst="roundRect">
            <a:avLst>
              <a:gd name="adj" fmla="val 411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内受容感覚</a:t>
              </a:r>
              <a:endParaRPr lang="ja-JP" altLang="en-US" sz="3800" dirty="0">
                <a:solidFill>
                  <a:schemeClr val="bg1"/>
                </a:solidFill>
              </a:endParaRPr>
            </a:p>
          </p:txBody>
        </p:sp>
      </p:grpSp>
      <p:sp>
        <p:nvSpPr>
          <p:cNvPr id="34" name="テキスト ボックス 33">
            <a:extLst>
              <a:ext uri="{FF2B5EF4-FFF2-40B4-BE49-F238E27FC236}">
                <a16:creationId xmlns:a16="http://schemas.microsoft.com/office/drawing/2014/main" id="{F586FD18-D6C6-4723-8C4A-49FC12DFBA6C}"/>
              </a:ext>
            </a:extLst>
          </p:cNvPr>
          <p:cNvSpPr txBox="1"/>
          <p:nvPr/>
        </p:nvSpPr>
        <p:spPr>
          <a:xfrm>
            <a:off x="5288959" y="1549873"/>
            <a:ext cx="2097758" cy="461665"/>
          </a:xfrm>
          <a:prstGeom prst="rect">
            <a:avLst/>
          </a:prstGeom>
          <a:noFill/>
        </p:spPr>
        <p:txBody>
          <a:bodyPr wrap="square" rtlCol="0">
            <a:spAutoFit/>
          </a:bodyPr>
          <a:lstStyle/>
          <a:p>
            <a:pPr algn="ctr"/>
            <a:r>
              <a:rPr lang="ja-JP" altLang="en-US" sz="2400" u="sng" dirty="0"/>
              <a:t>心拍弁別課題</a:t>
            </a:r>
            <a:endParaRPr kumimoji="1" lang="ja-JP" altLang="en-US" sz="2400" u="sng" dirty="0"/>
          </a:p>
        </p:txBody>
      </p:sp>
      <p:sp>
        <p:nvSpPr>
          <p:cNvPr id="2" name="テキスト ボックス 1">
            <a:extLst>
              <a:ext uri="{FF2B5EF4-FFF2-40B4-BE49-F238E27FC236}">
                <a16:creationId xmlns:a16="http://schemas.microsoft.com/office/drawing/2014/main" id="{8A9DF9DC-B31E-4134-B860-5CC0181A1095}"/>
              </a:ext>
            </a:extLst>
          </p:cNvPr>
          <p:cNvSpPr txBox="1"/>
          <p:nvPr/>
        </p:nvSpPr>
        <p:spPr>
          <a:xfrm>
            <a:off x="439585" y="1704636"/>
            <a:ext cx="2037737" cy="400110"/>
          </a:xfrm>
          <a:prstGeom prst="rect">
            <a:avLst/>
          </a:prstGeom>
          <a:solidFill>
            <a:schemeClr val="bg1"/>
          </a:solidFill>
          <a:ln>
            <a:noFill/>
          </a:ln>
        </p:spPr>
        <p:txBody>
          <a:bodyPr wrap="none" rtlCol="0">
            <a:spAutoFit/>
          </a:bodyPr>
          <a:lstStyle/>
          <a:p>
            <a:r>
              <a:rPr kumimoji="1" lang="en-US" altLang="ja-JP" sz="2000" dirty="0"/>
              <a:t>2018</a:t>
            </a:r>
            <a:r>
              <a:rPr kumimoji="1" lang="ja-JP" altLang="en-US" sz="2000" dirty="0"/>
              <a:t>年度の方法</a:t>
            </a:r>
          </a:p>
        </p:txBody>
      </p:sp>
      <p:sp>
        <p:nvSpPr>
          <p:cNvPr id="4" name="正方形/長方形 3">
            <a:extLst>
              <a:ext uri="{FF2B5EF4-FFF2-40B4-BE49-F238E27FC236}">
                <a16:creationId xmlns:a16="http://schemas.microsoft.com/office/drawing/2014/main" id="{5C253EE6-F6C2-4F63-A1BE-AE7DE28FE9F6}"/>
              </a:ext>
            </a:extLst>
          </p:cNvPr>
          <p:cNvSpPr/>
          <p:nvPr/>
        </p:nvSpPr>
        <p:spPr>
          <a:xfrm>
            <a:off x="492035" y="2163523"/>
            <a:ext cx="4097382" cy="1477328"/>
          </a:xfrm>
          <a:prstGeom prst="rect">
            <a:avLst/>
          </a:prstGeom>
        </p:spPr>
        <p:txBody>
          <a:bodyPr wrap="square">
            <a:spAutoFit/>
          </a:bodyPr>
          <a:lstStyle/>
          <a:p>
            <a:r>
              <a:rPr lang="ja-JP" altLang="en-US" dirty="0"/>
              <a:t>心拍追跡課題</a:t>
            </a:r>
            <a:endParaRPr lang="en-US" altLang="ja-JP" dirty="0"/>
          </a:p>
          <a:p>
            <a:r>
              <a:rPr lang="ja-JP" altLang="en-US" dirty="0"/>
              <a:t>（</a:t>
            </a:r>
            <a:r>
              <a:rPr lang="en-US" altLang="ja-JP" dirty="0"/>
              <a:t>Heartbeat tracking task</a:t>
            </a:r>
            <a:r>
              <a:rPr lang="ja-JP" altLang="en-US" dirty="0"/>
              <a:t>）</a:t>
            </a:r>
            <a:endParaRPr lang="en-US" altLang="ja-JP" dirty="0"/>
          </a:p>
          <a:p>
            <a:pPr marL="285750" indent="-285750">
              <a:buFont typeface="Arial" panose="020B0604020202020204" pitchFamily="34" charset="0"/>
              <a:buChar char="•"/>
            </a:pPr>
            <a:r>
              <a:rPr lang="ja-JP" altLang="en-US" dirty="0"/>
              <a:t>心の中で心拍数を数えて報告</a:t>
            </a:r>
            <a:endParaRPr lang="en-US" altLang="ja-JP" dirty="0"/>
          </a:p>
          <a:p>
            <a:pPr marL="285750" indent="-285750">
              <a:buFont typeface="Arial" panose="020B0604020202020204" pitchFamily="34" charset="0"/>
              <a:buChar char="•"/>
            </a:pPr>
            <a:r>
              <a:rPr lang="en-US" altLang="ja-JP" dirty="0"/>
              <a:t>25, 30, 35, 40, 45, 50</a:t>
            </a:r>
            <a:r>
              <a:rPr lang="ja-JP" altLang="en-US" dirty="0"/>
              <a:t>秒の</a:t>
            </a:r>
            <a:r>
              <a:rPr lang="en-US" altLang="ja-JP" dirty="0"/>
              <a:t>6</a:t>
            </a:r>
            <a:r>
              <a:rPr lang="ja-JP" altLang="en-US" dirty="0"/>
              <a:t>条件，繰り返し</a:t>
            </a:r>
            <a:r>
              <a:rPr lang="en-US" altLang="ja-JP" dirty="0"/>
              <a:t>1</a:t>
            </a:r>
            <a:r>
              <a:rPr lang="ja-JP" altLang="en-US" dirty="0"/>
              <a:t>試行</a:t>
            </a:r>
          </a:p>
        </p:txBody>
      </p:sp>
      <p:sp>
        <p:nvSpPr>
          <p:cNvPr id="44" name="正方形/長方形 43">
            <a:extLst>
              <a:ext uri="{FF2B5EF4-FFF2-40B4-BE49-F238E27FC236}">
                <a16:creationId xmlns:a16="http://schemas.microsoft.com/office/drawing/2014/main" id="{6D236FB2-E420-4C22-BB1C-004BFA47C9D6}"/>
              </a:ext>
            </a:extLst>
          </p:cNvPr>
          <p:cNvSpPr/>
          <p:nvPr/>
        </p:nvSpPr>
        <p:spPr>
          <a:xfrm>
            <a:off x="492035" y="4044574"/>
            <a:ext cx="4097382" cy="1200329"/>
          </a:xfrm>
          <a:prstGeom prst="rect">
            <a:avLst/>
          </a:prstGeom>
        </p:spPr>
        <p:txBody>
          <a:bodyPr wrap="square">
            <a:spAutoFit/>
          </a:bodyPr>
          <a:lstStyle/>
          <a:p>
            <a:r>
              <a:rPr lang="ja-JP" altLang="en-US" dirty="0"/>
              <a:t>問題点</a:t>
            </a:r>
            <a:endParaRPr lang="en-US" altLang="ja-JP" dirty="0"/>
          </a:p>
          <a:p>
            <a:pPr marL="285750" indent="-285750">
              <a:buFont typeface="Arial" panose="020B0604020202020204" pitchFamily="34" charset="0"/>
              <a:buChar char="•"/>
            </a:pPr>
            <a:r>
              <a:rPr lang="ja-JP" altLang="en-US" dirty="0"/>
              <a:t>心拍数に関する知識の影響がある</a:t>
            </a:r>
            <a:endParaRPr lang="en-US" altLang="ja-JP" dirty="0"/>
          </a:p>
          <a:p>
            <a:pPr marL="742950" lvl="1" indent="-285750">
              <a:buFont typeface="Wingdings" panose="05000000000000000000" pitchFamily="2" charset="2"/>
              <a:buChar char="Ø"/>
            </a:pPr>
            <a:r>
              <a:rPr lang="ja-JP" altLang="en-US" dirty="0"/>
              <a:t>知能指数と課題成績に相関（</a:t>
            </a:r>
            <a:r>
              <a:rPr lang="en-US" altLang="ja-JP" dirty="0"/>
              <a:t>Murphy et al., 2018</a:t>
            </a:r>
            <a:r>
              <a:rPr lang="ja-JP" altLang="en-US" dirty="0"/>
              <a:t>）</a:t>
            </a:r>
            <a:endParaRPr lang="en-US" altLang="ja-JP" dirty="0"/>
          </a:p>
        </p:txBody>
      </p:sp>
      <p:sp>
        <p:nvSpPr>
          <p:cNvPr id="6" name="矢印: 右 5">
            <a:extLst>
              <a:ext uri="{FF2B5EF4-FFF2-40B4-BE49-F238E27FC236}">
                <a16:creationId xmlns:a16="http://schemas.microsoft.com/office/drawing/2014/main" id="{D6546106-60BC-4332-9E47-57CF8FEF64FE}"/>
              </a:ext>
            </a:extLst>
          </p:cNvPr>
          <p:cNvSpPr/>
          <p:nvPr/>
        </p:nvSpPr>
        <p:spPr>
          <a:xfrm>
            <a:off x="4589417" y="3383280"/>
            <a:ext cx="644434" cy="12409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コンテンツ プレースホルダー 2">
            <a:extLst>
              <a:ext uri="{FF2B5EF4-FFF2-40B4-BE49-F238E27FC236}">
                <a16:creationId xmlns:a16="http://schemas.microsoft.com/office/drawing/2014/main" id="{F77BE42C-ADB5-4FFE-B401-26467CCAEA4E}"/>
              </a:ext>
            </a:extLst>
          </p:cNvPr>
          <p:cNvSpPr txBox="1">
            <a:spLocks/>
          </p:cNvSpPr>
          <p:nvPr/>
        </p:nvSpPr>
        <p:spPr>
          <a:xfrm>
            <a:off x="5233851" y="2011538"/>
            <a:ext cx="6230984" cy="159464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a:t>
            </a:r>
            <a:r>
              <a:rPr lang="en-US" altLang="ja-JP" sz="1800" dirty="0"/>
              <a:t>Heartbeat discrimination task</a:t>
            </a:r>
            <a:r>
              <a:rPr lang="ja-JP" altLang="en-US" sz="1800" dirty="0"/>
              <a:t>）</a:t>
            </a:r>
            <a:endParaRPr lang="en-US" altLang="ja-JP" sz="1800" dirty="0"/>
          </a:p>
          <a:p>
            <a:pPr lvl="1"/>
            <a:r>
              <a:rPr lang="ja-JP" altLang="en-US" sz="1800" dirty="0"/>
              <a:t>音刺激のタイミングが自身の心拍と一致しているか二択応答</a:t>
            </a:r>
          </a:p>
          <a:p>
            <a:pPr lvl="1"/>
            <a:r>
              <a:rPr lang="ja-JP" altLang="en-US" sz="1800" dirty="0"/>
              <a:t>遅れが</a:t>
            </a:r>
            <a:r>
              <a:rPr lang="en-US" altLang="ja-JP" sz="1800" dirty="0"/>
              <a:t>0, 150, 300, 450</a:t>
            </a:r>
            <a:r>
              <a:rPr lang="ja-JP" altLang="en-US" sz="1800" dirty="0"/>
              <a:t>ミリ秒の</a:t>
            </a:r>
            <a:r>
              <a:rPr lang="en-US" altLang="ja-JP" sz="1800" dirty="0"/>
              <a:t>4</a:t>
            </a:r>
            <a:r>
              <a:rPr lang="ja-JP" altLang="en-US" sz="1800" dirty="0"/>
              <a:t>条件</a:t>
            </a:r>
            <a:r>
              <a:rPr lang="en-US" altLang="ja-JP" sz="1800" dirty="0"/>
              <a:t>×6</a:t>
            </a:r>
            <a:r>
              <a:rPr lang="ja-JP" altLang="en-US" sz="1800" dirty="0"/>
              <a:t>試行</a:t>
            </a:r>
            <a:endParaRPr lang="en-US" altLang="ja-JP" sz="1800" dirty="0"/>
          </a:p>
          <a:p>
            <a:pPr lvl="1">
              <a:buFont typeface="Wingdings" panose="05000000000000000000" pitchFamily="2" charset="2"/>
              <a:buChar char="ü"/>
            </a:pPr>
            <a:r>
              <a:rPr lang="ja-JP" altLang="en-US" sz="1800" dirty="0"/>
              <a:t>心電による心拍計測</a:t>
            </a:r>
            <a:endParaRPr lang="en-US" altLang="ja-JP" sz="1800" dirty="0"/>
          </a:p>
          <a:p>
            <a:pPr lvl="1"/>
            <a:endParaRPr lang="en-US" altLang="ja-JP" sz="1800" dirty="0"/>
          </a:p>
        </p:txBody>
      </p:sp>
      <p:graphicFrame>
        <p:nvGraphicFramePr>
          <p:cNvPr id="51" name="グラフ 50">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3996404307"/>
              </p:ext>
            </p:extLst>
          </p:nvPr>
        </p:nvGraphicFramePr>
        <p:xfrm>
          <a:off x="5722592" y="5490040"/>
          <a:ext cx="6120000" cy="1247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3" name="グラフ 52">
            <a:extLst>
              <a:ext uri="{FF2B5EF4-FFF2-40B4-BE49-F238E27FC236}">
                <a16:creationId xmlns:a16="http://schemas.microsoft.com/office/drawing/2014/main" id="{D5784278-F9FA-4E64-9B54-AB995451DDC9}"/>
              </a:ext>
            </a:extLst>
          </p:cNvPr>
          <p:cNvGraphicFramePr>
            <a:graphicFrameLocks/>
          </p:cNvGraphicFramePr>
          <p:nvPr>
            <p:extLst>
              <p:ext uri="{D42A27DB-BD31-4B8C-83A1-F6EECF244321}">
                <p14:modId xmlns:p14="http://schemas.microsoft.com/office/powerpoint/2010/main" val="1772752288"/>
              </p:ext>
            </p:extLst>
          </p:nvPr>
        </p:nvGraphicFramePr>
        <p:xfrm>
          <a:off x="5679052" y="3904596"/>
          <a:ext cx="6120000" cy="1263175"/>
        </p:xfrm>
        <a:graphic>
          <a:graphicData uri="http://schemas.openxmlformats.org/drawingml/2006/chart">
            <c:chart xmlns:c="http://schemas.openxmlformats.org/drawingml/2006/chart" xmlns:r="http://schemas.openxmlformats.org/officeDocument/2006/relationships" r:id="rId4"/>
          </a:graphicData>
        </a:graphic>
      </p:graphicFrame>
      <p:sp>
        <p:nvSpPr>
          <p:cNvPr id="26" name="テキスト ボックス 25">
            <a:extLst>
              <a:ext uri="{FF2B5EF4-FFF2-40B4-BE49-F238E27FC236}">
                <a16:creationId xmlns:a16="http://schemas.microsoft.com/office/drawing/2014/main" id="{10ABC6AD-359C-4FA2-8F40-5B55EA8CF35D}"/>
              </a:ext>
            </a:extLst>
          </p:cNvPr>
          <p:cNvSpPr txBox="1"/>
          <p:nvPr/>
        </p:nvSpPr>
        <p:spPr>
          <a:xfrm>
            <a:off x="8064027" y="3673763"/>
            <a:ext cx="1350050" cy="307777"/>
          </a:xfrm>
          <a:prstGeom prst="rect">
            <a:avLst/>
          </a:prstGeom>
          <a:noFill/>
        </p:spPr>
        <p:txBody>
          <a:bodyPr wrap="none" rtlCol="0">
            <a:spAutoFit/>
          </a:bodyPr>
          <a:lstStyle/>
          <a:p>
            <a:r>
              <a:rPr kumimoji="1" lang="en-US" altLang="ja-JP" sz="1400" dirty="0"/>
              <a:t>0 </a:t>
            </a:r>
            <a:r>
              <a:rPr kumimoji="1" lang="en-US" altLang="ja-JP" sz="1400" dirty="0" err="1"/>
              <a:t>ms</a:t>
            </a:r>
            <a:r>
              <a:rPr kumimoji="1" lang="en-US" altLang="ja-JP" sz="1400" dirty="0"/>
              <a:t> </a:t>
            </a:r>
            <a:r>
              <a:rPr kumimoji="1" lang="ja-JP" altLang="en-US" sz="1400" dirty="0"/>
              <a:t>遅れ条件</a:t>
            </a:r>
          </a:p>
        </p:txBody>
      </p:sp>
      <p:sp>
        <p:nvSpPr>
          <p:cNvPr id="54" name="テキスト ボックス 53">
            <a:extLst>
              <a:ext uri="{FF2B5EF4-FFF2-40B4-BE49-F238E27FC236}">
                <a16:creationId xmlns:a16="http://schemas.microsoft.com/office/drawing/2014/main" id="{2F2DBBBA-5144-4BD1-AA5C-602AFF2DC222}"/>
              </a:ext>
            </a:extLst>
          </p:cNvPr>
          <p:cNvSpPr txBox="1"/>
          <p:nvPr/>
        </p:nvSpPr>
        <p:spPr>
          <a:xfrm>
            <a:off x="7964641" y="5262838"/>
            <a:ext cx="1548822" cy="307777"/>
          </a:xfrm>
          <a:prstGeom prst="rect">
            <a:avLst/>
          </a:prstGeom>
          <a:noFill/>
        </p:spPr>
        <p:txBody>
          <a:bodyPr wrap="none" rtlCol="0">
            <a:spAutoFit/>
          </a:bodyPr>
          <a:lstStyle/>
          <a:p>
            <a:r>
              <a:rPr lang="en-US" altLang="ja-JP" sz="1400" dirty="0"/>
              <a:t>450</a:t>
            </a:r>
            <a:r>
              <a:rPr kumimoji="1" lang="en-US" altLang="ja-JP" sz="1400" dirty="0"/>
              <a:t> </a:t>
            </a:r>
            <a:r>
              <a:rPr kumimoji="1" lang="en-US" altLang="ja-JP" sz="1400" dirty="0" err="1"/>
              <a:t>ms</a:t>
            </a:r>
            <a:r>
              <a:rPr kumimoji="1" lang="en-US" altLang="ja-JP" sz="1400" dirty="0"/>
              <a:t> </a:t>
            </a:r>
            <a:r>
              <a:rPr kumimoji="1" lang="ja-JP" altLang="en-US" sz="1400" dirty="0"/>
              <a:t>遅れ条件</a:t>
            </a:r>
          </a:p>
        </p:txBody>
      </p:sp>
    </p:spTree>
    <p:extLst>
      <p:ext uri="{BB962C8B-B14F-4D97-AF65-F5344CB8AC3E}">
        <p14:creationId xmlns:p14="http://schemas.microsoft.com/office/powerpoint/2010/main" val="334562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BAF2B792-5F9A-4680-8837-DE9C06484F0E}"/>
              </a:ext>
            </a:extLst>
          </p:cNvPr>
          <p:cNvGrpSpPr/>
          <p:nvPr/>
        </p:nvGrpSpPr>
        <p:grpSpPr>
          <a:xfrm>
            <a:off x="0" y="0"/>
            <a:ext cx="12192000" cy="1287379"/>
            <a:chOff x="0" y="0"/>
            <a:chExt cx="12192000" cy="1287379"/>
          </a:xfrm>
        </p:grpSpPr>
        <p:grpSp>
          <p:nvGrpSpPr>
            <p:cNvPr id="16" name="グループ化 15">
              <a:extLst>
                <a:ext uri="{FF2B5EF4-FFF2-40B4-BE49-F238E27FC236}">
                  <a16:creationId xmlns:a16="http://schemas.microsoft.com/office/drawing/2014/main" id="{F532D1D4-C5FC-460E-B0BB-1302B361D114}"/>
                </a:ext>
              </a:extLst>
            </p:cNvPr>
            <p:cNvGrpSpPr/>
            <p:nvPr/>
          </p:nvGrpSpPr>
          <p:grpSpPr>
            <a:xfrm>
              <a:off x="0" y="0"/>
              <a:ext cx="12192000" cy="1287379"/>
              <a:chOff x="0" y="-21145"/>
              <a:chExt cx="12192000" cy="1287379"/>
            </a:xfrm>
          </p:grpSpPr>
          <p:sp>
            <p:nvSpPr>
              <p:cNvPr id="19" name="正方形/長方形 18">
                <a:extLst>
                  <a:ext uri="{FF2B5EF4-FFF2-40B4-BE49-F238E27FC236}">
                    <a16:creationId xmlns:a16="http://schemas.microsoft.com/office/drawing/2014/main" id="{6706F97B-8867-4348-80DD-18D48293C8AC}"/>
                  </a:ext>
                </a:extLst>
              </p:cNvPr>
              <p:cNvSpPr/>
              <p:nvPr/>
            </p:nvSpPr>
            <p:spPr>
              <a:xfrm>
                <a:off x="0" y="-21144"/>
                <a:ext cx="12192000" cy="128737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sp>
            <p:nvSpPr>
              <p:cNvPr id="20" name="直角三角形 19">
                <a:extLst>
                  <a:ext uri="{FF2B5EF4-FFF2-40B4-BE49-F238E27FC236}">
                    <a16:creationId xmlns:a16="http://schemas.microsoft.com/office/drawing/2014/main" id="{1D568543-196F-46AB-A5EC-19D026A2070F}"/>
                  </a:ext>
                </a:extLst>
              </p:cNvPr>
              <p:cNvSpPr/>
              <p:nvPr/>
            </p:nvSpPr>
            <p:spPr>
              <a:xfrm rot="10800000">
                <a:off x="10714892" y="-21145"/>
                <a:ext cx="1477108" cy="1287378"/>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0F0502020204030204"/>
                  <a:ea typeface="游ゴシック" panose="020B0400000000000000" pitchFamily="50" charset="-128"/>
                  <a:cs typeface="+mn-cs"/>
                </a:endParaRPr>
              </a:p>
            </p:txBody>
          </p:sp>
        </p:grpSp>
        <p:sp>
          <p:nvSpPr>
            <p:cNvPr id="18" name="タイトル 1">
              <a:extLst>
                <a:ext uri="{FF2B5EF4-FFF2-40B4-BE49-F238E27FC236}">
                  <a16:creationId xmlns:a16="http://schemas.microsoft.com/office/drawing/2014/main" id="{71271B10-9F86-467F-861B-13DCC9D2CD48}"/>
                </a:ext>
              </a:extLst>
            </p:cNvPr>
            <p:cNvSpPr txBox="1">
              <a:spLocks/>
            </p:cNvSpPr>
            <p:nvPr/>
          </p:nvSpPr>
          <p:spPr>
            <a:xfrm>
              <a:off x="339436" y="326064"/>
              <a:ext cx="10935513" cy="662897"/>
            </a:xfrm>
            <a:prstGeom prst="rect">
              <a:avLst/>
            </a:prstGeom>
          </p:spPr>
          <p:txBody>
            <a:bodyP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800" b="1" dirty="0">
                  <a:solidFill>
                    <a:prstClr val="white"/>
                  </a:solidFill>
                  <a:latin typeface="HG丸ｺﾞｼｯｸM-PRO" pitchFamily="50" charset="-128"/>
                  <a:ea typeface="HG丸ｺﾞｼｯｸM-PRO" pitchFamily="50" charset="-128"/>
                </a:rPr>
                <a:t>結果（</a:t>
              </a:r>
              <a:r>
                <a:rPr lang="en-US" altLang="ja-JP" sz="3800" b="1" dirty="0">
                  <a:solidFill>
                    <a:prstClr val="white"/>
                  </a:solidFill>
                  <a:latin typeface="HG丸ｺﾞｼｯｸM-PRO" pitchFamily="50" charset="-128"/>
                  <a:ea typeface="HG丸ｺﾞｼｯｸM-PRO" pitchFamily="50" charset="-128"/>
                </a:rPr>
                <a:t>N=15</a:t>
              </a:r>
              <a:r>
                <a:rPr lang="ja-JP" altLang="en-US" sz="3800" b="1" dirty="0">
                  <a:solidFill>
                    <a:prstClr val="white"/>
                  </a:solidFill>
                  <a:latin typeface="HG丸ｺﾞｼｯｸM-PRO" pitchFamily="50" charset="-128"/>
                  <a:ea typeface="HG丸ｺﾞｼｯｸM-PRO" pitchFamily="50" charset="-128"/>
                </a:rPr>
                <a:t>）</a:t>
              </a:r>
              <a:endParaRPr lang="ja-JP" altLang="en-US" sz="3800" dirty="0">
                <a:solidFill>
                  <a:schemeClr val="bg1"/>
                </a:solidFill>
              </a:endParaRPr>
            </a:p>
          </p:txBody>
        </p:sp>
      </p:grpSp>
      <p:sp>
        <p:nvSpPr>
          <p:cNvPr id="2" name="テキスト ボックス 1">
            <a:extLst>
              <a:ext uri="{FF2B5EF4-FFF2-40B4-BE49-F238E27FC236}">
                <a16:creationId xmlns:a16="http://schemas.microsoft.com/office/drawing/2014/main" id="{085EAB69-8069-4E44-AA69-CB1610DEBDA6}"/>
              </a:ext>
            </a:extLst>
          </p:cNvPr>
          <p:cNvSpPr txBox="1"/>
          <p:nvPr/>
        </p:nvSpPr>
        <p:spPr>
          <a:xfrm>
            <a:off x="7312090" y="5885605"/>
            <a:ext cx="3931878" cy="646331"/>
          </a:xfrm>
          <a:prstGeom prst="rect">
            <a:avLst/>
          </a:prstGeom>
          <a:noFill/>
          <a:ln w="25400">
            <a:solidFill>
              <a:schemeClr val="accent2"/>
            </a:solidFill>
          </a:ln>
        </p:spPr>
        <p:txBody>
          <a:bodyPr wrap="square" rtlCol="0">
            <a:spAutoFit/>
          </a:bodyPr>
          <a:lstStyle/>
          <a:p>
            <a:r>
              <a:rPr kumimoji="1" lang="ja-JP" altLang="en-US" dirty="0"/>
              <a:t>内受容感覚感度の高い人は，悪い山に対する予期的な</a:t>
            </a:r>
            <a:r>
              <a:rPr lang="en-US" altLang="ja-JP" dirty="0"/>
              <a:t>GSR</a:t>
            </a:r>
            <a:r>
              <a:rPr lang="ja-JP" altLang="en-US" dirty="0"/>
              <a:t>も</a:t>
            </a:r>
            <a:r>
              <a:rPr kumimoji="1" lang="ja-JP" altLang="en-US" dirty="0"/>
              <a:t>大きい</a:t>
            </a:r>
          </a:p>
        </p:txBody>
      </p:sp>
      <p:grpSp>
        <p:nvGrpSpPr>
          <p:cNvPr id="12" name="グループ化 11">
            <a:extLst>
              <a:ext uri="{FF2B5EF4-FFF2-40B4-BE49-F238E27FC236}">
                <a16:creationId xmlns:a16="http://schemas.microsoft.com/office/drawing/2014/main" id="{639CBFB4-16F6-4D83-B851-76D64CCC30EB}"/>
              </a:ext>
            </a:extLst>
          </p:cNvPr>
          <p:cNvGrpSpPr/>
          <p:nvPr/>
        </p:nvGrpSpPr>
        <p:grpSpPr>
          <a:xfrm>
            <a:off x="6846140" y="1881712"/>
            <a:ext cx="5022399" cy="1005418"/>
            <a:chOff x="6846140" y="1881712"/>
            <a:chExt cx="5022399" cy="1005418"/>
          </a:xfrm>
        </p:grpSpPr>
        <p:sp>
          <p:nvSpPr>
            <p:cNvPr id="5" name="テキスト ボックス 4">
              <a:extLst>
                <a:ext uri="{FF2B5EF4-FFF2-40B4-BE49-F238E27FC236}">
                  <a16:creationId xmlns:a16="http://schemas.microsoft.com/office/drawing/2014/main" id="{52503213-13DA-48D9-9A8F-62524AC78C76}"/>
                </a:ext>
              </a:extLst>
            </p:cNvPr>
            <p:cNvSpPr txBox="1"/>
            <p:nvPr/>
          </p:nvSpPr>
          <p:spPr>
            <a:xfrm>
              <a:off x="6846140" y="1881712"/>
              <a:ext cx="1343638" cy="369332"/>
            </a:xfrm>
            <a:prstGeom prst="rect">
              <a:avLst/>
            </a:prstGeom>
            <a:noFill/>
          </p:spPr>
          <p:txBody>
            <a:bodyPr wrap="none" rtlCol="0">
              <a:spAutoFit/>
            </a:bodyPr>
            <a:lstStyle/>
            <a:p>
              <a:r>
                <a:rPr kumimoji="1" lang="ja-JP" altLang="en-US" u="sng" dirty="0"/>
                <a:t>予期的</a:t>
              </a:r>
              <a:r>
                <a:rPr lang="en-US" altLang="ja-JP" u="sng" dirty="0"/>
                <a:t>GSR</a:t>
              </a:r>
              <a:endParaRPr kumimoji="1" lang="ja-JP" altLang="en-US" u="sng" dirty="0"/>
            </a:p>
          </p:txBody>
        </p:sp>
        <p:sp>
          <p:nvSpPr>
            <p:cNvPr id="6" name="テキスト ボックス 5">
              <a:extLst>
                <a:ext uri="{FF2B5EF4-FFF2-40B4-BE49-F238E27FC236}">
                  <a16:creationId xmlns:a16="http://schemas.microsoft.com/office/drawing/2014/main" id="{0C8E1A89-7B2B-47CC-841E-F38B9E611053}"/>
                </a:ext>
              </a:extLst>
            </p:cNvPr>
            <p:cNvSpPr txBox="1"/>
            <p:nvPr/>
          </p:nvSpPr>
          <p:spPr>
            <a:xfrm>
              <a:off x="7230361" y="2240799"/>
              <a:ext cx="4638178" cy="646331"/>
            </a:xfrm>
            <a:prstGeom prst="rect">
              <a:avLst/>
            </a:prstGeom>
            <a:noFill/>
          </p:spPr>
          <p:txBody>
            <a:bodyPr wrap="square" rtlCol="0">
              <a:spAutoFit/>
            </a:bodyPr>
            <a:lstStyle/>
            <a:p>
              <a:r>
                <a:rPr kumimoji="1" lang="ja-JP" altLang="en-US" dirty="0"/>
                <a:t>＝（良い山を選ぶ直前の</a:t>
              </a:r>
              <a:r>
                <a:rPr lang="en-US" altLang="ja-JP" dirty="0"/>
                <a:t>GSR</a:t>
              </a:r>
              <a:r>
                <a:rPr kumimoji="1" lang="ja-JP" altLang="en-US" dirty="0"/>
                <a:t>平均値）</a:t>
              </a:r>
              <a:endParaRPr kumimoji="1" lang="en-US" altLang="ja-JP" dirty="0"/>
            </a:p>
            <a:p>
              <a:r>
                <a:rPr kumimoji="1" lang="ja-JP" altLang="en-US" dirty="0"/>
                <a:t>　　－ </a:t>
              </a:r>
              <a:r>
                <a:rPr lang="ja-JP" altLang="en-US" dirty="0"/>
                <a:t>（悪い山を選ぶ直前の</a:t>
              </a:r>
              <a:r>
                <a:rPr lang="en-US" altLang="ja-JP" dirty="0"/>
                <a:t>GSR</a:t>
              </a:r>
              <a:r>
                <a:rPr lang="ja-JP" altLang="en-US" dirty="0"/>
                <a:t>平均値）</a:t>
              </a:r>
              <a:endParaRPr kumimoji="1" lang="ja-JP" altLang="en-US" dirty="0"/>
            </a:p>
          </p:txBody>
        </p:sp>
        <p:sp>
          <p:nvSpPr>
            <p:cNvPr id="10" name="正方形/長方形 9">
              <a:extLst>
                <a:ext uri="{FF2B5EF4-FFF2-40B4-BE49-F238E27FC236}">
                  <a16:creationId xmlns:a16="http://schemas.microsoft.com/office/drawing/2014/main" id="{92DC8711-5C9D-4D1A-8ECC-ACDBCF7C1A3B}"/>
                </a:ext>
              </a:extLst>
            </p:cNvPr>
            <p:cNvSpPr/>
            <p:nvPr/>
          </p:nvSpPr>
          <p:spPr>
            <a:xfrm>
              <a:off x="6846140" y="1881712"/>
              <a:ext cx="4863779" cy="10054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558520A5-4F1A-42A9-9C7D-67A03018D352}"/>
              </a:ext>
            </a:extLst>
          </p:cNvPr>
          <p:cNvGrpSpPr/>
          <p:nvPr/>
        </p:nvGrpSpPr>
        <p:grpSpPr>
          <a:xfrm>
            <a:off x="6846140" y="3170164"/>
            <a:ext cx="4863779" cy="2485166"/>
            <a:chOff x="6846140" y="3039530"/>
            <a:chExt cx="4863779" cy="2485166"/>
          </a:xfrm>
        </p:grpSpPr>
        <p:sp>
          <p:nvSpPr>
            <p:cNvPr id="15" name="テキスト ボックス 14">
              <a:extLst>
                <a:ext uri="{FF2B5EF4-FFF2-40B4-BE49-F238E27FC236}">
                  <a16:creationId xmlns:a16="http://schemas.microsoft.com/office/drawing/2014/main" id="{B38351E8-2B70-4959-8F3B-5B9917736205}"/>
                </a:ext>
              </a:extLst>
            </p:cNvPr>
            <p:cNvSpPr txBox="1"/>
            <p:nvPr/>
          </p:nvSpPr>
          <p:spPr>
            <a:xfrm>
              <a:off x="6846140" y="3068933"/>
              <a:ext cx="2105063" cy="369332"/>
            </a:xfrm>
            <a:prstGeom prst="rect">
              <a:avLst/>
            </a:prstGeom>
            <a:noFill/>
          </p:spPr>
          <p:txBody>
            <a:bodyPr wrap="none" rtlCol="0">
              <a:spAutoFit/>
            </a:bodyPr>
            <a:lstStyle/>
            <a:p>
              <a:r>
                <a:rPr lang="ja-JP" altLang="en-US" u="sng" dirty="0"/>
                <a:t>心拍弁別 </a:t>
              </a:r>
              <a:r>
                <a:rPr lang="en-US" altLang="ja-JP" u="sng" dirty="0"/>
                <a:t>Fit </a:t>
              </a:r>
              <a:r>
                <a:rPr lang="en-US" altLang="ja-JP" u="sng" dirty="0" err="1"/>
                <a:t>ampl</a:t>
              </a:r>
              <a:r>
                <a:rPr lang="en-US" altLang="ja-JP" u="sng" dirty="0"/>
                <a:t>.</a:t>
              </a:r>
              <a:endParaRPr kumimoji="1" lang="ja-JP" altLang="en-US" u="sng" dirty="0"/>
            </a:p>
          </p:txBody>
        </p:sp>
        <mc:AlternateContent xmlns:mc="http://schemas.openxmlformats.org/markup-compatibility/2006" xmlns:a14="http://schemas.microsoft.com/office/drawing/2010/main">
          <mc:Choice Requires="a14">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17" name="グラフ 16">
                  <a:extLst>
                    <a:ext uri="{FF2B5EF4-FFF2-40B4-BE49-F238E27FC236}">
                      <a16:creationId xmlns:a16="http://schemas.microsoft.com/office/drawing/2014/main" id="{B86A2A0D-AB5E-447D-9EEE-27B8888C6786}"/>
                    </a:ext>
                  </a:extLst>
                </p:cNvPr>
                <p:cNvGraphicFramePr>
                  <a:graphicFrameLocks/>
                </p:cNvGraphicFramePr>
                <p:nvPr>
                  <p:extLst>
                    <p:ext uri="{D42A27DB-BD31-4B8C-83A1-F6EECF244321}">
                      <p14:modId xmlns:p14="http://schemas.microsoft.com/office/powerpoint/2010/main" val="6444068"/>
                    </p:ext>
                  </p:extLst>
                </p:nvPr>
              </p:nvGraphicFramePr>
              <p:xfrm>
                <a:off x="9450453" y="3960779"/>
                <a:ext cx="2259466" cy="1563917"/>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sp>
          <p:nvSpPr>
            <p:cNvPr id="21" name="正方形/長方形 20">
              <a:extLst>
                <a:ext uri="{FF2B5EF4-FFF2-40B4-BE49-F238E27FC236}">
                  <a16:creationId xmlns:a16="http://schemas.microsoft.com/office/drawing/2014/main" id="{B8C33C49-08DF-49BE-B119-000AAC17351C}"/>
                </a:ext>
              </a:extLst>
            </p:cNvPr>
            <p:cNvSpPr/>
            <p:nvPr/>
          </p:nvSpPr>
          <p:spPr>
            <a:xfrm>
              <a:off x="6846140" y="3039530"/>
              <a:ext cx="4863779" cy="2485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7F49E463-2F04-4285-87DB-716FC8E4AC86}"/>
                    </a:ext>
                  </a:extLst>
                </p:cNvPr>
                <p:cNvSpPr txBox="1"/>
                <p:nvPr/>
              </p:nvSpPr>
              <p:spPr>
                <a:xfrm>
                  <a:off x="6963897" y="4472860"/>
                  <a:ext cx="2361800" cy="4883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ja-JP" sz="1400" dirty="0" smtClean="0">
                            <a:latin typeface="Cambria Math" panose="02040503050406030204" pitchFamily="18" charset="0"/>
                          </a:rPr>
                          <m:t>y</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𝐴</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𝑒𝑥𝑝</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b="0" i="1" smtClean="0">
                                <a:latin typeface="Cambria Math" panose="02040503050406030204" pitchFamily="18" charset="0"/>
                                <a:ea typeface="Cambria Math" panose="02040503050406030204" pitchFamily="18" charset="0"/>
                              </a:rPr>
                              <m:t>−</m:t>
                            </m:r>
                            <m:f>
                              <m:fPr>
                                <m:ctrlPr>
                                  <a:rPr kumimoji="1" lang="en-US" altLang="ja-JP" sz="1400" b="0" i="1" smtClean="0">
                                    <a:latin typeface="Cambria Math" panose="02040503050406030204" pitchFamily="18" charset="0"/>
                                    <a:ea typeface="Cambria Math" panose="02040503050406030204" pitchFamily="18" charset="0"/>
                                  </a:rPr>
                                </m:ctrlPr>
                              </m:fPr>
                              <m:num>
                                <m:sSup>
                                  <m:sSupPr>
                                    <m:ctrlPr>
                                      <a:rPr kumimoji="1" lang="en-US" altLang="ja-JP" sz="1400" b="0" i="1" smtClean="0">
                                        <a:latin typeface="Cambria Math" panose="02040503050406030204" pitchFamily="18" charset="0"/>
                                        <a:ea typeface="Cambria Math" panose="02040503050406030204" pitchFamily="18" charset="0"/>
                                      </a:rPr>
                                    </m:ctrlPr>
                                  </m:sSupPr>
                                  <m:e>
                                    <m:d>
                                      <m:dPr>
                                        <m:ctrlPr>
                                          <a:rPr lang="en-US" altLang="ja-JP" sz="1400" i="1">
                                            <a:latin typeface="Cambria Math" panose="02040503050406030204" pitchFamily="18" charset="0"/>
                                            <a:ea typeface="Cambria Math" panose="02040503050406030204" pitchFamily="18" charset="0"/>
                                          </a:rPr>
                                        </m:ctrlPr>
                                      </m:dPr>
                                      <m:e>
                                        <m:r>
                                          <a:rPr lang="en-US" altLang="ja-JP" sz="1400" b="0" i="1" smtClean="0">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m:t>
                                        </m:r>
                                        <m:r>
                                          <a:rPr lang="ja-JP" altLang="en-US" sz="1400" i="1" smtClean="0">
                                            <a:latin typeface="Cambria Math" panose="02040503050406030204" pitchFamily="18" charset="0"/>
                                            <a:ea typeface="Cambria Math" panose="02040503050406030204" pitchFamily="18" charset="0"/>
                                          </a:rPr>
                                          <m:t>𝜇</m:t>
                                        </m:r>
                                      </m:e>
                                    </m:d>
                                  </m:e>
                                  <m:sup>
                                    <m:r>
                                      <a:rPr lang="en-US" altLang="ja-JP" sz="1400" b="0" i="1" smtClean="0">
                                        <a:latin typeface="Cambria Math" panose="02040503050406030204" pitchFamily="18" charset="0"/>
                                        <a:ea typeface="Cambria Math" panose="02040503050406030204" pitchFamily="18" charset="0"/>
                                      </a:rPr>
                                      <m:t>2</m:t>
                                    </m:r>
                                  </m:sup>
                                </m:sSup>
                              </m:num>
                              <m:den>
                                <m:sSup>
                                  <m:sSupPr>
                                    <m:ctrlPr>
                                      <a:rPr kumimoji="1" lang="en-US" altLang="ja-JP" sz="1400" b="0" i="1" smtClean="0">
                                        <a:latin typeface="Cambria Math" panose="02040503050406030204" pitchFamily="18" charset="0"/>
                                        <a:ea typeface="Cambria Math" panose="02040503050406030204" pitchFamily="18" charset="0"/>
                                      </a:rPr>
                                    </m:ctrlPr>
                                  </m:sSupPr>
                                  <m:e>
                                    <m:r>
                                      <a:rPr kumimoji="1" lang="ja-JP" altLang="en-US" sz="1400" b="0" i="1" smtClean="0">
                                        <a:latin typeface="Cambria Math" panose="02040503050406030204" pitchFamily="18" charset="0"/>
                                        <a:ea typeface="Cambria Math" panose="02040503050406030204" pitchFamily="18" charset="0"/>
                                      </a:rPr>
                                      <m:t>𝜎</m:t>
                                    </m:r>
                                  </m:e>
                                  <m:sup>
                                    <m:r>
                                      <a:rPr kumimoji="1" lang="en-US" altLang="ja-JP" sz="1400" b="0" i="1" smtClean="0">
                                        <a:latin typeface="Cambria Math" panose="02040503050406030204" pitchFamily="18" charset="0"/>
                                        <a:ea typeface="Cambria Math" panose="02040503050406030204" pitchFamily="18" charset="0"/>
                                      </a:rPr>
                                      <m:t>2</m:t>
                                    </m:r>
                                  </m:sup>
                                </m:sSup>
                              </m:den>
                            </m:f>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𝑑</m:t>
                        </m:r>
                      </m:oMath>
                    </m:oMathPara>
                  </a14:m>
                  <a:endParaRPr kumimoji="1" lang="ja-JP" altLang="en-US" sz="1400" dirty="0"/>
                </a:p>
              </p:txBody>
            </p:sp>
          </mc:Choice>
          <mc:Fallback xmlns="">
            <p:sp>
              <p:nvSpPr>
                <p:cNvPr id="22" name="テキスト ボックス 21">
                  <a:extLst>
                    <a:ext uri="{FF2B5EF4-FFF2-40B4-BE49-F238E27FC236}">
                      <a16:creationId xmlns:a16="http://schemas.microsoft.com/office/drawing/2014/main" id="{7F49E463-2F04-4285-87DB-716FC8E4AC86}"/>
                    </a:ext>
                  </a:extLst>
                </p:cNvPr>
                <p:cNvSpPr txBox="1">
                  <a:spLocks noRot="1" noChangeAspect="1" noMove="1" noResize="1" noEditPoints="1" noAdjustHandles="1" noChangeArrowheads="1" noChangeShapeType="1" noTextEdit="1"/>
                </p:cNvSpPr>
                <p:nvPr/>
              </p:nvSpPr>
              <p:spPr>
                <a:xfrm>
                  <a:off x="6963897" y="4472860"/>
                  <a:ext cx="2361800" cy="488339"/>
                </a:xfrm>
                <a:prstGeom prst="rect">
                  <a:avLst/>
                </a:prstGeom>
                <a:blipFill>
                  <a:blip r:embed="rId6"/>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ED71E95A-66B8-4FFA-88B8-1CAA1C8AAC6C}"/>
                </a:ext>
              </a:extLst>
            </p:cNvPr>
            <p:cNvSpPr txBox="1"/>
            <p:nvPr/>
          </p:nvSpPr>
          <p:spPr>
            <a:xfrm>
              <a:off x="7084181" y="3439436"/>
              <a:ext cx="4625738" cy="369332"/>
            </a:xfrm>
            <a:prstGeom prst="rect">
              <a:avLst/>
            </a:prstGeom>
            <a:noFill/>
          </p:spPr>
          <p:txBody>
            <a:bodyPr wrap="square" rtlCol="0">
              <a:spAutoFit/>
            </a:bodyPr>
            <a:lstStyle/>
            <a:p>
              <a:r>
                <a:rPr lang="ja-JP" altLang="en-US" dirty="0"/>
                <a:t>振幅パラメータ（</a:t>
              </a:r>
              <a:r>
                <a:rPr lang="en-US" altLang="ja-JP" i="1" dirty="0"/>
                <a:t>A</a:t>
              </a:r>
              <a:r>
                <a:rPr lang="ja-JP" altLang="en-US" dirty="0"/>
                <a:t>） ⇒ </a:t>
              </a:r>
              <a:r>
                <a:rPr kumimoji="1" lang="ja-JP" altLang="en-US" dirty="0"/>
                <a:t>心拍弁別感度</a:t>
              </a:r>
            </a:p>
          </p:txBody>
        </p:sp>
      </p:grpSp>
      <p:pic>
        <p:nvPicPr>
          <p:cNvPr id="24" name="図 23" descr="テキスト, 地図 が含まれている画像&#10;&#10;自動的に生成された説明">
            <a:extLst>
              <a:ext uri="{FF2B5EF4-FFF2-40B4-BE49-F238E27FC236}">
                <a16:creationId xmlns:a16="http://schemas.microsoft.com/office/drawing/2014/main" id="{202CDFC7-68EA-45AF-A06A-9EBD3B3DCA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6981" y="1881712"/>
            <a:ext cx="5834063" cy="4373880"/>
          </a:xfrm>
          <a:prstGeom prst="rect">
            <a:avLst/>
          </a:prstGeom>
        </p:spPr>
      </p:pic>
    </p:spTree>
    <p:extLst>
      <p:ext uri="{BB962C8B-B14F-4D97-AF65-F5344CB8AC3E}">
        <p14:creationId xmlns:p14="http://schemas.microsoft.com/office/powerpoint/2010/main" val="42762269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6294</TotalTime>
  <Words>2460</Words>
  <Application>Microsoft Office PowerPoint</Application>
  <PresentationFormat>ワイド画面</PresentationFormat>
  <Paragraphs>464</Paragraphs>
  <Slides>42</Slides>
  <Notes>33</Notes>
  <HiddenSlides>16</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42</vt:i4>
      </vt:variant>
    </vt:vector>
  </HeadingPairs>
  <TitlesOfParts>
    <vt:vector size="52" baseType="lpstr">
      <vt:lpstr>HG丸ｺﾞｼｯｸM-PRO</vt:lpstr>
      <vt:lpstr>Palatino</vt:lpstr>
      <vt:lpstr>游ゴシック</vt:lpstr>
      <vt:lpstr>游ゴシック Light</vt:lpstr>
      <vt:lpstr>Arial</vt:lpstr>
      <vt:lpstr>Cambria Math</vt:lpstr>
      <vt:lpstr>Times New Roman</vt:lpstr>
      <vt:lpstr>Times New Roman Italic</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予備スライド</vt:lpstr>
      <vt:lpstr>PowerPoint プレゼンテーション</vt:lpstr>
      <vt:lpstr>2016年度：リスク評価を取り入れた意思決定モデル</vt:lpstr>
      <vt:lpstr>PowerPoint プレゼンテーション</vt:lpstr>
      <vt:lpstr>PowerPoint プレゼンテーション</vt:lpstr>
      <vt:lpstr>2017年度：予期的GSRの影響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意思決定における感情機能の 脳内機構のモデル化</dc:title>
  <dc:creator>前川亮</dc:creator>
  <cp:lastModifiedBy>前川 亮</cp:lastModifiedBy>
  <cp:revision>581</cp:revision>
  <cp:lastPrinted>2019-03-22T12:47:21Z</cp:lastPrinted>
  <dcterms:created xsi:type="dcterms:W3CDTF">2017-11-03T06:53:49Z</dcterms:created>
  <dcterms:modified xsi:type="dcterms:W3CDTF">2020-09-15T05:23:51Z</dcterms:modified>
</cp:coreProperties>
</file>