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28" r:id="rId2"/>
    <p:sldId id="574" r:id="rId3"/>
    <p:sldId id="573" r:id="rId4"/>
    <p:sldId id="579" r:id="rId5"/>
    <p:sldId id="58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69DA6-9F62-4E86-8F7C-153946ACCD91}" v="4" dt="2020-09-15T05:31:4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76538" autoAdjust="0"/>
  </p:normalViewPr>
  <p:slideViewPr>
    <p:cSldViewPr snapToGrid="0">
      <p:cViewPr varScale="1">
        <p:scale>
          <a:sx n="123" d="100"/>
          <a:sy n="123" d="100"/>
        </p:scale>
        <p:origin x="16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E9169DA6-9F62-4E86-8F7C-153946ACCD91}"/>
    <pc:docChg chg="modSld">
      <pc:chgData name="前川 亮" userId="d7d429a203bb0ce1" providerId="LiveId" clId="{E9169DA6-9F62-4E86-8F7C-153946ACCD91}" dt="2020-09-15T05:34:26.096" v="54" actId="1036"/>
      <pc:docMkLst>
        <pc:docMk/>
      </pc:docMkLst>
      <pc:sldChg chg="addSp modSp mod">
        <pc:chgData name="前川 亮" userId="d7d429a203bb0ce1" providerId="LiveId" clId="{E9169DA6-9F62-4E86-8F7C-153946ACCD91}" dt="2020-09-15T05:34:26.096" v="54" actId="1036"/>
        <pc:sldMkLst>
          <pc:docMk/>
          <pc:sldMk cId="4248916491" sldId="573"/>
        </pc:sldMkLst>
        <pc:spChg chg="mod">
          <ac:chgData name="前川 亮" userId="d7d429a203bb0ce1" providerId="LiveId" clId="{E9169DA6-9F62-4E86-8F7C-153946ACCD91}" dt="2020-09-15T05:34:26.096" v="54" actId="1036"/>
          <ac:spMkLst>
            <pc:docMk/>
            <pc:sldMk cId="4248916491" sldId="573"/>
            <ac:spMk id="5" creationId="{6889885A-9710-4514-B7D0-4AD8180CE4F9}"/>
          </ac:spMkLst>
        </pc:spChg>
        <pc:spChg chg="add mod ord">
          <ac:chgData name="前川 亮" userId="d7d429a203bb0ce1" providerId="LiveId" clId="{E9169DA6-9F62-4E86-8F7C-153946ACCD91}" dt="2020-09-15T05:32:20.214" v="48" actId="1037"/>
          <ac:spMkLst>
            <pc:docMk/>
            <pc:sldMk cId="4248916491" sldId="573"/>
            <ac:spMk id="13" creationId="{FF6F2F29-0F3D-49F1-AE33-0A1AE4EAC818}"/>
          </ac:spMkLst>
        </pc:spChg>
        <pc:spChg chg="add mod ord">
          <ac:chgData name="前川 亮" userId="d7d429a203bb0ce1" providerId="LiveId" clId="{E9169DA6-9F62-4E86-8F7C-153946ACCD91}" dt="2020-09-15T05:32:09.791" v="40" actId="166"/>
          <ac:spMkLst>
            <pc:docMk/>
            <pc:sldMk cId="4248916491" sldId="573"/>
            <ac:spMk id="24" creationId="{A437B0DB-82FA-4F0B-ABAF-1CA3B6BD5A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&#12489;&#12461;&#12517;&#12513;&#12531;&#12488;\MATLAB\IGT\Kobayashi\outputdata\&#24515;&#25293;&#24321;&#21029;%20&#35500;&#26126;%20simomur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Sheet1!$I$3</c:f>
              <c:strCache>
                <c:ptCount val="1"/>
                <c:pt idx="0">
                  <c:v>「一致」と答えた割合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Sheet1!$H$4:$H$7</c:f>
              <c:numCache>
                <c:formatCode>General</c:formatCode>
                <c:ptCount val="4"/>
                <c:pt idx="0">
                  <c:v>0</c:v>
                </c:pt>
                <c:pt idx="1">
                  <c:v>150</c:v>
                </c:pt>
                <c:pt idx="2">
                  <c:v>300</c:v>
                </c:pt>
                <c:pt idx="3">
                  <c:v>450</c:v>
                </c:pt>
              </c:numCache>
            </c:numRef>
          </c:xVal>
          <c:yVal>
            <c:numRef>
              <c:f>Sheet1!$I$4:$I$7</c:f>
              <c:numCache>
                <c:formatCode>General</c:formatCode>
                <c:ptCount val="4"/>
                <c:pt idx="0">
                  <c:v>0.16666666666666666</c:v>
                </c:pt>
                <c:pt idx="1">
                  <c:v>0.66666666666666663</c:v>
                </c:pt>
                <c:pt idx="2">
                  <c:v>0.33333333333333331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DE-4065-BF68-E4D8432199B6}"/>
            </c:ext>
          </c:extLst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フィッティング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Sheet1!$H$4:$H$7</c:f>
              <c:numCache>
                <c:formatCode>General</c:formatCode>
                <c:ptCount val="4"/>
                <c:pt idx="0">
                  <c:v>0</c:v>
                </c:pt>
                <c:pt idx="1">
                  <c:v>150</c:v>
                </c:pt>
                <c:pt idx="2">
                  <c:v>300</c:v>
                </c:pt>
                <c:pt idx="3">
                  <c:v>450</c:v>
                </c:pt>
              </c:numCache>
            </c:numRef>
          </c:xVal>
          <c:yVal>
            <c:numRef>
              <c:f>Sheet1!$J$4:$J$7</c:f>
              <c:numCache>
                <c:formatCode>General</c:formatCode>
                <c:ptCount val="4"/>
                <c:pt idx="0">
                  <c:v>0.21441778425386543</c:v>
                </c:pt>
                <c:pt idx="1">
                  <c:v>0.59431137978762016</c:v>
                </c:pt>
                <c:pt idx="2">
                  <c:v>0.31991639096798014</c:v>
                </c:pt>
                <c:pt idx="3">
                  <c:v>7.5726034187591176E-2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DE-4065-BF68-E4D843219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318856"/>
        <c:axId val="789327384"/>
      </c:scatterChart>
      <c:valAx>
        <c:axId val="789318856"/>
        <c:scaling>
          <c:orientation val="minMax"/>
          <c:max val="4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遅れ時間（</a:t>
                </a:r>
                <a:r>
                  <a:rPr lang="en-US" altLang="ja-JP"/>
                  <a:t>ms</a:t>
                </a:r>
                <a:r>
                  <a:rPr lang="ja-JP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9327384"/>
        <c:crosses val="autoZero"/>
        <c:crossBetween val="midCat"/>
        <c:majorUnit val="150"/>
      </c:valAx>
      <c:valAx>
        <c:axId val="78932738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「一致」割合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931885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425A-7678-4417-A7FE-00A6BC4F684F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05B27-D8DB-47D4-8624-0A49DCCE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9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予期的</a:t>
            </a:r>
            <a:r>
              <a:rPr kumimoji="1" lang="en-US" altLang="ja-JP" dirty="0"/>
              <a:t>GSR: </a:t>
            </a:r>
            <a:r>
              <a:rPr kumimoji="1" lang="ja-JP" altLang="en-US" dirty="0"/>
              <a:t>悪い山を引く直前</a:t>
            </a:r>
            <a:r>
              <a:rPr kumimoji="1" lang="en-US" altLang="ja-JP" dirty="0"/>
              <a:t>6</a:t>
            </a:r>
            <a:r>
              <a:rPr kumimoji="1" lang="ja-JP" altLang="en-US" dirty="0"/>
              <a:t>秒間の</a:t>
            </a:r>
            <a:r>
              <a:rPr kumimoji="1" lang="en-US" altLang="ja-JP" dirty="0"/>
              <a:t>GSR – </a:t>
            </a:r>
            <a:r>
              <a:rPr kumimoji="1" lang="ja-JP" altLang="en-US" dirty="0"/>
              <a:t>良い山を引く直前</a:t>
            </a:r>
            <a:r>
              <a:rPr kumimoji="1" lang="en-US" altLang="ja-JP" dirty="0"/>
              <a:t>6</a:t>
            </a:r>
            <a:r>
              <a:rPr kumimoji="1" lang="ja-JP" altLang="en-US" dirty="0"/>
              <a:t>秒間の</a:t>
            </a:r>
            <a:r>
              <a:rPr kumimoji="1" lang="en-US" altLang="ja-JP" dirty="0"/>
              <a:t>GSR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山の切り替えのタイミング</a:t>
            </a:r>
            <a:endParaRPr kumimoji="1" lang="en-US" altLang="ja-JP" dirty="0"/>
          </a:p>
          <a:p>
            <a:r>
              <a:rPr kumimoji="1" lang="en-US" altLang="ja-JP" dirty="0"/>
              <a:t>2017</a:t>
            </a:r>
            <a:r>
              <a:rPr kumimoji="1" lang="ja-JP" altLang="en-US" dirty="0"/>
              <a:t>年度：</a:t>
            </a:r>
            <a:r>
              <a:rPr kumimoji="1" lang="en-US" altLang="ja-JP" dirty="0"/>
              <a:t>7</a:t>
            </a:r>
            <a:r>
              <a:rPr kumimoji="1" lang="ja-JP" altLang="en-US" dirty="0"/>
              <a:t>回連続でよい山を選択した時</a:t>
            </a:r>
            <a:endParaRPr kumimoji="1" lang="en-US" altLang="ja-JP" dirty="0"/>
          </a:p>
          <a:p>
            <a:r>
              <a:rPr kumimoji="1" lang="en-US" altLang="ja-JP" dirty="0"/>
              <a:t>2018</a:t>
            </a:r>
            <a:r>
              <a:rPr kumimoji="1" lang="ja-JP" altLang="en-US" dirty="0"/>
              <a:t>年度：</a:t>
            </a:r>
            <a:r>
              <a:rPr kumimoji="1" lang="en-US" altLang="ja-JP" dirty="0"/>
              <a:t>150</a:t>
            </a:r>
            <a:r>
              <a:rPr kumimoji="1" lang="ja-JP" altLang="en-US" dirty="0"/>
              <a:t>試行目（全体で</a:t>
            </a:r>
            <a:r>
              <a:rPr kumimoji="1" lang="en-US" altLang="ja-JP" dirty="0"/>
              <a:t>300</a:t>
            </a:r>
            <a:r>
              <a:rPr kumimoji="1" lang="ja-JP" altLang="en-US" dirty="0"/>
              <a:t>試行）</a:t>
            </a:r>
            <a:endParaRPr kumimoji="1" lang="en-US" altLang="ja-JP" dirty="0"/>
          </a:p>
          <a:p>
            <a:r>
              <a:rPr kumimoji="1" lang="en-US" altLang="ja-JP" dirty="0"/>
              <a:t>2019</a:t>
            </a:r>
            <a:r>
              <a:rPr kumimoji="1" lang="ja-JP" altLang="en-US" dirty="0"/>
              <a:t>年度（今年）：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試行目（全体で</a:t>
            </a:r>
            <a:r>
              <a:rPr kumimoji="1" lang="en-US" altLang="ja-JP" dirty="0"/>
              <a:t>250</a:t>
            </a:r>
            <a:r>
              <a:rPr kumimoji="1" lang="ja-JP" altLang="en-US" dirty="0"/>
              <a:t>試行）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内受容感覚の測定方法</a:t>
            </a:r>
            <a:endParaRPr kumimoji="1" lang="en-US" altLang="ja-JP" dirty="0"/>
          </a:p>
          <a:p>
            <a:r>
              <a:rPr kumimoji="1" lang="en-US" altLang="ja-JP" dirty="0"/>
              <a:t>2018</a:t>
            </a:r>
            <a:r>
              <a:rPr kumimoji="1" lang="ja-JP" altLang="en-US" dirty="0"/>
              <a:t>年度：心拍追跡（カウント）</a:t>
            </a:r>
            <a:endParaRPr kumimoji="1" lang="en-US" altLang="ja-JP" dirty="0"/>
          </a:p>
          <a:p>
            <a:r>
              <a:rPr kumimoji="1" lang="en-US" altLang="ja-JP" dirty="0"/>
              <a:t>2019</a:t>
            </a:r>
            <a:r>
              <a:rPr kumimoji="1" lang="ja-JP" altLang="en-US" dirty="0"/>
              <a:t>年度：心拍弁別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気質質問紙</a:t>
            </a:r>
            <a:endParaRPr kumimoji="1" lang="en-US" altLang="ja-JP" dirty="0"/>
          </a:p>
          <a:p>
            <a:r>
              <a:rPr kumimoji="1" lang="en-US" altLang="ja-JP" dirty="0"/>
              <a:t>Gray</a:t>
            </a:r>
            <a:r>
              <a:rPr kumimoji="1" lang="ja-JP" altLang="en-US" dirty="0"/>
              <a:t>：</a:t>
            </a:r>
            <a:r>
              <a:rPr kumimoji="1" lang="en-US" altLang="ja-JP" dirty="0"/>
              <a:t>BIS/BAS, Behavioral Inhibition System / Behavioral Activation System</a:t>
            </a:r>
          </a:p>
          <a:p>
            <a:r>
              <a:rPr kumimoji="1" lang="en-US" altLang="ja-JP"/>
              <a:t>Cloninger</a:t>
            </a:r>
            <a:r>
              <a:rPr kumimoji="1" lang="ja-JP" altLang="en-US"/>
              <a:t>：</a:t>
            </a:r>
            <a:r>
              <a:rPr kumimoji="1" lang="ja-JP" altLang="en-US" dirty="0"/>
              <a:t>日本語版</a:t>
            </a:r>
            <a:r>
              <a:rPr kumimoji="1" lang="en-US" altLang="ja-JP" dirty="0"/>
              <a:t>TCI, </a:t>
            </a:r>
            <a:r>
              <a:rPr lang="en-US" altLang="ja-JP" dirty="0"/>
              <a:t>Temperament and Character Inventory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GSR</a:t>
            </a:r>
          </a:p>
          <a:p>
            <a:r>
              <a:rPr kumimoji="1" lang="en-US" altLang="ja-JP" dirty="0"/>
              <a:t>Galvanic Skin Response</a:t>
            </a:r>
          </a:p>
          <a:p>
            <a:r>
              <a:rPr kumimoji="1" lang="ja-JP" altLang="en-US" dirty="0"/>
              <a:t>ガルバニック皮膚反応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SCR</a:t>
            </a:r>
          </a:p>
          <a:p>
            <a:r>
              <a:rPr kumimoji="1" lang="en-US" altLang="ja-JP" dirty="0"/>
              <a:t>Skin Conductance Response</a:t>
            </a:r>
          </a:p>
          <a:p>
            <a:r>
              <a:rPr kumimoji="1" lang="ja-JP" altLang="en-US" dirty="0"/>
              <a:t>皮膚伝導反応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5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94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4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47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96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4F9E-054B-4D69-ADD1-B6CE961DE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A730F5-17FF-481D-97DB-8DF07B116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D69324-A80D-48AD-906C-DDCCAE2B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30484-776F-4DCE-A005-509392F2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7E3C01-8DA7-4C13-A4DD-CD044F31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3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61871-D9AE-4E97-B784-1EAADBB5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17CA98-2D35-4FDB-A7EA-FAA6016B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76B51-96DB-427E-8FCD-173AEDFC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0DAEE-AE50-48D5-9077-F477DB5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CCE300-DA18-4452-B38A-119538E2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7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E33DC3-7816-4E6B-9B95-008A0F80E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7A1950-A445-4123-B067-1932711D1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8457C-81E0-4B94-8B77-BD61D4EC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DDF7EA-80CA-4443-9873-D2C71DB9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C775D-4D8D-43D0-B5B1-ADD4397A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2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C0EAE-4CFC-42E8-B3B9-2CFDC4BA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7B91D-BCFE-47CB-BA6D-9AF2C053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0057F-F7A7-4537-8009-EE012C08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5B4F1-3FF7-4902-9632-D30D8E51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32FCA1-1E7D-4B8B-BAF0-1B421F47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8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2A6E8-45FB-41B3-996A-0BFDB1EB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1C798-32FA-41A3-8696-273EDD6B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B66A5-FAB1-45D8-8ED6-CCC21DCF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F0253-FB87-4BFC-BA87-63AD6A05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C942C1-628F-47C9-9F87-3F362FBA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A6423-F3F7-44A3-81FF-54F2136E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6DD8C8-21F9-46ED-811B-E49D826CF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0B0E42-6344-4A91-9E3A-5B055595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35519-E28A-4F33-A4D9-B3E42123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A87AE4-9410-4F68-8DDB-5432F711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A31092-3A77-49AD-8887-12CB588C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52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90DCD-70B1-4B9F-9D37-44F5277A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BF7111-E601-4527-B3EE-9D5D4C90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BFCE4C-E4E4-4ABC-ACCD-E555337B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F7B98-EC1B-4445-92A4-BC952CCE8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29BAC7-1CFC-4633-8DCE-D79F8C0A9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884E16-469A-4FE6-8791-4B54EC8C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D78423-000A-439F-95F1-26443D9D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AB8F3E-688B-4D28-9550-9C8D719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34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943D6-36D0-46BE-9729-ECE2FDA5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FC4721-2D3F-4F44-A1E5-ED0AFE59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A991FA-2ED8-4C75-843B-4731DAAB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151000-7A44-4D7B-B226-5F24C6D5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3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987FBC-E619-4684-807F-9E81809E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D2979F-5F67-4CCC-B4B5-9CC0BCB6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51A20-F969-4A8C-82DC-C2D520FD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F4291-6761-4766-B0AD-8F79D1D8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685EFC-E4F4-45DC-9D32-2DC88A3F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4BC70D-E078-46E7-8C9E-F485F545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58178C-0140-4D4D-BFFA-C52EADE5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DA11A1-F247-4D36-9CCA-6F20AD0A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F65615-D124-4190-865E-D111526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3563E-4642-47EE-9906-B3B168F8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27164-5581-4475-AD8B-E7C183F7D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B2713E-5A21-43FA-A050-5C7B92AE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D5DFC-595C-47DC-B997-B805CC19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BE00E9-C0D8-4BD2-A742-2BF3FF21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EB9DF1-C5FC-4DFD-994E-A98B65AB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956B14-D051-4525-8473-DBF75D7C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0BBCA-A2DC-4D65-BEDD-A5DC041D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5FC20F-79C9-422A-9249-A22502F2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486E-3B38-492B-9EAE-FC3DB3C3D63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2BE7F-DCC2-4AB5-8DF5-EB524D76C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9D649B-7C5C-4E1E-A712-F137AF37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5603-E55C-47ED-9526-884970C28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08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chart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これまでのまとめ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EA2F051A-CC67-4D9A-BD34-C1275E9DC6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2017</a:t>
            </a:r>
            <a:r>
              <a:rPr lang="ja-JP" altLang="en-US" dirty="0"/>
              <a:t>年度</a:t>
            </a:r>
            <a:endParaRPr lang="en-US" altLang="ja-JP" dirty="0"/>
          </a:p>
          <a:p>
            <a:pPr lvl="1"/>
            <a:r>
              <a:rPr lang="ja-JP" altLang="en-US" dirty="0"/>
              <a:t>予期的</a:t>
            </a:r>
            <a:r>
              <a:rPr lang="en-US" altLang="ja-JP" dirty="0"/>
              <a:t>GSR</a:t>
            </a:r>
            <a:r>
              <a:rPr lang="ja-JP" altLang="en-US" dirty="0"/>
              <a:t>（発汗反応）と新奇性探求傾向（</a:t>
            </a:r>
            <a:r>
              <a:rPr lang="en-US" altLang="ja-JP" dirty="0"/>
              <a:t>Gray</a:t>
            </a:r>
            <a:r>
              <a:rPr lang="ja-JP" altLang="en-US" dirty="0"/>
              <a:t>の気質特性）との相関を示した</a:t>
            </a:r>
            <a:endParaRPr lang="en-US" altLang="ja-JP" dirty="0"/>
          </a:p>
          <a:p>
            <a:pPr lvl="1"/>
            <a:r>
              <a:rPr lang="ja-JP" altLang="en-US" dirty="0"/>
              <a:t>新奇性探求傾向（</a:t>
            </a:r>
            <a:r>
              <a:rPr lang="en-US" altLang="ja-JP" dirty="0"/>
              <a:t>Cloninger</a:t>
            </a:r>
            <a:r>
              <a:rPr lang="ja-JP" altLang="en-US" dirty="0"/>
              <a:t>の気質特性）が高いと山の切り替え直後の成績が良くなることを示した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2018</a:t>
            </a:r>
            <a:r>
              <a:rPr lang="ja-JP" altLang="en-US" dirty="0"/>
              <a:t>年度</a:t>
            </a:r>
            <a:endParaRPr lang="en-US" altLang="ja-JP" dirty="0"/>
          </a:p>
          <a:p>
            <a:pPr lvl="1"/>
            <a:r>
              <a:rPr lang="ja-JP" altLang="en-US" dirty="0"/>
              <a:t>内受容感覚が高い（心拍追跡課題成績が良い）人は山の切り替えへの対応に優れていることを示した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060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結果（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N=15</a:t>
              </a:r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）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5EAB69-8069-4E44-AA69-CB1610DEBDA6}"/>
              </a:ext>
            </a:extLst>
          </p:cNvPr>
          <p:cNvSpPr txBox="1"/>
          <p:nvPr/>
        </p:nvSpPr>
        <p:spPr>
          <a:xfrm>
            <a:off x="7312090" y="5885605"/>
            <a:ext cx="3931878" cy="646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内受容感覚感度の高い人は，悪い山に対する予期的な</a:t>
            </a:r>
            <a:r>
              <a:rPr lang="en-US" altLang="ja-JP" dirty="0"/>
              <a:t>GSR</a:t>
            </a:r>
            <a:r>
              <a:rPr lang="ja-JP" altLang="en-US" dirty="0"/>
              <a:t>も</a:t>
            </a:r>
            <a:r>
              <a:rPr kumimoji="1" lang="ja-JP" altLang="en-US" dirty="0"/>
              <a:t>大きい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39CBFB4-16F6-4D83-B851-76D64CCC30EB}"/>
              </a:ext>
            </a:extLst>
          </p:cNvPr>
          <p:cNvGrpSpPr/>
          <p:nvPr/>
        </p:nvGrpSpPr>
        <p:grpSpPr>
          <a:xfrm>
            <a:off x="6846140" y="1881712"/>
            <a:ext cx="5022399" cy="1005418"/>
            <a:chOff x="6846140" y="1881712"/>
            <a:chExt cx="5022399" cy="1005418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2503213-13DA-48D9-9A8F-62524AC78C76}"/>
                </a:ext>
              </a:extLst>
            </p:cNvPr>
            <p:cNvSpPr txBox="1"/>
            <p:nvPr/>
          </p:nvSpPr>
          <p:spPr>
            <a:xfrm>
              <a:off x="6846140" y="1881712"/>
              <a:ext cx="272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u="sng" dirty="0"/>
                <a:t>予期的</a:t>
              </a:r>
              <a:r>
                <a:rPr lang="en-US" altLang="ja-JP" u="sng" dirty="0"/>
                <a:t>GSR</a:t>
              </a:r>
              <a:r>
                <a:rPr lang="ja-JP" altLang="en-US" u="sng" dirty="0"/>
                <a:t>（発汗反応）</a:t>
              </a:r>
              <a:endParaRPr kumimoji="1" lang="ja-JP" altLang="en-US" u="sng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8E1A89-7B2B-47CC-841E-F38B9E611053}"/>
                </a:ext>
              </a:extLst>
            </p:cNvPr>
            <p:cNvSpPr txBox="1"/>
            <p:nvPr/>
          </p:nvSpPr>
          <p:spPr>
            <a:xfrm>
              <a:off x="7230361" y="2240799"/>
              <a:ext cx="4638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＝（良い山を選ぶ直前の</a:t>
              </a:r>
              <a:r>
                <a:rPr lang="en-US" altLang="ja-JP" dirty="0"/>
                <a:t>GSR</a:t>
              </a:r>
              <a:r>
                <a:rPr kumimoji="1" lang="ja-JP" altLang="en-US" dirty="0"/>
                <a:t>平均値）</a:t>
              </a:r>
              <a:endParaRPr kumimoji="1" lang="en-US" altLang="ja-JP" dirty="0"/>
            </a:p>
            <a:p>
              <a:r>
                <a:rPr kumimoji="1" lang="ja-JP" altLang="en-US" dirty="0"/>
                <a:t>　　－ </a:t>
              </a:r>
              <a:r>
                <a:rPr lang="ja-JP" altLang="en-US" dirty="0"/>
                <a:t>（悪い山を選ぶ直前の</a:t>
              </a:r>
              <a:r>
                <a:rPr lang="en-US" altLang="ja-JP" dirty="0"/>
                <a:t>GSR</a:t>
              </a:r>
              <a:r>
                <a:rPr lang="ja-JP" altLang="en-US" dirty="0"/>
                <a:t>平均値）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2DC8711-5C9D-4D1A-8ECC-ACDBCF7C1A3B}"/>
                </a:ext>
              </a:extLst>
            </p:cNvPr>
            <p:cNvSpPr/>
            <p:nvPr/>
          </p:nvSpPr>
          <p:spPr>
            <a:xfrm>
              <a:off x="6846140" y="1881712"/>
              <a:ext cx="4863779" cy="1005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58520A5-4F1A-42A9-9C7D-67A03018D352}"/>
              </a:ext>
            </a:extLst>
          </p:cNvPr>
          <p:cNvGrpSpPr/>
          <p:nvPr/>
        </p:nvGrpSpPr>
        <p:grpSpPr>
          <a:xfrm>
            <a:off x="6846140" y="3170164"/>
            <a:ext cx="4863779" cy="2485166"/>
            <a:chOff x="6846140" y="3039530"/>
            <a:chExt cx="4863779" cy="248516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38351E8-2B70-4959-8F3B-5B9917736205}"/>
                </a:ext>
              </a:extLst>
            </p:cNvPr>
            <p:cNvSpPr txBox="1"/>
            <p:nvPr/>
          </p:nvSpPr>
          <p:spPr>
            <a:xfrm>
              <a:off x="6846140" y="3068933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u="sng" dirty="0"/>
                <a:t>心拍弁別 </a:t>
              </a:r>
              <a:r>
                <a:rPr lang="en-US" altLang="ja-JP" u="sng" dirty="0"/>
                <a:t>Fit </a:t>
              </a:r>
              <a:r>
                <a:rPr lang="en-US" altLang="ja-JP" u="sng" dirty="0" err="1"/>
                <a:t>ampl</a:t>
              </a:r>
              <a:r>
                <a:rPr lang="en-US" altLang="ja-JP" u="sng" dirty="0"/>
                <a:t>.</a:t>
              </a:r>
              <a:endParaRPr kumimoji="1" lang="ja-JP" altLang="en-US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グラフ 16">
                  <a:extLst>
                    <a:ext uri="{FF2B5EF4-FFF2-40B4-BE49-F238E27FC236}">
                      <a16:creationId xmlns:a16="http://schemas.microsoft.com/office/drawing/2014/main" id="{B86A2A0D-AB5E-447D-9EEE-27B8888C678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9450453" y="3960779"/>
                <a:ext cx="2259466" cy="156391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 xmlns="">
            <p:graphicFrame>
              <p:nvGraphicFramePr>
                <p:cNvPr id="17" name="グラフ 16">
                  <a:extLst>
                    <a:ext uri="{FF2B5EF4-FFF2-40B4-BE49-F238E27FC236}">
                      <a16:creationId xmlns:a16="http://schemas.microsoft.com/office/drawing/2014/main" id="{B86A2A0D-AB5E-447D-9EEE-27B8888C678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444068"/>
                    </p:ext>
                  </p:extLst>
                </p:nvPr>
              </p:nvGraphicFramePr>
              <p:xfrm>
                <a:off x="9450453" y="3960779"/>
                <a:ext cx="2259466" cy="156391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8C33C49-08DF-49BE-B119-000AAC17351C}"/>
                </a:ext>
              </a:extLst>
            </p:cNvPr>
            <p:cNvSpPr/>
            <p:nvPr/>
          </p:nvSpPr>
          <p:spPr>
            <a:xfrm>
              <a:off x="6846140" y="3039530"/>
              <a:ext cx="4863779" cy="2485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F49E463-2F04-4285-87DB-716FC8E4AC86}"/>
                    </a:ext>
                  </a:extLst>
                </p:cNvPr>
                <p:cNvSpPr txBox="1"/>
                <p:nvPr/>
              </p:nvSpPr>
              <p:spPr>
                <a:xfrm>
                  <a:off x="6963897" y="4472860"/>
                  <a:ext cx="2361800" cy="4883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sz="140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ja-JP" altLang="en-US" sz="1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F49E463-2F04-4285-87DB-716FC8E4A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897" y="4472860"/>
                  <a:ext cx="2361800" cy="4883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D71E95A-66B8-4FFA-88B8-1CAA1C8AAC6C}"/>
                </a:ext>
              </a:extLst>
            </p:cNvPr>
            <p:cNvSpPr txBox="1"/>
            <p:nvPr/>
          </p:nvSpPr>
          <p:spPr>
            <a:xfrm>
              <a:off x="7084181" y="3439436"/>
              <a:ext cx="462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振幅パラメータ（</a:t>
              </a:r>
              <a:r>
                <a:rPr lang="en-US" altLang="ja-JP" i="1" dirty="0"/>
                <a:t>A</a:t>
              </a:r>
              <a:r>
                <a:rPr lang="ja-JP" altLang="en-US" dirty="0"/>
                <a:t>） ⇒ </a:t>
              </a:r>
              <a:r>
                <a:rPr kumimoji="1" lang="ja-JP" altLang="en-US" dirty="0"/>
                <a:t>心拍弁別感度</a:t>
              </a:r>
            </a:p>
          </p:txBody>
        </p:sp>
      </p:grpSp>
      <p:pic>
        <p:nvPicPr>
          <p:cNvPr id="24" name="図 2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202CDFC7-68EA-45AF-A06A-9EBD3B3DC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1" y="1881712"/>
            <a:ext cx="5834063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2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結果・選択のばらつき（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N</a:t>
              </a:r>
              <a:r>
                <a:rPr lang="en-US" altLang="ja-JP" sz="3800" b="1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=18</a:t>
              </a:r>
              <a:r>
                <a:rPr lang="ja-JP" altLang="en-US" sz="3800" b="1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）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3684AE-1544-4A52-9361-ABAC84ECD621}"/>
              </a:ext>
            </a:extLst>
          </p:cNvPr>
          <p:cNvSpPr txBox="1"/>
          <p:nvPr/>
        </p:nvSpPr>
        <p:spPr>
          <a:xfrm>
            <a:off x="9923605" y="4174952"/>
            <a:ext cx="1786314" cy="12003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心拍弁別感度の低い人は早い段階で</a:t>
            </a:r>
            <a:r>
              <a:rPr lang="ja-JP" altLang="en-US" dirty="0"/>
              <a:t>結論を出しやすい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34F610C-4F9E-4691-A488-F324FAA12807}"/>
              </a:ext>
            </a:extLst>
          </p:cNvPr>
          <p:cNvSpPr txBox="1"/>
          <p:nvPr/>
        </p:nvSpPr>
        <p:spPr>
          <a:xfrm>
            <a:off x="640019" y="14414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平均情報量（エントロピー）</a:t>
            </a:r>
            <a:endParaRPr kumimoji="1" lang="ja-JP" altLang="en-US" u="sng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72B70F5-6765-441F-8925-EBAA9CAF6938}"/>
              </a:ext>
            </a:extLst>
          </p:cNvPr>
          <p:cNvSpPr/>
          <p:nvPr/>
        </p:nvSpPr>
        <p:spPr>
          <a:xfrm>
            <a:off x="594630" y="1395671"/>
            <a:ext cx="11115289" cy="1287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6A90CE9-F993-418F-B9D3-79F7C609686F}"/>
              </a:ext>
            </a:extLst>
          </p:cNvPr>
          <p:cNvSpPr txBox="1"/>
          <p:nvPr/>
        </p:nvSpPr>
        <p:spPr>
          <a:xfrm>
            <a:off x="7650314" y="1953036"/>
            <a:ext cx="408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例）</a:t>
            </a:r>
            <a:r>
              <a:rPr lang="en-US" altLang="ja-JP" dirty="0"/>
              <a:t>A:5</a:t>
            </a:r>
            <a:r>
              <a:rPr lang="ja-JP" altLang="en-US" dirty="0"/>
              <a:t>回</a:t>
            </a:r>
            <a:r>
              <a:rPr lang="en-US" altLang="ja-JP" dirty="0"/>
              <a:t>, B:5</a:t>
            </a:r>
            <a:r>
              <a:rPr lang="ja-JP" altLang="en-US" dirty="0"/>
              <a:t>回</a:t>
            </a:r>
            <a:r>
              <a:rPr lang="en-US" altLang="ja-JP" dirty="0"/>
              <a:t>, C:5</a:t>
            </a:r>
            <a:r>
              <a:rPr lang="ja-JP" altLang="en-US" dirty="0"/>
              <a:t>回</a:t>
            </a:r>
            <a:r>
              <a:rPr lang="en-US" altLang="ja-JP" dirty="0"/>
              <a:t>, D:5</a:t>
            </a:r>
            <a:r>
              <a:rPr lang="ja-JP" altLang="en-US" dirty="0"/>
              <a:t>回 ⇒ </a:t>
            </a:r>
            <a:r>
              <a:rPr lang="en-US" altLang="ja-JP" dirty="0"/>
              <a:t>2.0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A:0</a:t>
            </a:r>
            <a:r>
              <a:rPr lang="ja-JP" altLang="en-US" dirty="0"/>
              <a:t>回</a:t>
            </a:r>
            <a:r>
              <a:rPr lang="en-US" altLang="ja-JP" dirty="0"/>
              <a:t>, B:0</a:t>
            </a:r>
            <a:r>
              <a:rPr lang="ja-JP" altLang="en-US" dirty="0"/>
              <a:t>回</a:t>
            </a:r>
            <a:r>
              <a:rPr lang="en-US" altLang="ja-JP" dirty="0"/>
              <a:t>, C:0</a:t>
            </a:r>
            <a:r>
              <a:rPr lang="ja-JP" altLang="en-US" dirty="0"/>
              <a:t>回</a:t>
            </a:r>
            <a:r>
              <a:rPr lang="en-US" altLang="ja-JP" dirty="0"/>
              <a:t>, D:20</a:t>
            </a:r>
            <a:r>
              <a:rPr lang="ja-JP" altLang="en-US" dirty="0"/>
              <a:t>回 ⇒ </a:t>
            </a:r>
            <a:r>
              <a:rPr lang="en-US" altLang="ja-JP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889885A-9710-4514-B7D0-4AD8180CE4F9}"/>
                  </a:ext>
                </a:extLst>
              </p:cNvPr>
              <p:cNvSpPr txBox="1"/>
              <p:nvPr/>
            </p:nvSpPr>
            <p:spPr>
              <a:xfrm>
                <a:off x="4541687" y="1884048"/>
                <a:ext cx="27515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889885A-9710-4514-B7D0-4AD8180C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87" y="1884048"/>
                <a:ext cx="2751522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E3224CC-B556-474A-AF6E-E7AFCA69B29E}"/>
              </a:ext>
            </a:extLst>
          </p:cNvPr>
          <p:cNvGrpSpPr/>
          <p:nvPr/>
        </p:nvGrpSpPr>
        <p:grpSpPr>
          <a:xfrm>
            <a:off x="729527" y="3077815"/>
            <a:ext cx="4267200" cy="3399768"/>
            <a:chOff x="1047132" y="3201532"/>
            <a:chExt cx="4267200" cy="3399768"/>
          </a:xfrm>
        </p:grpSpPr>
        <p:pic>
          <p:nvPicPr>
            <p:cNvPr id="2" name="図 1" descr="テキスト, 地図 が含まれている画像&#10;&#10;自動的に生成された説明">
              <a:extLst>
                <a:ext uri="{FF2B5EF4-FFF2-40B4-BE49-F238E27FC236}">
                  <a16:creationId xmlns:a16="http://schemas.microsoft.com/office/drawing/2014/main" id="{0968A4CC-AF27-4C74-9F72-76D17FD5D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132" y="3400900"/>
              <a:ext cx="4267200" cy="3200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A57667D-1090-4CEB-8098-572A3E8D3C08}"/>
                </a:ext>
              </a:extLst>
            </p:cNvPr>
            <p:cNvSpPr/>
            <p:nvPr/>
          </p:nvSpPr>
          <p:spPr>
            <a:xfrm>
              <a:off x="2232762" y="3201532"/>
              <a:ext cx="1973179" cy="398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2CC595-2D54-4D9B-9951-37ED6E455761}"/>
              </a:ext>
            </a:extLst>
          </p:cNvPr>
          <p:cNvSpPr txBox="1"/>
          <p:nvPr/>
        </p:nvSpPr>
        <p:spPr>
          <a:xfrm>
            <a:off x="867863" y="1779432"/>
            <a:ext cx="462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直前</a:t>
            </a:r>
            <a:r>
              <a:rPr lang="en-US" altLang="ja-JP" dirty="0"/>
              <a:t>20</a:t>
            </a:r>
            <a:r>
              <a:rPr lang="ja-JP" altLang="en-US" dirty="0"/>
              <a:t>試行の選択がどれくらい</a:t>
            </a:r>
            <a:endParaRPr lang="en-US" altLang="ja-JP" dirty="0"/>
          </a:p>
          <a:p>
            <a:r>
              <a:rPr lang="ja-JP" altLang="en-US" dirty="0"/>
              <a:t>ばらついていたか</a:t>
            </a:r>
            <a:endParaRPr lang="en-US" altLang="ja-JP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8A33EB1-86FA-4C55-9424-46B731942E15}"/>
              </a:ext>
            </a:extLst>
          </p:cNvPr>
          <p:cNvGrpSpPr/>
          <p:nvPr/>
        </p:nvGrpSpPr>
        <p:grpSpPr>
          <a:xfrm>
            <a:off x="5251972" y="3116697"/>
            <a:ext cx="4267200" cy="3360886"/>
            <a:chOff x="6778981" y="3240414"/>
            <a:chExt cx="4267200" cy="3360886"/>
          </a:xfrm>
        </p:grpSpPr>
        <p:pic>
          <p:nvPicPr>
            <p:cNvPr id="4" name="図 3" descr="テキスト, 地図 が含まれている画像&#10;&#10;自動的に生成された説明">
              <a:extLst>
                <a:ext uri="{FF2B5EF4-FFF2-40B4-BE49-F238E27FC236}">
                  <a16:creationId xmlns:a16="http://schemas.microsoft.com/office/drawing/2014/main" id="{2CEC515E-6907-4924-B564-20013304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981" y="3400900"/>
              <a:ext cx="4267200" cy="3200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6457CAC-BF02-4069-9383-695030D3B086}"/>
                </a:ext>
              </a:extLst>
            </p:cNvPr>
            <p:cNvSpPr/>
            <p:nvPr/>
          </p:nvSpPr>
          <p:spPr>
            <a:xfrm>
              <a:off x="7825380" y="3240414"/>
              <a:ext cx="1973179" cy="398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4FDD07-4FFB-49F1-9B0D-2A4E5AFF8285}"/>
              </a:ext>
            </a:extLst>
          </p:cNvPr>
          <p:cNvSpPr txBox="1"/>
          <p:nvPr/>
        </p:nvSpPr>
        <p:spPr>
          <a:xfrm>
            <a:off x="1317862" y="29949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心拍弁別感度による群分け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618588-1EA9-4CE0-9289-2B129854769C}"/>
              </a:ext>
            </a:extLst>
          </p:cNvPr>
          <p:cNvSpPr txBox="1"/>
          <p:nvPr/>
        </p:nvSpPr>
        <p:spPr>
          <a:xfrm>
            <a:off x="5219467" y="2990909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予期的</a:t>
            </a:r>
            <a:r>
              <a:rPr lang="en-US" altLang="ja-JP" dirty="0"/>
              <a:t>GSR</a:t>
            </a:r>
            <a:r>
              <a:rPr lang="ja-JP" altLang="en-US" dirty="0"/>
              <a:t>（発汗反応）</a:t>
            </a:r>
            <a:r>
              <a:rPr kumimoji="1" lang="ja-JP" altLang="en-US" dirty="0"/>
              <a:t>による群分け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437B0DB-82FA-4F0B-ABAF-1CA3B6BD5A87}"/>
              </a:ext>
            </a:extLst>
          </p:cNvPr>
          <p:cNvSpPr/>
          <p:nvPr/>
        </p:nvSpPr>
        <p:spPr>
          <a:xfrm>
            <a:off x="8380602" y="5612235"/>
            <a:ext cx="293615" cy="285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6F2F29-0F3D-49F1-AE33-0A1AE4EAC818}"/>
              </a:ext>
            </a:extLst>
          </p:cNvPr>
          <p:cNvSpPr txBox="1"/>
          <p:nvPr/>
        </p:nvSpPr>
        <p:spPr>
          <a:xfrm>
            <a:off x="8328935" y="5547407"/>
            <a:ext cx="526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GSR</a:t>
            </a:r>
          </a:p>
          <a:p>
            <a:r>
              <a:rPr lang="en-US" altLang="ja-JP" sz="1050" dirty="0"/>
              <a:t>GSR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891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方法：反復観察群の課題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966B62A-01D0-4B30-B47A-156D3C556FDC}"/>
              </a:ext>
            </a:extLst>
          </p:cNvPr>
          <p:cNvSpPr/>
          <p:nvPr/>
        </p:nvSpPr>
        <p:spPr>
          <a:xfrm>
            <a:off x="7132677" y="3463487"/>
            <a:ext cx="41910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＋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0363FBB-6E0B-426A-910D-21CA459310EB}"/>
              </a:ext>
            </a:extLst>
          </p:cNvPr>
          <p:cNvGrpSpPr/>
          <p:nvPr/>
        </p:nvGrpSpPr>
        <p:grpSpPr>
          <a:xfrm>
            <a:off x="3574668" y="3485755"/>
            <a:ext cx="365542" cy="455994"/>
            <a:chOff x="2264716" y="769371"/>
            <a:chExt cx="365542" cy="455994"/>
          </a:xfrm>
        </p:grpSpPr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E1D09458-B84D-4423-B700-1129A171E7C6}"/>
                </a:ext>
              </a:extLst>
            </p:cNvPr>
            <p:cNvSpPr/>
            <p:nvPr/>
          </p:nvSpPr>
          <p:spPr>
            <a:xfrm>
              <a:off x="2264716" y="769371"/>
              <a:ext cx="365542" cy="4559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矢印: 右 4">
              <a:extLst>
                <a:ext uri="{FF2B5EF4-FFF2-40B4-BE49-F238E27FC236}">
                  <a16:creationId xmlns:a16="http://schemas.microsoft.com/office/drawing/2014/main" id="{65EFB0F0-E01F-492F-846C-9B0CF22AE73F}"/>
                </a:ext>
              </a:extLst>
            </p:cNvPr>
            <p:cNvSpPr txBox="1"/>
            <p:nvPr/>
          </p:nvSpPr>
          <p:spPr>
            <a:xfrm>
              <a:off x="2264716" y="860570"/>
              <a:ext cx="255879" cy="2735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1300" kern="1200"/>
            </a:p>
          </p:txBody>
        </p:sp>
      </p:grp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9D57ACF-B38B-4A61-94DF-E3BCA7875136}"/>
              </a:ext>
            </a:extLst>
          </p:cNvPr>
          <p:cNvSpPr/>
          <p:nvPr/>
        </p:nvSpPr>
        <p:spPr>
          <a:xfrm>
            <a:off x="1110874" y="2340322"/>
            <a:ext cx="1897716" cy="1897716"/>
          </a:xfrm>
          <a:prstGeom prst="roundRect">
            <a:avLst>
              <a:gd name="adj" fmla="val 10000"/>
            </a:avLst>
          </a:prstGeom>
          <a:blipFill>
            <a:blip r:embed="rId3"/>
            <a:srcRect/>
            <a:stretch>
              <a:fillRect l="-39000" r="-39000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CE707FAF-3C83-4A99-BF7B-96C453840D9F}"/>
              </a:ext>
            </a:extLst>
          </p:cNvPr>
          <p:cNvSpPr/>
          <p:nvPr/>
        </p:nvSpPr>
        <p:spPr>
          <a:xfrm>
            <a:off x="4353158" y="1745728"/>
            <a:ext cx="1897716" cy="1897716"/>
          </a:xfrm>
          <a:prstGeom prst="roundRect">
            <a:avLst>
              <a:gd name="adj" fmla="val 10000"/>
            </a:avLst>
          </a:prstGeom>
          <a:blipFill dpi="0" rotWithShape="1">
            <a:blip r:embed="rId4"/>
            <a:srcRect/>
            <a:stretch>
              <a:fillRect l="-39000" t="-7588" r="-39000" b="7588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A08AC03-C8E2-44FA-BFA3-04DB3B5A7F16}"/>
              </a:ext>
            </a:extLst>
          </p:cNvPr>
          <p:cNvSpPr/>
          <p:nvPr/>
        </p:nvSpPr>
        <p:spPr>
          <a:xfrm>
            <a:off x="7833164" y="3643444"/>
            <a:ext cx="1897716" cy="1897716"/>
          </a:xfrm>
          <a:prstGeom prst="roundRect">
            <a:avLst>
              <a:gd name="adj" fmla="val 1000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t="-7588" r="-39000" b="7588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2FF93FA-028A-46B8-AADA-5B152F3C1BF3}"/>
              </a:ext>
            </a:extLst>
          </p:cNvPr>
          <p:cNvSpPr/>
          <p:nvPr/>
        </p:nvSpPr>
        <p:spPr>
          <a:xfrm>
            <a:off x="4351025" y="3643444"/>
            <a:ext cx="1897716" cy="1897716"/>
          </a:xfrm>
          <a:prstGeom prst="roundRect">
            <a:avLst>
              <a:gd name="adj" fmla="val 10000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t="-7588" r="-39000" b="7588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03D66A8E-173A-49AE-B28D-0B6C68EEFFC0}"/>
              </a:ext>
            </a:extLst>
          </p:cNvPr>
          <p:cNvSpPr/>
          <p:nvPr/>
        </p:nvSpPr>
        <p:spPr>
          <a:xfrm>
            <a:off x="7833164" y="1745728"/>
            <a:ext cx="1897716" cy="1897716"/>
          </a:xfrm>
          <a:prstGeom prst="roundRect">
            <a:avLst>
              <a:gd name="adj" fmla="val 1000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t="-7588" r="-39000" b="7588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B5CD194-7B33-4387-A054-960452D8ADDF}"/>
              </a:ext>
            </a:extLst>
          </p:cNvPr>
          <p:cNvGrpSpPr/>
          <p:nvPr/>
        </p:nvGrpSpPr>
        <p:grpSpPr>
          <a:xfrm>
            <a:off x="1286388" y="3810468"/>
            <a:ext cx="1897716" cy="1897716"/>
            <a:chOff x="310388" y="1682007"/>
            <a:chExt cx="1897716" cy="1897716"/>
          </a:xfrm>
          <a:solidFill>
            <a:schemeClr val="bg1"/>
          </a:solidFill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73DFAD4-755C-4341-8076-C13CD3E60C02}"/>
                </a:ext>
              </a:extLst>
            </p:cNvPr>
            <p:cNvSpPr/>
            <p:nvPr/>
          </p:nvSpPr>
          <p:spPr>
            <a:xfrm>
              <a:off x="310388" y="1682007"/>
              <a:ext cx="1897716" cy="1897716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四角形: 角を丸くする 4">
              <a:extLst>
                <a:ext uri="{FF2B5EF4-FFF2-40B4-BE49-F238E27FC236}">
                  <a16:creationId xmlns:a16="http://schemas.microsoft.com/office/drawing/2014/main" id="{7F273290-B5D4-49CB-9D8B-7F79F5383F5B}"/>
                </a:ext>
              </a:extLst>
            </p:cNvPr>
            <p:cNvSpPr txBox="1"/>
            <p:nvPr/>
          </p:nvSpPr>
          <p:spPr>
            <a:xfrm>
              <a:off x="365970" y="1737589"/>
              <a:ext cx="1786552" cy="178655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000" kern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反復観察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1" lang="ja-JP" altLang="en-US" sz="2000" kern="1200" dirty="0">
                  <a:solidFill>
                    <a:schemeClr val="tx1"/>
                  </a:solidFill>
                </a:rPr>
                <a:t>単にビン・缶を観察</a:t>
              </a:r>
              <a:endParaRPr kumimoji="1" lang="en-US" altLang="ja-JP" sz="2000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ja-JP" sz="2000" dirty="0">
                  <a:solidFill>
                    <a:schemeClr val="tx1"/>
                  </a:solidFill>
                </a:rPr>
                <a:t>40</a:t>
              </a:r>
              <a:r>
                <a:rPr lang="ja-JP" altLang="en-US" sz="2000" dirty="0">
                  <a:solidFill>
                    <a:schemeClr val="tx1"/>
                  </a:solidFill>
                </a:rPr>
                <a:t>試行</a:t>
              </a:r>
              <a:endParaRPr kumimoji="1" lang="ja-JP" alt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BE666D6-44FA-49EC-81B2-4E23E8D7C5A0}"/>
              </a:ext>
            </a:extLst>
          </p:cNvPr>
          <p:cNvGrpSpPr/>
          <p:nvPr/>
        </p:nvGrpSpPr>
        <p:grpSpPr>
          <a:xfrm>
            <a:off x="5794076" y="4675675"/>
            <a:ext cx="2015982" cy="1897716"/>
            <a:chOff x="6194633" y="1682007"/>
            <a:chExt cx="1897716" cy="1897716"/>
          </a:xfrm>
          <a:solidFill>
            <a:schemeClr val="bg1"/>
          </a:solidFill>
        </p:grpSpPr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D006EDED-A1DC-4B2D-A9DC-13E62473FC04}"/>
                </a:ext>
              </a:extLst>
            </p:cNvPr>
            <p:cNvSpPr/>
            <p:nvPr/>
          </p:nvSpPr>
          <p:spPr>
            <a:xfrm>
              <a:off x="6194633" y="1682007"/>
              <a:ext cx="1897716" cy="1897716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四角形: 角を丸くする 4">
              <a:extLst>
                <a:ext uri="{FF2B5EF4-FFF2-40B4-BE49-F238E27FC236}">
                  <a16:creationId xmlns:a16="http://schemas.microsoft.com/office/drawing/2014/main" id="{DDD206F9-EADD-473B-BD9E-7E07B253307D}"/>
                </a:ext>
              </a:extLst>
            </p:cNvPr>
            <p:cNvSpPr txBox="1"/>
            <p:nvPr/>
          </p:nvSpPr>
          <p:spPr>
            <a:xfrm>
              <a:off x="6250215" y="1737589"/>
              <a:ext cx="1786552" cy="178655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kern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Liking</a:t>
              </a:r>
              <a:r>
                <a:rPr kumimoji="1" lang="ja-JP" altLang="en-US" kern="1200" dirty="0">
                  <a:solidFill>
                    <a:schemeClr val="tx1"/>
                  </a:solidFill>
                </a:rPr>
                <a:t>測定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ja-JP" altLang="en-US" dirty="0">
                  <a:solidFill>
                    <a:schemeClr val="tx1"/>
                  </a:solidFill>
                </a:rPr>
                <a:t>潜在連合テスト</a:t>
              </a:r>
              <a:endParaRPr kumimoji="1" lang="ja-JP" altLang="en-US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1" lang="ja-JP" altLang="en-US" kern="1200" dirty="0">
                  <a:solidFill>
                    <a:schemeClr val="tx1"/>
                  </a:solidFill>
                </a:rPr>
                <a:t>「好き」　　「嫌い」</a:t>
              </a:r>
              <a:endParaRPr kumimoji="1" lang="en-US" altLang="ja-JP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ja-JP" dirty="0">
                  <a:solidFill>
                    <a:schemeClr val="tx1"/>
                  </a:solidFill>
                </a:rPr>
                <a:t>40</a:t>
              </a:r>
              <a:r>
                <a:rPr lang="ja-JP" altLang="en-US" dirty="0">
                  <a:solidFill>
                    <a:schemeClr val="tx1"/>
                  </a:solidFill>
                </a:rPr>
                <a:t>試行</a:t>
              </a:r>
              <a:endParaRPr kumimoji="1" lang="ja-JP" altLang="en-US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AC5B80D-8F3D-4338-B4BF-81661F0FB6A9}"/>
              </a:ext>
            </a:extLst>
          </p:cNvPr>
          <p:cNvGrpSpPr/>
          <p:nvPr/>
        </p:nvGrpSpPr>
        <p:grpSpPr>
          <a:xfrm>
            <a:off x="9134842" y="4675675"/>
            <a:ext cx="2015982" cy="1897716"/>
            <a:chOff x="9136755" y="1682007"/>
            <a:chExt cx="1897716" cy="1897716"/>
          </a:xfrm>
          <a:solidFill>
            <a:schemeClr val="bg1"/>
          </a:solidFill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45499D38-6C77-4C6E-87B1-AB9C0121679B}"/>
                </a:ext>
              </a:extLst>
            </p:cNvPr>
            <p:cNvSpPr/>
            <p:nvPr/>
          </p:nvSpPr>
          <p:spPr>
            <a:xfrm>
              <a:off x="9136755" y="1682007"/>
              <a:ext cx="1897716" cy="1897716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四角形: 角を丸くする 4">
              <a:extLst>
                <a:ext uri="{FF2B5EF4-FFF2-40B4-BE49-F238E27FC236}">
                  <a16:creationId xmlns:a16="http://schemas.microsoft.com/office/drawing/2014/main" id="{6033CECF-FE63-4FEC-A859-8FFDF6E84105}"/>
                </a:ext>
              </a:extLst>
            </p:cNvPr>
            <p:cNvSpPr txBox="1"/>
            <p:nvPr/>
          </p:nvSpPr>
          <p:spPr>
            <a:xfrm>
              <a:off x="9192337" y="1737589"/>
              <a:ext cx="1786552" cy="178655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kern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Wanting</a:t>
              </a:r>
              <a:r>
                <a:rPr kumimoji="1" lang="ja-JP" altLang="en-US" kern="1200" dirty="0">
                  <a:solidFill>
                    <a:schemeClr val="tx1"/>
                  </a:solidFill>
                </a:rPr>
                <a:t>測定</a:t>
              </a:r>
            </a:p>
            <a:p>
              <a:pPr marL="114300" lvl="1" indent="-11430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ja-JP" altLang="en-US" dirty="0">
                  <a:solidFill>
                    <a:schemeClr val="tx1"/>
                  </a:solidFill>
                </a:rPr>
                <a:t>潜在連合テスト</a:t>
              </a:r>
              <a:endParaRPr kumimoji="1" lang="ja-JP" altLang="en-US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1" lang="ja-JP" altLang="en-US" kern="1200" dirty="0">
                  <a:solidFill>
                    <a:schemeClr val="tx1"/>
                  </a:solidFill>
                </a:rPr>
                <a:t>「欲しい」　「いらない」</a:t>
              </a:r>
              <a:endParaRPr kumimoji="1" lang="en-US" altLang="ja-JP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ja-JP" dirty="0">
                  <a:solidFill>
                    <a:schemeClr val="tx1"/>
                  </a:solidFill>
                </a:rPr>
                <a:t>40</a:t>
              </a:r>
              <a:r>
                <a:rPr lang="ja-JP" altLang="en-US" dirty="0">
                  <a:solidFill>
                    <a:schemeClr val="tx1"/>
                  </a:solidFill>
                </a:rPr>
                <a:t>試行</a:t>
              </a:r>
              <a:endParaRPr kumimoji="1" lang="ja-JP" altLang="en-US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楕円 6">
            <a:extLst>
              <a:ext uri="{FF2B5EF4-FFF2-40B4-BE49-F238E27FC236}">
                <a16:creationId xmlns:a16="http://schemas.microsoft.com/office/drawing/2014/main" id="{2E221337-7CD6-417D-8961-FD31E9C97F0F}"/>
              </a:ext>
            </a:extLst>
          </p:cNvPr>
          <p:cNvSpPr/>
          <p:nvPr/>
        </p:nvSpPr>
        <p:spPr>
          <a:xfrm>
            <a:off x="6062844" y="1659876"/>
            <a:ext cx="1467930" cy="71941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反応が速い</a:t>
            </a: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0E69327-5628-40A7-99A6-B215BEBD80CC}"/>
              </a:ext>
            </a:extLst>
          </p:cNvPr>
          <p:cNvSpPr/>
          <p:nvPr/>
        </p:nvSpPr>
        <p:spPr>
          <a:xfrm>
            <a:off x="6058578" y="3610330"/>
            <a:ext cx="1467930" cy="719410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</a:rPr>
              <a:t>反応が遅い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88D606E-2C30-4974-9785-1E529D73D0A7}"/>
              </a:ext>
            </a:extLst>
          </p:cNvPr>
          <p:cNvSpPr/>
          <p:nvPr/>
        </p:nvSpPr>
        <p:spPr>
          <a:xfrm>
            <a:off x="9532645" y="1659876"/>
            <a:ext cx="1467930" cy="71941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反応が速い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6F3B76A-A14E-4CD4-82CC-7C7BF86C48D2}"/>
              </a:ext>
            </a:extLst>
          </p:cNvPr>
          <p:cNvSpPr/>
          <p:nvPr/>
        </p:nvSpPr>
        <p:spPr>
          <a:xfrm>
            <a:off x="9528379" y="3610330"/>
            <a:ext cx="1467930" cy="719410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</a:rPr>
              <a:t>反応が遅い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6F128C-CBA6-403A-9F7F-A87245F74167}"/>
              </a:ext>
            </a:extLst>
          </p:cNvPr>
          <p:cNvSpPr txBox="1"/>
          <p:nvPr/>
        </p:nvSpPr>
        <p:spPr>
          <a:xfrm>
            <a:off x="4395301" y="32746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611A3B-3BB8-4575-AFB4-5E00730DF3B1}"/>
              </a:ext>
            </a:extLst>
          </p:cNvPr>
          <p:cNvSpPr txBox="1"/>
          <p:nvPr/>
        </p:nvSpPr>
        <p:spPr>
          <a:xfrm>
            <a:off x="4395301" y="5177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C859BB-8A99-4928-AF33-96442274CA5B}"/>
              </a:ext>
            </a:extLst>
          </p:cNvPr>
          <p:cNvSpPr txBox="1"/>
          <p:nvPr/>
        </p:nvSpPr>
        <p:spPr>
          <a:xfrm>
            <a:off x="7880386" y="3276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6D29DE1-7968-43AA-92D3-0DD62A50703D}"/>
              </a:ext>
            </a:extLst>
          </p:cNvPr>
          <p:cNvSpPr txBox="1"/>
          <p:nvPr/>
        </p:nvSpPr>
        <p:spPr>
          <a:xfrm>
            <a:off x="7880386" y="5169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31071C1-67CD-419A-AE64-664623EFAEB3}"/>
              </a:ext>
            </a:extLst>
          </p:cNvPr>
          <p:cNvGrpSpPr/>
          <p:nvPr/>
        </p:nvGrpSpPr>
        <p:grpSpPr>
          <a:xfrm>
            <a:off x="4683212" y="5725551"/>
            <a:ext cx="896945" cy="958048"/>
            <a:chOff x="5786148" y="5802551"/>
            <a:chExt cx="896945" cy="958048"/>
          </a:xfrm>
        </p:grpSpPr>
        <p:pic>
          <p:nvPicPr>
            <p:cNvPr id="1026" name="Picture 2" descr="ãã­ã¼ãã¼ã ç¡æç´ æãã®ç»åæ¤ç´¢çµæ">
              <a:extLst>
                <a:ext uri="{FF2B5EF4-FFF2-40B4-BE49-F238E27FC236}">
                  <a16:creationId xmlns:a16="http://schemas.microsoft.com/office/drawing/2014/main" id="{B0BFC807-6AE4-4716-A584-132862E28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48" y="5863654"/>
              <a:ext cx="896945" cy="896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5773D672-141F-4F1E-9C65-6D1B6543971F}"/>
                </a:ext>
              </a:extLst>
            </p:cNvPr>
            <p:cNvGrpSpPr/>
            <p:nvPr/>
          </p:nvGrpSpPr>
          <p:grpSpPr>
            <a:xfrm>
              <a:off x="5936756" y="5802551"/>
              <a:ext cx="595728" cy="233972"/>
              <a:chOff x="5956125" y="5802551"/>
              <a:chExt cx="595728" cy="233972"/>
            </a:xfrm>
          </p:grpSpPr>
          <p:sp>
            <p:nvSpPr>
              <p:cNvPr id="2" name="矢印: 右 1">
                <a:extLst>
                  <a:ext uri="{FF2B5EF4-FFF2-40B4-BE49-F238E27FC236}">
                    <a16:creationId xmlns:a16="http://schemas.microsoft.com/office/drawing/2014/main" id="{0E7590B2-D17F-4019-86D5-0775DD67FC16}"/>
                  </a:ext>
                </a:extLst>
              </p:cNvPr>
              <p:cNvSpPr/>
              <p:nvPr/>
            </p:nvSpPr>
            <p:spPr>
              <a:xfrm>
                <a:off x="6332491" y="5802551"/>
                <a:ext cx="219362" cy="23397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矢印: 右 51">
                <a:extLst>
                  <a:ext uri="{FF2B5EF4-FFF2-40B4-BE49-F238E27FC236}">
                    <a16:creationId xmlns:a16="http://schemas.microsoft.com/office/drawing/2014/main" id="{556339E2-50B4-4BAD-B2FD-B2B9FB22798D}"/>
                  </a:ext>
                </a:extLst>
              </p:cNvPr>
              <p:cNvSpPr/>
              <p:nvPr/>
            </p:nvSpPr>
            <p:spPr>
              <a:xfrm flipH="1">
                <a:off x="5956125" y="5802551"/>
                <a:ext cx="219362" cy="23397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CA7F58E-A81B-40F7-930E-94F39D400CF2}"/>
              </a:ext>
            </a:extLst>
          </p:cNvPr>
          <p:cNvGrpSpPr/>
          <p:nvPr/>
        </p:nvGrpSpPr>
        <p:grpSpPr>
          <a:xfrm>
            <a:off x="8023977" y="5708184"/>
            <a:ext cx="896945" cy="958048"/>
            <a:chOff x="5786148" y="5802551"/>
            <a:chExt cx="896945" cy="958048"/>
          </a:xfrm>
        </p:grpSpPr>
        <p:pic>
          <p:nvPicPr>
            <p:cNvPr id="54" name="Picture 2" descr="ãã­ã¼ãã¼ã ç¡æç´ æãã®ç»åæ¤ç´¢çµæ">
              <a:extLst>
                <a:ext uri="{FF2B5EF4-FFF2-40B4-BE49-F238E27FC236}">
                  <a16:creationId xmlns:a16="http://schemas.microsoft.com/office/drawing/2014/main" id="{8903A94E-DB33-4C42-B3A0-5F7FD1AC2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48" y="5863654"/>
              <a:ext cx="896945" cy="896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6C22CBD0-7AB0-4C1C-A4A8-FD4417B966ED}"/>
                </a:ext>
              </a:extLst>
            </p:cNvPr>
            <p:cNvGrpSpPr/>
            <p:nvPr/>
          </p:nvGrpSpPr>
          <p:grpSpPr>
            <a:xfrm>
              <a:off x="5936756" y="5802551"/>
              <a:ext cx="595728" cy="233972"/>
              <a:chOff x="5956125" y="5802551"/>
              <a:chExt cx="595728" cy="233972"/>
            </a:xfrm>
          </p:grpSpPr>
          <p:sp>
            <p:nvSpPr>
              <p:cNvPr id="56" name="矢印: 右 55">
                <a:extLst>
                  <a:ext uri="{FF2B5EF4-FFF2-40B4-BE49-F238E27FC236}">
                    <a16:creationId xmlns:a16="http://schemas.microsoft.com/office/drawing/2014/main" id="{56A45030-BEE2-4CF3-AA75-3B7B327D4DB0}"/>
                  </a:ext>
                </a:extLst>
              </p:cNvPr>
              <p:cNvSpPr/>
              <p:nvPr/>
            </p:nvSpPr>
            <p:spPr>
              <a:xfrm>
                <a:off x="6332491" y="5802551"/>
                <a:ext cx="219362" cy="23397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矢印: 右 56">
                <a:extLst>
                  <a:ext uri="{FF2B5EF4-FFF2-40B4-BE49-F238E27FC236}">
                    <a16:creationId xmlns:a16="http://schemas.microsoft.com/office/drawing/2014/main" id="{B80387B7-5787-45D8-82A0-DAE1D3A9EAE8}"/>
                  </a:ext>
                </a:extLst>
              </p:cNvPr>
              <p:cNvSpPr/>
              <p:nvPr/>
            </p:nvSpPr>
            <p:spPr>
              <a:xfrm flipH="1">
                <a:off x="5956125" y="5802551"/>
                <a:ext cx="219362" cy="23397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028" name="Picture 4" descr="ãç® ç¡æç´ æãã®ç»åæ¤ç´¢çµæ">
            <a:extLst>
              <a:ext uri="{FF2B5EF4-FFF2-40B4-BE49-F238E27FC236}">
                <a16:creationId xmlns:a16="http://schemas.microsoft.com/office/drawing/2014/main" id="{89C81300-E17A-4741-BA10-38925861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61" y="6056923"/>
            <a:ext cx="678741" cy="40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1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方法：反復選択群の課題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966B62A-01D0-4B30-B47A-156D3C556FDC}"/>
              </a:ext>
            </a:extLst>
          </p:cNvPr>
          <p:cNvSpPr/>
          <p:nvPr/>
        </p:nvSpPr>
        <p:spPr>
          <a:xfrm>
            <a:off x="7132677" y="3463487"/>
            <a:ext cx="41910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＋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0363FBB-6E0B-426A-910D-21CA459310EB}"/>
              </a:ext>
            </a:extLst>
          </p:cNvPr>
          <p:cNvGrpSpPr/>
          <p:nvPr/>
        </p:nvGrpSpPr>
        <p:grpSpPr>
          <a:xfrm>
            <a:off x="3574668" y="3485755"/>
            <a:ext cx="365542" cy="455994"/>
            <a:chOff x="2264716" y="769371"/>
            <a:chExt cx="365542" cy="455994"/>
          </a:xfrm>
        </p:grpSpPr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E1D09458-B84D-4423-B700-1129A171E7C6}"/>
                </a:ext>
              </a:extLst>
            </p:cNvPr>
            <p:cNvSpPr/>
            <p:nvPr/>
          </p:nvSpPr>
          <p:spPr>
            <a:xfrm>
              <a:off x="2264716" y="769371"/>
              <a:ext cx="365542" cy="4559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矢印: 右 4">
              <a:extLst>
                <a:ext uri="{FF2B5EF4-FFF2-40B4-BE49-F238E27FC236}">
                  <a16:creationId xmlns:a16="http://schemas.microsoft.com/office/drawing/2014/main" id="{65EFB0F0-E01F-492F-846C-9B0CF22AE73F}"/>
                </a:ext>
              </a:extLst>
            </p:cNvPr>
            <p:cNvSpPr txBox="1"/>
            <p:nvPr/>
          </p:nvSpPr>
          <p:spPr>
            <a:xfrm>
              <a:off x="2264716" y="860570"/>
              <a:ext cx="255879" cy="2735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1300" kern="1200"/>
            </a:p>
          </p:txBody>
        </p:sp>
      </p:grp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CE707FAF-3C83-4A99-BF7B-96C453840D9F}"/>
              </a:ext>
            </a:extLst>
          </p:cNvPr>
          <p:cNvSpPr/>
          <p:nvPr/>
        </p:nvSpPr>
        <p:spPr>
          <a:xfrm>
            <a:off x="4353158" y="1745728"/>
            <a:ext cx="1897716" cy="1897716"/>
          </a:xfrm>
          <a:prstGeom prst="roundRect">
            <a:avLst>
              <a:gd name="adj" fmla="val 10000"/>
            </a:avLst>
          </a:prstGeom>
          <a:blipFill dpi="0" rotWithShape="1">
            <a:blip r:embed="rId3"/>
            <a:srcRect/>
            <a:stretch>
              <a:fillRect l="-39000" t="-7588" r="-39000" b="7588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A08AC03-C8E2-44FA-BFA3-04DB3B5A7F16}"/>
              </a:ext>
            </a:extLst>
          </p:cNvPr>
          <p:cNvSpPr/>
          <p:nvPr/>
        </p:nvSpPr>
        <p:spPr>
          <a:xfrm>
            <a:off x="7833164" y="3643444"/>
            <a:ext cx="1897716" cy="1897716"/>
          </a:xfrm>
          <a:prstGeom prst="roundRect">
            <a:avLst>
              <a:gd name="adj" fmla="val 1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t="-7588" r="-39000" b="7588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2FF93FA-028A-46B8-AADA-5B152F3C1BF3}"/>
              </a:ext>
            </a:extLst>
          </p:cNvPr>
          <p:cNvSpPr/>
          <p:nvPr/>
        </p:nvSpPr>
        <p:spPr>
          <a:xfrm>
            <a:off x="4351025" y="3643444"/>
            <a:ext cx="1897716" cy="1897716"/>
          </a:xfrm>
          <a:prstGeom prst="roundRect">
            <a:avLst>
              <a:gd name="adj" fmla="val 1000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t="-7588" r="-39000" b="7588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03D66A8E-173A-49AE-B28D-0B6C68EEFFC0}"/>
              </a:ext>
            </a:extLst>
          </p:cNvPr>
          <p:cNvSpPr/>
          <p:nvPr/>
        </p:nvSpPr>
        <p:spPr>
          <a:xfrm>
            <a:off x="7833164" y="1745728"/>
            <a:ext cx="1897716" cy="1897716"/>
          </a:xfrm>
          <a:prstGeom prst="roundRect">
            <a:avLst>
              <a:gd name="adj" fmla="val 10000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t="-7588" r="-39000" b="7588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E221337-7CD6-417D-8961-FD31E9C97F0F}"/>
              </a:ext>
            </a:extLst>
          </p:cNvPr>
          <p:cNvSpPr/>
          <p:nvPr/>
        </p:nvSpPr>
        <p:spPr>
          <a:xfrm>
            <a:off x="6062844" y="1659876"/>
            <a:ext cx="1467930" cy="71941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反応が速い</a:t>
            </a: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0E69327-5628-40A7-99A6-B215BEBD80CC}"/>
              </a:ext>
            </a:extLst>
          </p:cNvPr>
          <p:cNvSpPr/>
          <p:nvPr/>
        </p:nvSpPr>
        <p:spPr>
          <a:xfrm>
            <a:off x="6058578" y="3610330"/>
            <a:ext cx="1467930" cy="719410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</a:rPr>
              <a:t>反応が遅い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88D606E-2C30-4974-9785-1E529D73D0A7}"/>
              </a:ext>
            </a:extLst>
          </p:cNvPr>
          <p:cNvSpPr/>
          <p:nvPr/>
        </p:nvSpPr>
        <p:spPr>
          <a:xfrm>
            <a:off x="9532645" y="1659876"/>
            <a:ext cx="1467930" cy="71941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反応が速い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6F3B76A-A14E-4CD4-82CC-7C7BF86C48D2}"/>
              </a:ext>
            </a:extLst>
          </p:cNvPr>
          <p:cNvSpPr/>
          <p:nvPr/>
        </p:nvSpPr>
        <p:spPr>
          <a:xfrm>
            <a:off x="9528379" y="3610330"/>
            <a:ext cx="1467930" cy="719410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2"/>
                </a:solidFill>
              </a:rPr>
              <a:t>反応が遅い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6F128C-CBA6-403A-9F7F-A87245F74167}"/>
              </a:ext>
            </a:extLst>
          </p:cNvPr>
          <p:cNvSpPr txBox="1"/>
          <p:nvPr/>
        </p:nvSpPr>
        <p:spPr>
          <a:xfrm>
            <a:off x="4395301" y="32746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611A3B-3BB8-4575-AFB4-5E00730DF3B1}"/>
              </a:ext>
            </a:extLst>
          </p:cNvPr>
          <p:cNvSpPr txBox="1"/>
          <p:nvPr/>
        </p:nvSpPr>
        <p:spPr>
          <a:xfrm>
            <a:off x="4395301" y="5177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C859BB-8A99-4928-AF33-96442274CA5B}"/>
              </a:ext>
            </a:extLst>
          </p:cNvPr>
          <p:cNvSpPr txBox="1"/>
          <p:nvPr/>
        </p:nvSpPr>
        <p:spPr>
          <a:xfrm>
            <a:off x="7880386" y="3276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6D29DE1-7968-43AA-92D3-0DD62A50703D}"/>
              </a:ext>
            </a:extLst>
          </p:cNvPr>
          <p:cNvSpPr txBox="1"/>
          <p:nvPr/>
        </p:nvSpPr>
        <p:spPr>
          <a:xfrm>
            <a:off x="7880386" y="5169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31071C1-67CD-419A-AE64-664623EFAEB3}"/>
              </a:ext>
            </a:extLst>
          </p:cNvPr>
          <p:cNvGrpSpPr/>
          <p:nvPr/>
        </p:nvGrpSpPr>
        <p:grpSpPr>
          <a:xfrm>
            <a:off x="4683212" y="5725551"/>
            <a:ext cx="896945" cy="958048"/>
            <a:chOff x="5786148" y="5802551"/>
            <a:chExt cx="896945" cy="958048"/>
          </a:xfrm>
        </p:grpSpPr>
        <p:pic>
          <p:nvPicPr>
            <p:cNvPr id="1026" name="Picture 2" descr="ãã­ã¼ãã¼ã ç¡æç´ æãã®ç»åæ¤ç´¢çµæ">
              <a:extLst>
                <a:ext uri="{FF2B5EF4-FFF2-40B4-BE49-F238E27FC236}">
                  <a16:creationId xmlns:a16="http://schemas.microsoft.com/office/drawing/2014/main" id="{B0BFC807-6AE4-4716-A584-132862E28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48" y="5863654"/>
              <a:ext cx="896945" cy="896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5773D672-141F-4F1E-9C65-6D1B6543971F}"/>
                </a:ext>
              </a:extLst>
            </p:cNvPr>
            <p:cNvGrpSpPr/>
            <p:nvPr/>
          </p:nvGrpSpPr>
          <p:grpSpPr>
            <a:xfrm>
              <a:off x="5936756" y="5802551"/>
              <a:ext cx="595728" cy="233972"/>
              <a:chOff x="5956125" y="5802551"/>
              <a:chExt cx="595728" cy="233972"/>
            </a:xfrm>
          </p:grpSpPr>
          <p:sp>
            <p:nvSpPr>
              <p:cNvPr id="2" name="矢印: 右 1">
                <a:extLst>
                  <a:ext uri="{FF2B5EF4-FFF2-40B4-BE49-F238E27FC236}">
                    <a16:creationId xmlns:a16="http://schemas.microsoft.com/office/drawing/2014/main" id="{0E7590B2-D17F-4019-86D5-0775DD67FC16}"/>
                  </a:ext>
                </a:extLst>
              </p:cNvPr>
              <p:cNvSpPr/>
              <p:nvPr/>
            </p:nvSpPr>
            <p:spPr>
              <a:xfrm>
                <a:off x="6332491" y="5802551"/>
                <a:ext cx="219362" cy="23397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矢印: 右 51">
                <a:extLst>
                  <a:ext uri="{FF2B5EF4-FFF2-40B4-BE49-F238E27FC236}">
                    <a16:creationId xmlns:a16="http://schemas.microsoft.com/office/drawing/2014/main" id="{556339E2-50B4-4BAD-B2FD-B2B9FB22798D}"/>
                  </a:ext>
                </a:extLst>
              </p:cNvPr>
              <p:cNvSpPr/>
              <p:nvPr/>
            </p:nvSpPr>
            <p:spPr>
              <a:xfrm flipH="1">
                <a:off x="5956125" y="5802551"/>
                <a:ext cx="219362" cy="23397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CA7F58E-A81B-40F7-930E-94F39D400CF2}"/>
              </a:ext>
            </a:extLst>
          </p:cNvPr>
          <p:cNvGrpSpPr/>
          <p:nvPr/>
        </p:nvGrpSpPr>
        <p:grpSpPr>
          <a:xfrm>
            <a:off x="8023977" y="5708184"/>
            <a:ext cx="896945" cy="958048"/>
            <a:chOff x="5786148" y="5802551"/>
            <a:chExt cx="896945" cy="958048"/>
          </a:xfrm>
        </p:grpSpPr>
        <p:pic>
          <p:nvPicPr>
            <p:cNvPr id="54" name="Picture 2" descr="ãã­ã¼ãã¼ã ç¡æç´ æãã®ç»åæ¤ç´¢çµæ">
              <a:extLst>
                <a:ext uri="{FF2B5EF4-FFF2-40B4-BE49-F238E27FC236}">
                  <a16:creationId xmlns:a16="http://schemas.microsoft.com/office/drawing/2014/main" id="{8903A94E-DB33-4C42-B3A0-5F7FD1AC2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48" y="5863654"/>
              <a:ext cx="896945" cy="896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6C22CBD0-7AB0-4C1C-A4A8-FD4417B966ED}"/>
                </a:ext>
              </a:extLst>
            </p:cNvPr>
            <p:cNvGrpSpPr/>
            <p:nvPr/>
          </p:nvGrpSpPr>
          <p:grpSpPr>
            <a:xfrm>
              <a:off x="5936756" y="5802551"/>
              <a:ext cx="595728" cy="233972"/>
              <a:chOff x="5956125" y="5802551"/>
              <a:chExt cx="595728" cy="233972"/>
            </a:xfrm>
          </p:grpSpPr>
          <p:sp>
            <p:nvSpPr>
              <p:cNvPr id="56" name="矢印: 右 55">
                <a:extLst>
                  <a:ext uri="{FF2B5EF4-FFF2-40B4-BE49-F238E27FC236}">
                    <a16:creationId xmlns:a16="http://schemas.microsoft.com/office/drawing/2014/main" id="{56A45030-BEE2-4CF3-AA75-3B7B327D4DB0}"/>
                  </a:ext>
                </a:extLst>
              </p:cNvPr>
              <p:cNvSpPr/>
              <p:nvPr/>
            </p:nvSpPr>
            <p:spPr>
              <a:xfrm>
                <a:off x="6332491" y="5802551"/>
                <a:ext cx="219362" cy="23397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矢印: 右 56">
                <a:extLst>
                  <a:ext uri="{FF2B5EF4-FFF2-40B4-BE49-F238E27FC236}">
                    <a16:creationId xmlns:a16="http://schemas.microsoft.com/office/drawing/2014/main" id="{B80387B7-5787-45D8-82A0-DAE1D3A9EAE8}"/>
                  </a:ext>
                </a:extLst>
              </p:cNvPr>
              <p:cNvSpPr/>
              <p:nvPr/>
            </p:nvSpPr>
            <p:spPr>
              <a:xfrm flipH="1">
                <a:off x="5956125" y="5802551"/>
                <a:ext cx="219362" cy="23397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9B28549-112A-49E4-B26C-1DC1A31347B1}"/>
              </a:ext>
            </a:extLst>
          </p:cNvPr>
          <p:cNvSpPr/>
          <p:nvPr/>
        </p:nvSpPr>
        <p:spPr>
          <a:xfrm>
            <a:off x="1031254" y="2340322"/>
            <a:ext cx="1897716" cy="1897716"/>
          </a:xfrm>
          <a:prstGeom prst="roundRect">
            <a:avLst>
              <a:gd name="adj" fmla="val 10000"/>
            </a:avLst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AACC4CA-D2DB-4A57-B1E5-02CCDD5BEA81}"/>
              </a:ext>
            </a:extLst>
          </p:cNvPr>
          <p:cNvGrpSpPr/>
          <p:nvPr/>
        </p:nvGrpSpPr>
        <p:grpSpPr>
          <a:xfrm>
            <a:off x="1206689" y="3810468"/>
            <a:ext cx="1897716" cy="1897716"/>
            <a:chOff x="3252510" y="1682007"/>
            <a:chExt cx="1897716" cy="1897716"/>
          </a:xfrm>
          <a:solidFill>
            <a:schemeClr val="bg1"/>
          </a:solidFill>
        </p:grpSpPr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C4380874-937D-4879-9E42-D1159F6DD768}"/>
                </a:ext>
              </a:extLst>
            </p:cNvPr>
            <p:cNvSpPr/>
            <p:nvPr/>
          </p:nvSpPr>
          <p:spPr>
            <a:xfrm>
              <a:off x="3252510" y="1682007"/>
              <a:ext cx="1897716" cy="1897716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四角形: 角を丸くする 4">
              <a:extLst>
                <a:ext uri="{FF2B5EF4-FFF2-40B4-BE49-F238E27FC236}">
                  <a16:creationId xmlns:a16="http://schemas.microsoft.com/office/drawing/2014/main" id="{E005B41E-4A69-477D-A681-111ACE898F4F}"/>
                </a:ext>
              </a:extLst>
            </p:cNvPr>
            <p:cNvSpPr txBox="1"/>
            <p:nvPr/>
          </p:nvSpPr>
          <p:spPr>
            <a:xfrm>
              <a:off x="3308092" y="1737589"/>
              <a:ext cx="1786552" cy="178655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000" kern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反復選択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1" lang="ja-JP" altLang="en-US" sz="2000" kern="1200" dirty="0">
                  <a:solidFill>
                    <a:schemeClr val="tx1"/>
                  </a:solidFill>
                </a:rPr>
                <a:t>ビンまたは缶を選択</a:t>
              </a:r>
              <a:endParaRPr kumimoji="1" lang="en-US" altLang="ja-JP" sz="2000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ja-JP" sz="2000" dirty="0">
                  <a:solidFill>
                    <a:schemeClr val="tx1"/>
                  </a:solidFill>
                </a:rPr>
                <a:t>40</a:t>
              </a:r>
              <a:r>
                <a:rPr lang="ja-JP" altLang="en-US" sz="2000" dirty="0">
                  <a:solidFill>
                    <a:schemeClr val="tx1"/>
                  </a:solidFill>
                </a:rPr>
                <a:t>試行</a:t>
              </a:r>
              <a:endParaRPr kumimoji="1" lang="ja-JP" altLang="en-US" sz="200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Picture 2" descr="マウス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991F77E7-8E23-4575-8964-8D26D130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18" y="5962404"/>
            <a:ext cx="610987" cy="61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0255A36-40CB-404C-8C7F-D9C1EC0271A5}"/>
              </a:ext>
            </a:extLst>
          </p:cNvPr>
          <p:cNvGrpSpPr/>
          <p:nvPr/>
        </p:nvGrpSpPr>
        <p:grpSpPr>
          <a:xfrm>
            <a:off x="5794076" y="4675675"/>
            <a:ext cx="2015982" cy="1897716"/>
            <a:chOff x="6194633" y="1682007"/>
            <a:chExt cx="1897716" cy="1897716"/>
          </a:xfrm>
          <a:solidFill>
            <a:schemeClr val="bg1"/>
          </a:solidFill>
        </p:grpSpPr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A9C4E4B-6643-4720-A83F-9FC63CCAF703}"/>
                </a:ext>
              </a:extLst>
            </p:cNvPr>
            <p:cNvSpPr/>
            <p:nvPr/>
          </p:nvSpPr>
          <p:spPr>
            <a:xfrm>
              <a:off x="6194633" y="1682007"/>
              <a:ext cx="1897716" cy="1897716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四角形: 角を丸くする 4">
              <a:extLst>
                <a:ext uri="{FF2B5EF4-FFF2-40B4-BE49-F238E27FC236}">
                  <a16:creationId xmlns:a16="http://schemas.microsoft.com/office/drawing/2014/main" id="{4F7E9C9E-0D76-4205-B5FC-031AED347AA7}"/>
                </a:ext>
              </a:extLst>
            </p:cNvPr>
            <p:cNvSpPr txBox="1"/>
            <p:nvPr/>
          </p:nvSpPr>
          <p:spPr>
            <a:xfrm>
              <a:off x="6250215" y="1737589"/>
              <a:ext cx="1786552" cy="178655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kern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Liking</a:t>
              </a:r>
              <a:r>
                <a:rPr kumimoji="1" lang="ja-JP" altLang="en-US" kern="1200" dirty="0">
                  <a:solidFill>
                    <a:schemeClr val="tx1"/>
                  </a:solidFill>
                </a:rPr>
                <a:t>測定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ja-JP" altLang="en-US" dirty="0">
                  <a:solidFill>
                    <a:schemeClr val="tx1"/>
                  </a:solidFill>
                </a:rPr>
                <a:t>潜在連合テスト</a:t>
              </a:r>
              <a:endParaRPr kumimoji="1" lang="ja-JP" altLang="en-US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1" lang="ja-JP" altLang="en-US" kern="1200" dirty="0">
                  <a:solidFill>
                    <a:schemeClr val="tx1"/>
                  </a:solidFill>
                </a:rPr>
                <a:t>「好き」　　「嫌い」</a:t>
              </a:r>
              <a:endParaRPr kumimoji="1" lang="en-US" altLang="ja-JP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ja-JP" dirty="0">
                  <a:solidFill>
                    <a:schemeClr val="tx1"/>
                  </a:solidFill>
                </a:rPr>
                <a:t>40</a:t>
              </a:r>
              <a:r>
                <a:rPr lang="ja-JP" altLang="en-US" dirty="0">
                  <a:solidFill>
                    <a:schemeClr val="tx1"/>
                  </a:solidFill>
                </a:rPr>
                <a:t>試行</a:t>
              </a:r>
              <a:endParaRPr kumimoji="1" lang="ja-JP" altLang="en-US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0C81E667-84B9-4DBF-835C-CBA708FFDAD9}"/>
              </a:ext>
            </a:extLst>
          </p:cNvPr>
          <p:cNvGrpSpPr/>
          <p:nvPr/>
        </p:nvGrpSpPr>
        <p:grpSpPr>
          <a:xfrm>
            <a:off x="9134842" y="4675675"/>
            <a:ext cx="2015982" cy="1897716"/>
            <a:chOff x="9136755" y="1682007"/>
            <a:chExt cx="1897716" cy="1897716"/>
          </a:xfrm>
          <a:solidFill>
            <a:schemeClr val="bg1"/>
          </a:solidFill>
        </p:grpSpPr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2B25A067-8CF9-4A95-A610-CC45404F1C7F}"/>
                </a:ext>
              </a:extLst>
            </p:cNvPr>
            <p:cNvSpPr/>
            <p:nvPr/>
          </p:nvSpPr>
          <p:spPr>
            <a:xfrm>
              <a:off x="9136755" y="1682007"/>
              <a:ext cx="1897716" cy="1897716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四角形: 角を丸くする 4">
              <a:extLst>
                <a:ext uri="{FF2B5EF4-FFF2-40B4-BE49-F238E27FC236}">
                  <a16:creationId xmlns:a16="http://schemas.microsoft.com/office/drawing/2014/main" id="{3E6083D6-9163-4FB1-A908-8F327EC80C27}"/>
                </a:ext>
              </a:extLst>
            </p:cNvPr>
            <p:cNvSpPr txBox="1"/>
            <p:nvPr/>
          </p:nvSpPr>
          <p:spPr>
            <a:xfrm>
              <a:off x="9192337" y="1737589"/>
              <a:ext cx="1786552" cy="178655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kern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Wanting</a:t>
              </a:r>
              <a:r>
                <a:rPr kumimoji="1" lang="ja-JP" altLang="en-US" kern="1200" dirty="0">
                  <a:solidFill>
                    <a:schemeClr val="tx1"/>
                  </a:solidFill>
                </a:rPr>
                <a:t>測定</a:t>
              </a:r>
            </a:p>
            <a:p>
              <a:pPr marL="114300" lvl="1" indent="-11430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ja-JP" altLang="en-US" dirty="0">
                  <a:solidFill>
                    <a:schemeClr val="tx1"/>
                  </a:solidFill>
                </a:rPr>
                <a:t>潜在連合テスト</a:t>
              </a:r>
              <a:endParaRPr kumimoji="1" lang="ja-JP" altLang="en-US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1" lang="ja-JP" altLang="en-US" kern="1200" dirty="0">
                  <a:solidFill>
                    <a:schemeClr val="tx1"/>
                  </a:solidFill>
                </a:rPr>
                <a:t>「欲しい」　「いらない」</a:t>
              </a:r>
              <a:endParaRPr kumimoji="1" lang="en-US" altLang="ja-JP" kern="1200" dirty="0">
                <a:solidFill>
                  <a:schemeClr val="tx1"/>
                </a:solidFill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ja-JP" dirty="0">
                  <a:solidFill>
                    <a:schemeClr val="tx1"/>
                  </a:solidFill>
                </a:rPr>
                <a:t>40</a:t>
              </a:r>
              <a:r>
                <a:rPr lang="ja-JP" altLang="en-US" dirty="0">
                  <a:solidFill>
                    <a:schemeClr val="tx1"/>
                  </a:solidFill>
                </a:rPr>
                <a:t>試行</a:t>
              </a:r>
              <a:endParaRPr kumimoji="1" lang="ja-JP" altLang="en-US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42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515</Words>
  <Application>Microsoft Office PowerPoint</Application>
  <PresentationFormat>ワイド画面</PresentationFormat>
  <Paragraphs>99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HG丸ｺﾞｼｯｸM-PRO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前川 亮</dc:creator>
  <cp:lastModifiedBy>前川 亮</cp:lastModifiedBy>
  <cp:revision>8</cp:revision>
  <dcterms:created xsi:type="dcterms:W3CDTF">2020-09-15T05:23:38Z</dcterms:created>
  <dcterms:modified xsi:type="dcterms:W3CDTF">2020-09-15T05:52:43Z</dcterms:modified>
</cp:coreProperties>
</file>