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87" r:id="rId2"/>
    <p:sldId id="588" r:id="rId3"/>
    <p:sldId id="585" r:id="rId4"/>
    <p:sldId id="578" r:id="rId5"/>
    <p:sldId id="584" r:id="rId6"/>
    <p:sldId id="260" r:id="rId7"/>
    <p:sldId id="583" r:id="rId8"/>
    <p:sldId id="586" r:id="rId9"/>
    <p:sldId id="542" r:id="rId10"/>
    <p:sldId id="581" r:id="rId11"/>
    <p:sldId id="58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169DA6-9F62-4E86-8F7C-153946ACCD91}" v="4" dt="2020-09-15T05:31:41.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87692" autoAdjust="0"/>
  </p:normalViewPr>
  <p:slideViewPr>
    <p:cSldViewPr snapToGrid="0">
      <p:cViewPr varScale="1">
        <p:scale>
          <a:sx n="141" d="100"/>
          <a:sy n="141" d="100"/>
        </p:scale>
        <p:origin x="2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E9169DA6-9F62-4E86-8F7C-153946ACCD91}"/>
    <pc:docChg chg="modSld">
      <pc:chgData name="前川 亮" userId="d7d429a203bb0ce1" providerId="LiveId" clId="{E9169DA6-9F62-4E86-8F7C-153946ACCD91}" dt="2020-09-15T05:34:26.096" v="54" actId="1036"/>
      <pc:docMkLst>
        <pc:docMk/>
      </pc:docMkLst>
      <pc:sldChg chg="addSp modSp mod">
        <pc:chgData name="前川 亮" userId="d7d429a203bb0ce1" providerId="LiveId" clId="{E9169DA6-9F62-4E86-8F7C-153946ACCD91}" dt="2020-09-15T05:34:26.096" v="54" actId="1036"/>
        <pc:sldMkLst>
          <pc:docMk/>
          <pc:sldMk cId="4248916491" sldId="573"/>
        </pc:sldMkLst>
        <pc:spChg chg="mod">
          <ac:chgData name="前川 亮" userId="d7d429a203bb0ce1" providerId="LiveId" clId="{E9169DA6-9F62-4E86-8F7C-153946ACCD91}" dt="2020-09-15T05:34:26.096" v="54" actId="1036"/>
          <ac:spMkLst>
            <pc:docMk/>
            <pc:sldMk cId="4248916491" sldId="573"/>
            <ac:spMk id="5" creationId="{6889885A-9710-4514-B7D0-4AD8180CE4F9}"/>
          </ac:spMkLst>
        </pc:spChg>
        <pc:spChg chg="add mod ord">
          <ac:chgData name="前川 亮" userId="d7d429a203bb0ce1" providerId="LiveId" clId="{E9169DA6-9F62-4E86-8F7C-153946ACCD91}" dt="2020-09-15T05:32:20.214" v="48" actId="1037"/>
          <ac:spMkLst>
            <pc:docMk/>
            <pc:sldMk cId="4248916491" sldId="573"/>
            <ac:spMk id="13" creationId="{FF6F2F29-0F3D-49F1-AE33-0A1AE4EAC818}"/>
          </ac:spMkLst>
        </pc:spChg>
        <pc:spChg chg="add mod ord">
          <ac:chgData name="前川 亮" userId="d7d429a203bb0ce1" providerId="LiveId" clId="{E9169DA6-9F62-4E86-8F7C-153946ACCD91}" dt="2020-09-15T05:32:09.791" v="40" actId="166"/>
          <ac:spMkLst>
            <pc:docMk/>
            <pc:sldMk cId="4248916491" sldId="573"/>
            <ac:spMk id="24" creationId="{A437B0DB-82FA-4F0B-ABAF-1CA3B6BD5A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9425A-7678-4417-A7FE-00A6BC4F684F}" type="datetimeFigureOut">
              <a:rPr kumimoji="1" lang="ja-JP" altLang="en-US" smtClean="0"/>
              <a:t>2020/9/16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05B27-D8DB-47D4-8624-0A49DCCE1264}" type="slidenum">
              <a:rPr kumimoji="1" lang="ja-JP" altLang="en-US" smtClean="0"/>
              <a:t>‹#›</a:t>
            </a:fld>
            <a:endParaRPr kumimoji="1" lang="ja-JP" altLang="en-US"/>
          </a:p>
        </p:txBody>
      </p:sp>
    </p:spTree>
    <p:extLst>
      <p:ext uri="{BB962C8B-B14F-4D97-AF65-F5344CB8AC3E}">
        <p14:creationId xmlns:p14="http://schemas.microsoft.com/office/powerpoint/2010/main" val="37202990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予期的</a:t>
            </a:r>
            <a:r>
              <a:rPr kumimoji="1" lang="en-US" altLang="ja-JP" dirty="0"/>
              <a:t>GSR: </a:t>
            </a:r>
            <a:r>
              <a:rPr kumimoji="1" lang="ja-JP" altLang="en-US" dirty="0"/>
              <a:t>悪い山を引く直前</a:t>
            </a:r>
            <a:r>
              <a:rPr kumimoji="1" lang="en-US" altLang="ja-JP" dirty="0"/>
              <a:t>6</a:t>
            </a:r>
            <a:r>
              <a:rPr kumimoji="1" lang="ja-JP" altLang="en-US" dirty="0"/>
              <a:t>秒間の</a:t>
            </a:r>
            <a:r>
              <a:rPr kumimoji="1" lang="en-US" altLang="ja-JP" dirty="0"/>
              <a:t>GSR – </a:t>
            </a:r>
            <a:r>
              <a:rPr kumimoji="1" lang="ja-JP" altLang="en-US" dirty="0"/>
              <a:t>良い山を引く直前</a:t>
            </a:r>
            <a:r>
              <a:rPr kumimoji="1" lang="en-US" altLang="ja-JP" dirty="0"/>
              <a:t>6</a:t>
            </a:r>
            <a:r>
              <a:rPr kumimoji="1" lang="ja-JP" altLang="en-US" dirty="0"/>
              <a:t>秒間の</a:t>
            </a:r>
            <a:r>
              <a:rPr kumimoji="1" lang="en-US" altLang="ja-JP" dirty="0"/>
              <a:t>GSR</a:t>
            </a:r>
          </a:p>
          <a:p>
            <a:endParaRPr kumimoji="1" lang="en-US" altLang="ja-JP" dirty="0"/>
          </a:p>
          <a:p>
            <a:r>
              <a:rPr kumimoji="1" lang="ja-JP" altLang="en-US" dirty="0"/>
              <a:t>山の切り替えのタイミング</a:t>
            </a:r>
            <a:endParaRPr kumimoji="1" lang="en-US" altLang="ja-JP" dirty="0"/>
          </a:p>
          <a:p>
            <a:r>
              <a:rPr kumimoji="1" lang="en-US" altLang="ja-JP" dirty="0"/>
              <a:t>2017</a:t>
            </a:r>
            <a:r>
              <a:rPr kumimoji="1" lang="ja-JP" altLang="en-US" dirty="0"/>
              <a:t>年度：</a:t>
            </a:r>
            <a:r>
              <a:rPr kumimoji="1" lang="en-US" altLang="ja-JP" dirty="0"/>
              <a:t>7</a:t>
            </a:r>
            <a:r>
              <a:rPr kumimoji="1" lang="ja-JP" altLang="en-US" dirty="0"/>
              <a:t>回連続でよい山を選択した時</a:t>
            </a:r>
            <a:endParaRPr kumimoji="1" lang="en-US" altLang="ja-JP" dirty="0"/>
          </a:p>
          <a:p>
            <a:r>
              <a:rPr kumimoji="1" lang="en-US" altLang="ja-JP" dirty="0"/>
              <a:t>2018</a:t>
            </a:r>
            <a:r>
              <a:rPr kumimoji="1" lang="ja-JP" altLang="en-US" dirty="0"/>
              <a:t>年度：</a:t>
            </a:r>
            <a:r>
              <a:rPr kumimoji="1" lang="en-US" altLang="ja-JP" dirty="0"/>
              <a:t>150</a:t>
            </a:r>
            <a:r>
              <a:rPr kumimoji="1" lang="ja-JP" altLang="en-US" dirty="0"/>
              <a:t>試行目（全体で</a:t>
            </a:r>
            <a:r>
              <a:rPr kumimoji="1" lang="en-US" altLang="ja-JP" dirty="0"/>
              <a:t>300</a:t>
            </a:r>
            <a:r>
              <a:rPr kumimoji="1" lang="ja-JP" altLang="en-US" dirty="0"/>
              <a:t>試行）</a:t>
            </a:r>
            <a:endParaRPr kumimoji="1" lang="en-US" altLang="ja-JP" dirty="0"/>
          </a:p>
          <a:p>
            <a:r>
              <a:rPr kumimoji="1" lang="en-US" altLang="ja-JP" dirty="0"/>
              <a:t>2019</a:t>
            </a:r>
            <a:r>
              <a:rPr kumimoji="1" lang="ja-JP" altLang="en-US" dirty="0"/>
              <a:t>年度（今年）：</a:t>
            </a:r>
            <a:r>
              <a:rPr kumimoji="1" lang="en-US" altLang="ja-JP" dirty="0"/>
              <a:t>100</a:t>
            </a:r>
            <a:r>
              <a:rPr kumimoji="1" lang="ja-JP" altLang="en-US" dirty="0"/>
              <a:t>試行目（全体で</a:t>
            </a:r>
            <a:r>
              <a:rPr kumimoji="1" lang="en-US" altLang="ja-JP" dirty="0"/>
              <a:t>250</a:t>
            </a:r>
            <a:r>
              <a:rPr kumimoji="1" lang="ja-JP" altLang="en-US" dirty="0"/>
              <a:t>試行）</a:t>
            </a:r>
            <a:endParaRPr kumimoji="1" lang="en-US" altLang="ja-JP" dirty="0"/>
          </a:p>
          <a:p>
            <a:endParaRPr kumimoji="1" lang="en-US" altLang="ja-JP" dirty="0"/>
          </a:p>
          <a:p>
            <a:r>
              <a:rPr kumimoji="1" lang="ja-JP" altLang="en-US" dirty="0"/>
              <a:t>内受容感覚の測定方法</a:t>
            </a:r>
            <a:endParaRPr kumimoji="1" lang="en-US" altLang="ja-JP" dirty="0"/>
          </a:p>
          <a:p>
            <a:r>
              <a:rPr kumimoji="1" lang="en-US" altLang="ja-JP" dirty="0"/>
              <a:t>2018</a:t>
            </a:r>
            <a:r>
              <a:rPr kumimoji="1" lang="ja-JP" altLang="en-US" dirty="0"/>
              <a:t>年度：心拍追跡（カウント）</a:t>
            </a:r>
            <a:endParaRPr kumimoji="1" lang="en-US" altLang="ja-JP" dirty="0"/>
          </a:p>
          <a:p>
            <a:r>
              <a:rPr kumimoji="1" lang="en-US" altLang="ja-JP" dirty="0"/>
              <a:t>2019</a:t>
            </a:r>
            <a:r>
              <a:rPr kumimoji="1" lang="ja-JP" altLang="en-US" dirty="0"/>
              <a:t>年度：心拍弁別</a:t>
            </a:r>
            <a:endParaRPr kumimoji="1" lang="en-US" altLang="ja-JP" dirty="0"/>
          </a:p>
          <a:p>
            <a:endParaRPr kumimoji="1" lang="en-US" altLang="ja-JP" dirty="0"/>
          </a:p>
          <a:p>
            <a:r>
              <a:rPr kumimoji="1" lang="ja-JP" altLang="en-US" dirty="0"/>
              <a:t>気質質問紙</a:t>
            </a:r>
            <a:endParaRPr kumimoji="1" lang="en-US" altLang="ja-JP" dirty="0"/>
          </a:p>
          <a:p>
            <a:r>
              <a:rPr kumimoji="1" lang="en-US" altLang="ja-JP" dirty="0"/>
              <a:t>Gray</a:t>
            </a:r>
            <a:r>
              <a:rPr kumimoji="1" lang="ja-JP" altLang="en-US" dirty="0"/>
              <a:t>：</a:t>
            </a:r>
            <a:r>
              <a:rPr kumimoji="1" lang="en-US" altLang="ja-JP" dirty="0"/>
              <a:t>BIS/BAS, Behavioral Inhibition System / Behavioral Activation System</a:t>
            </a:r>
          </a:p>
          <a:p>
            <a:r>
              <a:rPr kumimoji="1" lang="en-US" altLang="ja-JP"/>
              <a:t>Cloninger</a:t>
            </a:r>
            <a:r>
              <a:rPr kumimoji="1" lang="ja-JP" altLang="en-US"/>
              <a:t>：</a:t>
            </a:r>
            <a:r>
              <a:rPr kumimoji="1" lang="ja-JP" altLang="en-US" dirty="0"/>
              <a:t>日本語版</a:t>
            </a:r>
            <a:r>
              <a:rPr kumimoji="1" lang="en-US" altLang="ja-JP" dirty="0"/>
              <a:t>TCI, </a:t>
            </a:r>
            <a:r>
              <a:rPr lang="en-US" altLang="ja-JP" dirty="0"/>
              <a:t>Temperament and Character Inventory</a:t>
            </a:r>
            <a:endParaRPr kumimoji="1" lang="en-US" altLang="ja-JP" dirty="0"/>
          </a:p>
          <a:p>
            <a:endParaRPr kumimoji="1" lang="en-US" altLang="ja-JP" dirty="0"/>
          </a:p>
          <a:p>
            <a:r>
              <a:rPr kumimoji="1" lang="en-US" altLang="ja-JP" dirty="0"/>
              <a:t>GSR</a:t>
            </a:r>
          </a:p>
          <a:p>
            <a:r>
              <a:rPr kumimoji="1" lang="en-US" altLang="ja-JP" dirty="0"/>
              <a:t>Galvanic Skin Response</a:t>
            </a:r>
          </a:p>
          <a:p>
            <a:r>
              <a:rPr kumimoji="1" lang="ja-JP" altLang="en-US" dirty="0"/>
              <a:t>ガルバニック皮膚反応</a:t>
            </a:r>
            <a:endParaRPr kumimoji="1" lang="en-US" altLang="ja-JP" dirty="0"/>
          </a:p>
          <a:p>
            <a:endParaRPr kumimoji="1" lang="en-US" altLang="ja-JP" dirty="0"/>
          </a:p>
          <a:p>
            <a:r>
              <a:rPr kumimoji="1" lang="en-US" altLang="ja-JP" dirty="0"/>
              <a:t>SCR</a:t>
            </a:r>
          </a:p>
          <a:p>
            <a:r>
              <a:rPr kumimoji="1" lang="en-US" altLang="ja-JP" dirty="0"/>
              <a:t>Skin Conductance Response</a:t>
            </a:r>
          </a:p>
          <a:p>
            <a:r>
              <a:rPr kumimoji="1" lang="ja-JP" altLang="en-US" dirty="0"/>
              <a:t>皮膚伝導反応</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7</a:t>
            </a:fld>
            <a:endParaRPr kumimoji="1" lang="ja-JP" altLang="en-US"/>
          </a:p>
        </p:txBody>
      </p:sp>
    </p:spTree>
    <p:extLst>
      <p:ext uri="{BB962C8B-B14F-4D97-AF65-F5344CB8AC3E}">
        <p14:creationId xmlns:p14="http://schemas.microsoft.com/office/powerpoint/2010/main" val="245708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10899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F4F9E-054B-4D69-ADD1-B6CE961DE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A730F5-17FF-481D-97DB-8DF07B116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D69324-A80D-48AD-906C-DDCCAE2B91E1}"/>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3B830484-776F-4DCE-A005-509392F290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7E3C01-8DA7-4C13-A4DD-CD044F31B1B8}"/>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94730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61871-D9AE-4E97-B784-1EAADBB5D6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17CA98-2D35-4FDB-A7EA-FAA6016B60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76B51-96DB-427E-8FCD-173AEDFC0F11}"/>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63F0DAEE-AE50-48D5-9077-F477DB5ECB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CCE300-DA18-4452-B38A-119538E21880}"/>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136137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E33DC3-7816-4E6B-9B95-008A0F80EE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7A1950-A445-4123-B067-1932711D16E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78457C-81E0-4B94-8B77-BD61D4ECBDD0}"/>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E5DDF7EA-80CA-4443-9873-D2C71DB992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4C775D-4D8D-43D0-B5B1-ADD4397AC6B2}"/>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47420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C0EAE-4CFC-42E8-B3B9-2CFDC4BA48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17B91D-BCFE-47CB-BA6D-9AF2C05368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A0057F-F7A7-4537-8009-EE012C08B1A6}"/>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1CC5B4F1-3FF7-4902-9632-D30D8E51C9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32FCA1-1E7D-4B8B-BAF0-1B421F471123}"/>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59585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2A6E8-45FB-41B3-996A-0BFDB1EBA37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61C798-32FA-41A3-8696-273EDD6BC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C6B66A5-FAB1-45D8-8ED6-CCC21DCF4572}"/>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7A1F0253-FB87-4BFC-BA87-63AD6A05BB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C942C1-628F-47C9-9F87-3F362FBA1734}"/>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13044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A6423-F3F7-44A3-81FF-54F2136E99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6DD8C8-21F9-46ED-811B-E49D826CF25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0B0E42-6344-4A91-9E3A-5B055595E81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E235519-E28A-4F33-A4D9-B3E42123F035}"/>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6" name="フッター プレースホルダー 5">
            <a:extLst>
              <a:ext uri="{FF2B5EF4-FFF2-40B4-BE49-F238E27FC236}">
                <a16:creationId xmlns:a16="http://schemas.microsoft.com/office/drawing/2014/main" id="{F1A87AE4-9410-4F68-8DDB-5432F711CB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A31092-3A77-49AD-8887-12CB588C7BF1}"/>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415252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90DCD-70B1-4B9F-9D37-44F5277A238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BF7111-E601-4527-B3EE-9D5D4C909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BFCE4C-E4E4-4ABC-ACCD-E555337BAB9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A5F7B98-EC1B-4445-92A4-BC952CCE8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829BAC7-1CFC-4633-8DCE-D79F8C0A90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8884E16-469A-4FE6-8791-4B54EC8C93AA}"/>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8" name="フッター プレースホルダー 7">
            <a:extLst>
              <a:ext uri="{FF2B5EF4-FFF2-40B4-BE49-F238E27FC236}">
                <a16:creationId xmlns:a16="http://schemas.microsoft.com/office/drawing/2014/main" id="{EAD78423-000A-439F-95F1-26443D9D4E6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6AB8F3E-688B-4D28-9550-9C8D719FF040}"/>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302434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943D6-36D0-46BE-9729-ECE2FDA5013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FC4721-2D3F-4F44-A1E5-ED0AFE59FA08}"/>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4" name="フッター プレースホルダー 3">
            <a:extLst>
              <a:ext uri="{FF2B5EF4-FFF2-40B4-BE49-F238E27FC236}">
                <a16:creationId xmlns:a16="http://schemas.microsoft.com/office/drawing/2014/main" id="{A5A991FA-2ED8-4C75-843B-4731DAAB8F6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6151000-7A44-4D7B-B226-5F24C6D5F2DD}"/>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29963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F987FBC-E619-4684-807F-9E81809E9DAC}"/>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3" name="フッター プレースホルダー 2">
            <a:extLst>
              <a:ext uri="{FF2B5EF4-FFF2-40B4-BE49-F238E27FC236}">
                <a16:creationId xmlns:a16="http://schemas.microsoft.com/office/drawing/2014/main" id="{75D2979F-5F67-4CCC-B4B5-9CC0BCB6F21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5D51A20-F969-4A8C-82DC-C2D520FD4C69}"/>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407231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F4291-6761-4766-B0AD-8F79D1D806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685EFC-E4F4-45DC-9D32-2DC88A3FC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A4BC70D-E078-46E7-8C9E-F485F5451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58178C-0140-4D4D-BFFA-C52EADE59FA6}"/>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6" name="フッター プレースホルダー 5">
            <a:extLst>
              <a:ext uri="{FF2B5EF4-FFF2-40B4-BE49-F238E27FC236}">
                <a16:creationId xmlns:a16="http://schemas.microsoft.com/office/drawing/2014/main" id="{97DA11A1-F247-4D36-9CCA-6F20AD0A06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F65615-D124-4190-865E-D111526C86FF}"/>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17291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3563E-4642-47EE-9906-B3B168F88C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827164-5581-4475-AD8B-E7C183F7D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4B2713E-5A21-43FA-A050-5C7B92AE0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2D5DFC-595C-47DC-B997-B805CC191D0C}"/>
              </a:ext>
            </a:extLst>
          </p:cNvPr>
          <p:cNvSpPr>
            <a:spLocks noGrp="1"/>
          </p:cNvSpPr>
          <p:nvPr>
            <p:ph type="dt" sz="half" idx="10"/>
          </p:nvPr>
        </p:nvSpPr>
        <p:spPr/>
        <p:txBody>
          <a:bodyPr/>
          <a:lstStyle/>
          <a:p>
            <a:fld id="{5D55486E-3B38-492B-9EAE-FC3DB3C3D63D}" type="datetimeFigureOut">
              <a:rPr kumimoji="1" lang="ja-JP" altLang="en-US" smtClean="0"/>
              <a:t>2020/9/16</a:t>
            </a:fld>
            <a:endParaRPr kumimoji="1" lang="ja-JP" altLang="en-US"/>
          </a:p>
        </p:txBody>
      </p:sp>
      <p:sp>
        <p:nvSpPr>
          <p:cNvPr id="6" name="フッター プレースホルダー 5">
            <a:extLst>
              <a:ext uri="{FF2B5EF4-FFF2-40B4-BE49-F238E27FC236}">
                <a16:creationId xmlns:a16="http://schemas.microsoft.com/office/drawing/2014/main" id="{97BE00E9-C0D8-4BD2-A742-2BF3FF2114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EB9DF1-C5FC-4DFD-994E-A98B65AB3766}"/>
              </a:ext>
            </a:extLst>
          </p:cNvPr>
          <p:cNvSpPr>
            <a:spLocks noGrp="1"/>
          </p:cNvSpPr>
          <p:nvPr>
            <p:ph type="sldNum" sz="quarter" idx="12"/>
          </p:nvPr>
        </p:nvSpPr>
        <p:spPr/>
        <p:txBody>
          <a:body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69528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956B14-D051-4525-8473-DBF75D7C8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80BBCA-A2DC-4D65-BEDD-A5DC041D9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5FC20F-79C9-422A-9249-A22502F2CC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5486E-3B38-492B-9EAE-FC3DB3C3D63D}" type="datetimeFigureOut">
              <a:rPr kumimoji="1" lang="ja-JP" altLang="en-US" smtClean="0"/>
              <a:t>2020/9/16</a:t>
            </a:fld>
            <a:endParaRPr kumimoji="1" lang="ja-JP" altLang="en-US"/>
          </a:p>
        </p:txBody>
      </p:sp>
      <p:sp>
        <p:nvSpPr>
          <p:cNvPr id="5" name="フッター プレースホルダー 4">
            <a:extLst>
              <a:ext uri="{FF2B5EF4-FFF2-40B4-BE49-F238E27FC236}">
                <a16:creationId xmlns:a16="http://schemas.microsoft.com/office/drawing/2014/main" id="{B2A2BE7F-DCC2-4AB5-8DF5-EB524D76C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9D649B-7C5C-4E1E-A712-F137AF375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B5603-E55C-47ED-9526-884970C28EE9}" type="slidenum">
              <a:rPr kumimoji="1" lang="ja-JP" altLang="en-US" smtClean="0"/>
              <a:t>‹#›</a:t>
            </a:fld>
            <a:endParaRPr kumimoji="1" lang="ja-JP" altLang="en-US"/>
          </a:p>
        </p:txBody>
      </p:sp>
    </p:spTree>
    <p:extLst>
      <p:ext uri="{BB962C8B-B14F-4D97-AF65-F5344CB8AC3E}">
        <p14:creationId xmlns:p14="http://schemas.microsoft.com/office/powerpoint/2010/main" val="187908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E2CC9-7A59-4BF4-9EAC-9EC0F00F2FE3}"/>
              </a:ext>
            </a:extLst>
          </p:cNvPr>
          <p:cNvSpPr>
            <a:spLocks noGrp="1"/>
          </p:cNvSpPr>
          <p:nvPr>
            <p:ph type="title"/>
          </p:nvPr>
        </p:nvSpPr>
        <p:spPr/>
        <p:txBody>
          <a:bodyPr/>
          <a:lstStyle/>
          <a:p>
            <a:r>
              <a:rPr kumimoji="1" lang="ja-JP" altLang="en-US" dirty="0"/>
              <a:t>修正</a:t>
            </a:r>
          </a:p>
        </p:txBody>
      </p:sp>
      <p:sp>
        <p:nvSpPr>
          <p:cNvPr id="3" name="テキスト プレースホルダー 2">
            <a:extLst>
              <a:ext uri="{FF2B5EF4-FFF2-40B4-BE49-F238E27FC236}">
                <a16:creationId xmlns:a16="http://schemas.microsoft.com/office/drawing/2014/main" id="{213201E2-2EF7-4AE0-9411-C87D3FA96891}"/>
              </a:ext>
            </a:extLst>
          </p:cNvPr>
          <p:cNvSpPr>
            <a:spLocks noGrp="1"/>
          </p:cNvSpPr>
          <p:nvPr>
            <p:ph type="body" idx="1"/>
          </p:nvPr>
        </p:nvSpPr>
        <p:spPr/>
        <p:txBody>
          <a:bodyPr/>
          <a:lstStyle/>
          <a:p>
            <a:endParaRPr kumimoji="1" lang="en-US" altLang="ja-JP" dirty="0">
              <a:solidFill>
                <a:schemeClr val="tx1"/>
              </a:solidFill>
            </a:endParaRPr>
          </a:p>
          <a:p>
            <a:r>
              <a:rPr lang="en-US" altLang="ja-JP" dirty="0">
                <a:solidFill>
                  <a:schemeClr val="tx1"/>
                </a:solidFill>
              </a:rPr>
              <a:t>2017</a:t>
            </a:r>
            <a:r>
              <a:rPr lang="ja-JP" altLang="en-US">
                <a:solidFill>
                  <a:schemeClr val="tx1"/>
                </a:solidFill>
              </a:rPr>
              <a:t>年度の文章</a:t>
            </a:r>
            <a:r>
              <a:rPr lang="ja-JP" altLang="en-US" dirty="0">
                <a:solidFill>
                  <a:schemeClr val="tx1"/>
                </a:solidFill>
              </a:rPr>
              <a:t>を修正しました</a:t>
            </a:r>
            <a:endParaRPr kumimoji="1" lang="ja-JP" altLang="en-US" dirty="0">
              <a:solidFill>
                <a:schemeClr val="tx1"/>
              </a:solidFill>
            </a:endParaRPr>
          </a:p>
        </p:txBody>
      </p:sp>
    </p:spTree>
    <p:extLst>
      <p:ext uri="{BB962C8B-B14F-4D97-AF65-F5344CB8AC3E}">
        <p14:creationId xmlns:p14="http://schemas.microsoft.com/office/powerpoint/2010/main" val="383534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8AC0EF-F9FE-463A-B1F4-75A4D20B1EF7}"/>
              </a:ext>
            </a:extLst>
          </p:cNvPr>
          <p:cNvSpPr>
            <a:spLocks noGrp="1"/>
          </p:cNvSpPr>
          <p:nvPr>
            <p:ph type="title"/>
          </p:nvPr>
        </p:nvSpPr>
        <p:spPr/>
        <p:txBody>
          <a:bodyPr/>
          <a:lstStyle/>
          <a:p>
            <a:r>
              <a:rPr kumimoji="1" lang="ja-JP" altLang="en-US" dirty="0"/>
              <a:t>予備スライド</a:t>
            </a:r>
          </a:p>
        </p:txBody>
      </p:sp>
      <p:sp>
        <p:nvSpPr>
          <p:cNvPr id="3" name="テキスト プレースホルダー 2">
            <a:extLst>
              <a:ext uri="{FF2B5EF4-FFF2-40B4-BE49-F238E27FC236}">
                <a16:creationId xmlns:a16="http://schemas.microsoft.com/office/drawing/2014/main" id="{BA33CCEF-52E2-40E6-9E54-6027BA84598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07294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78C85-A98E-4CC7-9A74-FD84F2C72104}"/>
              </a:ext>
            </a:extLst>
          </p:cNvPr>
          <p:cNvSpPr>
            <a:spLocks noGrp="1"/>
          </p:cNvSpPr>
          <p:nvPr>
            <p:ph type="title"/>
          </p:nvPr>
        </p:nvSpPr>
        <p:spPr/>
        <p:txBody>
          <a:bodyPr/>
          <a:lstStyle/>
          <a:p>
            <a:r>
              <a:rPr kumimoji="1" lang="en-US" altLang="ja-JP" dirty="0"/>
              <a:t>IGT</a:t>
            </a:r>
            <a:r>
              <a:rPr kumimoji="1" lang="ja-JP" altLang="en-US" dirty="0"/>
              <a:t>前半の難易度について</a:t>
            </a:r>
          </a:p>
        </p:txBody>
      </p:sp>
      <p:sp>
        <p:nvSpPr>
          <p:cNvPr id="3" name="コンテンツ プレースホルダー 2">
            <a:extLst>
              <a:ext uri="{FF2B5EF4-FFF2-40B4-BE49-F238E27FC236}">
                <a16:creationId xmlns:a16="http://schemas.microsoft.com/office/drawing/2014/main" id="{4C984018-D9C5-4068-A43D-E249B60A09D2}"/>
              </a:ext>
            </a:extLst>
          </p:cNvPr>
          <p:cNvSpPr>
            <a:spLocks noGrp="1"/>
          </p:cNvSpPr>
          <p:nvPr>
            <p:ph idx="1"/>
          </p:nvPr>
        </p:nvSpPr>
        <p:spPr>
          <a:xfrm>
            <a:off x="838200" y="1825625"/>
            <a:ext cx="10515600" cy="4989954"/>
          </a:xfrm>
        </p:spPr>
        <p:txBody>
          <a:bodyPr>
            <a:normAutofit/>
          </a:bodyPr>
          <a:lstStyle/>
          <a:p>
            <a:r>
              <a:rPr kumimoji="1" lang="en-US" altLang="ja-JP" sz="2000" dirty="0"/>
              <a:t>2017</a:t>
            </a:r>
            <a:r>
              <a:rPr kumimoji="1" lang="ja-JP" altLang="en-US" sz="2000" dirty="0"/>
              <a:t>年度に行った山の切り替え実験では</a:t>
            </a:r>
            <a:r>
              <a:rPr kumimoji="1" lang="en-US" altLang="ja-JP" sz="2000" dirty="0"/>
              <a:t>7</a:t>
            </a:r>
            <a:r>
              <a:rPr kumimoji="1" lang="ja-JP" altLang="en-US" sz="2000" dirty="0"/>
              <a:t>回連続で良い山を選んだら山を切り替えた</a:t>
            </a:r>
            <a:endParaRPr kumimoji="1" lang="en-US" altLang="ja-JP" sz="2000" dirty="0"/>
          </a:p>
          <a:p>
            <a:pPr lvl="1">
              <a:buFont typeface="Wingdings" panose="05000000000000000000" pitchFamily="2" charset="2"/>
              <a:buChar char="Ø"/>
            </a:pPr>
            <a:r>
              <a:rPr lang="ja-JP" altLang="en-US" sz="2000" dirty="0"/>
              <a:t>しかし，</a:t>
            </a:r>
            <a:r>
              <a:rPr lang="en-US" altLang="ja-JP" sz="2000" dirty="0"/>
              <a:t>7</a:t>
            </a:r>
            <a:r>
              <a:rPr lang="ja-JP" altLang="en-US" sz="2000" dirty="0"/>
              <a:t>回連続で良い山を選ぶことがなく，山の切り替えが生じない参加者がいた</a:t>
            </a:r>
            <a:endParaRPr lang="en-US" altLang="ja-JP" sz="2000" dirty="0"/>
          </a:p>
          <a:p>
            <a:endParaRPr kumimoji="1" lang="en-US" altLang="ja-JP" sz="2000" dirty="0"/>
          </a:p>
          <a:p>
            <a:r>
              <a:rPr lang="ja-JP" altLang="en-US" sz="2000" dirty="0"/>
              <a:t>そもそもアイオワ・ギャンブル課題では，最適な選択行動に至らない参加者が一定の割合で存在する（朝倉・乾，</a:t>
            </a:r>
            <a:r>
              <a:rPr lang="en-US" altLang="ja-JP" sz="2000" dirty="0"/>
              <a:t>2017</a:t>
            </a:r>
            <a:r>
              <a:rPr lang="ja-JP" altLang="en-US" sz="2000" dirty="0"/>
              <a:t>）</a:t>
            </a:r>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r>
              <a:rPr kumimoji="1" lang="ja-JP" altLang="en-US" sz="2000" dirty="0"/>
              <a:t>参加者が前半で最適な選択を学習しない場合，後半における山の切り替えの影響が計測しずらい</a:t>
            </a:r>
            <a:endParaRPr kumimoji="1" lang="en-US" altLang="ja-JP" sz="2000" dirty="0"/>
          </a:p>
          <a:p>
            <a:pPr lvl="1">
              <a:buFont typeface="Wingdings" panose="05000000000000000000" pitchFamily="2" charset="2"/>
              <a:buChar char="Ø"/>
            </a:pPr>
            <a:r>
              <a:rPr lang="ja-JP" altLang="en-US" sz="2000" dirty="0"/>
              <a:t>前半の課題をかなり簡単にすることで，前半での学習が生じない問題を解決する</a:t>
            </a:r>
            <a:endParaRPr kumimoji="1" lang="ja-JP" altLang="en-US" sz="2000" dirty="0"/>
          </a:p>
        </p:txBody>
      </p:sp>
      <p:grpSp>
        <p:nvGrpSpPr>
          <p:cNvPr id="17" name="Group 5">
            <a:extLst>
              <a:ext uri="{FF2B5EF4-FFF2-40B4-BE49-F238E27FC236}">
                <a16:creationId xmlns:a16="http://schemas.microsoft.com/office/drawing/2014/main" id="{86BAFDE2-8027-493C-9E78-14D845BE22F8}"/>
              </a:ext>
            </a:extLst>
          </p:cNvPr>
          <p:cNvGrpSpPr>
            <a:grpSpLocks/>
          </p:cNvGrpSpPr>
          <p:nvPr/>
        </p:nvGrpSpPr>
        <p:grpSpPr bwMode="auto">
          <a:xfrm>
            <a:off x="5255370" y="3448777"/>
            <a:ext cx="1428750" cy="1589485"/>
            <a:chOff x="0" y="38"/>
            <a:chExt cx="1280" cy="1424"/>
          </a:xfrm>
        </p:grpSpPr>
        <p:sp>
          <p:nvSpPr>
            <p:cNvPr id="18" name="Rectangle 1">
              <a:extLst>
                <a:ext uri="{FF2B5EF4-FFF2-40B4-BE49-F238E27FC236}">
                  <a16:creationId xmlns:a16="http://schemas.microsoft.com/office/drawing/2014/main" id="{C86C7F40-16C5-4A85-A092-17D449C61166}"/>
                </a:ext>
              </a:extLst>
            </p:cNvPr>
            <p:cNvSpPr>
              <a:spLocks/>
            </p:cNvSpPr>
            <p:nvPr/>
          </p:nvSpPr>
          <p:spPr bwMode="auto">
            <a:xfrm>
              <a:off x="320" y="216"/>
              <a:ext cx="944" cy="952"/>
            </a:xfrm>
            <a:prstGeom prst="rect">
              <a:avLst/>
            </a:prstGeom>
            <a:solidFill>
              <a:srgbClr val="C0EDFE"/>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sp>
          <p:nvSpPr>
            <p:cNvPr id="19" name="Rectangle 2">
              <a:extLst>
                <a:ext uri="{FF2B5EF4-FFF2-40B4-BE49-F238E27FC236}">
                  <a16:creationId xmlns:a16="http://schemas.microsoft.com/office/drawing/2014/main" id="{86E46B7B-F0B6-437D-B464-D669FE763E7A}"/>
                </a:ext>
              </a:extLst>
            </p:cNvPr>
            <p:cNvSpPr>
              <a:spLocks/>
            </p:cNvSpPr>
            <p:nvPr/>
          </p:nvSpPr>
          <p:spPr bwMode="auto">
            <a:xfrm>
              <a:off x="272" y="38"/>
              <a:ext cx="93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Steingroever et al. (2)</a:t>
              </a:r>
            </a:p>
          </p:txBody>
        </p:sp>
        <p:pic>
          <p:nvPicPr>
            <p:cNvPr id="20" name="Picture 3">
              <a:extLst>
                <a:ext uri="{FF2B5EF4-FFF2-40B4-BE49-F238E27FC236}">
                  <a16:creationId xmlns:a16="http://schemas.microsoft.com/office/drawing/2014/main" id="{D47750EE-2A2D-49AC-86E4-A9CBCB3264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 name="Rectangle 4">
              <a:extLst>
                <a:ext uri="{FF2B5EF4-FFF2-40B4-BE49-F238E27FC236}">
                  <a16:creationId xmlns:a16="http://schemas.microsoft.com/office/drawing/2014/main" id="{00852744-4422-4CDD-8E1E-74A5DF7852B5}"/>
                </a:ext>
              </a:extLst>
            </p:cNvPr>
            <p:cNvSpPr>
              <a:spLocks/>
            </p:cNvSpPr>
            <p:nvPr/>
          </p:nvSpPr>
          <p:spPr bwMode="auto">
            <a:xfrm>
              <a:off x="321" y="262"/>
              <a:ext cx="269"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dirty="0">
                  <a:solidFill>
                    <a:schemeClr val="tx1"/>
                  </a:solidFill>
                  <a:ea typeface="ＭＳ Ｐゴシック" panose="020B0600070205080204" pitchFamily="50" charset="-128"/>
                </a:rPr>
                <a:t>A=0.30</a:t>
              </a:r>
            </a:p>
            <a:p>
              <a:pPr algn="l"/>
              <a:r>
                <a:rPr kumimoji="0" lang="en-US" altLang="ja-JP" sz="773" b="1" dirty="0">
                  <a:solidFill>
                    <a:schemeClr val="tx1"/>
                  </a:solidFill>
                  <a:ea typeface="ＭＳ Ｐゴシック" panose="020B0600070205080204" pitchFamily="50" charset="-128"/>
                </a:rPr>
                <a:t>b=1.02</a:t>
              </a:r>
            </a:p>
            <a:p>
              <a:pPr algn="l"/>
              <a:r>
                <a:rPr kumimoji="0" lang="en-US" altLang="ja-JP" sz="773" b="1" dirty="0">
                  <a:solidFill>
                    <a:schemeClr val="tx1"/>
                  </a:solidFill>
                  <a:ea typeface="ＭＳ Ｐゴシック" panose="020B0600070205080204" pitchFamily="50" charset="-128"/>
                </a:rPr>
                <a:t>r=0.80</a:t>
              </a:r>
            </a:p>
            <a:p>
              <a:pPr algn="l"/>
              <a:r>
                <a:rPr kumimoji="0" lang="en-US" altLang="ja-JP" sz="773" b="1" dirty="0">
                  <a:solidFill>
                    <a:schemeClr val="tx1"/>
                  </a:solidFill>
                  <a:ea typeface="ＭＳ Ｐゴシック" panose="020B0600070205080204" pitchFamily="50" charset="-128"/>
                </a:rPr>
                <a:t>s=0.79</a:t>
              </a:r>
            </a:p>
            <a:p>
              <a:pPr algn="l"/>
              <a:endParaRPr kumimoji="0" lang="ja-JP" altLang="en-US" sz="773" b="1" dirty="0">
                <a:solidFill>
                  <a:schemeClr val="tx1"/>
                </a:solidFill>
                <a:ea typeface="ＭＳ Ｐゴシック" panose="020B0600070205080204" pitchFamily="50" charset="-128"/>
              </a:endParaRPr>
            </a:p>
          </p:txBody>
        </p:sp>
      </p:grpSp>
      <p:grpSp>
        <p:nvGrpSpPr>
          <p:cNvPr id="22" name="グループ化 21">
            <a:extLst>
              <a:ext uri="{FF2B5EF4-FFF2-40B4-BE49-F238E27FC236}">
                <a16:creationId xmlns:a16="http://schemas.microsoft.com/office/drawing/2014/main" id="{BA3C0B60-6D7F-48C3-B8D6-7BBC2AA959B8}"/>
              </a:ext>
            </a:extLst>
          </p:cNvPr>
          <p:cNvGrpSpPr/>
          <p:nvPr/>
        </p:nvGrpSpPr>
        <p:grpSpPr>
          <a:xfrm>
            <a:off x="9252125" y="3457600"/>
            <a:ext cx="1428750" cy="1571838"/>
            <a:chOff x="4369042" y="5152161"/>
            <a:chExt cx="1428750" cy="1571838"/>
          </a:xfrm>
        </p:grpSpPr>
        <p:grpSp>
          <p:nvGrpSpPr>
            <p:cNvPr id="23" name="Group 13">
              <a:extLst>
                <a:ext uri="{FF2B5EF4-FFF2-40B4-BE49-F238E27FC236}">
                  <a16:creationId xmlns:a16="http://schemas.microsoft.com/office/drawing/2014/main" id="{274FA11F-24BF-4CBD-AF8B-340BB6FE825B}"/>
                </a:ext>
              </a:extLst>
            </p:cNvPr>
            <p:cNvGrpSpPr>
              <a:grpSpLocks/>
            </p:cNvGrpSpPr>
            <p:nvPr/>
          </p:nvGrpSpPr>
          <p:grpSpPr bwMode="auto">
            <a:xfrm>
              <a:off x="4369042" y="5315341"/>
              <a:ext cx="1428750" cy="1408658"/>
              <a:chOff x="0" y="0"/>
              <a:chExt cx="1280" cy="1262"/>
            </a:xfrm>
          </p:grpSpPr>
          <p:sp>
            <p:nvSpPr>
              <p:cNvPr id="25" name="Rectangle 10">
                <a:extLst>
                  <a:ext uri="{FF2B5EF4-FFF2-40B4-BE49-F238E27FC236}">
                    <a16:creationId xmlns:a16="http://schemas.microsoft.com/office/drawing/2014/main" id="{806F7A69-31E3-45F2-9455-9A002F56ECC7}"/>
                  </a:ext>
                </a:extLst>
              </p:cNvPr>
              <p:cNvSpPr>
                <a:spLocks/>
              </p:cNvSpPr>
              <p:nvPr/>
            </p:nvSpPr>
            <p:spPr bwMode="auto">
              <a:xfrm>
                <a:off x="320" y="16"/>
                <a:ext cx="944" cy="952"/>
              </a:xfrm>
              <a:prstGeom prst="rect">
                <a:avLst/>
              </a:prstGeom>
              <a:solidFill>
                <a:srgbClr val="FFEFCB"/>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pic>
            <p:nvPicPr>
              <p:cNvPr id="26" name="Picture 11">
                <a:extLst>
                  <a:ext uri="{FF2B5EF4-FFF2-40B4-BE49-F238E27FC236}">
                    <a16:creationId xmlns:a16="http://schemas.microsoft.com/office/drawing/2014/main" id="{F4507F58-5768-48E5-B713-9E5C8B8836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 name="Rectangle 12">
                <a:extLst>
                  <a:ext uri="{FF2B5EF4-FFF2-40B4-BE49-F238E27FC236}">
                    <a16:creationId xmlns:a16="http://schemas.microsoft.com/office/drawing/2014/main" id="{A3F7995F-F1E8-491C-9073-0E73CE3C2BC4}"/>
                  </a:ext>
                </a:extLst>
              </p:cNvPr>
              <p:cNvSpPr>
                <a:spLocks/>
              </p:cNvSpPr>
              <p:nvPr/>
            </p:nvSpPr>
            <p:spPr bwMode="auto">
              <a:xfrm>
                <a:off x="320" y="62"/>
                <a:ext cx="39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dirty="0">
                    <a:solidFill>
                      <a:schemeClr val="tx1"/>
                    </a:solidFill>
                    <a:ea typeface="ＭＳ Ｐゴシック" panose="020B0600070205080204" pitchFamily="50" charset="-128"/>
                  </a:rPr>
                  <a:t>A=1.00</a:t>
                </a:r>
              </a:p>
              <a:p>
                <a:pPr algn="l"/>
                <a:r>
                  <a:rPr kumimoji="0" lang="en-US" altLang="ja-JP" sz="773" b="1" dirty="0">
                    <a:solidFill>
                      <a:schemeClr val="tx1"/>
                    </a:solidFill>
                    <a:ea typeface="ＭＳ Ｐゴシック" panose="020B0600070205080204" pitchFamily="50" charset="-128"/>
                  </a:rPr>
                  <a:t>b=0.06</a:t>
                </a:r>
              </a:p>
              <a:p>
                <a:pPr algn="l"/>
                <a:r>
                  <a:rPr kumimoji="0" lang="en-US" altLang="ja-JP" sz="773" b="1" dirty="0">
                    <a:solidFill>
                      <a:schemeClr val="tx1"/>
                    </a:solidFill>
                    <a:ea typeface="ＭＳ Ｐゴシック" panose="020B0600070205080204" pitchFamily="50" charset="-128"/>
                  </a:rPr>
                  <a:t>r(+)= -2.64</a:t>
                </a:r>
              </a:p>
              <a:p>
                <a:pPr algn="l"/>
                <a:r>
                  <a:rPr kumimoji="0" lang="en-US" altLang="ja-JP" sz="773" b="1" dirty="0">
                    <a:solidFill>
                      <a:schemeClr val="tx1"/>
                    </a:solidFill>
                    <a:ea typeface="ＭＳ Ｐゴシック" panose="020B0600070205080204" pitchFamily="50" charset="-128"/>
                  </a:rPr>
                  <a:t>r(-) =  1.83</a:t>
                </a:r>
              </a:p>
              <a:p>
                <a:pPr algn="l"/>
                <a:r>
                  <a:rPr kumimoji="0" lang="en-US" altLang="ja-JP" sz="773" b="1" dirty="0">
                    <a:solidFill>
                      <a:schemeClr val="tx1"/>
                    </a:solidFill>
                    <a:ea typeface="ＭＳ Ｐゴシック" panose="020B0600070205080204" pitchFamily="50" charset="-128"/>
                  </a:rPr>
                  <a:t>s=1.36</a:t>
                </a:r>
              </a:p>
            </p:txBody>
          </p:sp>
        </p:grpSp>
        <p:sp>
          <p:nvSpPr>
            <p:cNvPr id="24" name="Rectangle 23">
              <a:extLst>
                <a:ext uri="{FF2B5EF4-FFF2-40B4-BE49-F238E27FC236}">
                  <a16:creationId xmlns:a16="http://schemas.microsoft.com/office/drawing/2014/main" id="{94CAF069-ACD9-4E43-BCAB-17FBBBB369C2}"/>
                </a:ext>
              </a:extLst>
            </p:cNvPr>
            <p:cNvSpPr>
              <a:spLocks/>
            </p:cNvSpPr>
            <p:nvPr/>
          </p:nvSpPr>
          <p:spPr bwMode="auto">
            <a:xfrm>
              <a:off x="4750786" y="5152161"/>
              <a:ext cx="979435" cy="12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Maia &amp; McClelland</a:t>
              </a:r>
            </a:p>
          </p:txBody>
        </p:sp>
      </p:grpSp>
      <p:grpSp>
        <p:nvGrpSpPr>
          <p:cNvPr id="28" name="グループ化 27">
            <a:extLst>
              <a:ext uri="{FF2B5EF4-FFF2-40B4-BE49-F238E27FC236}">
                <a16:creationId xmlns:a16="http://schemas.microsoft.com/office/drawing/2014/main" id="{A502429B-A595-46F3-B28B-26A852AA5EB0}"/>
              </a:ext>
            </a:extLst>
          </p:cNvPr>
          <p:cNvGrpSpPr/>
          <p:nvPr/>
        </p:nvGrpSpPr>
        <p:grpSpPr>
          <a:xfrm>
            <a:off x="7252694" y="3448671"/>
            <a:ext cx="1428750" cy="1589697"/>
            <a:chOff x="4369042" y="3303716"/>
            <a:chExt cx="1428750" cy="1589697"/>
          </a:xfrm>
        </p:grpSpPr>
        <p:grpSp>
          <p:nvGrpSpPr>
            <p:cNvPr id="29" name="Group 9">
              <a:extLst>
                <a:ext uri="{FF2B5EF4-FFF2-40B4-BE49-F238E27FC236}">
                  <a16:creationId xmlns:a16="http://schemas.microsoft.com/office/drawing/2014/main" id="{0286E3A6-B2FD-4163-969C-5F515927923B}"/>
                </a:ext>
              </a:extLst>
            </p:cNvPr>
            <p:cNvGrpSpPr>
              <a:grpSpLocks/>
            </p:cNvGrpSpPr>
            <p:nvPr/>
          </p:nvGrpSpPr>
          <p:grpSpPr bwMode="auto">
            <a:xfrm>
              <a:off x="4369042" y="3484755"/>
              <a:ext cx="1428750" cy="1408658"/>
              <a:chOff x="0" y="0"/>
              <a:chExt cx="1280" cy="1262"/>
            </a:xfrm>
          </p:grpSpPr>
          <p:sp>
            <p:nvSpPr>
              <p:cNvPr id="31" name="Rectangle 6">
                <a:extLst>
                  <a:ext uri="{FF2B5EF4-FFF2-40B4-BE49-F238E27FC236}">
                    <a16:creationId xmlns:a16="http://schemas.microsoft.com/office/drawing/2014/main" id="{58A7C4F5-92A5-423D-B5E8-D901FBA9C925}"/>
                  </a:ext>
                </a:extLst>
              </p:cNvPr>
              <p:cNvSpPr>
                <a:spLocks/>
              </p:cNvSpPr>
              <p:nvPr/>
            </p:nvSpPr>
            <p:spPr bwMode="auto">
              <a:xfrm>
                <a:off x="320" y="16"/>
                <a:ext cx="944" cy="952"/>
              </a:xfrm>
              <a:prstGeom prst="rect">
                <a:avLst/>
              </a:prstGeom>
              <a:solidFill>
                <a:srgbClr val="FFEFCB"/>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pic>
            <p:nvPicPr>
              <p:cNvPr id="32" name="Picture 7">
                <a:extLst>
                  <a:ext uri="{FF2B5EF4-FFF2-40B4-BE49-F238E27FC236}">
                    <a16:creationId xmlns:a16="http://schemas.microsoft.com/office/drawing/2014/main" id="{59B1C701-4F3B-48B6-9EAF-85999509AC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 name="Rectangle 8">
                <a:extLst>
                  <a:ext uri="{FF2B5EF4-FFF2-40B4-BE49-F238E27FC236}">
                    <a16:creationId xmlns:a16="http://schemas.microsoft.com/office/drawing/2014/main" id="{46788127-3045-499D-B987-49D86903F724}"/>
                  </a:ext>
                </a:extLst>
              </p:cNvPr>
              <p:cNvSpPr>
                <a:spLocks/>
              </p:cNvSpPr>
              <p:nvPr/>
            </p:nvSpPr>
            <p:spPr bwMode="auto">
              <a:xfrm>
                <a:off x="321" y="62"/>
                <a:ext cx="39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dirty="0">
                    <a:solidFill>
                      <a:schemeClr val="tx1"/>
                    </a:solidFill>
                    <a:ea typeface="ＭＳ Ｐゴシック" panose="020B0600070205080204" pitchFamily="50" charset="-128"/>
                  </a:rPr>
                  <a:t>A=0.42</a:t>
                </a:r>
              </a:p>
              <a:p>
                <a:pPr algn="l"/>
                <a:r>
                  <a:rPr kumimoji="0" lang="en-US" altLang="ja-JP" sz="773" b="1" dirty="0">
                    <a:solidFill>
                      <a:schemeClr val="tx1"/>
                    </a:solidFill>
                    <a:ea typeface="ＭＳ Ｐゴシック" panose="020B0600070205080204" pitchFamily="50" charset="-128"/>
                  </a:rPr>
                  <a:t>b=6.74</a:t>
                </a:r>
              </a:p>
              <a:p>
                <a:pPr algn="l"/>
                <a:r>
                  <a:rPr kumimoji="0" lang="en-US" altLang="ja-JP" sz="773" b="1" dirty="0">
                    <a:solidFill>
                      <a:schemeClr val="tx1"/>
                    </a:solidFill>
                    <a:ea typeface="ＭＳ Ｐゴシック" panose="020B0600070205080204" pitchFamily="50" charset="-128"/>
                  </a:rPr>
                  <a:t>r(+)=  0.37</a:t>
                </a:r>
              </a:p>
              <a:p>
                <a:pPr algn="l"/>
                <a:r>
                  <a:rPr kumimoji="0" lang="en-US" altLang="ja-JP" sz="773" b="1" dirty="0">
                    <a:solidFill>
                      <a:schemeClr val="tx1"/>
                    </a:solidFill>
                    <a:ea typeface="ＭＳ Ｐゴシック" panose="020B0600070205080204" pitchFamily="50" charset="-128"/>
                  </a:rPr>
                  <a:t>r(-) = -0.94</a:t>
                </a:r>
              </a:p>
              <a:p>
                <a:pPr algn="l"/>
                <a:r>
                  <a:rPr kumimoji="0" lang="en-US" altLang="ja-JP" sz="773" b="1" dirty="0">
                    <a:solidFill>
                      <a:schemeClr val="tx1"/>
                    </a:solidFill>
                    <a:ea typeface="ＭＳ Ｐゴシック" panose="020B0600070205080204" pitchFamily="50" charset="-128"/>
                  </a:rPr>
                  <a:t>s=0.26</a:t>
                </a:r>
              </a:p>
            </p:txBody>
          </p:sp>
        </p:grpSp>
        <p:sp>
          <p:nvSpPr>
            <p:cNvPr id="30" name="Rectangle 24">
              <a:extLst>
                <a:ext uri="{FF2B5EF4-FFF2-40B4-BE49-F238E27FC236}">
                  <a16:creationId xmlns:a16="http://schemas.microsoft.com/office/drawing/2014/main" id="{629BD3CA-254A-4DA6-A1B4-B27D9CCA5B35}"/>
                </a:ext>
              </a:extLst>
            </p:cNvPr>
            <p:cNvSpPr>
              <a:spLocks/>
            </p:cNvSpPr>
            <p:nvPr/>
          </p:nvSpPr>
          <p:spPr bwMode="auto">
            <a:xfrm>
              <a:off x="4717300" y="3303716"/>
              <a:ext cx="1045158" cy="12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Steingroever et al. (1)</a:t>
              </a:r>
            </a:p>
          </p:txBody>
        </p:sp>
      </p:grpSp>
      <p:sp>
        <p:nvSpPr>
          <p:cNvPr id="34" name="四角形: 角を丸くする 33">
            <a:extLst>
              <a:ext uri="{FF2B5EF4-FFF2-40B4-BE49-F238E27FC236}">
                <a16:creationId xmlns:a16="http://schemas.microsoft.com/office/drawing/2014/main" id="{D45EBCBD-D6E4-4CA5-B4DD-2D080994F62D}"/>
              </a:ext>
            </a:extLst>
          </p:cNvPr>
          <p:cNvSpPr/>
          <p:nvPr/>
        </p:nvSpPr>
        <p:spPr>
          <a:xfrm>
            <a:off x="5151746" y="3360657"/>
            <a:ext cx="1849801" cy="1720392"/>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564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2017</a:t>
            </a:r>
            <a:r>
              <a:rPr lang="ja-JP" altLang="en-US" dirty="0"/>
              <a:t>年度</a:t>
            </a:r>
            <a:endParaRPr lang="en-US" altLang="ja-JP" dirty="0"/>
          </a:p>
          <a:p>
            <a:pPr lvl="1"/>
            <a:r>
              <a:rPr lang="ja-JP" altLang="en-US" dirty="0"/>
              <a:t>新奇性探求傾向（</a:t>
            </a:r>
            <a:r>
              <a:rPr lang="en-US" altLang="ja-JP" dirty="0"/>
              <a:t>Gray</a:t>
            </a:r>
            <a:r>
              <a:rPr lang="ja-JP" altLang="en-US" dirty="0"/>
              <a:t>の気質特性）の高い人は，悪い山に対する発汗反応が大きく，かつアイオワ・ギャンブル課題の成績が良い</a:t>
            </a:r>
            <a:endParaRPr lang="en-US" altLang="ja-JP" dirty="0"/>
          </a:p>
          <a:p>
            <a:pPr lvl="1"/>
            <a:endParaRPr lang="en-US" altLang="ja-JP" dirty="0"/>
          </a:p>
          <a:p>
            <a:pPr lvl="1"/>
            <a:r>
              <a:rPr lang="ja-JP" altLang="en-US" dirty="0"/>
              <a:t>さらに，異なる質問紙を用いて検討したところ，アイオワ・ギャンブル課題における山の切り替え直後の成績と新奇性探求傾向（</a:t>
            </a:r>
            <a:r>
              <a:rPr lang="en-US" altLang="ja-JP" dirty="0"/>
              <a:t>Cloninger</a:t>
            </a:r>
            <a:r>
              <a:rPr lang="ja-JP" altLang="en-US" dirty="0"/>
              <a:t>の気質特性）の相関が確認された</a:t>
            </a:r>
            <a:endParaRPr lang="en-US" altLang="ja-JP" dirty="0"/>
          </a:p>
          <a:p>
            <a:pPr lvl="1"/>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内受容感覚が高い（心拍追跡課題成績が良い）人は山の切り替えへの対応に優れていることを示した</a:t>
            </a:r>
            <a:endParaRPr lang="en-US" altLang="ja-JP" dirty="0"/>
          </a:p>
          <a:p>
            <a:pPr lvl="1"/>
            <a:endParaRPr lang="ja-JP" altLang="en-US" dirty="0"/>
          </a:p>
        </p:txBody>
      </p:sp>
    </p:spTree>
    <p:extLst>
      <p:ext uri="{BB962C8B-B14F-4D97-AF65-F5344CB8AC3E}">
        <p14:creationId xmlns:p14="http://schemas.microsoft.com/office/powerpoint/2010/main" val="298167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6AEEC7-B650-4414-B3A3-EEC1FC1AFB38}"/>
              </a:ext>
            </a:extLst>
          </p:cNvPr>
          <p:cNvSpPr>
            <a:spLocks noGrp="1"/>
          </p:cNvSpPr>
          <p:nvPr>
            <p:ph type="title"/>
          </p:nvPr>
        </p:nvSpPr>
        <p:spPr/>
        <p:txBody>
          <a:bodyPr/>
          <a:lstStyle/>
          <a:p>
            <a:r>
              <a:rPr kumimoji="1" lang="ja-JP" altLang="en-US"/>
              <a:t>パターン１</a:t>
            </a:r>
          </a:p>
        </p:txBody>
      </p:sp>
      <p:sp>
        <p:nvSpPr>
          <p:cNvPr id="3" name="テキスト プレースホルダー 2">
            <a:extLst>
              <a:ext uri="{FF2B5EF4-FFF2-40B4-BE49-F238E27FC236}">
                <a16:creationId xmlns:a16="http://schemas.microsoft.com/office/drawing/2014/main" id="{D729F24B-DC2B-4853-B725-2DF69638BEBD}"/>
              </a:ext>
            </a:extLst>
          </p:cNvPr>
          <p:cNvSpPr>
            <a:spLocks noGrp="1"/>
          </p:cNvSpPr>
          <p:nvPr>
            <p:ph type="body" idx="1"/>
          </p:nvPr>
        </p:nvSpPr>
        <p:spPr/>
        <p:txBody>
          <a:bodyPr/>
          <a:lstStyle/>
          <a:p>
            <a:endParaRPr kumimoji="1" lang="en-US" altLang="ja-JP" dirty="0">
              <a:solidFill>
                <a:schemeClr val="tx1"/>
              </a:solidFill>
            </a:endParaRPr>
          </a:p>
          <a:p>
            <a:r>
              <a:rPr lang="en-US" altLang="ja-JP" dirty="0">
                <a:solidFill>
                  <a:schemeClr val="tx1"/>
                </a:solidFill>
              </a:rPr>
              <a:t>1</a:t>
            </a:r>
            <a:r>
              <a:rPr lang="ja-JP" altLang="en-US" dirty="0">
                <a:solidFill>
                  <a:schemeClr val="tx1"/>
                </a:solidFill>
              </a:rPr>
              <a:t>スライド</a:t>
            </a:r>
            <a:endParaRPr kumimoji="1" lang="ja-JP" altLang="en-US" dirty="0">
              <a:solidFill>
                <a:schemeClr val="tx1"/>
              </a:solidFill>
            </a:endParaRPr>
          </a:p>
        </p:txBody>
      </p:sp>
    </p:spTree>
    <p:extLst>
      <p:ext uri="{BB962C8B-B14F-4D97-AF65-F5344CB8AC3E}">
        <p14:creationId xmlns:p14="http://schemas.microsoft.com/office/powerpoint/2010/main" val="50533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a:t>
              </a:r>
              <a:r>
                <a:rPr lang="ja-JP" altLang="en-US" sz="3800" b="1" dirty="0">
                  <a:solidFill>
                    <a:prstClr val="white"/>
                  </a:solidFill>
                  <a:latin typeface="HG丸ｺﾞｼｯｸM-PRO" pitchFamily="50" charset="-128"/>
                  <a:ea typeface="HG丸ｺﾞｼｯｸM-PRO" pitchFamily="50" charset="-128"/>
                </a:rPr>
                <a:t>（</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594566" y="2473834"/>
            <a:ext cx="2159566" cy="861774"/>
          </a:xfrm>
          <a:prstGeom prst="rect">
            <a:avLst/>
          </a:prstGeom>
          <a:noFill/>
        </p:spPr>
        <p:txBody>
          <a:bodyPr wrap="none" rtlCol="0">
            <a:spAutoFit/>
          </a:bodyPr>
          <a:lstStyle/>
          <a:p>
            <a:r>
              <a:rPr kumimoji="1" lang="en-US" altLang="ja-JP" dirty="0"/>
              <a:t>100</a:t>
            </a:r>
            <a:r>
              <a:rPr kumimoji="1" lang="ja-JP" altLang="en-US" dirty="0"/>
              <a:t>試行</a:t>
            </a:r>
            <a:endParaRPr kumimoji="1" lang="en-US" altLang="ja-JP" dirty="0"/>
          </a:p>
          <a:p>
            <a:r>
              <a:rPr lang="ja-JP" altLang="en-US" dirty="0"/>
              <a:t>難易度：簡単</a:t>
            </a:r>
            <a:endParaRPr lang="en-US" altLang="ja-JP" dirty="0"/>
          </a:p>
          <a:p>
            <a:r>
              <a:rPr lang="ja-JP" altLang="en-US" sz="1400" dirty="0"/>
              <a:t>（確実に学習するため）</a:t>
            </a:r>
            <a:endParaRPr kumimoji="1" lang="ja-JP" altLang="en-US" dirty="0"/>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274929"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594566" y="4694967"/>
            <a:ext cx="2186817" cy="861774"/>
          </a:xfrm>
          <a:prstGeom prst="rect">
            <a:avLst/>
          </a:prstGeom>
          <a:noFill/>
        </p:spPr>
        <p:txBody>
          <a:bodyPr wrap="none" rtlCol="0">
            <a:spAutoFit/>
          </a:bodyPr>
          <a:lstStyle/>
          <a:p>
            <a:r>
              <a:rPr kumimoji="1" lang="en-US" altLang="ja-JP" dirty="0"/>
              <a:t>150</a:t>
            </a:r>
            <a:r>
              <a:rPr kumimoji="1" lang="ja-JP" altLang="en-US" dirty="0"/>
              <a:t>試行</a:t>
            </a:r>
            <a:endParaRPr kumimoji="1" lang="en-US" altLang="ja-JP" dirty="0"/>
          </a:p>
          <a:p>
            <a:r>
              <a:rPr lang="ja-JP" altLang="en-US" dirty="0"/>
              <a:t>先行研究と同じ山</a:t>
            </a:r>
            <a:endParaRPr lang="en-US" altLang="ja-JP" dirty="0"/>
          </a:p>
          <a:p>
            <a:r>
              <a:rPr lang="ja-JP" altLang="en-US" sz="1400" dirty="0"/>
              <a:t>（</a:t>
            </a:r>
            <a:r>
              <a:rPr lang="en-US" altLang="ja-JP" sz="1400" dirty="0"/>
              <a:t>Bechara et al., 1996</a:t>
            </a:r>
            <a:r>
              <a:rPr lang="ja-JP" altLang="en-US" sz="1400" dirty="0"/>
              <a:t>）</a:t>
            </a:r>
            <a:endParaRPr kumimoji="1" lang="ja-JP" altLang="en-US" dirty="0"/>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274928"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720805"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889370"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GSR,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1298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6AEEC7-B650-4414-B3A3-EEC1FC1AFB38}"/>
              </a:ext>
            </a:extLst>
          </p:cNvPr>
          <p:cNvSpPr>
            <a:spLocks noGrp="1"/>
          </p:cNvSpPr>
          <p:nvPr>
            <p:ph type="title"/>
          </p:nvPr>
        </p:nvSpPr>
        <p:spPr/>
        <p:txBody>
          <a:bodyPr/>
          <a:lstStyle/>
          <a:p>
            <a:r>
              <a:rPr kumimoji="1" lang="ja-JP" altLang="en-US" dirty="0"/>
              <a:t>パターン２</a:t>
            </a:r>
          </a:p>
        </p:txBody>
      </p:sp>
      <p:sp>
        <p:nvSpPr>
          <p:cNvPr id="3" name="テキスト プレースホルダー 2">
            <a:extLst>
              <a:ext uri="{FF2B5EF4-FFF2-40B4-BE49-F238E27FC236}">
                <a16:creationId xmlns:a16="http://schemas.microsoft.com/office/drawing/2014/main" id="{D729F24B-DC2B-4853-B725-2DF69638BEBD}"/>
              </a:ext>
            </a:extLst>
          </p:cNvPr>
          <p:cNvSpPr>
            <a:spLocks noGrp="1"/>
          </p:cNvSpPr>
          <p:nvPr>
            <p:ph type="body" idx="1"/>
          </p:nvPr>
        </p:nvSpPr>
        <p:spPr/>
        <p:txBody>
          <a:bodyPr/>
          <a:lstStyle/>
          <a:p>
            <a:endParaRPr kumimoji="1" lang="en-US" altLang="ja-JP" dirty="0">
              <a:solidFill>
                <a:schemeClr val="tx1"/>
              </a:solidFill>
            </a:endParaRPr>
          </a:p>
          <a:p>
            <a:r>
              <a:rPr lang="ja-JP" altLang="en-US" dirty="0">
                <a:solidFill>
                  <a:schemeClr val="tx1"/>
                </a:solidFill>
              </a:rPr>
              <a:t>スライド</a:t>
            </a:r>
            <a:r>
              <a:rPr lang="en-US" altLang="ja-JP" dirty="0">
                <a:solidFill>
                  <a:schemeClr val="tx1"/>
                </a:solidFill>
              </a:rPr>
              <a:t>2</a:t>
            </a:r>
            <a:r>
              <a:rPr lang="ja-JP" altLang="en-US" dirty="0">
                <a:solidFill>
                  <a:schemeClr val="tx1"/>
                </a:solidFill>
              </a:rPr>
              <a:t>枚に分割</a:t>
            </a:r>
            <a:endParaRPr kumimoji="1" lang="ja-JP" altLang="en-US" dirty="0">
              <a:solidFill>
                <a:schemeClr val="tx1"/>
              </a:solidFill>
            </a:endParaRPr>
          </a:p>
        </p:txBody>
      </p:sp>
    </p:spTree>
    <p:extLst>
      <p:ext uri="{BB962C8B-B14F-4D97-AF65-F5344CB8AC3E}">
        <p14:creationId xmlns:p14="http://schemas.microsoft.com/office/powerpoint/2010/main" val="269863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a:extLst>
              <a:ext uri="{FF2B5EF4-FFF2-40B4-BE49-F238E27FC236}">
                <a16:creationId xmlns:a16="http://schemas.microsoft.com/office/drawing/2014/main" id="{C0FAD57F-6FCA-4A6A-9AA9-A9B59CB9440F}"/>
              </a:ext>
            </a:extLst>
          </p:cNvPr>
          <p:cNvCxnSpPr/>
          <p:nvPr/>
        </p:nvCxnSpPr>
        <p:spPr>
          <a:xfrm>
            <a:off x="879264" y="3716746"/>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84A00AF4-63FA-441B-B37F-6231EAE836D8}"/>
              </a:ext>
            </a:extLst>
          </p:cNvPr>
          <p:cNvCxnSpPr>
            <a:cxnSpLocks/>
          </p:cNvCxnSpPr>
          <p:nvPr/>
        </p:nvCxnSpPr>
        <p:spPr>
          <a:xfrm>
            <a:off x="879264" y="4002628"/>
            <a:ext cx="1054362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4140881-D5B9-4E5F-92F1-5E431C63CA80}"/>
              </a:ext>
            </a:extLst>
          </p:cNvPr>
          <p:cNvCxnSpPr/>
          <p:nvPr/>
        </p:nvCxnSpPr>
        <p:spPr>
          <a:xfrm>
            <a:off x="3935992" y="3716746"/>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267463A-E10F-4770-B015-66032D09C725}"/>
              </a:ext>
            </a:extLst>
          </p:cNvPr>
          <p:cNvCxnSpPr/>
          <p:nvPr/>
        </p:nvCxnSpPr>
        <p:spPr>
          <a:xfrm>
            <a:off x="6854249" y="3716746"/>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713B2A4-EC1F-46E5-B715-534CBC0E3228}"/>
              </a:ext>
            </a:extLst>
          </p:cNvPr>
          <p:cNvCxnSpPr/>
          <p:nvPr/>
        </p:nvCxnSpPr>
        <p:spPr>
          <a:xfrm>
            <a:off x="9772507" y="3716746"/>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BCD8F1F4-C95B-4870-8A4C-43D504BB4673}"/>
              </a:ext>
            </a:extLst>
          </p:cNvPr>
          <p:cNvSpPr/>
          <p:nvPr/>
        </p:nvSpPr>
        <p:spPr>
          <a:xfrm>
            <a:off x="4645101" y="3859687"/>
            <a:ext cx="1500039" cy="285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a:t>
            </a:r>
          </a:p>
        </p:txBody>
      </p:sp>
      <p:cxnSp>
        <p:nvCxnSpPr>
          <p:cNvPr id="16" name="直線コネクタ 15">
            <a:extLst>
              <a:ext uri="{FF2B5EF4-FFF2-40B4-BE49-F238E27FC236}">
                <a16:creationId xmlns:a16="http://schemas.microsoft.com/office/drawing/2014/main" id="{6A9D994D-AE4A-4418-8A55-6A74200E406F}"/>
              </a:ext>
            </a:extLst>
          </p:cNvPr>
          <p:cNvCxnSpPr>
            <a:cxnSpLocks/>
          </p:cNvCxnSpPr>
          <p:nvPr/>
        </p:nvCxnSpPr>
        <p:spPr>
          <a:xfrm>
            <a:off x="6766720" y="3310722"/>
            <a:ext cx="87529" cy="38038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E6DFC84-C9D3-4F39-BAEC-2F3E81B6F13D}"/>
              </a:ext>
            </a:extLst>
          </p:cNvPr>
          <p:cNvCxnSpPr>
            <a:cxnSpLocks/>
          </p:cNvCxnSpPr>
          <p:nvPr/>
        </p:nvCxnSpPr>
        <p:spPr>
          <a:xfrm flipH="1">
            <a:off x="6862425" y="3302545"/>
            <a:ext cx="79351" cy="40494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D63BEF-6932-4AE3-82C0-9FFE59A4F4BD}"/>
              </a:ext>
            </a:extLst>
          </p:cNvPr>
          <p:cNvCxnSpPr>
            <a:cxnSpLocks/>
          </p:cNvCxnSpPr>
          <p:nvPr/>
        </p:nvCxnSpPr>
        <p:spPr>
          <a:xfrm>
            <a:off x="9684976" y="3310722"/>
            <a:ext cx="87533" cy="4352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C292245-49BC-4531-B727-A38CF428C9BA}"/>
              </a:ext>
            </a:extLst>
          </p:cNvPr>
          <p:cNvSpPr txBox="1"/>
          <p:nvPr/>
        </p:nvSpPr>
        <p:spPr>
          <a:xfrm>
            <a:off x="2135759" y="3562209"/>
            <a:ext cx="543739" cy="369332"/>
          </a:xfrm>
          <a:prstGeom prst="rect">
            <a:avLst/>
          </a:prstGeom>
          <a:noFill/>
        </p:spPr>
        <p:txBody>
          <a:bodyPr wrap="none" rtlCol="0">
            <a:spAutoFit/>
          </a:bodyPr>
          <a:lstStyle/>
          <a:p>
            <a:r>
              <a:rPr lang="en-US" altLang="ja-JP" dirty="0"/>
              <a:t>6</a:t>
            </a:r>
            <a:r>
              <a:rPr kumimoji="1" lang="ja-JP" altLang="en-US" dirty="0"/>
              <a:t>秒</a:t>
            </a:r>
          </a:p>
        </p:txBody>
      </p:sp>
      <p:sp>
        <p:nvSpPr>
          <p:cNvPr id="21" name="テキスト ボックス 20">
            <a:extLst>
              <a:ext uri="{FF2B5EF4-FFF2-40B4-BE49-F238E27FC236}">
                <a16:creationId xmlns:a16="http://schemas.microsoft.com/office/drawing/2014/main" id="{5821CAEA-D8A1-423E-92B2-B571C18A42AE}"/>
              </a:ext>
            </a:extLst>
          </p:cNvPr>
          <p:cNvSpPr txBox="1"/>
          <p:nvPr/>
        </p:nvSpPr>
        <p:spPr>
          <a:xfrm>
            <a:off x="10278572" y="3558842"/>
            <a:ext cx="543739" cy="369332"/>
          </a:xfrm>
          <a:prstGeom prst="rect">
            <a:avLst/>
          </a:prstGeom>
          <a:noFill/>
        </p:spPr>
        <p:txBody>
          <a:bodyPr wrap="none" rtlCol="0">
            <a:spAutoFit/>
          </a:bodyPr>
          <a:lstStyle/>
          <a:p>
            <a:r>
              <a:rPr lang="en-US" altLang="ja-JP" dirty="0"/>
              <a:t>3</a:t>
            </a:r>
            <a:r>
              <a:rPr kumimoji="1" lang="ja-JP" altLang="en-US" dirty="0"/>
              <a:t>秒</a:t>
            </a:r>
          </a:p>
        </p:txBody>
      </p:sp>
      <p:sp>
        <p:nvSpPr>
          <p:cNvPr id="22" name="テキスト ボックス 21">
            <a:extLst>
              <a:ext uri="{FF2B5EF4-FFF2-40B4-BE49-F238E27FC236}">
                <a16:creationId xmlns:a16="http://schemas.microsoft.com/office/drawing/2014/main" id="{E4E8CFB2-E908-41E3-A177-9197263A15DA}"/>
              </a:ext>
            </a:extLst>
          </p:cNvPr>
          <p:cNvSpPr txBox="1"/>
          <p:nvPr/>
        </p:nvSpPr>
        <p:spPr>
          <a:xfrm>
            <a:off x="1581049" y="4425454"/>
            <a:ext cx="1569660" cy="369332"/>
          </a:xfrm>
          <a:prstGeom prst="rect">
            <a:avLst/>
          </a:prstGeom>
          <a:noFill/>
        </p:spPr>
        <p:txBody>
          <a:bodyPr wrap="none" rtlCol="0">
            <a:spAutoFit/>
          </a:bodyPr>
          <a:lstStyle/>
          <a:p>
            <a:r>
              <a:rPr kumimoji="1" lang="ja-JP" altLang="en-US" dirty="0">
                <a:solidFill>
                  <a:srgbClr val="FF0000"/>
                </a:solidFill>
              </a:rPr>
              <a:t>生理反応計測</a:t>
            </a:r>
            <a:endParaRPr lang="en-US" altLang="ja-JP" dirty="0">
              <a:solidFill>
                <a:srgbClr val="FF0000"/>
              </a:solidFill>
            </a:endParaRPr>
          </a:p>
        </p:txBody>
      </p:sp>
      <p:cxnSp>
        <p:nvCxnSpPr>
          <p:cNvPr id="23" name="直線コネクタ 22">
            <a:extLst>
              <a:ext uri="{FF2B5EF4-FFF2-40B4-BE49-F238E27FC236}">
                <a16:creationId xmlns:a16="http://schemas.microsoft.com/office/drawing/2014/main" id="{5635CB89-2411-4138-88D3-A1E87852DA00}"/>
              </a:ext>
            </a:extLst>
          </p:cNvPr>
          <p:cNvCxnSpPr/>
          <p:nvPr/>
        </p:nvCxnSpPr>
        <p:spPr>
          <a:xfrm>
            <a:off x="879042" y="4269212"/>
            <a:ext cx="0" cy="5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2265E77-2BCF-419D-B051-05736B8A6443}"/>
              </a:ext>
            </a:extLst>
          </p:cNvPr>
          <p:cNvCxnSpPr/>
          <p:nvPr/>
        </p:nvCxnSpPr>
        <p:spPr>
          <a:xfrm>
            <a:off x="3935084" y="4254786"/>
            <a:ext cx="0" cy="5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5B1451E-A9A6-486D-AFF9-E10EFEA3C2F2}"/>
              </a:ext>
            </a:extLst>
          </p:cNvPr>
          <p:cNvCxnSpPr>
            <a:cxnSpLocks/>
          </p:cNvCxnSpPr>
          <p:nvPr/>
        </p:nvCxnSpPr>
        <p:spPr>
          <a:xfrm>
            <a:off x="879042" y="4301427"/>
            <a:ext cx="3056042"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CFD4B9D-4428-45B8-998F-8D18AA3D1B96}"/>
              </a:ext>
            </a:extLst>
          </p:cNvPr>
          <p:cNvSpPr/>
          <p:nvPr/>
        </p:nvSpPr>
        <p:spPr>
          <a:xfrm>
            <a:off x="7563358" y="3859687"/>
            <a:ext cx="1500039" cy="285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a:t>
            </a:r>
          </a:p>
        </p:txBody>
      </p:sp>
      <p:cxnSp>
        <p:nvCxnSpPr>
          <p:cNvPr id="39" name="直線コネクタ 38">
            <a:extLst>
              <a:ext uri="{FF2B5EF4-FFF2-40B4-BE49-F238E27FC236}">
                <a16:creationId xmlns:a16="http://schemas.microsoft.com/office/drawing/2014/main" id="{08060B92-9E7D-4C8B-9D42-6375E5A6F01E}"/>
              </a:ext>
            </a:extLst>
          </p:cNvPr>
          <p:cNvCxnSpPr>
            <a:cxnSpLocks/>
          </p:cNvCxnSpPr>
          <p:nvPr/>
        </p:nvCxnSpPr>
        <p:spPr>
          <a:xfrm>
            <a:off x="3778663" y="3302545"/>
            <a:ext cx="156421" cy="44096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F46A560C-5C7C-4DAD-90D1-011412A4F801}"/>
              </a:ext>
            </a:extLst>
          </p:cNvPr>
          <p:cNvSpPr txBox="1"/>
          <p:nvPr/>
        </p:nvSpPr>
        <p:spPr>
          <a:xfrm>
            <a:off x="4841122" y="1352937"/>
            <a:ext cx="1107996" cy="369332"/>
          </a:xfrm>
          <a:prstGeom prst="rect">
            <a:avLst/>
          </a:prstGeom>
          <a:noFill/>
        </p:spPr>
        <p:txBody>
          <a:bodyPr wrap="none" rtlCol="0">
            <a:spAutoFit/>
          </a:bodyPr>
          <a:lstStyle/>
          <a:p>
            <a:r>
              <a:rPr kumimoji="1" lang="ja-JP" altLang="en-US" dirty="0"/>
              <a:t>山を選択</a:t>
            </a:r>
          </a:p>
        </p:txBody>
      </p:sp>
      <p:sp>
        <p:nvSpPr>
          <p:cNvPr id="47" name="テキスト ボックス 46">
            <a:extLst>
              <a:ext uri="{FF2B5EF4-FFF2-40B4-BE49-F238E27FC236}">
                <a16:creationId xmlns:a16="http://schemas.microsoft.com/office/drawing/2014/main" id="{327FFEE2-3973-417E-AB30-80B7380B29D2}"/>
              </a:ext>
            </a:extLst>
          </p:cNvPr>
          <p:cNvSpPr txBox="1"/>
          <p:nvPr/>
        </p:nvSpPr>
        <p:spPr>
          <a:xfrm>
            <a:off x="7990210" y="1352937"/>
            <a:ext cx="646331" cy="369332"/>
          </a:xfrm>
          <a:prstGeom prst="rect">
            <a:avLst/>
          </a:prstGeom>
          <a:noFill/>
        </p:spPr>
        <p:txBody>
          <a:bodyPr wrap="none" rtlCol="0">
            <a:spAutoFit/>
          </a:bodyPr>
          <a:lstStyle/>
          <a:p>
            <a:r>
              <a:rPr kumimoji="1" lang="ja-JP" altLang="en-US" dirty="0"/>
              <a:t>報酬</a:t>
            </a:r>
          </a:p>
        </p:txBody>
      </p:sp>
      <p:pic>
        <p:nvPicPr>
          <p:cNvPr id="2" name="図 1">
            <a:extLst>
              <a:ext uri="{FF2B5EF4-FFF2-40B4-BE49-F238E27FC236}">
                <a16:creationId xmlns:a16="http://schemas.microsoft.com/office/drawing/2014/main" id="{65B958A8-C400-4B91-9992-F86D1115A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63" y="1759496"/>
            <a:ext cx="2743200" cy="1543050"/>
          </a:xfrm>
          <a:prstGeom prst="rect">
            <a:avLst/>
          </a:prstGeom>
          <a:ln w="19050">
            <a:solidFill>
              <a:schemeClr val="bg1"/>
            </a:solidFill>
          </a:ln>
        </p:spPr>
      </p:pic>
      <p:pic>
        <p:nvPicPr>
          <p:cNvPr id="3" name="図 2">
            <a:extLst>
              <a:ext uri="{FF2B5EF4-FFF2-40B4-BE49-F238E27FC236}">
                <a16:creationId xmlns:a16="http://schemas.microsoft.com/office/drawing/2014/main" id="{15315DBC-44A0-411B-A5F9-31CDE6CF2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520" y="1759496"/>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C93A0B6D-1B88-4585-AFA8-E4BDE4BB5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776" y="1759496"/>
            <a:ext cx="2743200" cy="1543050"/>
          </a:xfrm>
          <a:prstGeom prst="rect">
            <a:avLst/>
          </a:prstGeom>
          <a:ln w="19050">
            <a:solidFill>
              <a:schemeClr val="bg1"/>
            </a:solidFill>
          </a:ln>
        </p:spPr>
      </p:pic>
      <p:cxnSp>
        <p:nvCxnSpPr>
          <p:cNvPr id="44" name="直線コネクタ 43">
            <a:extLst>
              <a:ext uri="{FF2B5EF4-FFF2-40B4-BE49-F238E27FC236}">
                <a16:creationId xmlns:a16="http://schemas.microsoft.com/office/drawing/2014/main" id="{61EEFF19-8AC9-45FF-B104-55B998916D0F}"/>
              </a:ext>
            </a:extLst>
          </p:cNvPr>
          <p:cNvCxnSpPr>
            <a:cxnSpLocks/>
          </p:cNvCxnSpPr>
          <p:nvPr/>
        </p:nvCxnSpPr>
        <p:spPr>
          <a:xfrm flipH="1">
            <a:off x="859498" y="3302545"/>
            <a:ext cx="194823" cy="44096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BE21A26-ABDB-4A42-93A8-C985210260EB}"/>
              </a:ext>
            </a:extLst>
          </p:cNvPr>
          <p:cNvSpPr txBox="1"/>
          <p:nvPr/>
        </p:nvSpPr>
        <p:spPr>
          <a:xfrm>
            <a:off x="2083897" y="1352937"/>
            <a:ext cx="646331" cy="369332"/>
          </a:xfrm>
          <a:prstGeom prst="rect">
            <a:avLst/>
          </a:prstGeom>
          <a:noFill/>
        </p:spPr>
        <p:txBody>
          <a:bodyPr wrap="none" rtlCol="0">
            <a:spAutoFit/>
          </a:bodyPr>
          <a:lstStyle/>
          <a:p>
            <a:r>
              <a:rPr kumimoji="1" lang="ja-JP" altLang="en-US" dirty="0"/>
              <a:t>待機</a:t>
            </a:r>
          </a:p>
        </p:txBody>
      </p:sp>
      <p:grpSp>
        <p:nvGrpSpPr>
          <p:cNvPr id="62" name="グループ化 61">
            <a:extLst>
              <a:ext uri="{FF2B5EF4-FFF2-40B4-BE49-F238E27FC236}">
                <a16:creationId xmlns:a16="http://schemas.microsoft.com/office/drawing/2014/main" id="{7842E92B-7A75-40A4-A33F-CCB08B84B4FC}"/>
              </a:ext>
            </a:extLst>
          </p:cNvPr>
          <p:cNvGrpSpPr/>
          <p:nvPr/>
        </p:nvGrpSpPr>
        <p:grpSpPr>
          <a:xfrm>
            <a:off x="0" y="0"/>
            <a:ext cx="12192000" cy="1274713"/>
            <a:chOff x="0" y="-1"/>
            <a:chExt cx="12192000" cy="1477109"/>
          </a:xfrm>
        </p:grpSpPr>
        <p:sp>
          <p:nvSpPr>
            <p:cNvPr id="63" name="正方形/長方形 62">
              <a:extLst>
                <a:ext uri="{FF2B5EF4-FFF2-40B4-BE49-F238E27FC236}">
                  <a16:creationId xmlns:a16="http://schemas.microsoft.com/office/drawing/2014/main" id="{F319E118-F251-49C6-8F60-98DC46A86401}"/>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直角三角形 63">
              <a:extLst>
                <a:ext uri="{FF2B5EF4-FFF2-40B4-BE49-F238E27FC236}">
                  <a16:creationId xmlns:a16="http://schemas.microsoft.com/office/drawing/2014/main" id="{E7FB8C37-AB35-42A1-9932-A095F7175CBF}"/>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タイトル 1">
            <a:extLst>
              <a:ext uri="{FF2B5EF4-FFF2-40B4-BE49-F238E27FC236}">
                <a16:creationId xmlns:a16="http://schemas.microsoft.com/office/drawing/2014/main" id="{765005EB-C154-475E-A3D8-043F62A93003}"/>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a:t>
            </a:r>
            <a:r>
              <a:rPr lang="ja-JP" altLang="en-US" sz="3800" b="1" dirty="0">
                <a:solidFill>
                  <a:prstClr val="white"/>
                </a:solidFill>
                <a:latin typeface="HG丸ｺﾞｼｯｸM-PRO" pitchFamily="50" charset="-128"/>
                <a:ea typeface="HG丸ｺﾞｼｯｸM-PRO" pitchFamily="50" charset="-128"/>
              </a:rPr>
              <a:t>（</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sp>
        <p:nvSpPr>
          <p:cNvPr id="32" name="テキスト ボックス 31">
            <a:extLst>
              <a:ext uri="{FF2B5EF4-FFF2-40B4-BE49-F238E27FC236}">
                <a16:creationId xmlns:a16="http://schemas.microsoft.com/office/drawing/2014/main" id="{4BEE195C-F768-40B2-B15F-B0BAF200DD7F}"/>
              </a:ext>
            </a:extLst>
          </p:cNvPr>
          <p:cNvSpPr txBox="1"/>
          <p:nvPr/>
        </p:nvSpPr>
        <p:spPr>
          <a:xfrm>
            <a:off x="5699363" y="4922608"/>
            <a:ext cx="5626861" cy="646331"/>
          </a:xfrm>
          <a:prstGeom prst="rect">
            <a:avLst/>
          </a:prstGeom>
          <a:noFill/>
        </p:spPr>
        <p:txBody>
          <a:bodyPr wrap="none" rtlCol="0">
            <a:spAutoFit/>
          </a:bodyPr>
          <a:lstStyle/>
          <a:p>
            <a:r>
              <a:rPr kumimoji="1" lang="ja-JP" altLang="en-US" u="sng" dirty="0"/>
              <a:t>予期的</a:t>
            </a:r>
            <a:r>
              <a:rPr kumimoji="1" lang="en-US" altLang="ja-JP" u="sng" dirty="0"/>
              <a:t>GSR </a:t>
            </a:r>
            <a:r>
              <a:rPr kumimoji="1" lang="en-US" altLang="ja-JP" dirty="0"/>
              <a:t>= </a:t>
            </a:r>
            <a:r>
              <a:rPr kumimoji="1" lang="ja-JP" altLang="en-US" dirty="0"/>
              <a:t>（悪い山を引く前</a:t>
            </a:r>
            <a:r>
              <a:rPr kumimoji="1" lang="en-US" altLang="ja-JP" dirty="0"/>
              <a:t>6</a:t>
            </a:r>
            <a:r>
              <a:rPr kumimoji="1" lang="ja-JP" altLang="en-US" dirty="0"/>
              <a:t>秒間の</a:t>
            </a:r>
            <a:r>
              <a:rPr kumimoji="1" lang="en-US" altLang="ja-JP" dirty="0"/>
              <a:t>GSR</a:t>
            </a:r>
            <a:r>
              <a:rPr kumimoji="1" lang="ja-JP" altLang="en-US" dirty="0"/>
              <a:t>）</a:t>
            </a:r>
            <a:endParaRPr kumimoji="1" lang="en-US" altLang="ja-JP" dirty="0"/>
          </a:p>
          <a:p>
            <a:r>
              <a:rPr lang="en-US" altLang="ja-JP" dirty="0"/>
              <a:t>		</a:t>
            </a:r>
            <a:r>
              <a:rPr kumimoji="1" lang="ja-JP" altLang="en-US" dirty="0"/>
              <a:t>－（良い山を引く前</a:t>
            </a:r>
            <a:r>
              <a:rPr kumimoji="1" lang="en-US" altLang="ja-JP" dirty="0"/>
              <a:t>6</a:t>
            </a:r>
            <a:r>
              <a:rPr kumimoji="1" lang="ja-JP" altLang="en-US" dirty="0"/>
              <a:t>秒間の</a:t>
            </a:r>
            <a:r>
              <a:rPr lang="en-US" altLang="ja-JP" dirty="0"/>
              <a:t>GSR</a:t>
            </a:r>
            <a:r>
              <a:rPr kumimoji="1" lang="ja-JP" altLang="en-US" dirty="0"/>
              <a:t>）</a:t>
            </a:r>
          </a:p>
        </p:txBody>
      </p:sp>
      <p:pic>
        <p:nvPicPr>
          <p:cNvPr id="4" name="図 3">
            <a:extLst>
              <a:ext uri="{FF2B5EF4-FFF2-40B4-BE49-F238E27FC236}">
                <a16:creationId xmlns:a16="http://schemas.microsoft.com/office/drawing/2014/main" id="{38AC1EDC-AF0F-4123-B264-3FD09A1A8E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217" y="4988592"/>
            <a:ext cx="1087023" cy="823374"/>
          </a:xfrm>
          <a:prstGeom prst="rect">
            <a:avLst/>
          </a:prstGeom>
        </p:spPr>
      </p:pic>
      <p:pic>
        <p:nvPicPr>
          <p:cNvPr id="5" name="図 4" descr="室内, 人 が含まれている画像&#10;&#10;自動的に生成された説明">
            <a:extLst>
              <a:ext uri="{FF2B5EF4-FFF2-40B4-BE49-F238E27FC236}">
                <a16:creationId xmlns:a16="http://schemas.microsoft.com/office/drawing/2014/main" id="{D6B3EA4A-CA1E-4282-861F-D3BB4C07B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217" y="5846300"/>
            <a:ext cx="1097832" cy="823374"/>
          </a:xfrm>
          <a:prstGeom prst="rect">
            <a:avLst/>
          </a:prstGeom>
        </p:spPr>
      </p:pic>
      <p:sp>
        <p:nvSpPr>
          <p:cNvPr id="6" name="テキスト ボックス 5">
            <a:extLst>
              <a:ext uri="{FF2B5EF4-FFF2-40B4-BE49-F238E27FC236}">
                <a16:creationId xmlns:a16="http://schemas.microsoft.com/office/drawing/2014/main" id="{8DAA3A2A-2E8C-40E0-8A8E-9A62FF790688}"/>
              </a:ext>
            </a:extLst>
          </p:cNvPr>
          <p:cNvSpPr txBox="1"/>
          <p:nvPr/>
        </p:nvSpPr>
        <p:spPr>
          <a:xfrm>
            <a:off x="1665401" y="5215613"/>
            <a:ext cx="1800493" cy="369332"/>
          </a:xfrm>
          <a:prstGeom prst="rect">
            <a:avLst/>
          </a:prstGeom>
          <a:noFill/>
        </p:spPr>
        <p:txBody>
          <a:bodyPr wrap="none" rtlCol="0">
            <a:spAutoFit/>
          </a:bodyPr>
          <a:lstStyle/>
          <a:p>
            <a:r>
              <a:rPr kumimoji="1" lang="ja-JP" altLang="en-US" dirty="0"/>
              <a:t>心拍数（心電）</a:t>
            </a:r>
          </a:p>
        </p:txBody>
      </p:sp>
      <p:sp>
        <p:nvSpPr>
          <p:cNvPr id="14" name="テキスト ボックス 13">
            <a:extLst>
              <a:ext uri="{FF2B5EF4-FFF2-40B4-BE49-F238E27FC236}">
                <a16:creationId xmlns:a16="http://schemas.microsoft.com/office/drawing/2014/main" id="{021287C0-E1A8-4B9E-BC84-09B87B7B1B6B}"/>
              </a:ext>
            </a:extLst>
          </p:cNvPr>
          <p:cNvSpPr txBox="1"/>
          <p:nvPr/>
        </p:nvSpPr>
        <p:spPr>
          <a:xfrm>
            <a:off x="1665401" y="5796322"/>
            <a:ext cx="2882520" cy="923330"/>
          </a:xfrm>
          <a:prstGeom prst="rect">
            <a:avLst/>
          </a:prstGeom>
          <a:noFill/>
        </p:spPr>
        <p:txBody>
          <a:bodyPr wrap="none" rtlCol="0">
            <a:spAutoFit/>
          </a:bodyPr>
          <a:lstStyle/>
          <a:p>
            <a:r>
              <a:rPr kumimoji="1" lang="en-US" altLang="ja-JP" dirty="0"/>
              <a:t>GSR</a:t>
            </a:r>
          </a:p>
          <a:p>
            <a:r>
              <a:rPr kumimoji="1" lang="en-US" altLang="ja-JP" dirty="0"/>
              <a:t>(Galvanic Skin Response,</a:t>
            </a:r>
          </a:p>
          <a:p>
            <a:r>
              <a:rPr lang="ja-JP" altLang="en-US" dirty="0"/>
              <a:t>発汗反応</a:t>
            </a:r>
            <a:r>
              <a:rPr kumimoji="1" lang="en-US" altLang="ja-JP" dirty="0"/>
              <a:t>)</a:t>
            </a:r>
            <a:endParaRPr kumimoji="1" lang="ja-JP" altLang="en-US" dirty="0"/>
          </a:p>
        </p:txBody>
      </p:sp>
      <p:sp>
        <p:nvSpPr>
          <p:cNvPr id="26" name="矢印: 折線 25">
            <a:extLst>
              <a:ext uri="{FF2B5EF4-FFF2-40B4-BE49-F238E27FC236}">
                <a16:creationId xmlns:a16="http://schemas.microsoft.com/office/drawing/2014/main" id="{C1AA5E7E-3D92-4F32-97C8-C91A2138C271}"/>
              </a:ext>
            </a:extLst>
          </p:cNvPr>
          <p:cNvSpPr/>
          <p:nvPr/>
        </p:nvSpPr>
        <p:spPr>
          <a:xfrm flipV="1">
            <a:off x="6658391" y="5885213"/>
            <a:ext cx="391716" cy="425369"/>
          </a:xfrm>
          <a:prstGeom prst="ben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四角形: 角を丸くする 28">
            <a:extLst>
              <a:ext uri="{FF2B5EF4-FFF2-40B4-BE49-F238E27FC236}">
                <a16:creationId xmlns:a16="http://schemas.microsoft.com/office/drawing/2014/main" id="{E8C54C51-25FB-4800-A852-FFA7349E9981}"/>
              </a:ext>
            </a:extLst>
          </p:cNvPr>
          <p:cNvSpPr/>
          <p:nvPr/>
        </p:nvSpPr>
        <p:spPr>
          <a:xfrm>
            <a:off x="7353249" y="5853630"/>
            <a:ext cx="3469062" cy="7500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悪い山を引くときのリスクに</a:t>
            </a:r>
            <a:endParaRPr kumimoji="1" lang="en-US" altLang="ja-JP" dirty="0">
              <a:solidFill>
                <a:schemeClr val="tx1"/>
              </a:solidFill>
            </a:endParaRPr>
          </a:p>
          <a:p>
            <a:r>
              <a:rPr kumimoji="1" lang="ja-JP" altLang="en-US" dirty="0">
                <a:solidFill>
                  <a:schemeClr val="tx1"/>
                </a:solidFill>
              </a:rPr>
              <a:t>対する</a:t>
            </a:r>
            <a:r>
              <a:rPr lang="en-US" altLang="ja-JP" dirty="0">
                <a:solidFill>
                  <a:schemeClr val="tx1"/>
                </a:solidFill>
              </a:rPr>
              <a:t>GSR</a:t>
            </a:r>
            <a:r>
              <a:rPr lang="ja-JP" altLang="en-US" dirty="0">
                <a:solidFill>
                  <a:schemeClr val="tx1"/>
                </a:solidFill>
              </a:rPr>
              <a:t>の反応</a:t>
            </a:r>
            <a:endParaRPr kumimoji="1" lang="ja-JP" altLang="en-US" dirty="0">
              <a:solidFill>
                <a:schemeClr val="tx1"/>
              </a:solidFill>
            </a:endParaRPr>
          </a:p>
        </p:txBody>
      </p:sp>
    </p:spTree>
    <p:extLst>
      <p:ext uri="{BB962C8B-B14F-4D97-AF65-F5344CB8AC3E}">
        <p14:creationId xmlns:p14="http://schemas.microsoft.com/office/powerpoint/2010/main" val="402499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山の切り替え</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2194127" y="328478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2194127" y="5846911"/>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grpSp>
        <p:nvGrpSpPr>
          <p:cNvPr id="2" name="グループ化 1">
            <a:extLst>
              <a:ext uri="{FF2B5EF4-FFF2-40B4-BE49-F238E27FC236}">
                <a16:creationId xmlns:a16="http://schemas.microsoft.com/office/drawing/2014/main" id="{239B43A2-228B-4727-B120-CC09CB213DE8}"/>
              </a:ext>
            </a:extLst>
          </p:cNvPr>
          <p:cNvGrpSpPr/>
          <p:nvPr/>
        </p:nvGrpSpPr>
        <p:grpSpPr>
          <a:xfrm>
            <a:off x="2707092" y="1656634"/>
            <a:ext cx="3442376" cy="1378168"/>
            <a:chOff x="1639545" y="1955849"/>
            <a:chExt cx="3442376" cy="1378168"/>
          </a:xfrm>
        </p:grpSpPr>
        <p:sp>
          <p:nvSpPr>
            <p:cNvPr id="13" name="四角形: 角を丸くする 12">
              <a:extLst>
                <a:ext uri="{FF2B5EF4-FFF2-40B4-BE49-F238E27FC236}">
                  <a16:creationId xmlns:a16="http://schemas.microsoft.com/office/drawing/2014/main" id="{424C6AFB-7DCF-4974-9287-215CF0282605}"/>
                </a:ext>
              </a:extLst>
            </p:cNvPr>
            <p:cNvSpPr/>
            <p:nvPr/>
          </p:nvSpPr>
          <p:spPr>
            <a:xfrm>
              <a:off x="1919288" y="21439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2704734" y="21439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3490180" y="21439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4275626" y="21439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2238402" y="3026240"/>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3804734" y="3026240"/>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1639545" y="1955849"/>
              <a:ext cx="3442376"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 name="グループ化 3">
            <a:extLst>
              <a:ext uri="{FF2B5EF4-FFF2-40B4-BE49-F238E27FC236}">
                <a16:creationId xmlns:a16="http://schemas.microsoft.com/office/drawing/2014/main" id="{0608AC61-602D-47AC-8EAB-488EA92457FC}"/>
              </a:ext>
            </a:extLst>
          </p:cNvPr>
          <p:cNvGrpSpPr/>
          <p:nvPr/>
        </p:nvGrpSpPr>
        <p:grpSpPr>
          <a:xfrm>
            <a:off x="2707092" y="4218762"/>
            <a:ext cx="3442376" cy="1378168"/>
            <a:chOff x="1639545" y="4166561"/>
            <a:chExt cx="3442376" cy="1378168"/>
          </a:xfrm>
        </p:grpSpPr>
        <p:sp>
          <p:nvSpPr>
            <p:cNvPr id="28" name="四角形: 角を丸くする 27">
              <a:extLst>
                <a:ext uri="{FF2B5EF4-FFF2-40B4-BE49-F238E27FC236}">
                  <a16:creationId xmlns:a16="http://schemas.microsoft.com/office/drawing/2014/main" id="{4BD4893E-5ECF-486C-8303-5D3EFB9E8E37}"/>
                </a:ext>
              </a:extLst>
            </p:cNvPr>
            <p:cNvSpPr/>
            <p:nvPr/>
          </p:nvSpPr>
          <p:spPr>
            <a:xfrm>
              <a:off x="1919288" y="4357833"/>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2704734" y="4357833"/>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3490180" y="4357833"/>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4275626" y="4357833"/>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3808093" y="5236952"/>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2236138" y="5236952"/>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1639545" y="4166561"/>
              <a:ext cx="3442376"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a:extLst>
              <a:ext uri="{FF2B5EF4-FFF2-40B4-BE49-F238E27FC236}">
                <a16:creationId xmlns:a16="http://schemas.microsoft.com/office/drawing/2014/main" id="{0B6F337F-166E-464F-A237-0C6F12980437}"/>
              </a:ext>
            </a:extLst>
          </p:cNvPr>
          <p:cNvSpPr txBox="1"/>
          <p:nvPr/>
        </p:nvSpPr>
        <p:spPr>
          <a:xfrm>
            <a:off x="6464705" y="1924589"/>
            <a:ext cx="4339650" cy="923330"/>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a:t>100</a:t>
            </a:r>
            <a:r>
              <a:rPr kumimoji="1" lang="ja-JP" altLang="en-US" dirty="0"/>
              <a:t>試行</a:t>
            </a:r>
            <a:endParaRPr kumimoji="1" lang="en-US" altLang="ja-JP" dirty="0"/>
          </a:p>
          <a:p>
            <a:pPr marL="285750" indent="-285750">
              <a:buFont typeface="Arial" panose="020B0604020202020204" pitchFamily="34" charset="0"/>
              <a:buChar char="•"/>
            </a:pPr>
            <a:r>
              <a:rPr lang="ja-JP" altLang="en-US" dirty="0"/>
              <a:t>難易度：とても簡単</a:t>
            </a:r>
            <a:endParaRPr lang="en-US" altLang="ja-JP" dirty="0"/>
          </a:p>
          <a:p>
            <a:r>
              <a:rPr kumimoji="1" lang="ja-JP" altLang="en-US" dirty="0"/>
              <a:t>　　　　（確実に学習してもらうため）</a:t>
            </a:r>
          </a:p>
        </p:txBody>
      </p:sp>
      <p:sp>
        <p:nvSpPr>
          <p:cNvPr id="39" name="テキスト ボックス 38">
            <a:extLst>
              <a:ext uri="{FF2B5EF4-FFF2-40B4-BE49-F238E27FC236}">
                <a16:creationId xmlns:a16="http://schemas.microsoft.com/office/drawing/2014/main" id="{C9A196C4-6EB1-46FD-A742-1DE951837398}"/>
              </a:ext>
            </a:extLst>
          </p:cNvPr>
          <p:cNvSpPr txBox="1"/>
          <p:nvPr/>
        </p:nvSpPr>
        <p:spPr>
          <a:xfrm>
            <a:off x="6469863" y="4486717"/>
            <a:ext cx="3676006" cy="923330"/>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a:t>150</a:t>
            </a:r>
            <a:r>
              <a:rPr kumimoji="1" lang="ja-JP" altLang="en-US" dirty="0"/>
              <a:t>試行</a:t>
            </a:r>
            <a:endParaRPr kumimoji="1" lang="en-US" altLang="ja-JP" dirty="0"/>
          </a:p>
          <a:p>
            <a:pPr marL="285750" indent="-285750">
              <a:buFont typeface="Arial" panose="020B0604020202020204" pitchFamily="34" charset="0"/>
              <a:buChar char="•"/>
            </a:pPr>
            <a:r>
              <a:rPr lang="ja-JP" altLang="en-US" dirty="0"/>
              <a:t>難易度：先行研究と同じ</a:t>
            </a:r>
            <a:endParaRPr lang="en-US" altLang="ja-JP" dirty="0"/>
          </a:p>
          <a:p>
            <a:r>
              <a:rPr kumimoji="1" lang="ja-JP" altLang="en-US" dirty="0"/>
              <a:t>　　　　（</a:t>
            </a:r>
            <a:r>
              <a:rPr lang="en-US" altLang="ja-JP" dirty="0"/>
              <a:t>Bechara</a:t>
            </a:r>
            <a:r>
              <a:rPr lang="ja-JP" altLang="en-US" dirty="0"/>
              <a:t> </a:t>
            </a:r>
            <a:r>
              <a:rPr lang="en-US" altLang="ja-JP" dirty="0"/>
              <a:t>et</a:t>
            </a:r>
            <a:r>
              <a:rPr lang="ja-JP" altLang="en-US" dirty="0"/>
              <a:t> </a:t>
            </a:r>
            <a:r>
              <a:rPr lang="en-US" altLang="ja-JP" dirty="0"/>
              <a:t>al.,</a:t>
            </a:r>
            <a:r>
              <a:rPr lang="ja-JP" altLang="en-US" dirty="0"/>
              <a:t> </a:t>
            </a:r>
            <a:r>
              <a:rPr lang="en-US" altLang="ja-JP" dirty="0"/>
              <a:t>1996</a:t>
            </a:r>
            <a:r>
              <a:rPr kumimoji="1" lang="ja-JP" altLang="en-US" dirty="0"/>
              <a:t>）</a:t>
            </a:r>
          </a:p>
        </p:txBody>
      </p:sp>
    </p:spTree>
    <p:extLst>
      <p:ext uri="{BB962C8B-B14F-4D97-AF65-F5344CB8AC3E}">
        <p14:creationId xmlns:p14="http://schemas.microsoft.com/office/powerpoint/2010/main" val="252107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4C008-E38D-4EF5-AFDE-96594C458F35}"/>
              </a:ext>
            </a:extLst>
          </p:cNvPr>
          <p:cNvSpPr>
            <a:spLocks noGrp="1"/>
          </p:cNvSpPr>
          <p:nvPr>
            <p:ph type="title"/>
          </p:nvPr>
        </p:nvSpPr>
        <p:spPr/>
        <p:txBody>
          <a:bodyPr/>
          <a:lstStyle/>
          <a:p>
            <a:r>
              <a:rPr kumimoji="1" lang="ja-JP" altLang="en-US" dirty="0"/>
              <a:t>修正</a:t>
            </a:r>
          </a:p>
        </p:txBody>
      </p:sp>
      <p:sp>
        <p:nvSpPr>
          <p:cNvPr id="3" name="テキスト プレースホルダー 2">
            <a:extLst>
              <a:ext uri="{FF2B5EF4-FFF2-40B4-BE49-F238E27FC236}">
                <a16:creationId xmlns:a16="http://schemas.microsoft.com/office/drawing/2014/main" id="{9D5D93AB-EB6C-449F-B41E-20376E0D2052}"/>
              </a:ext>
            </a:extLst>
          </p:cNvPr>
          <p:cNvSpPr>
            <a:spLocks noGrp="1"/>
          </p:cNvSpPr>
          <p:nvPr>
            <p:ph type="body" idx="1"/>
          </p:nvPr>
        </p:nvSpPr>
        <p:spPr/>
        <p:txBody>
          <a:bodyPr/>
          <a:lstStyle/>
          <a:p>
            <a:endParaRPr kumimoji="1" lang="en-US" altLang="ja-JP" dirty="0">
              <a:solidFill>
                <a:schemeClr val="tx1"/>
              </a:solidFill>
            </a:endParaRPr>
          </a:p>
          <a:p>
            <a:r>
              <a:rPr lang="ja-JP" altLang="en-US" dirty="0">
                <a:solidFill>
                  <a:schemeClr val="tx1"/>
                </a:solidFill>
              </a:rPr>
              <a:t>以下の修正を行いました</a:t>
            </a:r>
            <a:endParaRPr lang="en-US" altLang="ja-JP" dirty="0">
              <a:solidFill>
                <a:schemeClr val="tx1"/>
              </a:solidFill>
            </a:endParaRPr>
          </a:p>
          <a:p>
            <a:r>
              <a:rPr kumimoji="1" lang="en-US" altLang="ja-JP" dirty="0">
                <a:solidFill>
                  <a:schemeClr val="tx1"/>
                </a:solidFill>
              </a:rPr>
              <a:t>-1250 </a:t>
            </a:r>
            <a:r>
              <a:rPr lang="ja-JP" altLang="en-US" dirty="0">
                <a:solidFill>
                  <a:schemeClr val="tx1"/>
                </a:solidFill>
              </a:rPr>
              <a:t>⇒ </a:t>
            </a:r>
            <a:r>
              <a:rPr lang="en-US" altLang="ja-JP" dirty="0">
                <a:solidFill>
                  <a:schemeClr val="tx1"/>
                </a:solidFill>
              </a:rPr>
              <a:t>-1150</a:t>
            </a:r>
            <a:endParaRPr kumimoji="1" lang="ja-JP" altLang="en-US" dirty="0">
              <a:solidFill>
                <a:schemeClr val="tx1"/>
              </a:solidFill>
            </a:endParaRPr>
          </a:p>
        </p:txBody>
      </p:sp>
    </p:spTree>
    <p:extLst>
      <p:ext uri="{BB962C8B-B14F-4D97-AF65-F5344CB8AC3E}">
        <p14:creationId xmlns:p14="http://schemas.microsoft.com/office/powerpoint/2010/main" val="92298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EADAB10C-A9CA-40F4-A3F3-2D38F1EC4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554" y="1482808"/>
            <a:ext cx="7241998" cy="5336209"/>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代表的な参加者の山の選択</a:t>
              </a:r>
              <a:endParaRPr lang="ja-JP" altLang="en-US" sz="3800" dirty="0">
                <a:solidFill>
                  <a:schemeClr val="bg1"/>
                </a:solidFill>
              </a:endParaRPr>
            </a:p>
          </p:txBody>
        </p:sp>
      </p:grpSp>
      <p:sp>
        <p:nvSpPr>
          <p:cNvPr id="5" name="テキスト ボックス 4">
            <a:extLst>
              <a:ext uri="{FF2B5EF4-FFF2-40B4-BE49-F238E27FC236}">
                <a16:creationId xmlns:a16="http://schemas.microsoft.com/office/drawing/2014/main" id="{C15AF5B8-BAF6-4142-A7E3-137729263F8B}"/>
              </a:ext>
            </a:extLst>
          </p:cNvPr>
          <p:cNvSpPr txBox="1"/>
          <p:nvPr/>
        </p:nvSpPr>
        <p:spPr>
          <a:xfrm>
            <a:off x="265413" y="2530121"/>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の低い</a:t>
            </a:r>
            <a:r>
              <a:rPr lang="en-US" altLang="ja-JP" dirty="0"/>
              <a:t>2</a:t>
            </a:r>
            <a:r>
              <a:rPr lang="ja-JP" altLang="en-US" dirty="0"/>
              <a:t>名</a:t>
            </a:r>
            <a:endParaRPr kumimoji="1" lang="ja-JP" altLang="en-US" dirty="0"/>
          </a:p>
        </p:txBody>
      </p:sp>
      <p:sp>
        <p:nvSpPr>
          <p:cNvPr id="12" name="テキスト ボックス 11">
            <a:extLst>
              <a:ext uri="{FF2B5EF4-FFF2-40B4-BE49-F238E27FC236}">
                <a16:creationId xmlns:a16="http://schemas.microsoft.com/office/drawing/2014/main" id="{1A18BB35-1564-4051-898C-D8F81349F201}"/>
              </a:ext>
            </a:extLst>
          </p:cNvPr>
          <p:cNvSpPr txBox="1"/>
          <p:nvPr/>
        </p:nvSpPr>
        <p:spPr>
          <a:xfrm>
            <a:off x="265413" y="4985360"/>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の高い</a:t>
            </a:r>
            <a:r>
              <a:rPr lang="en-US" altLang="ja-JP" dirty="0"/>
              <a:t>2</a:t>
            </a:r>
            <a:r>
              <a:rPr lang="ja-JP" altLang="en-US" dirty="0"/>
              <a:t>名</a:t>
            </a:r>
            <a:endParaRPr kumimoji="1" lang="ja-JP" altLang="en-US" dirty="0"/>
          </a:p>
        </p:txBody>
      </p:sp>
      <p:sp>
        <p:nvSpPr>
          <p:cNvPr id="9" name="テキスト ボックス 8">
            <a:extLst>
              <a:ext uri="{FF2B5EF4-FFF2-40B4-BE49-F238E27FC236}">
                <a16:creationId xmlns:a16="http://schemas.microsoft.com/office/drawing/2014/main" id="{F6CC4702-4729-4E33-9A2C-44A373A9AB8B}"/>
              </a:ext>
            </a:extLst>
          </p:cNvPr>
          <p:cNvSpPr txBox="1"/>
          <p:nvPr/>
        </p:nvSpPr>
        <p:spPr>
          <a:xfrm>
            <a:off x="8753371" y="2098766"/>
            <a:ext cx="3170130" cy="1754326"/>
          </a:xfrm>
          <a:prstGeom prst="rect">
            <a:avLst/>
          </a:prstGeom>
          <a:noFill/>
        </p:spPr>
        <p:txBody>
          <a:bodyPr wrap="square" rtlCol="0">
            <a:spAutoFit/>
          </a:bodyPr>
          <a:lstStyle/>
          <a:p>
            <a:r>
              <a:rPr kumimoji="1" lang="en-US" altLang="ja-JP" dirty="0"/>
              <a:t>B</a:t>
            </a:r>
            <a:r>
              <a:rPr kumimoji="1" lang="ja-JP" altLang="en-US" dirty="0"/>
              <a:t>の山には大きなマイナス（</a:t>
            </a:r>
            <a:r>
              <a:rPr kumimoji="1" lang="en-US" altLang="ja-JP" dirty="0"/>
              <a:t>-1150</a:t>
            </a:r>
            <a:r>
              <a:rPr kumimoji="1" lang="ja-JP" altLang="en-US" dirty="0"/>
              <a:t>，</a:t>
            </a:r>
            <a:r>
              <a:rPr kumimoji="1" lang="ja-JP" altLang="en-US" dirty="0">
                <a:solidFill>
                  <a:srgbClr val="FF0000"/>
                </a:solidFill>
              </a:rPr>
              <a:t>▼</a:t>
            </a:r>
            <a:r>
              <a:rPr kumimoji="1" lang="ja-JP" altLang="en-US" dirty="0"/>
              <a:t>）がある</a:t>
            </a:r>
            <a:endParaRPr kumimoji="1" lang="en-US" altLang="ja-JP" dirty="0"/>
          </a:p>
          <a:p>
            <a:endParaRPr lang="en-US" altLang="ja-JP" dirty="0"/>
          </a:p>
          <a:p>
            <a:r>
              <a:rPr kumimoji="1" lang="ja-JP" altLang="en-US" dirty="0"/>
              <a:t>成績の良い参加者は大きなマイナスを受けた後，しばらく</a:t>
            </a:r>
            <a:r>
              <a:rPr kumimoji="1" lang="en-US" altLang="ja-JP" dirty="0"/>
              <a:t>B</a:t>
            </a:r>
            <a:r>
              <a:rPr kumimoji="1" lang="ja-JP" altLang="en-US" dirty="0"/>
              <a:t>の山を選択しなくなる</a:t>
            </a:r>
          </a:p>
        </p:txBody>
      </p:sp>
      <p:sp>
        <p:nvSpPr>
          <p:cNvPr id="10" name="矢印: 下 9">
            <a:extLst>
              <a:ext uri="{FF2B5EF4-FFF2-40B4-BE49-F238E27FC236}">
                <a16:creationId xmlns:a16="http://schemas.microsoft.com/office/drawing/2014/main" id="{1E0A3823-B145-419B-B3BF-13082576782F}"/>
              </a:ext>
            </a:extLst>
          </p:cNvPr>
          <p:cNvSpPr/>
          <p:nvPr/>
        </p:nvSpPr>
        <p:spPr>
          <a:xfrm>
            <a:off x="9796977" y="4282380"/>
            <a:ext cx="1082919" cy="518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D463FA2-64D6-41C1-8AFF-73B6A193CC7B}"/>
              </a:ext>
            </a:extLst>
          </p:cNvPr>
          <p:cNvSpPr txBox="1"/>
          <p:nvPr/>
        </p:nvSpPr>
        <p:spPr>
          <a:xfrm>
            <a:off x="8753371" y="5230414"/>
            <a:ext cx="3170130" cy="646331"/>
          </a:xfrm>
          <a:prstGeom prst="rect">
            <a:avLst/>
          </a:prstGeom>
          <a:noFill/>
          <a:ln w="25400">
            <a:solidFill>
              <a:schemeClr val="accent2"/>
            </a:solidFill>
          </a:ln>
        </p:spPr>
        <p:txBody>
          <a:bodyPr wrap="square" rtlCol="0">
            <a:spAutoFit/>
          </a:bodyPr>
          <a:lstStyle/>
          <a:p>
            <a:r>
              <a:rPr kumimoji="1" lang="ja-JP" altLang="en-US" dirty="0"/>
              <a:t>身体状態がリスクの高い山の選択を拒否している</a:t>
            </a:r>
          </a:p>
        </p:txBody>
      </p:sp>
      <p:grpSp>
        <p:nvGrpSpPr>
          <p:cNvPr id="23" name="グループ化 22">
            <a:extLst>
              <a:ext uri="{FF2B5EF4-FFF2-40B4-BE49-F238E27FC236}">
                <a16:creationId xmlns:a16="http://schemas.microsoft.com/office/drawing/2014/main" id="{1CC347D8-ED25-41BD-829E-7B8D3CA6319A}"/>
              </a:ext>
            </a:extLst>
          </p:cNvPr>
          <p:cNvGrpSpPr/>
          <p:nvPr/>
        </p:nvGrpSpPr>
        <p:grpSpPr>
          <a:xfrm>
            <a:off x="4995777" y="2137703"/>
            <a:ext cx="322524" cy="1359481"/>
            <a:chOff x="5228589" y="2162747"/>
            <a:chExt cx="322524" cy="1359481"/>
          </a:xfrm>
        </p:grpSpPr>
        <p:sp>
          <p:nvSpPr>
            <p:cNvPr id="24" name="テキスト ボックス 23">
              <a:extLst>
                <a:ext uri="{FF2B5EF4-FFF2-40B4-BE49-F238E27FC236}">
                  <a16:creationId xmlns:a16="http://schemas.microsoft.com/office/drawing/2014/main" id="{375EBAFD-5B63-4190-A0A8-F254796B7CBC}"/>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5" name="テキスト ボックス 24">
              <a:extLst>
                <a:ext uri="{FF2B5EF4-FFF2-40B4-BE49-F238E27FC236}">
                  <a16:creationId xmlns:a16="http://schemas.microsoft.com/office/drawing/2014/main" id="{6F00EFC0-B1DB-48D4-AD7F-A22325C62B0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6" name="テキスト ボックス 25">
              <a:extLst>
                <a:ext uri="{FF2B5EF4-FFF2-40B4-BE49-F238E27FC236}">
                  <a16:creationId xmlns:a16="http://schemas.microsoft.com/office/drawing/2014/main" id="{7A0F6D3A-D176-48A4-AC05-141C27A54414}"/>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7" name="テキスト ボックス 26">
              <a:extLst>
                <a:ext uri="{FF2B5EF4-FFF2-40B4-BE49-F238E27FC236}">
                  <a16:creationId xmlns:a16="http://schemas.microsoft.com/office/drawing/2014/main" id="{7BD12FFD-2074-46DA-8C00-B6ADAC84DE9A}"/>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28" name="グループ化 27">
            <a:extLst>
              <a:ext uri="{FF2B5EF4-FFF2-40B4-BE49-F238E27FC236}">
                <a16:creationId xmlns:a16="http://schemas.microsoft.com/office/drawing/2014/main" id="{EFBE0C6C-C472-4366-BDC2-D1073881215B}"/>
              </a:ext>
            </a:extLst>
          </p:cNvPr>
          <p:cNvGrpSpPr/>
          <p:nvPr/>
        </p:nvGrpSpPr>
        <p:grpSpPr>
          <a:xfrm>
            <a:off x="1833344" y="4695329"/>
            <a:ext cx="322524" cy="1359481"/>
            <a:chOff x="5228589" y="2162747"/>
            <a:chExt cx="322524" cy="1359481"/>
          </a:xfrm>
        </p:grpSpPr>
        <p:sp>
          <p:nvSpPr>
            <p:cNvPr id="29" name="テキスト ボックス 28">
              <a:extLst>
                <a:ext uri="{FF2B5EF4-FFF2-40B4-BE49-F238E27FC236}">
                  <a16:creationId xmlns:a16="http://schemas.microsoft.com/office/drawing/2014/main" id="{5181711D-95F7-4DBE-A91C-440DD0FD8BA5}"/>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0" name="テキスト ボックス 29">
              <a:extLst>
                <a:ext uri="{FF2B5EF4-FFF2-40B4-BE49-F238E27FC236}">
                  <a16:creationId xmlns:a16="http://schemas.microsoft.com/office/drawing/2014/main" id="{6F051B39-B90C-4039-A1FF-2A2ED7A402E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1" name="テキスト ボックス 30">
              <a:extLst>
                <a:ext uri="{FF2B5EF4-FFF2-40B4-BE49-F238E27FC236}">
                  <a16:creationId xmlns:a16="http://schemas.microsoft.com/office/drawing/2014/main" id="{B511BB12-AAE7-4722-A14D-2B3B362D44D5}"/>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2" name="テキスト ボックス 31">
              <a:extLst>
                <a:ext uri="{FF2B5EF4-FFF2-40B4-BE49-F238E27FC236}">
                  <a16:creationId xmlns:a16="http://schemas.microsoft.com/office/drawing/2014/main" id="{2DA9951F-55D9-4BE8-B1BD-CD713CE2C772}"/>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3" name="グループ化 32">
            <a:extLst>
              <a:ext uri="{FF2B5EF4-FFF2-40B4-BE49-F238E27FC236}">
                <a16:creationId xmlns:a16="http://schemas.microsoft.com/office/drawing/2014/main" id="{08A9C467-0123-4E7C-A11A-8ED040D04074}"/>
              </a:ext>
            </a:extLst>
          </p:cNvPr>
          <p:cNvGrpSpPr/>
          <p:nvPr/>
        </p:nvGrpSpPr>
        <p:grpSpPr>
          <a:xfrm>
            <a:off x="1833344" y="2137703"/>
            <a:ext cx="322524" cy="1359481"/>
            <a:chOff x="5228589" y="2162747"/>
            <a:chExt cx="322524" cy="1359481"/>
          </a:xfrm>
        </p:grpSpPr>
        <p:sp>
          <p:nvSpPr>
            <p:cNvPr id="34" name="テキスト ボックス 33">
              <a:extLst>
                <a:ext uri="{FF2B5EF4-FFF2-40B4-BE49-F238E27FC236}">
                  <a16:creationId xmlns:a16="http://schemas.microsoft.com/office/drawing/2014/main" id="{282E0F8C-8625-4C10-B802-8B1505D78314}"/>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5" name="テキスト ボックス 34">
              <a:extLst>
                <a:ext uri="{FF2B5EF4-FFF2-40B4-BE49-F238E27FC236}">
                  <a16:creationId xmlns:a16="http://schemas.microsoft.com/office/drawing/2014/main" id="{72AB6B1E-5267-40E8-AC41-C7FAB70C9859}"/>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6" name="テキスト ボックス 35">
              <a:extLst>
                <a:ext uri="{FF2B5EF4-FFF2-40B4-BE49-F238E27FC236}">
                  <a16:creationId xmlns:a16="http://schemas.microsoft.com/office/drawing/2014/main" id="{8C0C29DD-BCB0-4BD8-9DD7-990E28F3E62B}"/>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7" name="テキスト ボックス 36">
              <a:extLst>
                <a:ext uri="{FF2B5EF4-FFF2-40B4-BE49-F238E27FC236}">
                  <a16:creationId xmlns:a16="http://schemas.microsoft.com/office/drawing/2014/main" id="{FB7CC385-CA89-40CC-A2AD-F7B3A26469C7}"/>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8" name="グループ化 37">
            <a:extLst>
              <a:ext uri="{FF2B5EF4-FFF2-40B4-BE49-F238E27FC236}">
                <a16:creationId xmlns:a16="http://schemas.microsoft.com/office/drawing/2014/main" id="{49377468-6B3E-46E0-86CC-244BA7B890E7}"/>
              </a:ext>
            </a:extLst>
          </p:cNvPr>
          <p:cNvGrpSpPr/>
          <p:nvPr/>
        </p:nvGrpSpPr>
        <p:grpSpPr>
          <a:xfrm>
            <a:off x="4995777" y="4695329"/>
            <a:ext cx="322524" cy="1359481"/>
            <a:chOff x="5228589" y="2162747"/>
            <a:chExt cx="322524" cy="1359481"/>
          </a:xfrm>
        </p:grpSpPr>
        <p:sp>
          <p:nvSpPr>
            <p:cNvPr id="39" name="テキスト ボックス 38">
              <a:extLst>
                <a:ext uri="{FF2B5EF4-FFF2-40B4-BE49-F238E27FC236}">
                  <a16:creationId xmlns:a16="http://schemas.microsoft.com/office/drawing/2014/main" id="{CA9B1E81-C4CA-442A-AB91-F8AD1D2BA532}"/>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40" name="テキスト ボックス 39">
              <a:extLst>
                <a:ext uri="{FF2B5EF4-FFF2-40B4-BE49-F238E27FC236}">
                  <a16:creationId xmlns:a16="http://schemas.microsoft.com/office/drawing/2014/main" id="{A6D7CB82-E6DB-4BF8-B3A3-91A64C55EC7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41" name="テキスト ボックス 40">
              <a:extLst>
                <a:ext uri="{FF2B5EF4-FFF2-40B4-BE49-F238E27FC236}">
                  <a16:creationId xmlns:a16="http://schemas.microsoft.com/office/drawing/2014/main" id="{8FC01F27-0669-4C33-BF75-8A4347C1206F}"/>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42" name="テキスト ボックス 41">
              <a:extLst>
                <a:ext uri="{FF2B5EF4-FFF2-40B4-BE49-F238E27FC236}">
                  <a16:creationId xmlns:a16="http://schemas.microsoft.com/office/drawing/2014/main" id="{B5C76C4D-C45A-4A31-BA06-CB5ACC82FF76}"/>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sp>
        <p:nvSpPr>
          <p:cNvPr id="2" name="テキスト ボックス 1">
            <a:extLst>
              <a:ext uri="{FF2B5EF4-FFF2-40B4-BE49-F238E27FC236}">
                <a16:creationId xmlns:a16="http://schemas.microsoft.com/office/drawing/2014/main" id="{BB57E361-B88E-480F-9B9F-559263243A77}"/>
              </a:ext>
            </a:extLst>
          </p:cNvPr>
          <p:cNvSpPr txBox="1"/>
          <p:nvPr/>
        </p:nvSpPr>
        <p:spPr>
          <a:xfrm>
            <a:off x="1295794" y="1884055"/>
            <a:ext cx="723275" cy="307777"/>
          </a:xfrm>
          <a:prstGeom prst="rect">
            <a:avLst/>
          </a:prstGeom>
          <a:noFill/>
        </p:spPr>
        <p:txBody>
          <a:bodyPr wrap="none" rtlCol="0">
            <a:spAutoFit/>
          </a:bodyPr>
          <a:lstStyle/>
          <a:p>
            <a:r>
              <a:rPr lang="ja-JP" altLang="en-US" sz="1400" dirty="0">
                <a:solidFill>
                  <a:schemeClr val="accent2"/>
                </a:solidFill>
              </a:rPr>
              <a:t>悪い</a:t>
            </a:r>
            <a:r>
              <a:rPr kumimoji="1" lang="ja-JP" altLang="en-US" sz="1400" dirty="0">
                <a:solidFill>
                  <a:schemeClr val="accent2"/>
                </a:solidFill>
              </a:rPr>
              <a:t>山</a:t>
            </a:r>
          </a:p>
        </p:txBody>
      </p:sp>
      <p:sp>
        <p:nvSpPr>
          <p:cNvPr id="3" name="テキスト ボックス 2">
            <a:extLst>
              <a:ext uri="{FF2B5EF4-FFF2-40B4-BE49-F238E27FC236}">
                <a16:creationId xmlns:a16="http://schemas.microsoft.com/office/drawing/2014/main" id="{3FFAA87A-8438-4CAF-BE39-A44030BE5271}"/>
              </a:ext>
            </a:extLst>
          </p:cNvPr>
          <p:cNvSpPr txBox="1"/>
          <p:nvPr/>
        </p:nvSpPr>
        <p:spPr>
          <a:xfrm>
            <a:off x="1295794" y="3436209"/>
            <a:ext cx="723275" cy="307777"/>
          </a:xfrm>
          <a:prstGeom prst="rect">
            <a:avLst/>
          </a:prstGeom>
          <a:noFill/>
        </p:spPr>
        <p:txBody>
          <a:bodyPr wrap="none" rtlCol="0">
            <a:spAutoFit/>
          </a:bodyPr>
          <a:lstStyle/>
          <a:p>
            <a:r>
              <a:rPr kumimoji="1" lang="ja-JP" altLang="en-US" sz="1400" dirty="0">
                <a:solidFill>
                  <a:schemeClr val="accent6"/>
                </a:solidFill>
              </a:rPr>
              <a:t>良い山</a:t>
            </a:r>
          </a:p>
        </p:txBody>
      </p:sp>
    </p:spTree>
    <p:extLst>
      <p:ext uri="{BB962C8B-B14F-4D97-AF65-F5344CB8AC3E}">
        <p14:creationId xmlns:p14="http://schemas.microsoft.com/office/powerpoint/2010/main" val="41877469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751</Words>
  <Application>Microsoft Office PowerPoint</Application>
  <PresentationFormat>ワイド画面</PresentationFormat>
  <Paragraphs>173</Paragraphs>
  <Slides>11</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HG丸ｺﾞｼｯｸM-PRO</vt:lpstr>
      <vt:lpstr>Palatino</vt:lpstr>
      <vt:lpstr>游ゴシック</vt:lpstr>
      <vt:lpstr>游ゴシック Light</vt:lpstr>
      <vt:lpstr>Arial</vt:lpstr>
      <vt:lpstr>Wingdings</vt:lpstr>
      <vt:lpstr>Office テーマ</vt:lpstr>
      <vt:lpstr>修正</vt:lpstr>
      <vt:lpstr>PowerPoint プレゼンテーション</vt:lpstr>
      <vt:lpstr>パターン１</vt:lpstr>
      <vt:lpstr>PowerPoint プレゼンテーション</vt:lpstr>
      <vt:lpstr>パターン２</vt:lpstr>
      <vt:lpstr>PowerPoint プレゼンテーション</vt:lpstr>
      <vt:lpstr>PowerPoint プレゼンテーション</vt:lpstr>
      <vt:lpstr>修正</vt:lpstr>
      <vt:lpstr>PowerPoint プレゼンテーション</vt:lpstr>
      <vt:lpstr>予備スライド</vt:lpstr>
      <vt:lpstr>IGT前半の難易度について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前川 亮</dc:creator>
  <cp:lastModifiedBy>前川 亮</cp:lastModifiedBy>
  <cp:revision>17</cp:revision>
  <dcterms:created xsi:type="dcterms:W3CDTF">2020-09-15T05:23:38Z</dcterms:created>
  <dcterms:modified xsi:type="dcterms:W3CDTF">2020-09-16T07:26:15Z</dcterms:modified>
</cp:coreProperties>
</file>