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08" r:id="rId3"/>
    <p:sldId id="313" r:id="rId4"/>
    <p:sldId id="314" r:id="rId5"/>
    <p:sldId id="305" r:id="rId6"/>
    <p:sldId id="4582" r:id="rId7"/>
    <p:sldId id="4583" r:id="rId8"/>
    <p:sldId id="4576" r:id="rId9"/>
    <p:sldId id="4577" r:id="rId10"/>
    <p:sldId id="319" r:id="rId11"/>
    <p:sldId id="4568" r:id="rId12"/>
    <p:sldId id="326" r:id="rId13"/>
    <p:sldId id="4584" r:id="rId14"/>
    <p:sldId id="292" r:id="rId15"/>
    <p:sldId id="264" r:id="rId16"/>
    <p:sldId id="273" r:id="rId17"/>
    <p:sldId id="4569" r:id="rId18"/>
    <p:sldId id="4563" r:id="rId19"/>
    <p:sldId id="4564" r:id="rId20"/>
    <p:sldId id="4565" r:id="rId21"/>
    <p:sldId id="4574" r:id="rId22"/>
    <p:sldId id="4575" r:id="rId23"/>
    <p:sldId id="4573" r:id="rId24"/>
    <p:sldId id="4571" r:id="rId25"/>
    <p:sldId id="4581" r:id="rId26"/>
    <p:sldId id="4580"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B13E7-1AC8-4DAA-9DDC-F37FDCE80494}" v="114" dt="2020-11-25T08:01:53.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8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85BB13E7-1AC8-4DAA-9DDC-F37FDCE80494}"/>
    <pc:docChg chg="undo custSel delSld modSld">
      <pc:chgData name="前川 亮" userId="d7d429a203bb0ce1" providerId="LiveId" clId="{85BB13E7-1AC8-4DAA-9DDC-F37FDCE80494}" dt="2020-11-25T08:01:53.545" v="640" actId="1035"/>
      <pc:docMkLst>
        <pc:docMk/>
      </pc:docMkLst>
      <pc:sldChg chg="modSp mod">
        <pc:chgData name="前川 亮" userId="d7d429a203bb0ce1" providerId="LiveId" clId="{85BB13E7-1AC8-4DAA-9DDC-F37FDCE80494}" dt="2020-11-25T07:39:51.310" v="125" actId="1076"/>
        <pc:sldMkLst>
          <pc:docMk/>
          <pc:sldMk cId="1035935380" sldId="4563"/>
        </pc:sldMkLst>
        <pc:spChg chg="mod">
          <ac:chgData name="前川 亮" userId="d7d429a203bb0ce1" providerId="LiveId" clId="{85BB13E7-1AC8-4DAA-9DDC-F37FDCE80494}" dt="2020-11-25T07:39:51.310" v="125" actId="1076"/>
          <ac:spMkLst>
            <pc:docMk/>
            <pc:sldMk cId="1035935380" sldId="4563"/>
            <ac:spMk id="18" creationId="{BD4194F2-4C2E-4868-8129-2813536FDF17}"/>
          </ac:spMkLst>
        </pc:spChg>
      </pc:sldChg>
      <pc:sldChg chg="addSp delSp modSp mod">
        <pc:chgData name="前川 亮" userId="d7d429a203bb0ce1" providerId="LiveId" clId="{85BB13E7-1AC8-4DAA-9DDC-F37FDCE80494}" dt="2020-11-25T08:01:53.545" v="640" actId="1035"/>
        <pc:sldMkLst>
          <pc:docMk/>
          <pc:sldMk cId="3449566851" sldId="4576"/>
        </pc:sldMkLst>
        <pc:spChg chg="add mod">
          <ac:chgData name="前川 亮" userId="d7d429a203bb0ce1" providerId="LiveId" clId="{85BB13E7-1AC8-4DAA-9DDC-F37FDCE80494}" dt="2020-11-25T07:52:59" v="583" actId="1035"/>
          <ac:spMkLst>
            <pc:docMk/>
            <pc:sldMk cId="3449566851" sldId="4576"/>
            <ac:spMk id="3" creationId="{749FD733-66F0-4FED-9DBF-AA2A2B55C715}"/>
          </ac:spMkLst>
        </pc:spChg>
        <pc:spChg chg="add del mod">
          <ac:chgData name="前川 亮" userId="d7d429a203bb0ce1" providerId="LiveId" clId="{85BB13E7-1AC8-4DAA-9DDC-F37FDCE80494}" dt="2020-11-25T07:37:57.145" v="22"/>
          <ac:spMkLst>
            <pc:docMk/>
            <pc:sldMk cId="3449566851" sldId="4576"/>
            <ac:spMk id="4" creationId="{20C8FC24-643C-489E-9449-92175CAA6030}"/>
          </ac:spMkLst>
        </pc:spChg>
        <pc:spChg chg="add del mod">
          <ac:chgData name="前川 亮" userId="d7d429a203bb0ce1" providerId="LiveId" clId="{85BB13E7-1AC8-4DAA-9DDC-F37FDCE80494}" dt="2020-11-25T07:38:37.551" v="124" actId="478"/>
          <ac:spMkLst>
            <pc:docMk/>
            <pc:sldMk cId="3449566851" sldId="4576"/>
            <ac:spMk id="5" creationId="{8A610EF7-5F76-49FA-8C4B-B72FB63BC4C1}"/>
          </ac:spMkLst>
        </pc:spChg>
        <pc:spChg chg="add del mod">
          <ac:chgData name="前川 亮" userId="d7d429a203bb0ce1" providerId="LiveId" clId="{85BB13E7-1AC8-4DAA-9DDC-F37FDCE80494}" dt="2020-11-25T07:40:05.395" v="141"/>
          <ac:spMkLst>
            <pc:docMk/>
            <pc:sldMk cId="3449566851" sldId="4576"/>
            <ac:spMk id="6" creationId="{29BF4CF9-2F78-46E4-A947-4C44EDDC4720}"/>
          </ac:spMkLst>
        </pc:spChg>
        <pc:spChg chg="add mod topLvl">
          <ac:chgData name="前川 亮" userId="d7d429a203bb0ce1" providerId="LiveId" clId="{85BB13E7-1AC8-4DAA-9DDC-F37FDCE80494}" dt="2020-11-25T08:01:33.753" v="615" actId="1035"/>
          <ac:spMkLst>
            <pc:docMk/>
            <pc:sldMk cId="3449566851" sldId="4576"/>
            <ac:spMk id="7" creationId="{F6C2B3F3-4AA5-4C9B-9781-56E843EEA6E9}"/>
          </ac:spMkLst>
        </pc:spChg>
        <pc:spChg chg="add mod topLvl">
          <ac:chgData name="前川 亮" userId="d7d429a203bb0ce1" providerId="LiveId" clId="{85BB13E7-1AC8-4DAA-9DDC-F37FDCE80494}" dt="2020-11-25T08:01:33.753" v="615" actId="1035"/>
          <ac:spMkLst>
            <pc:docMk/>
            <pc:sldMk cId="3449566851" sldId="4576"/>
            <ac:spMk id="8" creationId="{44DCA300-EC12-4AE4-99D3-9FA0D67D6C6B}"/>
          </ac:spMkLst>
        </pc:spChg>
        <pc:spChg chg="add mod topLvl">
          <ac:chgData name="前川 亮" userId="d7d429a203bb0ce1" providerId="LiveId" clId="{85BB13E7-1AC8-4DAA-9DDC-F37FDCE80494}" dt="2020-11-25T08:01:33.753" v="615" actId="1035"/>
          <ac:spMkLst>
            <pc:docMk/>
            <pc:sldMk cId="3449566851" sldId="4576"/>
            <ac:spMk id="9" creationId="{5A8DE458-FB76-4FE6-AC07-046020FF51F6}"/>
          </ac:spMkLst>
        </pc:spChg>
        <pc:spChg chg="add mod topLvl">
          <ac:chgData name="前川 亮" userId="d7d429a203bb0ce1" providerId="LiveId" clId="{85BB13E7-1AC8-4DAA-9DDC-F37FDCE80494}" dt="2020-11-25T08:01:33.753" v="615" actId="1035"/>
          <ac:spMkLst>
            <pc:docMk/>
            <pc:sldMk cId="3449566851" sldId="4576"/>
            <ac:spMk id="10" creationId="{D3B21397-CFE9-4F7B-A357-708CDB11B65A}"/>
          </ac:spMkLst>
        </pc:spChg>
        <pc:spChg chg="add mod topLvl">
          <ac:chgData name="前川 亮" userId="d7d429a203bb0ce1" providerId="LiveId" clId="{85BB13E7-1AC8-4DAA-9DDC-F37FDCE80494}" dt="2020-11-25T08:01:33.753" v="615" actId="1035"/>
          <ac:spMkLst>
            <pc:docMk/>
            <pc:sldMk cId="3449566851" sldId="4576"/>
            <ac:spMk id="11" creationId="{A7123016-F757-4DF8-8E5C-9DD770B9501E}"/>
          </ac:spMkLst>
        </pc:spChg>
        <pc:spChg chg="add mod topLvl">
          <ac:chgData name="前川 亮" userId="d7d429a203bb0ce1" providerId="LiveId" clId="{85BB13E7-1AC8-4DAA-9DDC-F37FDCE80494}" dt="2020-11-25T08:01:33.753" v="615" actId="1035"/>
          <ac:spMkLst>
            <pc:docMk/>
            <pc:sldMk cId="3449566851" sldId="4576"/>
            <ac:spMk id="12" creationId="{F1CDDBF9-122A-42B1-B74A-B0DE8DE4FE66}"/>
          </ac:spMkLst>
        </pc:spChg>
        <pc:spChg chg="add del mod topLvl">
          <ac:chgData name="前川 亮" userId="d7d429a203bb0ce1" providerId="LiveId" clId="{85BB13E7-1AC8-4DAA-9DDC-F37FDCE80494}" dt="2020-11-25T07:48:25.901" v="400" actId="478"/>
          <ac:spMkLst>
            <pc:docMk/>
            <pc:sldMk cId="3449566851" sldId="4576"/>
            <ac:spMk id="13" creationId="{7AE3F20C-DF65-4E38-ADE3-7B76A30BF040}"/>
          </ac:spMkLst>
        </pc:spChg>
        <pc:spChg chg="add mod topLvl">
          <ac:chgData name="前川 亮" userId="d7d429a203bb0ce1" providerId="LiveId" clId="{85BB13E7-1AC8-4DAA-9DDC-F37FDCE80494}" dt="2020-11-25T08:01:33.753" v="615" actId="1035"/>
          <ac:spMkLst>
            <pc:docMk/>
            <pc:sldMk cId="3449566851" sldId="4576"/>
            <ac:spMk id="14" creationId="{A805D6AC-19A0-4622-A763-D728F7A31A7E}"/>
          </ac:spMkLst>
        </pc:spChg>
        <pc:spChg chg="add mod topLvl">
          <ac:chgData name="前川 亮" userId="d7d429a203bb0ce1" providerId="LiveId" clId="{85BB13E7-1AC8-4DAA-9DDC-F37FDCE80494}" dt="2020-11-25T07:52:59" v="583" actId="1035"/>
          <ac:spMkLst>
            <pc:docMk/>
            <pc:sldMk cId="3449566851" sldId="4576"/>
            <ac:spMk id="16" creationId="{3CD54259-C3DE-4924-AD06-AF54918E04C0}"/>
          </ac:spMkLst>
        </pc:spChg>
        <pc:spChg chg="add mod topLvl">
          <ac:chgData name="前川 亮" userId="d7d429a203bb0ce1" providerId="LiveId" clId="{85BB13E7-1AC8-4DAA-9DDC-F37FDCE80494}" dt="2020-11-25T07:53:24.632" v="584" actId="113"/>
          <ac:spMkLst>
            <pc:docMk/>
            <pc:sldMk cId="3449566851" sldId="4576"/>
            <ac:spMk id="17" creationId="{2F598BDD-4E5B-4EDC-A2A9-50139931115F}"/>
          </ac:spMkLst>
        </pc:spChg>
        <pc:spChg chg="add mod topLvl">
          <ac:chgData name="前川 亮" userId="d7d429a203bb0ce1" providerId="LiveId" clId="{85BB13E7-1AC8-4DAA-9DDC-F37FDCE80494}" dt="2020-11-25T07:53:24.632" v="584" actId="113"/>
          <ac:spMkLst>
            <pc:docMk/>
            <pc:sldMk cId="3449566851" sldId="4576"/>
            <ac:spMk id="18" creationId="{7E1C044E-CDF8-4F5A-8EFE-17C3796CE238}"/>
          </ac:spMkLst>
        </pc:spChg>
        <pc:grpChg chg="add del mod">
          <ac:chgData name="前川 亮" userId="d7d429a203bb0ce1" providerId="LiveId" clId="{85BB13E7-1AC8-4DAA-9DDC-F37FDCE80494}" dt="2020-11-25T07:48:21.930" v="399" actId="165"/>
          <ac:grpSpMkLst>
            <pc:docMk/>
            <pc:sldMk cId="3449566851" sldId="4576"/>
            <ac:grpSpMk id="15" creationId="{82CE3D4A-02B3-471F-9CC2-A9BD83321900}"/>
          </ac:grpSpMkLst>
        </pc:grpChg>
        <pc:grpChg chg="add del mod">
          <ac:chgData name="前川 亮" userId="d7d429a203bb0ce1" providerId="LiveId" clId="{85BB13E7-1AC8-4DAA-9DDC-F37FDCE80494}" dt="2020-11-25T07:52:32.770" v="556" actId="165"/>
          <ac:grpSpMkLst>
            <pc:docMk/>
            <pc:sldMk cId="3449566851" sldId="4576"/>
            <ac:grpSpMk id="19" creationId="{E305F777-4C2E-492F-B195-EE9AE1B5A7D0}"/>
          </ac:grpSpMkLst>
        </pc:grpChg>
        <pc:picChg chg="add mod">
          <ac:chgData name="前川 亮" userId="d7d429a203bb0ce1" providerId="LiveId" clId="{85BB13E7-1AC8-4DAA-9DDC-F37FDCE80494}" dt="2020-11-25T08:01:33.753" v="615" actId="1035"/>
          <ac:picMkLst>
            <pc:docMk/>
            <pc:sldMk cId="3449566851" sldId="4576"/>
            <ac:picMk id="1026" creationId="{69CE6912-E36E-46E4-BAEF-A446557ACE75}"/>
          </ac:picMkLst>
        </pc:picChg>
        <pc:picChg chg="add del mod">
          <ac:chgData name="前川 亮" userId="d7d429a203bb0ce1" providerId="LiveId" clId="{85BB13E7-1AC8-4DAA-9DDC-F37FDCE80494}" dt="2020-11-25T08:00:58.707" v="604" actId="478"/>
          <ac:picMkLst>
            <pc:docMk/>
            <pc:sldMk cId="3449566851" sldId="4576"/>
            <ac:picMk id="1028" creationId="{89C71D3F-250A-4BEA-88CA-225D1B748601}"/>
          </ac:picMkLst>
        </pc:picChg>
        <pc:picChg chg="add mod">
          <ac:chgData name="前川 亮" userId="d7d429a203bb0ce1" providerId="LiveId" clId="{85BB13E7-1AC8-4DAA-9DDC-F37FDCE80494}" dt="2020-11-25T08:01:33.753" v="615" actId="1035"/>
          <ac:picMkLst>
            <pc:docMk/>
            <pc:sldMk cId="3449566851" sldId="4576"/>
            <ac:picMk id="1030" creationId="{520E76DF-8067-4023-9B14-727DD250FDF7}"/>
          </ac:picMkLst>
        </pc:picChg>
        <pc:picChg chg="add mod">
          <ac:chgData name="前川 亮" userId="d7d429a203bb0ce1" providerId="LiveId" clId="{85BB13E7-1AC8-4DAA-9DDC-F37FDCE80494}" dt="2020-11-25T08:01:33.753" v="615" actId="1035"/>
          <ac:picMkLst>
            <pc:docMk/>
            <pc:sldMk cId="3449566851" sldId="4576"/>
            <ac:picMk id="1032" creationId="{ADC9B3E6-4F8D-4A11-B8CE-83C8B35FA793}"/>
          </ac:picMkLst>
        </pc:picChg>
        <pc:picChg chg="add mod">
          <ac:chgData name="前川 亮" userId="d7d429a203bb0ce1" providerId="LiveId" clId="{85BB13E7-1AC8-4DAA-9DDC-F37FDCE80494}" dt="2020-11-25T08:01:53.545" v="640" actId="1035"/>
          <ac:picMkLst>
            <pc:docMk/>
            <pc:sldMk cId="3449566851" sldId="4576"/>
            <ac:picMk id="1034" creationId="{67C8D90C-2A3B-4356-8BD8-BE6F7BB7DD53}"/>
          </ac:picMkLst>
        </pc:picChg>
        <pc:picChg chg="add mod">
          <ac:chgData name="前川 亮" userId="d7d429a203bb0ce1" providerId="LiveId" clId="{85BB13E7-1AC8-4DAA-9DDC-F37FDCE80494}" dt="2020-11-25T08:01:44.414" v="628" actId="167"/>
          <ac:picMkLst>
            <pc:docMk/>
            <pc:sldMk cId="3449566851" sldId="4576"/>
            <ac:picMk id="1036" creationId="{FBCC9389-3B5C-4844-B694-A071073FBC3B}"/>
          </ac:picMkLst>
        </pc:picChg>
      </pc:sldChg>
      <pc:sldChg chg="del">
        <pc:chgData name="前川 亮" userId="d7d429a203bb0ce1" providerId="LiveId" clId="{85BB13E7-1AC8-4DAA-9DDC-F37FDCE80494}" dt="2020-11-25T07:47:56.895" v="379" actId="47"/>
        <pc:sldMkLst>
          <pc:docMk/>
          <pc:sldMk cId="3598038834" sldId="457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E072-49B5-883F-1EE8B5EFB0D1}"/>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685D-5D85-434A-9C79-72CADB5E4131}"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665CB-CE13-4275-B6B3-766E96C62521}" type="slidenum">
              <a:rPr kumimoji="1" lang="ja-JP" altLang="en-US" smtClean="0"/>
              <a:t>‹#›</a:t>
            </a:fld>
            <a:endParaRPr kumimoji="1" lang="ja-JP" altLang="en-US"/>
          </a:p>
        </p:txBody>
      </p:sp>
    </p:spTree>
    <p:extLst>
      <p:ext uri="{BB962C8B-B14F-4D97-AF65-F5344CB8AC3E}">
        <p14:creationId xmlns:p14="http://schemas.microsoft.com/office/powerpoint/2010/main" val="23794006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11</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17</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18</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22</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9C123-DB03-4E6D-BE55-89CB1385CA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DAFBE44-5359-4CEF-AB78-82A2F6097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59C63D-AC19-41FE-BE3B-7E6B271157CF}"/>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69169A43-75DC-4E4A-AE7D-24B5D69CC9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EFDD08-ED52-425E-AFA1-75B624E44488}"/>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42841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64263-48DF-400E-B51A-77A9FF8328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D8839-0A4C-4066-8E2D-B9F5C01052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6E6795-045B-4299-AC3E-6B6CC950B96C}"/>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22C0799A-EC32-4802-B70B-CF791B0A1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7DD817-D753-4767-8071-0CE0B837F0C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3271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B6F611-2D91-4437-BBCD-706AB7E4BD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159399-3EAD-4E68-A561-57CE1BFCBF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6644E1-6261-4B06-8287-23D83AAE3415}"/>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39E10633-C710-48A1-96CD-F33C0EE2F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68CAE6-107A-4FFE-9C1C-D3F4FA567ED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3878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0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943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77962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116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68873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063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68009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26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2E880-AAAB-41D5-B1C8-E3991335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388F9B-8511-44EA-9E63-39CC7EAFAD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4BD4F-5717-40BE-8047-DF1DAF22B6F9}"/>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A6B9A4D-4AD5-4D32-994D-49B825E94E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80055-1284-4D5B-B957-BE9BE577AE29}"/>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86765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264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387156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6234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66371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243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935937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68457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2129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417C8-E470-4250-A754-3125A0F5B69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27702F-11ED-4C8E-8B4E-031FD36D6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8486B3-264C-43B4-A316-152D7F9F43E1}"/>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AEDBBBB-8E48-4DC2-918A-5557B521AC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69F14-D774-4B22-9A35-58EFE23ADE6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8319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CC20-1AB5-49A6-A556-36FCD217BD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040D88-E970-4690-8B87-AB97064CF3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75E5BF-7C03-423E-91B8-481CDA20D0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8BE375-D8C2-408E-81B3-184A7A2E35BE}"/>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80F2C9D8-CAB3-42D8-B6FC-EB38EBEE04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D9523B-8F71-4990-B0A6-4CD299C4C2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10860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E9B08-E201-4E07-ADFD-98F1DBC4EE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CF9CB4-130F-4BDD-A8CB-717DE637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414F988-593B-4D3A-8434-7A945CB9BB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549FED-9196-4E6C-A0F1-D5E0047BE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B712BD-1E56-48C2-B7B4-8CBD38FD41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7145E1-F280-4C5F-88E2-EB079C2A4F8D}"/>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179D0D51-3D89-4608-BEC6-71AF519C94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46D356D-CFFC-4A1A-9BEA-6C57F61A7175}"/>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511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29E9C-17D8-4E8B-9858-490BA66091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A20EEB-CE3D-4AD1-90B1-02EEBA724153}"/>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EF1C842-716A-44C0-BC00-F5679FB48B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C98093-5796-4D53-A08F-02D3ED76EB0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0934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48C3B0-3EA6-43F3-A979-78F1FEA5974F}"/>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4FEDFF7F-60AA-4F27-8379-216081DC9C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0974BC-4CF8-4E09-A3AF-3EDF781F09D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72433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55F06-CA16-4F69-9CA4-55D22BDB32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283C4-3738-4585-9825-C24725E54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05E370-0CC1-4F61-9E89-19E30D32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A0E916-BA7C-44F8-8FDF-93C4D7B73E7B}"/>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F4CB1129-97FD-4FD7-B833-270151F3B8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799D3A-4953-405E-90B5-00A1CCE213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658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B0CDB-31B3-426F-A8EC-81BBF74464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8A4A4A-31D2-45D7-80A4-6AB7B91D0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D34F65-5529-456B-9151-C4241061D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662449-B150-48DE-AFB8-97580E0EE8B2}"/>
              </a:ext>
            </a:extLst>
          </p:cNvPr>
          <p:cNvSpPr>
            <a:spLocks noGrp="1"/>
          </p:cNvSpPr>
          <p:nvPr>
            <p:ph type="dt" sz="half" idx="10"/>
          </p:nvPr>
        </p:nvSpPr>
        <p:spPr/>
        <p:txBody>
          <a:bodyPr/>
          <a:lstStyle/>
          <a:p>
            <a:fld id="{E84E3685-1817-4365-B786-648250782F2B}"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07BB7DB4-1771-40E4-B0B8-0F6781E0E8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DEC014-E848-44EC-8827-838685B9242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646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3859F0-1A71-43D2-82B5-71C59B504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60379C-662F-44E2-8DF9-DEDE20B1F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A67556-E783-4B51-8827-87AF653D7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E3685-1817-4365-B786-648250782F2B}"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5C5FFE7-69FD-47D2-B009-B6EEE6A91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1EC026-C4AC-404C-9F0C-009C5C22B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85116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4E3685-1817-4365-B786-648250782F2B}" type="datetimeFigureOut">
              <a:rPr kumimoji="1" lang="ja-JP" altLang="en-US" smtClean="0"/>
              <a:t>2020/12/3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92342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音楽による感動時の身体反応</a:t>
            </a:r>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411571"/>
            <a:ext cx="8019495" cy="1655762"/>
          </a:xfrm>
        </p:spPr>
        <p:txBody>
          <a:bodyPr>
            <a:normAutofit/>
          </a:bodyPr>
          <a:lstStyle/>
          <a:p>
            <a:pPr algn="r"/>
            <a:endParaRPr kumimoji="1" lang="en-US" altLang="ja-JP" dirty="0"/>
          </a:p>
          <a:p>
            <a:pPr algn="r"/>
            <a:r>
              <a:rPr kumimoji="1" lang="zh-TW" altLang="en-US" dirty="0"/>
              <a:t>前川　亮	　（広島大学）</a:t>
            </a:r>
          </a:p>
          <a:p>
            <a:pPr algn="r"/>
            <a:r>
              <a:rPr kumimoji="1" lang="zh-TW" altLang="en-US" dirty="0"/>
              <a:t>笹岡貴史　　　（広島大学）</a:t>
            </a:r>
          </a:p>
          <a:p>
            <a:pPr algn="r"/>
            <a:r>
              <a:rPr kumimoji="1" lang="zh-TW" altLang="en-US" dirty="0"/>
              <a:t>乾　敏郎（追手門学院大学）</a:t>
            </a:r>
          </a:p>
          <a:p>
            <a:pPr algn="r"/>
            <a:endParaRPr kumimoji="1" lang="en-US" altLang="ja-JP" dirty="0"/>
          </a:p>
        </p:txBody>
      </p:sp>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pic>
        <p:nvPicPr>
          <p:cNvPr id="6" name="図 5" descr="挿絵, 光 が含まれている画像&#10;&#10;自動的に生成された説明">
            <a:extLst>
              <a:ext uri="{FF2B5EF4-FFF2-40B4-BE49-F238E27FC236}">
                <a16:creationId xmlns:a16="http://schemas.microsoft.com/office/drawing/2014/main" id="{945867D5-11B1-46A4-AD07-EA4E1007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97" y="139918"/>
            <a:ext cx="2264162" cy="1941712"/>
          </a:xfrm>
          <a:prstGeom prst="rect">
            <a:avLst/>
          </a:prstGeom>
        </p:spPr>
      </p:pic>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24371"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𝜎</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24371"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r>
              <a:rPr lang="ja-JP" altLang="en-US" sz="2000" dirty="0"/>
              <a:t>そこで，ガウス関数でフィッティングを行った</a:t>
            </a:r>
            <a:endParaRPr lang="en-US" altLang="ja-JP" sz="2000" dirty="0"/>
          </a:p>
          <a:p>
            <a:endParaRPr lang="en-US" altLang="ja-JP" sz="2000" dirty="0"/>
          </a:p>
          <a:p>
            <a:r>
              <a:rPr lang="ja-JP" altLang="en-US" sz="2000" dirty="0"/>
              <a:t>ピーク（</a:t>
            </a:r>
            <a:r>
              <a:rPr lang="en-US" altLang="ja-JP" sz="2000" dirty="0"/>
              <a:t>μ</a:t>
            </a:r>
            <a:r>
              <a:rPr lang="ja-JP" altLang="en-US" sz="2000" dirty="0"/>
              <a:t>）</a:t>
            </a:r>
            <a:r>
              <a:rPr lang="en-US" altLang="ja-JP" sz="2000" dirty="0"/>
              <a:t>	</a:t>
            </a:r>
            <a:r>
              <a:rPr lang="ja-JP" altLang="en-US" sz="2000" dirty="0"/>
              <a:t>：主観的等価点</a:t>
            </a:r>
            <a:endParaRPr lang="en-US" altLang="ja-JP" sz="2000" dirty="0"/>
          </a:p>
          <a:p>
            <a:r>
              <a:rPr lang="ja-JP" altLang="en-US" sz="2000" dirty="0"/>
              <a:t>振幅（</a:t>
            </a:r>
            <a:r>
              <a:rPr lang="en-US" altLang="ja-JP" sz="2000" i="1" dirty="0"/>
              <a:t>A</a:t>
            </a:r>
            <a:r>
              <a:rPr lang="ja-JP" altLang="en-US" sz="2000" dirty="0"/>
              <a:t>）</a:t>
            </a:r>
            <a:r>
              <a:rPr lang="en-US" altLang="ja-JP" sz="2000" dirty="0"/>
              <a:t>	</a:t>
            </a:r>
            <a:r>
              <a:rPr lang="ja-JP" altLang="en-US" sz="2000" dirty="0"/>
              <a:t>：感度</a:t>
            </a:r>
            <a:endParaRPr lang="en-US" altLang="ja-JP" sz="2000" dirty="0"/>
          </a:p>
          <a:p>
            <a:r>
              <a:rPr lang="ja-JP" altLang="en-US" sz="2000" dirty="0"/>
              <a:t>分散（</a:t>
            </a:r>
            <a:r>
              <a:rPr lang="en-US" altLang="ja-JP" sz="2000" i="1" dirty="0"/>
              <a:t>σ</a:t>
            </a:r>
            <a:r>
              <a:rPr lang="ja-JP" altLang="en-US" sz="2000" dirty="0"/>
              <a:t>）</a:t>
            </a:r>
            <a:r>
              <a:rPr lang="en-US" altLang="ja-JP" sz="2000" dirty="0"/>
              <a:t>	</a:t>
            </a:r>
            <a:r>
              <a:rPr lang="ja-JP" altLang="en-US" sz="2000" dirty="0"/>
              <a:t>：精度（時間的）</a:t>
            </a:r>
            <a:endParaRPr lang="en-US" altLang="ja-JP" sz="2000" dirty="0"/>
          </a:p>
          <a:p>
            <a:endParaRPr lang="en-US" altLang="ja-JP" sz="2000" dirty="0"/>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2492990" cy="400110"/>
          </a:xfrm>
          <a:prstGeom prst="rect">
            <a:avLst/>
          </a:prstGeom>
          <a:noFill/>
        </p:spPr>
        <p:txBody>
          <a:bodyPr wrap="none" rtlCol="0">
            <a:spAutoFit/>
          </a:bodyPr>
          <a:lstStyle/>
          <a:p>
            <a:r>
              <a:rPr kumimoji="1" lang="ja-JP" altLang="en-US" sz="2000" dirty="0"/>
              <a:t>フィッティング関数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09D3E1CF-5147-4586-9046-4C0E5DB2C3C0}"/>
              </a:ext>
            </a:extLst>
          </p:cNvPr>
          <p:cNvSpPr txBox="1"/>
          <p:nvPr/>
        </p:nvSpPr>
        <p:spPr>
          <a:xfrm>
            <a:off x="1541433" y="5734977"/>
            <a:ext cx="4045636"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感度と精度を計測できる</a:t>
            </a:r>
            <a:endParaRPr kumimoji="1" lang="en-US" altLang="ja-JP" sz="2000" dirty="0"/>
          </a:p>
        </p:txBody>
      </p:sp>
    </p:spTree>
    <p:extLst>
      <p:ext uri="{BB962C8B-B14F-4D97-AF65-F5344CB8AC3E}">
        <p14:creationId xmlns:p14="http://schemas.microsoft.com/office/powerpoint/2010/main" val="417436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5B501-8E64-4498-9A21-478A486A3801}"/>
              </a:ext>
            </a:extLst>
          </p:cNvPr>
          <p:cNvSpPr>
            <a:spLocks noGrp="1"/>
          </p:cNvSpPr>
          <p:nvPr>
            <p:ph type="title"/>
          </p:nvPr>
        </p:nvSpPr>
        <p:spPr/>
        <p:txBody>
          <a:bodyPr/>
          <a:lstStyle/>
          <a:p>
            <a:r>
              <a:rPr kumimoji="1" lang="ja-JP" altLang="en-US" dirty="0"/>
              <a:t>感動と内受容感覚の関係</a:t>
            </a:r>
          </a:p>
        </p:txBody>
      </p:sp>
      <p:sp>
        <p:nvSpPr>
          <p:cNvPr id="3" name="テキスト プレースホルダー 2">
            <a:extLst>
              <a:ext uri="{FF2B5EF4-FFF2-40B4-BE49-F238E27FC236}">
                <a16:creationId xmlns:a16="http://schemas.microsoft.com/office/drawing/2014/main" id="{4BBC9074-587A-4A00-BA33-292B3CDD81F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7975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2778-F9EF-4C5D-A7AE-00CDC518C05E}"/>
              </a:ext>
            </a:extLst>
          </p:cNvPr>
          <p:cNvSpPr>
            <a:spLocks noGrp="1"/>
          </p:cNvSpPr>
          <p:nvPr>
            <p:ph type="title"/>
          </p:nvPr>
        </p:nvSpPr>
        <p:spPr/>
        <p:txBody>
          <a:bodyPr/>
          <a:lstStyle/>
          <a:p>
            <a:r>
              <a:rPr kumimoji="1" lang="ja-JP" altLang="en-US" dirty="0"/>
              <a:t>音楽聴取課題：刺激</a:t>
            </a:r>
          </a:p>
        </p:txBody>
      </p:sp>
      <p:sp>
        <p:nvSpPr>
          <p:cNvPr id="3" name="コンテンツ プレースホルダー 2">
            <a:extLst>
              <a:ext uri="{FF2B5EF4-FFF2-40B4-BE49-F238E27FC236}">
                <a16:creationId xmlns:a16="http://schemas.microsoft.com/office/drawing/2014/main" id="{69B302AF-FCB4-4DF2-BD8D-C53D029B522B}"/>
              </a:ext>
            </a:extLst>
          </p:cNvPr>
          <p:cNvSpPr>
            <a:spLocks noGrp="1"/>
          </p:cNvSpPr>
          <p:nvPr>
            <p:ph idx="1"/>
          </p:nvPr>
        </p:nvSpPr>
        <p:spPr/>
        <p:txBody>
          <a:bodyPr>
            <a:normAutofit/>
          </a:bodyPr>
          <a:lstStyle/>
          <a:p>
            <a:r>
              <a:rPr lang="ja-JP" altLang="en-US" sz="1800" dirty="0"/>
              <a:t>調性音楽（</a:t>
            </a:r>
            <a:r>
              <a:rPr lang="en-US" altLang="ja-JP" sz="1800" dirty="0"/>
              <a:t>Tonal music</a:t>
            </a:r>
            <a:r>
              <a:rPr lang="ja-JP" altLang="en-US" sz="1800" dirty="0"/>
              <a:t>），ピッチをずらした不快音楽（不協和音，</a:t>
            </a:r>
            <a:r>
              <a:rPr lang="en-US" altLang="ja-JP" sz="1800" dirty="0"/>
              <a:t>Discord music</a:t>
            </a:r>
            <a:r>
              <a:rPr lang="ja-JP" altLang="en-US" sz="1800" dirty="0"/>
              <a:t>）</a:t>
            </a:r>
            <a:endParaRPr lang="en-US" altLang="ja-JP" sz="1800" dirty="0"/>
          </a:p>
          <a:p>
            <a:pPr marL="0" indent="0">
              <a:buNone/>
            </a:pPr>
            <a:endParaRPr lang="en-US" altLang="ja-JP" sz="1800" dirty="0"/>
          </a:p>
          <a:p>
            <a:endParaRPr kumimoji="1" lang="en-US" altLang="ja-JP" sz="1800" dirty="0"/>
          </a:p>
          <a:p>
            <a:pPr lvl="1"/>
            <a:endParaRPr lang="en-US" altLang="ja-JP" sz="1800" dirty="0"/>
          </a:p>
          <a:p>
            <a:pPr lvl="1"/>
            <a:endParaRPr lang="en-US" altLang="ja-JP" sz="1800" dirty="0"/>
          </a:p>
          <a:p>
            <a:pPr lvl="1"/>
            <a:endParaRPr kumimoji="1" lang="en-US" altLang="ja-JP" sz="1800" dirty="0"/>
          </a:p>
          <a:p>
            <a:pPr lvl="1"/>
            <a:endParaRPr kumimoji="1" lang="en-US" altLang="ja-JP" sz="1800" dirty="0"/>
          </a:p>
          <a:p>
            <a:r>
              <a:rPr lang="ja-JP" altLang="en-US" sz="1800" dirty="0"/>
              <a:t>無調性音楽（</a:t>
            </a:r>
            <a:r>
              <a:rPr lang="en-US" altLang="ja-JP" sz="1800" dirty="0"/>
              <a:t>Atonal</a:t>
            </a:r>
            <a:r>
              <a:rPr lang="ja-JP" altLang="en-US" sz="1800" dirty="0"/>
              <a:t> </a:t>
            </a:r>
            <a:r>
              <a:rPr lang="en-US" altLang="ja-JP" sz="1800" dirty="0"/>
              <a:t>music</a:t>
            </a:r>
            <a:r>
              <a:rPr lang="ja-JP" altLang="en-US" sz="1800" dirty="0"/>
              <a:t>）</a:t>
            </a:r>
            <a:endParaRPr lang="en-US" altLang="ja-JP" sz="1800" dirty="0"/>
          </a:p>
        </p:txBody>
      </p:sp>
      <p:graphicFrame>
        <p:nvGraphicFramePr>
          <p:cNvPr id="4" name="表 3"/>
          <p:cNvGraphicFramePr>
            <a:graphicFrameLocks noGrp="1"/>
          </p:cNvGraphicFramePr>
          <p:nvPr/>
        </p:nvGraphicFramePr>
        <p:xfrm>
          <a:off x="1308100" y="4487493"/>
          <a:ext cx="9436099" cy="1948815"/>
        </p:xfrm>
        <a:graphic>
          <a:graphicData uri="http://schemas.openxmlformats.org/drawingml/2006/table">
            <a:tbl>
              <a:tblPr>
                <a:tableStyleId>{5C22544A-7EE6-4342-B048-85BDC9FD1C3A}</a:tableStyleId>
              </a:tblPr>
              <a:tblGrid>
                <a:gridCol w="687853">
                  <a:extLst>
                    <a:ext uri="{9D8B030D-6E8A-4147-A177-3AD203B41FA5}">
                      <a16:colId xmlns:a16="http://schemas.microsoft.com/office/drawing/2014/main" val="20000"/>
                    </a:ext>
                  </a:extLst>
                </a:gridCol>
                <a:gridCol w="665967">
                  <a:extLst>
                    <a:ext uri="{9D8B030D-6E8A-4147-A177-3AD203B41FA5}">
                      <a16:colId xmlns:a16="http://schemas.microsoft.com/office/drawing/2014/main" val="20001"/>
                    </a:ext>
                  </a:extLst>
                </a:gridCol>
                <a:gridCol w="1976015">
                  <a:extLst>
                    <a:ext uri="{9D8B030D-6E8A-4147-A177-3AD203B41FA5}">
                      <a16:colId xmlns:a16="http://schemas.microsoft.com/office/drawing/2014/main" val="20002"/>
                    </a:ext>
                  </a:extLst>
                </a:gridCol>
                <a:gridCol w="6106264">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atonal02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Cage, John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Fontana Mix, for magnetic tape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atonal03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Maderna, Bruno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Serenade for a satellite</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atonal06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Pärt, Arvo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Cantus in Memoriam of Benjamin Britten (the opening passage, after the first 15 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atonal07</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Ives, Charles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Unanswered question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atonal08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Berg, Alban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Last orchestra interlude from the last scene of Wozzeck</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atonal09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Ligeti, György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Concert for cello and orchestra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atonal12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Donatoni, Franco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Duo Pour Bruno (ninth panel, from 14×  37×× )</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atonal13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Petrassi, Goffredo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(Chorus of the Dead) Coro di morti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atonal14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Boulez, Pierre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piano sonata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atonal15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Kurtag, Gyorgy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String Quartet No. 1</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8" name="表 7"/>
          <p:cNvGraphicFramePr>
            <a:graphicFrameLocks noGrp="1"/>
          </p:cNvGraphicFramePr>
          <p:nvPr/>
        </p:nvGraphicFramePr>
        <p:xfrm>
          <a:off x="1308100" y="2118494"/>
          <a:ext cx="9436100" cy="1948815"/>
        </p:xfrm>
        <a:graphic>
          <a:graphicData uri="http://schemas.openxmlformats.org/drawingml/2006/table">
            <a:tbl>
              <a:tblPr>
                <a:tableStyleId>{5C22544A-7EE6-4342-B048-85BDC9FD1C3A}</a:tableStyleId>
              </a:tblPr>
              <a:tblGrid>
                <a:gridCol w="561408">
                  <a:extLst>
                    <a:ext uri="{9D8B030D-6E8A-4147-A177-3AD203B41FA5}">
                      <a16:colId xmlns:a16="http://schemas.microsoft.com/office/drawing/2014/main" val="20000"/>
                    </a:ext>
                  </a:extLst>
                </a:gridCol>
                <a:gridCol w="675593">
                  <a:extLst>
                    <a:ext uri="{9D8B030D-6E8A-4147-A177-3AD203B41FA5}">
                      <a16:colId xmlns:a16="http://schemas.microsoft.com/office/drawing/2014/main" val="20001"/>
                    </a:ext>
                  </a:extLst>
                </a:gridCol>
                <a:gridCol w="2004577">
                  <a:extLst>
                    <a:ext uri="{9D8B030D-6E8A-4147-A177-3AD203B41FA5}">
                      <a16:colId xmlns:a16="http://schemas.microsoft.com/office/drawing/2014/main" val="20002"/>
                    </a:ext>
                  </a:extLst>
                </a:gridCol>
                <a:gridCol w="6194522">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tonal01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Fourth Movement of Symphony No. 5 in C major (op. 67) (last minute of The coda: Allegro)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Mozart, Wolfgang Amadeus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Marriage of Figaro – Overture in D major (K492)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tonal04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Mendelssohn, Bartholdy Felix</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First Movement of Symphony No.4 “Italian” in A major (op.90)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Symphony no. 5 in F major (Adagietto)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Ravel, Maurice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in G major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Bach, Johann Sebastian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for two Violins in D minor (BWV 1043) (from measure 10)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tonal11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Der Abschied from “The Song of the Earth” in C-minor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Holst, Gustave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Planets: Mars, the bringer of war in C minor (op. 32)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Piano sonata No. 14 in C-sharp minor, First Movement. (op.27, No.2)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tonal16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Symphony No. 5, First Movement in C minor (op. 67)</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スライド番号プレースホルダー 4">
            <a:extLst>
              <a:ext uri="{FF2B5EF4-FFF2-40B4-BE49-F238E27FC236}">
                <a16:creationId xmlns:a16="http://schemas.microsoft.com/office/drawing/2014/main" id="{ECC65801-C20D-4F00-A9CD-9B1AA4C78169}"/>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spTree>
    <p:extLst>
      <p:ext uri="{BB962C8B-B14F-4D97-AF65-F5344CB8AC3E}">
        <p14:creationId xmlns:p14="http://schemas.microsoft.com/office/powerpoint/2010/main" val="139080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2152918"/>
            <a:ext cx="8332854" cy="3663166"/>
            <a:chOff x="288632" y="2152918"/>
            <a:chExt cx="9962920" cy="4379752"/>
          </a:xfrm>
        </p:grpSpPr>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946943"/>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Tree>
    <p:extLst>
      <p:ext uri="{BB962C8B-B14F-4D97-AF65-F5344CB8AC3E}">
        <p14:creationId xmlns:p14="http://schemas.microsoft.com/office/powerpoint/2010/main" val="412948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：内受容課題と音楽評定値の相関（</a:t>
            </a:r>
            <a:r>
              <a:rPr lang="en-US" altLang="ja-JP" sz="3600" dirty="0"/>
              <a:t>N=51</a:t>
            </a:r>
            <a:r>
              <a:rPr lang="ja-JP" altLang="en-US" sz="3600" dirty="0"/>
              <a:t>）</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9"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17</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a:t>
            </a:r>
            <a:r>
              <a:rPr lang="ja-JP" altLang="en-US" sz="4000"/>
              <a:t>と心拍数の変化</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21</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心拍数</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心拍数</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（一般的に感動する</a:t>
            </a:r>
            <a:endParaRPr lang="en-US" altLang="ja-JP" sz="1600" dirty="0">
              <a:solidFill>
                <a:schemeClr val="tx1"/>
              </a:solidFill>
            </a:endParaRPr>
          </a:p>
          <a:p>
            <a:pPr algn="ctr"/>
            <a:r>
              <a:rPr lang="ja-JP" altLang="en-US" sz="1600" dirty="0">
                <a:solidFill>
                  <a:schemeClr val="tx1"/>
                </a:solidFill>
              </a:rPr>
              <a:t>　音楽の知識など）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22</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677334" y="1862413"/>
            <a:ext cx="10429644" cy="3880773"/>
          </a:xfrm>
        </p:spPr>
        <p:txBody>
          <a:bodyPr>
            <a:noAutofit/>
          </a:bodyPr>
          <a:lstStyle/>
          <a:p>
            <a:r>
              <a:rPr lang="ja-JP" altLang="en-US" sz="2000" dirty="0">
                <a:latin typeface="Yu Gothic Medium" panose="020B0500000000000000" pitchFamily="50" charset="-128"/>
                <a:ea typeface="Yu Gothic Medium" panose="020B0500000000000000" pitchFamily="50" charset="-128"/>
              </a:rPr>
              <a:t>内受容感覚感度と感動度，曲の購入意欲に正の相関がみられた</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内受容感覚感度の高い群では，感動度が高いときに心拍数が高くなる傾向がみられた</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内受容感覚感度の高い人は身体フィードバックループによる感動を評定しているのに対し，内受容感覚感度の低い人は単に外受容感覚に基づいて評定していた可能性が考えられる</a:t>
            </a:r>
            <a:endParaRPr lang="en-US" altLang="ja-JP" sz="2000" dirty="0">
              <a:latin typeface="Yu Gothic Medium" panose="020B0500000000000000" pitchFamily="50" charset="-128"/>
              <a:ea typeface="Yu Gothic Medium" panose="020B0500000000000000" pitchFamily="50" charset="-128"/>
            </a:endParaRPr>
          </a:p>
          <a:p>
            <a:pPr marL="0" indent="0">
              <a:buNone/>
            </a:pPr>
            <a:endParaRPr lang="en-US" altLang="ja-JP" sz="2000" dirty="0">
              <a:latin typeface="Yu Gothic Medium" panose="020B0500000000000000" pitchFamily="50" charset="-128"/>
              <a:ea typeface="Yu Gothic Medium" panose="020B0500000000000000" pitchFamily="50" charset="-128"/>
            </a:endParaRPr>
          </a:p>
          <a:p>
            <a:pPr marL="0" indent="0">
              <a:buNone/>
            </a:pPr>
            <a:r>
              <a:rPr lang="ja-JP" altLang="en-US" sz="2000" u="sng" dirty="0">
                <a:latin typeface="Yu Gothic Medium" panose="020B0500000000000000" pitchFamily="50" charset="-128"/>
                <a:ea typeface="Yu Gothic Medium" panose="020B0500000000000000" pitchFamily="50" charset="-128"/>
              </a:rPr>
              <a:t>今後の展望</a:t>
            </a:r>
            <a:endParaRPr lang="en-US" altLang="ja-JP" sz="2000" u="sng"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感動と内受容感覚に関連する脳領域の特定</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en-US" altLang="ja-JP" sz="2000" dirty="0">
                <a:latin typeface="Yu Gothic Medium" panose="020B0500000000000000" pitchFamily="50" charset="-128"/>
                <a:ea typeface="Yu Gothic Medium" panose="020B0500000000000000" pitchFamily="50" charset="-128"/>
              </a:rPr>
              <a:t>fMRI</a:t>
            </a:r>
            <a:r>
              <a:rPr lang="ja-JP" altLang="en-US" sz="2000" dirty="0">
                <a:latin typeface="Yu Gothic Medium" panose="020B0500000000000000" pitchFamily="50" charset="-128"/>
                <a:ea typeface="Yu Gothic Medium" panose="020B0500000000000000" pitchFamily="50" charset="-128"/>
              </a:rPr>
              <a:t>データの解析</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感性脳ネットワークの検討</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外受容感覚に基づく感情評価と内受容感覚に基づく感情評価の違いをより厳密に検討</a:t>
            </a:r>
            <a:endParaRPr lang="en-US" altLang="ja-JP" sz="2000" dirty="0">
              <a:latin typeface="Yu Gothic Medium" panose="020B0500000000000000" pitchFamily="50" charset="-128"/>
              <a:ea typeface="Yu Gothic Medium" panose="020B0500000000000000" pitchFamily="50" charset="-128"/>
            </a:endParaRPr>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23</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0D781-DFD5-4799-81B5-2287EF3B2AEF}"/>
              </a:ext>
            </a:extLst>
          </p:cNvPr>
          <p:cNvSpPr>
            <a:spLocks noGrp="1"/>
          </p:cNvSpPr>
          <p:nvPr>
            <p:ph type="title"/>
          </p:nvPr>
        </p:nvSpPr>
        <p:spPr/>
        <p:txBody>
          <a:bodyPr/>
          <a:lstStyle/>
          <a:p>
            <a:r>
              <a:rPr kumimoji="1" lang="ja-JP" altLang="en-US" dirty="0"/>
              <a:t>内受容感覚計測の応用可能性</a:t>
            </a:r>
          </a:p>
        </p:txBody>
      </p:sp>
      <p:pic>
        <p:nvPicPr>
          <p:cNvPr id="1026" name="Picture 2" descr="meditation  mindfulness  nature free photo">
            <a:extLst>
              <a:ext uri="{FF2B5EF4-FFF2-40B4-BE49-F238E27FC236}">
                <a16:creationId xmlns:a16="http://schemas.microsoft.com/office/drawing/2014/main" id="{8FFFF4C3-B7B5-4059-9859-FA4BC92F3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669" y="2962766"/>
            <a:ext cx="2475983" cy="164989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845D394-B5B4-43E4-880D-A1EE85ED085E}"/>
              </a:ext>
            </a:extLst>
          </p:cNvPr>
          <p:cNvSpPr txBox="1"/>
          <p:nvPr/>
        </p:nvSpPr>
        <p:spPr>
          <a:xfrm>
            <a:off x="417594" y="1854397"/>
            <a:ext cx="1800493" cy="369332"/>
          </a:xfrm>
          <a:prstGeom prst="rect">
            <a:avLst/>
          </a:prstGeom>
          <a:noFill/>
        </p:spPr>
        <p:txBody>
          <a:bodyPr wrap="none" rtlCol="0">
            <a:spAutoFit/>
          </a:bodyPr>
          <a:lstStyle/>
          <a:p>
            <a:r>
              <a:rPr kumimoji="1" lang="ja-JP" altLang="en-US" u="sng" dirty="0"/>
              <a:t>メンタルヘルス</a:t>
            </a:r>
          </a:p>
        </p:txBody>
      </p:sp>
      <p:cxnSp>
        <p:nvCxnSpPr>
          <p:cNvPr id="5" name="直線コネクタ 4">
            <a:extLst>
              <a:ext uri="{FF2B5EF4-FFF2-40B4-BE49-F238E27FC236}">
                <a16:creationId xmlns:a16="http://schemas.microsoft.com/office/drawing/2014/main" id="{A620A665-F6C5-40AB-9A75-91EDEDE7A1DB}"/>
              </a:ext>
            </a:extLst>
          </p:cNvPr>
          <p:cNvCxnSpPr>
            <a:cxnSpLocks/>
          </p:cNvCxnSpPr>
          <p:nvPr/>
        </p:nvCxnSpPr>
        <p:spPr>
          <a:xfrm flipH="1">
            <a:off x="5280983" y="2429533"/>
            <a:ext cx="1630035" cy="4100621"/>
          </a:xfrm>
          <a:prstGeom prst="line">
            <a:avLst/>
          </a:prstGeom>
          <a:ln w="12700"/>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E125CC1-0ABC-459E-BDD1-E3A346F1FC2D}"/>
              </a:ext>
            </a:extLst>
          </p:cNvPr>
          <p:cNvSpPr txBox="1"/>
          <p:nvPr/>
        </p:nvSpPr>
        <p:spPr>
          <a:xfrm>
            <a:off x="621428" y="2244867"/>
            <a:ext cx="4570482" cy="369332"/>
          </a:xfrm>
          <a:prstGeom prst="rect">
            <a:avLst/>
          </a:prstGeom>
          <a:noFill/>
        </p:spPr>
        <p:txBody>
          <a:bodyPr wrap="none" rtlCol="0">
            <a:spAutoFit/>
          </a:bodyPr>
          <a:lstStyle/>
          <a:p>
            <a:r>
              <a:rPr kumimoji="1" lang="ja-JP" altLang="en-US" dirty="0"/>
              <a:t>感情障害の予防・治療，マインドフルネス</a:t>
            </a:r>
          </a:p>
        </p:txBody>
      </p:sp>
      <p:pic>
        <p:nvPicPr>
          <p:cNvPr id="1028" name="Picture 4">
            <a:extLst>
              <a:ext uri="{FF2B5EF4-FFF2-40B4-BE49-F238E27FC236}">
                <a16:creationId xmlns:a16="http://schemas.microsoft.com/office/drawing/2014/main" id="{66D1EDA8-1828-41C8-952C-B6422811B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28" y="437561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9057A3D-3DB2-458B-AF94-DD4A3A934BEB}"/>
              </a:ext>
            </a:extLst>
          </p:cNvPr>
          <p:cNvSpPr txBox="1"/>
          <p:nvPr/>
        </p:nvSpPr>
        <p:spPr>
          <a:xfrm>
            <a:off x="7324930" y="1854397"/>
            <a:ext cx="1800493" cy="369332"/>
          </a:xfrm>
          <a:prstGeom prst="rect">
            <a:avLst/>
          </a:prstGeom>
          <a:noFill/>
        </p:spPr>
        <p:txBody>
          <a:bodyPr wrap="none" rtlCol="0">
            <a:spAutoFit/>
          </a:bodyPr>
          <a:lstStyle/>
          <a:p>
            <a:r>
              <a:rPr kumimoji="1" lang="ja-JP" altLang="en-US" u="sng" dirty="0"/>
              <a:t>身体・生活習慣</a:t>
            </a:r>
          </a:p>
        </p:txBody>
      </p:sp>
      <p:pic>
        <p:nvPicPr>
          <p:cNvPr id="1034" name="Picture 10" descr="Diet, healthy nutrition, vegetables, girl, woman - free image from  needpix.com">
            <a:extLst>
              <a:ext uri="{FF2B5EF4-FFF2-40B4-BE49-F238E27FC236}">
                <a16:creationId xmlns:a16="http://schemas.microsoft.com/office/drawing/2014/main" id="{06F4B841-B914-41B7-97A2-FAC3E0600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634" y="4344437"/>
            <a:ext cx="2766612" cy="214843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53C294FD-7B4A-4443-886C-CD7CB63AF337}"/>
              </a:ext>
            </a:extLst>
          </p:cNvPr>
          <p:cNvSpPr txBox="1"/>
          <p:nvPr/>
        </p:nvSpPr>
        <p:spPr>
          <a:xfrm>
            <a:off x="7621518" y="2244867"/>
            <a:ext cx="2492990" cy="369332"/>
          </a:xfrm>
          <a:prstGeom prst="rect">
            <a:avLst/>
          </a:prstGeom>
          <a:noFill/>
        </p:spPr>
        <p:txBody>
          <a:bodyPr wrap="none" rtlCol="0">
            <a:spAutoFit/>
          </a:bodyPr>
          <a:lstStyle/>
          <a:p>
            <a:r>
              <a:rPr lang="ja-JP" altLang="en-US"/>
              <a:t>食事，体温調節，排泄</a:t>
            </a:r>
            <a:endParaRPr kumimoji="1" lang="ja-JP" altLang="en-US" dirty="0"/>
          </a:p>
        </p:txBody>
      </p:sp>
      <p:pic>
        <p:nvPicPr>
          <p:cNvPr id="1030" name="Picture 6">
            <a:extLst>
              <a:ext uri="{FF2B5EF4-FFF2-40B4-BE49-F238E27FC236}">
                <a16:creationId xmlns:a16="http://schemas.microsoft.com/office/drawing/2014/main" id="{EC052068-CE4F-4E49-9A68-B51B9FB2F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872" y="2962766"/>
            <a:ext cx="2768885" cy="20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3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77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a:bodyPr>
          <a:lstStyle/>
          <a:p>
            <a:pPr marL="0" indent="0">
              <a:buNone/>
            </a:pPr>
            <a:r>
              <a:rPr lang="ja-JP" altLang="en-US" sz="2400" dirty="0"/>
              <a:t>内受容感覚が感情の生起に関連するという仮説を検討する</a:t>
            </a:r>
            <a:endParaRPr lang="en-US" altLang="ja-JP" sz="2400" dirty="0"/>
          </a:p>
          <a:p>
            <a:pPr marL="0" indent="0">
              <a:buNone/>
            </a:pPr>
            <a:r>
              <a:rPr lang="ja-JP" altLang="en-US" sz="2400" dirty="0"/>
              <a:t>そのために，感動評価と内受容感覚の個人差の関係を調べる</a:t>
            </a:r>
            <a:endParaRPr lang="en-US" altLang="ja-JP" sz="2400" dirty="0"/>
          </a:p>
          <a:p>
            <a:pPr marL="0" indent="0">
              <a:buNone/>
            </a:pPr>
            <a:endParaRPr lang="en-US" altLang="ja-JP" sz="2400" dirty="0"/>
          </a:p>
          <a:p>
            <a:pPr marL="457200" indent="-457200">
              <a:buFont typeface="+mj-lt"/>
              <a:buAutoNum type="arabicPeriod"/>
            </a:pPr>
            <a:r>
              <a:rPr lang="ja-JP" altLang="en-US" sz="2400" dirty="0"/>
              <a:t>内受容感覚感度の計測手法の検討</a:t>
            </a:r>
            <a:endParaRPr lang="en-US" altLang="ja-JP" sz="2400" dirty="0"/>
          </a:p>
          <a:p>
            <a:pPr lvl="1"/>
            <a:r>
              <a:rPr lang="ja-JP" altLang="en-US" dirty="0"/>
              <a:t>心拍カウント課題</a:t>
            </a:r>
            <a:endParaRPr lang="en-US" altLang="ja-JP" dirty="0"/>
          </a:p>
          <a:p>
            <a:pPr lvl="1"/>
            <a:r>
              <a:rPr lang="ja-JP" altLang="en-US" dirty="0"/>
              <a:t>改訂版心拍弁別課題</a:t>
            </a:r>
            <a:endParaRPr lang="en-US" altLang="ja-JP" dirty="0"/>
          </a:p>
          <a:p>
            <a:pPr lvl="1"/>
            <a:endParaRPr lang="en-US" altLang="ja-JP" dirty="0"/>
          </a:p>
          <a:p>
            <a:pPr marL="457200" indent="-457200">
              <a:buFont typeface="+mj-lt"/>
              <a:buAutoNum type="arabicPeriod" startAt="2"/>
            </a:pPr>
            <a:r>
              <a:rPr lang="ja-JP" altLang="en-US" sz="2400" dirty="0"/>
              <a:t>感動と内受容感覚の個人差の比較</a:t>
            </a:r>
            <a:endParaRPr lang="ja-JP" altLang="en-US" sz="2400" u="sng" dirty="0"/>
          </a:p>
          <a:p>
            <a:pPr lvl="1"/>
            <a:r>
              <a:rPr lang="ja-JP" altLang="en-US" dirty="0"/>
              <a:t>音楽聴取時の感動および身体反応（心拍）と内受容感覚感度の比較</a:t>
            </a:r>
            <a:endParaRPr lang="en-US" altLang="ja-JP" dirty="0"/>
          </a:p>
          <a:p>
            <a:endParaRPr kumimoji="1" lang="ja-JP" altLang="en-US" sz="2400" dirty="0"/>
          </a:p>
        </p:txBody>
      </p:sp>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355122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E3CF3-ACF7-46ED-A0EB-82B8312D59E0}"/>
              </a:ext>
            </a:extLst>
          </p:cNvPr>
          <p:cNvSpPr>
            <a:spLocks noGrp="1"/>
          </p:cNvSpPr>
          <p:nvPr>
            <p:ph type="title"/>
          </p:nvPr>
        </p:nvSpPr>
        <p:spPr/>
        <p:txBody>
          <a:bodyPr/>
          <a:lstStyle/>
          <a:p>
            <a:r>
              <a:rPr kumimoji="1" lang="ja-JP" altLang="en-US" dirty="0"/>
              <a:t>内受容感覚感度の測定</a:t>
            </a:r>
          </a:p>
        </p:txBody>
      </p:sp>
      <p:sp>
        <p:nvSpPr>
          <p:cNvPr id="3" name="テキスト プレースホルダー 2">
            <a:extLst>
              <a:ext uri="{FF2B5EF4-FFF2-40B4-BE49-F238E27FC236}">
                <a16:creationId xmlns:a16="http://schemas.microsoft.com/office/drawing/2014/main" id="{4BC2A83D-7C96-455C-8D8D-7EAD48C190A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88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Free Images - SnappyGoat.com- bestof:heart health cardiology biotechnology  cardiac heartbeat pulse line cogs gears bioengineering mechanical medicine  reliable medical abstract glassy organ">
            <a:extLst>
              <a:ext uri="{FF2B5EF4-FFF2-40B4-BE49-F238E27FC236}">
                <a16:creationId xmlns:a16="http://schemas.microsoft.com/office/drawing/2014/main" id="{FBCC9389-3B5C-4844-B694-A071073F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319" y="3839588"/>
            <a:ext cx="1690877" cy="119575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01C69E0-B400-4386-9EEC-C4FDFF9D27A3}"/>
              </a:ext>
            </a:extLst>
          </p:cNvPr>
          <p:cNvSpPr>
            <a:spLocks noGrp="1"/>
          </p:cNvSpPr>
          <p:nvPr>
            <p:ph type="title"/>
          </p:nvPr>
        </p:nvSpPr>
        <p:spPr/>
        <p:txBody>
          <a:bodyPr/>
          <a:lstStyle/>
          <a:p>
            <a:r>
              <a:rPr kumimoji="1" lang="ja-JP" altLang="en-US" dirty="0"/>
              <a:t>内受容感覚の感度の測定方法</a:t>
            </a:r>
          </a:p>
        </p:txBody>
      </p:sp>
      <p:sp>
        <p:nvSpPr>
          <p:cNvPr id="3" name="矢印: 右 2">
            <a:extLst>
              <a:ext uri="{FF2B5EF4-FFF2-40B4-BE49-F238E27FC236}">
                <a16:creationId xmlns:a16="http://schemas.microsoft.com/office/drawing/2014/main" id="{749FD733-66F0-4FED-9DBF-AA2A2B55C715}"/>
              </a:ext>
            </a:extLst>
          </p:cNvPr>
          <p:cNvSpPr/>
          <p:nvPr/>
        </p:nvSpPr>
        <p:spPr>
          <a:xfrm>
            <a:off x="1120066" y="1714858"/>
            <a:ext cx="9951868" cy="1251751"/>
          </a:xfrm>
          <a:prstGeom prst="rightArrow">
            <a:avLst/>
          </a:prstGeom>
          <a:gradFill flip="none" rotWithShape="1">
            <a:gsLst>
              <a:gs pos="0">
                <a:srgbClr val="92D050"/>
              </a:gs>
              <a:gs pos="100000">
                <a:schemeClr val="accent2"/>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6C2B3F3-4AA5-4C9B-9781-56E843EEA6E9}"/>
              </a:ext>
            </a:extLst>
          </p:cNvPr>
          <p:cNvSpPr txBox="1"/>
          <p:nvPr/>
        </p:nvSpPr>
        <p:spPr>
          <a:xfrm>
            <a:off x="1375461" y="2767286"/>
            <a:ext cx="553998" cy="1015663"/>
          </a:xfrm>
          <a:prstGeom prst="rect">
            <a:avLst/>
          </a:prstGeom>
          <a:noFill/>
        </p:spPr>
        <p:txBody>
          <a:bodyPr vert="eaVert" wrap="none" rtlCol="0">
            <a:spAutoFit/>
          </a:bodyPr>
          <a:lstStyle/>
          <a:p>
            <a:r>
              <a:rPr kumimoji="1" lang="ja-JP" altLang="en-US" sz="2400" dirty="0"/>
              <a:t>質問紙</a:t>
            </a:r>
          </a:p>
        </p:txBody>
      </p:sp>
      <p:sp>
        <p:nvSpPr>
          <p:cNvPr id="8" name="テキスト ボックス 7">
            <a:extLst>
              <a:ext uri="{FF2B5EF4-FFF2-40B4-BE49-F238E27FC236}">
                <a16:creationId xmlns:a16="http://schemas.microsoft.com/office/drawing/2014/main" id="{44DCA300-EC12-4AE4-99D3-9FA0D67D6C6B}"/>
              </a:ext>
            </a:extLst>
          </p:cNvPr>
          <p:cNvSpPr txBox="1"/>
          <p:nvPr/>
        </p:nvSpPr>
        <p:spPr>
          <a:xfrm>
            <a:off x="2610140" y="2767286"/>
            <a:ext cx="553998" cy="1938992"/>
          </a:xfrm>
          <a:prstGeom prst="rect">
            <a:avLst/>
          </a:prstGeom>
          <a:noFill/>
        </p:spPr>
        <p:txBody>
          <a:bodyPr vert="eaVert" wrap="none" rtlCol="0">
            <a:spAutoFit/>
          </a:bodyPr>
          <a:lstStyle/>
          <a:p>
            <a:r>
              <a:rPr kumimoji="1" lang="ja-JP" altLang="en-US" sz="2400" dirty="0"/>
              <a:t>心拍カウント</a:t>
            </a:r>
          </a:p>
        </p:txBody>
      </p:sp>
      <p:sp>
        <p:nvSpPr>
          <p:cNvPr id="9" name="テキスト ボックス 8">
            <a:extLst>
              <a:ext uri="{FF2B5EF4-FFF2-40B4-BE49-F238E27FC236}">
                <a16:creationId xmlns:a16="http://schemas.microsoft.com/office/drawing/2014/main" id="{5A8DE458-FB76-4FE6-AC07-046020FF51F6}"/>
              </a:ext>
            </a:extLst>
          </p:cNvPr>
          <p:cNvSpPr txBox="1"/>
          <p:nvPr/>
        </p:nvSpPr>
        <p:spPr>
          <a:xfrm>
            <a:off x="3844819" y="2767286"/>
            <a:ext cx="553998" cy="1323439"/>
          </a:xfrm>
          <a:prstGeom prst="rect">
            <a:avLst/>
          </a:prstGeom>
          <a:noFill/>
        </p:spPr>
        <p:txBody>
          <a:bodyPr vert="eaVert" wrap="none" rtlCol="0">
            <a:spAutoFit/>
          </a:bodyPr>
          <a:lstStyle/>
          <a:p>
            <a:r>
              <a:rPr lang="ja-JP" altLang="en-US" sz="2400" dirty="0"/>
              <a:t>心拍弁別</a:t>
            </a:r>
            <a:endParaRPr kumimoji="1" lang="ja-JP" altLang="en-US" sz="2400" dirty="0"/>
          </a:p>
        </p:txBody>
      </p:sp>
      <p:sp>
        <p:nvSpPr>
          <p:cNvPr id="10" name="テキスト ボックス 9">
            <a:extLst>
              <a:ext uri="{FF2B5EF4-FFF2-40B4-BE49-F238E27FC236}">
                <a16:creationId xmlns:a16="http://schemas.microsoft.com/office/drawing/2014/main" id="{D3B21397-CFE9-4F7B-A357-708CDB11B65A}"/>
              </a:ext>
            </a:extLst>
          </p:cNvPr>
          <p:cNvSpPr txBox="1"/>
          <p:nvPr/>
        </p:nvSpPr>
        <p:spPr>
          <a:xfrm>
            <a:off x="5079498" y="2767286"/>
            <a:ext cx="553998" cy="707886"/>
          </a:xfrm>
          <a:prstGeom prst="rect">
            <a:avLst/>
          </a:prstGeom>
          <a:noFill/>
        </p:spPr>
        <p:txBody>
          <a:bodyPr vert="eaVert" wrap="none" rtlCol="0">
            <a:spAutoFit/>
          </a:bodyPr>
          <a:lstStyle/>
          <a:p>
            <a:r>
              <a:rPr kumimoji="1" lang="ja-JP" altLang="en-US" sz="2400" dirty="0"/>
              <a:t>呼吸</a:t>
            </a:r>
          </a:p>
        </p:txBody>
      </p:sp>
      <p:sp>
        <p:nvSpPr>
          <p:cNvPr id="11" name="テキスト ボックス 10">
            <a:extLst>
              <a:ext uri="{FF2B5EF4-FFF2-40B4-BE49-F238E27FC236}">
                <a16:creationId xmlns:a16="http://schemas.microsoft.com/office/drawing/2014/main" id="{A7123016-F757-4DF8-8E5C-9DD770B9501E}"/>
              </a:ext>
            </a:extLst>
          </p:cNvPr>
          <p:cNvSpPr txBox="1"/>
          <p:nvPr/>
        </p:nvSpPr>
        <p:spPr>
          <a:xfrm>
            <a:off x="6314177" y="2767286"/>
            <a:ext cx="923330" cy="707886"/>
          </a:xfrm>
          <a:prstGeom prst="rect">
            <a:avLst/>
          </a:prstGeom>
          <a:noFill/>
        </p:spPr>
        <p:txBody>
          <a:bodyPr vert="eaVert" wrap="none" rtlCol="0">
            <a:spAutoFit/>
          </a:bodyPr>
          <a:lstStyle/>
          <a:p>
            <a:r>
              <a:rPr kumimoji="1" lang="ja-JP" altLang="en-US" sz="2400" dirty="0"/>
              <a:t>胃腸</a:t>
            </a:r>
            <a:endParaRPr kumimoji="1" lang="en-US" altLang="ja-JP" sz="2400" dirty="0"/>
          </a:p>
          <a:p>
            <a:r>
              <a:rPr lang="ja-JP" altLang="en-US" sz="2400" dirty="0"/>
              <a:t>血管</a:t>
            </a:r>
            <a:endParaRPr kumimoji="1" lang="ja-JP" altLang="en-US" sz="2400" dirty="0"/>
          </a:p>
        </p:txBody>
      </p:sp>
      <p:sp>
        <p:nvSpPr>
          <p:cNvPr id="12" name="テキスト ボックス 11">
            <a:extLst>
              <a:ext uri="{FF2B5EF4-FFF2-40B4-BE49-F238E27FC236}">
                <a16:creationId xmlns:a16="http://schemas.microsoft.com/office/drawing/2014/main" id="{F1CDDBF9-122A-42B1-B74A-B0DE8DE4FE66}"/>
              </a:ext>
            </a:extLst>
          </p:cNvPr>
          <p:cNvSpPr txBox="1"/>
          <p:nvPr/>
        </p:nvSpPr>
        <p:spPr>
          <a:xfrm>
            <a:off x="7918188" y="2767286"/>
            <a:ext cx="923330" cy="1323439"/>
          </a:xfrm>
          <a:prstGeom prst="rect">
            <a:avLst/>
          </a:prstGeom>
          <a:noFill/>
        </p:spPr>
        <p:txBody>
          <a:bodyPr vert="eaVert" wrap="none" rtlCol="0">
            <a:spAutoFit/>
          </a:bodyPr>
          <a:lstStyle/>
          <a:p>
            <a:r>
              <a:rPr kumimoji="1" lang="ja-JP" altLang="en-US" sz="2400" dirty="0"/>
              <a:t>ホルモン</a:t>
            </a:r>
            <a:endParaRPr kumimoji="1" lang="en-US" altLang="ja-JP" sz="2400" dirty="0"/>
          </a:p>
          <a:p>
            <a:r>
              <a:rPr kumimoji="1" lang="ja-JP" altLang="en-US" sz="2400" dirty="0"/>
              <a:t>血糖値</a:t>
            </a:r>
          </a:p>
        </p:txBody>
      </p:sp>
      <p:sp>
        <p:nvSpPr>
          <p:cNvPr id="14" name="テキスト ボックス 13">
            <a:extLst>
              <a:ext uri="{FF2B5EF4-FFF2-40B4-BE49-F238E27FC236}">
                <a16:creationId xmlns:a16="http://schemas.microsoft.com/office/drawing/2014/main" id="{A805D6AC-19A0-4622-A763-D728F7A31A7E}"/>
              </a:ext>
            </a:extLst>
          </p:cNvPr>
          <p:cNvSpPr txBox="1"/>
          <p:nvPr/>
        </p:nvSpPr>
        <p:spPr>
          <a:xfrm>
            <a:off x="9522201" y="2767286"/>
            <a:ext cx="553998" cy="1015663"/>
          </a:xfrm>
          <a:prstGeom prst="rect">
            <a:avLst/>
          </a:prstGeom>
          <a:noFill/>
        </p:spPr>
        <p:txBody>
          <a:bodyPr vert="eaVert" wrap="none" rtlCol="0">
            <a:spAutoFit/>
          </a:bodyPr>
          <a:lstStyle/>
          <a:p>
            <a:r>
              <a:rPr kumimoji="1" lang="ja-JP" altLang="en-US" sz="2400" dirty="0"/>
              <a:t>脳活動</a:t>
            </a:r>
          </a:p>
        </p:txBody>
      </p:sp>
      <p:sp>
        <p:nvSpPr>
          <p:cNvPr id="16" name="テキスト ボックス 15">
            <a:extLst>
              <a:ext uri="{FF2B5EF4-FFF2-40B4-BE49-F238E27FC236}">
                <a16:creationId xmlns:a16="http://schemas.microsoft.com/office/drawing/2014/main" id="{3CD54259-C3DE-4924-AD06-AF54918E04C0}"/>
              </a:ext>
            </a:extLst>
          </p:cNvPr>
          <p:cNvSpPr txBox="1"/>
          <p:nvPr/>
        </p:nvSpPr>
        <p:spPr>
          <a:xfrm>
            <a:off x="5527800" y="1564676"/>
            <a:ext cx="1210588" cy="400110"/>
          </a:xfrm>
          <a:prstGeom prst="rect">
            <a:avLst/>
          </a:prstGeom>
          <a:noFill/>
        </p:spPr>
        <p:txBody>
          <a:bodyPr vert="horz" wrap="none" rtlCol="0">
            <a:spAutoFit/>
          </a:bodyPr>
          <a:lstStyle/>
          <a:p>
            <a:r>
              <a:rPr lang="ja-JP" altLang="en-US" sz="2000" dirty="0"/>
              <a:t>計測難度</a:t>
            </a:r>
            <a:endParaRPr kumimoji="1" lang="ja-JP" altLang="en-US" sz="2000" dirty="0"/>
          </a:p>
        </p:txBody>
      </p:sp>
      <p:sp>
        <p:nvSpPr>
          <p:cNvPr id="17" name="テキスト ボックス 16">
            <a:extLst>
              <a:ext uri="{FF2B5EF4-FFF2-40B4-BE49-F238E27FC236}">
                <a16:creationId xmlns:a16="http://schemas.microsoft.com/office/drawing/2014/main" id="{2F598BDD-4E5B-4EDC-A2A9-50139931115F}"/>
              </a:ext>
            </a:extLst>
          </p:cNvPr>
          <p:cNvSpPr txBox="1"/>
          <p:nvPr/>
        </p:nvSpPr>
        <p:spPr>
          <a:xfrm>
            <a:off x="10260008" y="1637057"/>
            <a:ext cx="954107" cy="400110"/>
          </a:xfrm>
          <a:prstGeom prst="rect">
            <a:avLst/>
          </a:prstGeom>
          <a:noFill/>
        </p:spPr>
        <p:txBody>
          <a:bodyPr vert="horz" wrap="none" rtlCol="0">
            <a:spAutoFit/>
          </a:bodyPr>
          <a:lstStyle/>
          <a:p>
            <a:r>
              <a:rPr lang="ja-JP" altLang="en-US" sz="2000" b="1" dirty="0"/>
              <a:t>難しい</a:t>
            </a:r>
            <a:endParaRPr kumimoji="1" lang="ja-JP" altLang="en-US" sz="2000" b="1" dirty="0"/>
          </a:p>
        </p:txBody>
      </p:sp>
      <p:sp>
        <p:nvSpPr>
          <p:cNvPr id="18" name="テキスト ボックス 17">
            <a:extLst>
              <a:ext uri="{FF2B5EF4-FFF2-40B4-BE49-F238E27FC236}">
                <a16:creationId xmlns:a16="http://schemas.microsoft.com/office/drawing/2014/main" id="{7E1C044E-CDF8-4F5A-8EFE-17C3796CE238}"/>
              </a:ext>
            </a:extLst>
          </p:cNvPr>
          <p:cNvSpPr txBox="1"/>
          <p:nvPr/>
        </p:nvSpPr>
        <p:spPr>
          <a:xfrm>
            <a:off x="977886" y="1637057"/>
            <a:ext cx="954107" cy="400110"/>
          </a:xfrm>
          <a:prstGeom prst="rect">
            <a:avLst/>
          </a:prstGeom>
          <a:noFill/>
        </p:spPr>
        <p:txBody>
          <a:bodyPr vert="horz" wrap="none" rtlCol="0">
            <a:spAutoFit/>
          </a:bodyPr>
          <a:lstStyle/>
          <a:p>
            <a:r>
              <a:rPr lang="ja-JP" altLang="en-US" sz="2000" b="1" dirty="0"/>
              <a:t>易しい</a:t>
            </a:r>
            <a:endParaRPr kumimoji="1" lang="ja-JP" altLang="en-US" sz="2000" b="1" dirty="0"/>
          </a:p>
        </p:txBody>
      </p:sp>
      <p:pic>
        <p:nvPicPr>
          <p:cNvPr id="1026" name="Picture 2" descr="Questionnaire Icons - Download Free Vector Icons | Noun Project">
            <a:extLst>
              <a:ext uri="{FF2B5EF4-FFF2-40B4-BE49-F238E27FC236}">
                <a16:creationId xmlns:a16="http://schemas.microsoft.com/office/drawing/2014/main" id="{69CE6912-E36E-46E4-BAEF-A446557AC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97" y="4001146"/>
            <a:ext cx="1092364" cy="1092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omach Icons - Download Free Vector Icons | Noun Project">
            <a:extLst>
              <a:ext uri="{FF2B5EF4-FFF2-40B4-BE49-F238E27FC236}">
                <a16:creationId xmlns:a16="http://schemas.microsoft.com/office/drawing/2014/main" id="{520E76DF-8067-4023-9B14-727DD250F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0730" y="3668324"/>
            <a:ext cx="1327840" cy="1327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C9B3E6-4F8D-4A11-B8CE-83C8B35FA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373" y="4235840"/>
            <a:ext cx="1569499" cy="8612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Icons - Download Free Vector Icons | Noun Project">
            <a:extLst>
              <a:ext uri="{FF2B5EF4-FFF2-40B4-BE49-F238E27FC236}">
                <a16:creationId xmlns:a16="http://schemas.microsoft.com/office/drawing/2014/main" id="{67C8D90C-2A3B-4356-8BD8-BE6F7BB7D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1874" y="3783348"/>
            <a:ext cx="1430229" cy="143022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B46548CB-CF0D-4987-ADB4-D04C2C8F94DB}"/>
              </a:ext>
            </a:extLst>
          </p:cNvPr>
          <p:cNvSpPr txBox="1"/>
          <p:nvPr/>
        </p:nvSpPr>
        <p:spPr>
          <a:xfrm>
            <a:off x="2220905" y="6117791"/>
            <a:ext cx="775019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400" dirty="0"/>
              <a:t>簡便かつ精度のよい内受容感覚測定方法の検討を行う</a:t>
            </a:r>
            <a:endParaRPr kumimoji="1" lang="en-US" altLang="ja-JP" sz="2400" dirty="0"/>
          </a:p>
        </p:txBody>
      </p:sp>
      <p:sp>
        <p:nvSpPr>
          <p:cNvPr id="4" name="矢印: 折線 3">
            <a:extLst>
              <a:ext uri="{FF2B5EF4-FFF2-40B4-BE49-F238E27FC236}">
                <a16:creationId xmlns:a16="http://schemas.microsoft.com/office/drawing/2014/main" id="{9AD1212B-9D3D-44B6-9D95-2B44852CF978}"/>
              </a:ext>
            </a:extLst>
          </p:cNvPr>
          <p:cNvSpPr/>
          <p:nvPr/>
        </p:nvSpPr>
        <p:spPr>
          <a:xfrm flipV="1">
            <a:off x="3895378" y="5075842"/>
            <a:ext cx="894736" cy="706365"/>
          </a:xfrm>
          <a:prstGeom prst="bentArrow">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a:extLst>
              <a:ext uri="{FF2B5EF4-FFF2-40B4-BE49-F238E27FC236}">
                <a16:creationId xmlns:a16="http://schemas.microsoft.com/office/drawing/2014/main" id="{7F48AE3D-8750-4B39-ACC7-7A85996E44CE}"/>
              </a:ext>
            </a:extLst>
          </p:cNvPr>
          <p:cNvSpPr txBox="1"/>
          <p:nvPr/>
        </p:nvSpPr>
        <p:spPr>
          <a:xfrm>
            <a:off x="4790114" y="5378706"/>
            <a:ext cx="2954655" cy="461665"/>
          </a:xfrm>
          <a:prstGeom prst="rect">
            <a:avLst/>
          </a:prstGeom>
          <a:noFill/>
        </p:spPr>
        <p:txBody>
          <a:bodyPr wrap="none" rtlCol="0">
            <a:spAutoFit/>
          </a:bodyPr>
          <a:lstStyle/>
          <a:p>
            <a:r>
              <a:rPr kumimoji="1" lang="ja-JP" altLang="en-US" sz="2400" dirty="0">
                <a:solidFill>
                  <a:schemeClr val="accent2"/>
                </a:solidFill>
              </a:rPr>
              <a:t>改訂版心拍弁別課題</a:t>
            </a:r>
          </a:p>
        </p:txBody>
      </p:sp>
    </p:spTree>
    <p:extLst>
      <p:ext uri="{BB962C8B-B14F-4D97-AF65-F5344CB8AC3E}">
        <p14:creationId xmlns:p14="http://schemas.microsoft.com/office/powerpoint/2010/main" val="344956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5010E-8B68-46FF-B650-0F0D751FFEE9}"/>
              </a:ext>
            </a:extLst>
          </p:cNvPr>
          <p:cNvSpPr>
            <a:spLocks noGrp="1"/>
          </p:cNvSpPr>
          <p:nvPr>
            <p:ph type="title"/>
          </p:nvPr>
        </p:nvSpPr>
        <p:spPr/>
        <p:txBody>
          <a:bodyPr/>
          <a:lstStyle/>
          <a:p>
            <a:r>
              <a:rPr kumimoji="1" lang="ja-JP" altLang="en-US" dirty="0"/>
              <a:t>心拍カウント課題の問題点</a:t>
            </a:r>
          </a:p>
        </p:txBody>
      </p:sp>
      <p:sp>
        <p:nvSpPr>
          <p:cNvPr id="3" name="コンテンツ プレースホルダー 2">
            <a:extLst>
              <a:ext uri="{FF2B5EF4-FFF2-40B4-BE49-F238E27FC236}">
                <a16:creationId xmlns:a16="http://schemas.microsoft.com/office/drawing/2014/main" id="{A905F3DF-B74D-457C-99F7-B5405616653C}"/>
              </a:ext>
            </a:extLst>
          </p:cNvPr>
          <p:cNvSpPr>
            <a:spLocks noGrp="1"/>
          </p:cNvSpPr>
          <p:nvPr>
            <p:ph idx="1"/>
          </p:nvPr>
        </p:nvSpPr>
        <p:spPr/>
        <p:txBody>
          <a:bodyPr>
            <a:normAutofit/>
          </a:bodyPr>
          <a:lstStyle/>
          <a:p>
            <a:pPr marL="0" indent="0">
              <a:buNone/>
            </a:pPr>
            <a:r>
              <a:rPr kumimoji="1" lang="ja-JP" altLang="en-US" sz="2000" u="sng" dirty="0"/>
              <a:t>心拍カウント課題</a:t>
            </a:r>
            <a:endParaRPr kumimoji="1" lang="en-US" altLang="ja-JP" sz="2000" dirty="0"/>
          </a:p>
          <a:p>
            <a:pPr marL="0" indent="0">
              <a:buNone/>
            </a:pPr>
            <a:r>
              <a:rPr lang="ja-JP" altLang="en-US" sz="2000" dirty="0"/>
              <a:t>　</a:t>
            </a:r>
            <a:r>
              <a:rPr kumimoji="1" lang="ja-JP" altLang="en-US" sz="2000" dirty="0"/>
              <a:t>一定時間内の心拍数を数える課題</a:t>
            </a:r>
            <a:endParaRPr kumimoji="1" lang="en-US" altLang="ja-JP" sz="2000" dirty="0"/>
          </a:p>
          <a:p>
            <a:pPr marL="0" indent="0">
              <a:buNone/>
            </a:pPr>
            <a:endParaRPr lang="en-US" altLang="ja-JP" sz="2000" dirty="0"/>
          </a:p>
          <a:p>
            <a:pPr marL="0" indent="0">
              <a:buNone/>
            </a:pPr>
            <a:r>
              <a:rPr lang="ja-JP" altLang="en-US" sz="2000" u="sng" dirty="0"/>
              <a:t>問題点</a:t>
            </a:r>
            <a:endParaRPr lang="en-US" altLang="ja-JP" sz="2000" u="sng" dirty="0"/>
          </a:p>
          <a:p>
            <a:r>
              <a:rPr kumimoji="1" lang="ja-JP" altLang="en-US" sz="2000" dirty="0"/>
              <a:t>心拍カウント課題成績と</a:t>
            </a:r>
            <a:r>
              <a:rPr kumimoji="1" lang="en-US" altLang="ja-JP" sz="2000" dirty="0"/>
              <a:t>IQ</a:t>
            </a:r>
            <a:r>
              <a:rPr kumimoji="1" lang="ja-JP" altLang="en-US" sz="2000" dirty="0"/>
              <a:t>の間に相関がある</a:t>
            </a:r>
            <a:r>
              <a:rPr kumimoji="1" lang="en-US" altLang="ja-JP" sz="2000" dirty="0"/>
              <a:t>	</a:t>
            </a:r>
            <a:r>
              <a:rPr kumimoji="1" lang="ja-JP" altLang="en-US" sz="2000" dirty="0"/>
              <a:t>（</a:t>
            </a:r>
            <a:r>
              <a:rPr kumimoji="1" lang="en-US" altLang="ja-JP" sz="2000" dirty="0"/>
              <a:t>Murphy et al., 2018</a:t>
            </a:r>
            <a:r>
              <a:rPr kumimoji="1" lang="ja-JP" altLang="en-US" sz="2000" dirty="0"/>
              <a:t>）</a:t>
            </a:r>
            <a:endParaRPr kumimoji="1" lang="en-US" altLang="ja-JP" sz="2000" dirty="0"/>
          </a:p>
          <a:p>
            <a:endParaRPr lang="en-US" altLang="ja-JP" sz="2000" dirty="0"/>
          </a:p>
          <a:p>
            <a:r>
              <a:rPr lang="ja-JP" altLang="en-US" sz="2000" dirty="0"/>
              <a:t>成績の計算法に問題があり，スコアが知覚能力を反映していない</a:t>
            </a:r>
            <a:r>
              <a:rPr lang="en-US" altLang="ja-JP" sz="2000" dirty="0"/>
              <a:t>									</a:t>
            </a:r>
            <a:r>
              <a:rPr lang="ja-JP" altLang="en-US" sz="2000" dirty="0"/>
              <a:t>（</a:t>
            </a:r>
            <a:r>
              <a:rPr lang="en-US" altLang="ja-JP" sz="2000" dirty="0" err="1"/>
              <a:t>Zamariola</a:t>
            </a:r>
            <a:r>
              <a:rPr lang="en-US" altLang="ja-JP" sz="2000" dirty="0"/>
              <a:t> et al</a:t>
            </a:r>
            <a:r>
              <a:rPr lang="en-US" altLang="ja-JP" sz="2000"/>
              <a:t>., 2018</a:t>
            </a:r>
            <a:r>
              <a:rPr lang="ja-JP" altLang="en-US" sz="2000"/>
              <a:t>）</a:t>
            </a:r>
            <a:endParaRPr lang="en-US" altLang="ja-JP" sz="2000" dirty="0"/>
          </a:p>
          <a:p>
            <a:pPr lvl="1">
              <a:buFont typeface="Wingdings" panose="05000000000000000000" pitchFamily="2" charset="2"/>
              <a:buChar char="ü"/>
            </a:pPr>
            <a:r>
              <a:rPr kumimoji="1" lang="ja-JP" altLang="en-US" sz="2000" dirty="0"/>
              <a:t>成績と心拍数に相関がある</a:t>
            </a:r>
            <a:endParaRPr kumimoji="1" lang="en-US" altLang="ja-JP" sz="2000" dirty="0"/>
          </a:p>
          <a:p>
            <a:pPr lvl="1">
              <a:buFont typeface="Wingdings" panose="05000000000000000000" pitchFamily="2" charset="2"/>
              <a:buChar char="ü"/>
            </a:pPr>
            <a:r>
              <a:rPr lang="ja-JP" altLang="en-US" sz="2000" dirty="0"/>
              <a:t>応答した心拍数と実際の心拍数の相関がない</a:t>
            </a:r>
            <a:endParaRPr kumimoji="1" lang="ja-JP" altLang="en-US" sz="2000" dirty="0"/>
          </a:p>
          <a:p>
            <a:endParaRPr kumimoji="1" lang="ja-JP" altLang="en-US" sz="2000" dirty="0"/>
          </a:p>
        </p:txBody>
      </p:sp>
      <p:sp>
        <p:nvSpPr>
          <p:cNvPr id="4" name="テキスト ボックス 3">
            <a:extLst>
              <a:ext uri="{FF2B5EF4-FFF2-40B4-BE49-F238E27FC236}">
                <a16:creationId xmlns:a16="http://schemas.microsoft.com/office/drawing/2014/main" id="{DA069306-0A19-4305-9F73-DE904354AFC2}"/>
              </a:ext>
            </a:extLst>
          </p:cNvPr>
          <p:cNvSpPr txBox="1"/>
          <p:nvPr/>
        </p:nvSpPr>
        <p:spPr>
          <a:xfrm>
            <a:off x="3043061" y="5896919"/>
            <a:ext cx="610587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知識等の影響を受けにくい手法が必要</a:t>
            </a:r>
            <a:endParaRPr kumimoji="1" lang="en-US" altLang="ja-JP" sz="2000" dirty="0"/>
          </a:p>
        </p:txBody>
      </p:sp>
      <p:grpSp>
        <p:nvGrpSpPr>
          <p:cNvPr id="5" name="グループ化 4">
            <a:extLst>
              <a:ext uri="{FF2B5EF4-FFF2-40B4-BE49-F238E27FC236}">
                <a16:creationId xmlns:a16="http://schemas.microsoft.com/office/drawing/2014/main" id="{57B978FD-0A43-4565-B637-F4E941F3566D}"/>
              </a:ext>
            </a:extLst>
          </p:cNvPr>
          <p:cNvGrpSpPr/>
          <p:nvPr/>
        </p:nvGrpSpPr>
        <p:grpSpPr>
          <a:xfrm>
            <a:off x="7322575" y="1511967"/>
            <a:ext cx="3652728" cy="1417880"/>
            <a:chOff x="1006864" y="5647379"/>
            <a:chExt cx="2880000" cy="1050280"/>
          </a:xfrm>
        </p:grpSpPr>
        <p:graphicFrame>
          <p:nvGraphicFramePr>
            <p:cNvPr id="6" name="グラフ 5">
              <a:extLst>
                <a:ext uri="{FF2B5EF4-FFF2-40B4-BE49-F238E27FC236}">
                  <a16:creationId xmlns:a16="http://schemas.microsoft.com/office/drawing/2014/main" id="{4974D296-CEE8-4913-91D4-67C7FF0E848D}"/>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a:extLst>
                <a:ext uri="{FF2B5EF4-FFF2-40B4-BE49-F238E27FC236}">
                  <a16:creationId xmlns:a16="http://schemas.microsoft.com/office/drawing/2014/main" id="{7F8283B9-8D23-46AA-A857-7FEB82A58869}"/>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8" name="テキスト ボックス 7">
              <a:extLst>
                <a:ext uri="{FF2B5EF4-FFF2-40B4-BE49-F238E27FC236}">
                  <a16:creationId xmlns:a16="http://schemas.microsoft.com/office/drawing/2014/main" id="{BAD99B83-4802-42D3-8EF3-79A0920F4739}"/>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9" name="直線コネクタ 8">
              <a:extLst>
                <a:ext uri="{FF2B5EF4-FFF2-40B4-BE49-F238E27FC236}">
                  <a16:creationId xmlns:a16="http://schemas.microsoft.com/office/drawing/2014/main" id="{CCF07909-6653-4C09-95A4-80AF391952C7}"/>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8E56377-6BE3-43FE-A98A-055CB70CAEEE}"/>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平行四辺形 10">
              <a:extLst>
                <a:ext uri="{FF2B5EF4-FFF2-40B4-BE49-F238E27FC236}">
                  <a16:creationId xmlns:a16="http://schemas.microsoft.com/office/drawing/2014/main" id="{C46F1A2A-40DF-4EF6-A339-7DB2286839F9}"/>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04B48699-7C2A-421A-B657-96EA47D80F38}"/>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BD5525D-BBCE-4933-8DF6-230A4D518314}"/>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4" name="直線矢印コネクタ 13">
              <a:extLst>
                <a:ext uri="{FF2B5EF4-FFF2-40B4-BE49-F238E27FC236}">
                  <a16:creationId xmlns:a16="http://schemas.microsoft.com/office/drawing/2014/main" id="{AA33F884-5F14-4561-BE34-DF4881DFDDA4}"/>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D643A8FD-2077-496B-8C99-E1E50FE754AA}"/>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430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1542</TotalTime>
  <Words>2428</Words>
  <Application>Microsoft Office PowerPoint</Application>
  <PresentationFormat>ワイド画面</PresentationFormat>
  <Paragraphs>481</Paragraphs>
  <Slides>25</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25</vt:i4>
      </vt:variant>
    </vt:vector>
  </HeadingPairs>
  <TitlesOfParts>
    <vt:vector size="36" baseType="lpstr">
      <vt:lpstr>ＭＳ Ｐゴシック</vt:lpstr>
      <vt:lpstr>Yu Gothic Medium</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音楽による感動時の身体反応</vt:lpstr>
      <vt:lpstr>内受容感覚とは</vt:lpstr>
      <vt:lpstr>内受容感覚と感情 </vt:lpstr>
      <vt:lpstr>内受容感覚と感情障害の関連を示す研究</vt:lpstr>
      <vt:lpstr>目的</vt:lpstr>
      <vt:lpstr>内受容感覚感度の測定</vt:lpstr>
      <vt:lpstr>内受容感覚の感度の測定方法</vt:lpstr>
      <vt:lpstr>心拍カウント課題の問題点</vt:lpstr>
      <vt:lpstr>心拍弁別課題：手順</vt:lpstr>
      <vt:lpstr>心拍弁別課題：解析</vt:lpstr>
      <vt:lpstr>結果1：内受容感覚課題（N=51）</vt:lpstr>
      <vt:lpstr>感動と内受容感覚の関係</vt:lpstr>
      <vt:lpstr>音楽による感情の生起</vt:lpstr>
      <vt:lpstr>音楽聴取課題：刺激</vt:lpstr>
      <vt:lpstr>音楽聴取課題：試行手順</vt:lpstr>
      <vt:lpstr>結果2：内受容課題と音楽評定値の相関（N=51）</vt:lpstr>
      <vt:lpstr>結果3：音楽課題時の心拍数の変化</vt:lpstr>
      <vt:lpstr>結果4：内受容課題成績と心拍数の変化</vt:lpstr>
      <vt:lpstr>結果4：内受容課題成績と心拍数の変化</vt:lpstr>
      <vt:lpstr>考察</vt:lpstr>
      <vt:lpstr>考察</vt:lpstr>
      <vt:lpstr>PowerPoint プレゼンテーション</vt:lpstr>
      <vt:lpstr>まとめ</vt:lpstr>
      <vt:lpstr>内受容感覚計測の応用可能性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前川 亮</dc:creator>
  <cp:lastModifiedBy>前川 亮</cp:lastModifiedBy>
  <cp:revision>64</cp:revision>
  <dcterms:created xsi:type="dcterms:W3CDTF">2020-10-20T08:31:59Z</dcterms:created>
  <dcterms:modified xsi:type="dcterms:W3CDTF">2020-12-03T07:16:51Z</dcterms:modified>
</cp:coreProperties>
</file>