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308" r:id="rId3"/>
    <p:sldId id="313" r:id="rId4"/>
    <p:sldId id="314" r:id="rId5"/>
    <p:sldId id="305" r:id="rId6"/>
    <p:sldId id="4582" r:id="rId7"/>
    <p:sldId id="4583" r:id="rId8"/>
    <p:sldId id="4576" r:id="rId9"/>
    <p:sldId id="4577" r:id="rId10"/>
    <p:sldId id="319" r:id="rId11"/>
    <p:sldId id="4568" r:id="rId12"/>
    <p:sldId id="326" r:id="rId13"/>
    <p:sldId id="4584" r:id="rId14"/>
    <p:sldId id="292" r:id="rId15"/>
    <p:sldId id="264" r:id="rId16"/>
    <p:sldId id="273" r:id="rId17"/>
    <p:sldId id="4569" r:id="rId18"/>
    <p:sldId id="4563" r:id="rId19"/>
    <p:sldId id="4564" r:id="rId20"/>
    <p:sldId id="4565" r:id="rId21"/>
    <p:sldId id="4574" r:id="rId22"/>
    <p:sldId id="4575" r:id="rId23"/>
    <p:sldId id="4573" r:id="rId24"/>
    <p:sldId id="4571" r:id="rId25"/>
    <p:sldId id="4581" r:id="rId26"/>
    <p:sldId id="4580"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B13E7-1AC8-4DAA-9DDC-F37FDCE80494}" v="114" dt="2020-11-25T08:01:53.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88"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85BB13E7-1AC8-4DAA-9DDC-F37FDCE80494}"/>
    <pc:docChg chg="undo custSel delSld modSld">
      <pc:chgData name="前川 亮" userId="d7d429a203bb0ce1" providerId="LiveId" clId="{85BB13E7-1AC8-4DAA-9DDC-F37FDCE80494}" dt="2020-11-25T08:01:53.545" v="640" actId="1035"/>
      <pc:docMkLst>
        <pc:docMk/>
      </pc:docMkLst>
      <pc:sldChg chg="modSp mod">
        <pc:chgData name="前川 亮" userId="d7d429a203bb0ce1" providerId="LiveId" clId="{85BB13E7-1AC8-4DAA-9DDC-F37FDCE80494}" dt="2020-11-25T07:39:51.310" v="125" actId="1076"/>
        <pc:sldMkLst>
          <pc:docMk/>
          <pc:sldMk cId="1035935380" sldId="4563"/>
        </pc:sldMkLst>
        <pc:spChg chg="mod">
          <ac:chgData name="前川 亮" userId="d7d429a203bb0ce1" providerId="LiveId" clId="{85BB13E7-1AC8-4DAA-9DDC-F37FDCE80494}" dt="2020-11-25T07:39:51.310" v="125" actId="1076"/>
          <ac:spMkLst>
            <pc:docMk/>
            <pc:sldMk cId="1035935380" sldId="4563"/>
            <ac:spMk id="18" creationId="{BD4194F2-4C2E-4868-8129-2813536FDF17}"/>
          </ac:spMkLst>
        </pc:spChg>
      </pc:sldChg>
      <pc:sldChg chg="addSp delSp modSp mod">
        <pc:chgData name="前川 亮" userId="d7d429a203bb0ce1" providerId="LiveId" clId="{85BB13E7-1AC8-4DAA-9DDC-F37FDCE80494}" dt="2020-11-25T08:01:53.545" v="640" actId="1035"/>
        <pc:sldMkLst>
          <pc:docMk/>
          <pc:sldMk cId="3449566851" sldId="4576"/>
        </pc:sldMkLst>
        <pc:spChg chg="add mod">
          <ac:chgData name="前川 亮" userId="d7d429a203bb0ce1" providerId="LiveId" clId="{85BB13E7-1AC8-4DAA-9DDC-F37FDCE80494}" dt="2020-11-25T07:52:59" v="583" actId="1035"/>
          <ac:spMkLst>
            <pc:docMk/>
            <pc:sldMk cId="3449566851" sldId="4576"/>
            <ac:spMk id="3" creationId="{749FD733-66F0-4FED-9DBF-AA2A2B55C715}"/>
          </ac:spMkLst>
        </pc:spChg>
        <pc:spChg chg="add del mod">
          <ac:chgData name="前川 亮" userId="d7d429a203bb0ce1" providerId="LiveId" clId="{85BB13E7-1AC8-4DAA-9DDC-F37FDCE80494}" dt="2020-11-25T07:37:57.145" v="22"/>
          <ac:spMkLst>
            <pc:docMk/>
            <pc:sldMk cId="3449566851" sldId="4576"/>
            <ac:spMk id="4" creationId="{20C8FC24-643C-489E-9449-92175CAA6030}"/>
          </ac:spMkLst>
        </pc:spChg>
        <pc:spChg chg="add del mod">
          <ac:chgData name="前川 亮" userId="d7d429a203bb0ce1" providerId="LiveId" clId="{85BB13E7-1AC8-4DAA-9DDC-F37FDCE80494}" dt="2020-11-25T07:38:37.551" v="124" actId="478"/>
          <ac:spMkLst>
            <pc:docMk/>
            <pc:sldMk cId="3449566851" sldId="4576"/>
            <ac:spMk id="5" creationId="{8A610EF7-5F76-49FA-8C4B-B72FB63BC4C1}"/>
          </ac:spMkLst>
        </pc:spChg>
        <pc:spChg chg="add del mod">
          <ac:chgData name="前川 亮" userId="d7d429a203bb0ce1" providerId="LiveId" clId="{85BB13E7-1AC8-4DAA-9DDC-F37FDCE80494}" dt="2020-11-25T07:40:05.395" v="141"/>
          <ac:spMkLst>
            <pc:docMk/>
            <pc:sldMk cId="3449566851" sldId="4576"/>
            <ac:spMk id="6" creationId="{29BF4CF9-2F78-46E4-A947-4C44EDDC4720}"/>
          </ac:spMkLst>
        </pc:spChg>
        <pc:spChg chg="add mod topLvl">
          <ac:chgData name="前川 亮" userId="d7d429a203bb0ce1" providerId="LiveId" clId="{85BB13E7-1AC8-4DAA-9DDC-F37FDCE80494}" dt="2020-11-25T08:01:33.753" v="615" actId="1035"/>
          <ac:spMkLst>
            <pc:docMk/>
            <pc:sldMk cId="3449566851" sldId="4576"/>
            <ac:spMk id="7" creationId="{F6C2B3F3-4AA5-4C9B-9781-56E843EEA6E9}"/>
          </ac:spMkLst>
        </pc:spChg>
        <pc:spChg chg="add mod topLvl">
          <ac:chgData name="前川 亮" userId="d7d429a203bb0ce1" providerId="LiveId" clId="{85BB13E7-1AC8-4DAA-9DDC-F37FDCE80494}" dt="2020-11-25T08:01:33.753" v="615" actId="1035"/>
          <ac:spMkLst>
            <pc:docMk/>
            <pc:sldMk cId="3449566851" sldId="4576"/>
            <ac:spMk id="8" creationId="{44DCA300-EC12-4AE4-99D3-9FA0D67D6C6B}"/>
          </ac:spMkLst>
        </pc:spChg>
        <pc:spChg chg="add mod topLvl">
          <ac:chgData name="前川 亮" userId="d7d429a203bb0ce1" providerId="LiveId" clId="{85BB13E7-1AC8-4DAA-9DDC-F37FDCE80494}" dt="2020-11-25T08:01:33.753" v="615" actId="1035"/>
          <ac:spMkLst>
            <pc:docMk/>
            <pc:sldMk cId="3449566851" sldId="4576"/>
            <ac:spMk id="9" creationId="{5A8DE458-FB76-4FE6-AC07-046020FF51F6}"/>
          </ac:spMkLst>
        </pc:spChg>
        <pc:spChg chg="add mod topLvl">
          <ac:chgData name="前川 亮" userId="d7d429a203bb0ce1" providerId="LiveId" clId="{85BB13E7-1AC8-4DAA-9DDC-F37FDCE80494}" dt="2020-11-25T08:01:33.753" v="615" actId="1035"/>
          <ac:spMkLst>
            <pc:docMk/>
            <pc:sldMk cId="3449566851" sldId="4576"/>
            <ac:spMk id="10" creationId="{D3B21397-CFE9-4F7B-A357-708CDB11B65A}"/>
          </ac:spMkLst>
        </pc:spChg>
        <pc:spChg chg="add mod topLvl">
          <ac:chgData name="前川 亮" userId="d7d429a203bb0ce1" providerId="LiveId" clId="{85BB13E7-1AC8-4DAA-9DDC-F37FDCE80494}" dt="2020-11-25T08:01:33.753" v="615" actId="1035"/>
          <ac:spMkLst>
            <pc:docMk/>
            <pc:sldMk cId="3449566851" sldId="4576"/>
            <ac:spMk id="11" creationId="{A7123016-F757-4DF8-8E5C-9DD770B9501E}"/>
          </ac:spMkLst>
        </pc:spChg>
        <pc:spChg chg="add mod topLvl">
          <ac:chgData name="前川 亮" userId="d7d429a203bb0ce1" providerId="LiveId" clId="{85BB13E7-1AC8-4DAA-9DDC-F37FDCE80494}" dt="2020-11-25T08:01:33.753" v="615" actId="1035"/>
          <ac:spMkLst>
            <pc:docMk/>
            <pc:sldMk cId="3449566851" sldId="4576"/>
            <ac:spMk id="12" creationId="{F1CDDBF9-122A-42B1-B74A-B0DE8DE4FE66}"/>
          </ac:spMkLst>
        </pc:spChg>
        <pc:spChg chg="add del mod topLvl">
          <ac:chgData name="前川 亮" userId="d7d429a203bb0ce1" providerId="LiveId" clId="{85BB13E7-1AC8-4DAA-9DDC-F37FDCE80494}" dt="2020-11-25T07:48:25.901" v="400" actId="478"/>
          <ac:spMkLst>
            <pc:docMk/>
            <pc:sldMk cId="3449566851" sldId="4576"/>
            <ac:spMk id="13" creationId="{7AE3F20C-DF65-4E38-ADE3-7B76A30BF040}"/>
          </ac:spMkLst>
        </pc:spChg>
        <pc:spChg chg="add mod topLvl">
          <ac:chgData name="前川 亮" userId="d7d429a203bb0ce1" providerId="LiveId" clId="{85BB13E7-1AC8-4DAA-9DDC-F37FDCE80494}" dt="2020-11-25T08:01:33.753" v="615" actId="1035"/>
          <ac:spMkLst>
            <pc:docMk/>
            <pc:sldMk cId="3449566851" sldId="4576"/>
            <ac:spMk id="14" creationId="{A805D6AC-19A0-4622-A763-D728F7A31A7E}"/>
          </ac:spMkLst>
        </pc:spChg>
        <pc:spChg chg="add mod topLvl">
          <ac:chgData name="前川 亮" userId="d7d429a203bb0ce1" providerId="LiveId" clId="{85BB13E7-1AC8-4DAA-9DDC-F37FDCE80494}" dt="2020-11-25T07:52:59" v="583" actId="1035"/>
          <ac:spMkLst>
            <pc:docMk/>
            <pc:sldMk cId="3449566851" sldId="4576"/>
            <ac:spMk id="16" creationId="{3CD54259-C3DE-4924-AD06-AF54918E04C0}"/>
          </ac:spMkLst>
        </pc:spChg>
        <pc:spChg chg="add mod topLvl">
          <ac:chgData name="前川 亮" userId="d7d429a203bb0ce1" providerId="LiveId" clId="{85BB13E7-1AC8-4DAA-9DDC-F37FDCE80494}" dt="2020-11-25T07:53:24.632" v="584" actId="113"/>
          <ac:spMkLst>
            <pc:docMk/>
            <pc:sldMk cId="3449566851" sldId="4576"/>
            <ac:spMk id="17" creationId="{2F598BDD-4E5B-4EDC-A2A9-50139931115F}"/>
          </ac:spMkLst>
        </pc:spChg>
        <pc:spChg chg="add mod topLvl">
          <ac:chgData name="前川 亮" userId="d7d429a203bb0ce1" providerId="LiveId" clId="{85BB13E7-1AC8-4DAA-9DDC-F37FDCE80494}" dt="2020-11-25T07:53:24.632" v="584" actId="113"/>
          <ac:spMkLst>
            <pc:docMk/>
            <pc:sldMk cId="3449566851" sldId="4576"/>
            <ac:spMk id="18" creationId="{7E1C044E-CDF8-4F5A-8EFE-17C3796CE238}"/>
          </ac:spMkLst>
        </pc:spChg>
        <pc:grpChg chg="add del mod">
          <ac:chgData name="前川 亮" userId="d7d429a203bb0ce1" providerId="LiveId" clId="{85BB13E7-1AC8-4DAA-9DDC-F37FDCE80494}" dt="2020-11-25T07:48:21.930" v="399" actId="165"/>
          <ac:grpSpMkLst>
            <pc:docMk/>
            <pc:sldMk cId="3449566851" sldId="4576"/>
            <ac:grpSpMk id="15" creationId="{82CE3D4A-02B3-471F-9CC2-A9BD83321900}"/>
          </ac:grpSpMkLst>
        </pc:grpChg>
        <pc:grpChg chg="add del mod">
          <ac:chgData name="前川 亮" userId="d7d429a203bb0ce1" providerId="LiveId" clId="{85BB13E7-1AC8-4DAA-9DDC-F37FDCE80494}" dt="2020-11-25T07:52:32.770" v="556" actId="165"/>
          <ac:grpSpMkLst>
            <pc:docMk/>
            <pc:sldMk cId="3449566851" sldId="4576"/>
            <ac:grpSpMk id="19" creationId="{E305F777-4C2E-492F-B195-EE9AE1B5A7D0}"/>
          </ac:grpSpMkLst>
        </pc:grpChg>
        <pc:picChg chg="add mod">
          <ac:chgData name="前川 亮" userId="d7d429a203bb0ce1" providerId="LiveId" clId="{85BB13E7-1AC8-4DAA-9DDC-F37FDCE80494}" dt="2020-11-25T08:01:33.753" v="615" actId="1035"/>
          <ac:picMkLst>
            <pc:docMk/>
            <pc:sldMk cId="3449566851" sldId="4576"/>
            <ac:picMk id="1026" creationId="{69CE6912-E36E-46E4-BAEF-A446557ACE75}"/>
          </ac:picMkLst>
        </pc:picChg>
        <pc:picChg chg="add del mod">
          <ac:chgData name="前川 亮" userId="d7d429a203bb0ce1" providerId="LiveId" clId="{85BB13E7-1AC8-4DAA-9DDC-F37FDCE80494}" dt="2020-11-25T08:00:58.707" v="604" actId="478"/>
          <ac:picMkLst>
            <pc:docMk/>
            <pc:sldMk cId="3449566851" sldId="4576"/>
            <ac:picMk id="1028" creationId="{89C71D3F-250A-4BEA-88CA-225D1B748601}"/>
          </ac:picMkLst>
        </pc:picChg>
        <pc:picChg chg="add mod">
          <ac:chgData name="前川 亮" userId="d7d429a203bb0ce1" providerId="LiveId" clId="{85BB13E7-1AC8-4DAA-9DDC-F37FDCE80494}" dt="2020-11-25T08:01:33.753" v="615" actId="1035"/>
          <ac:picMkLst>
            <pc:docMk/>
            <pc:sldMk cId="3449566851" sldId="4576"/>
            <ac:picMk id="1030" creationId="{520E76DF-8067-4023-9B14-727DD250FDF7}"/>
          </ac:picMkLst>
        </pc:picChg>
        <pc:picChg chg="add mod">
          <ac:chgData name="前川 亮" userId="d7d429a203bb0ce1" providerId="LiveId" clId="{85BB13E7-1AC8-4DAA-9DDC-F37FDCE80494}" dt="2020-11-25T08:01:33.753" v="615" actId="1035"/>
          <ac:picMkLst>
            <pc:docMk/>
            <pc:sldMk cId="3449566851" sldId="4576"/>
            <ac:picMk id="1032" creationId="{ADC9B3E6-4F8D-4A11-B8CE-83C8B35FA793}"/>
          </ac:picMkLst>
        </pc:picChg>
        <pc:picChg chg="add mod">
          <ac:chgData name="前川 亮" userId="d7d429a203bb0ce1" providerId="LiveId" clId="{85BB13E7-1AC8-4DAA-9DDC-F37FDCE80494}" dt="2020-11-25T08:01:53.545" v="640" actId="1035"/>
          <ac:picMkLst>
            <pc:docMk/>
            <pc:sldMk cId="3449566851" sldId="4576"/>
            <ac:picMk id="1034" creationId="{67C8D90C-2A3B-4356-8BD8-BE6F7BB7DD53}"/>
          </ac:picMkLst>
        </pc:picChg>
        <pc:picChg chg="add mod">
          <ac:chgData name="前川 亮" userId="d7d429a203bb0ce1" providerId="LiveId" clId="{85BB13E7-1AC8-4DAA-9DDC-F37FDCE80494}" dt="2020-11-25T08:01:44.414" v="628" actId="167"/>
          <ac:picMkLst>
            <pc:docMk/>
            <pc:sldMk cId="3449566851" sldId="4576"/>
            <ac:picMk id="1036" creationId="{FBCC9389-3B5C-4844-B694-A071073FBC3B}"/>
          </ac:picMkLst>
        </pc:picChg>
      </pc:sldChg>
      <pc:sldChg chg="del">
        <pc:chgData name="前川 亮" userId="d7d429a203bb0ce1" providerId="LiveId" clId="{85BB13E7-1AC8-4DAA-9DDC-F37FDCE80494}" dt="2020-11-25T07:47:56.895" v="379" actId="47"/>
        <pc:sldMkLst>
          <pc:docMk/>
          <pc:sldMk cId="3598038834" sldId="457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E072-49B5-883F-1EE8B5EFB0D1}"/>
            </c:ext>
          </c:extLst>
        </c:ser>
        <c:dLbls>
          <c:showLegendKey val="0"/>
          <c:showVal val="0"/>
          <c:showCatName val="0"/>
          <c:showSerName val="0"/>
          <c:showPercent val="0"/>
          <c:showBubbleSize val="0"/>
        </c:dLbls>
        <c:axId val="448237472"/>
        <c:axId val="448233552"/>
      </c:scatterChart>
      <c:valAx>
        <c:axId val="448237472"/>
        <c:scaling>
          <c:orientation val="minMax"/>
          <c:max val="11"/>
          <c:min val="3"/>
        </c:scaling>
        <c:delete val="1"/>
        <c:axPos val="b"/>
        <c:numFmt formatCode="General" sourceLinked="1"/>
        <c:majorTickMark val="none"/>
        <c:minorTickMark val="none"/>
        <c:tickLblPos val="nextTo"/>
        <c:crossAx val="448233552"/>
        <c:crossesAt val="-1000000"/>
        <c:crossBetween val="midCat"/>
      </c:valAx>
      <c:valAx>
        <c:axId val="448233552"/>
        <c:scaling>
          <c:orientation val="minMax"/>
          <c:max val="7000"/>
          <c:min val="5000"/>
        </c:scaling>
        <c:delete val="1"/>
        <c:axPos val="l"/>
        <c:numFmt formatCode="General" sourceLinked="1"/>
        <c:majorTickMark val="none"/>
        <c:minorTickMark val="none"/>
        <c:tickLblPos val="none"/>
        <c:crossAx val="4482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B7A7-499C-9EFF-DC5624DACFE9}"/>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B7A7-499C-9EFF-DC5624DACFE9}"/>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7000"/>
          <c:min val="50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86C9-44CE-9E5F-76DC84394F2E}"/>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86C9-44CE-9E5F-76DC84394F2E}"/>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8500"/>
          <c:min val="-105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7277-4738-9E87-9A6DF3269E4F}"/>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7277-4738-9E87-9A6DF3269E4F}"/>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t>遅れ時間（</a:t>
                </a:r>
                <a:r>
                  <a:rPr lang="en-US"/>
                  <a:t>ms</a:t>
                </a:r>
                <a:r>
                  <a:rPr lang="ja-JP"/>
                  <a:t>）</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strRef>
              <c:f>Sheet1!$I$3</c:f>
              <c:strCache>
                <c:ptCount val="1"/>
                <c:pt idx="0">
                  <c:v>「一致」と答えた割合</c:v>
                </c:pt>
              </c:strCache>
            </c:strRef>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0685D-5D85-434A-9C79-72CADB5E4131}" type="datetimeFigureOut">
              <a:rPr kumimoji="1" lang="ja-JP" altLang="en-US" smtClean="0"/>
              <a:t>2020/12/3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665CB-CE13-4275-B6B3-766E96C62521}" type="slidenum">
              <a:rPr kumimoji="1" lang="ja-JP" altLang="en-US" smtClean="0"/>
              <a:t>‹#›</a:t>
            </a:fld>
            <a:endParaRPr kumimoji="1" lang="ja-JP" altLang="en-US"/>
          </a:p>
        </p:txBody>
      </p:sp>
    </p:spTree>
    <p:extLst>
      <p:ext uri="{BB962C8B-B14F-4D97-AF65-F5344CB8AC3E}">
        <p14:creationId xmlns:p14="http://schemas.microsoft.com/office/powerpoint/2010/main" val="23794006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11</a:t>
            </a:fld>
            <a:endParaRPr kumimoji="1" lang="ja-JP" altLang="en-US"/>
          </a:p>
        </p:txBody>
      </p:sp>
    </p:spTree>
    <p:extLst>
      <p:ext uri="{BB962C8B-B14F-4D97-AF65-F5344CB8AC3E}">
        <p14:creationId xmlns:p14="http://schemas.microsoft.com/office/powerpoint/2010/main" val="118583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17</a:t>
            </a:fld>
            <a:endParaRPr kumimoji="1" lang="ja-JP" altLang="en-US"/>
          </a:p>
        </p:txBody>
      </p:sp>
    </p:spTree>
    <p:extLst>
      <p:ext uri="{BB962C8B-B14F-4D97-AF65-F5344CB8AC3E}">
        <p14:creationId xmlns:p14="http://schemas.microsoft.com/office/powerpoint/2010/main" val="96452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18</a:t>
            </a:fld>
            <a:endParaRPr kumimoji="1" lang="ja-JP" altLang="en-US"/>
          </a:p>
        </p:txBody>
      </p:sp>
    </p:spTree>
    <p:extLst>
      <p:ext uri="{BB962C8B-B14F-4D97-AF65-F5344CB8AC3E}">
        <p14:creationId xmlns:p14="http://schemas.microsoft.com/office/powerpoint/2010/main" val="215960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22</a:t>
            </a:fld>
            <a:endParaRPr kumimoji="1" lang="ja-JP" altLang="en-US"/>
          </a:p>
        </p:txBody>
      </p:sp>
    </p:spTree>
    <p:extLst>
      <p:ext uri="{BB962C8B-B14F-4D97-AF65-F5344CB8AC3E}">
        <p14:creationId xmlns:p14="http://schemas.microsoft.com/office/powerpoint/2010/main" val="2391703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9C123-DB03-4E6D-BE55-89CB1385CA7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DAFBE44-5359-4CEF-AB78-82A2F6097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059C63D-AC19-41FE-BE3B-7E6B271157CF}"/>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69169A43-75DC-4E4A-AE7D-24B5D69CC9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EFDD08-ED52-425E-AFA1-75B624E44488}"/>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42841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64263-48DF-400E-B51A-77A9FF8328E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9D8839-0A4C-4066-8E2D-B9F5C010521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6E6795-045B-4299-AC3E-6B6CC950B96C}"/>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22C0799A-EC32-4802-B70B-CF791B0A1D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7DD817-D753-4767-8071-0CE0B837F0CF}"/>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53271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2B6F611-2D91-4437-BBCD-706AB7E4BD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6159399-3EAD-4E68-A561-57CE1BFCBF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6644E1-6261-4B06-8287-23D83AAE3415}"/>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39E10633-C710-48A1-96CD-F33C0EE2F2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68CAE6-107A-4FFE-9C1C-D3F4FA567ED4}"/>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438781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500458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4219435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779621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98116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2688731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506394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680096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98262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2E880-AAAB-41D5-B1C8-E3991335EB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388F9B-8511-44EA-9E63-39CC7EAFAD9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24BD4F-5717-40BE-8047-DF1DAF22B6F9}"/>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DA6B9A4D-4AD5-4D32-994D-49B825E94E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180055-1284-4D5B-B957-BE9BE577AE29}"/>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3867658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502640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23871569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6234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66371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52433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9359372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3684575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21294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417C8-E470-4250-A754-3125A0F5B69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27702F-11ED-4C8E-8B4E-031FD36D6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68486B3-264C-43B4-A316-152D7F9F43E1}"/>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BAEDBBBB-8E48-4DC2-918A-5557B521AC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369F14-D774-4B22-9A35-58EFE23ADE64}"/>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283197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38CC20-1AB5-49A6-A556-36FCD217BD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040D88-E970-4690-8B87-AB97064CF3F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075E5BF-7C03-423E-91B8-481CDA20D08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8BE375-D8C2-408E-81B3-184A7A2E35BE}"/>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80F2C9D8-CAB3-42D8-B6FC-EB38EBEE04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D9523B-8F71-4990-B0A6-4CD299C4C220}"/>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10860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E9B08-E201-4E07-ADFD-98F1DBC4EE0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CF9CB4-130F-4BDD-A8CB-717DE637F2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414F988-593B-4D3A-8434-7A945CB9BBB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2549FED-9196-4E6C-A0F1-D5E0047BE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FB712BD-1E56-48C2-B7B4-8CBD38FD416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07145E1-F280-4C5F-88E2-EB079C2A4F8D}"/>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8" name="フッター プレースホルダー 7">
            <a:extLst>
              <a:ext uri="{FF2B5EF4-FFF2-40B4-BE49-F238E27FC236}">
                <a16:creationId xmlns:a16="http://schemas.microsoft.com/office/drawing/2014/main" id="{179D0D51-3D89-4608-BEC6-71AF519C944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46D356D-CFFC-4A1A-9BEA-6C57F61A7175}"/>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05111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29E9C-17D8-4E8B-9858-490BA660912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8A20EEB-CE3D-4AD1-90B1-02EEBA724153}"/>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4" name="フッター プレースホルダー 3">
            <a:extLst>
              <a:ext uri="{FF2B5EF4-FFF2-40B4-BE49-F238E27FC236}">
                <a16:creationId xmlns:a16="http://schemas.microsoft.com/office/drawing/2014/main" id="{7EF1C842-716A-44C0-BC00-F5679FB48B3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C98093-5796-4D53-A08F-02D3ED76EB0F}"/>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20934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448C3B0-3EA6-43F3-A979-78F1FEA5974F}"/>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3" name="フッター プレースホルダー 2">
            <a:extLst>
              <a:ext uri="{FF2B5EF4-FFF2-40B4-BE49-F238E27FC236}">
                <a16:creationId xmlns:a16="http://schemas.microsoft.com/office/drawing/2014/main" id="{4FEDFF7F-60AA-4F27-8379-216081DC9C9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0974BC-4CF8-4E09-A3AF-3EDF781F09D0}"/>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72433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955F06-CA16-4F69-9CA4-55D22BDB32F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8283C4-3738-4585-9825-C24725E54A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205E370-0CC1-4F61-9E89-19E30D321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A0E916-BA7C-44F8-8FDF-93C4D7B73E7B}"/>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F4CB1129-97FD-4FD7-B833-270151F3B8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A799D3A-4953-405E-90B5-00A1CCE21320}"/>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658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B0CDB-31B3-426F-A8EC-81BBF744641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8A4A4A-31D2-45D7-80A4-6AB7B91D08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CD34F65-5529-456B-9151-C4241061D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662449-B150-48DE-AFB8-97580E0EE8B2}"/>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07BB7DB4-1771-40E4-B0B8-0F6781E0E8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DEC014-E848-44EC-8827-838685B92424}"/>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421646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03859F0-1A71-43D2-82B5-71C59B5043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60379C-662F-44E2-8DF9-DEDE20B1FF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A67556-E783-4B51-8827-87AF653D7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E3685-1817-4365-B786-648250782F2B}"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B5C5FFE7-69FD-47D2-B009-B6EEE6A91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11EC026-C4AC-404C-9F0C-009C5C22B8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85116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092342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6.xml"/><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7.xml"/><Relationship Id="rId5" Type="http://schemas.openxmlformats.org/officeDocument/2006/relationships/image" Target="../media/image30.jpeg"/><Relationship Id="rId4" Type="http://schemas.openxmlformats.org/officeDocument/2006/relationships/image" Target="../media/image2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37921-ED32-46C6-8846-D5FAA2969A81}"/>
              </a:ext>
            </a:extLst>
          </p:cNvPr>
          <p:cNvSpPr>
            <a:spLocks noGrp="1"/>
          </p:cNvSpPr>
          <p:nvPr>
            <p:ph type="ctrTitle"/>
          </p:nvPr>
        </p:nvSpPr>
        <p:spPr/>
        <p:txBody>
          <a:bodyPr>
            <a:normAutofit/>
          </a:bodyPr>
          <a:lstStyle/>
          <a:p>
            <a:r>
              <a:rPr lang="ja-JP" altLang="en-US" sz="4400" dirty="0"/>
              <a:t>内受容感覚の個人差と</a:t>
            </a:r>
            <a:br>
              <a:rPr lang="en-US" altLang="ja-JP" sz="4400" dirty="0"/>
            </a:br>
            <a:r>
              <a:rPr lang="ja-JP" altLang="en-US" sz="4400" dirty="0"/>
              <a:t>音楽による感動時の身体反応</a:t>
            </a:r>
          </a:p>
        </p:txBody>
      </p:sp>
      <p:sp>
        <p:nvSpPr>
          <p:cNvPr id="3" name="字幕 2">
            <a:extLst>
              <a:ext uri="{FF2B5EF4-FFF2-40B4-BE49-F238E27FC236}">
                <a16:creationId xmlns:a16="http://schemas.microsoft.com/office/drawing/2014/main" id="{55511C48-2637-4EFD-8D02-01DBF8B578DE}"/>
              </a:ext>
            </a:extLst>
          </p:cNvPr>
          <p:cNvSpPr>
            <a:spLocks noGrp="1"/>
          </p:cNvSpPr>
          <p:nvPr>
            <p:ph type="subTitle" idx="1"/>
          </p:nvPr>
        </p:nvSpPr>
        <p:spPr>
          <a:xfrm>
            <a:off x="1524000" y="4411571"/>
            <a:ext cx="8019495" cy="1655762"/>
          </a:xfrm>
        </p:spPr>
        <p:txBody>
          <a:bodyPr>
            <a:normAutofit/>
          </a:bodyPr>
          <a:lstStyle/>
          <a:p>
            <a:pPr algn="r"/>
            <a:endParaRPr kumimoji="1" lang="en-US" altLang="ja-JP" dirty="0"/>
          </a:p>
          <a:p>
            <a:pPr algn="r"/>
            <a:r>
              <a:rPr kumimoji="1" lang="zh-TW" altLang="en-US" dirty="0"/>
              <a:t>前川　亮	　（広島大学）</a:t>
            </a:r>
          </a:p>
          <a:p>
            <a:pPr algn="r"/>
            <a:r>
              <a:rPr kumimoji="1" lang="zh-TW" altLang="en-US" dirty="0"/>
              <a:t>笹岡貴史　　　（広島大学）</a:t>
            </a:r>
          </a:p>
          <a:p>
            <a:pPr algn="r"/>
            <a:r>
              <a:rPr kumimoji="1" lang="zh-TW" altLang="en-US" dirty="0"/>
              <a:t>乾　敏郎（追手門学院大学）</a:t>
            </a:r>
          </a:p>
          <a:p>
            <a:pPr algn="r"/>
            <a:endParaRPr kumimoji="1" lang="en-US" altLang="ja-JP" dirty="0"/>
          </a:p>
        </p:txBody>
      </p:sp>
      <p:sp>
        <p:nvSpPr>
          <p:cNvPr id="5" name="スライド番号プレースホルダー 4">
            <a:extLst>
              <a:ext uri="{FF2B5EF4-FFF2-40B4-BE49-F238E27FC236}">
                <a16:creationId xmlns:a16="http://schemas.microsoft.com/office/drawing/2014/main" id="{B95C301F-E3B4-4141-9929-D7235A614053}"/>
              </a:ext>
            </a:extLst>
          </p:cNvPr>
          <p:cNvSpPr>
            <a:spLocks noGrp="1"/>
          </p:cNvSpPr>
          <p:nvPr>
            <p:ph type="sldNum" sz="quarter" idx="12"/>
          </p:nvPr>
        </p:nvSpPr>
        <p:spPr/>
        <p:txBody>
          <a:bodyPr/>
          <a:lstStyle/>
          <a:p>
            <a:fld id="{2DF77BA3-B279-492B-93FB-C76FAB2A5D08}" type="slidenum">
              <a:rPr kumimoji="1" lang="ja-JP" altLang="en-US" smtClean="0"/>
              <a:t>1</a:t>
            </a:fld>
            <a:endParaRPr kumimoji="1" lang="ja-JP" altLang="en-US"/>
          </a:p>
        </p:txBody>
      </p:sp>
      <p:pic>
        <p:nvPicPr>
          <p:cNvPr id="6" name="図 5" descr="挿絵, 光 が含まれている画像&#10;&#10;自動的に生成された説明">
            <a:extLst>
              <a:ext uri="{FF2B5EF4-FFF2-40B4-BE49-F238E27FC236}">
                <a16:creationId xmlns:a16="http://schemas.microsoft.com/office/drawing/2014/main" id="{945867D5-11B1-46A4-AD07-EA4E1007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97" y="139918"/>
            <a:ext cx="2264162" cy="1941712"/>
          </a:xfrm>
          <a:prstGeom prst="rect">
            <a:avLst/>
          </a:prstGeom>
        </p:spPr>
      </p:pic>
    </p:spTree>
    <p:extLst>
      <p:ext uri="{BB962C8B-B14F-4D97-AF65-F5344CB8AC3E}">
        <p14:creationId xmlns:p14="http://schemas.microsoft.com/office/powerpoint/2010/main" val="234605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85718-FB34-41CE-9200-44CE09D9D25B}"/>
              </a:ext>
            </a:extLst>
          </p:cNvPr>
          <p:cNvSpPr>
            <a:spLocks noGrp="1"/>
          </p:cNvSpPr>
          <p:nvPr>
            <p:ph type="title"/>
          </p:nvPr>
        </p:nvSpPr>
        <p:spPr/>
        <p:txBody>
          <a:bodyPr/>
          <a:lstStyle/>
          <a:p>
            <a:r>
              <a:rPr kumimoji="1" lang="ja-JP" altLang="en-US" dirty="0"/>
              <a:t>心拍弁別課題：解析</a:t>
            </a:r>
          </a:p>
        </p:txBody>
      </p:sp>
      <p:graphicFrame>
        <p:nvGraphicFramePr>
          <p:cNvPr id="3" name="グラフ 2">
            <a:extLst>
              <a:ext uri="{FF2B5EF4-FFF2-40B4-BE49-F238E27FC236}">
                <a16:creationId xmlns:a16="http://schemas.microsoft.com/office/drawing/2014/main" id="{6A3C75FA-E7B4-4026-9179-F8F7554E8971}"/>
              </a:ext>
            </a:extLst>
          </p:cNvPr>
          <p:cNvGraphicFramePr>
            <a:graphicFrameLocks/>
          </p:cNvGraphicFramePr>
          <p:nvPr/>
        </p:nvGraphicFramePr>
        <p:xfrm>
          <a:off x="7063744" y="1652664"/>
          <a:ext cx="4194308" cy="274320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F0A8477-97F3-4E91-97B0-B21F6CEEF5F9}"/>
                  </a:ext>
                </a:extLst>
              </p:cNvPr>
              <p:cNvSpPr txBox="1"/>
              <p:nvPr/>
            </p:nvSpPr>
            <p:spPr>
              <a:xfrm>
                <a:off x="7240413" y="5275008"/>
                <a:ext cx="4024371"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𝑟𝑎𝑡𝑖𝑜</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𝑒𝑥𝑝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sSup>
                                <m:sSupPr>
                                  <m:ctrlPr>
                                    <a:rPr kumimoji="1" lang="en-US" altLang="ja-JP" b="0" i="1" smtClean="0">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𝑑𝑒𝑙𝑎𝑦</m:t>
                                      </m:r>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𝜇</m:t>
                                      </m:r>
                                    </m:e>
                                  </m:d>
                                </m:e>
                                <m:sup>
                                  <m:r>
                                    <a:rPr lang="ja-JP" altLang="en-US" i="1">
                                      <a:latin typeface="Cambria Math" panose="02040503050406030204" pitchFamily="18" charset="0"/>
                                      <a:ea typeface="Cambria Math" panose="02040503050406030204" pitchFamily="18" charset="0"/>
                                    </a:rPr>
                                    <m:t>２</m:t>
                                  </m:r>
                                </m:sup>
                              </m:sSup>
                            </m:num>
                            <m:den>
                              <m:sSup>
                                <m:sSupPr>
                                  <m:ctrlPr>
                                    <a:rPr kumimoji="1" lang="en-US" altLang="ja-JP" b="0" i="1" smtClean="0">
                                      <a:latin typeface="Cambria Math" panose="02040503050406030204" pitchFamily="18" charset="0"/>
                                      <a:ea typeface="Cambria Math" panose="02040503050406030204" pitchFamily="18" charset="0"/>
                                    </a:rPr>
                                  </m:ctrlPr>
                                </m:sSupPr>
                                <m:e>
                                  <m:r>
                                    <a:rPr kumimoji="1" lang="ja-JP" altLang="en-US" b="0" i="1" smtClean="0">
                                      <a:latin typeface="Cambria Math" panose="02040503050406030204" pitchFamily="18" charset="0"/>
                                      <a:ea typeface="Cambria Math" panose="02040503050406030204" pitchFamily="18" charset="0"/>
                                    </a:rPr>
                                    <m:t>𝜎</m:t>
                                  </m:r>
                                </m:e>
                                <m:sup>
                                  <m:r>
                                    <a:rPr kumimoji="1" lang="en-US" altLang="ja-JP" b="0" i="1" smtClean="0">
                                      <a:latin typeface="Cambria Math" panose="02040503050406030204" pitchFamily="18" charset="0"/>
                                      <a:ea typeface="Cambria Math" panose="02040503050406030204" pitchFamily="18" charset="0"/>
                                    </a:rPr>
                                    <m:t>2</m:t>
                                  </m:r>
                                </m:sup>
                              </m:sSup>
                            </m:den>
                          </m:f>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𝑏</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9F0A8477-97F3-4E91-97B0-B21F6CEEF5F9}"/>
                  </a:ext>
                </a:extLst>
              </p:cNvPr>
              <p:cNvSpPr txBox="1">
                <a:spLocks noRot="1" noChangeAspect="1" noMove="1" noResize="1" noEditPoints="1" noAdjustHandles="1" noChangeArrowheads="1" noChangeShapeType="1" noTextEdit="1"/>
              </p:cNvSpPr>
              <p:nvPr/>
            </p:nvSpPr>
            <p:spPr>
              <a:xfrm>
                <a:off x="7240413" y="5275008"/>
                <a:ext cx="4024371" cy="622350"/>
              </a:xfrm>
              <a:prstGeom prst="rect">
                <a:avLst/>
              </a:prstGeom>
              <a:blipFill>
                <a:blip r:embed="rId3"/>
                <a:stretch>
                  <a:fillRect/>
                </a:stretch>
              </a:blipFill>
            </p:spPr>
            <p:txBody>
              <a:bodyPr/>
              <a:lstStyle/>
              <a:p>
                <a:r>
                  <a:rPr lang="ja-JP" altLang="en-US">
                    <a:noFill/>
                  </a:rPr>
                  <a:t> </a:t>
                </a:r>
              </a:p>
            </p:txBody>
          </p:sp>
        </mc:Fallback>
      </mc:AlternateContent>
      <p:sp>
        <p:nvSpPr>
          <p:cNvPr id="5" name="コンテンツ プレースホルダー 2">
            <a:extLst>
              <a:ext uri="{FF2B5EF4-FFF2-40B4-BE49-F238E27FC236}">
                <a16:creationId xmlns:a16="http://schemas.microsoft.com/office/drawing/2014/main" id="{C28F1E54-45D8-406A-BB2A-1DFC2F352567}"/>
              </a:ext>
            </a:extLst>
          </p:cNvPr>
          <p:cNvSpPr txBox="1">
            <a:spLocks/>
          </p:cNvSpPr>
          <p:nvPr/>
        </p:nvSpPr>
        <p:spPr>
          <a:xfrm>
            <a:off x="838201" y="1917984"/>
            <a:ext cx="4905652" cy="4478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心拍と音が一致していると感じるタイミングには個人差があり，</a:t>
            </a:r>
            <a:r>
              <a:rPr lang="en-US" altLang="ja-JP" sz="2000" dirty="0"/>
              <a:t>140~300ms</a:t>
            </a:r>
            <a:r>
              <a:rPr lang="ja-JP" altLang="en-US" sz="2000" dirty="0"/>
              <a:t>の幅がある（</a:t>
            </a:r>
            <a:r>
              <a:rPr lang="en-US" altLang="ja-JP" sz="2000" dirty="0"/>
              <a:t>Ring &amp; </a:t>
            </a:r>
            <a:r>
              <a:rPr lang="en-US" altLang="ja-JP" sz="2000" dirty="0" err="1"/>
              <a:t>Brener</a:t>
            </a:r>
            <a:r>
              <a:rPr lang="en-US" altLang="ja-JP" sz="2000" dirty="0"/>
              <a:t>, 2018</a:t>
            </a:r>
            <a:r>
              <a:rPr lang="ja-JP" altLang="en-US" sz="2000" dirty="0"/>
              <a:t>）</a:t>
            </a:r>
            <a:endParaRPr lang="en-US" altLang="ja-JP" sz="2000" dirty="0"/>
          </a:p>
          <a:p>
            <a:r>
              <a:rPr lang="ja-JP" altLang="en-US" sz="2000" dirty="0"/>
              <a:t>そこで，ガウス関数でフィッティングを行った</a:t>
            </a:r>
            <a:endParaRPr lang="en-US" altLang="ja-JP" sz="2000" dirty="0"/>
          </a:p>
          <a:p>
            <a:endParaRPr lang="en-US" altLang="ja-JP" sz="2000" dirty="0"/>
          </a:p>
          <a:p>
            <a:r>
              <a:rPr lang="ja-JP" altLang="en-US" sz="2000" dirty="0"/>
              <a:t>ピーク（</a:t>
            </a:r>
            <a:r>
              <a:rPr lang="en-US" altLang="ja-JP" sz="2000" dirty="0"/>
              <a:t>μ</a:t>
            </a:r>
            <a:r>
              <a:rPr lang="ja-JP" altLang="en-US" sz="2000" dirty="0"/>
              <a:t>）</a:t>
            </a:r>
            <a:r>
              <a:rPr lang="en-US" altLang="ja-JP" sz="2000" dirty="0"/>
              <a:t>	</a:t>
            </a:r>
            <a:r>
              <a:rPr lang="ja-JP" altLang="en-US" sz="2000" dirty="0"/>
              <a:t>：主観的等価点</a:t>
            </a:r>
            <a:endParaRPr lang="en-US" altLang="ja-JP" sz="2000" dirty="0"/>
          </a:p>
          <a:p>
            <a:r>
              <a:rPr lang="ja-JP" altLang="en-US" sz="2000" dirty="0"/>
              <a:t>振幅（</a:t>
            </a:r>
            <a:r>
              <a:rPr lang="en-US" altLang="ja-JP" sz="2000" i="1" dirty="0"/>
              <a:t>A</a:t>
            </a:r>
            <a:r>
              <a:rPr lang="ja-JP" altLang="en-US" sz="2000" dirty="0"/>
              <a:t>）</a:t>
            </a:r>
            <a:r>
              <a:rPr lang="en-US" altLang="ja-JP" sz="2000" dirty="0"/>
              <a:t>	</a:t>
            </a:r>
            <a:r>
              <a:rPr lang="ja-JP" altLang="en-US" sz="2000" dirty="0"/>
              <a:t>：感度</a:t>
            </a:r>
            <a:endParaRPr lang="en-US" altLang="ja-JP" sz="2000" dirty="0"/>
          </a:p>
          <a:p>
            <a:r>
              <a:rPr lang="ja-JP" altLang="en-US" sz="2000" dirty="0"/>
              <a:t>分散（</a:t>
            </a:r>
            <a:r>
              <a:rPr lang="en-US" altLang="ja-JP" sz="2000" i="1" dirty="0"/>
              <a:t>σ</a:t>
            </a:r>
            <a:r>
              <a:rPr lang="ja-JP" altLang="en-US" sz="2000" dirty="0"/>
              <a:t>）</a:t>
            </a:r>
            <a:r>
              <a:rPr lang="en-US" altLang="ja-JP" sz="2000" dirty="0"/>
              <a:t>	</a:t>
            </a:r>
            <a:r>
              <a:rPr lang="ja-JP" altLang="en-US" sz="2000" dirty="0"/>
              <a:t>：精度（時間的）</a:t>
            </a:r>
            <a:endParaRPr lang="en-US" altLang="ja-JP" sz="2000" dirty="0"/>
          </a:p>
          <a:p>
            <a:endParaRPr lang="en-US" altLang="ja-JP" sz="2000" dirty="0"/>
          </a:p>
        </p:txBody>
      </p:sp>
      <p:sp>
        <p:nvSpPr>
          <p:cNvPr id="6" name="テキスト ボックス 5">
            <a:extLst>
              <a:ext uri="{FF2B5EF4-FFF2-40B4-BE49-F238E27FC236}">
                <a16:creationId xmlns:a16="http://schemas.microsoft.com/office/drawing/2014/main" id="{5AEB0808-0AE4-43EB-8C50-DE857C6B3136}"/>
              </a:ext>
            </a:extLst>
          </p:cNvPr>
          <p:cNvSpPr txBox="1"/>
          <p:nvPr/>
        </p:nvSpPr>
        <p:spPr>
          <a:xfrm>
            <a:off x="6802944" y="4836004"/>
            <a:ext cx="2492990" cy="400110"/>
          </a:xfrm>
          <a:prstGeom prst="rect">
            <a:avLst/>
          </a:prstGeom>
          <a:noFill/>
        </p:spPr>
        <p:txBody>
          <a:bodyPr wrap="none" rtlCol="0">
            <a:spAutoFit/>
          </a:bodyPr>
          <a:lstStyle/>
          <a:p>
            <a:r>
              <a:rPr kumimoji="1" lang="ja-JP" altLang="en-US" sz="2000" dirty="0"/>
              <a:t>フィッティング関数</a:t>
            </a:r>
          </a:p>
        </p:txBody>
      </p:sp>
      <p:sp>
        <p:nvSpPr>
          <p:cNvPr id="7" name="スライド番号プレースホルダー 6">
            <a:extLst>
              <a:ext uri="{FF2B5EF4-FFF2-40B4-BE49-F238E27FC236}">
                <a16:creationId xmlns:a16="http://schemas.microsoft.com/office/drawing/2014/main" id="{DCA9ED3B-0E4E-41E2-8BF8-04DA82FC0503}"/>
              </a:ext>
            </a:extLst>
          </p:cNvPr>
          <p:cNvSpPr>
            <a:spLocks noGrp="1"/>
          </p:cNvSpPr>
          <p:nvPr>
            <p:ph type="sldNum" sz="quarter" idx="12"/>
          </p:nvPr>
        </p:nvSpPr>
        <p:spPr/>
        <p:txBody>
          <a:bodyPr/>
          <a:lstStyle/>
          <a:p>
            <a:fld id="{2DF77BA3-B279-492B-93FB-C76FAB2A5D08}" type="slidenum">
              <a:rPr kumimoji="1" lang="ja-JP" altLang="en-US" smtClean="0"/>
              <a:t>10</a:t>
            </a:fld>
            <a:endParaRPr kumimoji="1" lang="ja-JP" altLang="en-US"/>
          </a:p>
        </p:txBody>
      </p:sp>
      <p:sp>
        <p:nvSpPr>
          <p:cNvPr id="8" name="テキスト ボックス 7">
            <a:extLst>
              <a:ext uri="{FF2B5EF4-FFF2-40B4-BE49-F238E27FC236}">
                <a16:creationId xmlns:a16="http://schemas.microsoft.com/office/drawing/2014/main" id="{09D3E1CF-5147-4586-9046-4C0E5DB2C3C0}"/>
              </a:ext>
            </a:extLst>
          </p:cNvPr>
          <p:cNvSpPr txBox="1"/>
          <p:nvPr/>
        </p:nvSpPr>
        <p:spPr>
          <a:xfrm>
            <a:off x="1541433" y="5734977"/>
            <a:ext cx="4045636"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ja-JP" altLang="en-US" sz="2000" dirty="0"/>
              <a:t>感度と精度を計測できる</a:t>
            </a:r>
            <a:endParaRPr kumimoji="1" lang="en-US" altLang="ja-JP" sz="2000" dirty="0"/>
          </a:p>
        </p:txBody>
      </p:sp>
    </p:spTree>
    <p:extLst>
      <p:ext uri="{BB962C8B-B14F-4D97-AF65-F5344CB8AC3E}">
        <p14:creationId xmlns:p14="http://schemas.microsoft.com/office/powerpoint/2010/main" val="417436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B0A5D-FB3B-4422-8BCB-A972421D83C0}"/>
              </a:ext>
            </a:extLst>
          </p:cNvPr>
          <p:cNvSpPr>
            <a:spLocks noGrp="1"/>
          </p:cNvSpPr>
          <p:nvPr>
            <p:ph type="title"/>
          </p:nvPr>
        </p:nvSpPr>
        <p:spPr/>
        <p:txBody>
          <a:bodyPr/>
          <a:lstStyle/>
          <a:p>
            <a:r>
              <a:rPr kumimoji="1" lang="ja-JP" altLang="en-US" dirty="0"/>
              <a:t>結果</a:t>
            </a:r>
            <a:r>
              <a:rPr kumimoji="1" lang="en-US" altLang="ja-JP" dirty="0"/>
              <a:t>1</a:t>
            </a:r>
            <a:r>
              <a:rPr kumimoji="1" lang="ja-JP" altLang="en-US" dirty="0"/>
              <a:t>：内受容感覚課題（</a:t>
            </a:r>
            <a:r>
              <a:rPr kumimoji="1" lang="en-US" altLang="ja-JP" dirty="0"/>
              <a:t>N=51</a:t>
            </a:r>
            <a:r>
              <a:rPr kumimoji="1" lang="ja-JP" altLang="en-US" dirty="0"/>
              <a:t>）</a:t>
            </a:r>
          </a:p>
        </p:txBody>
      </p:sp>
      <p:sp>
        <p:nvSpPr>
          <p:cNvPr id="7" name="テキスト ボックス 6">
            <a:extLst>
              <a:ext uri="{FF2B5EF4-FFF2-40B4-BE49-F238E27FC236}">
                <a16:creationId xmlns:a16="http://schemas.microsoft.com/office/drawing/2014/main" id="{FB74F12C-74F9-4C26-8C8A-18A071B1B23E}"/>
              </a:ext>
            </a:extLst>
          </p:cNvPr>
          <p:cNvSpPr txBox="1"/>
          <p:nvPr/>
        </p:nvSpPr>
        <p:spPr>
          <a:xfrm>
            <a:off x="1218697" y="1945865"/>
            <a:ext cx="2262158" cy="369332"/>
          </a:xfrm>
          <a:prstGeom prst="rect">
            <a:avLst/>
          </a:prstGeom>
          <a:noFill/>
        </p:spPr>
        <p:txBody>
          <a:bodyPr wrap="none" rtlCol="0">
            <a:spAutoFit/>
          </a:bodyPr>
          <a:lstStyle/>
          <a:p>
            <a:r>
              <a:rPr kumimoji="1" lang="ja-JP" altLang="en-US" dirty="0"/>
              <a:t>心拍追跡精度の分布</a:t>
            </a:r>
          </a:p>
        </p:txBody>
      </p:sp>
      <p:sp>
        <p:nvSpPr>
          <p:cNvPr id="8" name="テキスト ボックス 7">
            <a:extLst>
              <a:ext uri="{FF2B5EF4-FFF2-40B4-BE49-F238E27FC236}">
                <a16:creationId xmlns:a16="http://schemas.microsoft.com/office/drawing/2014/main" id="{6D1365D6-EA7C-4788-B10F-2600FF38CA2D}"/>
              </a:ext>
            </a:extLst>
          </p:cNvPr>
          <p:cNvSpPr txBox="1"/>
          <p:nvPr/>
        </p:nvSpPr>
        <p:spPr>
          <a:xfrm>
            <a:off x="4734088" y="1945865"/>
            <a:ext cx="2723823" cy="369332"/>
          </a:xfrm>
          <a:prstGeom prst="rect">
            <a:avLst/>
          </a:prstGeom>
          <a:noFill/>
        </p:spPr>
        <p:txBody>
          <a:bodyPr wrap="none" rtlCol="0">
            <a:spAutoFit/>
          </a:bodyPr>
          <a:lstStyle/>
          <a:p>
            <a:r>
              <a:rPr kumimoji="1" lang="ja-JP" altLang="en-US" dirty="0"/>
              <a:t>心拍弁別課題の応答平均</a:t>
            </a:r>
          </a:p>
        </p:txBody>
      </p:sp>
      <p:sp>
        <p:nvSpPr>
          <p:cNvPr id="19" name="テキスト ボックス 18">
            <a:extLst>
              <a:ext uri="{FF2B5EF4-FFF2-40B4-BE49-F238E27FC236}">
                <a16:creationId xmlns:a16="http://schemas.microsoft.com/office/drawing/2014/main" id="{6C1EE846-E536-4654-A00C-F55366FFDEDA}"/>
              </a:ext>
            </a:extLst>
          </p:cNvPr>
          <p:cNvSpPr txBox="1"/>
          <p:nvPr/>
        </p:nvSpPr>
        <p:spPr>
          <a:xfrm>
            <a:off x="8124278" y="1568242"/>
            <a:ext cx="3435894" cy="646331"/>
          </a:xfrm>
          <a:prstGeom prst="rect">
            <a:avLst/>
          </a:prstGeom>
          <a:noFill/>
        </p:spPr>
        <p:txBody>
          <a:bodyPr wrap="square" rtlCol="0">
            <a:spAutoFit/>
          </a:bodyPr>
          <a:lstStyle/>
          <a:p>
            <a:r>
              <a:rPr kumimoji="1" lang="ja-JP" altLang="en-US" dirty="0"/>
              <a:t>心拍追跡精度と心拍弁別感度（振幅）の相関</a:t>
            </a:r>
          </a:p>
        </p:txBody>
      </p:sp>
      <p:pic>
        <p:nvPicPr>
          <p:cNvPr id="4" name="図 3" descr="テキスト, 写真, 大きい が含まれている画像&#10;&#10;自動的に生成された説明">
            <a:extLst>
              <a:ext uri="{FF2B5EF4-FFF2-40B4-BE49-F238E27FC236}">
                <a16:creationId xmlns:a16="http://schemas.microsoft.com/office/drawing/2014/main" id="{6499FBFA-76A0-4E05-A8EC-6F72ACC69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2000" y="2397004"/>
            <a:ext cx="3600450" cy="2700338"/>
          </a:xfrm>
          <a:prstGeom prst="rect">
            <a:avLst/>
          </a:prstGeom>
        </p:spPr>
      </p:pic>
      <p:pic>
        <p:nvPicPr>
          <p:cNvPr id="9" name="図 8" descr="文字と写真のスクリーンショット&#10;&#10;自動的に生成された説明">
            <a:extLst>
              <a:ext uri="{FF2B5EF4-FFF2-40B4-BE49-F238E27FC236}">
                <a16:creationId xmlns:a16="http://schemas.microsoft.com/office/drawing/2014/main" id="{AEEFA2B0-6CBA-49F1-BE11-4705FF7B1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51" y="2397004"/>
            <a:ext cx="3600450" cy="2700338"/>
          </a:xfrm>
          <a:prstGeom prst="rect">
            <a:avLst/>
          </a:prstGeom>
        </p:spPr>
      </p:pic>
      <p:pic>
        <p:nvPicPr>
          <p:cNvPr id="11" name="図 10">
            <a:extLst>
              <a:ext uri="{FF2B5EF4-FFF2-40B4-BE49-F238E27FC236}">
                <a16:creationId xmlns:a16="http://schemas.microsoft.com/office/drawing/2014/main" id="{7D5B8A9E-CDD4-4887-ACC2-52959FB757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5775" y="2397004"/>
            <a:ext cx="3600450" cy="2700338"/>
          </a:xfrm>
          <a:prstGeom prst="rect">
            <a:avLst/>
          </a:prstGeom>
        </p:spPr>
      </p:pic>
      <p:sp>
        <p:nvSpPr>
          <p:cNvPr id="12" name="テキスト ボックス 11">
            <a:extLst>
              <a:ext uri="{FF2B5EF4-FFF2-40B4-BE49-F238E27FC236}">
                <a16:creationId xmlns:a16="http://schemas.microsoft.com/office/drawing/2014/main" id="{A929B8B8-AA42-4AD3-A1B2-EFAA3A20AC4D}"/>
              </a:ext>
            </a:extLst>
          </p:cNvPr>
          <p:cNvSpPr txBox="1"/>
          <p:nvPr/>
        </p:nvSpPr>
        <p:spPr>
          <a:xfrm>
            <a:off x="10486510" y="2096583"/>
            <a:ext cx="865943" cy="523220"/>
          </a:xfrm>
          <a:prstGeom prst="rect">
            <a:avLst/>
          </a:prstGeom>
          <a:noFill/>
        </p:spPr>
        <p:txBody>
          <a:bodyPr wrap="none" rtlCol="0">
            <a:spAutoFit/>
          </a:bodyPr>
          <a:lstStyle/>
          <a:p>
            <a:r>
              <a:rPr kumimoji="1" lang="en-US" altLang="ja-JP" sz="1400" dirty="0"/>
              <a:t>r = 0.34</a:t>
            </a:r>
          </a:p>
          <a:p>
            <a:r>
              <a:rPr kumimoji="1" lang="en-US" altLang="ja-JP" sz="1400" dirty="0"/>
              <a:t>p = 0.01</a:t>
            </a:r>
            <a:endParaRPr kumimoji="1" lang="ja-JP" altLang="en-US" sz="1400" dirty="0"/>
          </a:p>
        </p:txBody>
      </p:sp>
      <p:sp>
        <p:nvSpPr>
          <p:cNvPr id="3" name="テキスト ボックス 2">
            <a:extLst>
              <a:ext uri="{FF2B5EF4-FFF2-40B4-BE49-F238E27FC236}">
                <a16:creationId xmlns:a16="http://schemas.microsoft.com/office/drawing/2014/main" id="{31BBE3EA-7981-4BFF-9322-0E585436483F}"/>
              </a:ext>
            </a:extLst>
          </p:cNvPr>
          <p:cNvSpPr txBox="1"/>
          <p:nvPr/>
        </p:nvSpPr>
        <p:spPr>
          <a:xfrm>
            <a:off x="9292359" y="4939001"/>
            <a:ext cx="1261884" cy="307777"/>
          </a:xfrm>
          <a:prstGeom prst="rect">
            <a:avLst/>
          </a:prstGeom>
          <a:solidFill>
            <a:schemeClr val="bg1"/>
          </a:solidFill>
        </p:spPr>
        <p:txBody>
          <a:bodyPr wrap="none" rtlCol="0">
            <a:spAutoFit/>
          </a:bodyPr>
          <a:lstStyle/>
          <a:p>
            <a:r>
              <a:rPr kumimoji="1" lang="ja-JP" altLang="en-US" sz="1400" dirty="0"/>
              <a:t>心拍弁別感度</a:t>
            </a:r>
          </a:p>
        </p:txBody>
      </p:sp>
      <p:sp>
        <p:nvSpPr>
          <p:cNvPr id="13" name="テキスト ボックス 12">
            <a:extLst>
              <a:ext uri="{FF2B5EF4-FFF2-40B4-BE49-F238E27FC236}">
                <a16:creationId xmlns:a16="http://schemas.microsoft.com/office/drawing/2014/main" id="{1F1F382A-0523-4BFD-A014-6C3A416015AB}"/>
              </a:ext>
            </a:extLst>
          </p:cNvPr>
          <p:cNvSpPr txBox="1"/>
          <p:nvPr/>
        </p:nvSpPr>
        <p:spPr>
          <a:xfrm rot="16200000">
            <a:off x="7492078" y="3612240"/>
            <a:ext cx="1261884" cy="307777"/>
          </a:xfrm>
          <a:prstGeom prst="rect">
            <a:avLst/>
          </a:prstGeom>
          <a:solidFill>
            <a:schemeClr val="bg1"/>
          </a:solidFill>
        </p:spPr>
        <p:txBody>
          <a:bodyPr wrap="none" rtlCol="0">
            <a:spAutoFit/>
          </a:bodyPr>
          <a:lstStyle/>
          <a:p>
            <a:r>
              <a:rPr kumimoji="1" lang="ja-JP" altLang="en-US" sz="1400" dirty="0"/>
              <a:t>心拍追跡精度</a:t>
            </a:r>
          </a:p>
        </p:txBody>
      </p:sp>
      <p:sp>
        <p:nvSpPr>
          <p:cNvPr id="14" name="テキスト ボックス 13">
            <a:extLst>
              <a:ext uri="{FF2B5EF4-FFF2-40B4-BE49-F238E27FC236}">
                <a16:creationId xmlns:a16="http://schemas.microsoft.com/office/drawing/2014/main" id="{30CEA277-7DB2-41F2-AC66-193B108DF802}"/>
              </a:ext>
            </a:extLst>
          </p:cNvPr>
          <p:cNvSpPr txBox="1"/>
          <p:nvPr/>
        </p:nvSpPr>
        <p:spPr>
          <a:xfrm>
            <a:off x="5551619" y="4939001"/>
            <a:ext cx="1337226" cy="307777"/>
          </a:xfrm>
          <a:prstGeom prst="rect">
            <a:avLst/>
          </a:prstGeom>
          <a:solidFill>
            <a:schemeClr val="bg1"/>
          </a:solidFill>
        </p:spPr>
        <p:txBody>
          <a:bodyPr wrap="none" rtlCol="0">
            <a:spAutoFit/>
          </a:bodyPr>
          <a:lstStyle/>
          <a:p>
            <a:r>
              <a:rPr lang="ja-JP" altLang="en-US" sz="1400" dirty="0"/>
              <a:t>遅れ時間</a:t>
            </a:r>
            <a:r>
              <a:rPr kumimoji="1" lang="en-US" altLang="ja-JP" sz="1400" dirty="0"/>
              <a:t> (</a:t>
            </a:r>
            <a:r>
              <a:rPr kumimoji="1" lang="en-US" altLang="ja-JP" sz="1400" dirty="0" err="1"/>
              <a:t>ms</a:t>
            </a:r>
            <a:r>
              <a:rPr kumimoji="1" lang="en-US" altLang="ja-JP" sz="1400" dirty="0"/>
              <a:t>)</a:t>
            </a:r>
            <a:endParaRPr kumimoji="1" lang="ja-JP" altLang="en-US" sz="1400" dirty="0"/>
          </a:p>
        </p:txBody>
      </p:sp>
      <p:sp>
        <p:nvSpPr>
          <p:cNvPr id="16" name="テキスト ボックス 15">
            <a:extLst>
              <a:ext uri="{FF2B5EF4-FFF2-40B4-BE49-F238E27FC236}">
                <a16:creationId xmlns:a16="http://schemas.microsoft.com/office/drawing/2014/main" id="{2B41EF2A-D267-409D-B880-6E1CBA1ED690}"/>
              </a:ext>
            </a:extLst>
          </p:cNvPr>
          <p:cNvSpPr txBox="1"/>
          <p:nvPr/>
        </p:nvSpPr>
        <p:spPr>
          <a:xfrm rot="16200000">
            <a:off x="3389025" y="3529441"/>
            <a:ext cx="1980029" cy="307777"/>
          </a:xfrm>
          <a:prstGeom prst="rect">
            <a:avLst/>
          </a:prstGeom>
          <a:solidFill>
            <a:schemeClr val="bg1"/>
          </a:solidFill>
        </p:spPr>
        <p:txBody>
          <a:bodyPr wrap="none" rtlCol="0">
            <a:spAutoFit/>
          </a:bodyPr>
          <a:lstStyle/>
          <a:p>
            <a:r>
              <a:rPr kumimoji="1" lang="ja-JP" altLang="en-US" sz="1400" dirty="0"/>
              <a:t>「一致」と答えた割合</a:t>
            </a:r>
          </a:p>
        </p:txBody>
      </p:sp>
      <p:sp>
        <p:nvSpPr>
          <p:cNvPr id="17" name="テキスト ボックス 16">
            <a:extLst>
              <a:ext uri="{FF2B5EF4-FFF2-40B4-BE49-F238E27FC236}">
                <a16:creationId xmlns:a16="http://schemas.microsoft.com/office/drawing/2014/main" id="{57CCB00E-EC3F-4D0D-B035-64C7EBCEE6A0}"/>
              </a:ext>
            </a:extLst>
          </p:cNvPr>
          <p:cNvSpPr txBox="1"/>
          <p:nvPr/>
        </p:nvSpPr>
        <p:spPr>
          <a:xfrm rot="16200000">
            <a:off x="4237" y="3579302"/>
            <a:ext cx="1261884" cy="307777"/>
          </a:xfrm>
          <a:prstGeom prst="rect">
            <a:avLst/>
          </a:prstGeom>
          <a:solidFill>
            <a:schemeClr val="bg1"/>
          </a:solidFill>
        </p:spPr>
        <p:txBody>
          <a:bodyPr wrap="none" rtlCol="0">
            <a:spAutoFit/>
          </a:bodyPr>
          <a:lstStyle/>
          <a:p>
            <a:r>
              <a:rPr kumimoji="1" lang="ja-JP" altLang="en-US" sz="1400" dirty="0"/>
              <a:t>心拍追跡精度</a:t>
            </a:r>
          </a:p>
        </p:txBody>
      </p:sp>
      <p:grpSp>
        <p:nvGrpSpPr>
          <p:cNvPr id="15" name="グループ化 14">
            <a:extLst>
              <a:ext uri="{FF2B5EF4-FFF2-40B4-BE49-F238E27FC236}">
                <a16:creationId xmlns:a16="http://schemas.microsoft.com/office/drawing/2014/main" id="{F204D968-FAE4-4296-8057-7C58BCE20FE4}"/>
              </a:ext>
            </a:extLst>
          </p:cNvPr>
          <p:cNvGrpSpPr/>
          <p:nvPr/>
        </p:nvGrpSpPr>
        <p:grpSpPr>
          <a:xfrm>
            <a:off x="1258529" y="5381054"/>
            <a:ext cx="9674942" cy="1292662"/>
            <a:chOff x="581508" y="5338917"/>
            <a:chExt cx="9674942" cy="1292662"/>
          </a:xfrm>
        </p:grpSpPr>
        <p:sp>
          <p:nvSpPr>
            <p:cNvPr id="5" name="テキスト ボックス 4">
              <a:extLst>
                <a:ext uri="{FF2B5EF4-FFF2-40B4-BE49-F238E27FC236}">
                  <a16:creationId xmlns:a16="http://schemas.microsoft.com/office/drawing/2014/main" id="{BDD8A961-B515-4658-88F3-7E5C5D726F03}"/>
                </a:ext>
              </a:extLst>
            </p:cNvPr>
            <p:cNvSpPr txBox="1"/>
            <p:nvPr/>
          </p:nvSpPr>
          <p:spPr>
            <a:xfrm>
              <a:off x="684398" y="5338917"/>
              <a:ext cx="3661273" cy="369332"/>
            </a:xfrm>
            <a:prstGeom prst="rect">
              <a:avLst/>
            </a:prstGeom>
            <a:noFill/>
          </p:spPr>
          <p:txBody>
            <a:bodyPr wrap="square" rtlCol="0">
              <a:spAutoFit/>
            </a:bodyPr>
            <a:lstStyle/>
            <a:p>
              <a:r>
                <a:rPr kumimoji="1" lang="ja-JP" altLang="en-US" dirty="0"/>
                <a:t>先行研究結果と概ね一致している</a:t>
              </a:r>
              <a:endParaRPr kumimoji="1" lang="en-US" altLang="ja-JP" dirty="0"/>
            </a:p>
          </p:txBody>
        </p:sp>
        <p:sp>
          <p:nvSpPr>
            <p:cNvPr id="6" name="テキスト ボックス 5">
              <a:extLst>
                <a:ext uri="{FF2B5EF4-FFF2-40B4-BE49-F238E27FC236}">
                  <a16:creationId xmlns:a16="http://schemas.microsoft.com/office/drawing/2014/main" id="{6101A075-9EB4-451B-B87B-B5DBF4A946D6}"/>
                </a:ext>
              </a:extLst>
            </p:cNvPr>
            <p:cNvSpPr txBox="1"/>
            <p:nvPr/>
          </p:nvSpPr>
          <p:spPr>
            <a:xfrm>
              <a:off x="973048" y="5708249"/>
              <a:ext cx="9283401" cy="923330"/>
            </a:xfrm>
            <a:prstGeom prst="rect">
              <a:avLst/>
            </a:prstGeom>
            <a:noFill/>
          </p:spPr>
          <p:txBody>
            <a:bodyPr wrap="square" rtlCol="0">
              <a:spAutoFit/>
            </a:bodyPr>
            <a:lstStyle/>
            <a:p>
              <a:r>
                <a:rPr kumimoji="1" lang="ja-JP" altLang="en-US" dirty="0"/>
                <a:t>追跡精度の平均</a:t>
              </a:r>
              <a:r>
                <a:rPr kumimoji="1" lang="en-US" altLang="ja-JP" dirty="0"/>
                <a:t>	</a:t>
              </a:r>
              <a:r>
                <a:rPr kumimoji="1" lang="ja-JP" altLang="en-US" dirty="0"/>
                <a:t>：</a:t>
              </a:r>
              <a:r>
                <a:rPr kumimoji="1" lang="en-US" altLang="ja-JP" dirty="0"/>
                <a:t>0.66±0.21</a:t>
              </a:r>
              <a:r>
                <a:rPr kumimoji="1" lang="ja-JP" altLang="en-US" dirty="0"/>
                <a:t>（</a:t>
              </a:r>
              <a:r>
                <a:rPr kumimoji="1" lang="en-US" altLang="ja-JP" dirty="0"/>
                <a:t>Garfinkel et al., 2015</a:t>
              </a:r>
              <a:r>
                <a:rPr kumimoji="1" lang="ja-JP" altLang="en-US" dirty="0"/>
                <a:t>）</a:t>
              </a:r>
              <a:endParaRPr kumimoji="1" lang="en-US" altLang="ja-JP" dirty="0"/>
            </a:p>
            <a:p>
              <a:r>
                <a:rPr lang="ja-JP" altLang="en-US" dirty="0"/>
                <a:t>弁別課題のピーク：</a:t>
              </a:r>
              <a:r>
                <a:rPr lang="en-US" altLang="ja-JP" dirty="0"/>
                <a:t>100ms-300ms</a:t>
              </a:r>
              <a:r>
                <a:rPr lang="ja-JP" altLang="en-US" dirty="0"/>
                <a:t>条件が一致と答えやすい（</a:t>
              </a:r>
              <a:r>
                <a:rPr lang="en-US" altLang="ja-JP" dirty="0" err="1"/>
                <a:t>Brener</a:t>
              </a:r>
              <a:r>
                <a:rPr lang="en-US" altLang="ja-JP" dirty="0"/>
                <a:t> et al., 1994</a:t>
              </a:r>
              <a:r>
                <a:rPr lang="ja-JP" altLang="en-US" dirty="0"/>
                <a:t>）</a:t>
              </a:r>
              <a:endParaRPr lang="en-US" altLang="ja-JP" dirty="0"/>
            </a:p>
            <a:p>
              <a:r>
                <a:rPr kumimoji="1" lang="ja-JP" altLang="en-US" dirty="0"/>
                <a:t>追跡と弁別の相関：</a:t>
              </a:r>
              <a:r>
                <a:rPr kumimoji="1" lang="en-US" altLang="ja-JP" dirty="0"/>
                <a:t>r = 0.32</a:t>
              </a:r>
              <a:r>
                <a:rPr kumimoji="1" lang="ja-JP" altLang="en-US" dirty="0"/>
                <a:t>（</a:t>
              </a:r>
              <a:r>
                <a:rPr lang="en-US" altLang="ja-JP" dirty="0"/>
                <a:t>Garfinkel et al., 2015</a:t>
              </a:r>
              <a:r>
                <a:rPr kumimoji="1" lang="ja-JP" altLang="en-US" dirty="0"/>
                <a:t>）</a:t>
              </a:r>
            </a:p>
          </p:txBody>
        </p:sp>
        <p:sp>
          <p:nvSpPr>
            <p:cNvPr id="10" name="正方形/長方形 9">
              <a:extLst>
                <a:ext uri="{FF2B5EF4-FFF2-40B4-BE49-F238E27FC236}">
                  <a16:creationId xmlns:a16="http://schemas.microsoft.com/office/drawing/2014/main" id="{EA03C567-4870-4142-965E-319C823FAEF0}"/>
                </a:ext>
              </a:extLst>
            </p:cNvPr>
            <p:cNvSpPr/>
            <p:nvPr/>
          </p:nvSpPr>
          <p:spPr>
            <a:xfrm>
              <a:off x="581508" y="5338917"/>
              <a:ext cx="9674942" cy="12926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a:extLst>
              <a:ext uri="{FF2B5EF4-FFF2-40B4-BE49-F238E27FC236}">
                <a16:creationId xmlns:a16="http://schemas.microsoft.com/office/drawing/2014/main" id="{AB8058A3-6414-4F5F-9B1B-6D100296053B}"/>
              </a:ext>
            </a:extLst>
          </p:cNvPr>
          <p:cNvSpPr>
            <a:spLocks noGrp="1"/>
          </p:cNvSpPr>
          <p:nvPr>
            <p:ph type="sldNum" sz="quarter" idx="12"/>
          </p:nvPr>
        </p:nvSpPr>
        <p:spPr/>
        <p:txBody>
          <a:bodyPr/>
          <a:lstStyle/>
          <a:p>
            <a:fld id="{2DF77BA3-B279-492B-93FB-C76FAB2A5D08}" type="slidenum">
              <a:rPr kumimoji="1" lang="ja-JP" altLang="en-US" smtClean="0"/>
              <a:t>11</a:t>
            </a:fld>
            <a:endParaRPr kumimoji="1" lang="ja-JP" altLang="en-US"/>
          </a:p>
        </p:txBody>
      </p:sp>
    </p:spTree>
    <p:extLst>
      <p:ext uri="{BB962C8B-B14F-4D97-AF65-F5344CB8AC3E}">
        <p14:creationId xmlns:p14="http://schemas.microsoft.com/office/powerpoint/2010/main" val="1868039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95B501-8E64-4498-9A21-478A486A3801}"/>
              </a:ext>
            </a:extLst>
          </p:cNvPr>
          <p:cNvSpPr>
            <a:spLocks noGrp="1"/>
          </p:cNvSpPr>
          <p:nvPr>
            <p:ph type="title"/>
          </p:nvPr>
        </p:nvSpPr>
        <p:spPr/>
        <p:txBody>
          <a:bodyPr/>
          <a:lstStyle/>
          <a:p>
            <a:r>
              <a:rPr kumimoji="1" lang="ja-JP" altLang="en-US" dirty="0"/>
              <a:t>感動と内受容感覚の関係</a:t>
            </a:r>
          </a:p>
        </p:txBody>
      </p:sp>
      <p:sp>
        <p:nvSpPr>
          <p:cNvPr id="3" name="テキスト プレースホルダー 2">
            <a:extLst>
              <a:ext uri="{FF2B5EF4-FFF2-40B4-BE49-F238E27FC236}">
                <a16:creationId xmlns:a16="http://schemas.microsoft.com/office/drawing/2014/main" id="{4BBC9074-587A-4A00-BA33-292B3CDD81F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079757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0FDA6-E6B6-45B1-9C44-2B7CEDA969CD}"/>
              </a:ext>
            </a:extLst>
          </p:cNvPr>
          <p:cNvSpPr>
            <a:spLocks noGrp="1"/>
          </p:cNvSpPr>
          <p:nvPr>
            <p:ph type="title"/>
          </p:nvPr>
        </p:nvSpPr>
        <p:spPr/>
        <p:txBody>
          <a:bodyPr/>
          <a:lstStyle/>
          <a:p>
            <a:r>
              <a:rPr kumimoji="1" lang="ja-JP" altLang="en-US" dirty="0"/>
              <a:t>音楽による感情の生起</a:t>
            </a:r>
          </a:p>
        </p:txBody>
      </p:sp>
      <p:pic>
        <p:nvPicPr>
          <p:cNvPr id="3" name="図 2">
            <a:extLst>
              <a:ext uri="{FF2B5EF4-FFF2-40B4-BE49-F238E27FC236}">
                <a16:creationId xmlns:a16="http://schemas.microsoft.com/office/drawing/2014/main" id="{4E82CCCB-264D-4B7F-9E6C-EC78D6624456}"/>
              </a:ext>
            </a:extLst>
          </p:cNvPr>
          <p:cNvPicPr>
            <a:picLocks noChangeAspect="1"/>
          </p:cNvPicPr>
          <p:nvPr/>
        </p:nvPicPr>
        <p:blipFill>
          <a:blip r:embed="rId2"/>
          <a:stretch>
            <a:fillRect/>
          </a:stretch>
        </p:blipFill>
        <p:spPr>
          <a:xfrm>
            <a:off x="871613" y="1795089"/>
            <a:ext cx="3366627" cy="3345778"/>
          </a:xfrm>
          <a:prstGeom prst="rect">
            <a:avLst/>
          </a:prstGeom>
        </p:spPr>
      </p:pic>
      <p:sp>
        <p:nvSpPr>
          <p:cNvPr id="4" name="正方形/長方形 3">
            <a:extLst>
              <a:ext uri="{FF2B5EF4-FFF2-40B4-BE49-F238E27FC236}">
                <a16:creationId xmlns:a16="http://schemas.microsoft.com/office/drawing/2014/main" id="{008ED6F7-69FF-4360-A1DE-DF5EAE875CD1}"/>
              </a:ext>
            </a:extLst>
          </p:cNvPr>
          <p:cNvSpPr/>
          <p:nvPr/>
        </p:nvSpPr>
        <p:spPr>
          <a:xfrm>
            <a:off x="6451365" y="2098174"/>
            <a:ext cx="5414294" cy="2862322"/>
          </a:xfrm>
          <a:prstGeom prst="rect">
            <a:avLst/>
          </a:prstGeom>
        </p:spPr>
        <p:txBody>
          <a:bodyPr wrap="square">
            <a:spAutoFit/>
          </a:bodyPr>
          <a:lstStyle/>
          <a:p>
            <a:r>
              <a:rPr lang="ja-JP" altLang="en-US" u="sng" dirty="0"/>
              <a:t>音楽と身体反応</a:t>
            </a:r>
            <a:endParaRPr lang="en-US" altLang="ja-JP" u="sng" dirty="0"/>
          </a:p>
          <a:p>
            <a:endParaRPr lang="en-US" altLang="ja-JP" dirty="0"/>
          </a:p>
          <a:p>
            <a:pPr marL="285750" indent="-285750">
              <a:buFont typeface="Arial" panose="020B0604020202020204" pitchFamily="34" charset="0"/>
              <a:buChar char="•"/>
            </a:pPr>
            <a:r>
              <a:rPr lang="ja-JP" altLang="en-US" dirty="0"/>
              <a:t>自律神経系や内分泌の変化といった生理的反応</a:t>
            </a:r>
            <a:r>
              <a:rPr lang="en-US" altLang="ja-JP" dirty="0"/>
              <a:t> 			(</a:t>
            </a:r>
            <a:r>
              <a:rPr lang="en-US" altLang="ja-JP" dirty="0" err="1"/>
              <a:t>Koelsch</a:t>
            </a:r>
            <a:r>
              <a:rPr lang="en-US" altLang="ja-JP" dirty="0"/>
              <a:t> et al., 2008)</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表情の変化，タッピング・拍手などの運動</a:t>
            </a:r>
            <a:r>
              <a:rPr lang="en-US" altLang="ja-JP" dirty="0"/>
              <a:t>			(</a:t>
            </a:r>
            <a:r>
              <a:rPr lang="en-US" altLang="ja-JP" dirty="0" err="1"/>
              <a:t>Grewe</a:t>
            </a:r>
            <a:r>
              <a:rPr lang="en-US" altLang="ja-JP" dirty="0"/>
              <a:t> et al., 2007)</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ゾクゾク感，ゾクッとする，皮膚オーガズム</a:t>
            </a:r>
            <a:r>
              <a:rPr lang="en-US" altLang="ja-JP" dirty="0"/>
              <a:t>		 	(</a:t>
            </a:r>
            <a:r>
              <a:rPr lang="en-US" altLang="ja-JP" dirty="0" err="1"/>
              <a:t>Koelsch</a:t>
            </a:r>
            <a:r>
              <a:rPr lang="en-US" altLang="ja-JP" dirty="0"/>
              <a:t>, 2016)</a:t>
            </a:r>
            <a:endParaRPr lang="ja-JP" altLang="en-US" dirty="0"/>
          </a:p>
        </p:txBody>
      </p:sp>
      <p:sp>
        <p:nvSpPr>
          <p:cNvPr id="5" name="テキスト ボックス 4">
            <a:extLst>
              <a:ext uri="{FF2B5EF4-FFF2-40B4-BE49-F238E27FC236}">
                <a16:creationId xmlns:a16="http://schemas.microsoft.com/office/drawing/2014/main" id="{444E99A0-371B-44B0-8A82-9FAAF4BE954E}"/>
              </a:ext>
            </a:extLst>
          </p:cNvPr>
          <p:cNvSpPr txBox="1"/>
          <p:nvPr/>
        </p:nvSpPr>
        <p:spPr>
          <a:xfrm>
            <a:off x="3840032" y="4906714"/>
            <a:ext cx="1507144" cy="338554"/>
          </a:xfrm>
          <a:prstGeom prst="rect">
            <a:avLst/>
          </a:prstGeom>
          <a:noFill/>
        </p:spPr>
        <p:txBody>
          <a:bodyPr wrap="none" rtlCol="0">
            <a:spAutoFit/>
          </a:bodyPr>
          <a:lstStyle/>
          <a:p>
            <a:r>
              <a:rPr kumimoji="1" lang="en-US" altLang="ja-JP" sz="1600" dirty="0" err="1"/>
              <a:t>Koelsch</a:t>
            </a:r>
            <a:r>
              <a:rPr kumimoji="1" lang="en-US" altLang="ja-JP" sz="1600" dirty="0"/>
              <a:t>, 2014</a:t>
            </a:r>
            <a:endParaRPr kumimoji="1" lang="ja-JP" altLang="en-US" sz="1600" dirty="0"/>
          </a:p>
        </p:txBody>
      </p:sp>
      <p:cxnSp>
        <p:nvCxnSpPr>
          <p:cNvPr id="7" name="直線コネクタ 6">
            <a:extLst>
              <a:ext uri="{FF2B5EF4-FFF2-40B4-BE49-F238E27FC236}">
                <a16:creationId xmlns:a16="http://schemas.microsoft.com/office/drawing/2014/main" id="{424F70CA-4F6C-4A77-9432-AE8CD96E2CE9}"/>
              </a:ext>
            </a:extLst>
          </p:cNvPr>
          <p:cNvCxnSpPr>
            <a:cxnSpLocks/>
          </p:cNvCxnSpPr>
          <p:nvPr/>
        </p:nvCxnSpPr>
        <p:spPr>
          <a:xfrm>
            <a:off x="6096000" y="2022636"/>
            <a:ext cx="0" cy="4504579"/>
          </a:xfrm>
          <a:prstGeom prst="line">
            <a:avLst/>
          </a:prstGeom>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1CC45128-E73C-4A63-8CAF-AE4428B22333}"/>
              </a:ext>
            </a:extLst>
          </p:cNvPr>
          <p:cNvSpPr txBox="1"/>
          <p:nvPr/>
        </p:nvSpPr>
        <p:spPr>
          <a:xfrm>
            <a:off x="450879" y="5760299"/>
            <a:ext cx="535155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音楽聴取による感情生起時の脳活動と内受容感覚領域には多くのオーバーラップがみられる</a:t>
            </a:r>
            <a:endParaRPr kumimoji="1" lang="en-US" altLang="ja-JP" dirty="0"/>
          </a:p>
        </p:txBody>
      </p:sp>
      <p:sp>
        <p:nvSpPr>
          <p:cNvPr id="9" name="テキスト ボックス 8">
            <a:extLst>
              <a:ext uri="{FF2B5EF4-FFF2-40B4-BE49-F238E27FC236}">
                <a16:creationId xmlns:a16="http://schemas.microsoft.com/office/drawing/2014/main" id="{C10C32D9-65AC-4D2D-B938-4AB1DEE4DA21}"/>
              </a:ext>
            </a:extLst>
          </p:cNvPr>
          <p:cNvSpPr txBox="1"/>
          <p:nvPr/>
        </p:nvSpPr>
        <p:spPr>
          <a:xfrm>
            <a:off x="6451365" y="5523893"/>
            <a:ext cx="535155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音楽聴取時には多くの身体反応がみられる</a:t>
            </a:r>
            <a:endParaRPr kumimoji="1" lang="en-US" altLang="ja-JP" dirty="0"/>
          </a:p>
          <a:p>
            <a:endParaRPr lang="en-US" altLang="ja-JP" dirty="0"/>
          </a:p>
          <a:p>
            <a:r>
              <a:rPr kumimoji="1" lang="ja-JP" altLang="en-US" dirty="0"/>
              <a:t>　　音楽による感動は身体との結びつきが強い</a:t>
            </a:r>
            <a:endParaRPr kumimoji="1" lang="en-US" altLang="ja-JP" dirty="0"/>
          </a:p>
        </p:txBody>
      </p:sp>
      <p:sp>
        <p:nvSpPr>
          <p:cNvPr id="10" name="矢印: 右 9">
            <a:extLst>
              <a:ext uri="{FF2B5EF4-FFF2-40B4-BE49-F238E27FC236}">
                <a16:creationId xmlns:a16="http://schemas.microsoft.com/office/drawing/2014/main" id="{3C76FF9F-1F4D-4FB2-BBA4-9DF9FCF2B7D6}"/>
              </a:ext>
            </a:extLst>
          </p:cNvPr>
          <p:cNvSpPr/>
          <p:nvPr/>
        </p:nvSpPr>
        <p:spPr>
          <a:xfrm>
            <a:off x="6678911" y="6131114"/>
            <a:ext cx="250186" cy="231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5F9DABB6-7094-4717-95FF-BB48555C4CF7}"/>
              </a:ext>
            </a:extLst>
          </p:cNvPr>
          <p:cNvSpPr>
            <a:spLocks noGrp="1"/>
          </p:cNvSpPr>
          <p:nvPr>
            <p:ph type="sldNum" sz="quarter" idx="12"/>
          </p:nvPr>
        </p:nvSpPr>
        <p:spPr/>
        <p:txBody>
          <a:bodyPr/>
          <a:lstStyle/>
          <a:p>
            <a:fld id="{2DF77BA3-B279-492B-93FB-C76FAB2A5D08}" type="slidenum">
              <a:rPr kumimoji="1" lang="ja-JP" altLang="en-US" smtClean="0"/>
              <a:t>13</a:t>
            </a:fld>
            <a:endParaRPr kumimoji="1" lang="ja-JP" altLang="en-US"/>
          </a:p>
        </p:txBody>
      </p:sp>
    </p:spTree>
    <p:extLst>
      <p:ext uri="{BB962C8B-B14F-4D97-AF65-F5344CB8AC3E}">
        <p14:creationId xmlns:p14="http://schemas.microsoft.com/office/powerpoint/2010/main" val="494502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2778-F9EF-4C5D-A7AE-00CDC518C05E}"/>
              </a:ext>
            </a:extLst>
          </p:cNvPr>
          <p:cNvSpPr>
            <a:spLocks noGrp="1"/>
          </p:cNvSpPr>
          <p:nvPr>
            <p:ph type="title"/>
          </p:nvPr>
        </p:nvSpPr>
        <p:spPr/>
        <p:txBody>
          <a:bodyPr/>
          <a:lstStyle/>
          <a:p>
            <a:r>
              <a:rPr kumimoji="1" lang="ja-JP" altLang="en-US" dirty="0"/>
              <a:t>音楽聴取課題：刺激</a:t>
            </a:r>
          </a:p>
        </p:txBody>
      </p:sp>
      <p:sp>
        <p:nvSpPr>
          <p:cNvPr id="3" name="コンテンツ プレースホルダー 2">
            <a:extLst>
              <a:ext uri="{FF2B5EF4-FFF2-40B4-BE49-F238E27FC236}">
                <a16:creationId xmlns:a16="http://schemas.microsoft.com/office/drawing/2014/main" id="{69B302AF-FCB4-4DF2-BD8D-C53D029B522B}"/>
              </a:ext>
            </a:extLst>
          </p:cNvPr>
          <p:cNvSpPr>
            <a:spLocks noGrp="1"/>
          </p:cNvSpPr>
          <p:nvPr>
            <p:ph idx="1"/>
          </p:nvPr>
        </p:nvSpPr>
        <p:spPr/>
        <p:txBody>
          <a:bodyPr>
            <a:normAutofit/>
          </a:bodyPr>
          <a:lstStyle/>
          <a:p>
            <a:r>
              <a:rPr lang="ja-JP" altLang="en-US" sz="1800" dirty="0"/>
              <a:t>調性音楽（</a:t>
            </a:r>
            <a:r>
              <a:rPr lang="en-US" altLang="ja-JP" sz="1800" dirty="0"/>
              <a:t>Tonal music</a:t>
            </a:r>
            <a:r>
              <a:rPr lang="ja-JP" altLang="en-US" sz="1800" dirty="0"/>
              <a:t>），ピッチをずらした不快音楽（不協和音，</a:t>
            </a:r>
            <a:r>
              <a:rPr lang="en-US" altLang="ja-JP" sz="1800" dirty="0"/>
              <a:t>Discord music</a:t>
            </a:r>
            <a:r>
              <a:rPr lang="ja-JP" altLang="en-US" sz="1800" dirty="0"/>
              <a:t>）</a:t>
            </a:r>
            <a:endParaRPr lang="en-US" altLang="ja-JP" sz="1800" dirty="0"/>
          </a:p>
          <a:p>
            <a:pPr marL="0" indent="0">
              <a:buNone/>
            </a:pPr>
            <a:endParaRPr lang="en-US" altLang="ja-JP" sz="1800" dirty="0"/>
          </a:p>
          <a:p>
            <a:endParaRPr kumimoji="1" lang="en-US" altLang="ja-JP" sz="1800" dirty="0"/>
          </a:p>
          <a:p>
            <a:pPr lvl="1"/>
            <a:endParaRPr lang="en-US" altLang="ja-JP" sz="1800" dirty="0"/>
          </a:p>
          <a:p>
            <a:pPr lvl="1"/>
            <a:endParaRPr lang="en-US" altLang="ja-JP" sz="1800" dirty="0"/>
          </a:p>
          <a:p>
            <a:pPr lvl="1"/>
            <a:endParaRPr kumimoji="1" lang="en-US" altLang="ja-JP" sz="1800" dirty="0"/>
          </a:p>
          <a:p>
            <a:pPr lvl="1"/>
            <a:endParaRPr kumimoji="1" lang="en-US" altLang="ja-JP" sz="1800" dirty="0"/>
          </a:p>
          <a:p>
            <a:r>
              <a:rPr lang="ja-JP" altLang="en-US" sz="1800" dirty="0"/>
              <a:t>無調性音楽（</a:t>
            </a:r>
            <a:r>
              <a:rPr lang="en-US" altLang="ja-JP" sz="1800" dirty="0"/>
              <a:t>Atonal</a:t>
            </a:r>
            <a:r>
              <a:rPr lang="ja-JP" altLang="en-US" sz="1800" dirty="0"/>
              <a:t> </a:t>
            </a:r>
            <a:r>
              <a:rPr lang="en-US" altLang="ja-JP" sz="1800" dirty="0"/>
              <a:t>music</a:t>
            </a:r>
            <a:r>
              <a:rPr lang="ja-JP" altLang="en-US" sz="1800" dirty="0"/>
              <a:t>）</a:t>
            </a:r>
            <a:endParaRPr lang="en-US" altLang="ja-JP" sz="1800" dirty="0"/>
          </a:p>
        </p:txBody>
      </p:sp>
      <p:graphicFrame>
        <p:nvGraphicFramePr>
          <p:cNvPr id="4" name="表 3"/>
          <p:cNvGraphicFramePr>
            <a:graphicFrameLocks noGrp="1"/>
          </p:cNvGraphicFramePr>
          <p:nvPr/>
        </p:nvGraphicFramePr>
        <p:xfrm>
          <a:off x="1308100" y="4487493"/>
          <a:ext cx="9436099" cy="1948815"/>
        </p:xfrm>
        <a:graphic>
          <a:graphicData uri="http://schemas.openxmlformats.org/drawingml/2006/table">
            <a:tbl>
              <a:tblPr>
                <a:tableStyleId>{5C22544A-7EE6-4342-B048-85BDC9FD1C3A}</a:tableStyleId>
              </a:tblPr>
              <a:tblGrid>
                <a:gridCol w="687853">
                  <a:extLst>
                    <a:ext uri="{9D8B030D-6E8A-4147-A177-3AD203B41FA5}">
                      <a16:colId xmlns:a16="http://schemas.microsoft.com/office/drawing/2014/main" val="20000"/>
                    </a:ext>
                  </a:extLst>
                </a:gridCol>
                <a:gridCol w="665967">
                  <a:extLst>
                    <a:ext uri="{9D8B030D-6E8A-4147-A177-3AD203B41FA5}">
                      <a16:colId xmlns:a16="http://schemas.microsoft.com/office/drawing/2014/main" val="20001"/>
                    </a:ext>
                  </a:extLst>
                </a:gridCol>
                <a:gridCol w="1976015">
                  <a:extLst>
                    <a:ext uri="{9D8B030D-6E8A-4147-A177-3AD203B41FA5}">
                      <a16:colId xmlns:a16="http://schemas.microsoft.com/office/drawing/2014/main" val="20002"/>
                    </a:ext>
                  </a:extLst>
                </a:gridCol>
                <a:gridCol w="6106264">
                  <a:extLst>
                    <a:ext uri="{9D8B030D-6E8A-4147-A177-3AD203B41FA5}">
                      <a16:colId xmlns:a16="http://schemas.microsoft.com/office/drawing/2014/main" val="20003"/>
                    </a:ext>
                  </a:extLst>
                </a:gridCol>
              </a:tblGrid>
              <a:tr h="171450">
                <a:tc>
                  <a:txBody>
                    <a:bodyPr/>
                    <a:lstStyle/>
                    <a:p>
                      <a:pPr algn="ctr" fontAlgn="b"/>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ID</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Emotion</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Composer</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Title</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0"/>
                  </a:ext>
                </a:extLst>
              </a:tr>
              <a:tr h="171450">
                <a:tc>
                  <a:txBody>
                    <a:bodyPr/>
                    <a:lstStyle/>
                    <a:p>
                      <a:pPr algn="l" fontAlgn="b"/>
                      <a:r>
                        <a:rPr lang="en-US" sz="1100" u="none" strike="noStrike">
                          <a:effectLst/>
                        </a:rPr>
                        <a:t>atonal02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Cage, John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Fontana Mix, for magnetic tape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1"/>
                  </a:ext>
                </a:extLst>
              </a:tr>
              <a:tr h="171450">
                <a:tc>
                  <a:txBody>
                    <a:bodyPr/>
                    <a:lstStyle/>
                    <a:p>
                      <a:pPr algn="l" fontAlgn="b"/>
                      <a:r>
                        <a:rPr lang="en-US" sz="1100" u="none" strike="noStrike">
                          <a:effectLst/>
                        </a:rPr>
                        <a:t>atonal03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Maderna, Bruno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dirty="0">
                          <a:effectLst/>
                        </a:rPr>
                        <a:t>Serenade for a satellite</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2"/>
                  </a:ext>
                </a:extLst>
              </a:tr>
              <a:tr h="171450">
                <a:tc>
                  <a:txBody>
                    <a:bodyPr/>
                    <a:lstStyle/>
                    <a:p>
                      <a:pPr algn="l" fontAlgn="b"/>
                      <a:r>
                        <a:rPr lang="en-US" sz="1100" u="none" strike="noStrike">
                          <a:effectLst/>
                        </a:rPr>
                        <a:t>atonal06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Pärt, Arvo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Cantus in Memoriam of Benjamin Britten (the opening passage, after the first 15 s)</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3"/>
                  </a:ext>
                </a:extLst>
              </a:tr>
              <a:tr h="171450">
                <a:tc>
                  <a:txBody>
                    <a:bodyPr/>
                    <a:lstStyle/>
                    <a:p>
                      <a:pPr algn="l" fontAlgn="b"/>
                      <a:r>
                        <a:rPr lang="en-US" sz="1100" u="none" strike="noStrike">
                          <a:effectLst/>
                        </a:rPr>
                        <a:t>atonal07</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Ives, Charles</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The Unanswered question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4"/>
                  </a:ext>
                </a:extLst>
              </a:tr>
              <a:tr h="171450">
                <a:tc>
                  <a:txBody>
                    <a:bodyPr/>
                    <a:lstStyle/>
                    <a:p>
                      <a:pPr algn="l" fontAlgn="b"/>
                      <a:r>
                        <a:rPr lang="en-US" sz="1100" u="none" strike="noStrike">
                          <a:effectLst/>
                        </a:rPr>
                        <a:t>atonal08</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Berg, Alban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Last orchestra interlude from the last scene of Wozzeck</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5"/>
                  </a:ext>
                </a:extLst>
              </a:tr>
              <a:tr h="171450">
                <a:tc>
                  <a:txBody>
                    <a:bodyPr/>
                    <a:lstStyle/>
                    <a:p>
                      <a:pPr algn="l" fontAlgn="b"/>
                      <a:r>
                        <a:rPr lang="en-US" sz="1100" u="none" strike="noStrike">
                          <a:effectLst/>
                        </a:rPr>
                        <a:t>atonal09</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Ligeti, György</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Concert for cello and orchestra</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6"/>
                  </a:ext>
                </a:extLst>
              </a:tr>
              <a:tr h="171450">
                <a:tc>
                  <a:txBody>
                    <a:bodyPr/>
                    <a:lstStyle/>
                    <a:p>
                      <a:pPr algn="l" fontAlgn="b"/>
                      <a:r>
                        <a:rPr lang="en-US" sz="1100" u="none" strike="noStrike">
                          <a:effectLst/>
                        </a:rPr>
                        <a:t>atonal12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Donatoni, Franco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Duo Pour Bruno (ninth panel, from 14×  37×× )</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7"/>
                  </a:ext>
                </a:extLst>
              </a:tr>
              <a:tr h="171450">
                <a:tc>
                  <a:txBody>
                    <a:bodyPr/>
                    <a:lstStyle/>
                    <a:p>
                      <a:pPr algn="l" fontAlgn="b"/>
                      <a:r>
                        <a:rPr lang="en-US" sz="1100" u="none" strike="noStrike">
                          <a:effectLst/>
                        </a:rPr>
                        <a:t>atonal13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Petrassi, Goffredo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(Chorus of the Dead) Coro di morti</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8"/>
                  </a:ext>
                </a:extLst>
              </a:tr>
              <a:tr h="171450">
                <a:tc>
                  <a:txBody>
                    <a:bodyPr/>
                    <a:lstStyle/>
                    <a:p>
                      <a:pPr algn="l" fontAlgn="b"/>
                      <a:r>
                        <a:rPr lang="en-US" sz="1100" u="none" strike="noStrike">
                          <a:effectLst/>
                        </a:rPr>
                        <a:t>atonal14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Boulez, Pierre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Second piano sonata</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9"/>
                  </a:ext>
                </a:extLst>
              </a:tr>
              <a:tr h="171450">
                <a:tc>
                  <a:txBody>
                    <a:bodyPr/>
                    <a:lstStyle/>
                    <a:p>
                      <a:pPr algn="l" fontAlgn="b"/>
                      <a:r>
                        <a:rPr lang="en-US" sz="1100" u="none" strike="noStrike">
                          <a:effectLst/>
                        </a:rPr>
                        <a:t>atonal15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Kurtag, Gyorgy</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dirty="0">
                          <a:effectLst/>
                        </a:rPr>
                        <a:t>String Quartet No. 1</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10"/>
                  </a:ext>
                </a:extLst>
              </a:tr>
            </a:tbl>
          </a:graphicData>
        </a:graphic>
      </p:graphicFrame>
      <p:graphicFrame>
        <p:nvGraphicFramePr>
          <p:cNvPr id="8" name="表 7"/>
          <p:cNvGraphicFramePr>
            <a:graphicFrameLocks noGrp="1"/>
          </p:cNvGraphicFramePr>
          <p:nvPr/>
        </p:nvGraphicFramePr>
        <p:xfrm>
          <a:off x="1308100" y="2118494"/>
          <a:ext cx="9436100" cy="1948815"/>
        </p:xfrm>
        <a:graphic>
          <a:graphicData uri="http://schemas.openxmlformats.org/drawingml/2006/table">
            <a:tbl>
              <a:tblPr>
                <a:tableStyleId>{5C22544A-7EE6-4342-B048-85BDC9FD1C3A}</a:tableStyleId>
              </a:tblPr>
              <a:tblGrid>
                <a:gridCol w="561408">
                  <a:extLst>
                    <a:ext uri="{9D8B030D-6E8A-4147-A177-3AD203B41FA5}">
                      <a16:colId xmlns:a16="http://schemas.microsoft.com/office/drawing/2014/main" val="20000"/>
                    </a:ext>
                  </a:extLst>
                </a:gridCol>
                <a:gridCol w="675593">
                  <a:extLst>
                    <a:ext uri="{9D8B030D-6E8A-4147-A177-3AD203B41FA5}">
                      <a16:colId xmlns:a16="http://schemas.microsoft.com/office/drawing/2014/main" val="20001"/>
                    </a:ext>
                  </a:extLst>
                </a:gridCol>
                <a:gridCol w="2004577">
                  <a:extLst>
                    <a:ext uri="{9D8B030D-6E8A-4147-A177-3AD203B41FA5}">
                      <a16:colId xmlns:a16="http://schemas.microsoft.com/office/drawing/2014/main" val="20002"/>
                    </a:ext>
                  </a:extLst>
                </a:gridCol>
                <a:gridCol w="6194522">
                  <a:extLst>
                    <a:ext uri="{9D8B030D-6E8A-4147-A177-3AD203B41FA5}">
                      <a16:colId xmlns:a16="http://schemas.microsoft.com/office/drawing/2014/main" val="20003"/>
                    </a:ext>
                  </a:extLst>
                </a:gridCol>
              </a:tblGrid>
              <a:tr h="171450">
                <a:tc>
                  <a:txBody>
                    <a:bodyPr/>
                    <a:lstStyle/>
                    <a:p>
                      <a:pPr algn="ctr" fontAlgn="b"/>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ID</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Emotion</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Composer</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Title</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0"/>
                  </a:ext>
                </a:extLst>
              </a:tr>
              <a:tr h="171450">
                <a:tc>
                  <a:txBody>
                    <a:bodyPr/>
                    <a:lstStyle/>
                    <a:p>
                      <a:pPr algn="l" fontAlgn="b"/>
                      <a:r>
                        <a:rPr lang="en-US" sz="1100" u="none" strike="noStrike">
                          <a:effectLst/>
                        </a:rPr>
                        <a:t>tonal01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Beethoven, Ludwig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Fourth Movement of Symphony No. 5 in C major (op. 67) (last minute of The coda: Allegro)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1"/>
                  </a:ext>
                </a:extLst>
              </a:tr>
              <a:tr h="171450">
                <a:tc>
                  <a:txBody>
                    <a:bodyPr/>
                    <a:lstStyle/>
                    <a:p>
                      <a:pPr algn="l" fontAlgn="b"/>
                      <a:r>
                        <a:rPr lang="en-US" sz="1100" u="none" strike="noStrike">
                          <a:effectLst/>
                        </a:rPr>
                        <a:t>tonal03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Mozart, Wolfgang Amadeus</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The Marriage of Figaro – Overture in D major (K492)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2"/>
                  </a:ext>
                </a:extLst>
              </a:tr>
              <a:tr h="171450">
                <a:tc>
                  <a:txBody>
                    <a:bodyPr/>
                    <a:lstStyle/>
                    <a:p>
                      <a:pPr algn="l" fontAlgn="b"/>
                      <a:r>
                        <a:rPr lang="en-US" sz="1100" u="none" strike="noStrike">
                          <a:effectLst/>
                        </a:rPr>
                        <a:t>tonal04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Mendelssohn, Bartholdy Felix</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First Movement of Symphony No.4 “Italian” in A major (op.90)</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3"/>
                  </a:ext>
                </a:extLst>
              </a:tr>
              <a:tr h="171450">
                <a:tc>
                  <a:txBody>
                    <a:bodyPr/>
                    <a:lstStyle/>
                    <a:p>
                      <a:pPr algn="l" fontAlgn="b"/>
                      <a:r>
                        <a:rPr lang="en-US" sz="1100" u="none" strike="noStrike">
                          <a:effectLst/>
                        </a:rPr>
                        <a:t>tonal06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Mahler, Gustav</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Symphony no. 5 in F major (Adagietto)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4"/>
                  </a:ext>
                </a:extLst>
              </a:tr>
              <a:tr h="171450">
                <a:tc>
                  <a:txBody>
                    <a:bodyPr/>
                    <a:lstStyle/>
                    <a:p>
                      <a:pPr algn="l" fontAlgn="b"/>
                      <a:r>
                        <a:rPr lang="en-US" sz="1100" u="none" strike="noStrike">
                          <a:effectLst/>
                        </a:rPr>
                        <a:t>tonal08</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Ravel, Maurice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Second movement of concert in G major</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5"/>
                  </a:ext>
                </a:extLst>
              </a:tr>
              <a:tr h="171450">
                <a:tc>
                  <a:txBody>
                    <a:bodyPr/>
                    <a:lstStyle/>
                    <a:p>
                      <a:pPr algn="l" fontAlgn="b"/>
                      <a:r>
                        <a:rPr lang="en-US" sz="1100" u="none" strike="noStrike">
                          <a:effectLst/>
                        </a:rPr>
                        <a:t>tonal09</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Bach, Johann Sebastian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Second Movement of Concert for two Violins in D minor (BWV 1043) (from measure 10)</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6"/>
                  </a:ext>
                </a:extLst>
              </a:tr>
              <a:tr h="171450">
                <a:tc>
                  <a:txBody>
                    <a:bodyPr/>
                    <a:lstStyle/>
                    <a:p>
                      <a:pPr algn="l" fontAlgn="b"/>
                      <a:r>
                        <a:rPr lang="en-US" sz="1100" u="none" strike="noStrike">
                          <a:effectLst/>
                        </a:rPr>
                        <a:t>tonal11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Mahler, Gustav</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Der Abschied from “The Song of the Earth” in C-minor</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7"/>
                  </a:ext>
                </a:extLst>
              </a:tr>
              <a:tr h="171450">
                <a:tc>
                  <a:txBody>
                    <a:bodyPr/>
                    <a:lstStyle/>
                    <a:p>
                      <a:pPr algn="l" fontAlgn="b"/>
                      <a:r>
                        <a:rPr lang="en-US" sz="1100" u="none" strike="noStrike">
                          <a:effectLst/>
                        </a:rPr>
                        <a:t>tonal12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Holst, Gustave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The Planets: Mars, the bringer of war in C minor (op. 32)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8"/>
                  </a:ext>
                </a:extLst>
              </a:tr>
              <a:tr h="171450">
                <a:tc>
                  <a:txBody>
                    <a:bodyPr/>
                    <a:lstStyle/>
                    <a:p>
                      <a:pPr algn="l" fontAlgn="b"/>
                      <a:r>
                        <a:rPr lang="en-US" sz="1100" u="none" strike="noStrike">
                          <a:effectLst/>
                        </a:rPr>
                        <a:t>tonal15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Beethoven, Ludwig van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Piano sonata No. 14 in C-sharp minor, First Movement. (op.27, No.2)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9"/>
                  </a:ext>
                </a:extLst>
              </a:tr>
              <a:tr h="171450">
                <a:tc>
                  <a:txBody>
                    <a:bodyPr/>
                    <a:lstStyle/>
                    <a:p>
                      <a:pPr algn="l" fontAlgn="b"/>
                      <a:r>
                        <a:rPr lang="en-US" sz="1100" u="none" strike="noStrike">
                          <a:effectLst/>
                        </a:rPr>
                        <a:t>tonal16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Beethoven, Ludwig van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dirty="0">
                          <a:effectLst/>
                        </a:rPr>
                        <a:t>Symphony No. 5, First Movement in C minor (op. 67)</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10"/>
                  </a:ext>
                </a:extLst>
              </a:tr>
            </a:tbl>
          </a:graphicData>
        </a:graphic>
      </p:graphicFrame>
      <p:sp>
        <p:nvSpPr>
          <p:cNvPr id="5" name="スライド番号プレースホルダー 4">
            <a:extLst>
              <a:ext uri="{FF2B5EF4-FFF2-40B4-BE49-F238E27FC236}">
                <a16:creationId xmlns:a16="http://schemas.microsoft.com/office/drawing/2014/main" id="{ECC65801-C20D-4F00-A9CD-9B1AA4C78169}"/>
              </a:ext>
            </a:extLst>
          </p:cNvPr>
          <p:cNvSpPr>
            <a:spLocks noGrp="1"/>
          </p:cNvSpPr>
          <p:nvPr>
            <p:ph type="sldNum" sz="quarter" idx="12"/>
          </p:nvPr>
        </p:nvSpPr>
        <p:spPr/>
        <p:txBody>
          <a:bodyPr/>
          <a:lstStyle/>
          <a:p>
            <a:fld id="{2DF77BA3-B279-492B-93FB-C76FAB2A5D08}" type="slidenum">
              <a:rPr kumimoji="1" lang="ja-JP" altLang="en-US" smtClean="0"/>
              <a:t>14</a:t>
            </a:fld>
            <a:endParaRPr kumimoji="1" lang="ja-JP" altLang="en-US"/>
          </a:p>
        </p:txBody>
      </p:sp>
    </p:spTree>
    <p:extLst>
      <p:ext uri="{BB962C8B-B14F-4D97-AF65-F5344CB8AC3E}">
        <p14:creationId xmlns:p14="http://schemas.microsoft.com/office/powerpoint/2010/main" val="139080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D392F3D7-2D11-4C5A-823E-85F025B72965}"/>
              </a:ext>
            </a:extLst>
          </p:cNvPr>
          <p:cNvGrpSpPr/>
          <p:nvPr/>
        </p:nvGrpSpPr>
        <p:grpSpPr>
          <a:xfrm>
            <a:off x="288632" y="2152918"/>
            <a:ext cx="8332854" cy="3663166"/>
            <a:chOff x="288632" y="2152918"/>
            <a:chExt cx="9962920" cy="4379752"/>
          </a:xfrm>
        </p:grpSpPr>
        <p:pic>
          <p:nvPicPr>
            <p:cNvPr id="19" name="図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197" y="2152918"/>
              <a:ext cx="2748915" cy="1543050"/>
            </a:xfrm>
            <a:prstGeom prst="rect">
              <a:avLst/>
            </a:prstGeom>
            <a:ln w="25400">
              <a:solidFill>
                <a:schemeClr val="bg1"/>
              </a:solidFill>
            </a:ln>
          </p:spPr>
        </p:pic>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7807" y="2666554"/>
              <a:ext cx="2748915" cy="1543050"/>
            </a:xfrm>
            <a:prstGeom prst="rect">
              <a:avLst/>
            </a:prstGeom>
            <a:ln w="25400">
              <a:solidFill>
                <a:schemeClr val="bg1"/>
              </a:solidFill>
            </a:ln>
          </p:spPr>
        </p:pic>
        <p:pic>
          <p:nvPicPr>
            <p:cNvPr id="21" name="図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9417" y="3180190"/>
              <a:ext cx="2748915" cy="1543050"/>
            </a:xfrm>
            <a:prstGeom prst="rect">
              <a:avLst/>
            </a:prstGeom>
            <a:ln w="25400">
              <a:solidFill>
                <a:schemeClr val="bg1"/>
              </a:solidFill>
            </a:ln>
          </p:spPr>
        </p:pic>
        <p:pic>
          <p:nvPicPr>
            <p:cNvPr id="22" name="図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1027" y="3693826"/>
              <a:ext cx="2748915" cy="1543050"/>
            </a:xfrm>
            <a:prstGeom prst="rect">
              <a:avLst/>
            </a:prstGeom>
            <a:ln w="25400">
              <a:solidFill>
                <a:schemeClr val="bg1"/>
              </a:solidFill>
            </a:ln>
          </p:spPr>
        </p:pic>
        <p:pic>
          <p:nvPicPr>
            <p:cNvPr id="23" name="図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02637" y="4207462"/>
              <a:ext cx="2748915" cy="1543050"/>
            </a:xfrm>
            <a:prstGeom prst="rect">
              <a:avLst/>
            </a:prstGeom>
            <a:ln w="25400">
              <a:solidFill>
                <a:schemeClr val="bg1"/>
              </a:solidFill>
            </a:ln>
          </p:spPr>
        </p:pic>
        <p:sp>
          <p:nvSpPr>
            <p:cNvPr id="25" name="テキスト ボックス 24"/>
            <p:cNvSpPr txBox="1"/>
            <p:nvPr/>
          </p:nvSpPr>
          <p:spPr>
            <a:xfrm>
              <a:off x="616197" y="3768120"/>
              <a:ext cx="1199367" cy="369332"/>
            </a:xfrm>
            <a:prstGeom prst="rect">
              <a:avLst/>
            </a:prstGeom>
            <a:noFill/>
          </p:spPr>
          <p:txBody>
            <a:bodyPr wrap="none" rtlCol="0">
              <a:spAutoFit/>
            </a:bodyPr>
            <a:lstStyle/>
            <a:p>
              <a:r>
                <a:rPr kumimoji="1" lang="ja-JP" altLang="en-US" dirty="0"/>
                <a:t>音楽 </a:t>
              </a:r>
              <a:r>
                <a:rPr kumimoji="1" lang="en-US" altLang="ja-JP" dirty="0"/>
                <a:t>30</a:t>
              </a:r>
              <a:r>
                <a:rPr lang="ja-JP" altLang="en-US" dirty="0"/>
                <a:t>秒</a:t>
              </a:r>
              <a:endParaRPr kumimoji="1" lang="ja-JP" altLang="en-US" dirty="0"/>
            </a:p>
          </p:txBody>
        </p:sp>
        <p:sp>
          <p:nvSpPr>
            <p:cNvPr id="26" name="テキスト ボックス 25"/>
            <p:cNvSpPr txBox="1"/>
            <p:nvPr/>
          </p:nvSpPr>
          <p:spPr>
            <a:xfrm>
              <a:off x="288632" y="2204889"/>
              <a:ext cx="800219" cy="461665"/>
            </a:xfrm>
            <a:prstGeom prst="rect">
              <a:avLst/>
            </a:prstGeom>
            <a:noFill/>
          </p:spPr>
          <p:txBody>
            <a:bodyPr wrap="none" rtlCol="0">
              <a:spAutoFit/>
            </a:bodyPr>
            <a:lstStyle/>
            <a:p>
              <a:r>
                <a:rPr kumimoji="1" lang="ja-JP" altLang="en-US" sz="2400" dirty="0"/>
                <a:t>♪♫</a:t>
              </a:r>
            </a:p>
          </p:txBody>
        </p:sp>
        <p:sp>
          <p:nvSpPr>
            <p:cNvPr id="27" name="テキスト ボックス 26"/>
            <p:cNvSpPr txBox="1"/>
            <p:nvPr/>
          </p:nvSpPr>
          <p:spPr>
            <a:xfrm>
              <a:off x="2337807" y="4281756"/>
              <a:ext cx="877163" cy="369332"/>
            </a:xfrm>
            <a:prstGeom prst="rect">
              <a:avLst/>
            </a:prstGeom>
            <a:noFill/>
          </p:spPr>
          <p:txBody>
            <a:bodyPr wrap="none" rtlCol="0">
              <a:spAutoFit/>
            </a:bodyPr>
            <a:lstStyle/>
            <a:p>
              <a:r>
                <a:rPr lang="ja-JP" altLang="en-US" dirty="0"/>
                <a:t>感動度</a:t>
              </a:r>
              <a:endParaRPr kumimoji="1" lang="ja-JP" altLang="en-US" dirty="0"/>
            </a:p>
          </p:txBody>
        </p:sp>
        <p:sp>
          <p:nvSpPr>
            <p:cNvPr id="28" name="テキスト ボックス 27"/>
            <p:cNvSpPr txBox="1"/>
            <p:nvPr/>
          </p:nvSpPr>
          <p:spPr>
            <a:xfrm>
              <a:off x="4059417" y="4795392"/>
              <a:ext cx="1107996" cy="369332"/>
            </a:xfrm>
            <a:prstGeom prst="rect">
              <a:avLst/>
            </a:prstGeom>
            <a:noFill/>
          </p:spPr>
          <p:txBody>
            <a:bodyPr wrap="none" rtlCol="0">
              <a:spAutoFit/>
            </a:bodyPr>
            <a:lstStyle/>
            <a:p>
              <a:r>
                <a:rPr lang="ja-JP" altLang="en-US" dirty="0"/>
                <a:t>好き嫌い</a:t>
              </a:r>
              <a:endParaRPr kumimoji="1" lang="ja-JP" altLang="en-US" dirty="0"/>
            </a:p>
          </p:txBody>
        </p:sp>
        <p:sp>
          <p:nvSpPr>
            <p:cNvPr id="29" name="テキスト ボックス 28"/>
            <p:cNvSpPr txBox="1"/>
            <p:nvPr/>
          </p:nvSpPr>
          <p:spPr>
            <a:xfrm>
              <a:off x="5773363" y="5309028"/>
              <a:ext cx="1107996" cy="369332"/>
            </a:xfrm>
            <a:prstGeom prst="rect">
              <a:avLst/>
            </a:prstGeom>
            <a:noFill/>
          </p:spPr>
          <p:txBody>
            <a:bodyPr wrap="none" rtlCol="0">
              <a:spAutoFit/>
            </a:bodyPr>
            <a:lstStyle/>
            <a:p>
              <a:r>
                <a:rPr kumimoji="1" lang="ja-JP" altLang="en-US" dirty="0"/>
                <a:t>購入意思</a:t>
              </a:r>
            </a:p>
          </p:txBody>
        </p:sp>
        <p:sp>
          <p:nvSpPr>
            <p:cNvPr id="30" name="テキスト ボックス 29"/>
            <p:cNvSpPr txBox="1"/>
            <p:nvPr/>
          </p:nvSpPr>
          <p:spPr>
            <a:xfrm>
              <a:off x="7502637" y="5822665"/>
              <a:ext cx="1107996" cy="369332"/>
            </a:xfrm>
            <a:prstGeom prst="rect">
              <a:avLst/>
            </a:prstGeom>
            <a:noFill/>
          </p:spPr>
          <p:txBody>
            <a:bodyPr wrap="none" rtlCol="0">
              <a:spAutoFit/>
            </a:bodyPr>
            <a:lstStyle/>
            <a:p>
              <a:r>
                <a:rPr lang="ja-JP" altLang="en-US" dirty="0"/>
                <a:t>既知確認</a:t>
              </a:r>
              <a:endParaRPr kumimoji="1" lang="ja-JP" altLang="en-US" dirty="0"/>
            </a:p>
          </p:txBody>
        </p:sp>
        <p:cxnSp>
          <p:nvCxnSpPr>
            <p:cNvPr id="33" name="直線矢印コネクタ 32"/>
            <p:cNvCxnSpPr/>
            <p:nvPr/>
          </p:nvCxnSpPr>
          <p:spPr>
            <a:xfrm>
              <a:off x="616197" y="4465351"/>
              <a:ext cx="7209605" cy="2067319"/>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0BE7AB19-49AA-494B-868A-5FFE06689657}"/>
              </a:ext>
            </a:extLst>
          </p:cNvPr>
          <p:cNvSpPr>
            <a:spLocks noGrp="1"/>
          </p:cNvSpPr>
          <p:nvPr>
            <p:ph type="title"/>
          </p:nvPr>
        </p:nvSpPr>
        <p:spPr/>
        <p:txBody>
          <a:bodyPr/>
          <a:lstStyle/>
          <a:p>
            <a:r>
              <a:rPr kumimoji="1" lang="ja-JP" altLang="en-US" dirty="0"/>
              <a:t>音楽聴取課題：試行手順</a:t>
            </a:r>
          </a:p>
        </p:txBody>
      </p:sp>
      <p:sp>
        <p:nvSpPr>
          <p:cNvPr id="16" name="テキスト ボックス 15">
            <a:extLst>
              <a:ext uri="{FF2B5EF4-FFF2-40B4-BE49-F238E27FC236}">
                <a16:creationId xmlns:a16="http://schemas.microsoft.com/office/drawing/2014/main" id="{DDDCE936-92D1-484F-8D5B-FBB253D8B0AB}"/>
              </a:ext>
            </a:extLst>
          </p:cNvPr>
          <p:cNvSpPr txBox="1"/>
          <p:nvPr/>
        </p:nvSpPr>
        <p:spPr>
          <a:xfrm>
            <a:off x="8945950" y="2946943"/>
            <a:ext cx="2944776" cy="313932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音楽を</a:t>
            </a:r>
            <a:r>
              <a:rPr kumimoji="1" lang="en-US" altLang="ja-JP" dirty="0"/>
              <a:t>30</a:t>
            </a:r>
            <a:r>
              <a:rPr kumimoji="1" lang="ja-JP" altLang="en-US" dirty="0"/>
              <a:t>秒聴取し，その音楽について「感動度」「好き嫌い」「購入したいか」「知っているか」をスライダーで回答する</a:t>
            </a:r>
            <a:endParaRPr kumimoji="1" lang="en-US" altLang="ja-JP" dirty="0"/>
          </a:p>
          <a:p>
            <a:endParaRPr lang="en-US" altLang="ja-JP" dirty="0"/>
          </a:p>
          <a:p>
            <a:endParaRPr lang="en-US" altLang="ja-JP" dirty="0"/>
          </a:p>
          <a:p>
            <a:r>
              <a:rPr kumimoji="1" lang="ja-JP" altLang="en-US" dirty="0"/>
              <a:t>試行数</a:t>
            </a:r>
            <a:endParaRPr kumimoji="1" lang="en-US" altLang="ja-JP" dirty="0"/>
          </a:p>
          <a:p>
            <a:r>
              <a:rPr lang="ja-JP" altLang="en-US" dirty="0"/>
              <a:t>　調性音楽　：</a:t>
            </a:r>
            <a:r>
              <a:rPr lang="en-US" altLang="ja-JP" dirty="0"/>
              <a:t>10</a:t>
            </a:r>
            <a:r>
              <a:rPr lang="ja-JP" altLang="en-US" dirty="0"/>
              <a:t>試行</a:t>
            </a:r>
            <a:endParaRPr lang="en-US" altLang="ja-JP" dirty="0"/>
          </a:p>
          <a:p>
            <a:r>
              <a:rPr kumimoji="1" lang="ja-JP" altLang="en-US" dirty="0"/>
              <a:t>　無調性音楽：</a:t>
            </a:r>
            <a:r>
              <a:rPr kumimoji="1" lang="en-US" altLang="ja-JP" dirty="0"/>
              <a:t>10</a:t>
            </a:r>
            <a:r>
              <a:rPr kumimoji="1" lang="ja-JP" altLang="en-US" dirty="0"/>
              <a:t>試行</a:t>
            </a:r>
            <a:endParaRPr kumimoji="1" lang="en-US" altLang="ja-JP" dirty="0"/>
          </a:p>
          <a:p>
            <a:r>
              <a:rPr lang="ja-JP" altLang="en-US" dirty="0"/>
              <a:t>　不快音楽　：</a:t>
            </a:r>
            <a:r>
              <a:rPr lang="en-US" altLang="ja-JP" dirty="0"/>
              <a:t>10</a:t>
            </a:r>
            <a:r>
              <a:rPr lang="ja-JP" altLang="en-US" dirty="0"/>
              <a:t>試行</a:t>
            </a:r>
            <a:endParaRPr kumimoji="1" lang="en-US" altLang="ja-JP" dirty="0"/>
          </a:p>
        </p:txBody>
      </p:sp>
      <p:sp>
        <p:nvSpPr>
          <p:cNvPr id="4" name="スライド番号プレースホルダー 3">
            <a:extLst>
              <a:ext uri="{FF2B5EF4-FFF2-40B4-BE49-F238E27FC236}">
                <a16:creationId xmlns:a16="http://schemas.microsoft.com/office/drawing/2014/main" id="{F9CDF499-7126-4B0D-A4AE-3599A704B3A2}"/>
              </a:ext>
            </a:extLst>
          </p:cNvPr>
          <p:cNvSpPr>
            <a:spLocks noGrp="1"/>
          </p:cNvSpPr>
          <p:nvPr>
            <p:ph type="sldNum" sz="quarter" idx="12"/>
          </p:nvPr>
        </p:nvSpPr>
        <p:spPr/>
        <p:txBody>
          <a:bodyPr/>
          <a:lstStyle/>
          <a:p>
            <a:fld id="{2DF77BA3-B279-492B-93FB-C76FAB2A5D08}" type="slidenum">
              <a:rPr kumimoji="1" lang="ja-JP" altLang="en-US" smtClean="0"/>
              <a:t>15</a:t>
            </a:fld>
            <a:endParaRPr kumimoji="1" lang="ja-JP" altLang="en-US"/>
          </a:p>
        </p:txBody>
      </p:sp>
    </p:spTree>
    <p:extLst>
      <p:ext uri="{BB962C8B-B14F-4D97-AF65-F5344CB8AC3E}">
        <p14:creationId xmlns:p14="http://schemas.microsoft.com/office/powerpoint/2010/main" val="4129480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a:extLst>
              <a:ext uri="{FF2B5EF4-FFF2-40B4-BE49-F238E27FC236}">
                <a16:creationId xmlns:a16="http://schemas.microsoft.com/office/drawing/2014/main" id="{85126638-0F9A-4385-9012-40C00CD8ADAC}"/>
              </a:ext>
            </a:extLst>
          </p:cNvPr>
          <p:cNvSpPr>
            <a:spLocks noGrp="1"/>
          </p:cNvSpPr>
          <p:nvPr>
            <p:ph type="title"/>
          </p:nvPr>
        </p:nvSpPr>
        <p:spPr/>
        <p:txBody>
          <a:bodyPr>
            <a:normAutofit/>
          </a:bodyPr>
          <a:lstStyle/>
          <a:p>
            <a:r>
              <a:rPr lang="ja-JP" altLang="en-US" sz="3600" dirty="0"/>
              <a:t>結果</a:t>
            </a:r>
            <a:r>
              <a:rPr lang="en-US" altLang="ja-JP" sz="3600" dirty="0"/>
              <a:t>2</a:t>
            </a:r>
            <a:r>
              <a:rPr lang="ja-JP" altLang="en-US" sz="3600" dirty="0"/>
              <a:t>：内受容課題と音楽評定値の相関（</a:t>
            </a:r>
            <a:r>
              <a:rPr lang="en-US" altLang="ja-JP" sz="3600" dirty="0"/>
              <a:t>N=51</a:t>
            </a:r>
            <a:r>
              <a:rPr lang="ja-JP" altLang="en-US" sz="3600" dirty="0"/>
              <a:t>）</a:t>
            </a:r>
          </a:p>
        </p:txBody>
      </p:sp>
      <p:grpSp>
        <p:nvGrpSpPr>
          <p:cNvPr id="10" name="グループ化 9">
            <a:extLst>
              <a:ext uri="{FF2B5EF4-FFF2-40B4-BE49-F238E27FC236}">
                <a16:creationId xmlns:a16="http://schemas.microsoft.com/office/drawing/2014/main" id="{714317EE-2C06-4095-99D9-6C0689A1FD69}"/>
              </a:ext>
            </a:extLst>
          </p:cNvPr>
          <p:cNvGrpSpPr/>
          <p:nvPr/>
        </p:nvGrpSpPr>
        <p:grpSpPr>
          <a:xfrm>
            <a:off x="244272" y="2178282"/>
            <a:ext cx="4032175" cy="3065813"/>
            <a:chOff x="3274383" y="3348690"/>
            <a:chExt cx="4186043" cy="3278088"/>
          </a:xfrm>
        </p:grpSpPr>
        <p:pic>
          <p:nvPicPr>
            <p:cNvPr id="11" name="図 10" descr="テキスト が含まれている画像&#10;&#10;自動的に生成された説明">
              <a:extLst>
                <a:ext uri="{FF2B5EF4-FFF2-40B4-BE49-F238E27FC236}">
                  <a16:creationId xmlns:a16="http://schemas.microsoft.com/office/drawing/2014/main" id="{698A7A89-B427-441D-BD7D-6EE7CCFFB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238" y="3348690"/>
              <a:ext cx="4167188" cy="3124200"/>
            </a:xfrm>
            <a:prstGeom prst="rect">
              <a:avLst/>
            </a:prstGeom>
          </p:spPr>
        </p:pic>
        <p:sp>
          <p:nvSpPr>
            <p:cNvPr id="16" name="テキスト ボックス 15">
              <a:extLst>
                <a:ext uri="{FF2B5EF4-FFF2-40B4-BE49-F238E27FC236}">
                  <a16:creationId xmlns:a16="http://schemas.microsoft.com/office/drawing/2014/main" id="{06C84421-BC6A-49B4-8304-0C3F2ECD5EBD}"/>
                </a:ext>
              </a:extLst>
            </p:cNvPr>
            <p:cNvSpPr txBox="1"/>
            <p:nvPr/>
          </p:nvSpPr>
          <p:spPr>
            <a:xfrm rot="16200000">
              <a:off x="2887098" y="4650688"/>
              <a:ext cx="1082348" cy="307777"/>
            </a:xfrm>
            <a:prstGeom prst="rect">
              <a:avLst/>
            </a:prstGeom>
            <a:solidFill>
              <a:schemeClr val="bg1"/>
            </a:solidFill>
          </p:spPr>
          <p:txBody>
            <a:bodyPr wrap="none" rtlCol="0">
              <a:spAutoFit/>
            </a:bodyPr>
            <a:lstStyle/>
            <a:p>
              <a:r>
                <a:rPr kumimoji="1" lang="ja-JP" altLang="en-US" sz="1400" dirty="0"/>
                <a:t>　感動度　</a:t>
              </a:r>
            </a:p>
          </p:txBody>
        </p:sp>
        <p:sp>
          <p:nvSpPr>
            <p:cNvPr id="19" name="テキスト ボックス 18">
              <a:extLst>
                <a:ext uri="{FF2B5EF4-FFF2-40B4-BE49-F238E27FC236}">
                  <a16:creationId xmlns:a16="http://schemas.microsoft.com/office/drawing/2014/main" id="{C92AD344-4DF5-477E-84F7-EAE16DE9AC2B}"/>
                </a:ext>
              </a:extLst>
            </p:cNvPr>
            <p:cNvSpPr txBox="1"/>
            <p:nvPr/>
          </p:nvSpPr>
          <p:spPr>
            <a:xfrm>
              <a:off x="4316648" y="6319001"/>
              <a:ext cx="2339102" cy="307777"/>
            </a:xfrm>
            <a:prstGeom prst="rect">
              <a:avLst/>
            </a:prstGeom>
            <a:solidFill>
              <a:schemeClr val="bg1"/>
            </a:solidFill>
          </p:spPr>
          <p:txBody>
            <a:bodyPr wrap="none" rtlCol="0">
              <a:spAutoFit/>
            </a:bodyPr>
            <a:lstStyle/>
            <a:p>
              <a:r>
                <a:rPr kumimoji="1" lang="ja-JP" altLang="en-US" sz="1400" dirty="0"/>
                <a:t>　　　心拍弁別感度　　　</a:t>
              </a:r>
            </a:p>
          </p:txBody>
        </p:sp>
        <p:sp>
          <p:nvSpPr>
            <p:cNvPr id="21" name="テキスト ボックス 20">
              <a:extLst>
                <a:ext uri="{FF2B5EF4-FFF2-40B4-BE49-F238E27FC236}">
                  <a16:creationId xmlns:a16="http://schemas.microsoft.com/office/drawing/2014/main" id="{747BB76A-3558-424A-9EB1-08043086684F}"/>
                </a:ext>
              </a:extLst>
            </p:cNvPr>
            <p:cNvSpPr txBox="1"/>
            <p:nvPr/>
          </p:nvSpPr>
          <p:spPr>
            <a:xfrm>
              <a:off x="4064130" y="3754855"/>
              <a:ext cx="791127" cy="430887"/>
            </a:xfrm>
            <a:prstGeom prst="rect">
              <a:avLst/>
            </a:prstGeom>
            <a:solidFill>
              <a:schemeClr val="bg1"/>
            </a:solidFill>
          </p:spPr>
          <p:txBody>
            <a:bodyPr wrap="square" rtlCol="0">
              <a:spAutoFit/>
            </a:bodyPr>
            <a:lstStyle/>
            <a:p>
              <a:r>
                <a:rPr kumimoji="1" lang="en-US" altLang="ja-JP" sz="1100" dirty="0"/>
                <a:t>r = 0.28</a:t>
              </a:r>
            </a:p>
            <a:p>
              <a:r>
                <a:rPr lang="en-US" altLang="ja-JP" sz="1100" dirty="0"/>
                <a:t>p = 0.05</a:t>
              </a:r>
              <a:endParaRPr kumimoji="1" lang="ja-JP" altLang="en-US" sz="1100" dirty="0"/>
            </a:p>
          </p:txBody>
        </p:sp>
      </p:grpSp>
      <p:grpSp>
        <p:nvGrpSpPr>
          <p:cNvPr id="24" name="グループ化 23">
            <a:extLst>
              <a:ext uri="{FF2B5EF4-FFF2-40B4-BE49-F238E27FC236}">
                <a16:creationId xmlns:a16="http://schemas.microsoft.com/office/drawing/2014/main" id="{6B9F687A-20F5-4DA7-9AAD-0B6F90DB4F44}"/>
              </a:ext>
            </a:extLst>
          </p:cNvPr>
          <p:cNvGrpSpPr/>
          <p:nvPr/>
        </p:nvGrpSpPr>
        <p:grpSpPr>
          <a:xfrm>
            <a:off x="4098075" y="2179272"/>
            <a:ext cx="4014014" cy="3063832"/>
            <a:chOff x="7679161" y="178324"/>
            <a:chExt cx="4167188" cy="3275970"/>
          </a:xfrm>
        </p:grpSpPr>
        <p:pic>
          <p:nvPicPr>
            <p:cNvPr id="8" name="図 7" descr="テキスト, 地図 が含まれている画像&#10;&#10;自動的に生成された説明">
              <a:extLst>
                <a:ext uri="{FF2B5EF4-FFF2-40B4-BE49-F238E27FC236}">
                  <a16:creationId xmlns:a16="http://schemas.microsoft.com/office/drawing/2014/main" id="{EADCC0E6-18CF-467E-BAFB-B7319AF92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161" y="178324"/>
              <a:ext cx="4167188" cy="3124200"/>
            </a:xfrm>
            <a:prstGeom prst="rect">
              <a:avLst/>
            </a:prstGeom>
          </p:spPr>
        </p:pic>
        <p:sp>
          <p:nvSpPr>
            <p:cNvPr id="14" name="テキスト ボックス 13">
              <a:extLst>
                <a:ext uri="{FF2B5EF4-FFF2-40B4-BE49-F238E27FC236}">
                  <a16:creationId xmlns:a16="http://schemas.microsoft.com/office/drawing/2014/main" id="{982ACBDB-A20C-4068-AFAA-69FD69DDEF4A}"/>
                </a:ext>
              </a:extLst>
            </p:cNvPr>
            <p:cNvSpPr txBox="1"/>
            <p:nvPr/>
          </p:nvSpPr>
          <p:spPr>
            <a:xfrm rot="16200000">
              <a:off x="7086692" y="1586535"/>
              <a:ext cx="1492716" cy="307777"/>
            </a:xfrm>
            <a:prstGeom prst="rect">
              <a:avLst/>
            </a:prstGeom>
            <a:solidFill>
              <a:schemeClr val="bg1"/>
            </a:solidFill>
          </p:spPr>
          <p:txBody>
            <a:bodyPr wrap="none" rtlCol="0">
              <a:spAutoFit/>
            </a:bodyPr>
            <a:lstStyle/>
            <a:p>
              <a:r>
                <a:rPr kumimoji="1" lang="ja-JP" altLang="en-US" sz="1400" dirty="0"/>
                <a:t>　感動度 歪度　</a:t>
              </a:r>
            </a:p>
          </p:txBody>
        </p:sp>
        <p:sp>
          <p:nvSpPr>
            <p:cNvPr id="20" name="テキスト ボックス 19">
              <a:extLst>
                <a:ext uri="{FF2B5EF4-FFF2-40B4-BE49-F238E27FC236}">
                  <a16:creationId xmlns:a16="http://schemas.microsoft.com/office/drawing/2014/main" id="{8D0543AE-38E3-49D3-9B3B-4ECF892B58DD}"/>
                </a:ext>
              </a:extLst>
            </p:cNvPr>
            <p:cNvSpPr txBox="1"/>
            <p:nvPr/>
          </p:nvSpPr>
          <p:spPr>
            <a:xfrm>
              <a:off x="9131813" y="3146517"/>
              <a:ext cx="1261884" cy="307777"/>
            </a:xfrm>
            <a:prstGeom prst="rect">
              <a:avLst/>
            </a:prstGeom>
            <a:solidFill>
              <a:schemeClr val="bg1"/>
            </a:solidFill>
          </p:spPr>
          <p:txBody>
            <a:bodyPr wrap="none" rtlCol="0">
              <a:spAutoFit/>
            </a:bodyPr>
            <a:lstStyle/>
            <a:p>
              <a:r>
                <a:rPr lang="ja-JP" altLang="en-US" sz="1400" dirty="0"/>
                <a:t>心拍</a:t>
              </a:r>
              <a:r>
                <a:rPr kumimoji="1" lang="ja-JP" altLang="en-US" sz="1400" dirty="0"/>
                <a:t>弁別感度</a:t>
              </a:r>
            </a:p>
          </p:txBody>
        </p:sp>
        <p:sp>
          <p:nvSpPr>
            <p:cNvPr id="18" name="テキスト ボックス 17">
              <a:extLst>
                <a:ext uri="{FF2B5EF4-FFF2-40B4-BE49-F238E27FC236}">
                  <a16:creationId xmlns:a16="http://schemas.microsoft.com/office/drawing/2014/main" id="{5ADEC507-3E4D-4434-9CB6-14BC341C7950}"/>
                </a:ext>
              </a:extLst>
            </p:cNvPr>
            <p:cNvSpPr txBox="1"/>
            <p:nvPr/>
          </p:nvSpPr>
          <p:spPr>
            <a:xfrm>
              <a:off x="10536742" y="687705"/>
              <a:ext cx="791127" cy="430887"/>
            </a:xfrm>
            <a:prstGeom prst="rect">
              <a:avLst/>
            </a:prstGeom>
            <a:solidFill>
              <a:schemeClr val="bg1"/>
            </a:solidFill>
          </p:spPr>
          <p:txBody>
            <a:bodyPr wrap="square" rtlCol="0">
              <a:spAutoFit/>
            </a:bodyPr>
            <a:lstStyle/>
            <a:p>
              <a:r>
                <a:rPr kumimoji="1" lang="en-US" altLang="ja-JP" sz="1100" dirty="0"/>
                <a:t>r = -0.32</a:t>
              </a:r>
            </a:p>
            <a:p>
              <a:r>
                <a:rPr lang="en-US" altLang="ja-JP" sz="1100" dirty="0"/>
                <a:t>p = 0.02</a:t>
              </a:r>
              <a:endParaRPr kumimoji="1" lang="ja-JP" altLang="en-US" sz="1100" dirty="0"/>
            </a:p>
          </p:txBody>
        </p:sp>
      </p:grpSp>
      <p:grpSp>
        <p:nvGrpSpPr>
          <p:cNvPr id="12" name="グループ化 11">
            <a:extLst>
              <a:ext uri="{FF2B5EF4-FFF2-40B4-BE49-F238E27FC236}">
                <a16:creationId xmlns:a16="http://schemas.microsoft.com/office/drawing/2014/main" id="{BCD277B5-052B-43DE-90C6-1650F688267D}"/>
              </a:ext>
            </a:extLst>
          </p:cNvPr>
          <p:cNvGrpSpPr/>
          <p:nvPr/>
        </p:nvGrpSpPr>
        <p:grpSpPr>
          <a:xfrm>
            <a:off x="7933715" y="2178282"/>
            <a:ext cx="4014014" cy="3065813"/>
            <a:chOff x="7679161" y="3348690"/>
            <a:chExt cx="4167188" cy="3278088"/>
          </a:xfrm>
        </p:grpSpPr>
        <p:pic>
          <p:nvPicPr>
            <p:cNvPr id="7" name="図 6" descr="テキスト, 地図 が含まれている画像&#10;&#10;自動的に生成された説明">
              <a:extLst>
                <a:ext uri="{FF2B5EF4-FFF2-40B4-BE49-F238E27FC236}">
                  <a16:creationId xmlns:a16="http://schemas.microsoft.com/office/drawing/2014/main" id="{37C19DAD-DB5E-4574-9965-E9662FDE3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9161" y="3348690"/>
              <a:ext cx="4167188" cy="3124200"/>
            </a:xfrm>
            <a:prstGeom prst="rect">
              <a:avLst/>
            </a:prstGeom>
          </p:spPr>
        </p:pic>
        <p:sp>
          <p:nvSpPr>
            <p:cNvPr id="17" name="テキスト ボックス 16">
              <a:extLst>
                <a:ext uri="{FF2B5EF4-FFF2-40B4-BE49-F238E27FC236}">
                  <a16:creationId xmlns:a16="http://schemas.microsoft.com/office/drawing/2014/main" id="{F9635386-422B-4206-A6D5-15B89B4E0939}"/>
                </a:ext>
              </a:extLst>
            </p:cNvPr>
            <p:cNvSpPr txBox="1"/>
            <p:nvPr/>
          </p:nvSpPr>
          <p:spPr>
            <a:xfrm rot="16200000">
              <a:off x="6995385" y="4756902"/>
              <a:ext cx="1800493" cy="307777"/>
            </a:xfrm>
            <a:prstGeom prst="rect">
              <a:avLst/>
            </a:prstGeom>
            <a:solidFill>
              <a:schemeClr val="bg1"/>
            </a:solidFill>
          </p:spPr>
          <p:txBody>
            <a:bodyPr wrap="none" rtlCol="0">
              <a:spAutoFit/>
            </a:bodyPr>
            <a:lstStyle/>
            <a:p>
              <a:r>
                <a:rPr kumimoji="1" lang="ja-JP" altLang="en-US" sz="1400" dirty="0"/>
                <a:t>購入と回答した曲数</a:t>
              </a:r>
            </a:p>
          </p:txBody>
        </p:sp>
        <p:sp>
          <p:nvSpPr>
            <p:cNvPr id="22" name="テキスト ボックス 21">
              <a:extLst>
                <a:ext uri="{FF2B5EF4-FFF2-40B4-BE49-F238E27FC236}">
                  <a16:creationId xmlns:a16="http://schemas.microsoft.com/office/drawing/2014/main" id="{6B027BA1-2D8C-48F4-9CFE-CD2069732186}"/>
                </a:ext>
              </a:extLst>
            </p:cNvPr>
            <p:cNvSpPr txBox="1"/>
            <p:nvPr/>
          </p:nvSpPr>
          <p:spPr>
            <a:xfrm>
              <a:off x="8593204" y="6319001"/>
              <a:ext cx="2339102" cy="307777"/>
            </a:xfrm>
            <a:prstGeom prst="rect">
              <a:avLst/>
            </a:prstGeom>
            <a:solidFill>
              <a:schemeClr val="bg1"/>
            </a:solidFill>
          </p:spPr>
          <p:txBody>
            <a:bodyPr wrap="none" rtlCol="0">
              <a:spAutoFit/>
            </a:bodyPr>
            <a:lstStyle/>
            <a:p>
              <a:r>
                <a:rPr kumimoji="1" lang="ja-JP" altLang="en-US" sz="1400" dirty="0"/>
                <a:t>　　　心拍弁別感度　　　</a:t>
              </a:r>
            </a:p>
          </p:txBody>
        </p:sp>
        <p:sp>
          <p:nvSpPr>
            <p:cNvPr id="23" name="テキスト ボックス 22">
              <a:extLst>
                <a:ext uri="{FF2B5EF4-FFF2-40B4-BE49-F238E27FC236}">
                  <a16:creationId xmlns:a16="http://schemas.microsoft.com/office/drawing/2014/main" id="{DE66E7B3-B6FA-49BE-924A-03B647ED88BF}"/>
                </a:ext>
              </a:extLst>
            </p:cNvPr>
            <p:cNvSpPr txBox="1"/>
            <p:nvPr/>
          </p:nvSpPr>
          <p:spPr>
            <a:xfrm>
              <a:off x="8451813" y="3754855"/>
              <a:ext cx="791127" cy="430887"/>
            </a:xfrm>
            <a:prstGeom prst="rect">
              <a:avLst/>
            </a:prstGeom>
            <a:solidFill>
              <a:schemeClr val="bg1"/>
            </a:solidFill>
          </p:spPr>
          <p:txBody>
            <a:bodyPr wrap="square" rtlCol="0">
              <a:spAutoFit/>
            </a:bodyPr>
            <a:lstStyle/>
            <a:p>
              <a:r>
                <a:rPr kumimoji="1" lang="en-US" altLang="ja-JP" sz="1100" dirty="0"/>
                <a:t>r = 0.40</a:t>
              </a:r>
            </a:p>
            <a:p>
              <a:r>
                <a:rPr lang="en-US" altLang="ja-JP" sz="1100" dirty="0"/>
                <a:t>p &lt; 0.01</a:t>
              </a:r>
              <a:endParaRPr kumimoji="1" lang="ja-JP" altLang="en-US" sz="1100" dirty="0"/>
            </a:p>
          </p:txBody>
        </p:sp>
      </p:grpSp>
      <p:sp>
        <p:nvSpPr>
          <p:cNvPr id="28" name="テキスト ボックス 27">
            <a:extLst>
              <a:ext uri="{FF2B5EF4-FFF2-40B4-BE49-F238E27FC236}">
                <a16:creationId xmlns:a16="http://schemas.microsoft.com/office/drawing/2014/main" id="{5BFE3D80-41AE-402D-A927-E2D077AA6D4A}"/>
              </a:ext>
            </a:extLst>
          </p:cNvPr>
          <p:cNvSpPr txBox="1"/>
          <p:nvPr/>
        </p:nvSpPr>
        <p:spPr>
          <a:xfrm>
            <a:off x="1082356" y="5736050"/>
            <a:ext cx="1002728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心拍弁別感度の高い人ほど感動が大きく，曲の購入意欲が高いことがわかった</a:t>
            </a:r>
            <a:endParaRPr kumimoji="1" lang="en-US" altLang="ja-JP" dirty="0"/>
          </a:p>
          <a:p>
            <a:r>
              <a:rPr lang="ja-JP" altLang="en-US" dirty="0"/>
              <a:t>また心拍弁別感度の高い方が感動度の歪度が小さく，偏りの少ない応答をしていたと考えられる</a:t>
            </a:r>
            <a:endParaRPr kumimoji="1" lang="en-US" altLang="ja-JP" dirty="0"/>
          </a:p>
        </p:txBody>
      </p:sp>
      <p:sp>
        <p:nvSpPr>
          <p:cNvPr id="2" name="スライド番号プレースホルダー 1">
            <a:extLst>
              <a:ext uri="{FF2B5EF4-FFF2-40B4-BE49-F238E27FC236}">
                <a16:creationId xmlns:a16="http://schemas.microsoft.com/office/drawing/2014/main" id="{5057F54F-C150-43C0-8E38-AFF9D0413DF4}"/>
              </a:ext>
            </a:extLst>
          </p:cNvPr>
          <p:cNvSpPr>
            <a:spLocks noGrp="1"/>
          </p:cNvSpPr>
          <p:nvPr>
            <p:ph type="sldNum" sz="quarter" idx="12"/>
          </p:nvPr>
        </p:nvSpPr>
        <p:spPr/>
        <p:txBody>
          <a:bodyPr/>
          <a:lstStyle/>
          <a:p>
            <a:fld id="{2DF77BA3-B279-492B-93FB-C76FAB2A5D08}" type="slidenum">
              <a:rPr kumimoji="1" lang="ja-JP" altLang="en-US" smtClean="0"/>
              <a:t>16</a:t>
            </a:fld>
            <a:endParaRPr kumimoji="1" lang="ja-JP" altLang="en-US"/>
          </a:p>
        </p:txBody>
      </p:sp>
    </p:spTree>
    <p:extLst>
      <p:ext uri="{BB962C8B-B14F-4D97-AF65-F5344CB8AC3E}">
        <p14:creationId xmlns:p14="http://schemas.microsoft.com/office/powerpoint/2010/main" val="1779501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lstStyle/>
          <a:p>
            <a:r>
              <a:rPr kumimoji="1" lang="ja-JP" altLang="en-US" dirty="0"/>
              <a:t>結果</a:t>
            </a:r>
            <a:r>
              <a:rPr kumimoji="1" lang="en-US" altLang="ja-JP" dirty="0"/>
              <a:t>3</a:t>
            </a:r>
            <a:r>
              <a:rPr kumimoji="1" lang="ja-JP" altLang="en-US" dirty="0"/>
              <a:t>：音楽課題時の心拍</a:t>
            </a:r>
            <a:r>
              <a:rPr lang="ja-JP" altLang="en-US" dirty="0"/>
              <a:t>数の変化</a:t>
            </a:r>
            <a:endParaRPr kumimoji="1" lang="ja-JP" altLang="en-US" dirty="0"/>
          </a:p>
        </p:txBody>
      </p:sp>
      <p:pic>
        <p:nvPicPr>
          <p:cNvPr id="6" name="図 5" descr="地図, テキスト が含まれている画像&#10;&#10;自動的に生成された説明">
            <a:extLst>
              <a:ext uri="{FF2B5EF4-FFF2-40B4-BE49-F238E27FC236}">
                <a16:creationId xmlns:a16="http://schemas.microsoft.com/office/drawing/2014/main" id="{652BDA04-D0A3-4BED-96D0-961877BC1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780" y="1724745"/>
            <a:ext cx="5334000" cy="4000500"/>
          </a:xfrm>
          <a:prstGeom prst="rect">
            <a:avLst/>
          </a:prstGeom>
        </p:spPr>
      </p:pic>
      <p:graphicFrame>
        <p:nvGraphicFramePr>
          <p:cNvPr id="7" name="表 6">
            <a:extLst>
              <a:ext uri="{FF2B5EF4-FFF2-40B4-BE49-F238E27FC236}">
                <a16:creationId xmlns:a16="http://schemas.microsoft.com/office/drawing/2014/main" id="{33C1A040-41F2-449B-9159-C359730E886C}"/>
              </a:ext>
            </a:extLst>
          </p:cNvPr>
          <p:cNvGraphicFramePr>
            <a:graphicFrameLocks noGrp="1"/>
          </p:cNvGraphicFramePr>
          <p:nvPr/>
        </p:nvGraphicFramePr>
        <p:xfrm>
          <a:off x="2875195" y="1494568"/>
          <a:ext cx="1723636" cy="5191431"/>
        </p:xfrm>
        <a:graphic>
          <a:graphicData uri="http://schemas.openxmlformats.org/drawingml/2006/table">
            <a:tbl>
              <a:tblPr/>
              <a:tblGrid>
                <a:gridCol w="861818">
                  <a:extLst>
                    <a:ext uri="{9D8B030D-6E8A-4147-A177-3AD203B41FA5}">
                      <a16:colId xmlns:a16="http://schemas.microsoft.com/office/drawing/2014/main" val="1270782993"/>
                    </a:ext>
                  </a:extLst>
                </a:gridCol>
                <a:gridCol w="861818">
                  <a:extLst>
                    <a:ext uri="{9D8B030D-6E8A-4147-A177-3AD203B41FA5}">
                      <a16:colId xmlns:a16="http://schemas.microsoft.com/office/drawing/2014/main" val="2078474051"/>
                    </a:ext>
                  </a:extLst>
                </a:gridCol>
              </a:tblGrid>
              <a:tr h="224781">
                <a:tc>
                  <a:txBody>
                    <a:bodyPr/>
                    <a:lstStyle/>
                    <a:p>
                      <a:pPr algn="ctr" fontAlgn="ctr"/>
                      <a:r>
                        <a:rPr lang="en-US" sz="1050" b="0" i="0" u="none" strike="noStrike" dirty="0">
                          <a:solidFill>
                            <a:srgbClr val="000000"/>
                          </a:solidFill>
                          <a:effectLst/>
                          <a:latin typeface="游ゴシック" panose="020B0400000000000000" pitchFamily="50" charset="-128"/>
                          <a:ea typeface="游ゴシック" panose="020B0400000000000000" pitchFamily="50" charset="-128"/>
                        </a:rPr>
                        <a:t>music</a:t>
                      </a:r>
                    </a:p>
                  </a:txBody>
                  <a:tcPr marL="5535" marR="5535" marT="5535" marB="0" anchor="ctr">
                    <a:lnL>
                      <a:noFill/>
                    </a:lnL>
                    <a:lnR>
                      <a:noFill/>
                    </a:lnR>
                    <a:lnT>
                      <a:noFill/>
                    </a:lnT>
                    <a:lnB>
                      <a:noFill/>
                    </a:lnB>
                  </a:tcPr>
                </a:tc>
                <a:tc>
                  <a:txBody>
                    <a:bodyPr/>
                    <a:lstStyle/>
                    <a:p>
                      <a:pPr algn="ctr" fontAlgn="ctr"/>
                      <a:r>
                        <a:rPr lang="en-US" sz="1050" b="0" i="0" u="none" strike="noStrike" dirty="0">
                          <a:solidFill>
                            <a:srgbClr val="000000"/>
                          </a:solidFill>
                          <a:effectLst/>
                          <a:latin typeface="游ゴシック" panose="020B0400000000000000" pitchFamily="50" charset="-128"/>
                          <a:ea typeface="游ゴシック" panose="020B0400000000000000" pitchFamily="50" charset="-128"/>
                        </a:rPr>
                        <a:t>touching</a:t>
                      </a:r>
                    </a:p>
                  </a:txBody>
                  <a:tcPr marL="5535" marR="5535" marT="5535" marB="0" anchor="ctr">
                    <a:lnL>
                      <a:noFill/>
                    </a:lnL>
                    <a:lnR>
                      <a:noFill/>
                    </a:lnR>
                    <a:lnT>
                      <a:noFill/>
                    </a:lnT>
                    <a:lnB>
                      <a:noFill/>
                    </a:lnB>
                  </a:tcPr>
                </a:tc>
                <a:extLst>
                  <a:ext uri="{0D108BD9-81ED-4DB2-BD59-A6C34878D82A}">
                    <a16:rowId xmlns:a16="http://schemas.microsoft.com/office/drawing/2014/main" val="32691325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5535" marR="5535" marT="5535" marB="0" anchor="ctr">
                    <a:lnL>
                      <a:noFill/>
                    </a:lnL>
                    <a:lnR>
                      <a:noFill/>
                    </a:lnR>
                    <a:lnT>
                      <a:noFill/>
                    </a:lnT>
                    <a:lnB>
                      <a:noFill/>
                    </a:lnB>
                  </a:tcPr>
                </a:tc>
                <a:extLst>
                  <a:ext uri="{0D108BD9-81ED-4DB2-BD59-A6C34878D82A}">
                    <a16:rowId xmlns:a16="http://schemas.microsoft.com/office/drawing/2014/main" val="1677708136"/>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0.74</a:t>
                      </a:r>
                    </a:p>
                  </a:txBody>
                  <a:tcPr marL="5535" marR="5535" marT="5535" marB="0" anchor="ctr">
                    <a:lnL>
                      <a:noFill/>
                    </a:lnL>
                    <a:lnR>
                      <a:noFill/>
                    </a:lnR>
                    <a:lnT>
                      <a:noFill/>
                    </a:lnT>
                    <a:lnB>
                      <a:noFill/>
                    </a:lnB>
                  </a:tcPr>
                </a:tc>
                <a:extLst>
                  <a:ext uri="{0D108BD9-81ED-4DB2-BD59-A6C34878D82A}">
                    <a16:rowId xmlns:a16="http://schemas.microsoft.com/office/drawing/2014/main" val="41521463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5535" marR="5535" marT="5535" marB="0" anchor="ctr">
                    <a:lnL>
                      <a:noFill/>
                    </a:lnL>
                    <a:lnR>
                      <a:noFill/>
                    </a:lnR>
                    <a:lnT>
                      <a:noFill/>
                    </a:lnT>
                    <a:lnB>
                      <a:noFill/>
                    </a:lnB>
                  </a:tcPr>
                </a:tc>
                <a:extLst>
                  <a:ext uri="{0D108BD9-81ED-4DB2-BD59-A6C34878D82A}">
                    <a16:rowId xmlns:a16="http://schemas.microsoft.com/office/drawing/2014/main" val="3090264285"/>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426578966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181764874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225864762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a:t>
                      </a:r>
                    </a:p>
                  </a:txBody>
                  <a:tcPr marL="5535" marR="5535" marT="5535" marB="0" anchor="ctr">
                    <a:lnL>
                      <a:noFill/>
                    </a:lnL>
                    <a:lnR>
                      <a:noFill/>
                    </a:lnR>
                    <a:lnT>
                      <a:noFill/>
                    </a:lnT>
                    <a:lnB>
                      <a:noFill/>
                    </a:lnB>
                  </a:tcPr>
                </a:tc>
                <a:extLst>
                  <a:ext uri="{0D108BD9-81ED-4DB2-BD59-A6C34878D82A}">
                    <a16:rowId xmlns:a16="http://schemas.microsoft.com/office/drawing/2014/main" val="115242468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377687366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345381559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280354499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5535" marR="5535" marT="5535" marB="0" anchor="ctr">
                    <a:lnL>
                      <a:noFill/>
                    </a:lnL>
                    <a:lnR>
                      <a:noFill/>
                    </a:lnR>
                    <a:lnT>
                      <a:noFill/>
                    </a:lnT>
                    <a:lnB>
                      <a:noFill/>
                    </a:lnB>
                  </a:tcPr>
                </a:tc>
                <a:extLst>
                  <a:ext uri="{0D108BD9-81ED-4DB2-BD59-A6C34878D82A}">
                    <a16:rowId xmlns:a16="http://schemas.microsoft.com/office/drawing/2014/main" val="234476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0.64</a:t>
                      </a:r>
                    </a:p>
                  </a:txBody>
                  <a:tcPr marL="5535" marR="5535" marT="5535" marB="0" anchor="ctr">
                    <a:lnL>
                      <a:noFill/>
                    </a:lnL>
                    <a:lnR>
                      <a:noFill/>
                    </a:lnR>
                    <a:lnT>
                      <a:noFill/>
                    </a:lnT>
                    <a:lnB>
                      <a:noFill/>
                    </a:lnB>
                  </a:tcPr>
                </a:tc>
                <a:extLst>
                  <a:ext uri="{0D108BD9-81ED-4DB2-BD59-A6C34878D82A}">
                    <a16:rowId xmlns:a16="http://schemas.microsoft.com/office/drawing/2014/main" val="131458139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5535" marR="5535" marT="5535" marB="0" anchor="ctr">
                    <a:lnL>
                      <a:noFill/>
                    </a:lnL>
                    <a:lnR>
                      <a:noFill/>
                    </a:lnR>
                    <a:lnT>
                      <a:noFill/>
                    </a:lnT>
                    <a:lnB>
                      <a:noFill/>
                    </a:lnB>
                  </a:tcPr>
                </a:tc>
                <a:extLst>
                  <a:ext uri="{0D108BD9-81ED-4DB2-BD59-A6C34878D82A}">
                    <a16:rowId xmlns:a16="http://schemas.microsoft.com/office/drawing/2014/main" val="274359592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5535" marR="5535" marT="5535" marB="0" anchor="ctr">
                    <a:lnL>
                      <a:noFill/>
                    </a:lnL>
                    <a:lnR>
                      <a:noFill/>
                    </a:lnR>
                    <a:lnT>
                      <a:noFill/>
                    </a:lnT>
                    <a:lnB>
                      <a:noFill/>
                    </a:lnB>
                  </a:tcPr>
                </a:tc>
                <a:extLst>
                  <a:ext uri="{0D108BD9-81ED-4DB2-BD59-A6C34878D82A}">
                    <a16:rowId xmlns:a16="http://schemas.microsoft.com/office/drawing/2014/main" val="138137487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5535" marR="5535" marT="5535" marB="0" anchor="ctr">
                    <a:lnL>
                      <a:noFill/>
                    </a:lnL>
                    <a:lnR>
                      <a:noFill/>
                    </a:lnR>
                    <a:lnT>
                      <a:noFill/>
                    </a:lnT>
                    <a:lnB>
                      <a:noFill/>
                    </a:lnB>
                  </a:tcPr>
                </a:tc>
                <a:extLst>
                  <a:ext uri="{0D108BD9-81ED-4DB2-BD59-A6C34878D82A}">
                    <a16:rowId xmlns:a16="http://schemas.microsoft.com/office/drawing/2014/main" val="323472862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atonal07</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2409193025"/>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101494088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243008718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a:t>
                      </a:r>
                    </a:p>
                  </a:txBody>
                  <a:tcPr marL="5535" marR="5535" marT="5535" marB="0" anchor="ctr">
                    <a:lnL>
                      <a:noFill/>
                    </a:lnL>
                    <a:lnR>
                      <a:noFill/>
                    </a:lnR>
                    <a:lnT>
                      <a:noFill/>
                    </a:lnT>
                    <a:lnB>
                      <a:noFill/>
                    </a:lnB>
                  </a:tcPr>
                </a:tc>
                <a:extLst>
                  <a:ext uri="{0D108BD9-81ED-4DB2-BD59-A6C34878D82A}">
                    <a16:rowId xmlns:a16="http://schemas.microsoft.com/office/drawing/2014/main" val="114131115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0.59</a:t>
                      </a:r>
                    </a:p>
                  </a:txBody>
                  <a:tcPr marL="5535" marR="5535" marT="5535" marB="0" anchor="ctr">
                    <a:lnL>
                      <a:noFill/>
                    </a:lnL>
                    <a:lnR>
                      <a:noFill/>
                    </a:lnR>
                    <a:lnT>
                      <a:noFill/>
                    </a:lnT>
                    <a:lnB>
                      <a:noFill/>
                    </a:lnB>
                  </a:tcPr>
                </a:tc>
                <a:extLst>
                  <a:ext uri="{0D108BD9-81ED-4DB2-BD59-A6C34878D82A}">
                    <a16:rowId xmlns:a16="http://schemas.microsoft.com/office/drawing/2014/main" val="117333858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5535" marR="5535" marT="5535" marB="0" anchor="ctr">
                    <a:lnL>
                      <a:noFill/>
                    </a:lnL>
                    <a:lnR>
                      <a:noFill/>
                    </a:lnR>
                    <a:lnT>
                      <a:noFill/>
                    </a:lnT>
                    <a:lnB>
                      <a:noFill/>
                    </a:lnB>
                  </a:tcPr>
                </a:tc>
                <a:extLst>
                  <a:ext uri="{0D108BD9-81ED-4DB2-BD59-A6C34878D82A}">
                    <a16:rowId xmlns:a16="http://schemas.microsoft.com/office/drawing/2014/main" val="299041726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1059918866"/>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91640648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69036245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3440913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256868061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173809734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5535" marR="5535" marT="5535" marB="0" anchor="ctr">
                    <a:lnL>
                      <a:noFill/>
                    </a:lnL>
                    <a:lnR>
                      <a:noFill/>
                    </a:lnR>
                    <a:lnT>
                      <a:noFill/>
                    </a:lnT>
                    <a:lnB>
                      <a:noFill/>
                    </a:lnB>
                  </a:tcPr>
                </a:tc>
                <a:extLst>
                  <a:ext uri="{0D108BD9-81ED-4DB2-BD59-A6C34878D82A}">
                    <a16:rowId xmlns:a16="http://schemas.microsoft.com/office/drawing/2014/main" val="292045758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0.52</a:t>
                      </a:r>
                    </a:p>
                  </a:txBody>
                  <a:tcPr marL="5535" marR="5535" marT="5535" marB="0" anchor="ctr">
                    <a:lnL>
                      <a:noFill/>
                    </a:lnL>
                    <a:lnR>
                      <a:noFill/>
                    </a:lnR>
                    <a:lnT>
                      <a:noFill/>
                    </a:lnT>
                    <a:lnB>
                      <a:noFill/>
                    </a:lnB>
                  </a:tcPr>
                </a:tc>
                <a:extLst>
                  <a:ext uri="{0D108BD9-81ED-4DB2-BD59-A6C34878D82A}">
                    <a16:rowId xmlns:a16="http://schemas.microsoft.com/office/drawing/2014/main" val="146322836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atonal12</a:t>
                      </a:r>
                    </a:p>
                  </a:txBody>
                  <a:tcPr marL="5535" marR="5535" marT="5535" marB="0" anchor="ctr">
                    <a:lnL>
                      <a:noFill/>
                    </a:lnL>
                    <a:lnR>
                      <a:noFill/>
                    </a:lnR>
                    <a:lnT>
                      <a:noFill/>
                    </a:lnT>
                    <a:lnB>
                      <a:noFill/>
                    </a:lnB>
                  </a:tcPr>
                </a:tc>
                <a:tc>
                  <a:txBody>
                    <a:bodyPr/>
                    <a:lstStyle/>
                    <a:p>
                      <a:pPr algn="ctr" fontAlgn="ctr"/>
                      <a:r>
                        <a:rPr lang="en-US" altLang="ja-JP" sz="1050" b="0" i="0" u="none" strike="noStrike" dirty="0">
                          <a:solidFill>
                            <a:srgbClr val="000000"/>
                          </a:solidFill>
                          <a:effectLst/>
                          <a:latin typeface="游ゴシック" panose="020B0400000000000000" pitchFamily="50" charset="-128"/>
                          <a:ea typeface="游ゴシック" panose="020B0400000000000000" pitchFamily="50" charset="-128"/>
                        </a:rPr>
                        <a:t>0.4</a:t>
                      </a:r>
                    </a:p>
                  </a:txBody>
                  <a:tcPr marL="5535" marR="5535" marT="5535" marB="0" anchor="ctr">
                    <a:lnL>
                      <a:noFill/>
                    </a:lnL>
                    <a:lnR>
                      <a:noFill/>
                    </a:lnR>
                    <a:lnT>
                      <a:noFill/>
                    </a:lnT>
                    <a:lnB>
                      <a:noFill/>
                    </a:lnB>
                  </a:tcPr>
                </a:tc>
                <a:extLst>
                  <a:ext uri="{0D108BD9-81ED-4DB2-BD59-A6C34878D82A}">
                    <a16:rowId xmlns:a16="http://schemas.microsoft.com/office/drawing/2014/main" val="2470360403"/>
                  </a:ext>
                </a:extLst>
              </a:tr>
            </a:tbl>
          </a:graphicData>
        </a:graphic>
      </p:graphicFrame>
      <p:sp>
        <p:nvSpPr>
          <p:cNvPr id="9" name="四角形: 角を丸くする 8">
            <a:extLst>
              <a:ext uri="{FF2B5EF4-FFF2-40B4-BE49-F238E27FC236}">
                <a16:creationId xmlns:a16="http://schemas.microsoft.com/office/drawing/2014/main" id="{0A1FC72C-CFE7-4FE9-8E95-E20AE409ADBC}"/>
              </a:ext>
            </a:extLst>
          </p:cNvPr>
          <p:cNvSpPr/>
          <p:nvPr/>
        </p:nvSpPr>
        <p:spPr>
          <a:xfrm>
            <a:off x="2719977" y="3362532"/>
            <a:ext cx="2034073" cy="1666742"/>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266CCEA9-4D1C-4DD8-B731-C670BB3D66E5}"/>
              </a:ext>
            </a:extLst>
          </p:cNvPr>
          <p:cNvSpPr/>
          <p:nvPr/>
        </p:nvSpPr>
        <p:spPr>
          <a:xfrm>
            <a:off x="2719977" y="5044282"/>
            <a:ext cx="2034073" cy="1666742"/>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00A9DA4-0557-4048-9624-E01F2690A344}"/>
              </a:ext>
            </a:extLst>
          </p:cNvPr>
          <p:cNvSpPr txBox="1"/>
          <p:nvPr/>
        </p:nvSpPr>
        <p:spPr>
          <a:xfrm>
            <a:off x="4754049" y="2382461"/>
            <a:ext cx="1082348" cy="307777"/>
          </a:xfrm>
          <a:prstGeom prst="rect">
            <a:avLst/>
          </a:prstGeom>
          <a:noFill/>
        </p:spPr>
        <p:txBody>
          <a:bodyPr wrap="none" rtlCol="0">
            <a:spAutoFit/>
          </a:bodyPr>
          <a:lstStyle/>
          <a:p>
            <a:r>
              <a:rPr lang="ja-JP" altLang="en-US" sz="1400" dirty="0"/>
              <a:t>高感動試行</a:t>
            </a:r>
            <a:endParaRPr kumimoji="1" lang="ja-JP" altLang="en-US" sz="1400" dirty="0"/>
          </a:p>
        </p:txBody>
      </p:sp>
      <p:sp>
        <p:nvSpPr>
          <p:cNvPr id="12" name="テキスト ボックス 11">
            <a:extLst>
              <a:ext uri="{FF2B5EF4-FFF2-40B4-BE49-F238E27FC236}">
                <a16:creationId xmlns:a16="http://schemas.microsoft.com/office/drawing/2014/main" id="{B5CA92DB-F0AB-4EBC-A775-D25524437091}"/>
              </a:ext>
            </a:extLst>
          </p:cNvPr>
          <p:cNvSpPr txBox="1"/>
          <p:nvPr/>
        </p:nvSpPr>
        <p:spPr>
          <a:xfrm>
            <a:off x="4754049" y="4064211"/>
            <a:ext cx="1082348" cy="307777"/>
          </a:xfrm>
          <a:prstGeom prst="rect">
            <a:avLst/>
          </a:prstGeom>
          <a:noFill/>
        </p:spPr>
        <p:txBody>
          <a:bodyPr wrap="none" rtlCol="0">
            <a:spAutoFit/>
          </a:bodyPr>
          <a:lstStyle/>
          <a:p>
            <a:r>
              <a:rPr lang="ja-JP" altLang="en-US" sz="1400" dirty="0"/>
              <a:t>中感動試行</a:t>
            </a:r>
          </a:p>
        </p:txBody>
      </p:sp>
      <p:sp>
        <p:nvSpPr>
          <p:cNvPr id="13" name="テキスト ボックス 12">
            <a:extLst>
              <a:ext uri="{FF2B5EF4-FFF2-40B4-BE49-F238E27FC236}">
                <a16:creationId xmlns:a16="http://schemas.microsoft.com/office/drawing/2014/main" id="{9E84AE34-230D-4EDB-BB52-137DB5AB3117}"/>
              </a:ext>
            </a:extLst>
          </p:cNvPr>
          <p:cNvSpPr txBox="1"/>
          <p:nvPr/>
        </p:nvSpPr>
        <p:spPr>
          <a:xfrm>
            <a:off x="4754049" y="5723764"/>
            <a:ext cx="1082348" cy="307777"/>
          </a:xfrm>
          <a:prstGeom prst="rect">
            <a:avLst/>
          </a:prstGeom>
          <a:noFill/>
        </p:spPr>
        <p:txBody>
          <a:bodyPr wrap="none" rtlCol="0">
            <a:spAutoFit/>
          </a:bodyPr>
          <a:lstStyle/>
          <a:p>
            <a:r>
              <a:rPr lang="ja-JP" altLang="en-US" sz="1400" dirty="0"/>
              <a:t>低感動試行</a:t>
            </a:r>
          </a:p>
        </p:txBody>
      </p:sp>
      <p:sp>
        <p:nvSpPr>
          <p:cNvPr id="16" name="テキスト ボックス 15">
            <a:extLst>
              <a:ext uri="{FF2B5EF4-FFF2-40B4-BE49-F238E27FC236}">
                <a16:creationId xmlns:a16="http://schemas.microsoft.com/office/drawing/2014/main" id="{E60F3812-31AC-4FBA-AF43-AAD01D241AA0}"/>
              </a:ext>
            </a:extLst>
          </p:cNvPr>
          <p:cNvSpPr txBox="1"/>
          <p:nvPr/>
        </p:nvSpPr>
        <p:spPr>
          <a:xfrm>
            <a:off x="3810537" y="1402706"/>
            <a:ext cx="723275" cy="307777"/>
          </a:xfrm>
          <a:prstGeom prst="rect">
            <a:avLst/>
          </a:prstGeom>
          <a:solidFill>
            <a:schemeClr val="bg1"/>
          </a:solidFill>
        </p:spPr>
        <p:txBody>
          <a:bodyPr wrap="none" rtlCol="0">
            <a:spAutoFit/>
          </a:bodyPr>
          <a:lstStyle/>
          <a:p>
            <a:r>
              <a:rPr kumimoji="1" lang="ja-JP" altLang="en-US" sz="1400" dirty="0"/>
              <a:t>感動度</a:t>
            </a:r>
          </a:p>
        </p:txBody>
      </p:sp>
      <p:sp>
        <p:nvSpPr>
          <p:cNvPr id="17" name="テキスト ボックス 16">
            <a:extLst>
              <a:ext uri="{FF2B5EF4-FFF2-40B4-BE49-F238E27FC236}">
                <a16:creationId xmlns:a16="http://schemas.microsoft.com/office/drawing/2014/main" id="{3B2CF063-E38F-4C06-B003-6E30DA6E9A48}"/>
              </a:ext>
            </a:extLst>
          </p:cNvPr>
          <p:cNvSpPr txBox="1"/>
          <p:nvPr/>
        </p:nvSpPr>
        <p:spPr>
          <a:xfrm>
            <a:off x="2981229" y="1402706"/>
            <a:ext cx="723275" cy="307777"/>
          </a:xfrm>
          <a:prstGeom prst="rect">
            <a:avLst/>
          </a:prstGeom>
          <a:solidFill>
            <a:schemeClr val="bg1"/>
          </a:solidFill>
        </p:spPr>
        <p:txBody>
          <a:bodyPr wrap="none" rtlCol="0">
            <a:spAutoFit/>
          </a:bodyPr>
          <a:lstStyle/>
          <a:p>
            <a:r>
              <a:rPr lang="ja-JP" altLang="en-US" sz="1400" dirty="0"/>
              <a:t>曲番号</a:t>
            </a:r>
            <a:endParaRPr kumimoji="1" lang="ja-JP" altLang="en-US" sz="1400" dirty="0"/>
          </a:p>
        </p:txBody>
      </p:sp>
      <p:sp>
        <p:nvSpPr>
          <p:cNvPr id="8" name="四角形: 角を丸くする 7">
            <a:extLst>
              <a:ext uri="{FF2B5EF4-FFF2-40B4-BE49-F238E27FC236}">
                <a16:creationId xmlns:a16="http://schemas.microsoft.com/office/drawing/2014/main" id="{EE49086F-EBB5-49F3-9118-D398CFF70CBB}"/>
              </a:ext>
            </a:extLst>
          </p:cNvPr>
          <p:cNvSpPr/>
          <p:nvPr/>
        </p:nvSpPr>
        <p:spPr>
          <a:xfrm>
            <a:off x="2719977" y="1695475"/>
            <a:ext cx="2034073" cy="168175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2F3BE14-F63B-4B23-AB7B-25F2A5D627A1}"/>
              </a:ext>
            </a:extLst>
          </p:cNvPr>
          <p:cNvSpPr txBox="1"/>
          <p:nvPr/>
        </p:nvSpPr>
        <p:spPr>
          <a:xfrm>
            <a:off x="226986" y="1773308"/>
            <a:ext cx="2492990" cy="923330"/>
          </a:xfrm>
          <a:prstGeom prst="rect">
            <a:avLst/>
          </a:prstGeom>
          <a:noFill/>
        </p:spPr>
        <p:txBody>
          <a:bodyPr wrap="none" rtlCol="0">
            <a:spAutoFit/>
          </a:bodyPr>
          <a:lstStyle/>
          <a:p>
            <a:r>
              <a:rPr kumimoji="1" lang="ja-JP" altLang="en-US" dirty="0"/>
              <a:t>感動度評定値に基づき</a:t>
            </a:r>
            <a:endParaRPr kumimoji="1" lang="en-US" altLang="ja-JP" dirty="0"/>
          </a:p>
          <a:p>
            <a:r>
              <a:rPr lang="ja-JP" altLang="en-US" dirty="0"/>
              <a:t>試行を</a:t>
            </a:r>
            <a:r>
              <a:rPr lang="en-US" altLang="ja-JP" dirty="0"/>
              <a:t>3</a:t>
            </a:r>
            <a:r>
              <a:rPr lang="ja-JP" altLang="en-US" dirty="0"/>
              <a:t>つに群分け</a:t>
            </a:r>
            <a:endParaRPr lang="en-US" altLang="ja-JP" dirty="0"/>
          </a:p>
          <a:p>
            <a:r>
              <a:rPr kumimoji="1" lang="ja-JP" altLang="en-US" dirty="0"/>
              <a:t>（参加者ごとに行う）</a:t>
            </a:r>
          </a:p>
        </p:txBody>
      </p:sp>
      <p:sp>
        <p:nvSpPr>
          <p:cNvPr id="18" name="テキスト ボックス 17">
            <a:extLst>
              <a:ext uri="{FF2B5EF4-FFF2-40B4-BE49-F238E27FC236}">
                <a16:creationId xmlns:a16="http://schemas.microsoft.com/office/drawing/2014/main" id="{BD4194F2-4C2E-4868-8129-2813536FDF17}"/>
              </a:ext>
            </a:extLst>
          </p:cNvPr>
          <p:cNvSpPr txBox="1"/>
          <p:nvPr/>
        </p:nvSpPr>
        <p:spPr>
          <a:xfrm rot="16200000">
            <a:off x="5378269" y="3422074"/>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
        <p:nvSpPr>
          <p:cNvPr id="19" name="テキスト ボックス 18">
            <a:extLst>
              <a:ext uri="{FF2B5EF4-FFF2-40B4-BE49-F238E27FC236}">
                <a16:creationId xmlns:a16="http://schemas.microsoft.com/office/drawing/2014/main" id="{BF98A156-2535-4AEC-8C32-06F7C8BCAEFD}"/>
              </a:ext>
            </a:extLst>
          </p:cNvPr>
          <p:cNvSpPr txBox="1"/>
          <p:nvPr/>
        </p:nvSpPr>
        <p:spPr>
          <a:xfrm>
            <a:off x="8728841" y="5538437"/>
            <a:ext cx="994183" cy="307777"/>
          </a:xfrm>
          <a:prstGeom prst="rect">
            <a:avLst/>
          </a:prstGeom>
          <a:solidFill>
            <a:schemeClr val="bg1"/>
          </a:solidFill>
        </p:spPr>
        <p:txBody>
          <a:bodyPr wrap="none" rtlCol="0">
            <a:spAutoFit/>
          </a:bodyPr>
          <a:lstStyle/>
          <a:p>
            <a:r>
              <a:rPr kumimoji="1" lang="ja-JP" altLang="en-US" sz="1400" dirty="0"/>
              <a:t>時間（</a:t>
            </a:r>
            <a:r>
              <a:rPr lang="en-US" altLang="ja-JP" sz="1400" dirty="0"/>
              <a:t>s</a:t>
            </a:r>
            <a:r>
              <a:rPr kumimoji="1" lang="ja-JP" altLang="en-US" sz="1400" dirty="0"/>
              <a:t>）</a:t>
            </a:r>
          </a:p>
        </p:txBody>
      </p:sp>
      <p:sp>
        <p:nvSpPr>
          <p:cNvPr id="5" name="正方形/長方形 4">
            <a:extLst>
              <a:ext uri="{FF2B5EF4-FFF2-40B4-BE49-F238E27FC236}">
                <a16:creationId xmlns:a16="http://schemas.microsoft.com/office/drawing/2014/main" id="{BD9344D7-96BD-434A-A3FA-A5FCE1A63CF2}"/>
              </a:ext>
            </a:extLst>
          </p:cNvPr>
          <p:cNvSpPr/>
          <p:nvPr/>
        </p:nvSpPr>
        <p:spPr>
          <a:xfrm>
            <a:off x="9847750" y="2216655"/>
            <a:ext cx="1029301"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20" name="テキスト ボックス 19">
            <a:extLst>
              <a:ext uri="{FF2B5EF4-FFF2-40B4-BE49-F238E27FC236}">
                <a16:creationId xmlns:a16="http://schemas.microsoft.com/office/drawing/2014/main" id="{FE52F57D-002C-4BBB-84E2-68821C44858C}"/>
              </a:ext>
            </a:extLst>
          </p:cNvPr>
          <p:cNvSpPr txBox="1"/>
          <p:nvPr/>
        </p:nvSpPr>
        <p:spPr>
          <a:xfrm>
            <a:off x="6687349" y="5940937"/>
            <a:ext cx="440086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感動度の高い音楽を聴いているときほど心拍数が大きい</a:t>
            </a:r>
            <a:endParaRPr kumimoji="1" lang="en-US" altLang="ja-JP" dirty="0"/>
          </a:p>
        </p:txBody>
      </p:sp>
      <p:sp>
        <p:nvSpPr>
          <p:cNvPr id="4" name="スライド番号プレースホルダー 3">
            <a:extLst>
              <a:ext uri="{FF2B5EF4-FFF2-40B4-BE49-F238E27FC236}">
                <a16:creationId xmlns:a16="http://schemas.microsoft.com/office/drawing/2014/main" id="{314E1DBA-ECC4-449B-B09A-31B354B70DA7}"/>
              </a:ext>
            </a:extLst>
          </p:cNvPr>
          <p:cNvSpPr>
            <a:spLocks noGrp="1"/>
          </p:cNvSpPr>
          <p:nvPr>
            <p:ph type="sldNum" sz="quarter" idx="12"/>
          </p:nvPr>
        </p:nvSpPr>
        <p:spPr/>
        <p:txBody>
          <a:bodyPr/>
          <a:lstStyle/>
          <a:p>
            <a:fld id="{2DF77BA3-B279-492B-93FB-C76FAB2A5D08}" type="slidenum">
              <a:rPr kumimoji="1" lang="ja-JP" altLang="en-US" smtClean="0"/>
              <a:t>17</a:t>
            </a:fld>
            <a:endParaRPr kumimoji="1" lang="ja-JP" altLang="en-US"/>
          </a:p>
        </p:txBody>
      </p:sp>
      <p:cxnSp>
        <p:nvCxnSpPr>
          <p:cNvPr id="22" name="直線コネクタ 21">
            <a:extLst>
              <a:ext uri="{FF2B5EF4-FFF2-40B4-BE49-F238E27FC236}">
                <a16:creationId xmlns:a16="http://schemas.microsoft.com/office/drawing/2014/main" id="{EC709103-9762-4DCD-A813-4ED7C4C9FFD2}"/>
              </a:ext>
            </a:extLst>
          </p:cNvPr>
          <p:cNvCxnSpPr>
            <a:cxnSpLocks/>
          </p:cNvCxnSpPr>
          <p:nvPr/>
        </p:nvCxnSpPr>
        <p:spPr>
          <a:xfrm>
            <a:off x="7793943" y="1695761"/>
            <a:ext cx="2390985" cy="0"/>
          </a:xfrm>
          <a:prstGeom prst="line">
            <a:avLst/>
          </a:prstGeom>
          <a:ln w="25400">
            <a:headEnd type="stealth"/>
            <a:tailEnd type="stealth"/>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4D54FD23-2769-4388-91B9-FFFB1F752FCF}"/>
              </a:ext>
            </a:extLst>
          </p:cNvPr>
          <p:cNvCxnSpPr>
            <a:cxnSpLocks/>
          </p:cNvCxnSpPr>
          <p:nvPr/>
        </p:nvCxnSpPr>
        <p:spPr>
          <a:xfrm>
            <a:off x="10267792" y="1695761"/>
            <a:ext cx="743309" cy="0"/>
          </a:xfrm>
          <a:prstGeom prst="line">
            <a:avLst/>
          </a:prstGeom>
          <a:ln w="25400">
            <a:headEnd type="none"/>
            <a:tailEnd type="stealth"/>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DC467BDC-37D8-4549-8D04-525F69F66C6A}"/>
              </a:ext>
            </a:extLst>
          </p:cNvPr>
          <p:cNvSpPr txBox="1"/>
          <p:nvPr/>
        </p:nvSpPr>
        <p:spPr>
          <a:xfrm>
            <a:off x="8514447" y="1541873"/>
            <a:ext cx="902811" cy="307777"/>
          </a:xfrm>
          <a:prstGeom prst="rect">
            <a:avLst/>
          </a:prstGeom>
          <a:solidFill>
            <a:schemeClr val="bg1"/>
          </a:solidFill>
        </p:spPr>
        <p:txBody>
          <a:bodyPr wrap="none" rtlCol="0">
            <a:spAutoFit/>
          </a:bodyPr>
          <a:lstStyle/>
          <a:p>
            <a:r>
              <a:rPr kumimoji="1" lang="ja-JP" altLang="en-US" sz="1400" dirty="0"/>
              <a:t>音楽聴取</a:t>
            </a:r>
          </a:p>
        </p:txBody>
      </p:sp>
      <p:sp>
        <p:nvSpPr>
          <p:cNvPr id="15" name="テキスト ボックス 14">
            <a:extLst>
              <a:ext uri="{FF2B5EF4-FFF2-40B4-BE49-F238E27FC236}">
                <a16:creationId xmlns:a16="http://schemas.microsoft.com/office/drawing/2014/main" id="{90AC8A65-B0C0-4392-93B5-FAAA27054228}"/>
              </a:ext>
            </a:extLst>
          </p:cNvPr>
          <p:cNvSpPr txBox="1"/>
          <p:nvPr/>
        </p:nvSpPr>
        <p:spPr>
          <a:xfrm>
            <a:off x="10349823" y="1541873"/>
            <a:ext cx="543739" cy="307777"/>
          </a:xfrm>
          <a:prstGeom prst="rect">
            <a:avLst/>
          </a:prstGeom>
          <a:solidFill>
            <a:schemeClr val="bg1"/>
          </a:solidFill>
        </p:spPr>
        <p:txBody>
          <a:bodyPr wrap="none" rtlCol="0">
            <a:spAutoFit/>
          </a:bodyPr>
          <a:lstStyle/>
          <a:p>
            <a:r>
              <a:rPr kumimoji="1" lang="ja-JP" altLang="en-US" sz="1400" dirty="0"/>
              <a:t>評定</a:t>
            </a:r>
          </a:p>
        </p:txBody>
      </p:sp>
      <p:cxnSp>
        <p:nvCxnSpPr>
          <p:cNvPr id="34" name="直線コネクタ 33">
            <a:extLst>
              <a:ext uri="{FF2B5EF4-FFF2-40B4-BE49-F238E27FC236}">
                <a16:creationId xmlns:a16="http://schemas.microsoft.com/office/drawing/2014/main" id="{75E99AC2-2A4E-44A4-BAD9-B4463032860F}"/>
              </a:ext>
            </a:extLst>
          </p:cNvPr>
          <p:cNvCxnSpPr>
            <a:cxnSpLocks/>
          </p:cNvCxnSpPr>
          <p:nvPr/>
        </p:nvCxnSpPr>
        <p:spPr>
          <a:xfrm flipV="1">
            <a:off x="7741991" y="1451617"/>
            <a:ext cx="0" cy="488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F05537C-034E-430D-A65A-4227B8A5C1A0}"/>
              </a:ext>
            </a:extLst>
          </p:cNvPr>
          <p:cNvCxnSpPr>
            <a:cxnSpLocks/>
          </p:cNvCxnSpPr>
          <p:nvPr/>
        </p:nvCxnSpPr>
        <p:spPr>
          <a:xfrm flipV="1">
            <a:off x="10229496" y="1451617"/>
            <a:ext cx="0" cy="488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FF62DF1-9F61-4973-B6DF-418E6D129540}"/>
              </a:ext>
            </a:extLst>
          </p:cNvPr>
          <p:cNvSpPr txBox="1"/>
          <p:nvPr/>
        </p:nvSpPr>
        <p:spPr>
          <a:xfrm>
            <a:off x="6635592" y="1434151"/>
            <a:ext cx="1082348" cy="523220"/>
          </a:xfrm>
          <a:prstGeom prst="rect">
            <a:avLst/>
          </a:prstGeom>
          <a:solidFill>
            <a:schemeClr val="bg1"/>
          </a:solidFill>
        </p:spPr>
        <p:txBody>
          <a:bodyPr wrap="none" rtlCol="0">
            <a:spAutoFit/>
          </a:bodyPr>
          <a:lstStyle/>
          <a:p>
            <a:r>
              <a:rPr kumimoji="1" lang="ja-JP" altLang="en-US" sz="1400" dirty="0"/>
              <a:t>前の試行</a:t>
            </a:r>
            <a:r>
              <a:rPr kumimoji="1" lang="en-US" altLang="ja-JP" sz="1400" dirty="0"/>
              <a:t>~</a:t>
            </a:r>
          </a:p>
          <a:p>
            <a:r>
              <a:rPr kumimoji="1" lang="ja-JP" altLang="en-US" sz="1400" dirty="0"/>
              <a:t>　　固視点</a:t>
            </a:r>
          </a:p>
        </p:txBody>
      </p:sp>
    </p:spTree>
    <p:extLst>
      <p:ext uri="{BB962C8B-B14F-4D97-AF65-F5344CB8AC3E}">
        <p14:creationId xmlns:p14="http://schemas.microsoft.com/office/powerpoint/2010/main" val="1035935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normAutofit/>
          </a:bodyPr>
          <a:lstStyle/>
          <a:p>
            <a:r>
              <a:rPr lang="ja-JP" altLang="en-US" sz="4000" dirty="0"/>
              <a:t>結果</a:t>
            </a:r>
            <a:r>
              <a:rPr lang="en-US" altLang="ja-JP" sz="4000" dirty="0"/>
              <a:t>4</a:t>
            </a:r>
            <a:r>
              <a:rPr lang="ja-JP" altLang="en-US" sz="4000" dirty="0"/>
              <a:t>：内受容課題成績と心拍数の変化</a:t>
            </a:r>
            <a:endParaRPr kumimoji="1" lang="ja-JP" altLang="en-US" sz="4000" dirty="0"/>
          </a:p>
        </p:txBody>
      </p:sp>
      <p:pic>
        <p:nvPicPr>
          <p:cNvPr id="4" name="図 3" descr="地図, テキスト が含まれている画像&#10;&#10;自動的に生成された説明">
            <a:extLst>
              <a:ext uri="{FF2B5EF4-FFF2-40B4-BE49-F238E27FC236}">
                <a16:creationId xmlns:a16="http://schemas.microsoft.com/office/drawing/2014/main" id="{93814D04-DF7C-43B6-96FA-27DEE95B2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655" y="2100922"/>
            <a:ext cx="5334000" cy="4000500"/>
          </a:xfrm>
          <a:prstGeom prst="rect">
            <a:avLst/>
          </a:prstGeom>
        </p:spPr>
      </p:pic>
      <p:pic>
        <p:nvPicPr>
          <p:cNvPr id="16" name="図 15" descr="地図, テキスト が含まれている画像&#10;&#10;自動的に生成された説明">
            <a:extLst>
              <a:ext uri="{FF2B5EF4-FFF2-40B4-BE49-F238E27FC236}">
                <a16:creationId xmlns:a16="http://schemas.microsoft.com/office/drawing/2014/main" id="{D6BC2833-051F-46F9-955D-077BE9398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46" y="2100922"/>
            <a:ext cx="5334000" cy="4000500"/>
          </a:xfrm>
          <a:prstGeom prst="rect">
            <a:avLst/>
          </a:prstGeom>
        </p:spPr>
      </p:pic>
      <p:sp>
        <p:nvSpPr>
          <p:cNvPr id="6" name="テキスト ボックス 5">
            <a:extLst>
              <a:ext uri="{FF2B5EF4-FFF2-40B4-BE49-F238E27FC236}">
                <a16:creationId xmlns:a16="http://schemas.microsoft.com/office/drawing/2014/main" id="{FDF43C75-2DEE-4B9F-9ED1-2D2AC27D10FC}"/>
              </a:ext>
            </a:extLst>
          </p:cNvPr>
          <p:cNvSpPr txBox="1"/>
          <p:nvPr/>
        </p:nvSpPr>
        <p:spPr>
          <a:xfrm>
            <a:off x="3165843" y="5854416"/>
            <a:ext cx="994183" cy="307777"/>
          </a:xfrm>
          <a:prstGeom prst="rect">
            <a:avLst/>
          </a:prstGeom>
          <a:solidFill>
            <a:schemeClr val="bg1"/>
          </a:solidFill>
        </p:spPr>
        <p:txBody>
          <a:bodyPr wrap="none" rtlCol="0">
            <a:spAutoFit/>
          </a:bodyPr>
          <a:lstStyle/>
          <a:p>
            <a:r>
              <a:rPr lang="ja-JP" altLang="en-US" sz="1400" dirty="0"/>
              <a:t>時間（</a:t>
            </a:r>
            <a:r>
              <a:rPr lang="en-US" altLang="ja-JP" sz="1400" dirty="0"/>
              <a:t>s</a:t>
            </a:r>
            <a:r>
              <a:rPr lang="ja-JP" altLang="en-US" sz="1400" dirty="0"/>
              <a:t>）</a:t>
            </a:r>
            <a:endParaRPr kumimoji="1" lang="ja-JP" altLang="en-US" sz="1400" dirty="0"/>
          </a:p>
        </p:txBody>
      </p:sp>
      <p:sp>
        <p:nvSpPr>
          <p:cNvPr id="7" name="正方形/長方形 6">
            <a:extLst>
              <a:ext uri="{FF2B5EF4-FFF2-40B4-BE49-F238E27FC236}">
                <a16:creationId xmlns:a16="http://schemas.microsoft.com/office/drawing/2014/main" id="{2894F1EB-4D1F-4E3D-A4FB-7CEBE642F157}"/>
              </a:ext>
            </a:extLst>
          </p:cNvPr>
          <p:cNvSpPr/>
          <p:nvPr/>
        </p:nvSpPr>
        <p:spPr>
          <a:xfrm>
            <a:off x="4284753" y="2537421"/>
            <a:ext cx="1043661"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9" name="テキスト ボックス 8">
            <a:extLst>
              <a:ext uri="{FF2B5EF4-FFF2-40B4-BE49-F238E27FC236}">
                <a16:creationId xmlns:a16="http://schemas.microsoft.com/office/drawing/2014/main" id="{2E66D78D-825A-4107-AC6F-06AA2EBE5B41}"/>
              </a:ext>
            </a:extLst>
          </p:cNvPr>
          <p:cNvSpPr txBox="1"/>
          <p:nvPr/>
        </p:nvSpPr>
        <p:spPr>
          <a:xfrm>
            <a:off x="8757563" y="5859197"/>
            <a:ext cx="994183" cy="307777"/>
          </a:xfrm>
          <a:prstGeom prst="rect">
            <a:avLst/>
          </a:prstGeom>
          <a:solidFill>
            <a:schemeClr val="bg1"/>
          </a:solidFill>
        </p:spPr>
        <p:txBody>
          <a:bodyPr wrap="none" rtlCol="0">
            <a:spAutoFit/>
          </a:bodyPr>
          <a:lstStyle/>
          <a:p>
            <a:r>
              <a:rPr lang="ja-JP" altLang="en-US" sz="1400" dirty="0"/>
              <a:t>時間（</a:t>
            </a:r>
            <a:r>
              <a:rPr lang="en-US" altLang="ja-JP" sz="1400" dirty="0"/>
              <a:t>s</a:t>
            </a:r>
            <a:r>
              <a:rPr lang="ja-JP" altLang="en-US" sz="1400" dirty="0"/>
              <a:t>）</a:t>
            </a:r>
            <a:endParaRPr kumimoji="1" lang="ja-JP" altLang="en-US" sz="1400" dirty="0"/>
          </a:p>
        </p:txBody>
      </p:sp>
      <p:sp>
        <p:nvSpPr>
          <p:cNvPr id="10" name="正方形/長方形 9">
            <a:extLst>
              <a:ext uri="{FF2B5EF4-FFF2-40B4-BE49-F238E27FC236}">
                <a16:creationId xmlns:a16="http://schemas.microsoft.com/office/drawing/2014/main" id="{2FA19A81-53FA-47A2-B21C-D47936B2B663}"/>
              </a:ext>
            </a:extLst>
          </p:cNvPr>
          <p:cNvSpPr/>
          <p:nvPr/>
        </p:nvSpPr>
        <p:spPr>
          <a:xfrm>
            <a:off x="9871685" y="2537415"/>
            <a:ext cx="1043666"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11" name="テキスト ボックス 10">
            <a:extLst>
              <a:ext uri="{FF2B5EF4-FFF2-40B4-BE49-F238E27FC236}">
                <a16:creationId xmlns:a16="http://schemas.microsoft.com/office/drawing/2014/main" id="{378C73DA-C40E-4789-9AF5-44F46A3C3720}"/>
              </a:ext>
            </a:extLst>
          </p:cNvPr>
          <p:cNvSpPr txBox="1"/>
          <p:nvPr/>
        </p:nvSpPr>
        <p:spPr>
          <a:xfrm>
            <a:off x="1882469" y="2074740"/>
            <a:ext cx="3110485" cy="307777"/>
          </a:xfrm>
          <a:prstGeom prst="rect">
            <a:avLst/>
          </a:prstGeom>
          <a:solidFill>
            <a:schemeClr val="bg1"/>
          </a:solidFill>
        </p:spPr>
        <p:txBody>
          <a:bodyPr wrap="square" rtlCol="0">
            <a:spAutoFit/>
          </a:bodyPr>
          <a:lstStyle/>
          <a:p>
            <a:pPr algn="ctr"/>
            <a:r>
              <a:rPr lang="ja-JP" altLang="en-US" sz="1400" dirty="0"/>
              <a:t>心拍弁別感度 低群（</a:t>
            </a:r>
            <a:r>
              <a:rPr lang="en-US" altLang="ja-JP" sz="1400" dirty="0"/>
              <a:t>N=25</a:t>
            </a:r>
            <a:r>
              <a:rPr lang="ja-JP" altLang="en-US" sz="1400" dirty="0"/>
              <a:t>）</a:t>
            </a:r>
            <a:endParaRPr kumimoji="1" lang="ja-JP" altLang="en-US" sz="1400" dirty="0"/>
          </a:p>
        </p:txBody>
      </p:sp>
      <p:sp>
        <p:nvSpPr>
          <p:cNvPr id="12" name="テキスト ボックス 11">
            <a:extLst>
              <a:ext uri="{FF2B5EF4-FFF2-40B4-BE49-F238E27FC236}">
                <a16:creationId xmlns:a16="http://schemas.microsoft.com/office/drawing/2014/main" id="{EFC4ED5F-EABB-48D0-9CFC-E459EAF22A17}"/>
              </a:ext>
            </a:extLst>
          </p:cNvPr>
          <p:cNvSpPr txBox="1"/>
          <p:nvPr/>
        </p:nvSpPr>
        <p:spPr>
          <a:xfrm>
            <a:off x="7474189" y="2074740"/>
            <a:ext cx="3110485" cy="307777"/>
          </a:xfrm>
          <a:prstGeom prst="rect">
            <a:avLst/>
          </a:prstGeom>
          <a:solidFill>
            <a:schemeClr val="bg1"/>
          </a:solidFill>
        </p:spPr>
        <p:txBody>
          <a:bodyPr wrap="square" rtlCol="0">
            <a:spAutoFit/>
          </a:bodyPr>
          <a:lstStyle/>
          <a:p>
            <a:pPr algn="ctr"/>
            <a:r>
              <a:rPr lang="ja-JP" altLang="en-US" sz="1400" dirty="0"/>
              <a:t>心拍弁別感度 高群（</a:t>
            </a:r>
            <a:r>
              <a:rPr lang="en-US" altLang="ja-JP" sz="1400" dirty="0"/>
              <a:t>N=26</a:t>
            </a:r>
            <a:r>
              <a:rPr lang="ja-JP" altLang="en-US" sz="1400" dirty="0"/>
              <a:t>）</a:t>
            </a:r>
            <a:endParaRPr kumimoji="1" lang="ja-JP" altLang="en-US" sz="1400" dirty="0"/>
          </a:p>
        </p:txBody>
      </p:sp>
      <p:sp>
        <p:nvSpPr>
          <p:cNvPr id="3" name="テキスト ボックス 2">
            <a:extLst>
              <a:ext uri="{FF2B5EF4-FFF2-40B4-BE49-F238E27FC236}">
                <a16:creationId xmlns:a16="http://schemas.microsoft.com/office/drawing/2014/main" id="{48D68355-860B-41C2-8776-E93F0D574A5B}"/>
              </a:ext>
            </a:extLst>
          </p:cNvPr>
          <p:cNvSpPr txBox="1"/>
          <p:nvPr/>
        </p:nvSpPr>
        <p:spPr>
          <a:xfrm>
            <a:off x="294232" y="1626262"/>
            <a:ext cx="4698722" cy="369332"/>
          </a:xfrm>
          <a:prstGeom prst="rect">
            <a:avLst/>
          </a:prstGeom>
          <a:noFill/>
        </p:spPr>
        <p:txBody>
          <a:bodyPr wrap="none" rtlCol="0">
            <a:spAutoFit/>
          </a:bodyPr>
          <a:lstStyle/>
          <a:p>
            <a:r>
              <a:rPr kumimoji="1" lang="ja-JP" altLang="en-US" dirty="0"/>
              <a:t>心拍弁別感度に基づき参加者を</a:t>
            </a:r>
            <a:r>
              <a:rPr kumimoji="1" lang="en-US" altLang="ja-JP" dirty="0"/>
              <a:t>2</a:t>
            </a:r>
            <a:r>
              <a:rPr kumimoji="1" lang="ja-JP" altLang="en-US" dirty="0"/>
              <a:t>群に分けた</a:t>
            </a:r>
          </a:p>
        </p:txBody>
      </p:sp>
      <p:sp>
        <p:nvSpPr>
          <p:cNvPr id="14" name="テキスト ボックス 13">
            <a:extLst>
              <a:ext uri="{FF2B5EF4-FFF2-40B4-BE49-F238E27FC236}">
                <a16:creationId xmlns:a16="http://schemas.microsoft.com/office/drawing/2014/main" id="{7E2A850F-68D9-4616-8B25-5E84B092E109}"/>
              </a:ext>
            </a:extLst>
          </p:cNvPr>
          <p:cNvSpPr txBox="1"/>
          <p:nvPr/>
        </p:nvSpPr>
        <p:spPr>
          <a:xfrm>
            <a:off x="2554621" y="6206750"/>
            <a:ext cx="708275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心拍弁別感度の高い群でのみ，感動度と心拍</a:t>
            </a:r>
            <a:r>
              <a:rPr lang="ja-JP" altLang="en-US" dirty="0"/>
              <a:t>数</a:t>
            </a:r>
            <a:r>
              <a:rPr kumimoji="1" lang="ja-JP" altLang="en-US" dirty="0"/>
              <a:t>の関連がみられた</a:t>
            </a:r>
            <a:endParaRPr kumimoji="1" lang="en-US" altLang="ja-JP" dirty="0"/>
          </a:p>
        </p:txBody>
      </p:sp>
      <p:sp>
        <p:nvSpPr>
          <p:cNvPr id="13" name="スライド番号プレースホルダー 12">
            <a:extLst>
              <a:ext uri="{FF2B5EF4-FFF2-40B4-BE49-F238E27FC236}">
                <a16:creationId xmlns:a16="http://schemas.microsoft.com/office/drawing/2014/main" id="{2D6516F0-54A3-453A-95E3-66A2BF67FBF2}"/>
              </a:ext>
            </a:extLst>
          </p:cNvPr>
          <p:cNvSpPr>
            <a:spLocks noGrp="1"/>
          </p:cNvSpPr>
          <p:nvPr>
            <p:ph type="sldNum" sz="quarter" idx="12"/>
          </p:nvPr>
        </p:nvSpPr>
        <p:spPr/>
        <p:txBody>
          <a:bodyPr/>
          <a:lstStyle/>
          <a:p>
            <a:fld id="{2DF77BA3-B279-492B-93FB-C76FAB2A5D08}" type="slidenum">
              <a:rPr kumimoji="1" lang="ja-JP" altLang="en-US" smtClean="0"/>
              <a:t>18</a:t>
            </a:fld>
            <a:endParaRPr kumimoji="1" lang="ja-JP" altLang="en-US"/>
          </a:p>
        </p:txBody>
      </p:sp>
      <p:sp>
        <p:nvSpPr>
          <p:cNvPr id="17" name="テキスト ボックス 16">
            <a:extLst>
              <a:ext uri="{FF2B5EF4-FFF2-40B4-BE49-F238E27FC236}">
                <a16:creationId xmlns:a16="http://schemas.microsoft.com/office/drawing/2014/main" id="{9D111376-1D01-40BC-8A40-8C6EE1BF183D}"/>
              </a:ext>
            </a:extLst>
          </p:cNvPr>
          <p:cNvSpPr txBox="1"/>
          <p:nvPr/>
        </p:nvSpPr>
        <p:spPr>
          <a:xfrm rot="16200000">
            <a:off x="5379812" y="3764013"/>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
        <p:nvSpPr>
          <p:cNvPr id="18" name="テキスト ボックス 17">
            <a:extLst>
              <a:ext uri="{FF2B5EF4-FFF2-40B4-BE49-F238E27FC236}">
                <a16:creationId xmlns:a16="http://schemas.microsoft.com/office/drawing/2014/main" id="{F4F454B3-5EC3-4DE9-BFBD-66CEEB430EF9}"/>
              </a:ext>
            </a:extLst>
          </p:cNvPr>
          <p:cNvSpPr txBox="1"/>
          <p:nvPr/>
        </p:nvSpPr>
        <p:spPr>
          <a:xfrm rot="16200000">
            <a:off x="-106709" y="3764013"/>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Tree>
    <p:extLst>
      <p:ext uri="{BB962C8B-B14F-4D97-AF65-F5344CB8AC3E}">
        <p14:creationId xmlns:p14="http://schemas.microsoft.com/office/powerpoint/2010/main" val="4089591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normAutofit/>
          </a:bodyPr>
          <a:lstStyle/>
          <a:p>
            <a:r>
              <a:rPr lang="ja-JP" altLang="en-US" sz="4000" dirty="0"/>
              <a:t>結果</a:t>
            </a:r>
            <a:r>
              <a:rPr lang="en-US" altLang="ja-JP" sz="4000" dirty="0"/>
              <a:t>4</a:t>
            </a:r>
            <a:r>
              <a:rPr lang="ja-JP" altLang="en-US" sz="4000" dirty="0"/>
              <a:t>：内受容課題成績</a:t>
            </a:r>
            <a:r>
              <a:rPr lang="ja-JP" altLang="en-US" sz="4000"/>
              <a:t>と心拍数の変化</a:t>
            </a:r>
            <a:endParaRPr kumimoji="1" lang="ja-JP" altLang="en-US" sz="4000" dirty="0"/>
          </a:p>
        </p:txBody>
      </p:sp>
      <p:grpSp>
        <p:nvGrpSpPr>
          <p:cNvPr id="5" name="グループ化 4">
            <a:extLst>
              <a:ext uri="{FF2B5EF4-FFF2-40B4-BE49-F238E27FC236}">
                <a16:creationId xmlns:a16="http://schemas.microsoft.com/office/drawing/2014/main" id="{8C194E56-521D-4B63-9619-8EEC75964BF1}"/>
              </a:ext>
            </a:extLst>
          </p:cNvPr>
          <p:cNvGrpSpPr/>
          <p:nvPr/>
        </p:nvGrpSpPr>
        <p:grpSpPr>
          <a:xfrm>
            <a:off x="1513888" y="1958712"/>
            <a:ext cx="5573661" cy="4371371"/>
            <a:chOff x="2212853" y="1906050"/>
            <a:chExt cx="5573661" cy="4371371"/>
          </a:xfrm>
        </p:grpSpPr>
        <p:pic>
          <p:nvPicPr>
            <p:cNvPr id="4" name="図 3" descr="文字と写真のスクリーンショット&#10;&#10;自動的に生成された説明">
              <a:extLst>
                <a:ext uri="{FF2B5EF4-FFF2-40B4-BE49-F238E27FC236}">
                  <a16:creationId xmlns:a16="http://schemas.microsoft.com/office/drawing/2014/main" id="{F75A9CD2-198B-454A-8DCC-694B8707D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853" y="2097175"/>
              <a:ext cx="5573661" cy="4180246"/>
            </a:xfrm>
            <a:prstGeom prst="rect">
              <a:avLst/>
            </a:prstGeom>
          </p:spPr>
        </p:pic>
        <p:sp>
          <p:nvSpPr>
            <p:cNvPr id="6" name="テキスト ボックス 5">
              <a:extLst>
                <a:ext uri="{FF2B5EF4-FFF2-40B4-BE49-F238E27FC236}">
                  <a16:creationId xmlns:a16="http://schemas.microsoft.com/office/drawing/2014/main" id="{22619572-96E2-42C8-9D72-524EF5C197A3}"/>
                </a:ext>
              </a:extLst>
            </p:cNvPr>
            <p:cNvSpPr txBox="1"/>
            <p:nvPr/>
          </p:nvSpPr>
          <p:spPr>
            <a:xfrm>
              <a:off x="6000759" y="1906050"/>
              <a:ext cx="356188" cy="523220"/>
            </a:xfrm>
            <a:prstGeom prst="rect">
              <a:avLst/>
            </a:prstGeom>
            <a:noFill/>
          </p:spPr>
          <p:txBody>
            <a:bodyPr wrap="none" rtlCol="0">
              <a:spAutoFit/>
            </a:bodyPr>
            <a:lstStyle/>
            <a:p>
              <a:r>
                <a:rPr kumimoji="1" lang="en-US" altLang="ja-JP" sz="2800" dirty="0"/>
                <a:t>*</a:t>
              </a:r>
              <a:endParaRPr kumimoji="1" lang="ja-JP" altLang="en-US" sz="2800" dirty="0"/>
            </a:p>
          </p:txBody>
        </p:sp>
        <p:cxnSp>
          <p:nvCxnSpPr>
            <p:cNvPr id="7" name="直線コネクタ 6">
              <a:extLst>
                <a:ext uri="{FF2B5EF4-FFF2-40B4-BE49-F238E27FC236}">
                  <a16:creationId xmlns:a16="http://schemas.microsoft.com/office/drawing/2014/main" id="{E04059A3-82DF-4D00-B1CF-C82F7092E443}"/>
                </a:ext>
              </a:extLst>
            </p:cNvPr>
            <p:cNvCxnSpPr>
              <a:cxnSpLocks/>
            </p:cNvCxnSpPr>
            <p:nvPr/>
          </p:nvCxnSpPr>
          <p:spPr>
            <a:xfrm flipV="1">
              <a:off x="5687942" y="2275466"/>
              <a:ext cx="0" cy="1116663"/>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2D15E59F-072F-4583-B7D3-660958105677}"/>
                </a:ext>
              </a:extLst>
            </p:cNvPr>
            <p:cNvCxnSpPr>
              <a:cxnSpLocks/>
            </p:cNvCxnSpPr>
            <p:nvPr/>
          </p:nvCxnSpPr>
          <p:spPr>
            <a:xfrm flipV="1">
              <a:off x="6669763" y="2275466"/>
              <a:ext cx="0" cy="307609"/>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E08AEEF6-6662-4368-B0CD-BEAD696ED6F4}"/>
                </a:ext>
              </a:extLst>
            </p:cNvPr>
            <p:cNvCxnSpPr/>
            <p:nvPr/>
          </p:nvCxnSpPr>
          <p:spPr>
            <a:xfrm>
              <a:off x="5687942" y="2275466"/>
              <a:ext cx="981821" cy="0"/>
            </a:xfrm>
            <a:prstGeom prst="line">
              <a:avLst/>
            </a:prstGeom>
          </p:spPr>
          <p:style>
            <a:lnRef idx="1">
              <a:schemeClr val="dk1"/>
            </a:lnRef>
            <a:fillRef idx="0">
              <a:schemeClr val="dk1"/>
            </a:fillRef>
            <a:effectRef idx="0">
              <a:schemeClr val="dk1"/>
            </a:effectRef>
            <a:fontRef idx="minor">
              <a:schemeClr val="tx1"/>
            </a:fontRef>
          </p:style>
        </p:cxnSp>
        <p:sp>
          <p:nvSpPr>
            <p:cNvPr id="8" name="正方形/長方形 7">
              <a:extLst>
                <a:ext uri="{FF2B5EF4-FFF2-40B4-BE49-F238E27FC236}">
                  <a16:creationId xmlns:a16="http://schemas.microsoft.com/office/drawing/2014/main" id="{279EA84B-4899-4F0F-A526-0C425DDAA696}"/>
                </a:ext>
              </a:extLst>
            </p:cNvPr>
            <p:cNvSpPr/>
            <p:nvPr/>
          </p:nvSpPr>
          <p:spPr>
            <a:xfrm>
              <a:off x="3462076" y="2503910"/>
              <a:ext cx="1109112" cy="52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10" name="テキスト ボックス 9">
              <a:extLst>
                <a:ext uri="{FF2B5EF4-FFF2-40B4-BE49-F238E27FC236}">
                  <a16:creationId xmlns:a16="http://schemas.microsoft.com/office/drawing/2014/main" id="{C6B0E248-6B6D-449F-BB1D-21EDBCF9405C}"/>
                </a:ext>
              </a:extLst>
            </p:cNvPr>
            <p:cNvSpPr txBox="1"/>
            <p:nvPr/>
          </p:nvSpPr>
          <p:spPr>
            <a:xfrm rot="16200000">
              <a:off x="1434732" y="3939529"/>
              <a:ext cx="1886849" cy="307777"/>
            </a:xfrm>
            <a:prstGeom prst="rect">
              <a:avLst/>
            </a:prstGeom>
            <a:solidFill>
              <a:schemeClr val="bg1"/>
            </a:solidFill>
          </p:spPr>
          <p:txBody>
            <a:bodyPr wrap="square" rtlCol="0">
              <a:spAutoFit/>
            </a:bodyPr>
            <a:lstStyle/>
            <a:p>
              <a:pPr algn="ctr"/>
              <a:r>
                <a:rPr kumimoji="1" lang="ja-JP" altLang="en-US" sz="1400" dirty="0"/>
                <a:t>心拍</a:t>
              </a:r>
              <a:r>
                <a:rPr lang="ja-JP" altLang="en-US" sz="1400" dirty="0"/>
                <a:t>数</a:t>
              </a:r>
              <a:r>
                <a:rPr kumimoji="1" lang="ja-JP" altLang="en-US" sz="1400" dirty="0"/>
                <a:t>（</a:t>
              </a:r>
              <a:r>
                <a:rPr kumimoji="1" lang="en-US" altLang="ja-JP" sz="1400" dirty="0"/>
                <a:t>z-score</a:t>
              </a:r>
              <a:r>
                <a:rPr kumimoji="1" lang="ja-JP" altLang="en-US" sz="1400" dirty="0"/>
                <a:t>）</a:t>
              </a:r>
            </a:p>
          </p:txBody>
        </p:sp>
        <p:sp>
          <p:nvSpPr>
            <p:cNvPr id="11" name="テキスト ボックス 10">
              <a:extLst>
                <a:ext uri="{FF2B5EF4-FFF2-40B4-BE49-F238E27FC236}">
                  <a16:creationId xmlns:a16="http://schemas.microsoft.com/office/drawing/2014/main" id="{66AA040A-4F1D-4E9E-8DF2-B159A8AAD4E2}"/>
                </a:ext>
              </a:extLst>
            </p:cNvPr>
            <p:cNvSpPr txBox="1"/>
            <p:nvPr/>
          </p:nvSpPr>
          <p:spPr>
            <a:xfrm>
              <a:off x="5348321" y="5888719"/>
              <a:ext cx="1674848" cy="307777"/>
            </a:xfrm>
            <a:prstGeom prst="rect">
              <a:avLst/>
            </a:prstGeom>
            <a:solidFill>
              <a:schemeClr val="bg1"/>
            </a:solidFill>
          </p:spPr>
          <p:txBody>
            <a:bodyPr wrap="square" rtlCol="0">
              <a:spAutoFit/>
            </a:bodyPr>
            <a:lstStyle/>
            <a:p>
              <a:pPr algn="ctr"/>
              <a:r>
                <a:rPr lang="ja-JP" altLang="en-US" sz="1400" dirty="0"/>
                <a:t>心拍弁別感度 高群</a:t>
              </a:r>
              <a:endParaRPr kumimoji="1" lang="ja-JP" altLang="en-US" sz="1400" dirty="0"/>
            </a:p>
          </p:txBody>
        </p:sp>
        <p:sp>
          <p:nvSpPr>
            <p:cNvPr id="13" name="テキスト ボックス 12">
              <a:extLst>
                <a:ext uri="{FF2B5EF4-FFF2-40B4-BE49-F238E27FC236}">
                  <a16:creationId xmlns:a16="http://schemas.microsoft.com/office/drawing/2014/main" id="{07F23904-92C4-417F-9EFD-0CED49149DCE}"/>
                </a:ext>
              </a:extLst>
            </p:cNvPr>
            <p:cNvSpPr txBox="1"/>
            <p:nvPr/>
          </p:nvSpPr>
          <p:spPr>
            <a:xfrm>
              <a:off x="3164847" y="5888719"/>
              <a:ext cx="1674848" cy="307777"/>
            </a:xfrm>
            <a:prstGeom prst="rect">
              <a:avLst/>
            </a:prstGeom>
            <a:solidFill>
              <a:schemeClr val="bg1"/>
            </a:solidFill>
          </p:spPr>
          <p:txBody>
            <a:bodyPr wrap="square" rtlCol="0">
              <a:spAutoFit/>
            </a:bodyPr>
            <a:lstStyle/>
            <a:p>
              <a:pPr algn="ctr"/>
              <a:r>
                <a:rPr lang="ja-JP" altLang="en-US" sz="1400" dirty="0"/>
                <a:t>心拍弁別感度 低群</a:t>
              </a:r>
              <a:endParaRPr kumimoji="1" lang="ja-JP" altLang="en-US" sz="1400" dirty="0"/>
            </a:p>
          </p:txBody>
        </p:sp>
      </p:grpSp>
      <p:sp>
        <p:nvSpPr>
          <p:cNvPr id="3" name="テキスト ボックス 2">
            <a:extLst>
              <a:ext uri="{FF2B5EF4-FFF2-40B4-BE49-F238E27FC236}">
                <a16:creationId xmlns:a16="http://schemas.microsoft.com/office/drawing/2014/main" id="{7C7C494E-6524-4710-8F09-905E9A546EDC}"/>
              </a:ext>
            </a:extLst>
          </p:cNvPr>
          <p:cNvSpPr txBox="1"/>
          <p:nvPr/>
        </p:nvSpPr>
        <p:spPr>
          <a:xfrm>
            <a:off x="7397723" y="2673710"/>
            <a:ext cx="4062331" cy="1200329"/>
          </a:xfrm>
          <a:prstGeom prst="rect">
            <a:avLst/>
          </a:prstGeom>
          <a:noFill/>
        </p:spPr>
        <p:txBody>
          <a:bodyPr wrap="none" rtlCol="0">
            <a:spAutoFit/>
          </a:bodyPr>
          <a:lstStyle/>
          <a:p>
            <a:r>
              <a:rPr kumimoji="1" lang="en-US" altLang="ja-JP" dirty="0"/>
              <a:t>30</a:t>
            </a:r>
            <a:r>
              <a:rPr kumimoji="1" lang="ja-JP" altLang="en-US" dirty="0"/>
              <a:t>秒間の心拍数の平均値をとり</a:t>
            </a:r>
            <a:endParaRPr kumimoji="1" lang="en-US" altLang="ja-JP" dirty="0"/>
          </a:p>
          <a:p>
            <a:r>
              <a:rPr kumimoji="1" lang="en-US" altLang="ja-JP" dirty="0"/>
              <a:t>z</a:t>
            </a:r>
            <a:r>
              <a:rPr kumimoji="1" lang="ja-JP" altLang="en-US" dirty="0"/>
              <a:t>変換した後に分散分析を行うと，</a:t>
            </a:r>
            <a:endParaRPr lang="en-US" altLang="ja-JP" dirty="0"/>
          </a:p>
          <a:p>
            <a:r>
              <a:rPr kumimoji="1" lang="ja-JP" altLang="en-US" dirty="0"/>
              <a:t>心拍弁別感度 高群でのみ有意な</a:t>
            </a:r>
            <a:endParaRPr kumimoji="1" lang="en-US" altLang="ja-JP" dirty="0"/>
          </a:p>
          <a:p>
            <a:r>
              <a:rPr kumimoji="1" lang="ja-JP" altLang="en-US" dirty="0"/>
              <a:t>感動度の影響がみられた（</a:t>
            </a:r>
            <a:r>
              <a:rPr kumimoji="1" lang="en-US" altLang="ja-JP" i="1" dirty="0"/>
              <a:t>p</a:t>
            </a:r>
            <a:r>
              <a:rPr kumimoji="1" lang="en-US" altLang="ja-JP" dirty="0"/>
              <a:t> &lt; 0.05</a:t>
            </a:r>
            <a:r>
              <a:rPr kumimoji="1" lang="ja-JP" altLang="en-US" dirty="0"/>
              <a:t>）</a:t>
            </a:r>
            <a:endParaRPr kumimoji="1" lang="en-US" altLang="ja-JP" dirty="0"/>
          </a:p>
        </p:txBody>
      </p:sp>
      <p:sp>
        <p:nvSpPr>
          <p:cNvPr id="14" name="テキスト ボックス 13">
            <a:extLst>
              <a:ext uri="{FF2B5EF4-FFF2-40B4-BE49-F238E27FC236}">
                <a16:creationId xmlns:a16="http://schemas.microsoft.com/office/drawing/2014/main" id="{A983598E-F2C8-4D37-BED2-E5ECCBB86859}"/>
              </a:ext>
            </a:extLst>
          </p:cNvPr>
          <p:cNvSpPr txBox="1"/>
          <p:nvPr/>
        </p:nvSpPr>
        <p:spPr>
          <a:xfrm>
            <a:off x="7827926" y="4857061"/>
            <a:ext cx="307040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心拍弁別感度の高いでのみ，感動度が高い時に心拍数が大きくなる傾向がみられた</a:t>
            </a:r>
            <a:endParaRPr kumimoji="1" lang="en-US" altLang="ja-JP" dirty="0"/>
          </a:p>
        </p:txBody>
      </p:sp>
      <p:sp>
        <p:nvSpPr>
          <p:cNvPr id="15" name="スライド番号プレースホルダー 14">
            <a:extLst>
              <a:ext uri="{FF2B5EF4-FFF2-40B4-BE49-F238E27FC236}">
                <a16:creationId xmlns:a16="http://schemas.microsoft.com/office/drawing/2014/main" id="{6661DBE2-58AD-4349-84C4-687DFF48BAC9}"/>
              </a:ext>
            </a:extLst>
          </p:cNvPr>
          <p:cNvSpPr>
            <a:spLocks noGrp="1"/>
          </p:cNvSpPr>
          <p:nvPr>
            <p:ph type="sldNum" sz="quarter" idx="12"/>
          </p:nvPr>
        </p:nvSpPr>
        <p:spPr/>
        <p:txBody>
          <a:bodyPr/>
          <a:lstStyle/>
          <a:p>
            <a:fld id="{2DF77BA3-B279-492B-93FB-C76FAB2A5D08}" type="slidenum">
              <a:rPr kumimoji="1" lang="ja-JP" altLang="en-US" smtClean="0"/>
              <a:t>19</a:t>
            </a:fld>
            <a:endParaRPr kumimoji="1" lang="ja-JP" altLang="en-US"/>
          </a:p>
        </p:txBody>
      </p:sp>
    </p:spTree>
    <p:extLst>
      <p:ext uri="{BB962C8B-B14F-4D97-AF65-F5344CB8AC3E}">
        <p14:creationId xmlns:p14="http://schemas.microsoft.com/office/powerpoint/2010/main" val="328417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12">
            <a:extLst>
              <a:ext uri="{FF2B5EF4-FFF2-40B4-BE49-F238E27FC236}">
                <a16:creationId xmlns:a16="http://schemas.microsoft.com/office/drawing/2014/main" id="{70170F36-59F0-4570-85AD-B427C1CA2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574" y="4598291"/>
            <a:ext cx="1583119" cy="1989259"/>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E3F8E8CD-7B82-4272-8043-D39FE55C4EB5}"/>
              </a:ext>
            </a:extLst>
          </p:cNvPr>
          <p:cNvSpPr>
            <a:spLocks noGrp="1"/>
          </p:cNvSpPr>
          <p:nvPr>
            <p:ph type="title"/>
          </p:nvPr>
        </p:nvSpPr>
        <p:spPr/>
        <p:txBody>
          <a:bodyPr/>
          <a:lstStyle/>
          <a:p>
            <a:r>
              <a:rPr kumimoji="1" lang="ja-JP" altLang="en-US" dirty="0"/>
              <a:t>内受容感覚とは</a:t>
            </a:r>
          </a:p>
        </p:txBody>
      </p:sp>
      <p:sp>
        <p:nvSpPr>
          <p:cNvPr id="9" name="スライド番号プレースホルダー 8">
            <a:extLst>
              <a:ext uri="{FF2B5EF4-FFF2-40B4-BE49-F238E27FC236}">
                <a16:creationId xmlns:a16="http://schemas.microsoft.com/office/drawing/2014/main" id="{107FD1D7-3FC6-4046-A927-66A49F47EC7B}"/>
              </a:ext>
            </a:extLst>
          </p:cNvPr>
          <p:cNvSpPr>
            <a:spLocks noGrp="1"/>
          </p:cNvSpPr>
          <p:nvPr>
            <p:ph type="sldNum" sz="quarter" idx="12"/>
          </p:nvPr>
        </p:nvSpPr>
        <p:spPr/>
        <p:txBody>
          <a:bodyPr/>
          <a:lstStyle/>
          <a:p>
            <a:fld id="{2DF77BA3-B279-492B-93FB-C76FAB2A5D08}" type="slidenum">
              <a:rPr kumimoji="1" lang="ja-JP" altLang="en-US" smtClean="0"/>
              <a:t>2</a:t>
            </a:fld>
            <a:endParaRPr kumimoji="1" lang="ja-JP" altLang="en-US"/>
          </a:p>
        </p:txBody>
      </p:sp>
      <p:grpSp>
        <p:nvGrpSpPr>
          <p:cNvPr id="3" name="グループ化 2">
            <a:extLst>
              <a:ext uri="{FF2B5EF4-FFF2-40B4-BE49-F238E27FC236}">
                <a16:creationId xmlns:a16="http://schemas.microsoft.com/office/drawing/2014/main" id="{282B4ECA-B8AF-4AB2-B3DE-0B7CC1A7C7CE}"/>
              </a:ext>
            </a:extLst>
          </p:cNvPr>
          <p:cNvGrpSpPr/>
          <p:nvPr/>
        </p:nvGrpSpPr>
        <p:grpSpPr>
          <a:xfrm>
            <a:off x="1056065" y="1549207"/>
            <a:ext cx="7004982" cy="3355689"/>
            <a:chOff x="1110845" y="1422788"/>
            <a:chExt cx="9511847" cy="3818772"/>
          </a:xfrm>
        </p:grpSpPr>
        <p:sp>
          <p:nvSpPr>
            <p:cNvPr id="4" name="四角形: 角を丸くする 3">
              <a:extLst>
                <a:ext uri="{FF2B5EF4-FFF2-40B4-BE49-F238E27FC236}">
                  <a16:creationId xmlns:a16="http://schemas.microsoft.com/office/drawing/2014/main" id="{38BFB2EC-7C9A-4685-8EFA-CF402C1F9E21}"/>
                </a:ext>
              </a:extLst>
            </p:cNvPr>
            <p:cNvSpPr/>
            <p:nvPr/>
          </p:nvSpPr>
          <p:spPr>
            <a:xfrm>
              <a:off x="4502094" y="1422788"/>
              <a:ext cx="2642532" cy="847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感覚信号</a:t>
              </a:r>
            </a:p>
          </p:txBody>
        </p:sp>
        <p:sp>
          <p:nvSpPr>
            <p:cNvPr id="5" name="四角形: 角を丸くする 4">
              <a:extLst>
                <a:ext uri="{FF2B5EF4-FFF2-40B4-BE49-F238E27FC236}">
                  <a16:creationId xmlns:a16="http://schemas.microsoft.com/office/drawing/2014/main" id="{3BA1D837-BBD6-4E02-AC06-186775100959}"/>
                </a:ext>
              </a:extLst>
            </p:cNvPr>
            <p:cNvSpPr/>
            <p:nvPr/>
          </p:nvSpPr>
          <p:spPr>
            <a:xfrm>
              <a:off x="1110845"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外受容感覚</a:t>
              </a:r>
            </a:p>
          </p:txBody>
        </p:sp>
        <p:sp>
          <p:nvSpPr>
            <p:cNvPr id="6" name="四角形: 角を丸くする 5">
              <a:extLst>
                <a:ext uri="{FF2B5EF4-FFF2-40B4-BE49-F238E27FC236}">
                  <a16:creationId xmlns:a16="http://schemas.microsoft.com/office/drawing/2014/main" id="{854E5466-FD33-4A9C-90BA-C6CA48A78A39}"/>
                </a:ext>
              </a:extLst>
            </p:cNvPr>
            <p:cNvSpPr/>
            <p:nvPr/>
          </p:nvSpPr>
          <p:spPr>
            <a:xfrm>
              <a:off x="4709721"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固有</a:t>
              </a:r>
              <a:r>
                <a:rPr kumimoji="1" lang="ja-JP" altLang="en-US" dirty="0"/>
                <a:t>受容感覚</a:t>
              </a:r>
            </a:p>
          </p:txBody>
        </p:sp>
        <p:sp>
          <p:nvSpPr>
            <p:cNvPr id="7" name="四角形: 角を丸くする 6">
              <a:extLst>
                <a:ext uri="{FF2B5EF4-FFF2-40B4-BE49-F238E27FC236}">
                  <a16:creationId xmlns:a16="http://schemas.microsoft.com/office/drawing/2014/main" id="{2B627883-19C6-4D1B-9FB0-0E3C9E3AA90E}"/>
                </a:ext>
              </a:extLst>
            </p:cNvPr>
            <p:cNvSpPr/>
            <p:nvPr/>
          </p:nvSpPr>
          <p:spPr>
            <a:xfrm>
              <a:off x="8308597"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内受容感覚</a:t>
              </a:r>
            </a:p>
          </p:txBody>
        </p:sp>
        <p:cxnSp>
          <p:nvCxnSpPr>
            <p:cNvPr id="10" name="直線コネクタ 9">
              <a:extLst>
                <a:ext uri="{FF2B5EF4-FFF2-40B4-BE49-F238E27FC236}">
                  <a16:creationId xmlns:a16="http://schemas.microsoft.com/office/drawing/2014/main" id="{90DB5E80-6608-4B49-BDF3-393B43A92B71}"/>
                </a:ext>
              </a:extLst>
            </p:cNvPr>
            <p:cNvCxnSpPr>
              <a:stCxn id="4" idx="2"/>
              <a:endCxn id="6" idx="0"/>
            </p:cNvCxnSpPr>
            <p:nvPr/>
          </p:nvCxnSpPr>
          <p:spPr>
            <a:xfrm>
              <a:off x="5823360" y="2270077"/>
              <a:ext cx="0" cy="617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2F80D469-7A43-483E-B83D-62124944CE87}"/>
                </a:ext>
              </a:extLst>
            </p:cNvPr>
            <p:cNvCxnSpPr>
              <a:stCxn id="4" idx="2"/>
              <a:endCxn id="5" idx="0"/>
            </p:cNvCxnSpPr>
            <p:nvPr/>
          </p:nvCxnSpPr>
          <p:spPr>
            <a:xfrm rot="5400000">
              <a:off x="3715353" y="779208"/>
              <a:ext cx="617139" cy="35988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DE0BE90A-EF5F-47D1-96F2-B6202BF88B32}"/>
                </a:ext>
              </a:extLst>
            </p:cNvPr>
            <p:cNvCxnSpPr>
              <a:stCxn id="4" idx="2"/>
              <a:endCxn id="7" idx="0"/>
            </p:cNvCxnSpPr>
            <p:nvPr/>
          </p:nvCxnSpPr>
          <p:spPr>
            <a:xfrm rot="16200000" flipH="1">
              <a:off x="7314229" y="779208"/>
              <a:ext cx="617139" cy="359887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701F32D-5ADB-4459-AB22-B286A3E2DA00}"/>
                </a:ext>
              </a:extLst>
            </p:cNvPr>
            <p:cNvSpPr txBox="1"/>
            <p:nvPr/>
          </p:nvSpPr>
          <p:spPr>
            <a:xfrm>
              <a:off x="1110845" y="3764232"/>
              <a:ext cx="934871" cy="1477328"/>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視覚</a:t>
              </a:r>
              <a:endParaRPr kumimoji="1" lang="en-US" altLang="ja-JP" dirty="0"/>
            </a:p>
            <a:p>
              <a:pPr marL="285750" indent="-285750">
                <a:buFont typeface="Arial" panose="020B0604020202020204" pitchFamily="34" charset="0"/>
                <a:buChar char="•"/>
              </a:pPr>
              <a:r>
                <a:rPr lang="ja-JP" altLang="en-US" dirty="0"/>
                <a:t>聴覚</a:t>
              </a:r>
              <a:endParaRPr lang="en-US" altLang="ja-JP" dirty="0"/>
            </a:p>
            <a:p>
              <a:pPr marL="285750" indent="-285750">
                <a:buFont typeface="Arial" panose="020B0604020202020204" pitchFamily="34" charset="0"/>
                <a:buChar char="•"/>
              </a:pPr>
              <a:r>
                <a:rPr kumimoji="1" lang="ja-JP" altLang="en-US" dirty="0"/>
                <a:t>味覚</a:t>
              </a:r>
              <a:endParaRPr kumimoji="1" lang="en-US" altLang="ja-JP" dirty="0"/>
            </a:p>
            <a:p>
              <a:pPr marL="285750" indent="-285750">
                <a:buFont typeface="Arial" panose="020B0604020202020204" pitchFamily="34" charset="0"/>
                <a:buChar char="•"/>
              </a:pPr>
              <a:r>
                <a:rPr lang="ja-JP" altLang="en-US" dirty="0"/>
                <a:t>嗅覚</a:t>
              </a:r>
              <a:endParaRPr lang="en-US" altLang="ja-JP" dirty="0"/>
            </a:p>
            <a:p>
              <a:pPr marL="285750" indent="-285750">
                <a:buFont typeface="Arial" panose="020B0604020202020204" pitchFamily="34" charset="0"/>
                <a:buChar char="•"/>
              </a:pPr>
              <a:r>
                <a:rPr kumimoji="1" lang="ja-JP" altLang="en-US" dirty="0"/>
                <a:t>触覚</a:t>
              </a:r>
            </a:p>
          </p:txBody>
        </p:sp>
        <p:sp>
          <p:nvSpPr>
            <p:cNvPr id="16" name="テキスト ボックス 15">
              <a:extLst>
                <a:ext uri="{FF2B5EF4-FFF2-40B4-BE49-F238E27FC236}">
                  <a16:creationId xmlns:a16="http://schemas.microsoft.com/office/drawing/2014/main" id="{30F91671-720F-4F42-BF2A-1AD6BD7ED34C}"/>
                </a:ext>
              </a:extLst>
            </p:cNvPr>
            <p:cNvSpPr txBox="1"/>
            <p:nvPr/>
          </p:nvSpPr>
          <p:spPr>
            <a:xfrm>
              <a:off x="4709721" y="3768062"/>
              <a:ext cx="1858201" cy="646331"/>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骨格筋の緊張</a:t>
              </a:r>
              <a:endParaRPr kumimoji="1" lang="en-US" altLang="ja-JP" dirty="0"/>
            </a:p>
            <a:p>
              <a:pPr marL="285750" indent="-285750">
                <a:buFont typeface="Arial" panose="020B0604020202020204" pitchFamily="34" charset="0"/>
                <a:buChar char="•"/>
              </a:pPr>
              <a:r>
                <a:rPr lang="ja-JP" altLang="en-US" dirty="0"/>
                <a:t>平衡感覚</a:t>
              </a:r>
              <a:endParaRPr lang="en-US" altLang="ja-JP" dirty="0"/>
            </a:p>
          </p:txBody>
        </p:sp>
        <p:sp>
          <p:nvSpPr>
            <p:cNvPr id="17" name="テキスト ボックス 16">
              <a:extLst>
                <a:ext uri="{FF2B5EF4-FFF2-40B4-BE49-F238E27FC236}">
                  <a16:creationId xmlns:a16="http://schemas.microsoft.com/office/drawing/2014/main" id="{F2163140-9C2E-464D-AC18-1609C1647164}"/>
                </a:ext>
              </a:extLst>
            </p:cNvPr>
            <p:cNvSpPr txBox="1"/>
            <p:nvPr/>
          </p:nvSpPr>
          <p:spPr>
            <a:xfrm>
              <a:off x="8302826" y="3764232"/>
              <a:ext cx="2319866"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心拍・血圧・呼吸</a:t>
              </a:r>
              <a:endParaRPr kumimoji="1" lang="en-US" altLang="ja-JP" dirty="0"/>
            </a:p>
            <a:p>
              <a:pPr marL="285750" indent="-285750">
                <a:buFont typeface="Arial" panose="020B0604020202020204" pitchFamily="34" charset="0"/>
                <a:buChar char="•"/>
              </a:pPr>
              <a:r>
                <a:rPr lang="ja-JP" altLang="en-US" dirty="0"/>
                <a:t>内臓の状態</a:t>
              </a:r>
              <a:endParaRPr lang="en-US" altLang="ja-JP" dirty="0"/>
            </a:p>
            <a:p>
              <a:pPr marL="285750" indent="-285750">
                <a:buFont typeface="Arial" panose="020B0604020202020204" pitchFamily="34" charset="0"/>
                <a:buChar char="•"/>
              </a:pPr>
              <a:r>
                <a:rPr lang="ja-JP" altLang="en-US" dirty="0"/>
                <a:t>代謝</a:t>
              </a:r>
              <a:endParaRPr lang="en-US" altLang="ja-JP" dirty="0"/>
            </a:p>
          </p:txBody>
        </p:sp>
      </p:grpSp>
      <p:sp>
        <p:nvSpPr>
          <p:cNvPr id="8" name="正方形/長方形 7">
            <a:extLst>
              <a:ext uri="{FF2B5EF4-FFF2-40B4-BE49-F238E27FC236}">
                <a16:creationId xmlns:a16="http://schemas.microsoft.com/office/drawing/2014/main" id="{AD6ECF2E-CE48-4A2F-8B4C-D5EDEC56738B}"/>
              </a:ext>
            </a:extLst>
          </p:cNvPr>
          <p:cNvSpPr/>
          <p:nvPr/>
        </p:nvSpPr>
        <p:spPr>
          <a:xfrm>
            <a:off x="8948796" y="3663803"/>
            <a:ext cx="3134260" cy="15085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身体内部の生理状態の感覚を表す概念</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≒内臓感覚</a:t>
            </a:r>
            <a:endParaRPr kumimoji="1" lang="en-US" altLang="ja-JP" dirty="0">
              <a:solidFill>
                <a:schemeClr val="tx1"/>
              </a:solidFill>
            </a:endParaRPr>
          </a:p>
        </p:txBody>
      </p:sp>
      <p:pic>
        <p:nvPicPr>
          <p:cNvPr id="13" name="グラフィックス 12">
            <a:extLst>
              <a:ext uri="{FF2B5EF4-FFF2-40B4-BE49-F238E27FC236}">
                <a16:creationId xmlns:a16="http://schemas.microsoft.com/office/drawing/2014/main" id="{D7172DF8-7AEF-4857-BD81-C2869FCE5E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3148" y="4240283"/>
            <a:ext cx="1751983" cy="2477931"/>
          </a:xfrm>
          <a:prstGeom prst="rect">
            <a:avLst/>
          </a:prstGeom>
        </p:spPr>
      </p:pic>
      <p:pic>
        <p:nvPicPr>
          <p:cNvPr id="3082" name="Picture 10">
            <a:extLst>
              <a:ext uri="{FF2B5EF4-FFF2-40B4-BE49-F238E27FC236}">
                <a16:creationId xmlns:a16="http://schemas.microsoft.com/office/drawing/2014/main" id="{056A1CDE-31A4-4848-9028-E95E6AC38C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6523" y="4509764"/>
            <a:ext cx="1514414" cy="2166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70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46F11-C2A2-4028-B7D3-B299E13C3A98}"/>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62ABA9C2-321B-47AA-B21D-75E3B5CC6BFB}"/>
              </a:ext>
            </a:extLst>
          </p:cNvPr>
          <p:cNvSpPr>
            <a:spLocks noGrp="1"/>
          </p:cNvSpPr>
          <p:nvPr>
            <p:ph idx="1"/>
          </p:nvPr>
        </p:nvSpPr>
        <p:spPr>
          <a:xfrm>
            <a:off x="838200" y="1825625"/>
            <a:ext cx="10515600" cy="4402827"/>
          </a:xfrm>
        </p:spPr>
        <p:txBody>
          <a:bodyPr>
            <a:normAutofit/>
          </a:bodyPr>
          <a:lstStyle/>
          <a:p>
            <a:pPr marL="0" indent="0">
              <a:buNone/>
            </a:pPr>
            <a:r>
              <a:rPr lang="ja-JP" altLang="en-US" sz="1800" dirty="0"/>
              <a:t>結果</a:t>
            </a:r>
            <a:endParaRPr lang="en-US" altLang="ja-JP" sz="1800" dirty="0"/>
          </a:p>
          <a:p>
            <a:r>
              <a:rPr lang="ja-JP" altLang="en-US" sz="1800" dirty="0"/>
              <a:t>内受容感覚感度の高い群でのみ，感動度が高いときに心拍数が高くなる傾向がみられた</a:t>
            </a:r>
            <a:endParaRPr lang="en-US" altLang="ja-JP" sz="1800" dirty="0"/>
          </a:p>
          <a:p>
            <a:r>
              <a:rPr lang="ja-JP" altLang="en-US" sz="1800" dirty="0"/>
              <a:t>内受容感覚感度の低い群では，感動度と心拍数の関係は見られなかった</a:t>
            </a:r>
            <a:endParaRPr lang="en-US" altLang="ja-JP" sz="1800" dirty="0"/>
          </a:p>
          <a:p>
            <a:endParaRPr lang="en-US" altLang="ja-JP" sz="1800" dirty="0"/>
          </a:p>
          <a:p>
            <a:pPr marL="0" indent="0">
              <a:buNone/>
            </a:pPr>
            <a:r>
              <a:rPr lang="ja-JP" altLang="en-US" sz="1800" dirty="0"/>
              <a:t>関連</a:t>
            </a:r>
            <a:r>
              <a:rPr kumimoji="1" lang="ja-JP" altLang="en-US" sz="1800" dirty="0"/>
              <a:t>研究</a:t>
            </a:r>
            <a:endParaRPr kumimoji="1" lang="en-US" altLang="ja-JP" sz="1800" dirty="0"/>
          </a:p>
          <a:p>
            <a:r>
              <a:rPr lang="ja-JP" altLang="en-US" sz="1800" dirty="0"/>
              <a:t>リスクを伴う意思決定時に，内受容感覚精度の高い人ほど意思決定前のスキンコンダクタンスの変化が大きい（前川ら</a:t>
            </a:r>
            <a:r>
              <a:rPr lang="en-US" altLang="ja-JP" sz="1800" dirty="0"/>
              <a:t>, 2019</a:t>
            </a:r>
            <a:r>
              <a:rPr lang="ja-JP" altLang="en-US" sz="1800" dirty="0"/>
              <a:t>）</a:t>
            </a:r>
            <a:endParaRPr lang="en-US" altLang="ja-JP" sz="1800" dirty="0"/>
          </a:p>
          <a:p>
            <a:r>
              <a:rPr lang="ja-JP" altLang="en-US" sz="1800" dirty="0"/>
              <a:t>内受容感覚精度の高い群では，自身の好む選択をする際のスキンコンダクタンスおよび心拍数の変化が大きくなる（</a:t>
            </a:r>
            <a:r>
              <a:rPr lang="en-US" altLang="ja-JP" sz="1800" dirty="0"/>
              <a:t>Dunn et al., 2010</a:t>
            </a:r>
            <a:r>
              <a:rPr lang="ja-JP" altLang="en-US" sz="1800" dirty="0"/>
              <a:t>）</a:t>
            </a:r>
            <a:endParaRPr lang="en-US" altLang="ja-JP" sz="1800" dirty="0"/>
          </a:p>
          <a:p>
            <a:endParaRPr lang="en-US" altLang="ja-JP" sz="1800" dirty="0"/>
          </a:p>
          <a:p>
            <a:endParaRPr lang="en-US" altLang="ja-JP" sz="1800" dirty="0"/>
          </a:p>
        </p:txBody>
      </p:sp>
      <p:sp>
        <p:nvSpPr>
          <p:cNvPr id="4" name="スライド番号プレースホルダー 3">
            <a:extLst>
              <a:ext uri="{FF2B5EF4-FFF2-40B4-BE49-F238E27FC236}">
                <a16:creationId xmlns:a16="http://schemas.microsoft.com/office/drawing/2014/main" id="{96FD98A2-50B5-4DF9-86FC-9BB96D3DD673}"/>
              </a:ext>
            </a:extLst>
          </p:cNvPr>
          <p:cNvSpPr>
            <a:spLocks noGrp="1"/>
          </p:cNvSpPr>
          <p:nvPr>
            <p:ph type="sldNum" sz="quarter" idx="12"/>
          </p:nvPr>
        </p:nvSpPr>
        <p:spPr/>
        <p:txBody>
          <a:bodyPr/>
          <a:lstStyle/>
          <a:p>
            <a:fld id="{2DF77BA3-B279-492B-93FB-C76FAB2A5D08}" type="slidenum">
              <a:rPr kumimoji="1" lang="ja-JP" altLang="en-US" smtClean="0"/>
              <a:t>20</a:t>
            </a:fld>
            <a:endParaRPr kumimoji="1" lang="ja-JP" altLang="en-US"/>
          </a:p>
        </p:txBody>
      </p:sp>
      <p:sp>
        <p:nvSpPr>
          <p:cNvPr id="26" name="テキスト ボックス 25">
            <a:extLst>
              <a:ext uri="{FF2B5EF4-FFF2-40B4-BE49-F238E27FC236}">
                <a16:creationId xmlns:a16="http://schemas.microsoft.com/office/drawing/2014/main" id="{86B7CA99-A771-4061-9D26-06B662EFDFA1}"/>
              </a:ext>
            </a:extLst>
          </p:cNvPr>
          <p:cNvSpPr txBox="1"/>
          <p:nvPr/>
        </p:nvSpPr>
        <p:spPr>
          <a:xfrm>
            <a:off x="1977037" y="5628462"/>
            <a:ext cx="823792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dirty="0"/>
              <a:t>内受容感覚感度の高い人ほど感情を生起した際の身体反応が大きいことを示唆</a:t>
            </a:r>
            <a:endParaRPr kumimoji="1" lang="en-US" altLang="ja-JP" dirty="0"/>
          </a:p>
        </p:txBody>
      </p:sp>
    </p:spTree>
    <p:extLst>
      <p:ext uri="{BB962C8B-B14F-4D97-AF65-F5344CB8AC3E}">
        <p14:creationId xmlns:p14="http://schemas.microsoft.com/office/powerpoint/2010/main" val="4189000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46F11-C2A2-4028-B7D3-B299E13C3A98}"/>
              </a:ext>
            </a:extLst>
          </p:cNvPr>
          <p:cNvSpPr>
            <a:spLocks noGrp="1"/>
          </p:cNvSpPr>
          <p:nvPr>
            <p:ph type="title"/>
          </p:nvPr>
        </p:nvSpPr>
        <p:spPr/>
        <p:txBody>
          <a:bodyPr/>
          <a:lstStyle/>
          <a:p>
            <a:r>
              <a:rPr kumimoji="1" lang="ja-JP" altLang="en-US" dirty="0"/>
              <a:t>考察</a:t>
            </a:r>
          </a:p>
        </p:txBody>
      </p:sp>
      <p:sp>
        <p:nvSpPr>
          <p:cNvPr id="4" name="スライド番号プレースホルダー 3">
            <a:extLst>
              <a:ext uri="{FF2B5EF4-FFF2-40B4-BE49-F238E27FC236}">
                <a16:creationId xmlns:a16="http://schemas.microsoft.com/office/drawing/2014/main" id="{96FD98A2-50B5-4DF9-86FC-9BB96D3DD673}"/>
              </a:ext>
            </a:extLst>
          </p:cNvPr>
          <p:cNvSpPr>
            <a:spLocks noGrp="1"/>
          </p:cNvSpPr>
          <p:nvPr>
            <p:ph type="sldNum" sz="quarter" idx="12"/>
          </p:nvPr>
        </p:nvSpPr>
        <p:spPr/>
        <p:txBody>
          <a:bodyPr/>
          <a:lstStyle/>
          <a:p>
            <a:fld id="{2DF77BA3-B279-492B-93FB-C76FAB2A5D08}" type="slidenum">
              <a:rPr kumimoji="1" lang="ja-JP" altLang="en-US" smtClean="0"/>
              <a:t>21</a:t>
            </a:fld>
            <a:endParaRPr kumimoji="1" lang="ja-JP" altLang="en-US"/>
          </a:p>
        </p:txBody>
      </p:sp>
      <p:sp>
        <p:nvSpPr>
          <p:cNvPr id="30" name="コンテンツ プレースホルダー 2">
            <a:extLst>
              <a:ext uri="{FF2B5EF4-FFF2-40B4-BE49-F238E27FC236}">
                <a16:creationId xmlns:a16="http://schemas.microsoft.com/office/drawing/2014/main" id="{56C84CE4-1611-4649-A243-617B33B673A2}"/>
              </a:ext>
            </a:extLst>
          </p:cNvPr>
          <p:cNvSpPr txBox="1">
            <a:spLocks/>
          </p:cNvSpPr>
          <p:nvPr/>
        </p:nvSpPr>
        <p:spPr>
          <a:xfrm>
            <a:off x="838200" y="2028329"/>
            <a:ext cx="5507820" cy="3471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内受容感覚の予測信号が感情の基となるという仮説に立つと</a:t>
            </a:r>
            <a:r>
              <a:rPr lang="en-US" altLang="ja-JP" sz="1800" dirty="0"/>
              <a:t>…</a:t>
            </a:r>
          </a:p>
          <a:p>
            <a:pPr marL="0" indent="0">
              <a:buNone/>
            </a:pPr>
            <a:endParaRPr lang="en-US" altLang="ja-JP" sz="1800" dirty="0"/>
          </a:p>
          <a:p>
            <a:pPr marL="268288" indent="0">
              <a:buNone/>
            </a:pPr>
            <a:r>
              <a:rPr lang="ja-JP" altLang="en-US" sz="1800" dirty="0"/>
              <a:t>内受容感度が高い　≒　内受容感覚信号が正確</a:t>
            </a:r>
            <a:endParaRPr lang="en-US" altLang="ja-JP" sz="1800" dirty="0"/>
          </a:p>
          <a:p>
            <a:pPr marL="268288" indent="0"/>
            <a:endParaRPr lang="en-US" altLang="ja-JP" sz="1800" dirty="0"/>
          </a:p>
          <a:p>
            <a:pPr marL="268288" indent="0">
              <a:buNone/>
            </a:pPr>
            <a:r>
              <a:rPr lang="ja-JP" altLang="en-US" sz="1800" dirty="0"/>
              <a:t>信号が正確だと身体状態のフィードバックループの結びつきが強くなる</a:t>
            </a:r>
            <a:endParaRPr lang="en-US" altLang="ja-JP" sz="1800" dirty="0"/>
          </a:p>
          <a:p>
            <a:pPr marL="268288" indent="0"/>
            <a:endParaRPr lang="en-US" altLang="ja-JP" sz="1800" dirty="0"/>
          </a:p>
          <a:p>
            <a:pPr marL="268288" indent="0">
              <a:buNone/>
            </a:pPr>
            <a:r>
              <a:rPr lang="ja-JP" altLang="en-US" sz="1800" dirty="0"/>
              <a:t>結果，内受容感覚の予測信号から得られる主観的感情評定と，身体状態の関連が強くなる</a:t>
            </a:r>
            <a:endParaRPr lang="en-US" altLang="ja-JP" sz="1800" dirty="0"/>
          </a:p>
        </p:txBody>
      </p:sp>
      <p:sp>
        <p:nvSpPr>
          <p:cNvPr id="20" name="角丸四角形 4">
            <a:extLst>
              <a:ext uri="{FF2B5EF4-FFF2-40B4-BE49-F238E27FC236}">
                <a16:creationId xmlns:a16="http://schemas.microsoft.com/office/drawing/2014/main" id="{12A5D7BA-F530-486F-9575-E830799B9C92}"/>
              </a:ext>
            </a:extLst>
          </p:cNvPr>
          <p:cNvSpPr/>
          <p:nvPr/>
        </p:nvSpPr>
        <p:spPr>
          <a:xfrm>
            <a:off x="8306965" y="4220905"/>
            <a:ext cx="1878693" cy="886615"/>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a:t>
            </a:r>
            <a:endParaRPr lang="en-US" altLang="ja-JP" sz="1600" dirty="0">
              <a:solidFill>
                <a:schemeClr val="tx1"/>
              </a:solidFill>
            </a:endParaRPr>
          </a:p>
        </p:txBody>
      </p:sp>
      <p:sp>
        <p:nvSpPr>
          <p:cNvPr id="21" name="角丸四角形 4">
            <a:extLst>
              <a:ext uri="{FF2B5EF4-FFF2-40B4-BE49-F238E27FC236}">
                <a16:creationId xmlns:a16="http://schemas.microsoft.com/office/drawing/2014/main" id="{3AB4F18E-6B14-4011-B35D-2A92F1E72E3E}"/>
              </a:ext>
            </a:extLst>
          </p:cNvPr>
          <p:cNvSpPr/>
          <p:nvPr/>
        </p:nvSpPr>
        <p:spPr>
          <a:xfrm>
            <a:off x="8306965" y="2535814"/>
            <a:ext cx="1878693" cy="886615"/>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身体状態の予測</a:t>
            </a:r>
            <a:endParaRPr lang="en-US" altLang="ja-JP" sz="1600" dirty="0">
              <a:solidFill>
                <a:schemeClr val="tx1"/>
              </a:solidFill>
            </a:endParaRPr>
          </a:p>
          <a:p>
            <a:pPr algn="ctr"/>
            <a:r>
              <a:rPr lang="ja-JP" altLang="en-US" sz="1600" dirty="0">
                <a:solidFill>
                  <a:schemeClr val="tx1"/>
                </a:solidFill>
              </a:rPr>
              <a:t>（設定値）</a:t>
            </a:r>
            <a:endParaRPr lang="en-US" altLang="ja-JP" sz="1600" dirty="0">
              <a:solidFill>
                <a:schemeClr val="tx1"/>
              </a:solidFill>
            </a:endParaRPr>
          </a:p>
        </p:txBody>
      </p:sp>
      <p:sp>
        <p:nvSpPr>
          <p:cNvPr id="22" name="環状矢印 38">
            <a:extLst>
              <a:ext uri="{FF2B5EF4-FFF2-40B4-BE49-F238E27FC236}">
                <a16:creationId xmlns:a16="http://schemas.microsoft.com/office/drawing/2014/main" id="{4C5600CB-75BE-4F3C-9607-087F8A380A70}"/>
              </a:ext>
            </a:extLst>
          </p:cNvPr>
          <p:cNvSpPr/>
          <p:nvPr/>
        </p:nvSpPr>
        <p:spPr>
          <a:xfrm rot="5400000">
            <a:off x="9008765" y="2994452"/>
            <a:ext cx="1743737" cy="1654430"/>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3" name="環状矢印 39">
            <a:extLst>
              <a:ext uri="{FF2B5EF4-FFF2-40B4-BE49-F238E27FC236}">
                <a16:creationId xmlns:a16="http://schemas.microsoft.com/office/drawing/2014/main" id="{6B2A9E09-B3AC-4627-BDA5-0C150ABA8DA1}"/>
              </a:ext>
            </a:extLst>
          </p:cNvPr>
          <p:cNvSpPr/>
          <p:nvPr/>
        </p:nvSpPr>
        <p:spPr>
          <a:xfrm rot="5400000" flipH="1" flipV="1">
            <a:off x="7740121" y="2994452"/>
            <a:ext cx="1743737" cy="1654430"/>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4" name="テキスト ボックス 23">
            <a:extLst>
              <a:ext uri="{FF2B5EF4-FFF2-40B4-BE49-F238E27FC236}">
                <a16:creationId xmlns:a16="http://schemas.microsoft.com/office/drawing/2014/main" id="{841310E4-7652-4519-8802-5A45B8672FD6}"/>
              </a:ext>
            </a:extLst>
          </p:cNvPr>
          <p:cNvSpPr txBox="1"/>
          <p:nvPr/>
        </p:nvSpPr>
        <p:spPr>
          <a:xfrm>
            <a:off x="6902105" y="3555039"/>
            <a:ext cx="1003952" cy="584775"/>
          </a:xfrm>
          <a:prstGeom prst="rect">
            <a:avLst/>
          </a:prstGeom>
          <a:noFill/>
        </p:spPr>
        <p:txBody>
          <a:bodyPr wrap="square" rtlCol="0">
            <a:spAutoFit/>
          </a:bodyPr>
          <a:lstStyle/>
          <a:p>
            <a:r>
              <a:rPr lang="ja-JP" altLang="en-US" sz="1600" dirty="0"/>
              <a:t>内受容</a:t>
            </a:r>
            <a:endParaRPr lang="en-US" altLang="ja-JP" sz="1600" dirty="0"/>
          </a:p>
          <a:p>
            <a:r>
              <a:rPr lang="ja-JP" altLang="en-US" sz="1600" dirty="0"/>
              <a:t>感覚信号</a:t>
            </a:r>
            <a:endParaRPr kumimoji="1" lang="ja-JP" altLang="en-US" sz="1600" dirty="0"/>
          </a:p>
        </p:txBody>
      </p:sp>
      <p:sp>
        <p:nvSpPr>
          <p:cNvPr id="25" name="テキスト ボックス 24">
            <a:extLst>
              <a:ext uri="{FF2B5EF4-FFF2-40B4-BE49-F238E27FC236}">
                <a16:creationId xmlns:a16="http://schemas.microsoft.com/office/drawing/2014/main" id="{E44EFAC2-6DA9-405F-8424-96C6940C6707}"/>
              </a:ext>
            </a:extLst>
          </p:cNvPr>
          <p:cNvSpPr txBox="1"/>
          <p:nvPr/>
        </p:nvSpPr>
        <p:spPr>
          <a:xfrm>
            <a:off x="10606374" y="3531101"/>
            <a:ext cx="1210588" cy="584775"/>
          </a:xfrm>
          <a:prstGeom prst="rect">
            <a:avLst/>
          </a:prstGeom>
          <a:noFill/>
        </p:spPr>
        <p:txBody>
          <a:bodyPr wrap="none" rtlCol="0">
            <a:spAutoFit/>
          </a:bodyPr>
          <a:lstStyle/>
          <a:p>
            <a:r>
              <a:rPr kumimoji="1" lang="ja-JP" altLang="en-US" sz="1600" dirty="0"/>
              <a:t>内受容感覚</a:t>
            </a:r>
            <a:endParaRPr kumimoji="1" lang="en-US" altLang="ja-JP" sz="1600" dirty="0"/>
          </a:p>
          <a:p>
            <a:r>
              <a:rPr kumimoji="1" lang="ja-JP" altLang="en-US" sz="1600" dirty="0"/>
              <a:t>の予測信号</a:t>
            </a:r>
          </a:p>
        </p:txBody>
      </p:sp>
      <p:sp>
        <p:nvSpPr>
          <p:cNvPr id="31" name="矢印: 下 30">
            <a:extLst>
              <a:ext uri="{FF2B5EF4-FFF2-40B4-BE49-F238E27FC236}">
                <a16:creationId xmlns:a16="http://schemas.microsoft.com/office/drawing/2014/main" id="{47BD0B92-F860-4B40-8B82-20E9EB3F4502}"/>
              </a:ext>
            </a:extLst>
          </p:cNvPr>
          <p:cNvSpPr/>
          <p:nvPr/>
        </p:nvSpPr>
        <p:spPr>
          <a:xfrm>
            <a:off x="10941983" y="4139814"/>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057F9EC5-1663-4ADE-ABF7-6A8670D9A6F5}"/>
              </a:ext>
            </a:extLst>
          </p:cNvPr>
          <p:cNvSpPr txBox="1"/>
          <p:nvPr/>
        </p:nvSpPr>
        <p:spPr>
          <a:xfrm>
            <a:off x="10914150" y="4412550"/>
            <a:ext cx="595035" cy="338554"/>
          </a:xfrm>
          <a:prstGeom prst="rect">
            <a:avLst/>
          </a:prstGeom>
          <a:noFill/>
        </p:spPr>
        <p:txBody>
          <a:bodyPr wrap="none" rtlCol="0">
            <a:spAutoFit/>
          </a:bodyPr>
          <a:lstStyle/>
          <a:p>
            <a:r>
              <a:rPr kumimoji="1" lang="ja-JP" altLang="en-US" sz="1600" dirty="0"/>
              <a:t>感情</a:t>
            </a:r>
          </a:p>
        </p:txBody>
      </p:sp>
      <p:sp>
        <p:nvSpPr>
          <p:cNvPr id="33" name="矢印: 下 32">
            <a:extLst>
              <a:ext uri="{FF2B5EF4-FFF2-40B4-BE49-F238E27FC236}">
                <a16:creationId xmlns:a16="http://schemas.microsoft.com/office/drawing/2014/main" id="{4C7058CC-1958-4B2F-AB93-6D8422906D9B}"/>
              </a:ext>
            </a:extLst>
          </p:cNvPr>
          <p:cNvSpPr/>
          <p:nvPr/>
        </p:nvSpPr>
        <p:spPr>
          <a:xfrm>
            <a:off x="10941983" y="4772645"/>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D00542F-173D-4298-AB5B-2A6556787CFE}"/>
              </a:ext>
            </a:extLst>
          </p:cNvPr>
          <p:cNvSpPr txBox="1"/>
          <p:nvPr/>
        </p:nvSpPr>
        <p:spPr>
          <a:xfrm>
            <a:off x="10401187" y="5045381"/>
            <a:ext cx="1620957" cy="584775"/>
          </a:xfrm>
          <a:prstGeom prst="rect">
            <a:avLst/>
          </a:prstGeom>
          <a:noFill/>
        </p:spPr>
        <p:txBody>
          <a:bodyPr wrap="none" rtlCol="0">
            <a:spAutoFit/>
          </a:bodyPr>
          <a:lstStyle/>
          <a:p>
            <a:pPr algn="ctr"/>
            <a:r>
              <a:rPr lang="ja-JP" altLang="en-US" sz="1600" dirty="0"/>
              <a:t>感動評定</a:t>
            </a:r>
            <a:endParaRPr lang="en-US" altLang="ja-JP" sz="1600" dirty="0"/>
          </a:p>
          <a:p>
            <a:pPr algn="ctr"/>
            <a:r>
              <a:rPr kumimoji="1" lang="ja-JP" altLang="en-US" sz="1600" dirty="0"/>
              <a:t>（主観的感情）</a:t>
            </a:r>
          </a:p>
        </p:txBody>
      </p:sp>
      <p:sp>
        <p:nvSpPr>
          <p:cNvPr id="39" name="テキスト ボックス 38">
            <a:extLst>
              <a:ext uri="{FF2B5EF4-FFF2-40B4-BE49-F238E27FC236}">
                <a16:creationId xmlns:a16="http://schemas.microsoft.com/office/drawing/2014/main" id="{9C50E65A-2477-4CD4-BBB0-664BD6536366}"/>
              </a:ext>
            </a:extLst>
          </p:cNvPr>
          <p:cNvSpPr txBox="1"/>
          <p:nvPr/>
        </p:nvSpPr>
        <p:spPr>
          <a:xfrm>
            <a:off x="6798787" y="4096134"/>
            <a:ext cx="1210588" cy="338554"/>
          </a:xfrm>
          <a:prstGeom prst="rect">
            <a:avLst/>
          </a:prstGeom>
          <a:noFill/>
        </p:spPr>
        <p:txBody>
          <a:bodyPr wrap="none" rtlCol="0">
            <a:spAutoFit/>
          </a:bodyPr>
          <a:lstStyle/>
          <a:p>
            <a:r>
              <a:rPr lang="ja-JP" altLang="en-US" sz="1600" dirty="0">
                <a:solidFill>
                  <a:srgbClr val="FF0000"/>
                </a:solidFill>
              </a:rPr>
              <a:t>感度が高い</a:t>
            </a:r>
            <a:endParaRPr kumimoji="1" lang="ja-JP" altLang="en-US" sz="1600" dirty="0">
              <a:solidFill>
                <a:srgbClr val="FF0000"/>
              </a:solidFill>
            </a:endParaRPr>
          </a:p>
        </p:txBody>
      </p:sp>
      <p:sp>
        <p:nvSpPr>
          <p:cNvPr id="42" name="矢印: 上下 41">
            <a:extLst>
              <a:ext uri="{FF2B5EF4-FFF2-40B4-BE49-F238E27FC236}">
                <a16:creationId xmlns:a16="http://schemas.microsoft.com/office/drawing/2014/main" id="{5E7DDF9F-4CD1-428B-A1EC-0360DD1E451A}"/>
              </a:ext>
            </a:extLst>
          </p:cNvPr>
          <p:cNvSpPr/>
          <p:nvPr/>
        </p:nvSpPr>
        <p:spPr>
          <a:xfrm rot="17573083">
            <a:off x="10295082" y="4927028"/>
            <a:ext cx="207295" cy="534153"/>
          </a:xfrm>
          <a:prstGeom prst="up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D3E894D3-88ED-4530-A60C-A800C003C97E}"/>
              </a:ext>
            </a:extLst>
          </p:cNvPr>
          <p:cNvSpPr txBox="1"/>
          <p:nvPr/>
        </p:nvSpPr>
        <p:spPr>
          <a:xfrm>
            <a:off x="8904338" y="5232520"/>
            <a:ext cx="1620957" cy="338554"/>
          </a:xfrm>
          <a:prstGeom prst="rect">
            <a:avLst/>
          </a:prstGeom>
          <a:noFill/>
        </p:spPr>
        <p:txBody>
          <a:bodyPr wrap="none" rtlCol="0">
            <a:spAutoFit/>
          </a:bodyPr>
          <a:lstStyle/>
          <a:p>
            <a:r>
              <a:rPr lang="ja-JP" altLang="en-US" sz="1600" dirty="0">
                <a:solidFill>
                  <a:srgbClr val="FF0000"/>
                </a:solidFill>
              </a:rPr>
              <a:t>結びつきが強い</a:t>
            </a:r>
            <a:endParaRPr kumimoji="1" lang="ja-JP" altLang="en-US" sz="1600" dirty="0">
              <a:solidFill>
                <a:srgbClr val="FF0000"/>
              </a:solidFill>
            </a:endParaRPr>
          </a:p>
        </p:txBody>
      </p:sp>
      <p:sp>
        <p:nvSpPr>
          <p:cNvPr id="44" name="矢印: 下 43">
            <a:extLst>
              <a:ext uri="{FF2B5EF4-FFF2-40B4-BE49-F238E27FC236}">
                <a16:creationId xmlns:a16="http://schemas.microsoft.com/office/drawing/2014/main" id="{CEC9A41C-D638-4460-A945-E732D0A0F4A8}"/>
              </a:ext>
            </a:extLst>
          </p:cNvPr>
          <p:cNvSpPr/>
          <p:nvPr/>
        </p:nvSpPr>
        <p:spPr>
          <a:xfrm>
            <a:off x="3104872" y="3420693"/>
            <a:ext cx="718116" cy="23996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下 44">
            <a:extLst>
              <a:ext uri="{FF2B5EF4-FFF2-40B4-BE49-F238E27FC236}">
                <a16:creationId xmlns:a16="http://schemas.microsoft.com/office/drawing/2014/main" id="{B90F12C6-78A5-402F-A4E7-F259C8CCA57B}"/>
              </a:ext>
            </a:extLst>
          </p:cNvPr>
          <p:cNvSpPr/>
          <p:nvPr/>
        </p:nvSpPr>
        <p:spPr>
          <a:xfrm>
            <a:off x="3104872" y="4420327"/>
            <a:ext cx="718116" cy="23996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9323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4">
            <a:extLst>
              <a:ext uri="{FF2B5EF4-FFF2-40B4-BE49-F238E27FC236}">
                <a16:creationId xmlns:a16="http://schemas.microsoft.com/office/drawing/2014/main" id="{11F60BD0-EEB5-407C-A5B9-48124E82F38E}"/>
              </a:ext>
            </a:extLst>
          </p:cNvPr>
          <p:cNvSpPr/>
          <p:nvPr/>
        </p:nvSpPr>
        <p:spPr>
          <a:xfrm>
            <a:off x="8262776" y="3206435"/>
            <a:ext cx="1618693" cy="712379"/>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心拍変動</a:t>
            </a:r>
            <a:endParaRPr lang="en-US" altLang="ja-JP" sz="1600" dirty="0">
              <a:solidFill>
                <a:schemeClr val="tx1"/>
              </a:solidFill>
            </a:endParaRPr>
          </a:p>
        </p:txBody>
      </p:sp>
      <p:sp>
        <p:nvSpPr>
          <p:cNvPr id="3" name="環状矢印 38">
            <a:extLst>
              <a:ext uri="{FF2B5EF4-FFF2-40B4-BE49-F238E27FC236}">
                <a16:creationId xmlns:a16="http://schemas.microsoft.com/office/drawing/2014/main" id="{60291D9C-F006-46A2-8217-1DA466BD75F1}"/>
              </a:ext>
            </a:extLst>
          </p:cNvPr>
          <p:cNvSpPr/>
          <p:nvPr/>
        </p:nvSpPr>
        <p:spPr>
          <a:xfrm rot="5400000">
            <a:off x="8918127" y="2172920"/>
            <a:ext cx="1401062" cy="1425467"/>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 name="環状矢印 39">
            <a:extLst>
              <a:ext uri="{FF2B5EF4-FFF2-40B4-BE49-F238E27FC236}">
                <a16:creationId xmlns:a16="http://schemas.microsoft.com/office/drawing/2014/main" id="{FC5E5CC7-0E7E-4765-82EE-790D103F2BF0}"/>
              </a:ext>
            </a:extLst>
          </p:cNvPr>
          <p:cNvSpPr/>
          <p:nvPr/>
        </p:nvSpPr>
        <p:spPr>
          <a:xfrm rot="5400000" flipH="1" flipV="1">
            <a:off x="7825056" y="2172920"/>
            <a:ext cx="1401062" cy="1425467"/>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 name="テキスト ボックス 4">
            <a:extLst>
              <a:ext uri="{FF2B5EF4-FFF2-40B4-BE49-F238E27FC236}">
                <a16:creationId xmlns:a16="http://schemas.microsoft.com/office/drawing/2014/main" id="{8A99DBB7-35E8-4043-B42B-77680F84AD98}"/>
              </a:ext>
            </a:extLst>
          </p:cNvPr>
          <p:cNvSpPr txBox="1"/>
          <p:nvPr/>
        </p:nvSpPr>
        <p:spPr>
          <a:xfrm>
            <a:off x="6971820" y="2810427"/>
            <a:ext cx="1005403" cy="559224"/>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cxnSp>
        <p:nvCxnSpPr>
          <p:cNvPr id="6" name="カギ線コネクタ 47">
            <a:extLst>
              <a:ext uri="{FF2B5EF4-FFF2-40B4-BE49-F238E27FC236}">
                <a16:creationId xmlns:a16="http://schemas.microsoft.com/office/drawing/2014/main" id="{34E6A68B-022D-4276-8FF1-C3EB9D910544}"/>
              </a:ext>
            </a:extLst>
          </p:cNvPr>
          <p:cNvCxnSpPr>
            <a:cxnSpLocks/>
            <a:stCxn id="9" idx="3"/>
            <a:endCxn id="8" idx="0"/>
          </p:cNvCxnSpPr>
          <p:nvPr/>
        </p:nvCxnSpPr>
        <p:spPr>
          <a:xfrm>
            <a:off x="7865669" y="1332502"/>
            <a:ext cx="1206454" cy="51999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BB7C8609-6969-4980-B23B-A60ACCF08096}"/>
              </a:ext>
            </a:extLst>
          </p:cNvPr>
          <p:cNvSpPr txBox="1"/>
          <p:nvPr/>
        </p:nvSpPr>
        <p:spPr>
          <a:xfrm>
            <a:off x="10307758" y="2652188"/>
            <a:ext cx="1250667" cy="584775"/>
          </a:xfrm>
          <a:prstGeom prst="rect">
            <a:avLst/>
          </a:prstGeom>
          <a:noFill/>
        </p:spPr>
        <p:txBody>
          <a:bodyPr wrap="squar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sp>
        <p:nvSpPr>
          <p:cNvPr id="8" name="角丸四角形 4">
            <a:extLst>
              <a:ext uri="{FF2B5EF4-FFF2-40B4-BE49-F238E27FC236}">
                <a16:creationId xmlns:a16="http://schemas.microsoft.com/office/drawing/2014/main" id="{981C4EF5-879D-41EE-B5FF-92C196C4CEB8}"/>
              </a:ext>
            </a:extLst>
          </p:cNvPr>
          <p:cNvSpPr/>
          <p:nvPr/>
        </p:nvSpPr>
        <p:spPr>
          <a:xfrm>
            <a:off x="8262776" y="1852493"/>
            <a:ext cx="1618693" cy="712379"/>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興奮・驚き（設定値）</a:t>
            </a:r>
            <a:endParaRPr lang="en-US" altLang="ja-JP" sz="1600" dirty="0">
              <a:solidFill>
                <a:schemeClr val="tx1"/>
              </a:solidFill>
            </a:endParaRPr>
          </a:p>
        </p:txBody>
      </p:sp>
      <p:sp>
        <p:nvSpPr>
          <p:cNvPr id="9" name="角丸四角形 4">
            <a:extLst>
              <a:ext uri="{FF2B5EF4-FFF2-40B4-BE49-F238E27FC236}">
                <a16:creationId xmlns:a16="http://schemas.microsoft.com/office/drawing/2014/main" id="{DFCCA255-72D2-47C8-9549-643DAA3EDB77}"/>
              </a:ext>
            </a:extLst>
          </p:cNvPr>
          <p:cNvSpPr/>
          <p:nvPr/>
        </p:nvSpPr>
        <p:spPr>
          <a:xfrm>
            <a:off x="6246976" y="976312"/>
            <a:ext cx="1618693" cy="712379"/>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音楽</a:t>
            </a:r>
            <a:endParaRPr lang="en-US" altLang="ja-JP" sz="1600" dirty="0">
              <a:solidFill>
                <a:schemeClr val="tx1"/>
              </a:solidFill>
            </a:endParaRPr>
          </a:p>
          <a:p>
            <a:pPr algn="ctr"/>
            <a:r>
              <a:rPr lang="ja-JP" altLang="en-US" sz="1600" dirty="0">
                <a:solidFill>
                  <a:schemeClr val="tx1"/>
                </a:solidFill>
              </a:rPr>
              <a:t>（聴覚入力）</a:t>
            </a:r>
            <a:endParaRPr kumimoji="1" lang="ja-JP" altLang="en-US" sz="1600" dirty="0">
              <a:solidFill>
                <a:schemeClr val="tx1"/>
              </a:solidFill>
            </a:endParaRPr>
          </a:p>
        </p:txBody>
      </p:sp>
      <p:sp>
        <p:nvSpPr>
          <p:cNvPr id="10" name="矢印: 下 9">
            <a:extLst>
              <a:ext uri="{FF2B5EF4-FFF2-40B4-BE49-F238E27FC236}">
                <a16:creationId xmlns:a16="http://schemas.microsoft.com/office/drawing/2014/main" id="{58A000D0-CF6B-40DE-88B3-348889F0A7F6}"/>
              </a:ext>
            </a:extLst>
          </p:cNvPr>
          <p:cNvSpPr/>
          <p:nvPr/>
        </p:nvSpPr>
        <p:spPr>
          <a:xfrm>
            <a:off x="10663406" y="3283559"/>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93F3BE7-B16D-49A7-BE39-DFE53A5B2F30}"/>
              </a:ext>
            </a:extLst>
          </p:cNvPr>
          <p:cNvSpPr txBox="1"/>
          <p:nvPr/>
        </p:nvSpPr>
        <p:spPr>
          <a:xfrm>
            <a:off x="10635574" y="3581350"/>
            <a:ext cx="595035" cy="338554"/>
          </a:xfrm>
          <a:prstGeom prst="rect">
            <a:avLst/>
          </a:prstGeom>
          <a:noFill/>
        </p:spPr>
        <p:txBody>
          <a:bodyPr wrap="none" rtlCol="0">
            <a:spAutoFit/>
          </a:bodyPr>
          <a:lstStyle/>
          <a:p>
            <a:r>
              <a:rPr kumimoji="1" lang="ja-JP" altLang="en-US" sz="1600" dirty="0"/>
              <a:t>感情</a:t>
            </a:r>
          </a:p>
        </p:txBody>
      </p:sp>
      <p:sp>
        <p:nvSpPr>
          <p:cNvPr id="12" name="矢印: 下 11">
            <a:extLst>
              <a:ext uri="{FF2B5EF4-FFF2-40B4-BE49-F238E27FC236}">
                <a16:creationId xmlns:a16="http://schemas.microsoft.com/office/drawing/2014/main" id="{2A580BA5-A985-4A49-9C76-2C795E3806E8}"/>
              </a:ext>
            </a:extLst>
          </p:cNvPr>
          <p:cNvSpPr/>
          <p:nvPr/>
        </p:nvSpPr>
        <p:spPr>
          <a:xfrm>
            <a:off x="10663406" y="3966500"/>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角丸四角形 4">
            <a:extLst>
              <a:ext uri="{FF2B5EF4-FFF2-40B4-BE49-F238E27FC236}">
                <a16:creationId xmlns:a16="http://schemas.microsoft.com/office/drawing/2014/main" id="{2E2C9F4D-6EB7-40E4-A7C2-1DF4F6D46680}"/>
              </a:ext>
            </a:extLst>
          </p:cNvPr>
          <p:cNvSpPr/>
          <p:nvPr/>
        </p:nvSpPr>
        <p:spPr>
          <a:xfrm>
            <a:off x="10123745" y="4264291"/>
            <a:ext cx="1618693" cy="712379"/>
          </a:xfrm>
          <a:prstGeom prst="roundRect">
            <a:avLst/>
          </a:prstGeom>
          <a:solidFill>
            <a:schemeClr val="accent4">
              <a:lumMod val="40000"/>
              <a:lumOff val="60000"/>
            </a:schemeClr>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感動評定</a:t>
            </a:r>
            <a:endParaRPr lang="en-US" altLang="ja-JP" sz="1600" dirty="0">
              <a:solidFill>
                <a:schemeClr val="tx1"/>
              </a:solidFill>
            </a:endParaRPr>
          </a:p>
          <a:p>
            <a:pPr algn="ctr"/>
            <a:r>
              <a:rPr lang="ja-JP" altLang="en-US" sz="1600" dirty="0">
                <a:solidFill>
                  <a:schemeClr val="tx1"/>
                </a:solidFill>
              </a:rPr>
              <a:t>（主観評定）</a:t>
            </a:r>
            <a:endParaRPr lang="en-US" altLang="ja-JP" sz="1600" dirty="0">
              <a:solidFill>
                <a:schemeClr val="tx1"/>
              </a:solidFill>
            </a:endParaRPr>
          </a:p>
        </p:txBody>
      </p:sp>
      <p:sp>
        <p:nvSpPr>
          <p:cNvPr id="14" name="四角形: 角を丸くする 13">
            <a:extLst>
              <a:ext uri="{FF2B5EF4-FFF2-40B4-BE49-F238E27FC236}">
                <a16:creationId xmlns:a16="http://schemas.microsoft.com/office/drawing/2014/main" id="{9B32CAC0-1F8B-4795-AA56-68F714715F63}"/>
              </a:ext>
            </a:extLst>
          </p:cNvPr>
          <p:cNvSpPr/>
          <p:nvPr/>
        </p:nvSpPr>
        <p:spPr>
          <a:xfrm>
            <a:off x="6112562" y="547447"/>
            <a:ext cx="5744818" cy="4731026"/>
          </a:xfrm>
          <a:prstGeom prst="roundRect">
            <a:avLst>
              <a:gd name="adj" fmla="val 509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E4432935-0C5A-42EA-9DC6-55F4B204FAAB}"/>
              </a:ext>
            </a:extLst>
          </p:cNvPr>
          <p:cNvSpPr txBox="1"/>
          <p:nvPr/>
        </p:nvSpPr>
        <p:spPr>
          <a:xfrm>
            <a:off x="6336426" y="379241"/>
            <a:ext cx="2327881" cy="369332"/>
          </a:xfrm>
          <a:prstGeom prst="rect">
            <a:avLst/>
          </a:prstGeom>
          <a:solidFill>
            <a:schemeClr val="bg1"/>
          </a:solidFill>
        </p:spPr>
        <p:txBody>
          <a:bodyPr wrap="none" rtlCol="0">
            <a:spAutoFit/>
          </a:bodyPr>
          <a:lstStyle/>
          <a:p>
            <a:r>
              <a:rPr kumimoji="1" lang="ja-JP" altLang="en-US" dirty="0"/>
              <a:t>内受容感覚感度 高群</a:t>
            </a:r>
          </a:p>
        </p:txBody>
      </p:sp>
      <p:sp>
        <p:nvSpPr>
          <p:cNvPr id="29" name="角丸四角形 4">
            <a:extLst>
              <a:ext uri="{FF2B5EF4-FFF2-40B4-BE49-F238E27FC236}">
                <a16:creationId xmlns:a16="http://schemas.microsoft.com/office/drawing/2014/main" id="{7CE9CAA5-55ED-4DB8-A13F-9A961E846F93}"/>
              </a:ext>
            </a:extLst>
          </p:cNvPr>
          <p:cNvSpPr/>
          <p:nvPr/>
        </p:nvSpPr>
        <p:spPr>
          <a:xfrm>
            <a:off x="2340071" y="3206435"/>
            <a:ext cx="1618693" cy="712379"/>
          </a:xfrm>
          <a:prstGeom prst="roundRect">
            <a:avLst/>
          </a:prstGeom>
          <a:solidFill>
            <a:srgbClr val="D9FFD9">
              <a:alpha val="70000"/>
            </a:srgbClr>
          </a:solidFill>
          <a:ln w="19050">
            <a:solidFill>
              <a:schemeClr val="accent5">
                <a:alpha val="20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bg1">
                    <a:lumMod val="75000"/>
                  </a:schemeClr>
                </a:solidFill>
              </a:rPr>
              <a:t>心拍変動</a:t>
            </a:r>
            <a:endParaRPr lang="en-US" altLang="ja-JP" sz="1600" dirty="0">
              <a:solidFill>
                <a:schemeClr val="bg1">
                  <a:lumMod val="75000"/>
                </a:schemeClr>
              </a:solidFill>
            </a:endParaRPr>
          </a:p>
        </p:txBody>
      </p:sp>
      <p:sp>
        <p:nvSpPr>
          <p:cNvPr id="30" name="環状矢印 38">
            <a:extLst>
              <a:ext uri="{FF2B5EF4-FFF2-40B4-BE49-F238E27FC236}">
                <a16:creationId xmlns:a16="http://schemas.microsoft.com/office/drawing/2014/main" id="{EB762F4F-25A4-444B-A7E2-69DA8EC9D786}"/>
              </a:ext>
            </a:extLst>
          </p:cNvPr>
          <p:cNvSpPr/>
          <p:nvPr/>
        </p:nvSpPr>
        <p:spPr>
          <a:xfrm rot="5400000">
            <a:off x="2995422" y="2172920"/>
            <a:ext cx="1401062" cy="1425467"/>
          </a:xfrm>
          <a:prstGeom prst="circularArrow">
            <a:avLst>
              <a:gd name="adj1" fmla="val 6923"/>
              <a:gd name="adj2" fmla="val 1142319"/>
              <a:gd name="adj3" fmla="val 18612055"/>
              <a:gd name="adj4" fmla="val 12614510"/>
              <a:gd name="adj5" fmla="val 8013"/>
            </a:avLst>
          </a:prstGeom>
          <a:solidFill>
            <a:schemeClr val="accent6">
              <a:alpha val="20000"/>
            </a:schemeClr>
          </a:solidFill>
          <a:ln>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1" name="環状矢印 39">
            <a:extLst>
              <a:ext uri="{FF2B5EF4-FFF2-40B4-BE49-F238E27FC236}">
                <a16:creationId xmlns:a16="http://schemas.microsoft.com/office/drawing/2014/main" id="{2EC54154-18EC-4017-9453-3AAD48960645}"/>
              </a:ext>
            </a:extLst>
          </p:cNvPr>
          <p:cNvSpPr/>
          <p:nvPr/>
        </p:nvSpPr>
        <p:spPr>
          <a:xfrm rot="5400000" flipH="1" flipV="1">
            <a:off x="1902351" y="2172920"/>
            <a:ext cx="1401062" cy="1425467"/>
          </a:xfrm>
          <a:prstGeom prst="circularArrow">
            <a:avLst>
              <a:gd name="adj1" fmla="val 6923"/>
              <a:gd name="adj2" fmla="val 1142319"/>
              <a:gd name="adj3" fmla="val 18612055"/>
              <a:gd name="adj4" fmla="val 12614510"/>
              <a:gd name="adj5" fmla="val 8013"/>
            </a:avLst>
          </a:prstGeom>
          <a:solidFill>
            <a:schemeClr val="accent1">
              <a:alpha val="20000"/>
            </a:schemeClr>
          </a:solidFill>
          <a:ln>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2" name="テキスト ボックス 31">
            <a:extLst>
              <a:ext uri="{FF2B5EF4-FFF2-40B4-BE49-F238E27FC236}">
                <a16:creationId xmlns:a16="http://schemas.microsoft.com/office/drawing/2014/main" id="{EDABEF4E-3B3F-4A63-A700-8D5D2632D011}"/>
              </a:ext>
            </a:extLst>
          </p:cNvPr>
          <p:cNvSpPr txBox="1"/>
          <p:nvPr/>
        </p:nvSpPr>
        <p:spPr>
          <a:xfrm>
            <a:off x="1049115" y="2810427"/>
            <a:ext cx="1005403" cy="559224"/>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cxnSp>
        <p:nvCxnSpPr>
          <p:cNvPr id="33" name="カギ線コネクタ 47">
            <a:extLst>
              <a:ext uri="{FF2B5EF4-FFF2-40B4-BE49-F238E27FC236}">
                <a16:creationId xmlns:a16="http://schemas.microsoft.com/office/drawing/2014/main" id="{538318EE-F3F9-4BB9-B455-CAAB32846AF8}"/>
              </a:ext>
            </a:extLst>
          </p:cNvPr>
          <p:cNvCxnSpPr>
            <a:cxnSpLocks/>
            <a:stCxn id="36" idx="3"/>
            <a:endCxn id="35" idx="0"/>
          </p:cNvCxnSpPr>
          <p:nvPr/>
        </p:nvCxnSpPr>
        <p:spPr>
          <a:xfrm>
            <a:off x="1942964" y="1332502"/>
            <a:ext cx="1206454" cy="519991"/>
          </a:xfrm>
          <a:prstGeom prst="bentConnector2">
            <a:avLst/>
          </a:prstGeom>
          <a:ln w="38100">
            <a:solidFill>
              <a:srgbClr val="FF0000">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677E28E4-E295-4342-B25E-5F46C8E44E4F}"/>
              </a:ext>
            </a:extLst>
          </p:cNvPr>
          <p:cNvSpPr txBox="1"/>
          <p:nvPr/>
        </p:nvSpPr>
        <p:spPr>
          <a:xfrm>
            <a:off x="4385053" y="2652188"/>
            <a:ext cx="1250667" cy="584775"/>
          </a:xfrm>
          <a:prstGeom prst="rect">
            <a:avLst/>
          </a:prstGeom>
          <a:noFill/>
        </p:spPr>
        <p:txBody>
          <a:bodyPr wrap="squar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sp>
        <p:nvSpPr>
          <p:cNvPr id="35" name="角丸四角形 4">
            <a:extLst>
              <a:ext uri="{FF2B5EF4-FFF2-40B4-BE49-F238E27FC236}">
                <a16:creationId xmlns:a16="http://schemas.microsoft.com/office/drawing/2014/main" id="{5E71E674-1A71-48C8-86FD-4277577A9928}"/>
              </a:ext>
            </a:extLst>
          </p:cNvPr>
          <p:cNvSpPr/>
          <p:nvPr/>
        </p:nvSpPr>
        <p:spPr>
          <a:xfrm>
            <a:off x="2340071" y="1852493"/>
            <a:ext cx="1618693" cy="712379"/>
          </a:xfrm>
          <a:prstGeom prst="roundRect">
            <a:avLst/>
          </a:prstGeom>
          <a:solidFill>
            <a:srgbClr val="D6F7FF">
              <a:alpha val="70000"/>
            </a:srgbClr>
          </a:solidFill>
          <a:ln w="19050">
            <a:solidFill>
              <a:schemeClr val="accent5">
                <a:alpha val="20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bg1">
                    <a:lumMod val="75000"/>
                  </a:schemeClr>
                </a:solidFill>
              </a:rPr>
              <a:t>興奮・驚き（設定値）</a:t>
            </a:r>
            <a:endParaRPr lang="en-US" altLang="ja-JP" sz="1600" dirty="0">
              <a:solidFill>
                <a:schemeClr val="bg1">
                  <a:lumMod val="75000"/>
                </a:schemeClr>
              </a:solidFill>
            </a:endParaRPr>
          </a:p>
        </p:txBody>
      </p:sp>
      <p:sp>
        <p:nvSpPr>
          <p:cNvPr id="37" name="矢印: 下 36">
            <a:extLst>
              <a:ext uri="{FF2B5EF4-FFF2-40B4-BE49-F238E27FC236}">
                <a16:creationId xmlns:a16="http://schemas.microsoft.com/office/drawing/2014/main" id="{96444F94-2E93-4AE9-93EE-835EB7559447}"/>
              </a:ext>
            </a:extLst>
          </p:cNvPr>
          <p:cNvSpPr/>
          <p:nvPr/>
        </p:nvSpPr>
        <p:spPr>
          <a:xfrm>
            <a:off x="4740701" y="3283559"/>
            <a:ext cx="539370" cy="251195"/>
          </a:xfrm>
          <a:prstGeom prst="downArrow">
            <a:avLst/>
          </a:prstGeom>
          <a:solidFill>
            <a:schemeClr val="accent2">
              <a:alpha val="20000"/>
            </a:schemeClr>
          </a:solidFill>
          <a:ln>
            <a:solidFill>
              <a:schemeClr val="accent2">
                <a:alpha val="2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1361EB98-69EA-4BD8-B2F6-8EF754FAA7FE}"/>
              </a:ext>
            </a:extLst>
          </p:cNvPr>
          <p:cNvSpPr txBox="1"/>
          <p:nvPr/>
        </p:nvSpPr>
        <p:spPr>
          <a:xfrm>
            <a:off x="4712869" y="3581350"/>
            <a:ext cx="595035" cy="338554"/>
          </a:xfrm>
          <a:prstGeom prst="rect">
            <a:avLst/>
          </a:prstGeom>
          <a:noFill/>
        </p:spPr>
        <p:txBody>
          <a:bodyPr wrap="none" rtlCol="0">
            <a:spAutoFit/>
          </a:bodyPr>
          <a:lstStyle/>
          <a:p>
            <a:r>
              <a:rPr kumimoji="1" lang="ja-JP" altLang="en-US" sz="1600" dirty="0">
                <a:solidFill>
                  <a:schemeClr val="bg1">
                    <a:lumMod val="75000"/>
                  </a:schemeClr>
                </a:solidFill>
              </a:rPr>
              <a:t>感情</a:t>
            </a:r>
          </a:p>
        </p:txBody>
      </p:sp>
      <p:sp>
        <p:nvSpPr>
          <p:cNvPr id="39" name="矢印: 下 38">
            <a:extLst>
              <a:ext uri="{FF2B5EF4-FFF2-40B4-BE49-F238E27FC236}">
                <a16:creationId xmlns:a16="http://schemas.microsoft.com/office/drawing/2014/main" id="{C5337312-0C1F-4262-B754-8CC94A3164E4}"/>
              </a:ext>
            </a:extLst>
          </p:cNvPr>
          <p:cNvSpPr/>
          <p:nvPr/>
        </p:nvSpPr>
        <p:spPr>
          <a:xfrm>
            <a:off x="4740701" y="3966500"/>
            <a:ext cx="539370" cy="251195"/>
          </a:xfrm>
          <a:prstGeom prst="downArrow">
            <a:avLst/>
          </a:prstGeom>
          <a:solidFill>
            <a:schemeClr val="accent2">
              <a:alpha val="20000"/>
            </a:schemeClr>
          </a:solidFill>
          <a:ln>
            <a:solidFill>
              <a:schemeClr val="accent2">
                <a:alpha val="2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角丸四角形 4">
            <a:extLst>
              <a:ext uri="{FF2B5EF4-FFF2-40B4-BE49-F238E27FC236}">
                <a16:creationId xmlns:a16="http://schemas.microsoft.com/office/drawing/2014/main" id="{0288A7AE-EE2E-4EA7-BD1A-87A0A1CB0CAA}"/>
              </a:ext>
            </a:extLst>
          </p:cNvPr>
          <p:cNvSpPr/>
          <p:nvPr/>
        </p:nvSpPr>
        <p:spPr>
          <a:xfrm>
            <a:off x="4201040" y="4264291"/>
            <a:ext cx="1618693" cy="712379"/>
          </a:xfrm>
          <a:prstGeom prst="roundRect">
            <a:avLst/>
          </a:prstGeom>
          <a:solidFill>
            <a:schemeClr val="accent4">
              <a:lumMod val="40000"/>
              <a:lumOff val="60000"/>
            </a:schemeClr>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感動評定</a:t>
            </a:r>
            <a:endParaRPr lang="en-US" altLang="ja-JP" sz="1600" dirty="0">
              <a:solidFill>
                <a:schemeClr val="tx1"/>
              </a:solidFill>
            </a:endParaRPr>
          </a:p>
          <a:p>
            <a:pPr algn="ctr"/>
            <a:r>
              <a:rPr lang="ja-JP" altLang="en-US" sz="1600" dirty="0">
                <a:solidFill>
                  <a:schemeClr val="tx1"/>
                </a:solidFill>
              </a:rPr>
              <a:t>（主観評定）</a:t>
            </a:r>
            <a:endParaRPr lang="en-US" altLang="ja-JP" sz="1600" dirty="0">
              <a:solidFill>
                <a:schemeClr val="tx1"/>
              </a:solidFill>
            </a:endParaRPr>
          </a:p>
        </p:txBody>
      </p:sp>
      <p:sp>
        <p:nvSpPr>
          <p:cNvPr id="41" name="四角形: 角を丸くする 40">
            <a:extLst>
              <a:ext uri="{FF2B5EF4-FFF2-40B4-BE49-F238E27FC236}">
                <a16:creationId xmlns:a16="http://schemas.microsoft.com/office/drawing/2014/main" id="{B6C18657-32C7-4C53-B731-4A33A81E2CD6}"/>
              </a:ext>
            </a:extLst>
          </p:cNvPr>
          <p:cNvSpPr/>
          <p:nvPr/>
        </p:nvSpPr>
        <p:spPr>
          <a:xfrm>
            <a:off x="189857" y="547447"/>
            <a:ext cx="5744818" cy="4731026"/>
          </a:xfrm>
          <a:prstGeom prst="roundRect">
            <a:avLst>
              <a:gd name="adj" fmla="val 509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5A9D0BA8-62A6-4C2E-ADA1-5D1C06CB342F}"/>
              </a:ext>
            </a:extLst>
          </p:cNvPr>
          <p:cNvSpPr txBox="1"/>
          <p:nvPr/>
        </p:nvSpPr>
        <p:spPr>
          <a:xfrm>
            <a:off x="413721" y="379241"/>
            <a:ext cx="2327881" cy="369332"/>
          </a:xfrm>
          <a:prstGeom prst="rect">
            <a:avLst/>
          </a:prstGeom>
          <a:solidFill>
            <a:schemeClr val="bg1"/>
          </a:solidFill>
        </p:spPr>
        <p:txBody>
          <a:bodyPr wrap="none" rtlCol="0">
            <a:spAutoFit/>
          </a:bodyPr>
          <a:lstStyle/>
          <a:p>
            <a:r>
              <a:rPr kumimoji="1" lang="ja-JP" altLang="en-US" dirty="0"/>
              <a:t>内受容感覚感度 低群</a:t>
            </a:r>
          </a:p>
        </p:txBody>
      </p:sp>
      <p:cxnSp>
        <p:nvCxnSpPr>
          <p:cNvPr id="46" name="コネクタ: カギ線 45">
            <a:extLst>
              <a:ext uri="{FF2B5EF4-FFF2-40B4-BE49-F238E27FC236}">
                <a16:creationId xmlns:a16="http://schemas.microsoft.com/office/drawing/2014/main" id="{89353533-4554-4DAF-8D8A-419DB7D15ED0}"/>
              </a:ext>
            </a:extLst>
          </p:cNvPr>
          <p:cNvCxnSpPr>
            <a:stCxn id="36" idx="2"/>
            <a:endCxn id="40" idx="1"/>
          </p:cNvCxnSpPr>
          <p:nvPr/>
        </p:nvCxnSpPr>
        <p:spPr>
          <a:xfrm rot="16200000" flipH="1">
            <a:off x="1201434" y="1620875"/>
            <a:ext cx="2931790" cy="3067422"/>
          </a:xfrm>
          <a:prstGeom prst="bentConnector2">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角丸四角形 4">
            <a:extLst>
              <a:ext uri="{FF2B5EF4-FFF2-40B4-BE49-F238E27FC236}">
                <a16:creationId xmlns:a16="http://schemas.microsoft.com/office/drawing/2014/main" id="{4CF36F60-7A44-4778-A9B1-27F41F5F0767}"/>
              </a:ext>
            </a:extLst>
          </p:cNvPr>
          <p:cNvSpPr/>
          <p:nvPr/>
        </p:nvSpPr>
        <p:spPr>
          <a:xfrm>
            <a:off x="324271" y="976312"/>
            <a:ext cx="1618693" cy="712379"/>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音楽</a:t>
            </a:r>
            <a:endParaRPr lang="en-US" altLang="ja-JP" sz="1600" dirty="0">
              <a:solidFill>
                <a:schemeClr val="tx1"/>
              </a:solidFill>
            </a:endParaRPr>
          </a:p>
          <a:p>
            <a:pPr algn="ctr"/>
            <a:r>
              <a:rPr lang="ja-JP" altLang="en-US" sz="1600" dirty="0">
                <a:solidFill>
                  <a:schemeClr val="tx1"/>
                </a:solidFill>
              </a:rPr>
              <a:t>（聴覚入力）</a:t>
            </a:r>
            <a:endParaRPr kumimoji="1" lang="ja-JP" altLang="en-US" sz="1600" dirty="0">
              <a:solidFill>
                <a:schemeClr val="tx1"/>
              </a:solidFill>
            </a:endParaRPr>
          </a:p>
        </p:txBody>
      </p:sp>
      <p:sp>
        <p:nvSpPr>
          <p:cNvPr id="47" name="角丸四角形 4">
            <a:extLst>
              <a:ext uri="{FF2B5EF4-FFF2-40B4-BE49-F238E27FC236}">
                <a16:creationId xmlns:a16="http://schemas.microsoft.com/office/drawing/2014/main" id="{B96C5202-75A7-4E04-A861-BC2AE5524745}"/>
              </a:ext>
            </a:extLst>
          </p:cNvPr>
          <p:cNvSpPr/>
          <p:nvPr/>
        </p:nvSpPr>
        <p:spPr>
          <a:xfrm>
            <a:off x="518764" y="4175898"/>
            <a:ext cx="2274964" cy="889164"/>
          </a:xfrm>
          <a:prstGeom prst="roundRect">
            <a:avLst/>
          </a:prstGeom>
          <a:solidFill>
            <a:schemeClr val="bg1"/>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認知処理</a:t>
            </a:r>
            <a:endParaRPr lang="en-US" altLang="ja-JP" sz="1600" dirty="0">
              <a:solidFill>
                <a:schemeClr val="tx1"/>
              </a:solidFill>
            </a:endParaRPr>
          </a:p>
          <a:p>
            <a:pPr algn="ctr"/>
            <a:r>
              <a:rPr lang="ja-JP" altLang="en-US" sz="1600" dirty="0">
                <a:solidFill>
                  <a:schemeClr val="tx1"/>
                </a:solidFill>
              </a:rPr>
              <a:t>（一般的に感動する</a:t>
            </a:r>
            <a:endParaRPr lang="en-US" altLang="ja-JP" sz="1600" dirty="0">
              <a:solidFill>
                <a:schemeClr val="tx1"/>
              </a:solidFill>
            </a:endParaRPr>
          </a:p>
          <a:p>
            <a:pPr algn="ctr"/>
            <a:r>
              <a:rPr lang="ja-JP" altLang="en-US" sz="1600" dirty="0">
                <a:solidFill>
                  <a:schemeClr val="tx1"/>
                </a:solidFill>
              </a:rPr>
              <a:t>　音楽の知識など）</a:t>
            </a:r>
            <a:endParaRPr lang="en-US" altLang="ja-JP" sz="1600" dirty="0">
              <a:solidFill>
                <a:schemeClr val="tx1"/>
              </a:solidFill>
            </a:endParaRPr>
          </a:p>
        </p:txBody>
      </p:sp>
      <p:sp>
        <p:nvSpPr>
          <p:cNvPr id="48" name="テキスト ボックス 47">
            <a:extLst>
              <a:ext uri="{FF2B5EF4-FFF2-40B4-BE49-F238E27FC236}">
                <a16:creationId xmlns:a16="http://schemas.microsoft.com/office/drawing/2014/main" id="{B1346382-63D1-477A-84D7-90CCE6E86C7B}"/>
              </a:ext>
            </a:extLst>
          </p:cNvPr>
          <p:cNvSpPr txBox="1"/>
          <p:nvPr/>
        </p:nvSpPr>
        <p:spPr>
          <a:xfrm>
            <a:off x="1192741" y="5535168"/>
            <a:ext cx="9806518" cy="923330"/>
          </a:xfrm>
          <a:prstGeom prst="rect">
            <a:avLst/>
          </a:prstGeom>
          <a:noFill/>
        </p:spPr>
        <p:txBody>
          <a:bodyPr wrap="square" rtlCol="0">
            <a:spAutoFit/>
          </a:bodyPr>
          <a:lstStyle/>
          <a:p>
            <a:r>
              <a:rPr kumimoji="1" lang="ja-JP" altLang="en-US" dirty="0"/>
              <a:t>内受容感覚感度の高い人は身体状態維持のループによって主観的感情を評価しているのに対して，内受容感覚感度の低い人は聴覚から得られる情報をもとに感動についての知識などを使って応答していたのではないかと推測される</a:t>
            </a:r>
          </a:p>
        </p:txBody>
      </p:sp>
      <p:sp>
        <p:nvSpPr>
          <p:cNvPr id="16" name="スライド番号プレースホルダー 15">
            <a:extLst>
              <a:ext uri="{FF2B5EF4-FFF2-40B4-BE49-F238E27FC236}">
                <a16:creationId xmlns:a16="http://schemas.microsoft.com/office/drawing/2014/main" id="{0A84902A-2D71-4F0D-814E-3FE23652BE20}"/>
              </a:ext>
            </a:extLst>
          </p:cNvPr>
          <p:cNvSpPr>
            <a:spLocks noGrp="1"/>
          </p:cNvSpPr>
          <p:nvPr>
            <p:ph type="sldNum" sz="quarter" idx="12"/>
          </p:nvPr>
        </p:nvSpPr>
        <p:spPr/>
        <p:txBody>
          <a:bodyPr/>
          <a:lstStyle/>
          <a:p>
            <a:fld id="{2DF77BA3-B279-492B-93FB-C76FAB2A5D08}" type="slidenum">
              <a:rPr kumimoji="1" lang="ja-JP" altLang="en-US" smtClean="0"/>
              <a:t>22</a:t>
            </a:fld>
            <a:endParaRPr kumimoji="1" lang="ja-JP" altLang="en-US"/>
          </a:p>
        </p:txBody>
      </p:sp>
    </p:spTree>
    <p:extLst>
      <p:ext uri="{BB962C8B-B14F-4D97-AF65-F5344CB8AC3E}">
        <p14:creationId xmlns:p14="http://schemas.microsoft.com/office/powerpoint/2010/main" val="1909502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7282FC-E731-4332-8973-388DB3763FC3}"/>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613F4611-FF4F-46B0-BA52-C446265F84DE}"/>
              </a:ext>
            </a:extLst>
          </p:cNvPr>
          <p:cNvSpPr>
            <a:spLocks noGrp="1"/>
          </p:cNvSpPr>
          <p:nvPr>
            <p:ph idx="1"/>
          </p:nvPr>
        </p:nvSpPr>
        <p:spPr>
          <a:xfrm>
            <a:off x="677334" y="1862413"/>
            <a:ext cx="10429644" cy="3880773"/>
          </a:xfrm>
        </p:spPr>
        <p:txBody>
          <a:bodyPr>
            <a:noAutofit/>
          </a:bodyPr>
          <a:lstStyle/>
          <a:p>
            <a:r>
              <a:rPr lang="ja-JP" altLang="en-US" sz="2000" dirty="0">
                <a:latin typeface="Yu Gothic Medium" panose="020B0500000000000000" pitchFamily="50" charset="-128"/>
                <a:ea typeface="Yu Gothic Medium" panose="020B0500000000000000" pitchFamily="50" charset="-128"/>
              </a:rPr>
              <a:t>内受容感覚感度と感動度，曲の購入意欲に正の相関がみられた</a:t>
            </a:r>
            <a:endParaRPr lang="en-US" altLang="ja-JP" sz="2000" dirty="0">
              <a:latin typeface="Yu Gothic Medium" panose="020B0500000000000000" pitchFamily="50" charset="-128"/>
              <a:ea typeface="Yu Gothic Medium" panose="020B0500000000000000" pitchFamily="50" charset="-128"/>
            </a:endParaRPr>
          </a:p>
          <a:p>
            <a:r>
              <a:rPr lang="ja-JP" altLang="en-US" sz="2000" dirty="0">
                <a:latin typeface="Yu Gothic Medium" panose="020B0500000000000000" pitchFamily="50" charset="-128"/>
                <a:ea typeface="Yu Gothic Medium" panose="020B0500000000000000" pitchFamily="50" charset="-128"/>
              </a:rPr>
              <a:t>内受容感覚感度の高い群では，感動度が高いときに心拍数が高くなる傾向がみられた</a:t>
            </a:r>
            <a:endParaRPr lang="en-US" altLang="ja-JP" sz="2000" dirty="0">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2000" dirty="0">
                <a:latin typeface="Yu Gothic Medium" panose="020B0500000000000000" pitchFamily="50" charset="-128"/>
                <a:ea typeface="Yu Gothic Medium" panose="020B0500000000000000" pitchFamily="50" charset="-128"/>
              </a:rPr>
              <a:t>内受容感覚感度の高い人は身体フィードバックループによる感動を評定しているのに対し，内受容感覚感度の低い人は単に外受容感覚に基づいて評定していた可能性が考えられる</a:t>
            </a:r>
            <a:endParaRPr lang="en-US" altLang="ja-JP" sz="2000" dirty="0">
              <a:latin typeface="Yu Gothic Medium" panose="020B0500000000000000" pitchFamily="50" charset="-128"/>
              <a:ea typeface="Yu Gothic Medium" panose="020B0500000000000000" pitchFamily="50" charset="-128"/>
            </a:endParaRPr>
          </a:p>
          <a:p>
            <a:pPr marL="0" indent="0">
              <a:buNone/>
            </a:pPr>
            <a:endParaRPr lang="en-US" altLang="ja-JP" sz="2000" dirty="0">
              <a:latin typeface="Yu Gothic Medium" panose="020B0500000000000000" pitchFamily="50" charset="-128"/>
              <a:ea typeface="Yu Gothic Medium" panose="020B0500000000000000" pitchFamily="50" charset="-128"/>
            </a:endParaRPr>
          </a:p>
          <a:p>
            <a:pPr marL="0" indent="0">
              <a:buNone/>
            </a:pPr>
            <a:r>
              <a:rPr lang="ja-JP" altLang="en-US" sz="2000" u="sng" dirty="0">
                <a:latin typeface="Yu Gothic Medium" panose="020B0500000000000000" pitchFamily="50" charset="-128"/>
                <a:ea typeface="Yu Gothic Medium" panose="020B0500000000000000" pitchFamily="50" charset="-128"/>
              </a:rPr>
              <a:t>今後の展望</a:t>
            </a:r>
            <a:endParaRPr lang="en-US" altLang="ja-JP" sz="2000" u="sng" dirty="0">
              <a:latin typeface="Yu Gothic Medium" panose="020B0500000000000000" pitchFamily="50" charset="-128"/>
              <a:ea typeface="Yu Gothic Medium" panose="020B0500000000000000" pitchFamily="50" charset="-128"/>
            </a:endParaRPr>
          </a:p>
          <a:p>
            <a:r>
              <a:rPr lang="ja-JP" altLang="en-US" sz="2000" dirty="0">
                <a:latin typeface="Yu Gothic Medium" panose="020B0500000000000000" pitchFamily="50" charset="-128"/>
                <a:ea typeface="Yu Gothic Medium" panose="020B0500000000000000" pitchFamily="50" charset="-128"/>
              </a:rPr>
              <a:t>感動と内受容感覚に関連する脳領域の特定</a:t>
            </a:r>
            <a:endParaRPr lang="en-US" altLang="ja-JP" sz="2000" dirty="0">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2000" dirty="0">
                <a:latin typeface="Yu Gothic Medium" panose="020B0500000000000000" pitchFamily="50" charset="-128"/>
                <a:ea typeface="Yu Gothic Medium" panose="020B0500000000000000" pitchFamily="50" charset="-128"/>
              </a:rPr>
              <a:t>感性脳ネットワークの検討</a:t>
            </a:r>
            <a:endParaRPr lang="en-US" altLang="ja-JP" sz="2000" dirty="0">
              <a:latin typeface="Yu Gothic Medium" panose="020B0500000000000000" pitchFamily="50" charset="-128"/>
              <a:ea typeface="Yu Gothic Medium" panose="020B0500000000000000" pitchFamily="50" charset="-128"/>
            </a:endParaRPr>
          </a:p>
          <a:p>
            <a:r>
              <a:rPr lang="ja-JP" altLang="en-US" sz="2000" dirty="0">
                <a:latin typeface="Yu Gothic Medium" panose="020B0500000000000000" pitchFamily="50" charset="-128"/>
                <a:ea typeface="Yu Gothic Medium" panose="020B0500000000000000" pitchFamily="50" charset="-128"/>
              </a:rPr>
              <a:t>外受容感覚に基づく感情評価と内受容感覚に基づく感情評価の違いをより厳密に検討</a:t>
            </a:r>
            <a:endParaRPr lang="en-US" altLang="ja-JP" sz="2000" dirty="0">
              <a:latin typeface="Yu Gothic Medium" panose="020B0500000000000000" pitchFamily="50" charset="-128"/>
              <a:ea typeface="Yu Gothic Medium" panose="020B0500000000000000" pitchFamily="50" charset="-128"/>
            </a:endParaRPr>
          </a:p>
        </p:txBody>
      </p:sp>
      <p:sp>
        <p:nvSpPr>
          <p:cNvPr id="4" name="スライド番号プレースホルダー 3">
            <a:extLst>
              <a:ext uri="{FF2B5EF4-FFF2-40B4-BE49-F238E27FC236}">
                <a16:creationId xmlns:a16="http://schemas.microsoft.com/office/drawing/2014/main" id="{CC28E648-F7C2-4599-AF07-F414A00C271E}"/>
              </a:ext>
            </a:extLst>
          </p:cNvPr>
          <p:cNvSpPr>
            <a:spLocks noGrp="1"/>
          </p:cNvSpPr>
          <p:nvPr>
            <p:ph type="sldNum" sz="quarter" idx="12"/>
          </p:nvPr>
        </p:nvSpPr>
        <p:spPr/>
        <p:txBody>
          <a:bodyPr/>
          <a:lstStyle/>
          <a:p>
            <a:fld id="{2DF77BA3-B279-492B-93FB-C76FAB2A5D08}" type="slidenum">
              <a:rPr kumimoji="1" lang="ja-JP" altLang="en-US" smtClean="0"/>
              <a:t>23</a:t>
            </a:fld>
            <a:endParaRPr kumimoji="1" lang="ja-JP" altLang="en-US"/>
          </a:p>
        </p:txBody>
      </p:sp>
    </p:spTree>
    <p:extLst>
      <p:ext uri="{BB962C8B-B14F-4D97-AF65-F5344CB8AC3E}">
        <p14:creationId xmlns:p14="http://schemas.microsoft.com/office/powerpoint/2010/main" val="3565848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00D781-DFD5-4799-81B5-2287EF3B2AEF}"/>
              </a:ext>
            </a:extLst>
          </p:cNvPr>
          <p:cNvSpPr>
            <a:spLocks noGrp="1"/>
          </p:cNvSpPr>
          <p:nvPr>
            <p:ph type="title"/>
          </p:nvPr>
        </p:nvSpPr>
        <p:spPr/>
        <p:txBody>
          <a:bodyPr/>
          <a:lstStyle/>
          <a:p>
            <a:r>
              <a:rPr kumimoji="1" lang="ja-JP" altLang="en-US" dirty="0"/>
              <a:t>内受容感覚計測の応用可能性</a:t>
            </a:r>
          </a:p>
        </p:txBody>
      </p:sp>
      <p:pic>
        <p:nvPicPr>
          <p:cNvPr id="1026" name="Picture 2" descr="meditation  mindfulness  nature free photo">
            <a:extLst>
              <a:ext uri="{FF2B5EF4-FFF2-40B4-BE49-F238E27FC236}">
                <a16:creationId xmlns:a16="http://schemas.microsoft.com/office/drawing/2014/main" id="{8FFFF4C3-B7B5-4059-9859-FA4BC92F3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669" y="2962766"/>
            <a:ext cx="2475983" cy="164989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845D394-B5B4-43E4-880D-A1EE85ED085E}"/>
              </a:ext>
            </a:extLst>
          </p:cNvPr>
          <p:cNvSpPr txBox="1"/>
          <p:nvPr/>
        </p:nvSpPr>
        <p:spPr>
          <a:xfrm>
            <a:off x="417594" y="1854397"/>
            <a:ext cx="1800493" cy="369332"/>
          </a:xfrm>
          <a:prstGeom prst="rect">
            <a:avLst/>
          </a:prstGeom>
          <a:noFill/>
        </p:spPr>
        <p:txBody>
          <a:bodyPr wrap="none" rtlCol="0">
            <a:spAutoFit/>
          </a:bodyPr>
          <a:lstStyle/>
          <a:p>
            <a:r>
              <a:rPr kumimoji="1" lang="ja-JP" altLang="en-US" u="sng" dirty="0"/>
              <a:t>メンタルヘルス</a:t>
            </a:r>
          </a:p>
        </p:txBody>
      </p:sp>
      <p:cxnSp>
        <p:nvCxnSpPr>
          <p:cNvPr id="5" name="直線コネクタ 4">
            <a:extLst>
              <a:ext uri="{FF2B5EF4-FFF2-40B4-BE49-F238E27FC236}">
                <a16:creationId xmlns:a16="http://schemas.microsoft.com/office/drawing/2014/main" id="{A620A665-F6C5-40AB-9A75-91EDEDE7A1DB}"/>
              </a:ext>
            </a:extLst>
          </p:cNvPr>
          <p:cNvCxnSpPr>
            <a:cxnSpLocks/>
          </p:cNvCxnSpPr>
          <p:nvPr/>
        </p:nvCxnSpPr>
        <p:spPr>
          <a:xfrm flipH="1">
            <a:off x="5280983" y="2429533"/>
            <a:ext cx="1630035" cy="4100621"/>
          </a:xfrm>
          <a:prstGeom prst="line">
            <a:avLst/>
          </a:prstGeom>
          <a:ln w="12700"/>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3E125CC1-0ABC-459E-BDD1-E3A346F1FC2D}"/>
              </a:ext>
            </a:extLst>
          </p:cNvPr>
          <p:cNvSpPr txBox="1"/>
          <p:nvPr/>
        </p:nvSpPr>
        <p:spPr>
          <a:xfrm>
            <a:off x="621428" y="2244867"/>
            <a:ext cx="4570482" cy="369332"/>
          </a:xfrm>
          <a:prstGeom prst="rect">
            <a:avLst/>
          </a:prstGeom>
          <a:noFill/>
        </p:spPr>
        <p:txBody>
          <a:bodyPr wrap="none" rtlCol="0">
            <a:spAutoFit/>
          </a:bodyPr>
          <a:lstStyle/>
          <a:p>
            <a:r>
              <a:rPr kumimoji="1" lang="ja-JP" altLang="en-US" dirty="0"/>
              <a:t>感情障害の予防・治療，マインドフルネス</a:t>
            </a:r>
          </a:p>
        </p:txBody>
      </p:sp>
      <p:pic>
        <p:nvPicPr>
          <p:cNvPr id="1028" name="Picture 4">
            <a:extLst>
              <a:ext uri="{FF2B5EF4-FFF2-40B4-BE49-F238E27FC236}">
                <a16:creationId xmlns:a16="http://schemas.microsoft.com/office/drawing/2014/main" id="{66D1EDA8-1828-41C8-952C-B6422811B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428" y="4375612"/>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9057A3D-3DB2-458B-AF94-DD4A3A934BEB}"/>
              </a:ext>
            </a:extLst>
          </p:cNvPr>
          <p:cNvSpPr txBox="1"/>
          <p:nvPr/>
        </p:nvSpPr>
        <p:spPr>
          <a:xfrm>
            <a:off x="7324930" y="1854397"/>
            <a:ext cx="1800493" cy="369332"/>
          </a:xfrm>
          <a:prstGeom prst="rect">
            <a:avLst/>
          </a:prstGeom>
          <a:noFill/>
        </p:spPr>
        <p:txBody>
          <a:bodyPr wrap="none" rtlCol="0">
            <a:spAutoFit/>
          </a:bodyPr>
          <a:lstStyle/>
          <a:p>
            <a:r>
              <a:rPr kumimoji="1" lang="ja-JP" altLang="en-US" u="sng" dirty="0"/>
              <a:t>身体・生活習慣</a:t>
            </a:r>
          </a:p>
        </p:txBody>
      </p:sp>
      <p:pic>
        <p:nvPicPr>
          <p:cNvPr id="1034" name="Picture 10" descr="Diet, healthy nutrition, vegetables, girl, woman - free image from  needpix.com">
            <a:extLst>
              <a:ext uri="{FF2B5EF4-FFF2-40B4-BE49-F238E27FC236}">
                <a16:creationId xmlns:a16="http://schemas.microsoft.com/office/drawing/2014/main" id="{06F4B841-B914-41B7-97A2-FAC3E06009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1634" y="4344437"/>
            <a:ext cx="2766612" cy="2148438"/>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53C294FD-7B4A-4443-886C-CD7CB63AF337}"/>
              </a:ext>
            </a:extLst>
          </p:cNvPr>
          <p:cNvSpPr txBox="1"/>
          <p:nvPr/>
        </p:nvSpPr>
        <p:spPr>
          <a:xfrm>
            <a:off x="7621518" y="2244867"/>
            <a:ext cx="2492990" cy="369332"/>
          </a:xfrm>
          <a:prstGeom prst="rect">
            <a:avLst/>
          </a:prstGeom>
          <a:noFill/>
        </p:spPr>
        <p:txBody>
          <a:bodyPr wrap="none" rtlCol="0">
            <a:spAutoFit/>
          </a:bodyPr>
          <a:lstStyle/>
          <a:p>
            <a:r>
              <a:rPr lang="ja-JP" altLang="en-US"/>
              <a:t>食事，体温調節，排泄</a:t>
            </a:r>
            <a:endParaRPr kumimoji="1" lang="ja-JP" altLang="en-US" dirty="0"/>
          </a:p>
        </p:txBody>
      </p:sp>
      <p:pic>
        <p:nvPicPr>
          <p:cNvPr id="1030" name="Picture 6">
            <a:extLst>
              <a:ext uri="{FF2B5EF4-FFF2-40B4-BE49-F238E27FC236}">
                <a16:creationId xmlns:a16="http://schemas.microsoft.com/office/drawing/2014/main" id="{EC052068-CE4F-4E49-9A68-B51B9FB2F3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6872" y="2962766"/>
            <a:ext cx="2768885" cy="20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53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77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63A75-B5EA-46A9-BFDB-C1924E6371A0}"/>
              </a:ext>
            </a:extLst>
          </p:cNvPr>
          <p:cNvSpPr>
            <a:spLocks noGrp="1"/>
          </p:cNvSpPr>
          <p:nvPr>
            <p:ph type="title"/>
          </p:nvPr>
        </p:nvSpPr>
        <p:spPr/>
        <p:txBody>
          <a:bodyPr/>
          <a:lstStyle/>
          <a:p>
            <a:r>
              <a:rPr kumimoji="1" lang="ja-JP" altLang="en-US" dirty="0"/>
              <a:t>内受容感覚と感情</a:t>
            </a:r>
            <a:br>
              <a:rPr kumimoji="1" lang="en-US" altLang="ja-JP" dirty="0"/>
            </a:br>
            <a:endParaRPr kumimoji="1" lang="ja-JP" altLang="en-US" dirty="0"/>
          </a:p>
        </p:txBody>
      </p:sp>
      <p:grpSp>
        <p:nvGrpSpPr>
          <p:cNvPr id="3" name="グループ化 2">
            <a:extLst>
              <a:ext uri="{FF2B5EF4-FFF2-40B4-BE49-F238E27FC236}">
                <a16:creationId xmlns:a16="http://schemas.microsoft.com/office/drawing/2014/main" id="{1D14C85A-02FD-4C34-8CA3-69D3A12D86D9}"/>
              </a:ext>
            </a:extLst>
          </p:cNvPr>
          <p:cNvGrpSpPr/>
          <p:nvPr/>
        </p:nvGrpSpPr>
        <p:grpSpPr>
          <a:xfrm>
            <a:off x="343285" y="1184993"/>
            <a:ext cx="7566883" cy="3456581"/>
            <a:chOff x="828304" y="1341439"/>
            <a:chExt cx="11275343" cy="5240336"/>
          </a:xfrm>
        </p:grpSpPr>
        <p:sp>
          <p:nvSpPr>
            <p:cNvPr id="44" name="角丸四角形 43"/>
            <p:cNvSpPr/>
            <p:nvPr/>
          </p:nvSpPr>
          <p:spPr>
            <a:xfrm>
              <a:off x="4933950" y="2932613"/>
              <a:ext cx="6991350" cy="3649162"/>
            </a:xfrm>
            <a:prstGeom prst="roundRect">
              <a:avLst>
                <a:gd name="adj" fmla="val 779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角丸四角形 4">
              <a:extLst>
                <a:ext uri="{FF2B5EF4-FFF2-40B4-BE49-F238E27FC236}">
                  <a16:creationId xmlns:a16="http://schemas.microsoft.com/office/drawing/2014/main" id="{EFCC1B71-BB98-4040-A183-4874217E5917}"/>
                </a:ext>
              </a:extLst>
            </p:cNvPr>
            <p:cNvSpPr/>
            <p:nvPr/>
          </p:nvSpPr>
          <p:spPr>
            <a:xfrm>
              <a:off x="1304701" y="3199537"/>
              <a:ext cx="2412000" cy="1080000"/>
            </a:xfrm>
            <a:prstGeom prst="roundRect">
              <a:avLst/>
            </a:prstGeom>
            <a:solidFill>
              <a:schemeClr val="accent4">
                <a:lumMod val="20000"/>
                <a:lumOff val="80000"/>
              </a:schemeClr>
            </a:solidFill>
            <a:ln w="19050">
              <a:solidFill>
                <a:schemeClr val="accent4">
                  <a:lumMod val="75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認知的目標</a:t>
              </a:r>
              <a:endParaRPr kumimoji="1" lang="ja-JP" altLang="en-US" sz="1600" dirty="0">
                <a:solidFill>
                  <a:schemeClr val="tx1"/>
                </a:solidFill>
              </a:endParaRPr>
            </a:p>
          </p:txBody>
        </p:sp>
        <p:sp>
          <p:nvSpPr>
            <p:cNvPr id="31" name="角丸四角形 4">
              <a:extLst>
                <a:ext uri="{FF2B5EF4-FFF2-40B4-BE49-F238E27FC236}">
                  <a16:creationId xmlns:a16="http://schemas.microsoft.com/office/drawing/2014/main" id="{53CBD121-3332-4187-AF4D-14FD19F925E5}"/>
                </a:ext>
              </a:extLst>
            </p:cNvPr>
            <p:cNvSpPr/>
            <p:nvPr/>
          </p:nvSpPr>
          <p:spPr>
            <a:xfrm>
              <a:off x="7090051" y="5233582"/>
              <a:ext cx="2412000" cy="1080000"/>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a:t>
              </a:r>
              <a:endParaRPr lang="en-US" altLang="ja-JP" sz="1600" dirty="0">
                <a:solidFill>
                  <a:schemeClr val="tx1"/>
                </a:solidFill>
              </a:endParaRPr>
            </a:p>
          </p:txBody>
        </p:sp>
        <p:sp>
          <p:nvSpPr>
            <p:cNvPr id="39" name="環状矢印 38"/>
            <p:cNvSpPr/>
            <p:nvPr/>
          </p:nvSpPr>
          <p:spPr>
            <a:xfrm rot="5400000">
              <a:off x="8048401" y="3685226"/>
              <a:ext cx="2124075" cy="2124075"/>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0" name="環状矢印 39"/>
            <p:cNvSpPr/>
            <p:nvPr/>
          </p:nvSpPr>
          <p:spPr>
            <a:xfrm rot="5400000" flipH="1" flipV="1">
              <a:off x="6419626" y="3685226"/>
              <a:ext cx="2124075" cy="2124075"/>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テキスト ボックス 41"/>
            <p:cNvSpPr txBox="1"/>
            <p:nvPr/>
          </p:nvSpPr>
          <p:spPr>
            <a:xfrm>
              <a:off x="5166410" y="4633216"/>
              <a:ext cx="1498142" cy="847810"/>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sp>
          <p:nvSpPr>
            <p:cNvPr id="45" name="テキスト ボックス 44"/>
            <p:cNvSpPr txBox="1"/>
            <p:nvPr/>
          </p:nvSpPr>
          <p:spPr>
            <a:xfrm>
              <a:off x="5315312" y="2705080"/>
              <a:ext cx="2415603" cy="490837"/>
            </a:xfrm>
            <a:prstGeom prst="rect">
              <a:avLst/>
            </a:prstGeom>
            <a:solidFill>
              <a:schemeClr val="bg1"/>
            </a:solidFill>
          </p:spPr>
          <p:txBody>
            <a:bodyPr wrap="square" rtlCol="0">
              <a:spAutoFit/>
            </a:bodyPr>
            <a:lstStyle/>
            <a:p>
              <a:r>
                <a:rPr kumimoji="1" lang="ja-JP" altLang="en-US" sz="1600" dirty="0"/>
                <a:t>ホメオスタシス</a:t>
              </a:r>
            </a:p>
          </p:txBody>
        </p:sp>
        <p:cxnSp>
          <p:nvCxnSpPr>
            <p:cNvPr id="48" name="カギ線コネクタ 47"/>
            <p:cNvCxnSpPr>
              <a:stCxn id="30" idx="3"/>
              <a:endCxn id="32" idx="0"/>
            </p:cNvCxnSpPr>
            <p:nvPr/>
          </p:nvCxnSpPr>
          <p:spPr>
            <a:xfrm>
              <a:off x="3714009" y="2392613"/>
              <a:ext cx="4582042" cy="78833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カギ線コネクタ 49"/>
            <p:cNvCxnSpPr>
              <a:stCxn id="37" idx="3"/>
              <a:endCxn id="32" idx="0"/>
            </p:cNvCxnSpPr>
            <p:nvPr/>
          </p:nvCxnSpPr>
          <p:spPr>
            <a:xfrm flipV="1">
              <a:off x="3716701" y="3180944"/>
              <a:ext cx="4579350" cy="558593"/>
            </a:xfrm>
            <a:prstGeom prst="bentConnector4">
              <a:avLst>
                <a:gd name="adj1" fmla="val 16656"/>
                <a:gd name="adj2" fmla="val 24153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5029190" y="1974026"/>
              <a:ext cx="2229935" cy="598582"/>
            </a:xfrm>
            <a:prstGeom prst="rect">
              <a:avLst/>
            </a:prstGeom>
            <a:noFill/>
          </p:spPr>
          <p:txBody>
            <a:bodyPr wrap="none" rtlCol="0">
              <a:spAutoFit/>
            </a:bodyPr>
            <a:lstStyle/>
            <a:p>
              <a:r>
                <a:rPr kumimoji="1" lang="ja-JP" altLang="en-US" sz="1600" dirty="0">
                  <a:solidFill>
                    <a:srgbClr val="FF0000"/>
                  </a:solidFill>
                </a:rPr>
                <a:t>設定値の変更</a:t>
              </a:r>
            </a:p>
          </p:txBody>
        </p:sp>
        <p:sp>
          <p:nvSpPr>
            <p:cNvPr id="46" name="角丸四角形 45"/>
            <p:cNvSpPr/>
            <p:nvPr/>
          </p:nvSpPr>
          <p:spPr>
            <a:xfrm>
              <a:off x="828304" y="1571625"/>
              <a:ext cx="8963165" cy="2962275"/>
            </a:xfrm>
            <a:prstGeom prst="roundRect">
              <a:avLst>
                <a:gd name="adj" fmla="val 7793"/>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テキスト ボックス 52"/>
            <p:cNvSpPr txBox="1"/>
            <p:nvPr/>
          </p:nvSpPr>
          <p:spPr>
            <a:xfrm>
              <a:off x="1302007" y="1341439"/>
              <a:ext cx="2113010" cy="490837"/>
            </a:xfrm>
            <a:prstGeom prst="rect">
              <a:avLst/>
            </a:prstGeom>
            <a:solidFill>
              <a:schemeClr val="bg1"/>
            </a:solidFill>
          </p:spPr>
          <p:txBody>
            <a:bodyPr wrap="square" rtlCol="0">
              <a:spAutoFit/>
            </a:bodyPr>
            <a:lstStyle/>
            <a:p>
              <a:r>
                <a:rPr lang="ja-JP" altLang="en-US" sz="1600" dirty="0"/>
                <a:t>アロスタシス</a:t>
              </a:r>
              <a:endParaRPr kumimoji="1" lang="ja-JP" altLang="en-US" sz="1600" dirty="0"/>
            </a:p>
          </p:txBody>
        </p:sp>
        <p:sp>
          <p:nvSpPr>
            <p:cNvPr id="41" name="テキスト ボックス 40"/>
            <p:cNvSpPr txBox="1"/>
            <p:nvPr/>
          </p:nvSpPr>
          <p:spPr>
            <a:xfrm>
              <a:off x="10182856" y="4393319"/>
              <a:ext cx="1906756" cy="1033914"/>
            </a:xfrm>
            <a:prstGeom prst="rect">
              <a:avLst/>
            </a:prstGeom>
            <a:noFill/>
          </p:spPr>
          <p:txBody>
            <a:bodyPr wrap="non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grpSp>
          <p:nvGrpSpPr>
            <p:cNvPr id="6" name="グループ化 5">
              <a:extLst>
                <a:ext uri="{FF2B5EF4-FFF2-40B4-BE49-F238E27FC236}">
                  <a16:creationId xmlns:a16="http://schemas.microsoft.com/office/drawing/2014/main" id="{DE5624EB-0E12-40A8-A5A1-882BD410AE08}"/>
                </a:ext>
              </a:extLst>
            </p:cNvPr>
            <p:cNvGrpSpPr/>
            <p:nvPr/>
          </p:nvGrpSpPr>
          <p:grpSpPr>
            <a:xfrm>
              <a:off x="10085827" y="3875890"/>
              <a:ext cx="2017820" cy="1499916"/>
              <a:chOff x="10085827" y="3875890"/>
              <a:chExt cx="2017820" cy="1499916"/>
            </a:xfrm>
          </p:grpSpPr>
          <p:sp>
            <p:nvSpPr>
              <p:cNvPr id="5" name="正方形/長方形 4">
                <a:extLst>
                  <a:ext uri="{FF2B5EF4-FFF2-40B4-BE49-F238E27FC236}">
                    <a16:creationId xmlns:a16="http://schemas.microsoft.com/office/drawing/2014/main" id="{9F79F03C-56CD-466D-9068-CD9611634444}"/>
                  </a:ext>
                </a:extLst>
              </p:cNvPr>
              <p:cNvSpPr/>
              <p:nvPr/>
            </p:nvSpPr>
            <p:spPr>
              <a:xfrm>
                <a:off x="10085827" y="4112620"/>
                <a:ext cx="2017820" cy="1263186"/>
              </a:xfrm>
              <a:prstGeom prst="rect">
                <a:avLst/>
              </a:prstGeom>
              <a:solidFill>
                <a:schemeClr val="accent4">
                  <a:alpha val="20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 name="テキスト ボックス 3"/>
              <p:cNvSpPr txBox="1"/>
              <p:nvPr/>
            </p:nvSpPr>
            <p:spPr>
              <a:xfrm>
                <a:off x="10513878" y="3875890"/>
                <a:ext cx="1260398" cy="598583"/>
              </a:xfrm>
              <a:prstGeom prst="rect">
                <a:avLst/>
              </a:prstGeom>
              <a:noFill/>
            </p:spPr>
            <p:txBody>
              <a:bodyPr wrap="none" rtlCol="0">
                <a:spAutoFit/>
              </a:bodyPr>
              <a:lstStyle/>
              <a:p>
                <a:r>
                  <a:rPr kumimoji="1" lang="ja-JP" altLang="en-US" sz="1600" dirty="0"/>
                  <a:t>感情？</a:t>
                </a:r>
              </a:p>
            </p:txBody>
          </p:sp>
        </p:grpSp>
        <p:sp>
          <p:nvSpPr>
            <p:cNvPr id="32" name="角丸四角形 4">
              <a:extLst>
                <a:ext uri="{FF2B5EF4-FFF2-40B4-BE49-F238E27FC236}">
                  <a16:creationId xmlns:a16="http://schemas.microsoft.com/office/drawing/2014/main" id="{4B4CEBB1-7E9D-4F40-9704-1C0E1B9E969A}"/>
                </a:ext>
              </a:extLst>
            </p:cNvPr>
            <p:cNvSpPr/>
            <p:nvPr/>
          </p:nvSpPr>
          <p:spPr>
            <a:xfrm>
              <a:off x="7090051" y="3180944"/>
              <a:ext cx="2412000" cy="1080000"/>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内受容感覚予測（設定値）</a:t>
              </a:r>
              <a:endParaRPr lang="en-US" altLang="ja-JP" sz="1400" dirty="0">
                <a:solidFill>
                  <a:schemeClr val="tx1"/>
                </a:solidFill>
              </a:endParaRPr>
            </a:p>
          </p:txBody>
        </p:sp>
        <p:sp>
          <p:nvSpPr>
            <p:cNvPr id="30" name="角丸四角形 4">
              <a:extLst>
                <a:ext uri="{FF2B5EF4-FFF2-40B4-BE49-F238E27FC236}">
                  <a16:creationId xmlns:a16="http://schemas.microsoft.com/office/drawing/2014/main" id="{EFCC1B71-BB98-4040-A183-4874217E5917}"/>
                </a:ext>
              </a:extLst>
            </p:cNvPr>
            <p:cNvSpPr/>
            <p:nvPr/>
          </p:nvSpPr>
          <p:spPr>
            <a:xfrm>
              <a:off x="1302009" y="1852613"/>
              <a:ext cx="2412000" cy="1080000"/>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外界環境</a:t>
              </a:r>
            </a:p>
          </p:txBody>
        </p:sp>
      </p:grpSp>
      <p:sp>
        <p:nvSpPr>
          <p:cNvPr id="8" name="テキスト ボックス 7">
            <a:extLst>
              <a:ext uri="{FF2B5EF4-FFF2-40B4-BE49-F238E27FC236}">
                <a16:creationId xmlns:a16="http://schemas.microsoft.com/office/drawing/2014/main" id="{DAD9C266-914B-41BE-BC64-2CD3DAEE75E5}"/>
              </a:ext>
            </a:extLst>
          </p:cNvPr>
          <p:cNvSpPr txBox="1"/>
          <p:nvPr/>
        </p:nvSpPr>
        <p:spPr>
          <a:xfrm>
            <a:off x="8295062" y="1784874"/>
            <a:ext cx="3651549" cy="2585323"/>
          </a:xfrm>
          <a:prstGeom prst="rect">
            <a:avLst/>
          </a:prstGeom>
          <a:noFill/>
        </p:spPr>
        <p:txBody>
          <a:bodyPr wrap="square" rtlCol="0">
            <a:spAutoFit/>
          </a:bodyPr>
          <a:lstStyle/>
          <a:p>
            <a:r>
              <a:rPr kumimoji="1" lang="ja-JP" altLang="en-US" u="sng" dirty="0"/>
              <a:t>ホメオスタシス</a:t>
            </a:r>
            <a:endParaRPr kumimoji="1" lang="en-US" altLang="ja-JP" u="sng" dirty="0"/>
          </a:p>
          <a:p>
            <a:pPr marL="179388"/>
            <a:r>
              <a:rPr kumimoji="1" lang="ja-JP" altLang="en-US" dirty="0"/>
              <a:t>内受容感覚と感覚の予測の間の誤差を</a:t>
            </a:r>
            <a:r>
              <a:rPr lang="ja-JP" altLang="en-US" dirty="0"/>
              <a:t>最小化することで身体状態の恒常性を保つ</a:t>
            </a:r>
            <a:endParaRPr lang="en-US" altLang="ja-JP" dirty="0"/>
          </a:p>
          <a:p>
            <a:endParaRPr lang="en-US" altLang="ja-JP" dirty="0"/>
          </a:p>
          <a:p>
            <a:r>
              <a:rPr lang="ja-JP" altLang="en-US" u="sng" dirty="0"/>
              <a:t>アロスタシス</a:t>
            </a:r>
            <a:endParaRPr lang="en-US" altLang="ja-JP" u="sng" dirty="0"/>
          </a:p>
          <a:p>
            <a:pPr marL="179388"/>
            <a:r>
              <a:rPr lang="ja-JP" altLang="en-US" dirty="0"/>
              <a:t>外界環境の変化に合わせて内受容感覚予測（設定値）を変化させる機能</a:t>
            </a:r>
            <a:endParaRPr lang="en-US" altLang="ja-JP" dirty="0"/>
          </a:p>
        </p:txBody>
      </p:sp>
      <p:sp>
        <p:nvSpPr>
          <p:cNvPr id="24" name="テキスト ボックス 23">
            <a:extLst>
              <a:ext uri="{FF2B5EF4-FFF2-40B4-BE49-F238E27FC236}">
                <a16:creationId xmlns:a16="http://schemas.microsoft.com/office/drawing/2014/main" id="{E8DFFF1B-0711-4C27-82D3-91DA2BB2F129}"/>
              </a:ext>
            </a:extLst>
          </p:cNvPr>
          <p:cNvSpPr txBox="1"/>
          <p:nvPr/>
        </p:nvSpPr>
        <p:spPr>
          <a:xfrm>
            <a:off x="482112" y="4851383"/>
            <a:ext cx="11227776" cy="1754326"/>
          </a:xfrm>
          <a:prstGeom prst="rect">
            <a:avLst/>
          </a:prstGeom>
          <a:noFill/>
        </p:spPr>
        <p:txBody>
          <a:bodyPr wrap="square" rtlCol="0">
            <a:spAutoFit/>
          </a:bodyPr>
          <a:lstStyle/>
          <a:p>
            <a:r>
              <a:rPr kumimoji="1" lang="ja-JP" altLang="en-US" dirty="0"/>
              <a:t>仮説：</a:t>
            </a:r>
            <a:r>
              <a:rPr kumimoji="1" lang="ja-JP" altLang="en-US" u="sng" dirty="0"/>
              <a:t>内受容感覚の予測信号（内受容感覚の表象）が感情の本質である（</a:t>
            </a:r>
            <a:r>
              <a:rPr kumimoji="1" lang="en-US" altLang="ja-JP" u="sng" dirty="0"/>
              <a:t>Barret, 2015; </a:t>
            </a:r>
            <a:r>
              <a:rPr kumimoji="1" lang="ja-JP" altLang="en-US" u="sng" dirty="0"/>
              <a:t>乾</a:t>
            </a:r>
            <a:r>
              <a:rPr kumimoji="1" lang="en-US" altLang="ja-JP" u="sng" dirty="0"/>
              <a:t>, 2018</a:t>
            </a:r>
            <a:r>
              <a:rPr lang="ja-JP" altLang="en-US" u="sng" dirty="0"/>
              <a:t>）</a:t>
            </a:r>
            <a:endParaRPr lang="en-US" altLang="ja-JP" u="sng" dirty="0"/>
          </a:p>
          <a:p>
            <a:endParaRPr lang="en-US" altLang="ja-JP" dirty="0"/>
          </a:p>
          <a:p>
            <a:pPr marL="447675" indent="-447675"/>
            <a:r>
              <a:rPr lang="ja-JP" altLang="en-US" dirty="0"/>
              <a:t>例）大勢の前で芸を披露する前には血圧や心拍数が上昇する。本来であれば，血圧や心拍数が上昇するのは芸をする最中であるはずだが，実際には芸をする前に変化が生じる。これはホメオスタシスによって急激な身体状態の変動が生じないように，前もって設定値を変更するためである（アロスタシス）。この設定の変更が不安や緊張という感情として知覚される。</a:t>
            </a:r>
            <a:endParaRPr lang="en-US" altLang="ja-JP" dirty="0"/>
          </a:p>
        </p:txBody>
      </p:sp>
      <p:sp>
        <p:nvSpPr>
          <p:cNvPr id="7" name="スライド番号プレースホルダー 6">
            <a:extLst>
              <a:ext uri="{FF2B5EF4-FFF2-40B4-BE49-F238E27FC236}">
                <a16:creationId xmlns:a16="http://schemas.microsoft.com/office/drawing/2014/main" id="{4920963F-09EC-4A5C-BCF6-96C29B40AF79}"/>
              </a:ext>
            </a:extLst>
          </p:cNvPr>
          <p:cNvSpPr>
            <a:spLocks noGrp="1"/>
          </p:cNvSpPr>
          <p:nvPr>
            <p:ph type="sldNum" sz="quarter" idx="12"/>
          </p:nvPr>
        </p:nvSpPr>
        <p:spPr/>
        <p:txBody>
          <a:bodyPr/>
          <a:lstStyle/>
          <a:p>
            <a:fld id="{2DF77BA3-B279-492B-93FB-C76FAB2A5D08}" type="slidenum">
              <a:rPr kumimoji="1" lang="ja-JP" altLang="en-US" smtClean="0"/>
              <a:t>3</a:t>
            </a:fld>
            <a:endParaRPr kumimoji="1" lang="ja-JP" altLang="en-US"/>
          </a:p>
        </p:txBody>
      </p:sp>
    </p:spTree>
    <p:extLst>
      <p:ext uri="{BB962C8B-B14F-4D97-AF65-F5344CB8AC3E}">
        <p14:creationId xmlns:p14="http://schemas.microsoft.com/office/powerpoint/2010/main" val="7001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8126E-A234-4BA5-ABB4-61133B008DF7}"/>
              </a:ext>
            </a:extLst>
          </p:cNvPr>
          <p:cNvSpPr>
            <a:spLocks noGrp="1"/>
          </p:cNvSpPr>
          <p:nvPr>
            <p:ph type="title"/>
          </p:nvPr>
        </p:nvSpPr>
        <p:spPr/>
        <p:txBody>
          <a:bodyPr>
            <a:normAutofit/>
          </a:bodyPr>
          <a:lstStyle/>
          <a:p>
            <a:r>
              <a:rPr kumimoji="1" lang="ja-JP" altLang="en-US" sz="4000" dirty="0"/>
              <a:t>内受容感覚と感情障害の関連を示す研究</a:t>
            </a:r>
          </a:p>
        </p:txBody>
      </p:sp>
      <p:sp>
        <p:nvSpPr>
          <p:cNvPr id="3" name="コンテンツ プレースホルダー 2">
            <a:extLst>
              <a:ext uri="{FF2B5EF4-FFF2-40B4-BE49-F238E27FC236}">
                <a16:creationId xmlns:a16="http://schemas.microsoft.com/office/drawing/2014/main" id="{2F1413F9-8F8F-4C2F-A1EB-E35A6241780F}"/>
              </a:ext>
            </a:extLst>
          </p:cNvPr>
          <p:cNvSpPr>
            <a:spLocks noGrp="1"/>
          </p:cNvSpPr>
          <p:nvPr>
            <p:ph idx="1"/>
          </p:nvPr>
        </p:nvSpPr>
        <p:spPr/>
        <p:txBody>
          <a:bodyPr>
            <a:normAutofit/>
          </a:bodyPr>
          <a:lstStyle/>
          <a:p>
            <a:r>
              <a:rPr lang="ja-JP" altLang="en-US" sz="1800" dirty="0"/>
              <a:t>パニック障害傾向の人は内受容感覚感度が高い </a:t>
            </a:r>
            <a:r>
              <a:rPr lang="en-US" altLang="ja-JP" sz="1800" dirty="0"/>
              <a:t>										(Richards, Cooper, &amp; Winkelman, 2003)</a:t>
            </a:r>
          </a:p>
          <a:p>
            <a:endParaRPr lang="en-US" altLang="ja-JP" sz="1800" dirty="0"/>
          </a:p>
          <a:p>
            <a:r>
              <a:rPr lang="ja-JP" altLang="en-US" sz="1800" dirty="0"/>
              <a:t>不安傾向の高い人は内受容感覚感度が高い</a:t>
            </a:r>
            <a:r>
              <a:rPr lang="en-US" altLang="ja-JP" sz="1800" dirty="0"/>
              <a:t>								</a:t>
            </a:r>
            <a:r>
              <a:rPr lang="ja-JP" altLang="en-US" sz="1800" dirty="0"/>
              <a:t> </a:t>
            </a:r>
            <a:r>
              <a:rPr lang="en-US" altLang="ja-JP" sz="1800" dirty="0"/>
              <a:t>		(</a:t>
            </a:r>
            <a:r>
              <a:rPr lang="en-US" altLang="ja-JP" sz="1800" dirty="0" err="1"/>
              <a:t>Domschke</a:t>
            </a:r>
            <a:r>
              <a:rPr lang="en-US" altLang="ja-JP" sz="1800" dirty="0"/>
              <a:t>, Stevens, </a:t>
            </a:r>
            <a:r>
              <a:rPr lang="en-US" altLang="ja-JP" sz="1800" dirty="0" err="1"/>
              <a:t>Pfleiderer</a:t>
            </a:r>
            <a:r>
              <a:rPr lang="en-US" altLang="ja-JP" sz="1800" dirty="0"/>
              <a:t>, &amp; Gerlach, 2010)</a:t>
            </a:r>
          </a:p>
          <a:p>
            <a:endParaRPr lang="en-US" altLang="ja-JP" sz="1800" dirty="0"/>
          </a:p>
          <a:p>
            <a:r>
              <a:rPr lang="ja-JP" altLang="en-US" sz="1800" dirty="0"/>
              <a:t>失感情症の人は内受容感覚感度が低い</a:t>
            </a:r>
            <a:r>
              <a:rPr lang="en-US" altLang="ja-JP" sz="1800" dirty="0"/>
              <a:t>											(Herbert, Herbert, &amp; </a:t>
            </a:r>
            <a:r>
              <a:rPr lang="en-US" altLang="ja-JP" sz="1800" dirty="0" err="1"/>
              <a:t>Pollatos</a:t>
            </a:r>
            <a:r>
              <a:rPr lang="en-US" altLang="ja-JP" sz="1800" dirty="0"/>
              <a:t>, 2011)</a:t>
            </a:r>
          </a:p>
          <a:p>
            <a:endParaRPr lang="en-US" altLang="ja-JP" sz="1800" dirty="0"/>
          </a:p>
          <a:p>
            <a:r>
              <a:rPr lang="ja-JP" altLang="en-US" sz="1800" dirty="0"/>
              <a:t>鬱傾向の高い人は内受容感覚感度が低い</a:t>
            </a:r>
            <a:r>
              <a:rPr lang="en-US" altLang="ja-JP" sz="1800" dirty="0"/>
              <a:t>											(Dunn, Dalgleish, Ogilvie, &amp; Lawrence, 2007)</a:t>
            </a:r>
            <a:endParaRPr kumimoji="1" lang="ja-JP" altLang="en-US" sz="1800" dirty="0"/>
          </a:p>
        </p:txBody>
      </p:sp>
      <p:sp>
        <p:nvSpPr>
          <p:cNvPr id="4" name="テキスト ボックス 3">
            <a:extLst>
              <a:ext uri="{FF2B5EF4-FFF2-40B4-BE49-F238E27FC236}">
                <a16:creationId xmlns:a16="http://schemas.microsoft.com/office/drawing/2014/main" id="{F8805DF3-3641-48FE-9F0B-2D9911DE795E}"/>
              </a:ext>
            </a:extLst>
          </p:cNvPr>
          <p:cNvSpPr txBox="1"/>
          <p:nvPr/>
        </p:nvSpPr>
        <p:spPr>
          <a:xfrm>
            <a:off x="2063370" y="5823508"/>
            <a:ext cx="806526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内受容感覚の異常が感情障害と結びつく可能性が指摘されている</a:t>
            </a:r>
            <a:endParaRPr kumimoji="1" lang="en-US" altLang="ja-JP" dirty="0"/>
          </a:p>
          <a:p>
            <a:r>
              <a:rPr lang="en-US" altLang="ja-JP" dirty="0"/>
              <a:t>						</a:t>
            </a:r>
            <a:r>
              <a:rPr kumimoji="1" lang="ja-JP" altLang="en-US" dirty="0"/>
              <a:t>（</a:t>
            </a:r>
            <a:r>
              <a:rPr kumimoji="1" lang="en-US" altLang="ja-JP" dirty="0" err="1"/>
              <a:t>Eggart</a:t>
            </a:r>
            <a:r>
              <a:rPr kumimoji="1" lang="en-US" altLang="ja-JP" dirty="0"/>
              <a:t> et al., 2019</a:t>
            </a:r>
            <a:r>
              <a:rPr kumimoji="1" lang="ja-JP" altLang="en-US" dirty="0"/>
              <a:t>）</a:t>
            </a:r>
            <a:endParaRPr kumimoji="1" lang="en-US" altLang="ja-JP" dirty="0"/>
          </a:p>
        </p:txBody>
      </p:sp>
      <p:sp>
        <p:nvSpPr>
          <p:cNvPr id="5" name="スライド番号プレースホルダー 4">
            <a:extLst>
              <a:ext uri="{FF2B5EF4-FFF2-40B4-BE49-F238E27FC236}">
                <a16:creationId xmlns:a16="http://schemas.microsoft.com/office/drawing/2014/main" id="{E719B093-6181-4B3D-9D2D-9FD4BCEF6774}"/>
              </a:ext>
            </a:extLst>
          </p:cNvPr>
          <p:cNvSpPr>
            <a:spLocks noGrp="1"/>
          </p:cNvSpPr>
          <p:nvPr>
            <p:ph type="sldNum" sz="quarter" idx="12"/>
          </p:nvPr>
        </p:nvSpPr>
        <p:spPr/>
        <p:txBody>
          <a:bodyPr/>
          <a:lstStyle/>
          <a:p>
            <a:fld id="{2DF77BA3-B279-492B-93FB-C76FAB2A5D08}" type="slidenum">
              <a:rPr kumimoji="1" lang="ja-JP" altLang="en-US" smtClean="0"/>
              <a:t>4</a:t>
            </a:fld>
            <a:endParaRPr kumimoji="1" lang="ja-JP" altLang="en-US"/>
          </a:p>
        </p:txBody>
      </p:sp>
    </p:spTree>
    <p:extLst>
      <p:ext uri="{BB962C8B-B14F-4D97-AF65-F5344CB8AC3E}">
        <p14:creationId xmlns:p14="http://schemas.microsoft.com/office/powerpoint/2010/main" val="223382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703F77-1433-4B83-8729-7EE9AF380CAF}"/>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EA5E9D08-4045-4BC5-B2E3-0DD960ADC0C9}"/>
              </a:ext>
            </a:extLst>
          </p:cNvPr>
          <p:cNvSpPr>
            <a:spLocks noGrp="1"/>
          </p:cNvSpPr>
          <p:nvPr>
            <p:ph idx="1"/>
          </p:nvPr>
        </p:nvSpPr>
        <p:spPr/>
        <p:txBody>
          <a:bodyPr>
            <a:normAutofit/>
          </a:bodyPr>
          <a:lstStyle/>
          <a:p>
            <a:pPr marL="0" indent="0">
              <a:buNone/>
            </a:pPr>
            <a:r>
              <a:rPr lang="ja-JP" altLang="en-US" sz="2400" dirty="0"/>
              <a:t>内受容感覚が感情の生起に関連するという仮説を検討する</a:t>
            </a:r>
            <a:endParaRPr lang="en-US" altLang="ja-JP" sz="2400" dirty="0"/>
          </a:p>
          <a:p>
            <a:pPr marL="0" indent="0">
              <a:buNone/>
            </a:pPr>
            <a:r>
              <a:rPr lang="ja-JP" altLang="en-US" sz="2400" dirty="0"/>
              <a:t>そのために，感動評価と内受容感覚の個人差の関係を調べる</a:t>
            </a:r>
            <a:endParaRPr lang="en-US" altLang="ja-JP" sz="2400" dirty="0"/>
          </a:p>
          <a:p>
            <a:pPr marL="0" indent="0">
              <a:buNone/>
            </a:pPr>
            <a:endParaRPr lang="en-US" altLang="ja-JP" sz="2400" dirty="0"/>
          </a:p>
          <a:p>
            <a:pPr marL="457200" indent="-457200">
              <a:buFont typeface="+mj-lt"/>
              <a:buAutoNum type="arabicPeriod"/>
            </a:pPr>
            <a:r>
              <a:rPr lang="ja-JP" altLang="en-US" sz="2400" dirty="0"/>
              <a:t>内受容感覚感度の計測手法の検討</a:t>
            </a:r>
            <a:endParaRPr lang="en-US" altLang="ja-JP" sz="2400" dirty="0"/>
          </a:p>
          <a:p>
            <a:pPr lvl="1"/>
            <a:r>
              <a:rPr lang="ja-JP" altLang="en-US" dirty="0"/>
              <a:t>心拍カウント課題</a:t>
            </a:r>
            <a:endParaRPr lang="en-US" altLang="ja-JP" dirty="0"/>
          </a:p>
          <a:p>
            <a:pPr lvl="1"/>
            <a:r>
              <a:rPr lang="ja-JP" altLang="en-US" dirty="0"/>
              <a:t>改訂版心拍弁別課題</a:t>
            </a:r>
            <a:endParaRPr lang="en-US" altLang="ja-JP" dirty="0"/>
          </a:p>
          <a:p>
            <a:pPr lvl="1"/>
            <a:endParaRPr lang="en-US" altLang="ja-JP" dirty="0"/>
          </a:p>
          <a:p>
            <a:pPr marL="457200" indent="-457200">
              <a:buFont typeface="+mj-lt"/>
              <a:buAutoNum type="arabicPeriod" startAt="2"/>
            </a:pPr>
            <a:r>
              <a:rPr lang="ja-JP" altLang="en-US" sz="2400" dirty="0"/>
              <a:t>感動と内受容感覚の個人差の比較</a:t>
            </a:r>
            <a:endParaRPr lang="ja-JP" altLang="en-US" sz="2400" u="sng" dirty="0"/>
          </a:p>
          <a:p>
            <a:pPr lvl="1"/>
            <a:r>
              <a:rPr lang="ja-JP" altLang="en-US" dirty="0"/>
              <a:t>音楽聴取時の感動および身体反応（心拍）と内受容感覚感度の比較</a:t>
            </a:r>
            <a:endParaRPr lang="en-US" altLang="ja-JP" dirty="0"/>
          </a:p>
          <a:p>
            <a:endParaRPr kumimoji="1" lang="ja-JP" altLang="en-US" sz="2400" dirty="0"/>
          </a:p>
        </p:txBody>
      </p:sp>
      <p:sp>
        <p:nvSpPr>
          <p:cNvPr id="4" name="スライド番号プレースホルダー 3">
            <a:extLst>
              <a:ext uri="{FF2B5EF4-FFF2-40B4-BE49-F238E27FC236}">
                <a16:creationId xmlns:a16="http://schemas.microsoft.com/office/drawing/2014/main" id="{7680146C-A873-4645-9B47-5146386831D6}"/>
              </a:ext>
            </a:extLst>
          </p:cNvPr>
          <p:cNvSpPr>
            <a:spLocks noGrp="1"/>
          </p:cNvSpPr>
          <p:nvPr>
            <p:ph type="sldNum" sz="quarter" idx="12"/>
          </p:nvPr>
        </p:nvSpPr>
        <p:spPr/>
        <p:txBody>
          <a:bodyPr/>
          <a:lstStyle/>
          <a:p>
            <a:fld id="{2DF77BA3-B279-492B-93FB-C76FAB2A5D08}" type="slidenum">
              <a:rPr kumimoji="1" lang="ja-JP" altLang="en-US" smtClean="0"/>
              <a:t>5</a:t>
            </a:fld>
            <a:endParaRPr kumimoji="1" lang="ja-JP" altLang="en-US"/>
          </a:p>
        </p:txBody>
      </p:sp>
    </p:spTree>
    <p:extLst>
      <p:ext uri="{BB962C8B-B14F-4D97-AF65-F5344CB8AC3E}">
        <p14:creationId xmlns:p14="http://schemas.microsoft.com/office/powerpoint/2010/main" val="355122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AE3CF3-ACF7-46ED-A0EB-82B8312D59E0}"/>
              </a:ext>
            </a:extLst>
          </p:cNvPr>
          <p:cNvSpPr>
            <a:spLocks noGrp="1"/>
          </p:cNvSpPr>
          <p:nvPr>
            <p:ph type="title"/>
          </p:nvPr>
        </p:nvSpPr>
        <p:spPr/>
        <p:txBody>
          <a:bodyPr/>
          <a:lstStyle/>
          <a:p>
            <a:r>
              <a:rPr kumimoji="1" lang="ja-JP" altLang="en-US" dirty="0"/>
              <a:t>内受容感覚感度の測定</a:t>
            </a:r>
          </a:p>
        </p:txBody>
      </p:sp>
      <p:sp>
        <p:nvSpPr>
          <p:cNvPr id="3" name="テキスト プレースホルダー 2">
            <a:extLst>
              <a:ext uri="{FF2B5EF4-FFF2-40B4-BE49-F238E27FC236}">
                <a16:creationId xmlns:a16="http://schemas.microsoft.com/office/drawing/2014/main" id="{4BC2A83D-7C96-455C-8D8D-7EAD48C190A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08808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Free Images - SnappyGoat.com- bestof:heart health cardiology biotechnology  cardiac heartbeat pulse line cogs gears bioengineering mechanical medicine  reliable medical abstract glassy organ">
            <a:extLst>
              <a:ext uri="{FF2B5EF4-FFF2-40B4-BE49-F238E27FC236}">
                <a16:creationId xmlns:a16="http://schemas.microsoft.com/office/drawing/2014/main" id="{FBCC9389-3B5C-4844-B694-A071073FB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319" y="3839588"/>
            <a:ext cx="1690877" cy="1195758"/>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001C69E0-B400-4386-9EEC-C4FDFF9D27A3}"/>
              </a:ext>
            </a:extLst>
          </p:cNvPr>
          <p:cNvSpPr>
            <a:spLocks noGrp="1"/>
          </p:cNvSpPr>
          <p:nvPr>
            <p:ph type="title"/>
          </p:nvPr>
        </p:nvSpPr>
        <p:spPr/>
        <p:txBody>
          <a:bodyPr/>
          <a:lstStyle/>
          <a:p>
            <a:r>
              <a:rPr kumimoji="1" lang="ja-JP" altLang="en-US" dirty="0"/>
              <a:t>内受容感覚の感度の測定方法</a:t>
            </a:r>
          </a:p>
        </p:txBody>
      </p:sp>
      <p:sp>
        <p:nvSpPr>
          <p:cNvPr id="3" name="矢印: 右 2">
            <a:extLst>
              <a:ext uri="{FF2B5EF4-FFF2-40B4-BE49-F238E27FC236}">
                <a16:creationId xmlns:a16="http://schemas.microsoft.com/office/drawing/2014/main" id="{749FD733-66F0-4FED-9DBF-AA2A2B55C715}"/>
              </a:ext>
            </a:extLst>
          </p:cNvPr>
          <p:cNvSpPr/>
          <p:nvPr/>
        </p:nvSpPr>
        <p:spPr>
          <a:xfrm>
            <a:off x="1120066" y="1714858"/>
            <a:ext cx="9951868" cy="1251751"/>
          </a:xfrm>
          <a:prstGeom prst="rightArrow">
            <a:avLst/>
          </a:prstGeom>
          <a:gradFill flip="none" rotWithShape="1">
            <a:gsLst>
              <a:gs pos="0">
                <a:srgbClr val="92D050"/>
              </a:gs>
              <a:gs pos="100000">
                <a:schemeClr val="accent2"/>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F6C2B3F3-4AA5-4C9B-9781-56E843EEA6E9}"/>
              </a:ext>
            </a:extLst>
          </p:cNvPr>
          <p:cNvSpPr txBox="1"/>
          <p:nvPr/>
        </p:nvSpPr>
        <p:spPr>
          <a:xfrm>
            <a:off x="1375461" y="2767286"/>
            <a:ext cx="553998" cy="1015663"/>
          </a:xfrm>
          <a:prstGeom prst="rect">
            <a:avLst/>
          </a:prstGeom>
          <a:noFill/>
        </p:spPr>
        <p:txBody>
          <a:bodyPr vert="eaVert" wrap="none" rtlCol="0">
            <a:spAutoFit/>
          </a:bodyPr>
          <a:lstStyle/>
          <a:p>
            <a:r>
              <a:rPr kumimoji="1" lang="ja-JP" altLang="en-US" sz="2400" dirty="0"/>
              <a:t>質問紙</a:t>
            </a:r>
          </a:p>
        </p:txBody>
      </p:sp>
      <p:sp>
        <p:nvSpPr>
          <p:cNvPr id="8" name="テキスト ボックス 7">
            <a:extLst>
              <a:ext uri="{FF2B5EF4-FFF2-40B4-BE49-F238E27FC236}">
                <a16:creationId xmlns:a16="http://schemas.microsoft.com/office/drawing/2014/main" id="{44DCA300-EC12-4AE4-99D3-9FA0D67D6C6B}"/>
              </a:ext>
            </a:extLst>
          </p:cNvPr>
          <p:cNvSpPr txBox="1"/>
          <p:nvPr/>
        </p:nvSpPr>
        <p:spPr>
          <a:xfrm>
            <a:off x="2610140" y="2767286"/>
            <a:ext cx="553998" cy="1938992"/>
          </a:xfrm>
          <a:prstGeom prst="rect">
            <a:avLst/>
          </a:prstGeom>
          <a:noFill/>
        </p:spPr>
        <p:txBody>
          <a:bodyPr vert="eaVert" wrap="none" rtlCol="0">
            <a:spAutoFit/>
          </a:bodyPr>
          <a:lstStyle/>
          <a:p>
            <a:r>
              <a:rPr kumimoji="1" lang="ja-JP" altLang="en-US" sz="2400" dirty="0"/>
              <a:t>心拍カウント</a:t>
            </a:r>
          </a:p>
        </p:txBody>
      </p:sp>
      <p:sp>
        <p:nvSpPr>
          <p:cNvPr id="9" name="テキスト ボックス 8">
            <a:extLst>
              <a:ext uri="{FF2B5EF4-FFF2-40B4-BE49-F238E27FC236}">
                <a16:creationId xmlns:a16="http://schemas.microsoft.com/office/drawing/2014/main" id="{5A8DE458-FB76-4FE6-AC07-046020FF51F6}"/>
              </a:ext>
            </a:extLst>
          </p:cNvPr>
          <p:cNvSpPr txBox="1"/>
          <p:nvPr/>
        </p:nvSpPr>
        <p:spPr>
          <a:xfrm>
            <a:off x="3844819" y="2767286"/>
            <a:ext cx="553998" cy="1323439"/>
          </a:xfrm>
          <a:prstGeom prst="rect">
            <a:avLst/>
          </a:prstGeom>
          <a:noFill/>
        </p:spPr>
        <p:txBody>
          <a:bodyPr vert="eaVert" wrap="none" rtlCol="0">
            <a:spAutoFit/>
          </a:bodyPr>
          <a:lstStyle/>
          <a:p>
            <a:r>
              <a:rPr lang="ja-JP" altLang="en-US" sz="2400" dirty="0"/>
              <a:t>心拍弁別</a:t>
            </a:r>
            <a:endParaRPr kumimoji="1" lang="ja-JP" altLang="en-US" sz="2400" dirty="0"/>
          </a:p>
        </p:txBody>
      </p:sp>
      <p:sp>
        <p:nvSpPr>
          <p:cNvPr id="10" name="テキスト ボックス 9">
            <a:extLst>
              <a:ext uri="{FF2B5EF4-FFF2-40B4-BE49-F238E27FC236}">
                <a16:creationId xmlns:a16="http://schemas.microsoft.com/office/drawing/2014/main" id="{D3B21397-CFE9-4F7B-A357-708CDB11B65A}"/>
              </a:ext>
            </a:extLst>
          </p:cNvPr>
          <p:cNvSpPr txBox="1"/>
          <p:nvPr/>
        </p:nvSpPr>
        <p:spPr>
          <a:xfrm>
            <a:off x="5079498" y="2767286"/>
            <a:ext cx="553998" cy="707886"/>
          </a:xfrm>
          <a:prstGeom prst="rect">
            <a:avLst/>
          </a:prstGeom>
          <a:noFill/>
        </p:spPr>
        <p:txBody>
          <a:bodyPr vert="eaVert" wrap="none" rtlCol="0">
            <a:spAutoFit/>
          </a:bodyPr>
          <a:lstStyle/>
          <a:p>
            <a:r>
              <a:rPr kumimoji="1" lang="ja-JP" altLang="en-US" sz="2400" dirty="0"/>
              <a:t>呼吸</a:t>
            </a:r>
          </a:p>
        </p:txBody>
      </p:sp>
      <p:sp>
        <p:nvSpPr>
          <p:cNvPr id="11" name="テキスト ボックス 10">
            <a:extLst>
              <a:ext uri="{FF2B5EF4-FFF2-40B4-BE49-F238E27FC236}">
                <a16:creationId xmlns:a16="http://schemas.microsoft.com/office/drawing/2014/main" id="{A7123016-F757-4DF8-8E5C-9DD770B9501E}"/>
              </a:ext>
            </a:extLst>
          </p:cNvPr>
          <p:cNvSpPr txBox="1"/>
          <p:nvPr/>
        </p:nvSpPr>
        <p:spPr>
          <a:xfrm>
            <a:off x="6314177" y="2767286"/>
            <a:ext cx="923330" cy="707886"/>
          </a:xfrm>
          <a:prstGeom prst="rect">
            <a:avLst/>
          </a:prstGeom>
          <a:noFill/>
        </p:spPr>
        <p:txBody>
          <a:bodyPr vert="eaVert" wrap="none" rtlCol="0">
            <a:spAutoFit/>
          </a:bodyPr>
          <a:lstStyle/>
          <a:p>
            <a:r>
              <a:rPr kumimoji="1" lang="ja-JP" altLang="en-US" sz="2400" dirty="0"/>
              <a:t>胃腸</a:t>
            </a:r>
            <a:endParaRPr kumimoji="1" lang="en-US" altLang="ja-JP" sz="2400" dirty="0"/>
          </a:p>
          <a:p>
            <a:r>
              <a:rPr lang="ja-JP" altLang="en-US" sz="2400" dirty="0"/>
              <a:t>血管</a:t>
            </a:r>
            <a:endParaRPr kumimoji="1" lang="ja-JP" altLang="en-US" sz="2400" dirty="0"/>
          </a:p>
        </p:txBody>
      </p:sp>
      <p:sp>
        <p:nvSpPr>
          <p:cNvPr id="12" name="テキスト ボックス 11">
            <a:extLst>
              <a:ext uri="{FF2B5EF4-FFF2-40B4-BE49-F238E27FC236}">
                <a16:creationId xmlns:a16="http://schemas.microsoft.com/office/drawing/2014/main" id="{F1CDDBF9-122A-42B1-B74A-B0DE8DE4FE66}"/>
              </a:ext>
            </a:extLst>
          </p:cNvPr>
          <p:cNvSpPr txBox="1"/>
          <p:nvPr/>
        </p:nvSpPr>
        <p:spPr>
          <a:xfrm>
            <a:off x="7918188" y="2767286"/>
            <a:ext cx="923330" cy="1323439"/>
          </a:xfrm>
          <a:prstGeom prst="rect">
            <a:avLst/>
          </a:prstGeom>
          <a:noFill/>
        </p:spPr>
        <p:txBody>
          <a:bodyPr vert="eaVert" wrap="none" rtlCol="0">
            <a:spAutoFit/>
          </a:bodyPr>
          <a:lstStyle/>
          <a:p>
            <a:r>
              <a:rPr kumimoji="1" lang="ja-JP" altLang="en-US" sz="2400" dirty="0"/>
              <a:t>ホルモン</a:t>
            </a:r>
            <a:endParaRPr kumimoji="1" lang="en-US" altLang="ja-JP" sz="2400" dirty="0"/>
          </a:p>
          <a:p>
            <a:r>
              <a:rPr kumimoji="1" lang="ja-JP" altLang="en-US" sz="2400" dirty="0"/>
              <a:t>血糖値</a:t>
            </a:r>
          </a:p>
        </p:txBody>
      </p:sp>
      <p:sp>
        <p:nvSpPr>
          <p:cNvPr id="14" name="テキスト ボックス 13">
            <a:extLst>
              <a:ext uri="{FF2B5EF4-FFF2-40B4-BE49-F238E27FC236}">
                <a16:creationId xmlns:a16="http://schemas.microsoft.com/office/drawing/2014/main" id="{A805D6AC-19A0-4622-A763-D728F7A31A7E}"/>
              </a:ext>
            </a:extLst>
          </p:cNvPr>
          <p:cNvSpPr txBox="1"/>
          <p:nvPr/>
        </p:nvSpPr>
        <p:spPr>
          <a:xfrm>
            <a:off x="9522201" y="2767286"/>
            <a:ext cx="553998" cy="1015663"/>
          </a:xfrm>
          <a:prstGeom prst="rect">
            <a:avLst/>
          </a:prstGeom>
          <a:noFill/>
        </p:spPr>
        <p:txBody>
          <a:bodyPr vert="eaVert" wrap="none" rtlCol="0">
            <a:spAutoFit/>
          </a:bodyPr>
          <a:lstStyle/>
          <a:p>
            <a:r>
              <a:rPr kumimoji="1" lang="ja-JP" altLang="en-US" sz="2400" dirty="0"/>
              <a:t>脳活動</a:t>
            </a:r>
          </a:p>
        </p:txBody>
      </p:sp>
      <p:sp>
        <p:nvSpPr>
          <p:cNvPr id="16" name="テキスト ボックス 15">
            <a:extLst>
              <a:ext uri="{FF2B5EF4-FFF2-40B4-BE49-F238E27FC236}">
                <a16:creationId xmlns:a16="http://schemas.microsoft.com/office/drawing/2014/main" id="{3CD54259-C3DE-4924-AD06-AF54918E04C0}"/>
              </a:ext>
            </a:extLst>
          </p:cNvPr>
          <p:cNvSpPr txBox="1"/>
          <p:nvPr/>
        </p:nvSpPr>
        <p:spPr>
          <a:xfrm>
            <a:off x="5527800" y="1564676"/>
            <a:ext cx="1210588" cy="400110"/>
          </a:xfrm>
          <a:prstGeom prst="rect">
            <a:avLst/>
          </a:prstGeom>
          <a:noFill/>
        </p:spPr>
        <p:txBody>
          <a:bodyPr vert="horz" wrap="none" rtlCol="0">
            <a:spAutoFit/>
          </a:bodyPr>
          <a:lstStyle/>
          <a:p>
            <a:r>
              <a:rPr lang="ja-JP" altLang="en-US" sz="2000" dirty="0"/>
              <a:t>計測難度</a:t>
            </a:r>
            <a:endParaRPr kumimoji="1" lang="ja-JP" altLang="en-US" sz="2000" dirty="0"/>
          </a:p>
        </p:txBody>
      </p:sp>
      <p:sp>
        <p:nvSpPr>
          <p:cNvPr id="17" name="テキスト ボックス 16">
            <a:extLst>
              <a:ext uri="{FF2B5EF4-FFF2-40B4-BE49-F238E27FC236}">
                <a16:creationId xmlns:a16="http://schemas.microsoft.com/office/drawing/2014/main" id="{2F598BDD-4E5B-4EDC-A2A9-50139931115F}"/>
              </a:ext>
            </a:extLst>
          </p:cNvPr>
          <p:cNvSpPr txBox="1"/>
          <p:nvPr/>
        </p:nvSpPr>
        <p:spPr>
          <a:xfrm>
            <a:off x="10260008" y="1637057"/>
            <a:ext cx="954107" cy="400110"/>
          </a:xfrm>
          <a:prstGeom prst="rect">
            <a:avLst/>
          </a:prstGeom>
          <a:noFill/>
        </p:spPr>
        <p:txBody>
          <a:bodyPr vert="horz" wrap="none" rtlCol="0">
            <a:spAutoFit/>
          </a:bodyPr>
          <a:lstStyle/>
          <a:p>
            <a:r>
              <a:rPr lang="ja-JP" altLang="en-US" sz="2000" b="1" dirty="0"/>
              <a:t>難しい</a:t>
            </a:r>
            <a:endParaRPr kumimoji="1" lang="ja-JP" altLang="en-US" sz="2000" b="1" dirty="0"/>
          </a:p>
        </p:txBody>
      </p:sp>
      <p:sp>
        <p:nvSpPr>
          <p:cNvPr id="18" name="テキスト ボックス 17">
            <a:extLst>
              <a:ext uri="{FF2B5EF4-FFF2-40B4-BE49-F238E27FC236}">
                <a16:creationId xmlns:a16="http://schemas.microsoft.com/office/drawing/2014/main" id="{7E1C044E-CDF8-4F5A-8EFE-17C3796CE238}"/>
              </a:ext>
            </a:extLst>
          </p:cNvPr>
          <p:cNvSpPr txBox="1"/>
          <p:nvPr/>
        </p:nvSpPr>
        <p:spPr>
          <a:xfrm>
            <a:off x="977886" y="1637057"/>
            <a:ext cx="954107" cy="400110"/>
          </a:xfrm>
          <a:prstGeom prst="rect">
            <a:avLst/>
          </a:prstGeom>
          <a:noFill/>
        </p:spPr>
        <p:txBody>
          <a:bodyPr vert="horz" wrap="none" rtlCol="0">
            <a:spAutoFit/>
          </a:bodyPr>
          <a:lstStyle/>
          <a:p>
            <a:r>
              <a:rPr lang="ja-JP" altLang="en-US" sz="2000" b="1" dirty="0"/>
              <a:t>易しい</a:t>
            </a:r>
            <a:endParaRPr kumimoji="1" lang="ja-JP" altLang="en-US" sz="2000" b="1" dirty="0"/>
          </a:p>
        </p:txBody>
      </p:sp>
      <p:pic>
        <p:nvPicPr>
          <p:cNvPr id="1026" name="Picture 2" descr="Questionnaire Icons - Download Free Vector Icons | Noun Project">
            <a:extLst>
              <a:ext uri="{FF2B5EF4-FFF2-40B4-BE49-F238E27FC236}">
                <a16:creationId xmlns:a16="http://schemas.microsoft.com/office/drawing/2014/main" id="{69CE6912-E36E-46E4-BAEF-A446557AC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897" y="4001146"/>
            <a:ext cx="1092364" cy="10923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omach Icons - Download Free Vector Icons | Noun Project">
            <a:extLst>
              <a:ext uri="{FF2B5EF4-FFF2-40B4-BE49-F238E27FC236}">
                <a16:creationId xmlns:a16="http://schemas.microsoft.com/office/drawing/2014/main" id="{520E76DF-8067-4023-9B14-727DD250FD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0730" y="3668324"/>
            <a:ext cx="1327840" cy="13278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DC9B3E6-4F8D-4A11-B8CE-83C8B35FA7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9373" y="4235840"/>
            <a:ext cx="1569499" cy="8612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rain Icons - Download Free Vector Icons | Noun Project">
            <a:extLst>
              <a:ext uri="{FF2B5EF4-FFF2-40B4-BE49-F238E27FC236}">
                <a16:creationId xmlns:a16="http://schemas.microsoft.com/office/drawing/2014/main" id="{67C8D90C-2A3B-4356-8BD8-BE6F7BB7DD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1874" y="3783348"/>
            <a:ext cx="1430229" cy="143022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B46548CB-CF0D-4987-ADB4-D04C2C8F94DB}"/>
              </a:ext>
            </a:extLst>
          </p:cNvPr>
          <p:cNvSpPr txBox="1"/>
          <p:nvPr/>
        </p:nvSpPr>
        <p:spPr>
          <a:xfrm>
            <a:off x="2220905" y="6117791"/>
            <a:ext cx="775019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400" dirty="0"/>
              <a:t>簡便かつ精度のよい内受容感覚測定方法の検討を行う</a:t>
            </a:r>
            <a:endParaRPr kumimoji="1" lang="en-US" altLang="ja-JP" sz="2400" dirty="0"/>
          </a:p>
        </p:txBody>
      </p:sp>
      <p:sp>
        <p:nvSpPr>
          <p:cNvPr id="4" name="矢印: 折線 3">
            <a:extLst>
              <a:ext uri="{FF2B5EF4-FFF2-40B4-BE49-F238E27FC236}">
                <a16:creationId xmlns:a16="http://schemas.microsoft.com/office/drawing/2014/main" id="{9AD1212B-9D3D-44B6-9D95-2B44852CF978}"/>
              </a:ext>
            </a:extLst>
          </p:cNvPr>
          <p:cNvSpPr/>
          <p:nvPr/>
        </p:nvSpPr>
        <p:spPr>
          <a:xfrm flipV="1">
            <a:off x="3895378" y="5075842"/>
            <a:ext cx="894736" cy="706365"/>
          </a:xfrm>
          <a:prstGeom prst="bentArrow">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テキスト ボックス 4">
            <a:extLst>
              <a:ext uri="{FF2B5EF4-FFF2-40B4-BE49-F238E27FC236}">
                <a16:creationId xmlns:a16="http://schemas.microsoft.com/office/drawing/2014/main" id="{7F48AE3D-8750-4B39-ACC7-7A85996E44CE}"/>
              </a:ext>
            </a:extLst>
          </p:cNvPr>
          <p:cNvSpPr txBox="1"/>
          <p:nvPr/>
        </p:nvSpPr>
        <p:spPr>
          <a:xfrm>
            <a:off x="4790114" y="5378706"/>
            <a:ext cx="2954655" cy="461665"/>
          </a:xfrm>
          <a:prstGeom prst="rect">
            <a:avLst/>
          </a:prstGeom>
          <a:noFill/>
        </p:spPr>
        <p:txBody>
          <a:bodyPr wrap="none" rtlCol="0">
            <a:spAutoFit/>
          </a:bodyPr>
          <a:lstStyle/>
          <a:p>
            <a:r>
              <a:rPr kumimoji="1" lang="ja-JP" altLang="en-US" sz="2400" dirty="0">
                <a:solidFill>
                  <a:schemeClr val="accent2"/>
                </a:solidFill>
              </a:rPr>
              <a:t>改訂版心拍弁別課題</a:t>
            </a:r>
          </a:p>
        </p:txBody>
      </p:sp>
    </p:spTree>
    <p:extLst>
      <p:ext uri="{BB962C8B-B14F-4D97-AF65-F5344CB8AC3E}">
        <p14:creationId xmlns:p14="http://schemas.microsoft.com/office/powerpoint/2010/main" val="344956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5010E-8B68-46FF-B650-0F0D751FFEE9}"/>
              </a:ext>
            </a:extLst>
          </p:cNvPr>
          <p:cNvSpPr>
            <a:spLocks noGrp="1"/>
          </p:cNvSpPr>
          <p:nvPr>
            <p:ph type="title"/>
          </p:nvPr>
        </p:nvSpPr>
        <p:spPr/>
        <p:txBody>
          <a:bodyPr/>
          <a:lstStyle/>
          <a:p>
            <a:r>
              <a:rPr kumimoji="1" lang="ja-JP" altLang="en-US" dirty="0"/>
              <a:t>心拍カウント課題の問題点</a:t>
            </a:r>
          </a:p>
        </p:txBody>
      </p:sp>
      <p:sp>
        <p:nvSpPr>
          <p:cNvPr id="3" name="コンテンツ プレースホルダー 2">
            <a:extLst>
              <a:ext uri="{FF2B5EF4-FFF2-40B4-BE49-F238E27FC236}">
                <a16:creationId xmlns:a16="http://schemas.microsoft.com/office/drawing/2014/main" id="{A905F3DF-B74D-457C-99F7-B5405616653C}"/>
              </a:ext>
            </a:extLst>
          </p:cNvPr>
          <p:cNvSpPr>
            <a:spLocks noGrp="1"/>
          </p:cNvSpPr>
          <p:nvPr>
            <p:ph idx="1"/>
          </p:nvPr>
        </p:nvSpPr>
        <p:spPr/>
        <p:txBody>
          <a:bodyPr>
            <a:normAutofit/>
          </a:bodyPr>
          <a:lstStyle/>
          <a:p>
            <a:pPr marL="0" indent="0">
              <a:buNone/>
            </a:pPr>
            <a:r>
              <a:rPr kumimoji="1" lang="ja-JP" altLang="en-US" sz="2000" u="sng" dirty="0"/>
              <a:t>心拍カウント課題</a:t>
            </a:r>
            <a:endParaRPr kumimoji="1" lang="en-US" altLang="ja-JP" sz="2000" dirty="0"/>
          </a:p>
          <a:p>
            <a:pPr marL="0" indent="0">
              <a:buNone/>
            </a:pPr>
            <a:r>
              <a:rPr lang="ja-JP" altLang="en-US" sz="2000" dirty="0"/>
              <a:t>　</a:t>
            </a:r>
            <a:r>
              <a:rPr kumimoji="1" lang="ja-JP" altLang="en-US" sz="2000" dirty="0"/>
              <a:t>一定時間内の心拍数を数える課題</a:t>
            </a:r>
            <a:endParaRPr kumimoji="1" lang="en-US" altLang="ja-JP" sz="2000" dirty="0"/>
          </a:p>
          <a:p>
            <a:pPr marL="0" indent="0">
              <a:buNone/>
            </a:pPr>
            <a:endParaRPr lang="en-US" altLang="ja-JP" sz="2000" dirty="0"/>
          </a:p>
          <a:p>
            <a:pPr marL="0" indent="0">
              <a:buNone/>
            </a:pPr>
            <a:r>
              <a:rPr lang="ja-JP" altLang="en-US" sz="2000" u="sng" dirty="0"/>
              <a:t>問題点</a:t>
            </a:r>
            <a:endParaRPr lang="en-US" altLang="ja-JP" sz="2000" u="sng" dirty="0"/>
          </a:p>
          <a:p>
            <a:r>
              <a:rPr kumimoji="1" lang="ja-JP" altLang="en-US" sz="2000" dirty="0"/>
              <a:t>心拍カウント課題成績と</a:t>
            </a:r>
            <a:r>
              <a:rPr kumimoji="1" lang="en-US" altLang="ja-JP" sz="2000" dirty="0"/>
              <a:t>IQ</a:t>
            </a:r>
            <a:r>
              <a:rPr kumimoji="1" lang="ja-JP" altLang="en-US" sz="2000" dirty="0"/>
              <a:t>の間に相関がある</a:t>
            </a:r>
            <a:r>
              <a:rPr kumimoji="1" lang="en-US" altLang="ja-JP" sz="2000" dirty="0"/>
              <a:t>	</a:t>
            </a:r>
            <a:r>
              <a:rPr kumimoji="1" lang="ja-JP" altLang="en-US" sz="2000" dirty="0"/>
              <a:t>（</a:t>
            </a:r>
            <a:r>
              <a:rPr kumimoji="1" lang="en-US" altLang="ja-JP" sz="2000" dirty="0"/>
              <a:t>Murphy et al., 2018</a:t>
            </a:r>
            <a:r>
              <a:rPr kumimoji="1" lang="ja-JP" altLang="en-US" sz="2000" dirty="0"/>
              <a:t>）</a:t>
            </a:r>
            <a:endParaRPr kumimoji="1" lang="en-US" altLang="ja-JP" sz="2000" dirty="0"/>
          </a:p>
          <a:p>
            <a:endParaRPr lang="en-US" altLang="ja-JP" sz="2000" dirty="0"/>
          </a:p>
          <a:p>
            <a:r>
              <a:rPr lang="ja-JP" altLang="en-US" sz="2000" dirty="0"/>
              <a:t>成績の計算法に問題があり，スコアが知覚能力を反映していない</a:t>
            </a:r>
            <a:r>
              <a:rPr lang="en-US" altLang="ja-JP" sz="2000" dirty="0"/>
              <a:t>									</a:t>
            </a:r>
            <a:r>
              <a:rPr lang="ja-JP" altLang="en-US" sz="2000" dirty="0"/>
              <a:t>（</a:t>
            </a:r>
            <a:r>
              <a:rPr lang="en-US" altLang="ja-JP" sz="2000" dirty="0" err="1"/>
              <a:t>Zamariola</a:t>
            </a:r>
            <a:r>
              <a:rPr lang="en-US" altLang="ja-JP" sz="2000" dirty="0"/>
              <a:t> et al</a:t>
            </a:r>
            <a:r>
              <a:rPr lang="en-US" altLang="ja-JP" sz="2000"/>
              <a:t>., 2018</a:t>
            </a:r>
            <a:r>
              <a:rPr lang="ja-JP" altLang="en-US" sz="2000"/>
              <a:t>）</a:t>
            </a:r>
            <a:endParaRPr lang="en-US" altLang="ja-JP" sz="2000" dirty="0"/>
          </a:p>
          <a:p>
            <a:pPr lvl="1">
              <a:buFont typeface="Wingdings" panose="05000000000000000000" pitchFamily="2" charset="2"/>
              <a:buChar char="ü"/>
            </a:pPr>
            <a:r>
              <a:rPr kumimoji="1" lang="ja-JP" altLang="en-US" sz="2000" dirty="0"/>
              <a:t>成績と心拍数に相関がある</a:t>
            </a:r>
            <a:endParaRPr kumimoji="1" lang="en-US" altLang="ja-JP" sz="2000" dirty="0"/>
          </a:p>
          <a:p>
            <a:pPr lvl="1">
              <a:buFont typeface="Wingdings" panose="05000000000000000000" pitchFamily="2" charset="2"/>
              <a:buChar char="ü"/>
            </a:pPr>
            <a:r>
              <a:rPr lang="ja-JP" altLang="en-US" sz="2000" dirty="0"/>
              <a:t>応答した心拍数と実際の心拍数の相関がない</a:t>
            </a:r>
            <a:endParaRPr kumimoji="1" lang="ja-JP" altLang="en-US" sz="2000" dirty="0"/>
          </a:p>
          <a:p>
            <a:endParaRPr kumimoji="1" lang="ja-JP" altLang="en-US" sz="2000" dirty="0"/>
          </a:p>
        </p:txBody>
      </p:sp>
      <p:sp>
        <p:nvSpPr>
          <p:cNvPr id="4" name="テキスト ボックス 3">
            <a:extLst>
              <a:ext uri="{FF2B5EF4-FFF2-40B4-BE49-F238E27FC236}">
                <a16:creationId xmlns:a16="http://schemas.microsoft.com/office/drawing/2014/main" id="{DA069306-0A19-4305-9F73-DE904354AFC2}"/>
              </a:ext>
            </a:extLst>
          </p:cNvPr>
          <p:cNvSpPr txBox="1"/>
          <p:nvPr/>
        </p:nvSpPr>
        <p:spPr>
          <a:xfrm>
            <a:off x="3043061" y="5896919"/>
            <a:ext cx="6105878"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ja-JP" altLang="en-US" sz="2000" dirty="0"/>
              <a:t>知識等の影響を受けにくい手法が必要</a:t>
            </a:r>
            <a:endParaRPr kumimoji="1" lang="en-US" altLang="ja-JP" sz="2000" dirty="0"/>
          </a:p>
        </p:txBody>
      </p:sp>
      <p:grpSp>
        <p:nvGrpSpPr>
          <p:cNvPr id="5" name="グループ化 4">
            <a:extLst>
              <a:ext uri="{FF2B5EF4-FFF2-40B4-BE49-F238E27FC236}">
                <a16:creationId xmlns:a16="http://schemas.microsoft.com/office/drawing/2014/main" id="{57B978FD-0A43-4565-B637-F4E941F3566D}"/>
              </a:ext>
            </a:extLst>
          </p:cNvPr>
          <p:cNvGrpSpPr/>
          <p:nvPr/>
        </p:nvGrpSpPr>
        <p:grpSpPr>
          <a:xfrm>
            <a:off x="7322575" y="1511967"/>
            <a:ext cx="3652728" cy="1417880"/>
            <a:chOff x="1006864" y="5647379"/>
            <a:chExt cx="2880000" cy="1050280"/>
          </a:xfrm>
        </p:grpSpPr>
        <p:graphicFrame>
          <p:nvGraphicFramePr>
            <p:cNvPr id="6" name="グラフ 5">
              <a:extLst>
                <a:ext uri="{FF2B5EF4-FFF2-40B4-BE49-F238E27FC236}">
                  <a16:creationId xmlns:a16="http://schemas.microsoft.com/office/drawing/2014/main" id="{4974D296-CEE8-4913-91D4-67C7FF0E848D}"/>
                </a:ext>
              </a:extLst>
            </p:cNvPr>
            <p:cNvGraphicFramePr>
              <a:graphicFrameLocks/>
            </p:cNvGraphicFramePr>
            <p:nvPr/>
          </p:nvGraphicFramePr>
          <p:xfrm>
            <a:off x="1006864" y="5647379"/>
            <a:ext cx="2880000" cy="720000"/>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a:extLst>
                <a:ext uri="{FF2B5EF4-FFF2-40B4-BE49-F238E27FC236}">
                  <a16:creationId xmlns:a16="http://schemas.microsoft.com/office/drawing/2014/main" id="{7F8283B9-8D23-46AA-A857-7FEB82A58869}"/>
                </a:ext>
              </a:extLst>
            </p:cNvPr>
            <p:cNvSpPr txBox="1"/>
            <p:nvPr/>
          </p:nvSpPr>
          <p:spPr>
            <a:xfrm>
              <a:off x="1200800" y="6243459"/>
              <a:ext cx="325730" cy="261610"/>
            </a:xfrm>
            <a:prstGeom prst="rect">
              <a:avLst/>
            </a:prstGeom>
            <a:noFill/>
          </p:spPr>
          <p:txBody>
            <a:bodyPr wrap="none" rtlCol="0">
              <a:spAutoFit/>
            </a:bodyPr>
            <a:lstStyle/>
            <a:p>
              <a:r>
                <a:rPr lang="ja-JP" altLang="en-US" sz="1050" dirty="0">
                  <a:latin typeface="游ゴシック" panose="020B0400000000000000" pitchFamily="50" charset="-128"/>
                  <a:ea typeface="游ゴシック" panose="020B0400000000000000" pitchFamily="50" charset="-128"/>
                </a:rPr>
                <a:t>♪</a:t>
              </a:r>
            </a:p>
          </p:txBody>
        </p:sp>
        <p:sp>
          <p:nvSpPr>
            <p:cNvPr id="8" name="テキスト ボックス 7">
              <a:extLst>
                <a:ext uri="{FF2B5EF4-FFF2-40B4-BE49-F238E27FC236}">
                  <a16:creationId xmlns:a16="http://schemas.microsoft.com/office/drawing/2014/main" id="{BAD99B83-4802-42D3-8EF3-79A0920F4739}"/>
                </a:ext>
              </a:extLst>
            </p:cNvPr>
            <p:cNvSpPr txBox="1"/>
            <p:nvPr/>
          </p:nvSpPr>
          <p:spPr>
            <a:xfrm>
              <a:off x="3433606" y="6243459"/>
              <a:ext cx="325730" cy="261610"/>
            </a:xfrm>
            <a:prstGeom prst="rect">
              <a:avLst/>
            </a:prstGeom>
            <a:noFill/>
          </p:spPr>
          <p:txBody>
            <a:bodyPr wrap="none" rtlCol="0">
              <a:spAutoFit/>
            </a:bodyPr>
            <a:lstStyle/>
            <a:p>
              <a:r>
                <a:rPr lang="ja-JP" altLang="en-US" sz="1050" dirty="0">
                  <a:latin typeface="游ゴシック" panose="020B0400000000000000" pitchFamily="50" charset="-128"/>
                  <a:ea typeface="游ゴシック" panose="020B0400000000000000" pitchFamily="50" charset="-128"/>
                </a:rPr>
                <a:t>♪</a:t>
              </a:r>
            </a:p>
          </p:txBody>
        </p:sp>
        <p:cxnSp>
          <p:nvCxnSpPr>
            <p:cNvPr id="9" name="直線コネクタ 8">
              <a:extLst>
                <a:ext uri="{FF2B5EF4-FFF2-40B4-BE49-F238E27FC236}">
                  <a16:creationId xmlns:a16="http://schemas.microsoft.com/office/drawing/2014/main" id="{CCF07909-6653-4C09-95A4-80AF391952C7}"/>
                </a:ext>
              </a:extLst>
            </p:cNvPr>
            <p:cNvCxnSpPr/>
            <p:nvPr/>
          </p:nvCxnSpPr>
          <p:spPr>
            <a:xfrm flipV="1">
              <a:off x="3596471" y="5817734"/>
              <a:ext cx="0" cy="4437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8E56377-6BE3-43FE-A98A-055CB70CAEEE}"/>
                </a:ext>
              </a:extLst>
            </p:cNvPr>
            <p:cNvCxnSpPr/>
            <p:nvPr/>
          </p:nvCxnSpPr>
          <p:spPr>
            <a:xfrm flipV="1">
              <a:off x="1343486" y="5817734"/>
              <a:ext cx="0" cy="4437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平行四辺形 10">
              <a:extLst>
                <a:ext uri="{FF2B5EF4-FFF2-40B4-BE49-F238E27FC236}">
                  <a16:creationId xmlns:a16="http://schemas.microsoft.com/office/drawing/2014/main" id="{C46F1A2A-40DF-4EF6-A339-7DB2286839F9}"/>
                </a:ext>
              </a:extLst>
            </p:cNvPr>
            <p:cNvSpPr/>
            <p:nvPr/>
          </p:nvSpPr>
          <p:spPr>
            <a:xfrm>
              <a:off x="2319018" y="5720387"/>
              <a:ext cx="514643" cy="617878"/>
            </a:xfrm>
            <a:prstGeom prst="parallelogram">
              <a:avLst>
                <a:gd name="adj" fmla="val 4793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正方形/長方形 11">
              <a:extLst>
                <a:ext uri="{FF2B5EF4-FFF2-40B4-BE49-F238E27FC236}">
                  <a16:creationId xmlns:a16="http://schemas.microsoft.com/office/drawing/2014/main" id="{04B48699-7C2A-421A-B657-96EA47D80F38}"/>
                </a:ext>
              </a:extLst>
            </p:cNvPr>
            <p:cNvSpPr/>
            <p:nvPr/>
          </p:nvSpPr>
          <p:spPr>
            <a:xfrm>
              <a:off x="2497958" y="5669326"/>
              <a:ext cx="366555" cy="14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6BD5525D-BBCE-4933-8DF6-230A4D518314}"/>
                </a:ext>
              </a:extLst>
            </p:cNvPr>
            <p:cNvSpPr/>
            <p:nvPr/>
          </p:nvSpPr>
          <p:spPr>
            <a:xfrm>
              <a:off x="2271305" y="6290902"/>
              <a:ext cx="366555" cy="14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4" name="直線矢印コネクタ 13">
              <a:extLst>
                <a:ext uri="{FF2B5EF4-FFF2-40B4-BE49-F238E27FC236}">
                  <a16:creationId xmlns:a16="http://schemas.microsoft.com/office/drawing/2014/main" id="{AA33F884-5F14-4561-BE34-DF4881DFDDA4}"/>
                </a:ext>
              </a:extLst>
            </p:cNvPr>
            <p:cNvCxnSpPr/>
            <p:nvPr/>
          </p:nvCxnSpPr>
          <p:spPr>
            <a:xfrm>
              <a:off x="1343486" y="6572975"/>
              <a:ext cx="2252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D643A8FD-2077-496B-8C99-E1E50FE754AA}"/>
                </a:ext>
              </a:extLst>
            </p:cNvPr>
            <p:cNvSpPr/>
            <p:nvPr/>
          </p:nvSpPr>
          <p:spPr>
            <a:xfrm>
              <a:off x="1934090" y="6446879"/>
              <a:ext cx="1163033" cy="250780"/>
            </a:xfrm>
            <a:prstGeom prst="rect">
              <a:avLst/>
            </a:prstGeom>
            <a:solidFill>
              <a:schemeClr val="bg1"/>
            </a:solidFill>
          </p:spPr>
          <p:txBody>
            <a:bodyPr wrap="none" anchor="ctr">
              <a:spAutoFit/>
            </a:bodyPr>
            <a:lstStyle/>
            <a:p>
              <a:pPr algn="ctr"/>
              <a:r>
                <a:rPr lang="ja-JP" altLang="en-US" sz="1600" dirty="0">
                  <a:solidFill>
                    <a:srgbClr val="333132"/>
                  </a:solidFill>
                  <a:latin typeface="游ゴシック" panose="020B0400000000000000" pitchFamily="50" charset="-128"/>
                  <a:ea typeface="游ゴシック" panose="020B0400000000000000" pitchFamily="50" charset="-128"/>
                </a:rPr>
                <a:t>心拍カウント</a:t>
              </a:r>
              <a:r>
                <a:rPr lang="en-US" altLang="ja-JP" sz="1600" dirty="0">
                  <a:solidFill>
                    <a:srgbClr val="333132"/>
                  </a:solidFill>
                  <a:latin typeface="游ゴシック" panose="020B0400000000000000" pitchFamily="50" charset="-128"/>
                  <a:ea typeface="游ゴシック" panose="020B0400000000000000" pitchFamily="50" charset="-128"/>
                </a:rPr>
                <a:t> </a:t>
              </a:r>
              <a:endParaRPr lang="ja-JP" altLang="en-US" sz="1600" dirty="0">
                <a:latin typeface="游ゴシック" panose="020B0400000000000000" pitchFamily="50" charset="-128"/>
                <a:ea typeface="游ゴシック" panose="020B0400000000000000" pitchFamily="50" charset="-128"/>
              </a:endParaRPr>
            </a:p>
          </p:txBody>
        </p:sp>
      </p:grpSp>
    </p:spTree>
    <p:extLst>
      <p:ext uri="{BB962C8B-B14F-4D97-AF65-F5344CB8AC3E}">
        <p14:creationId xmlns:p14="http://schemas.microsoft.com/office/powerpoint/2010/main" val="4302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lang="ja-JP" altLang="en-US" dirty="0">
                <a:latin typeface="游ゴシック" panose="020B0400000000000000" pitchFamily="50" charset="-128"/>
                <a:ea typeface="游ゴシック" panose="020B0400000000000000" pitchFamily="50" charset="-128"/>
              </a:rPr>
              <a:t>心拍弁別課題：手順</a:t>
            </a:r>
            <a:endParaRPr kumimoji="1" lang="ja-JP" altLang="en-US" dirty="0">
              <a:latin typeface="游ゴシック" panose="020B0400000000000000" pitchFamily="50" charset="-128"/>
              <a:ea typeface="游ゴシック" panose="020B0400000000000000" pitchFamily="50" charset="-128"/>
            </a:endParaRPr>
          </a:p>
        </p:txBody>
      </p:sp>
      <p:sp>
        <p:nvSpPr>
          <p:cNvPr id="5" name="コンテンツ プレースホルダー 2">
            <a:extLst>
              <a:ext uri="{FF2B5EF4-FFF2-40B4-BE49-F238E27FC236}">
                <a16:creationId xmlns:a16="http://schemas.microsoft.com/office/drawing/2014/main" id="{D15E9E84-1911-423F-AC0A-47B48FE7293E}"/>
              </a:ext>
            </a:extLst>
          </p:cNvPr>
          <p:cNvSpPr txBox="1">
            <a:spLocks/>
          </p:cNvSpPr>
          <p:nvPr/>
        </p:nvSpPr>
        <p:spPr>
          <a:xfrm>
            <a:off x="838200" y="1917984"/>
            <a:ext cx="5078747" cy="4478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心電から検出した</a:t>
            </a:r>
            <a:r>
              <a:rPr lang="en-US" altLang="ja-JP" sz="2000" dirty="0"/>
              <a:t>R</a:t>
            </a:r>
            <a:r>
              <a:rPr lang="ja-JP" altLang="en-US" sz="2000" dirty="0"/>
              <a:t>波のタイミングに，一定の遅れを加えてビープ音を</a:t>
            </a:r>
            <a:r>
              <a:rPr lang="en-US" altLang="ja-JP" sz="2000" dirty="0"/>
              <a:t>10</a:t>
            </a:r>
            <a:r>
              <a:rPr lang="ja-JP" altLang="en-US" sz="2000" dirty="0"/>
              <a:t>拍呈示</a:t>
            </a:r>
            <a:endParaRPr lang="en-US" altLang="ja-JP" sz="2000" dirty="0"/>
          </a:p>
          <a:p>
            <a:endParaRPr lang="en-US" altLang="ja-JP" sz="2000" dirty="0"/>
          </a:p>
          <a:p>
            <a:r>
              <a:rPr lang="ja-JP" altLang="en-US" sz="2000" dirty="0"/>
              <a:t>参加者は，音刺激のタイミングが自身の心拍と一致しているかを二択応答</a:t>
            </a:r>
            <a:endParaRPr lang="en-US" altLang="ja-JP" sz="2000" dirty="0"/>
          </a:p>
          <a:p>
            <a:endParaRPr lang="ja-JP" altLang="en-US" sz="2000" dirty="0"/>
          </a:p>
          <a:p>
            <a:r>
              <a:rPr lang="ja-JP" altLang="en-US" sz="2000" dirty="0"/>
              <a:t>遅れ条件：</a:t>
            </a:r>
            <a:r>
              <a:rPr lang="en-US" altLang="ja-JP" sz="2000" dirty="0"/>
              <a:t>0ms, 150ms, 300ms, 450ms</a:t>
            </a:r>
          </a:p>
          <a:p>
            <a:endParaRPr lang="en-US" altLang="ja-JP" sz="2000" dirty="0"/>
          </a:p>
          <a:p>
            <a:r>
              <a:rPr lang="ja-JP" altLang="en-US" sz="2000" dirty="0"/>
              <a:t>繰り返し：</a:t>
            </a:r>
            <a:r>
              <a:rPr lang="en-US" altLang="ja-JP" sz="2000" dirty="0"/>
              <a:t>6</a:t>
            </a:r>
            <a:r>
              <a:rPr lang="ja-JP" altLang="en-US" sz="2000" dirty="0"/>
              <a:t>回</a:t>
            </a:r>
            <a:endParaRPr lang="en-US" altLang="ja-JP" sz="2000" dirty="0"/>
          </a:p>
          <a:p>
            <a:endParaRPr lang="en-US" altLang="ja-JP" sz="2000" dirty="0"/>
          </a:p>
          <a:p>
            <a:r>
              <a:rPr lang="ja-JP" altLang="en-US" sz="2000" dirty="0"/>
              <a:t>試行数：</a:t>
            </a:r>
            <a:r>
              <a:rPr lang="en-US" altLang="ja-JP" sz="2000" dirty="0"/>
              <a:t>4</a:t>
            </a:r>
            <a:r>
              <a:rPr lang="ja-JP" altLang="en-US" sz="2000" dirty="0"/>
              <a:t>条件</a:t>
            </a:r>
            <a:r>
              <a:rPr lang="en-US" altLang="ja-JP" sz="2000" dirty="0"/>
              <a:t>×6</a:t>
            </a:r>
            <a:r>
              <a:rPr lang="ja-JP" altLang="en-US" sz="2000" dirty="0"/>
              <a:t>繰り返し＝</a:t>
            </a:r>
            <a:r>
              <a:rPr lang="en-US" altLang="ja-JP" sz="2000" dirty="0"/>
              <a:t>24</a:t>
            </a:r>
            <a:r>
              <a:rPr lang="ja-JP" altLang="en-US" sz="2000" dirty="0"/>
              <a:t>試行</a:t>
            </a:r>
            <a:endParaRPr lang="en-US" altLang="ja-JP" sz="2000" dirty="0"/>
          </a:p>
        </p:txBody>
      </p:sp>
      <p:graphicFrame>
        <p:nvGraphicFramePr>
          <p:cNvPr id="7" name="グラフ 6">
            <a:extLst>
              <a:ext uri="{FF2B5EF4-FFF2-40B4-BE49-F238E27FC236}">
                <a16:creationId xmlns:a16="http://schemas.microsoft.com/office/drawing/2014/main" id="{8CC4266E-C42B-4176-AB25-D5B9B5ABA61A}"/>
              </a:ext>
            </a:extLst>
          </p:cNvPr>
          <p:cNvGraphicFramePr>
            <a:graphicFrameLocks/>
          </p:cNvGraphicFramePr>
          <p:nvPr/>
        </p:nvGraphicFramePr>
        <p:xfrm>
          <a:off x="6933694" y="5479389"/>
          <a:ext cx="4056121" cy="1020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a:extLst>
              <a:ext uri="{FF2B5EF4-FFF2-40B4-BE49-F238E27FC236}">
                <a16:creationId xmlns:a16="http://schemas.microsoft.com/office/drawing/2014/main" id="{D41814B6-4E85-4188-927F-A7BF0CBDC331}"/>
              </a:ext>
            </a:extLst>
          </p:cNvPr>
          <p:cNvGraphicFramePr>
            <a:graphicFrameLocks/>
          </p:cNvGraphicFramePr>
          <p:nvPr/>
        </p:nvGraphicFramePr>
        <p:xfrm>
          <a:off x="6933694" y="4004668"/>
          <a:ext cx="4056121" cy="1020636"/>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a:extLst>
              <a:ext uri="{FF2B5EF4-FFF2-40B4-BE49-F238E27FC236}">
                <a16:creationId xmlns:a16="http://schemas.microsoft.com/office/drawing/2014/main" id="{CADE04A8-24B4-4E6F-BBAA-E9C8E103B96A}"/>
              </a:ext>
            </a:extLst>
          </p:cNvPr>
          <p:cNvSpPr txBox="1"/>
          <p:nvPr/>
        </p:nvSpPr>
        <p:spPr>
          <a:xfrm>
            <a:off x="7891793" y="3751304"/>
            <a:ext cx="2139922" cy="338554"/>
          </a:xfrm>
          <a:prstGeom prst="rect">
            <a:avLst/>
          </a:prstGeom>
          <a:noFill/>
        </p:spPr>
        <p:txBody>
          <a:bodyPr wrap="square" rtlCol="0">
            <a:spAutoFit/>
          </a:bodyPr>
          <a:lstStyle/>
          <a:p>
            <a:pPr algn="ctr"/>
            <a:r>
              <a:rPr lang="ja-JP" altLang="en-US" sz="1600" dirty="0"/>
              <a:t>遅れ時間</a:t>
            </a:r>
            <a:r>
              <a:rPr kumimoji="1" lang="ja-JP" altLang="en-US" sz="1600" dirty="0"/>
              <a:t> </a:t>
            </a:r>
            <a:r>
              <a:rPr kumimoji="1" lang="en-US" altLang="ja-JP" sz="1600" dirty="0"/>
              <a:t>0ms</a:t>
            </a:r>
            <a:endParaRPr kumimoji="1" lang="ja-JP" altLang="en-US" sz="1600" dirty="0"/>
          </a:p>
        </p:txBody>
      </p:sp>
      <p:sp>
        <p:nvSpPr>
          <p:cNvPr id="11" name="テキスト ボックス 10">
            <a:extLst>
              <a:ext uri="{FF2B5EF4-FFF2-40B4-BE49-F238E27FC236}">
                <a16:creationId xmlns:a16="http://schemas.microsoft.com/office/drawing/2014/main" id="{22DDBF12-F54D-41D8-88D9-11739CF9E329}"/>
              </a:ext>
            </a:extLst>
          </p:cNvPr>
          <p:cNvSpPr txBox="1"/>
          <p:nvPr/>
        </p:nvSpPr>
        <p:spPr>
          <a:xfrm>
            <a:off x="7739209" y="5226025"/>
            <a:ext cx="2445091" cy="338554"/>
          </a:xfrm>
          <a:prstGeom prst="rect">
            <a:avLst/>
          </a:prstGeom>
          <a:noFill/>
        </p:spPr>
        <p:txBody>
          <a:bodyPr wrap="square" rtlCol="0">
            <a:spAutoFit/>
          </a:bodyPr>
          <a:lstStyle/>
          <a:p>
            <a:pPr algn="ctr"/>
            <a:r>
              <a:rPr lang="ja-JP" altLang="en-US" sz="1600" dirty="0"/>
              <a:t>遅れ時間 </a:t>
            </a:r>
            <a:r>
              <a:rPr lang="en-US" altLang="ja-JP" sz="1600" dirty="0"/>
              <a:t>300ms</a:t>
            </a:r>
            <a:endParaRPr kumimoji="1" lang="ja-JP" altLang="en-US" sz="1600" dirty="0"/>
          </a:p>
        </p:txBody>
      </p:sp>
      <p:sp>
        <p:nvSpPr>
          <p:cNvPr id="3" name="矢印: 右 2">
            <a:extLst>
              <a:ext uri="{FF2B5EF4-FFF2-40B4-BE49-F238E27FC236}">
                <a16:creationId xmlns:a16="http://schemas.microsoft.com/office/drawing/2014/main" id="{9361732A-B6C9-49B6-ADA9-7FC3E2E446B7}"/>
              </a:ext>
            </a:extLst>
          </p:cNvPr>
          <p:cNvSpPr/>
          <p:nvPr/>
        </p:nvSpPr>
        <p:spPr>
          <a:xfrm>
            <a:off x="6761911" y="1654207"/>
            <a:ext cx="4905652" cy="1325563"/>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03986D74-EAA2-49B8-ABEB-3FA41D3590C4}"/>
              </a:ext>
            </a:extLst>
          </p:cNvPr>
          <p:cNvSpPr txBox="1"/>
          <p:nvPr/>
        </p:nvSpPr>
        <p:spPr>
          <a:xfrm>
            <a:off x="6809871" y="2132322"/>
            <a:ext cx="543739" cy="369332"/>
          </a:xfrm>
          <a:prstGeom prst="rect">
            <a:avLst/>
          </a:prstGeom>
          <a:noFill/>
        </p:spPr>
        <p:txBody>
          <a:bodyPr wrap="none" rtlCol="0">
            <a:spAutoFit/>
          </a:bodyPr>
          <a:lstStyle/>
          <a:p>
            <a:r>
              <a:rPr kumimoji="1" lang="en-US" altLang="ja-JP" dirty="0"/>
              <a:t>2</a:t>
            </a:r>
            <a:r>
              <a:rPr kumimoji="1" lang="ja-JP" altLang="en-US" dirty="0"/>
              <a:t>秒</a:t>
            </a:r>
          </a:p>
        </p:txBody>
      </p:sp>
      <p:sp>
        <p:nvSpPr>
          <p:cNvPr id="10" name="テキスト ボックス 9">
            <a:extLst>
              <a:ext uri="{FF2B5EF4-FFF2-40B4-BE49-F238E27FC236}">
                <a16:creationId xmlns:a16="http://schemas.microsoft.com/office/drawing/2014/main" id="{5536A302-FCFB-4567-AB41-7F206E33D2DA}"/>
              </a:ext>
            </a:extLst>
          </p:cNvPr>
          <p:cNvSpPr txBox="1"/>
          <p:nvPr/>
        </p:nvSpPr>
        <p:spPr>
          <a:xfrm>
            <a:off x="8263467" y="2132322"/>
            <a:ext cx="671979" cy="369332"/>
          </a:xfrm>
          <a:prstGeom prst="rect">
            <a:avLst/>
          </a:prstGeom>
          <a:noFill/>
        </p:spPr>
        <p:txBody>
          <a:bodyPr wrap="none" rtlCol="0">
            <a:spAutoFit/>
          </a:bodyPr>
          <a:lstStyle/>
          <a:p>
            <a:r>
              <a:rPr lang="en-US" altLang="ja-JP" dirty="0"/>
              <a:t>10</a:t>
            </a:r>
            <a:r>
              <a:rPr lang="ja-JP" altLang="en-US" dirty="0"/>
              <a:t>拍</a:t>
            </a:r>
            <a:endParaRPr kumimoji="1" lang="ja-JP" altLang="en-US" dirty="0"/>
          </a:p>
        </p:txBody>
      </p:sp>
      <p:sp>
        <p:nvSpPr>
          <p:cNvPr id="12" name="テキスト ボックス 11">
            <a:extLst>
              <a:ext uri="{FF2B5EF4-FFF2-40B4-BE49-F238E27FC236}">
                <a16:creationId xmlns:a16="http://schemas.microsoft.com/office/drawing/2014/main" id="{38260BAF-B38C-43E6-9384-9D077309E90C}"/>
              </a:ext>
            </a:extLst>
          </p:cNvPr>
          <p:cNvSpPr txBox="1"/>
          <p:nvPr/>
        </p:nvSpPr>
        <p:spPr>
          <a:xfrm>
            <a:off x="10179762" y="2132322"/>
            <a:ext cx="646331" cy="369332"/>
          </a:xfrm>
          <a:prstGeom prst="rect">
            <a:avLst/>
          </a:prstGeom>
          <a:noFill/>
        </p:spPr>
        <p:txBody>
          <a:bodyPr wrap="none" rtlCol="0">
            <a:spAutoFit/>
          </a:bodyPr>
          <a:lstStyle/>
          <a:p>
            <a:r>
              <a:rPr kumimoji="1" lang="ja-JP" altLang="en-US" dirty="0"/>
              <a:t>応答</a:t>
            </a:r>
          </a:p>
        </p:txBody>
      </p:sp>
      <p:cxnSp>
        <p:nvCxnSpPr>
          <p:cNvPr id="13" name="直線コネクタ 12">
            <a:extLst>
              <a:ext uri="{FF2B5EF4-FFF2-40B4-BE49-F238E27FC236}">
                <a16:creationId xmlns:a16="http://schemas.microsoft.com/office/drawing/2014/main" id="{92DE7E8C-98AF-4404-A075-BCB4C2B3D413}"/>
              </a:ext>
            </a:extLst>
          </p:cNvPr>
          <p:cNvCxnSpPr>
            <a:cxnSpLocks/>
          </p:cNvCxnSpPr>
          <p:nvPr/>
        </p:nvCxnSpPr>
        <p:spPr>
          <a:xfrm>
            <a:off x="7353610" y="1994565"/>
            <a:ext cx="0" cy="6448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58900A3-D241-45FE-8B4D-E45C08AA5BB7}"/>
              </a:ext>
            </a:extLst>
          </p:cNvPr>
          <p:cNvCxnSpPr>
            <a:cxnSpLocks/>
          </p:cNvCxnSpPr>
          <p:nvPr/>
        </p:nvCxnSpPr>
        <p:spPr>
          <a:xfrm>
            <a:off x="9845304" y="1994565"/>
            <a:ext cx="0" cy="6448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3EB4877-FC5D-4D54-B70F-D386F5937A32}"/>
              </a:ext>
            </a:extLst>
          </p:cNvPr>
          <p:cNvSpPr txBox="1"/>
          <p:nvPr/>
        </p:nvSpPr>
        <p:spPr>
          <a:xfrm>
            <a:off x="6438745" y="3003326"/>
            <a:ext cx="646331" cy="369332"/>
          </a:xfrm>
          <a:prstGeom prst="rect">
            <a:avLst/>
          </a:prstGeom>
          <a:noFill/>
        </p:spPr>
        <p:txBody>
          <a:bodyPr wrap="none" rtlCol="0">
            <a:spAutoFit/>
          </a:bodyPr>
          <a:lstStyle/>
          <a:p>
            <a:r>
              <a:rPr kumimoji="1" lang="ja-JP" altLang="en-US" dirty="0"/>
              <a:t>開始</a:t>
            </a:r>
          </a:p>
        </p:txBody>
      </p:sp>
      <p:sp>
        <p:nvSpPr>
          <p:cNvPr id="19" name="テキスト ボックス 18">
            <a:extLst>
              <a:ext uri="{FF2B5EF4-FFF2-40B4-BE49-F238E27FC236}">
                <a16:creationId xmlns:a16="http://schemas.microsoft.com/office/drawing/2014/main" id="{380A5A9E-6790-4D0D-92F6-B29D1B0271D9}"/>
              </a:ext>
            </a:extLst>
          </p:cNvPr>
          <p:cNvSpPr txBox="1"/>
          <p:nvPr/>
        </p:nvSpPr>
        <p:spPr>
          <a:xfrm>
            <a:off x="9718097" y="3012405"/>
            <a:ext cx="1569660" cy="369332"/>
          </a:xfrm>
          <a:prstGeom prst="rect">
            <a:avLst/>
          </a:prstGeom>
          <a:noFill/>
        </p:spPr>
        <p:txBody>
          <a:bodyPr wrap="none" rtlCol="0">
            <a:spAutoFit/>
          </a:bodyPr>
          <a:lstStyle/>
          <a:p>
            <a:r>
              <a:rPr kumimoji="1" lang="ja-JP" altLang="en-US" dirty="0"/>
              <a:t>強制二択応答</a:t>
            </a:r>
          </a:p>
        </p:txBody>
      </p:sp>
      <p:cxnSp>
        <p:nvCxnSpPr>
          <p:cNvPr id="21" name="直線コネクタ 20">
            <a:extLst>
              <a:ext uri="{FF2B5EF4-FFF2-40B4-BE49-F238E27FC236}">
                <a16:creationId xmlns:a16="http://schemas.microsoft.com/office/drawing/2014/main" id="{CCF6A7C1-B1B3-49DE-845C-BAAF61368B66}"/>
              </a:ext>
            </a:extLst>
          </p:cNvPr>
          <p:cNvCxnSpPr>
            <a:stCxn id="3" idx="1"/>
            <a:endCxn id="18" idx="0"/>
          </p:cNvCxnSpPr>
          <p:nvPr/>
        </p:nvCxnSpPr>
        <p:spPr>
          <a:xfrm>
            <a:off x="6761911" y="2316989"/>
            <a:ext cx="0" cy="686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211B118D-CD21-46F6-8989-5CFCA855CE46}"/>
              </a:ext>
            </a:extLst>
          </p:cNvPr>
          <p:cNvSpPr>
            <a:spLocks noGrp="1"/>
          </p:cNvSpPr>
          <p:nvPr>
            <p:ph type="sldNum" sz="quarter" idx="12"/>
          </p:nvPr>
        </p:nvSpPr>
        <p:spPr/>
        <p:txBody>
          <a:bodyPr/>
          <a:lstStyle/>
          <a:p>
            <a:fld id="{2DF77BA3-B279-492B-93FB-C76FAB2A5D08}" type="slidenum">
              <a:rPr kumimoji="1" lang="ja-JP" altLang="en-US" smtClean="0"/>
              <a:t>9</a:t>
            </a:fld>
            <a:endParaRPr kumimoji="1" lang="ja-JP" altLang="en-US"/>
          </a:p>
        </p:txBody>
      </p:sp>
    </p:spTree>
    <p:extLst>
      <p:ext uri="{BB962C8B-B14F-4D97-AF65-F5344CB8AC3E}">
        <p14:creationId xmlns:p14="http://schemas.microsoft.com/office/powerpoint/2010/main" val="42139092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1538</TotalTime>
  <Words>2426</Words>
  <Application>Microsoft Office PowerPoint</Application>
  <PresentationFormat>ワイド画面</PresentationFormat>
  <Paragraphs>480</Paragraphs>
  <Slides>25</Slides>
  <Notes>4</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25</vt:i4>
      </vt:variant>
    </vt:vector>
  </HeadingPairs>
  <TitlesOfParts>
    <vt:vector size="36" baseType="lpstr">
      <vt:lpstr>ＭＳ Ｐゴシック</vt:lpstr>
      <vt:lpstr>Yu Gothic Medium</vt:lpstr>
      <vt:lpstr>游ゴシック</vt:lpstr>
      <vt:lpstr>游ゴシック Light</vt:lpstr>
      <vt:lpstr>Arial</vt:lpstr>
      <vt:lpstr>Cambria Math</vt:lpstr>
      <vt:lpstr>Trebuchet MS</vt:lpstr>
      <vt:lpstr>Wingdings</vt:lpstr>
      <vt:lpstr>Wingdings 3</vt:lpstr>
      <vt:lpstr>Office テーマ</vt:lpstr>
      <vt:lpstr>ファセット</vt:lpstr>
      <vt:lpstr>内受容感覚の個人差と 音楽による感動時の身体反応</vt:lpstr>
      <vt:lpstr>内受容感覚とは</vt:lpstr>
      <vt:lpstr>内受容感覚と感情 </vt:lpstr>
      <vt:lpstr>内受容感覚と感情障害の関連を示す研究</vt:lpstr>
      <vt:lpstr>目的</vt:lpstr>
      <vt:lpstr>内受容感覚感度の測定</vt:lpstr>
      <vt:lpstr>内受容感覚の感度の測定方法</vt:lpstr>
      <vt:lpstr>心拍カウント課題の問題点</vt:lpstr>
      <vt:lpstr>心拍弁別課題：手順</vt:lpstr>
      <vt:lpstr>心拍弁別課題：解析</vt:lpstr>
      <vt:lpstr>結果1：内受容感覚課題（N=51）</vt:lpstr>
      <vt:lpstr>感動と内受容感覚の関係</vt:lpstr>
      <vt:lpstr>音楽による感情の生起</vt:lpstr>
      <vt:lpstr>音楽聴取課題：刺激</vt:lpstr>
      <vt:lpstr>音楽聴取課題：試行手順</vt:lpstr>
      <vt:lpstr>結果2：内受容課題と音楽評定値の相関（N=51）</vt:lpstr>
      <vt:lpstr>結果3：音楽課題時の心拍数の変化</vt:lpstr>
      <vt:lpstr>結果4：内受容課題成績と心拍数の変化</vt:lpstr>
      <vt:lpstr>結果4：内受容課題成績と心拍数の変化</vt:lpstr>
      <vt:lpstr>考察</vt:lpstr>
      <vt:lpstr>考察</vt:lpstr>
      <vt:lpstr>PowerPoint プレゼンテーション</vt:lpstr>
      <vt:lpstr>まとめ</vt:lpstr>
      <vt:lpstr>内受容感覚計測の応用可能性</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前川 亮</dc:creator>
  <cp:lastModifiedBy>前川 亮</cp:lastModifiedBy>
  <cp:revision>62</cp:revision>
  <dcterms:created xsi:type="dcterms:W3CDTF">2020-10-20T08:31:59Z</dcterms:created>
  <dcterms:modified xsi:type="dcterms:W3CDTF">2020-12-03T07:10:29Z</dcterms:modified>
</cp:coreProperties>
</file>