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308" r:id="rId3"/>
    <p:sldId id="313" r:id="rId4"/>
    <p:sldId id="314" r:id="rId5"/>
    <p:sldId id="305" r:id="rId6"/>
    <p:sldId id="4582" r:id="rId7"/>
    <p:sldId id="4583" r:id="rId8"/>
    <p:sldId id="4576" r:id="rId9"/>
    <p:sldId id="4577" r:id="rId10"/>
    <p:sldId id="319" r:id="rId11"/>
    <p:sldId id="4568" r:id="rId12"/>
    <p:sldId id="326" r:id="rId13"/>
    <p:sldId id="4584" r:id="rId14"/>
    <p:sldId id="292" r:id="rId15"/>
    <p:sldId id="273" r:id="rId16"/>
    <p:sldId id="4569" r:id="rId17"/>
    <p:sldId id="4563" r:id="rId18"/>
    <p:sldId id="4564" r:id="rId19"/>
    <p:sldId id="4565" r:id="rId20"/>
    <p:sldId id="4574" r:id="rId21"/>
    <p:sldId id="4575" r:id="rId22"/>
    <p:sldId id="4573" r:id="rId23"/>
    <p:sldId id="4571" r:id="rId24"/>
    <p:sldId id="4581" r:id="rId25"/>
    <p:sldId id="4580"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9E488-8AFD-414C-8FBF-AEF13075A2C3}" v="44" dt="2020-12-08T15:05:09.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2" d="100"/>
          <a:sy n="132" d="100"/>
        </p:scale>
        <p:origin x="68"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85BB13E7-1AC8-4DAA-9DDC-F37FDCE80494}"/>
    <pc:docChg chg="undo custSel delSld modSld">
      <pc:chgData name="前川 亮" userId="d7d429a203bb0ce1" providerId="LiveId" clId="{85BB13E7-1AC8-4DAA-9DDC-F37FDCE80494}" dt="2020-11-25T08:01:53.545" v="640" actId="1035"/>
      <pc:docMkLst>
        <pc:docMk/>
      </pc:docMkLst>
      <pc:sldChg chg="modSp mod">
        <pc:chgData name="前川 亮" userId="d7d429a203bb0ce1" providerId="LiveId" clId="{85BB13E7-1AC8-4DAA-9DDC-F37FDCE80494}" dt="2020-11-25T07:39:51.310" v="125" actId="1076"/>
        <pc:sldMkLst>
          <pc:docMk/>
          <pc:sldMk cId="1035935380" sldId="4563"/>
        </pc:sldMkLst>
        <pc:spChg chg="mod">
          <ac:chgData name="前川 亮" userId="d7d429a203bb0ce1" providerId="LiveId" clId="{85BB13E7-1AC8-4DAA-9DDC-F37FDCE80494}" dt="2020-11-25T07:39:51.310" v="125" actId="1076"/>
          <ac:spMkLst>
            <pc:docMk/>
            <pc:sldMk cId="1035935380" sldId="4563"/>
            <ac:spMk id="18" creationId="{BD4194F2-4C2E-4868-8129-2813536FDF17}"/>
          </ac:spMkLst>
        </pc:spChg>
      </pc:sldChg>
      <pc:sldChg chg="addSp delSp modSp mod">
        <pc:chgData name="前川 亮" userId="d7d429a203bb0ce1" providerId="LiveId" clId="{85BB13E7-1AC8-4DAA-9DDC-F37FDCE80494}" dt="2020-11-25T08:01:53.545" v="640" actId="1035"/>
        <pc:sldMkLst>
          <pc:docMk/>
          <pc:sldMk cId="3449566851" sldId="4576"/>
        </pc:sldMkLst>
        <pc:spChg chg="add mod">
          <ac:chgData name="前川 亮" userId="d7d429a203bb0ce1" providerId="LiveId" clId="{85BB13E7-1AC8-4DAA-9DDC-F37FDCE80494}" dt="2020-11-25T07:52:59" v="583" actId="1035"/>
          <ac:spMkLst>
            <pc:docMk/>
            <pc:sldMk cId="3449566851" sldId="4576"/>
            <ac:spMk id="3" creationId="{749FD733-66F0-4FED-9DBF-AA2A2B55C715}"/>
          </ac:spMkLst>
        </pc:spChg>
        <pc:spChg chg="add del mod">
          <ac:chgData name="前川 亮" userId="d7d429a203bb0ce1" providerId="LiveId" clId="{85BB13E7-1AC8-4DAA-9DDC-F37FDCE80494}" dt="2020-11-25T07:37:57.145" v="22"/>
          <ac:spMkLst>
            <pc:docMk/>
            <pc:sldMk cId="3449566851" sldId="4576"/>
            <ac:spMk id="4" creationId="{20C8FC24-643C-489E-9449-92175CAA6030}"/>
          </ac:spMkLst>
        </pc:spChg>
        <pc:spChg chg="add del mod">
          <ac:chgData name="前川 亮" userId="d7d429a203bb0ce1" providerId="LiveId" clId="{85BB13E7-1AC8-4DAA-9DDC-F37FDCE80494}" dt="2020-11-25T07:38:37.551" v="124" actId="478"/>
          <ac:spMkLst>
            <pc:docMk/>
            <pc:sldMk cId="3449566851" sldId="4576"/>
            <ac:spMk id="5" creationId="{8A610EF7-5F76-49FA-8C4B-B72FB63BC4C1}"/>
          </ac:spMkLst>
        </pc:spChg>
        <pc:spChg chg="add del mod">
          <ac:chgData name="前川 亮" userId="d7d429a203bb0ce1" providerId="LiveId" clId="{85BB13E7-1AC8-4DAA-9DDC-F37FDCE80494}" dt="2020-11-25T07:40:05.395" v="141"/>
          <ac:spMkLst>
            <pc:docMk/>
            <pc:sldMk cId="3449566851" sldId="4576"/>
            <ac:spMk id="6" creationId="{29BF4CF9-2F78-46E4-A947-4C44EDDC4720}"/>
          </ac:spMkLst>
        </pc:spChg>
        <pc:spChg chg="add mod topLvl">
          <ac:chgData name="前川 亮" userId="d7d429a203bb0ce1" providerId="LiveId" clId="{85BB13E7-1AC8-4DAA-9DDC-F37FDCE80494}" dt="2020-11-25T08:01:33.753" v="615" actId="1035"/>
          <ac:spMkLst>
            <pc:docMk/>
            <pc:sldMk cId="3449566851" sldId="4576"/>
            <ac:spMk id="7" creationId="{F6C2B3F3-4AA5-4C9B-9781-56E843EEA6E9}"/>
          </ac:spMkLst>
        </pc:spChg>
        <pc:spChg chg="add mod topLvl">
          <ac:chgData name="前川 亮" userId="d7d429a203bb0ce1" providerId="LiveId" clId="{85BB13E7-1AC8-4DAA-9DDC-F37FDCE80494}" dt="2020-11-25T08:01:33.753" v="615" actId="1035"/>
          <ac:spMkLst>
            <pc:docMk/>
            <pc:sldMk cId="3449566851" sldId="4576"/>
            <ac:spMk id="8" creationId="{44DCA300-EC12-4AE4-99D3-9FA0D67D6C6B}"/>
          </ac:spMkLst>
        </pc:spChg>
        <pc:spChg chg="add mod topLvl">
          <ac:chgData name="前川 亮" userId="d7d429a203bb0ce1" providerId="LiveId" clId="{85BB13E7-1AC8-4DAA-9DDC-F37FDCE80494}" dt="2020-11-25T08:01:33.753" v="615" actId="1035"/>
          <ac:spMkLst>
            <pc:docMk/>
            <pc:sldMk cId="3449566851" sldId="4576"/>
            <ac:spMk id="9" creationId="{5A8DE458-FB76-4FE6-AC07-046020FF51F6}"/>
          </ac:spMkLst>
        </pc:spChg>
        <pc:spChg chg="add mod topLvl">
          <ac:chgData name="前川 亮" userId="d7d429a203bb0ce1" providerId="LiveId" clId="{85BB13E7-1AC8-4DAA-9DDC-F37FDCE80494}" dt="2020-11-25T08:01:33.753" v="615" actId="1035"/>
          <ac:spMkLst>
            <pc:docMk/>
            <pc:sldMk cId="3449566851" sldId="4576"/>
            <ac:spMk id="10" creationId="{D3B21397-CFE9-4F7B-A357-708CDB11B65A}"/>
          </ac:spMkLst>
        </pc:spChg>
        <pc:spChg chg="add mod topLvl">
          <ac:chgData name="前川 亮" userId="d7d429a203bb0ce1" providerId="LiveId" clId="{85BB13E7-1AC8-4DAA-9DDC-F37FDCE80494}" dt="2020-11-25T08:01:33.753" v="615" actId="1035"/>
          <ac:spMkLst>
            <pc:docMk/>
            <pc:sldMk cId="3449566851" sldId="4576"/>
            <ac:spMk id="11" creationId="{A7123016-F757-4DF8-8E5C-9DD770B9501E}"/>
          </ac:spMkLst>
        </pc:spChg>
        <pc:spChg chg="add mod topLvl">
          <ac:chgData name="前川 亮" userId="d7d429a203bb0ce1" providerId="LiveId" clId="{85BB13E7-1AC8-4DAA-9DDC-F37FDCE80494}" dt="2020-11-25T08:01:33.753" v="615" actId="1035"/>
          <ac:spMkLst>
            <pc:docMk/>
            <pc:sldMk cId="3449566851" sldId="4576"/>
            <ac:spMk id="12" creationId="{F1CDDBF9-122A-42B1-B74A-B0DE8DE4FE66}"/>
          </ac:spMkLst>
        </pc:spChg>
        <pc:spChg chg="add del mod topLvl">
          <ac:chgData name="前川 亮" userId="d7d429a203bb0ce1" providerId="LiveId" clId="{85BB13E7-1AC8-4DAA-9DDC-F37FDCE80494}" dt="2020-11-25T07:48:25.901" v="400" actId="478"/>
          <ac:spMkLst>
            <pc:docMk/>
            <pc:sldMk cId="3449566851" sldId="4576"/>
            <ac:spMk id="13" creationId="{7AE3F20C-DF65-4E38-ADE3-7B76A30BF040}"/>
          </ac:spMkLst>
        </pc:spChg>
        <pc:spChg chg="add mod topLvl">
          <ac:chgData name="前川 亮" userId="d7d429a203bb0ce1" providerId="LiveId" clId="{85BB13E7-1AC8-4DAA-9DDC-F37FDCE80494}" dt="2020-11-25T08:01:33.753" v="615" actId="1035"/>
          <ac:spMkLst>
            <pc:docMk/>
            <pc:sldMk cId="3449566851" sldId="4576"/>
            <ac:spMk id="14" creationId="{A805D6AC-19A0-4622-A763-D728F7A31A7E}"/>
          </ac:spMkLst>
        </pc:spChg>
        <pc:spChg chg="add mod topLvl">
          <ac:chgData name="前川 亮" userId="d7d429a203bb0ce1" providerId="LiveId" clId="{85BB13E7-1AC8-4DAA-9DDC-F37FDCE80494}" dt="2020-11-25T07:52:59" v="583" actId="1035"/>
          <ac:spMkLst>
            <pc:docMk/>
            <pc:sldMk cId="3449566851" sldId="4576"/>
            <ac:spMk id="16" creationId="{3CD54259-C3DE-4924-AD06-AF54918E04C0}"/>
          </ac:spMkLst>
        </pc:spChg>
        <pc:spChg chg="add mod topLvl">
          <ac:chgData name="前川 亮" userId="d7d429a203bb0ce1" providerId="LiveId" clId="{85BB13E7-1AC8-4DAA-9DDC-F37FDCE80494}" dt="2020-11-25T07:53:24.632" v="584" actId="113"/>
          <ac:spMkLst>
            <pc:docMk/>
            <pc:sldMk cId="3449566851" sldId="4576"/>
            <ac:spMk id="17" creationId="{2F598BDD-4E5B-4EDC-A2A9-50139931115F}"/>
          </ac:spMkLst>
        </pc:spChg>
        <pc:spChg chg="add mod topLvl">
          <ac:chgData name="前川 亮" userId="d7d429a203bb0ce1" providerId="LiveId" clId="{85BB13E7-1AC8-4DAA-9DDC-F37FDCE80494}" dt="2020-11-25T07:53:24.632" v="584" actId="113"/>
          <ac:spMkLst>
            <pc:docMk/>
            <pc:sldMk cId="3449566851" sldId="4576"/>
            <ac:spMk id="18" creationId="{7E1C044E-CDF8-4F5A-8EFE-17C3796CE238}"/>
          </ac:spMkLst>
        </pc:spChg>
        <pc:grpChg chg="add del mod">
          <ac:chgData name="前川 亮" userId="d7d429a203bb0ce1" providerId="LiveId" clId="{85BB13E7-1AC8-4DAA-9DDC-F37FDCE80494}" dt="2020-11-25T07:48:21.930" v="399" actId="165"/>
          <ac:grpSpMkLst>
            <pc:docMk/>
            <pc:sldMk cId="3449566851" sldId="4576"/>
            <ac:grpSpMk id="15" creationId="{82CE3D4A-02B3-471F-9CC2-A9BD83321900}"/>
          </ac:grpSpMkLst>
        </pc:grpChg>
        <pc:grpChg chg="add del mod">
          <ac:chgData name="前川 亮" userId="d7d429a203bb0ce1" providerId="LiveId" clId="{85BB13E7-1AC8-4DAA-9DDC-F37FDCE80494}" dt="2020-11-25T07:52:32.770" v="556" actId="165"/>
          <ac:grpSpMkLst>
            <pc:docMk/>
            <pc:sldMk cId="3449566851" sldId="4576"/>
            <ac:grpSpMk id="19" creationId="{E305F777-4C2E-492F-B195-EE9AE1B5A7D0}"/>
          </ac:grpSpMkLst>
        </pc:grpChg>
        <pc:picChg chg="add mod">
          <ac:chgData name="前川 亮" userId="d7d429a203bb0ce1" providerId="LiveId" clId="{85BB13E7-1AC8-4DAA-9DDC-F37FDCE80494}" dt="2020-11-25T08:01:33.753" v="615" actId="1035"/>
          <ac:picMkLst>
            <pc:docMk/>
            <pc:sldMk cId="3449566851" sldId="4576"/>
            <ac:picMk id="1026" creationId="{69CE6912-E36E-46E4-BAEF-A446557ACE75}"/>
          </ac:picMkLst>
        </pc:picChg>
        <pc:picChg chg="add del mod">
          <ac:chgData name="前川 亮" userId="d7d429a203bb0ce1" providerId="LiveId" clId="{85BB13E7-1AC8-4DAA-9DDC-F37FDCE80494}" dt="2020-11-25T08:00:58.707" v="604" actId="478"/>
          <ac:picMkLst>
            <pc:docMk/>
            <pc:sldMk cId="3449566851" sldId="4576"/>
            <ac:picMk id="1028" creationId="{89C71D3F-250A-4BEA-88CA-225D1B748601}"/>
          </ac:picMkLst>
        </pc:picChg>
        <pc:picChg chg="add mod">
          <ac:chgData name="前川 亮" userId="d7d429a203bb0ce1" providerId="LiveId" clId="{85BB13E7-1AC8-4DAA-9DDC-F37FDCE80494}" dt="2020-11-25T08:01:33.753" v="615" actId="1035"/>
          <ac:picMkLst>
            <pc:docMk/>
            <pc:sldMk cId="3449566851" sldId="4576"/>
            <ac:picMk id="1030" creationId="{520E76DF-8067-4023-9B14-727DD250FDF7}"/>
          </ac:picMkLst>
        </pc:picChg>
        <pc:picChg chg="add mod">
          <ac:chgData name="前川 亮" userId="d7d429a203bb0ce1" providerId="LiveId" clId="{85BB13E7-1AC8-4DAA-9DDC-F37FDCE80494}" dt="2020-11-25T08:01:33.753" v="615" actId="1035"/>
          <ac:picMkLst>
            <pc:docMk/>
            <pc:sldMk cId="3449566851" sldId="4576"/>
            <ac:picMk id="1032" creationId="{ADC9B3E6-4F8D-4A11-B8CE-83C8B35FA793}"/>
          </ac:picMkLst>
        </pc:picChg>
        <pc:picChg chg="add mod">
          <ac:chgData name="前川 亮" userId="d7d429a203bb0ce1" providerId="LiveId" clId="{85BB13E7-1AC8-4DAA-9DDC-F37FDCE80494}" dt="2020-11-25T08:01:53.545" v="640" actId="1035"/>
          <ac:picMkLst>
            <pc:docMk/>
            <pc:sldMk cId="3449566851" sldId="4576"/>
            <ac:picMk id="1034" creationId="{67C8D90C-2A3B-4356-8BD8-BE6F7BB7DD53}"/>
          </ac:picMkLst>
        </pc:picChg>
        <pc:picChg chg="add mod">
          <ac:chgData name="前川 亮" userId="d7d429a203bb0ce1" providerId="LiveId" clId="{85BB13E7-1AC8-4DAA-9DDC-F37FDCE80494}" dt="2020-11-25T08:01:44.414" v="628" actId="167"/>
          <ac:picMkLst>
            <pc:docMk/>
            <pc:sldMk cId="3449566851" sldId="4576"/>
            <ac:picMk id="1036" creationId="{FBCC9389-3B5C-4844-B694-A071073FBC3B}"/>
          </ac:picMkLst>
        </pc:picChg>
      </pc:sldChg>
      <pc:sldChg chg="del">
        <pc:chgData name="前川 亮" userId="d7d429a203bb0ce1" providerId="LiveId" clId="{85BB13E7-1AC8-4DAA-9DDC-F37FDCE80494}" dt="2020-11-25T07:47:56.895" v="379" actId="47"/>
        <pc:sldMkLst>
          <pc:docMk/>
          <pc:sldMk cId="3598038834" sldId="4577"/>
        </pc:sldMkLst>
      </pc:sldChg>
    </pc:docChg>
  </pc:docChgLst>
  <pc:docChgLst>
    <pc:chgData name="前川 亮" userId="d7d429a203bb0ce1" providerId="LiveId" clId="{1C19E488-8AFD-414C-8FBF-AEF13075A2C3}"/>
    <pc:docChg chg="delSld modSld">
      <pc:chgData name="前川 亮" userId="d7d429a203bb0ce1" providerId="LiveId" clId="{1C19E488-8AFD-414C-8FBF-AEF13075A2C3}" dt="2020-12-08T15:06:49.607" v="197" actId="20577"/>
      <pc:docMkLst>
        <pc:docMk/>
      </pc:docMkLst>
      <pc:sldChg chg="del">
        <pc:chgData name="前川 亮" userId="d7d429a203bb0ce1" providerId="LiveId" clId="{1C19E488-8AFD-414C-8FBF-AEF13075A2C3}" dt="2020-12-08T15:06:02.719" v="196" actId="47"/>
        <pc:sldMkLst>
          <pc:docMk/>
          <pc:sldMk cId="1390807730" sldId="264"/>
        </pc:sldMkLst>
      </pc:sldChg>
      <pc:sldChg chg="addSp modSp mod">
        <pc:chgData name="前川 亮" userId="d7d429a203bb0ce1" providerId="LiveId" clId="{1C19E488-8AFD-414C-8FBF-AEF13075A2C3}" dt="2020-12-08T14:54:16.642" v="156" actId="1076"/>
        <pc:sldMkLst>
          <pc:docMk/>
          <pc:sldMk cId="4129480212" sldId="273"/>
        </pc:sldMkLst>
        <pc:spChg chg="add mod">
          <ac:chgData name="前川 亮" userId="d7d429a203bb0ce1" providerId="LiveId" clId="{1C19E488-8AFD-414C-8FBF-AEF13075A2C3}" dt="2020-12-08T14:54:12.034" v="155" actId="1037"/>
          <ac:spMkLst>
            <pc:docMk/>
            <pc:sldMk cId="4129480212" sldId="273"/>
            <ac:spMk id="5" creationId="{F1804445-A183-4B3F-958D-B5CCC55350F9}"/>
          </ac:spMkLst>
        </pc:spChg>
        <pc:spChg chg="add mod">
          <ac:chgData name="前川 亮" userId="d7d429a203bb0ce1" providerId="LiveId" clId="{1C19E488-8AFD-414C-8FBF-AEF13075A2C3}" dt="2020-12-08T14:54:16.642" v="156" actId="1076"/>
          <ac:spMkLst>
            <pc:docMk/>
            <pc:sldMk cId="4129480212" sldId="273"/>
            <ac:spMk id="6" creationId="{69926821-0C20-4389-BC86-13A8EBB865B8}"/>
          </ac:spMkLst>
        </pc:spChg>
        <pc:spChg chg="mod">
          <ac:chgData name="前川 亮" userId="d7d429a203bb0ce1" providerId="LiveId" clId="{1C19E488-8AFD-414C-8FBF-AEF13075A2C3}" dt="2020-12-08T14:41:54.596" v="99" actId="1035"/>
          <ac:spMkLst>
            <pc:docMk/>
            <pc:sldMk cId="4129480212" sldId="273"/>
            <ac:spMk id="16" creationId="{DDDCE936-92D1-484F-8D5B-FBB253D8B0AB}"/>
          </ac:spMkLst>
        </pc:spChg>
        <pc:grpChg chg="mod">
          <ac:chgData name="前川 亮" userId="d7d429a203bb0ce1" providerId="LiveId" clId="{1C19E488-8AFD-414C-8FBF-AEF13075A2C3}" dt="2020-12-08T14:41:54.596" v="99" actId="1035"/>
          <ac:grpSpMkLst>
            <pc:docMk/>
            <pc:sldMk cId="4129480212" sldId="273"/>
            <ac:grpSpMk id="3" creationId="{D392F3D7-2D11-4C5A-823E-85F025B72965}"/>
          </ac:grpSpMkLst>
        </pc:grpChg>
        <pc:picChg chg="add mod">
          <ac:chgData name="前川 亮" userId="d7d429a203bb0ce1" providerId="LiveId" clId="{1C19E488-8AFD-414C-8FBF-AEF13075A2C3}" dt="2020-12-08T14:54:12.034" v="155" actId="1037"/>
          <ac:picMkLst>
            <pc:docMk/>
            <pc:sldMk cId="4129480212" sldId="273"/>
            <ac:picMk id="1026" creationId="{5E43D5D4-4E05-4D58-9597-D3759D0FB78C}"/>
          </ac:picMkLst>
        </pc:picChg>
      </pc:sldChg>
      <pc:sldChg chg="modSp mod">
        <pc:chgData name="前川 亮" userId="d7d429a203bb0ce1" providerId="LiveId" clId="{1C19E488-8AFD-414C-8FBF-AEF13075A2C3}" dt="2020-12-08T15:06:49.607" v="197" actId="20577"/>
        <pc:sldMkLst>
          <pc:docMk/>
          <pc:sldMk cId="4174361592" sldId="4568"/>
        </pc:sldMkLst>
        <pc:spChg chg="mod">
          <ac:chgData name="前川 亮" userId="d7d429a203bb0ce1" providerId="LiveId" clId="{1C19E488-8AFD-414C-8FBF-AEF13075A2C3}" dt="2020-12-08T15:06:49.607" v="197" actId="20577"/>
          <ac:spMkLst>
            <pc:docMk/>
            <pc:sldMk cId="4174361592" sldId="4568"/>
            <ac:spMk id="5" creationId="{C28F1E54-45D8-406A-BB2A-1DFC2F352567}"/>
          </ac:spMkLst>
        </pc:spChg>
      </pc:sldChg>
      <pc:sldChg chg="modSp mod">
        <pc:chgData name="前川 亮" userId="d7d429a203bb0ce1" providerId="LiveId" clId="{1C19E488-8AFD-414C-8FBF-AEF13075A2C3}" dt="2020-12-08T15:05:09.223" v="195"/>
        <pc:sldMkLst>
          <pc:docMk/>
          <pc:sldMk cId="1909502731" sldId="4573"/>
        </pc:sldMkLst>
        <pc:spChg chg="mod">
          <ac:chgData name="前川 亮" userId="d7d429a203bb0ce1" providerId="LiveId" clId="{1C19E488-8AFD-414C-8FBF-AEF13075A2C3}" dt="2020-12-08T15:05:09.223" v="195"/>
          <ac:spMkLst>
            <pc:docMk/>
            <pc:sldMk cId="1909502731" sldId="4573"/>
            <ac:spMk id="47" creationId="{B96C5202-75A7-4E04-A861-BC2AE552474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E072-49B5-883F-1EE8B5EFB0D1}"/>
            </c:ext>
          </c:extLst>
        </c:ser>
        <c:dLbls>
          <c:showLegendKey val="0"/>
          <c:showVal val="0"/>
          <c:showCatName val="0"/>
          <c:showSerName val="0"/>
          <c:showPercent val="0"/>
          <c:showBubbleSize val="0"/>
        </c:dLbls>
        <c:axId val="448237472"/>
        <c:axId val="448233552"/>
      </c:scatterChart>
      <c:valAx>
        <c:axId val="448237472"/>
        <c:scaling>
          <c:orientation val="minMax"/>
          <c:max val="11"/>
          <c:min val="3"/>
        </c:scaling>
        <c:delete val="1"/>
        <c:axPos val="b"/>
        <c:numFmt formatCode="General" sourceLinked="1"/>
        <c:majorTickMark val="none"/>
        <c:minorTickMark val="none"/>
        <c:tickLblPos val="nextTo"/>
        <c:crossAx val="448233552"/>
        <c:crossesAt val="-1000000"/>
        <c:crossBetween val="midCat"/>
      </c:valAx>
      <c:valAx>
        <c:axId val="448233552"/>
        <c:scaling>
          <c:orientation val="minMax"/>
          <c:max val="7000"/>
          <c:min val="5000"/>
        </c:scaling>
        <c:delete val="1"/>
        <c:axPos val="l"/>
        <c:numFmt formatCode="General" sourceLinked="1"/>
        <c:majorTickMark val="none"/>
        <c:minorTickMark val="none"/>
        <c:tickLblPos val="none"/>
        <c:crossAx val="4482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B7A7-499C-9EFF-DC5624DACFE9}"/>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B7A7-499C-9EFF-DC5624DACFE9}"/>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86C9-44CE-9E5F-76DC84394F2E}"/>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86C9-44CE-9E5F-76DC84394F2E}"/>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8500"/>
          <c:min val="-105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7277-4738-9E87-9A6DF3269E4F}"/>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7277-4738-9E87-9A6DF3269E4F}"/>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遅れ時間（</a:t>
                </a:r>
                <a:r>
                  <a:rPr lang="en-US"/>
                  <a:t>ms</a:t>
                </a:r>
                <a:r>
                  <a:rPr lang="ja-JP"/>
                  <a:t>）</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strRef>
              <c:f>Sheet1!$I$3</c:f>
              <c:strCache>
                <c:ptCount val="1"/>
                <c:pt idx="0">
                  <c:v>「一致」と答えた割合</c:v>
                </c:pt>
              </c:strCache>
            </c:strRef>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0685D-5D85-434A-9C79-72CADB5E4131}" type="datetimeFigureOut">
              <a:rPr kumimoji="1" lang="ja-JP" altLang="en-US" smtClean="0"/>
              <a:t>2020/12/9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665CB-CE13-4275-B6B3-766E96C62521}" type="slidenum">
              <a:rPr kumimoji="1" lang="ja-JP" altLang="en-US" smtClean="0"/>
              <a:t>‹#›</a:t>
            </a:fld>
            <a:endParaRPr kumimoji="1" lang="ja-JP" altLang="en-US"/>
          </a:p>
        </p:txBody>
      </p:sp>
    </p:spTree>
    <p:extLst>
      <p:ext uri="{BB962C8B-B14F-4D97-AF65-F5344CB8AC3E}">
        <p14:creationId xmlns:p14="http://schemas.microsoft.com/office/powerpoint/2010/main" val="23794006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11</a:t>
            </a:fld>
            <a:endParaRPr kumimoji="1" lang="ja-JP" altLang="en-US"/>
          </a:p>
        </p:txBody>
      </p:sp>
    </p:spTree>
    <p:extLst>
      <p:ext uri="{BB962C8B-B14F-4D97-AF65-F5344CB8AC3E}">
        <p14:creationId xmlns:p14="http://schemas.microsoft.com/office/powerpoint/2010/main" val="118583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16</a:t>
            </a:fld>
            <a:endParaRPr kumimoji="1" lang="ja-JP" altLang="en-US"/>
          </a:p>
        </p:txBody>
      </p:sp>
    </p:spTree>
    <p:extLst>
      <p:ext uri="{BB962C8B-B14F-4D97-AF65-F5344CB8AC3E}">
        <p14:creationId xmlns:p14="http://schemas.microsoft.com/office/powerpoint/2010/main" val="96452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17</a:t>
            </a:fld>
            <a:endParaRPr kumimoji="1" lang="ja-JP" altLang="en-US"/>
          </a:p>
        </p:txBody>
      </p:sp>
    </p:spTree>
    <p:extLst>
      <p:ext uri="{BB962C8B-B14F-4D97-AF65-F5344CB8AC3E}">
        <p14:creationId xmlns:p14="http://schemas.microsoft.com/office/powerpoint/2010/main" val="215960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21</a:t>
            </a:fld>
            <a:endParaRPr kumimoji="1" lang="ja-JP" altLang="en-US"/>
          </a:p>
        </p:txBody>
      </p:sp>
    </p:spTree>
    <p:extLst>
      <p:ext uri="{BB962C8B-B14F-4D97-AF65-F5344CB8AC3E}">
        <p14:creationId xmlns:p14="http://schemas.microsoft.com/office/powerpoint/2010/main" val="239170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9C123-DB03-4E6D-BE55-89CB1385CA7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DAFBE44-5359-4CEF-AB78-82A2F6097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059C63D-AC19-41FE-BE3B-7E6B271157CF}"/>
              </a:ext>
            </a:extLst>
          </p:cNvPr>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フッター プレースホルダー 4">
            <a:extLst>
              <a:ext uri="{FF2B5EF4-FFF2-40B4-BE49-F238E27FC236}">
                <a16:creationId xmlns:a16="http://schemas.microsoft.com/office/drawing/2014/main" id="{69169A43-75DC-4E4A-AE7D-24B5D69CC9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EFDD08-ED52-425E-AFA1-75B624E44488}"/>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42841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64263-48DF-400E-B51A-77A9FF8328E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9D8839-0A4C-4066-8E2D-B9F5C01052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6E6795-045B-4299-AC3E-6B6CC950B96C}"/>
              </a:ext>
            </a:extLst>
          </p:cNvPr>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フッター プレースホルダー 4">
            <a:extLst>
              <a:ext uri="{FF2B5EF4-FFF2-40B4-BE49-F238E27FC236}">
                <a16:creationId xmlns:a16="http://schemas.microsoft.com/office/drawing/2014/main" id="{22C0799A-EC32-4802-B70B-CF791B0A1D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7DD817-D753-4767-8071-0CE0B837F0CF}"/>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53271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2B6F611-2D91-4437-BBCD-706AB7E4BD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6159399-3EAD-4E68-A561-57CE1BFCBF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6644E1-6261-4B06-8287-23D83AAE3415}"/>
              </a:ext>
            </a:extLst>
          </p:cNvPr>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フッター プレースホルダー 4">
            <a:extLst>
              <a:ext uri="{FF2B5EF4-FFF2-40B4-BE49-F238E27FC236}">
                <a16:creationId xmlns:a16="http://schemas.microsoft.com/office/drawing/2014/main" id="{39E10633-C710-48A1-96CD-F33C0EE2F2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68CAE6-107A-4FFE-9C1C-D3F4FA567ED4}"/>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438781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500458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4219435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779621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98116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688731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506394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680096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98262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2E880-AAAB-41D5-B1C8-E3991335EB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388F9B-8511-44EA-9E63-39CC7EAFAD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24BD4F-5717-40BE-8047-DF1DAF22B6F9}"/>
              </a:ext>
            </a:extLst>
          </p:cNvPr>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フッター プレースホルダー 4">
            <a:extLst>
              <a:ext uri="{FF2B5EF4-FFF2-40B4-BE49-F238E27FC236}">
                <a16:creationId xmlns:a16="http://schemas.microsoft.com/office/drawing/2014/main" id="{DA6B9A4D-4AD5-4D32-994D-49B825E94E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180055-1284-4D5B-B957-BE9BE577AE29}"/>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3867658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502640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3871569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6234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66371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52433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9359372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3684575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21294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417C8-E470-4250-A754-3125A0F5B69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27702F-11ED-4C8E-8B4E-031FD36D6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68486B3-264C-43B4-A316-152D7F9F43E1}"/>
              </a:ext>
            </a:extLst>
          </p:cNvPr>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5" name="フッター プレースホルダー 4">
            <a:extLst>
              <a:ext uri="{FF2B5EF4-FFF2-40B4-BE49-F238E27FC236}">
                <a16:creationId xmlns:a16="http://schemas.microsoft.com/office/drawing/2014/main" id="{BAEDBBBB-8E48-4DC2-918A-5557B521AC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369F14-D774-4B22-9A35-58EFE23ADE64}"/>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83197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8CC20-1AB5-49A6-A556-36FCD217BD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040D88-E970-4690-8B87-AB97064CF3F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075E5BF-7C03-423E-91B8-481CDA20D08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8BE375-D8C2-408E-81B3-184A7A2E35BE}"/>
              </a:ext>
            </a:extLst>
          </p:cNvPr>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6" name="フッター プレースホルダー 5">
            <a:extLst>
              <a:ext uri="{FF2B5EF4-FFF2-40B4-BE49-F238E27FC236}">
                <a16:creationId xmlns:a16="http://schemas.microsoft.com/office/drawing/2014/main" id="{80F2C9D8-CAB3-42D8-B6FC-EB38EBEE04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D9523B-8F71-4990-B0A6-4CD299C4C220}"/>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10860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E9B08-E201-4E07-ADFD-98F1DBC4EE0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CF9CB4-130F-4BDD-A8CB-717DE637F2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414F988-593B-4D3A-8434-7A945CB9BBB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2549FED-9196-4E6C-A0F1-D5E0047BE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FB712BD-1E56-48C2-B7B4-8CBD38FD416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07145E1-F280-4C5F-88E2-EB079C2A4F8D}"/>
              </a:ext>
            </a:extLst>
          </p:cNvPr>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8" name="フッター プレースホルダー 7">
            <a:extLst>
              <a:ext uri="{FF2B5EF4-FFF2-40B4-BE49-F238E27FC236}">
                <a16:creationId xmlns:a16="http://schemas.microsoft.com/office/drawing/2014/main" id="{179D0D51-3D89-4608-BEC6-71AF519C944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46D356D-CFFC-4A1A-9BEA-6C57F61A7175}"/>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05111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29E9C-17D8-4E8B-9858-490BA660912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8A20EEB-CE3D-4AD1-90B1-02EEBA724153}"/>
              </a:ext>
            </a:extLst>
          </p:cNvPr>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4" name="フッター プレースホルダー 3">
            <a:extLst>
              <a:ext uri="{FF2B5EF4-FFF2-40B4-BE49-F238E27FC236}">
                <a16:creationId xmlns:a16="http://schemas.microsoft.com/office/drawing/2014/main" id="{7EF1C842-716A-44C0-BC00-F5679FB48B3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C98093-5796-4D53-A08F-02D3ED76EB0F}"/>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0934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448C3B0-3EA6-43F3-A979-78F1FEA5974F}"/>
              </a:ext>
            </a:extLst>
          </p:cNvPr>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3" name="フッター プレースホルダー 2">
            <a:extLst>
              <a:ext uri="{FF2B5EF4-FFF2-40B4-BE49-F238E27FC236}">
                <a16:creationId xmlns:a16="http://schemas.microsoft.com/office/drawing/2014/main" id="{4FEDFF7F-60AA-4F27-8379-216081DC9C9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0974BC-4CF8-4E09-A3AF-3EDF781F09D0}"/>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72433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55F06-CA16-4F69-9CA4-55D22BDB32F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8283C4-3738-4585-9825-C24725E54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205E370-0CC1-4F61-9E89-19E30D321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A0E916-BA7C-44F8-8FDF-93C4D7B73E7B}"/>
              </a:ext>
            </a:extLst>
          </p:cNvPr>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6" name="フッター プレースホルダー 5">
            <a:extLst>
              <a:ext uri="{FF2B5EF4-FFF2-40B4-BE49-F238E27FC236}">
                <a16:creationId xmlns:a16="http://schemas.microsoft.com/office/drawing/2014/main" id="{F4CB1129-97FD-4FD7-B833-270151F3B8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A799D3A-4953-405E-90B5-00A1CCE21320}"/>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658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B0CDB-31B3-426F-A8EC-81BBF744641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8A4A4A-31D2-45D7-80A4-6AB7B91D08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CD34F65-5529-456B-9151-C4241061D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662449-B150-48DE-AFB8-97580E0EE8B2}"/>
              </a:ext>
            </a:extLst>
          </p:cNvPr>
          <p:cNvSpPr>
            <a:spLocks noGrp="1"/>
          </p:cNvSpPr>
          <p:nvPr>
            <p:ph type="dt" sz="half" idx="10"/>
          </p:nvPr>
        </p:nvSpPr>
        <p:spPr/>
        <p:txBody>
          <a:bodyPr/>
          <a:lstStyle/>
          <a:p>
            <a:fld id="{E84E3685-1817-4365-B786-648250782F2B}" type="datetimeFigureOut">
              <a:rPr kumimoji="1" lang="ja-JP" altLang="en-US" smtClean="0"/>
              <a:t>2020/12/9</a:t>
            </a:fld>
            <a:endParaRPr kumimoji="1" lang="ja-JP" altLang="en-US"/>
          </a:p>
        </p:txBody>
      </p:sp>
      <p:sp>
        <p:nvSpPr>
          <p:cNvPr id="6" name="フッター プレースホルダー 5">
            <a:extLst>
              <a:ext uri="{FF2B5EF4-FFF2-40B4-BE49-F238E27FC236}">
                <a16:creationId xmlns:a16="http://schemas.microsoft.com/office/drawing/2014/main" id="{07BB7DB4-1771-40E4-B0B8-0F6781E0E8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DEC014-E848-44EC-8827-838685B92424}"/>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421646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03859F0-1A71-43D2-82B5-71C59B5043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60379C-662F-44E2-8DF9-DEDE20B1FF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A67556-E783-4B51-8827-87AF653D7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E3685-1817-4365-B786-648250782F2B}" type="datetimeFigureOut">
              <a:rPr kumimoji="1" lang="ja-JP" altLang="en-US" smtClean="0"/>
              <a:t>2020/12/9</a:t>
            </a:fld>
            <a:endParaRPr kumimoji="1" lang="ja-JP" altLang="en-US"/>
          </a:p>
        </p:txBody>
      </p:sp>
      <p:sp>
        <p:nvSpPr>
          <p:cNvPr id="5" name="フッター プレースホルダー 4">
            <a:extLst>
              <a:ext uri="{FF2B5EF4-FFF2-40B4-BE49-F238E27FC236}">
                <a16:creationId xmlns:a16="http://schemas.microsoft.com/office/drawing/2014/main" id="{B5C5FFE7-69FD-47D2-B009-B6EEE6A91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11EC026-C4AC-404C-9F0C-009C5C22B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85116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4E3685-1817-4365-B786-648250782F2B}" type="datetimeFigureOut">
              <a:rPr kumimoji="1" lang="ja-JP" altLang="en-US" smtClean="0"/>
              <a:t>2020/12/9</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092342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6.xml"/><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7.xml"/><Relationship Id="rId5" Type="http://schemas.openxmlformats.org/officeDocument/2006/relationships/image" Target="../media/image31.jpeg"/><Relationship Id="rId4" Type="http://schemas.openxmlformats.org/officeDocument/2006/relationships/image" Target="../media/image3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37921-ED32-46C6-8846-D5FAA2969A81}"/>
              </a:ext>
            </a:extLst>
          </p:cNvPr>
          <p:cNvSpPr>
            <a:spLocks noGrp="1"/>
          </p:cNvSpPr>
          <p:nvPr>
            <p:ph type="ctrTitle"/>
          </p:nvPr>
        </p:nvSpPr>
        <p:spPr/>
        <p:txBody>
          <a:bodyPr>
            <a:normAutofit/>
          </a:bodyPr>
          <a:lstStyle/>
          <a:p>
            <a:r>
              <a:rPr lang="ja-JP" altLang="en-US" sz="4400" dirty="0"/>
              <a:t>内受容感覚の個人差と</a:t>
            </a:r>
            <a:br>
              <a:rPr lang="en-US" altLang="ja-JP" sz="4400" dirty="0"/>
            </a:br>
            <a:r>
              <a:rPr lang="ja-JP" altLang="en-US" sz="4400" dirty="0"/>
              <a:t>音楽による感動時の身体反応</a:t>
            </a:r>
          </a:p>
        </p:txBody>
      </p:sp>
      <p:sp>
        <p:nvSpPr>
          <p:cNvPr id="3" name="字幕 2">
            <a:extLst>
              <a:ext uri="{FF2B5EF4-FFF2-40B4-BE49-F238E27FC236}">
                <a16:creationId xmlns:a16="http://schemas.microsoft.com/office/drawing/2014/main" id="{55511C48-2637-4EFD-8D02-01DBF8B578DE}"/>
              </a:ext>
            </a:extLst>
          </p:cNvPr>
          <p:cNvSpPr>
            <a:spLocks noGrp="1"/>
          </p:cNvSpPr>
          <p:nvPr>
            <p:ph type="subTitle" idx="1"/>
          </p:nvPr>
        </p:nvSpPr>
        <p:spPr>
          <a:xfrm>
            <a:off x="1524000" y="4411571"/>
            <a:ext cx="8019495" cy="1655762"/>
          </a:xfrm>
        </p:spPr>
        <p:txBody>
          <a:bodyPr>
            <a:normAutofit/>
          </a:bodyPr>
          <a:lstStyle/>
          <a:p>
            <a:pPr algn="r"/>
            <a:endParaRPr kumimoji="1" lang="en-US" altLang="ja-JP" dirty="0"/>
          </a:p>
          <a:p>
            <a:pPr algn="r"/>
            <a:r>
              <a:rPr kumimoji="1" lang="zh-TW" altLang="en-US" dirty="0"/>
              <a:t>前川　亮	　（広島大学）</a:t>
            </a:r>
          </a:p>
          <a:p>
            <a:pPr algn="r"/>
            <a:r>
              <a:rPr kumimoji="1" lang="zh-TW" altLang="en-US" dirty="0"/>
              <a:t>笹岡貴史　　　（広島大学）</a:t>
            </a:r>
          </a:p>
          <a:p>
            <a:pPr algn="r"/>
            <a:r>
              <a:rPr kumimoji="1" lang="zh-TW" altLang="en-US" dirty="0"/>
              <a:t>乾　敏郎（追手門学院大学）</a:t>
            </a:r>
          </a:p>
          <a:p>
            <a:pPr algn="r"/>
            <a:endParaRPr kumimoji="1" lang="en-US" altLang="ja-JP" dirty="0"/>
          </a:p>
        </p:txBody>
      </p:sp>
      <p:sp>
        <p:nvSpPr>
          <p:cNvPr id="5" name="スライド番号プレースホルダー 4">
            <a:extLst>
              <a:ext uri="{FF2B5EF4-FFF2-40B4-BE49-F238E27FC236}">
                <a16:creationId xmlns:a16="http://schemas.microsoft.com/office/drawing/2014/main" id="{B95C301F-E3B4-4141-9929-D7235A614053}"/>
              </a:ext>
            </a:extLst>
          </p:cNvPr>
          <p:cNvSpPr>
            <a:spLocks noGrp="1"/>
          </p:cNvSpPr>
          <p:nvPr>
            <p:ph type="sldNum" sz="quarter" idx="12"/>
          </p:nvPr>
        </p:nvSpPr>
        <p:spPr/>
        <p:txBody>
          <a:bodyPr/>
          <a:lstStyle/>
          <a:p>
            <a:fld id="{2DF77BA3-B279-492B-93FB-C76FAB2A5D08}" type="slidenum">
              <a:rPr kumimoji="1" lang="ja-JP" altLang="en-US" smtClean="0"/>
              <a:t>1</a:t>
            </a:fld>
            <a:endParaRPr kumimoji="1" lang="ja-JP" altLang="en-US"/>
          </a:p>
        </p:txBody>
      </p:sp>
      <p:pic>
        <p:nvPicPr>
          <p:cNvPr id="6" name="図 5" descr="挿絵, 光 が含まれている画像&#10;&#10;自動的に生成された説明">
            <a:extLst>
              <a:ext uri="{FF2B5EF4-FFF2-40B4-BE49-F238E27FC236}">
                <a16:creationId xmlns:a16="http://schemas.microsoft.com/office/drawing/2014/main" id="{945867D5-11B1-46A4-AD07-EA4E1007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97" y="139918"/>
            <a:ext cx="2264162" cy="1941712"/>
          </a:xfrm>
          <a:prstGeom prst="rect">
            <a:avLst/>
          </a:prstGeom>
        </p:spPr>
      </p:pic>
    </p:spTree>
    <p:extLst>
      <p:ext uri="{BB962C8B-B14F-4D97-AF65-F5344CB8AC3E}">
        <p14:creationId xmlns:p14="http://schemas.microsoft.com/office/powerpoint/2010/main" val="234605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85718-FB34-41CE-9200-44CE09D9D25B}"/>
              </a:ext>
            </a:extLst>
          </p:cNvPr>
          <p:cNvSpPr>
            <a:spLocks noGrp="1"/>
          </p:cNvSpPr>
          <p:nvPr>
            <p:ph type="title"/>
          </p:nvPr>
        </p:nvSpPr>
        <p:spPr/>
        <p:txBody>
          <a:bodyPr/>
          <a:lstStyle/>
          <a:p>
            <a:r>
              <a:rPr kumimoji="1" lang="ja-JP" altLang="en-US" dirty="0"/>
              <a:t>心拍弁別課題：解析</a:t>
            </a:r>
          </a:p>
        </p:txBody>
      </p:sp>
      <p:graphicFrame>
        <p:nvGraphicFramePr>
          <p:cNvPr id="3" name="グラフ 2">
            <a:extLst>
              <a:ext uri="{FF2B5EF4-FFF2-40B4-BE49-F238E27FC236}">
                <a16:creationId xmlns:a16="http://schemas.microsoft.com/office/drawing/2014/main" id="{6A3C75FA-E7B4-4026-9179-F8F7554E8971}"/>
              </a:ext>
            </a:extLst>
          </p:cNvPr>
          <p:cNvGraphicFramePr>
            <a:graphicFrameLocks/>
          </p:cNvGraphicFramePr>
          <p:nvPr/>
        </p:nvGraphicFramePr>
        <p:xfrm>
          <a:off x="7063744" y="1652664"/>
          <a:ext cx="4194308" cy="27432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F0A8477-97F3-4E91-97B0-B21F6CEEF5F9}"/>
                  </a:ext>
                </a:extLst>
              </p:cNvPr>
              <p:cNvSpPr txBox="1"/>
              <p:nvPr/>
            </p:nvSpPr>
            <p:spPr>
              <a:xfrm>
                <a:off x="7240413" y="5275008"/>
                <a:ext cx="4024371"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𝑟𝑎𝑡𝑖𝑜</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𝑒𝑥𝑝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sSup>
                                <m:sSupPr>
                                  <m:ctrlPr>
                                    <a:rPr kumimoji="1" lang="en-US" altLang="ja-JP" b="0" i="1" smtClean="0">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𝑑𝑒𝑙𝑎𝑦</m:t>
                                      </m:r>
                                      <m:r>
                                        <a:rPr lang="en-US" altLang="ja-JP"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𝜇</m:t>
                                      </m:r>
                                    </m:e>
                                  </m:d>
                                </m:e>
                                <m:sup>
                                  <m:r>
                                    <a:rPr lang="ja-JP" altLang="en-US" i="1">
                                      <a:latin typeface="Cambria Math" panose="02040503050406030204" pitchFamily="18" charset="0"/>
                                      <a:ea typeface="Cambria Math" panose="02040503050406030204" pitchFamily="18" charset="0"/>
                                    </a:rPr>
                                    <m:t>２</m:t>
                                  </m:r>
                                </m:sup>
                              </m:sSup>
                            </m:num>
                            <m:den>
                              <m:sSup>
                                <m:sSupPr>
                                  <m:ctrlPr>
                                    <a:rPr kumimoji="1" lang="en-US" altLang="ja-JP" b="0" i="1" smtClean="0">
                                      <a:latin typeface="Cambria Math" panose="02040503050406030204" pitchFamily="18" charset="0"/>
                                      <a:ea typeface="Cambria Math" panose="02040503050406030204" pitchFamily="18" charset="0"/>
                                    </a:rPr>
                                  </m:ctrlPr>
                                </m:sSupPr>
                                <m:e>
                                  <m:r>
                                    <a:rPr kumimoji="1" lang="ja-JP" altLang="en-US" b="0" i="1" smtClean="0">
                                      <a:latin typeface="Cambria Math" panose="02040503050406030204" pitchFamily="18" charset="0"/>
                                      <a:ea typeface="Cambria Math" panose="02040503050406030204" pitchFamily="18" charset="0"/>
                                    </a:rPr>
                                    <m:t>𝜎</m:t>
                                  </m:r>
                                </m:e>
                                <m:sup>
                                  <m:r>
                                    <a:rPr kumimoji="1" lang="en-US" altLang="ja-JP" b="0" i="1" smtClean="0">
                                      <a:latin typeface="Cambria Math" panose="02040503050406030204" pitchFamily="18" charset="0"/>
                                      <a:ea typeface="Cambria Math" panose="02040503050406030204" pitchFamily="18" charset="0"/>
                                    </a:rPr>
                                    <m:t>2</m:t>
                                  </m:r>
                                </m:sup>
                              </m:sSup>
                            </m:den>
                          </m:f>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𝑏</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9F0A8477-97F3-4E91-97B0-B21F6CEEF5F9}"/>
                  </a:ext>
                </a:extLst>
              </p:cNvPr>
              <p:cNvSpPr txBox="1">
                <a:spLocks noRot="1" noChangeAspect="1" noMove="1" noResize="1" noEditPoints="1" noAdjustHandles="1" noChangeArrowheads="1" noChangeShapeType="1" noTextEdit="1"/>
              </p:cNvSpPr>
              <p:nvPr/>
            </p:nvSpPr>
            <p:spPr>
              <a:xfrm>
                <a:off x="7240413" y="5275008"/>
                <a:ext cx="4024371" cy="622350"/>
              </a:xfrm>
              <a:prstGeom prst="rect">
                <a:avLst/>
              </a:prstGeom>
              <a:blipFill>
                <a:blip r:embed="rId3"/>
                <a:stretch>
                  <a:fillRect/>
                </a:stretch>
              </a:blipFill>
            </p:spPr>
            <p:txBody>
              <a:bodyPr/>
              <a:lstStyle/>
              <a:p>
                <a:r>
                  <a:rPr lang="ja-JP" altLang="en-US">
                    <a:noFill/>
                  </a:rPr>
                  <a:t> </a:t>
                </a:r>
              </a:p>
            </p:txBody>
          </p:sp>
        </mc:Fallback>
      </mc:AlternateContent>
      <p:sp>
        <p:nvSpPr>
          <p:cNvPr id="5" name="コンテンツ プレースホルダー 2">
            <a:extLst>
              <a:ext uri="{FF2B5EF4-FFF2-40B4-BE49-F238E27FC236}">
                <a16:creationId xmlns:a16="http://schemas.microsoft.com/office/drawing/2014/main" id="{C28F1E54-45D8-406A-BB2A-1DFC2F352567}"/>
              </a:ext>
            </a:extLst>
          </p:cNvPr>
          <p:cNvSpPr txBox="1">
            <a:spLocks/>
          </p:cNvSpPr>
          <p:nvPr/>
        </p:nvSpPr>
        <p:spPr>
          <a:xfrm>
            <a:off x="838201" y="1917984"/>
            <a:ext cx="4905652" cy="4478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心拍と音が一致していると感じるタイミングには個人差があり，</a:t>
            </a:r>
            <a:r>
              <a:rPr lang="en-US" altLang="ja-JP" sz="2000" dirty="0"/>
              <a:t>140~300ms</a:t>
            </a:r>
            <a:r>
              <a:rPr lang="ja-JP" altLang="en-US" sz="2000" dirty="0"/>
              <a:t>の幅がある（</a:t>
            </a:r>
            <a:r>
              <a:rPr lang="en-US" altLang="ja-JP" sz="2000" dirty="0"/>
              <a:t>Ring &amp; </a:t>
            </a:r>
            <a:r>
              <a:rPr lang="en-US" altLang="ja-JP" sz="2000" dirty="0" err="1"/>
              <a:t>Brener</a:t>
            </a:r>
            <a:r>
              <a:rPr lang="en-US" altLang="ja-JP" sz="2000" dirty="0"/>
              <a:t>, 2018</a:t>
            </a:r>
            <a:r>
              <a:rPr lang="ja-JP" altLang="en-US" sz="2000" dirty="0"/>
              <a:t>）</a:t>
            </a:r>
            <a:endParaRPr lang="en-US" altLang="ja-JP" sz="2000" dirty="0"/>
          </a:p>
          <a:p>
            <a:r>
              <a:rPr lang="ja-JP" altLang="en-US" sz="2000" dirty="0"/>
              <a:t>そこで，ガウス関数でフィッティングを行った</a:t>
            </a:r>
            <a:endParaRPr lang="en-US" altLang="ja-JP" sz="2000" dirty="0"/>
          </a:p>
          <a:p>
            <a:endParaRPr lang="en-US" altLang="ja-JP" sz="2000" dirty="0"/>
          </a:p>
          <a:p>
            <a:r>
              <a:rPr lang="ja-JP" altLang="en-US" sz="2000" dirty="0"/>
              <a:t>ピーク（</a:t>
            </a:r>
            <a:r>
              <a:rPr lang="en-US" altLang="ja-JP" sz="2000" dirty="0"/>
              <a:t>μ</a:t>
            </a:r>
            <a:r>
              <a:rPr lang="ja-JP" altLang="en-US" sz="2000" dirty="0"/>
              <a:t>）</a:t>
            </a:r>
            <a:r>
              <a:rPr lang="en-US" altLang="ja-JP" sz="2000" dirty="0"/>
              <a:t>	</a:t>
            </a:r>
            <a:r>
              <a:rPr lang="ja-JP" altLang="en-US" sz="2000" dirty="0"/>
              <a:t>：主観的等価点</a:t>
            </a:r>
            <a:endParaRPr lang="en-US" altLang="ja-JP" sz="2000" dirty="0"/>
          </a:p>
          <a:p>
            <a:r>
              <a:rPr lang="ja-JP" altLang="en-US" sz="2000" dirty="0"/>
              <a:t>振幅（</a:t>
            </a:r>
            <a:r>
              <a:rPr lang="en-US" altLang="ja-JP" sz="2000" i="1" dirty="0"/>
              <a:t>A </a:t>
            </a:r>
            <a:r>
              <a:rPr lang="ja-JP" altLang="en-US" sz="2000" dirty="0"/>
              <a:t>）</a:t>
            </a:r>
            <a:r>
              <a:rPr lang="en-US" altLang="ja-JP" sz="2000" dirty="0"/>
              <a:t>	</a:t>
            </a:r>
            <a:r>
              <a:rPr lang="ja-JP" altLang="en-US" sz="2000" dirty="0"/>
              <a:t>：感度</a:t>
            </a:r>
            <a:endParaRPr lang="en-US" altLang="ja-JP" sz="2000" dirty="0"/>
          </a:p>
          <a:p>
            <a:r>
              <a:rPr lang="ja-JP" altLang="en-US" sz="2000" dirty="0"/>
              <a:t>分散（</a:t>
            </a:r>
            <a:r>
              <a:rPr lang="en-US" altLang="ja-JP" sz="2000" i="1" dirty="0"/>
              <a:t>σ</a:t>
            </a:r>
            <a:r>
              <a:rPr lang="ja-JP" altLang="en-US" sz="2000" dirty="0"/>
              <a:t>）</a:t>
            </a:r>
            <a:r>
              <a:rPr lang="en-US" altLang="ja-JP" sz="2000" dirty="0"/>
              <a:t>	</a:t>
            </a:r>
            <a:r>
              <a:rPr lang="ja-JP" altLang="en-US" sz="2000" dirty="0"/>
              <a:t>：精度（時間的）</a:t>
            </a:r>
            <a:endParaRPr lang="en-US" altLang="ja-JP" sz="2000" dirty="0"/>
          </a:p>
          <a:p>
            <a:endParaRPr lang="en-US" altLang="ja-JP" sz="2000" dirty="0"/>
          </a:p>
        </p:txBody>
      </p:sp>
      <p:sp>
        <p:nvSpPr>
          <p:cNvPr id="6" name="テキスト ボックス 5">
            <a:extLst>
              <a:ext uri="{FF2B5EF4-FFF2-40B4-BE49-F238E27FC236}">
                <a16:creationId xmlns:a16="http://schemas.microsoft.com/office/drawing/2014/main" id="{5AEB0808-0AE4-43EB-8C50-DE857C6B3136}"/>
              </a:ext>
            </a:extLst>
          </p:cNvPr>
          <p:cNvSpPr txBox="1"/>
          <p:nvPr/>
        </p:nvSpPr>
        <p:spPr>
          <a:xfrm>
            <a:off x="6802944" y="4836004"/>
            <a:ext cx="2492990" cy="400110"/>
          </a:xfrm>
          <a:prstGeom prst="rect">
            <a:avLst/>
          </a:prstGeom>
          <a:noFill/>
        </p:spPr>
        <p:txBody>
          <a:bodyPr wrap="none" rtlCol="0">
            <a:spAutoFit/>
          </a:bodyPr>
          <a:lstStyle/>
          <a:p>
            <a:r>
              <a:rPr kumimoji="1" lang="ja-JP" altLang="en-US" sz="2000" dirty="0"/>
              <a:t>フィッティング関数</a:t>
            </a:r>
          </a:p>
        </p:txBody>
      </p:sp>
      <p:sp>
        <p:nvSpPr>
          <p:cNvPr id="7" name="スライド番号プレースホルダー 6">
            <a:extLst>
              <a:ext uri="{FF2B5EF4-FFF2-40B4-BE49-F238E27FC236}">
                <a16:creationId xmlns:a16="http://schemas.microsoft.com/office/drawing/2014/main" id="{DCA9ED3B-0E4E-41E2-8BF8-04DA82FC0503}"/>
              </a:ext>
            </a:extLst>
          </p:cNvPr>
          <p:cNvSpPr>
            <a:spLocks noGrp="1"/>
          </p:cNvSpPr>
          <p:nvPr>
            <p:ph type="sldNum" sz="quarter" idx="12"/>
          </p:nvPr>
        </p:nvSpPr>
        <p:spPr/>
        <p:txBody>
          <a:bodyPr/>
          <a:lstStyle/>
          <a:p>
            <a:fld id="{2DF77BA3-B279-492B-93FB-C76FAB2A5D08}" type="slidenum">
              <a:rPr kumimoji="1" lang="ja-JP" altLang="en-US" smtClean="0"/>
              <a:t>10</a:t>
            </a:fld>
            <a:endParaRPr kumimoji="1" lang="ja-JP" altLang="en-US"/>
          </a:p>
        </p:txBody>
      </p:sp>
      <p:sp>
        <p:nvSpPr>
          <p:cNvPr id="8" name="テキスト ボックス 7">
            <a:extLst>
              <a:ext uri="{FF2B5EF4-FFF2-40B4-BE49-F238E27FC236}">
                <a16:creationId xmlns:a16="http://schemas.microsoft.com/office/drawing/2014/main" id="{09D3E1CF-5147-4586-9046-4C0E5DB2C3C0}"/>
              </a:ext>
            </a:extLst>
          </p:cNvPr>
          <p:cNvSpPr txBox="1"/>
          <p:nvPr/>
        </p:nvSpPr>
        <p:spPr>
          <a:xfrm>
            <a:off x="1541433" y="5734977"/>
            <a:ext cx="4045636"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2000" dirty="0"/>
              <a:t>感度と精度を計測できる</a:t>
            </a:r>
            <a:endParaRPr kumimoji="1" lang="en-US" altLang="ja-JP" sz="2000" dirty="0"/>
          </a:p>
        </p:txBody>
      </p:sp>
    </p:spTree>
    <p:extLst>
      <p:ext uri="{BB962C8B-B14F-4D97-AF65-F5344CB8AC3E}">
        <p14:creationId xmlns:p14="http://schemas.microsoft.com/office/powerpoint/2010/main" val="417436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B0A5D-FB3B-4422-8BCB-A972421D83C0}"/>
              </a:ext>
            </a:extLst>
          </p:cNvPr>
          <p:cNvSpPr>
            <a:spLocks noGrp="1"/>
          </p:cNvSpPr>
          <p:nvPr>
            <p:ph type="title"/>
          </p:nvPr>
        </p:nvSpPr>
        <p:spPr/>
        <p:txBody>
          <a:bodyPr/>
          <a:lstStyle/>
          <a:p>
            <a:r>
              <a:rPr kumimoji="1" lang="ja-JP" altLang="en-US" dirty="0"/>
              <a:t>結果</a:t>
            </a:r>
            <a:r>
              <a:rPr kumimoji="1" lang="en-US" altLang="ja-JP" dirty="0"/>
              <a:t>1</a:t>
            </a:r>
            <a:r>
              <a:rPr kumimoji="1" lang="ja-JP" altLang="en-US" dirty="0"/>
              <a:t>：内受容感覚課題（</a:t>
            </a:r>
            <a:r>
              <a:rPr kumimoji="1" lang="en-US" altLang="ja-JP" dirty="0"/>
              <a:t>N=51</a:t>
            </a:r>
            <a:r>
              <a:rPr kumimoji="1" lang="ja-JP" altLang="en-US" dirty="0"/>
              <a:t>）</a:t>
            </a:r>
          </a:p>
        </p:txBody>
      </p:sp>
      <p:sp>
        <p:nvSpPr>
          <p:cNvPr id="7" name="テキスト ボックス 6">
            <a:extLst>
              <a:ext uri="{FF2B5EF4-FFF2-40B4-BE49-F238E27FC236}">
                <a16:creationId xmlns:a16="http://schemas.microsoft.com/office/drawing/2014/main" id="{FB74F12C-74F9-4C26-8C8A-18A071B1B23E}"/>
              </a:ext>
            </a:extLst>
          </p:cNvPr>
          <p:cNvSpPr txBox="1"/>
          <p:nvPr/>
        </p:nvSpPr>
        <p:spPr>
          <a:xfrm>
            <a:off x="1218697" y="1945865"/>
            <a:ext cx="2262158" cy="369332"/>
          </a:xfrm>
          <a:prstGeom prst="rect">
            <a:avLst/>
          </a:prstGeom>
          <a:noFill/>
        </p:spPr>
        <p:txBody>
          <a:bodyPr wrap="none" rtlCol="0">
            <a:spAutoFit/>
          </a:bodyPr>
          <a:lstStyle/>
          <a:p>
            <a:r>
              <a:rPr kumimoji="1" lang="ja-JP" altLang="en-US" dirty="0"/>
              <a:t>心拍追跡精度の分布</a:t>
            </a:r>
          </a:p>
        </p:txBody>
      </p:sp>
      <p:sp>
        <p:nvSpPr>
          <p:cNvPr id="8" name="テキスト ボックス 7">
            <a:extLst>
              <a:ext uri="{FF2B5EF4-FFF2-40B4-BE49-F238E27FC236}">
                <a16:creationId xmlns:a16="http://schemas.microsoft.com/office/drawing/2014/main" id="{6D1365D6-EA7C-4788-B10F-2600FF38CA2D}"/>
              </a:ext>
            </a:extLst>
          </p:cNvPr>
          <p:cNvSpPr txBox="1"/>
          <p:nvPr/>
        </p:nvSpPr>
        <p:spPr>
          <a:xfrm>
            <a:off x="4734088" y="1945865"/>
            <a:ext cx="2723823" cy="369332"/>
          </a:xfrm>
          <a:prstGeom prst="rect">
            <a:avLst/>
          </a:prstGeom>
          <a:noFill/>
        </p:spPr>
        <p:txBody>
          <a:bodyPr wrap="none" rtlCol="0">
            <a:spAutoFit/>
          </a:bodyPr>
          <a:lstStyle/>
          <a:p>
            <a:r>
              <a:rPr kumimoji="1" lang="ja-JP" altLang="en-US" dirty="0"/>
              <a:t>心拍弁別課題の応答平均</a:t>
            </a:r>
          </a:p>
        </p:txBody>
      </p:sp>
      <p:sp>
        <p:nvSpPr>
          <p:cNvPr id="19" name="テキスト ボックス 18">
            <a:extLst>
              <a:ext uri="{FF2B5EF4-FFF2-40B4-BE49-F238E27FC236}">
                <a16:creationId xmlns:a16="http://schemas.microsoft.com/office/drawing/2014/main" id="{6C1EE846-E536-4654-A00C-F55366FFDEDA}"/>
              </a:ext>
            </a:extLst>
          </p:cNvPr>
          <p:cNvSpPr txBox="1"/>
          <p:nvPr/>
        </p:nvSpPr>
        <p:spPr>
          <a:xfrm>
            <a:off x="8124278" y="1568242"/>
            <a:ext cx="3435894" cy="646331"/>
          </a:xfrm>
          <a:prstGeom prst="rect">
            <a:avLst/>
          </a:prstGeom>
          <a:noFill/>
        </p:spPr>
        <p:txBody>
          <a:bodyPr wrap="square" rtlCol="0">
            <a:spAutoFit/>
          </a:bodyPr>
          <a:lstStyle/>
          <a:p>
            <a:r>
              <a:rPr kumimoji="1" lang="ja-JP" altLang="en-US" dirty="0"/>
              <a:t>心拍追跡精度と心拍弁別感度（振幅）の相関</a:t>
            </a:r>
          </a:p>
        </p:txBody>
      </p:sp>
      <p:pic>
        <p:nvPicPr>
          <p:cNvPr id="4" name="図 3" descr="テキスト, 写真, 大きい が含まれている画像&#10;&#10;自動的に生成された説明">
            <a:extLst>
              <a:ext uri="{FF2B5EF4-FFF2-40B4-BE49-F238E27FC236}">
                <a16:creationId xmlns:a16="http://schemas.microsoft.com/office/drawing/2014/main" id="{6499FBFA-76A0-4E05-A8EC-6F72ACC69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2000" y="2397004"/>
            <a:ext cx="3600450" cy="2700338"/>
          </a:xfrm>
          <a:prstGeom prst="rect">
            <a:avLst/>
          </a:prstGeom>
        </p:spPr>
      </p:pic>
      <p:pic>
        <p:nvPicPr>
          <p:cNvPr id="9" name="図 8" descr="文字と写真のスクリーンショット&#10;&#10;自動的に生成された説明">
            <a:extLst>
              <a:ext uri="{FF2B5EF4-FFF2-40B4-BE49-F238E27FC236}">
                <a16:creationId xmlns:a16="http://schemas.microsoft.com/office/drawing/2014/main" id="{AEEFA2B0-6CBA-49F1-BE11-4705FF7B1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51" y="2397004"/>
            <a:ext cx="3600450" cy="2700338"/>
          </a:xfrm>
          <a:prstGeom prst="rect">
            <a:avLst/>
          </a:prstGeom>
        </p:spPr>
      </p:pic>
      <p:pic>
        <p:nvPicPr>
          <p:cNvPr id="11" name="図 10">
            <a:extLst>
              <a:ext uri="{FF2B5EF4-FFF2-40B4-BE49-F238E27FC236}">
                <a16:creationId xmlns:a16="http://schemas.microsoft.com/office/drawing/2014/main" id="{7D5B8A9E-CDD4-4887-ACC2-52959FB757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5775" y="2397004"/>
            <a:ext cx="3600450" cy="2700338"/>
          </a:xfrm>
          <a:prstGeom prst="rect">
            <a:avLst/>
          </a:prstGeom>
        </p:spPr>
      </p:pic>
      <p:sp>
        <p:nvSpPr>
          <p:cNvPr id="12" name="テキスト ボックス 11">
            <a:extLst>
              <a:ext uri="{FF2B5EF4-FFF2-40B4-BE49-F238E27FC236}">
                <a16:creationId xmlns:a16="http://schemas.microsoft.com/office/drawing/2014/main" id="{A929B8B8-AA42-4AD3-A1B2-EFAA3A20AC4D}"/>
              </a:ext>
            </a:extLst>
          </p:cNvPr>
          <p:cNvSpPr txBox="1"/>
          <p:nvPr/>
        </p:nvSpPr>
        <p:spPr>
          <a:xfrm>
            <a:off x="10486510" y="2096583"/>
            <a:ext cx="865943" cy="523220"/>
          </a:xfrm>
          <a:prstGeom prst="rect">
            <a:avLst/>
          </a:prstGeom>
          <a:noFill/>
        </p:spPr>
        <p:txBody>
          <a:bodyPr wrap="none" rtlCol="0">
            <a:spAutoFit/>
          </a:bodyPr>
          <a:lstStyle/>
          <a:p>
            <a:r>
              <a:rPr kumimoji="1" lang="en-US" altLang="ja-JP" sz="1400" dirty="0"/>
              <a:t>r = 0.34</a:t>
            </a:r>
          </a:p>
          <a:p>
            <a:r>
              <a:rPr kumimoji="1" lang="en-US" altLang="ja-JP" sz="1400" dirty="0"/>
              <a:t>p = 0.01</a:t>
            </a:r>
            <a:endParaRPr kumimoji="1" lang="ja-JP" altLang="en-US" sz="1400" dirty="0"/>
          </a:p>
        </p:txBody>
      </p:sp>
      <p:sp>
        <p:nvSpPr>
          <p:cNvPr id="3" name="テキスト ボックス 2">
            <a:extLst>
              <a:ext uri="{FF2B5EF4-FFF2-40B4-BE49-F238E27FC236}">
                <a16:creationId xmlns:a16="http://schemas.microsoft.com/office/drawing/2014/main" id="{31BBE3EA-7981-4BFF-9322-0E585436483F}"/>
              </a:ext>
            </a:extLst>
          </p:cNvPr>
          <p:cNvSpPr txBox="1"/>
          <p:nvPr/>
        </p:nvSpPr>
        <p:spPr>
          <a:xfrm>
            <a:off x="9292359" y="4939001"/>
            <a:ext cx="1261884" cy="307777"/>
          </a:xfrm>
          <a:prstGeom prst="rect">
            <a:avLst/>
          </a:prstGeom>
          <a:solidFill>
            <a:schemeClr val="bg1"/>
          </a:solidFill>
        </p:spPr>
        <p:txBody>
          <a:bodyPr wrap="none" rtlCol="0">
            <a:spAutoFit/>
          </a:bodyPr>
          <a:lstStyle/>
          <a:p>
            <a:r>
              <a:rPr kumimoji="1" lang="ja-JP" altLang="en-US" sz="1400" dirty="0"/>
              <a:t>心拍弁別感度</a:t>
            </a:r>
          </a:p>
        </p:txBody>
      </p:sp>
      <p:sp>
        <p:nvSpPr>
          <p:cNvPr id="13" name="テキスト ボックス 12">
            <a:extLst>
              <a:ext uri="{FF2B5EF4-FFF2-40B4-BE49-F238E27FC236}">
                <a16:creationId xmlns:a16="http://schemas.microsoft.com/office/drawing/2014/main" id="{1F1F382A-0523-4BFD-A014-6C3A416015AB}"/>
              </a:ext>
            </a:extLst>
          </p:cNvPr>
          <p:cNvSpPr txBox="1"/>
          <p:nvPr/>
        </p:nvSpPr>
        <p:spPr>
          <a:xfrm rot="16200000">
            <a:off x="7492078" y="3612240"/>
            <a:ext cx="1261884" cy="307777"/>
          </a:xfrm>
          <a:prstGeom prst="rect">
            <a:avLst/>
          </a:prstGeom>
          <a:solidFill>
            <a:schemeClr val="bg1"/>
          </a:solidFill>
        </p:spPr>
        <p:txBody>
          <a:bodyPr wrap="none" rtlCol="0">
            <a:spAutoFit/>
          </a:bodyPr>
          <a:lstStyle/>
          <a:p>
            <a:r>
              <a:rPr kumimoji="1" lang="ja-JP" altLang="en-US" sz="1400" dirty="0"/>
              <a:t>心拍追跡精度</a:t>
            </a:r>
          </a:p>
        </p:txBody>
      </p:sp>
      <p:sp>
        <p:nvSpPr>
          <p:cNvPr id="14" name="テキスト ボックス 13">
            <a:extLst>
              <a:ext uri="{FF2B5EF4-FFF2-40B4-BE49-F238E27FC236}">
                <a16:creationId xmlns:a16="http://schemas.microsoft.com/office/drawing/2014/main" id="{30CEA277-7DB2-41F2-AC66-193B108DF802}"/>
              </a:ext>
            </a:extLst>
          </p:cNvPr>
          <p:cNvSpPr txBox="1"/>
          <p:nvPr/>
        </p:nvSpPr>
        <p:spPr>
          <a:xfrm>
            <a:off x="5551619" y="4939001"/>
            <a:ext cx="1337226" cy="307777"/>
          </a:xfrm>
          <a:prstGeom prst="rect">
            <a:avLst/>
          </a:prstGeom>
          <a:solidFill>
            <a:schemeClr val="bg1"/>
          </a:solidFill>
        </p:spPr>
        <p:txBody>
          <a:bodyPr wrap="none" rtlCol="0">
            <a:spAutoFit/>
          </a:bodyPr>
          <a:lstStyle/>
          <a:p>
            <a:r>
              <a:rPr lang="ja-JP" altLang="en-US" sz="1400" dirty="0"/>
              <a:t>遅れ時間</a:t>
            </a:r>
            <a:r>
              <a:rPr kumimoji="1" lang="en-US" altLang="ja-JP" sz="1400" dirty="0"/>
              <a:t> (</a:t>
            </a:r>
            <a:r>
              <a:rPr kumimoji="1" lang="en-US" altLang="ja-JP" sz="1400" dirty="0" err="1"/>
              <a:t>ms</a:t>
            </a:r>
            <a:r>
              <a:rPr kumimoji="1" lang="en-US" altLang="ja-JP" sz="1400" dirty="0"/>
              <a:t>)</a:t>
            </a:r>
            <a:endParaRPr kumimoji="1" lang="ja-JP" altLang="en-US" sz="1400" dirty="0"/>
          </a:p>
        </p:txBody>
      </p:sp>
      <p:sp>
        <p:nvSpPr>
          <p:cNvPr id="16" name="テキスト ボックス 15">
            <a:extLst>
              <a:ext uri="{FF2B5EF4-FFF2-40B4-BE49-F238E27FC236}">
                <a16:creationId xmlns:a16="http://schemas.microsoft.com/office/drawing/2014/main" id="{2B41EF2A-D267-409D-B880-6E1CBA1ED690}"/>
              </a:ext>
            </a:extLst>
          </p:cNvPr>
          <p:cNvSpPr txBox="1"/>
          <p:nvPr/>
        </p:nvSpPr>
        <p:spPr>
          <a:xfrm rot="16200000">
            <a:off x="3389025" y="3529441"/>
            <a:ext cx="1980029" cy="307777"/>
          </a:xfrm>
          <a:prstGeom prst="rect">
            <a:avLst/>
          </a:prstGeom>
          <a:solidFill>
            <a:schemeClr val="bg1"/>
          </a:solidFill>
        </p:spPr>
        <p:txBody>
          <a:bodyPr wrap="none" rtlCol="0">
            <a:spAutoFit/>
          </a:bodyPr>
          <a:lstStyle/>
          <a:p>
            <a:r>
              <a:rPr kumimoji="1" lang="ja-JP" altLang="en-US" sz="1400" dirty="0"/>
              <a:t>「一致」と答えた割合</a:t>
            </a:r>
          </a:p>
        </p:txBody>
      </p:sp>
      <p:sp>
        <p:nvSpPr>
          <p:cNvPr id="17" name="テキスト ボックス 16">
            <a:extLst>
              <a:ext uri="{FF2B5EF4-FFF2-40B4-BE49-F238E27FC236}">
                <a16:creationId xmlns:a16="http://schemas.microsoft.com/office/drawing/2014/main" id="{57CCB00E-EC3F-4D0D-B035-64C7EBCEE6A0}"/>
              </a:ext>
            </a:extLst>
          </p:cNvPr>
          <p:cNvSpPr txBox="1"/>
          <p:nvPr/>
        </p:nvSpPr>
        <p:spPr>
          <a:xfrm rot="16200000">
            <a:off x="4237" y="3579302"/>
            <a:ext cx="1261884" cy="307777"/>
          </a:xfrm>
          <a:prstGeom prst="rect">
            <a:avLst/>
          </a:prstGeom>
          <a:solidFill>
            <a:schemeClr val="bg1"/>
          </a:solidFill>
        </p:spPr>
        <p:txBody>
          <a:bodyPr wrap="none" rtlCol="0">
            <a:spAutoFit/>
          </a:bodyPr>
          <a:lstStyle/>
          <a:p>
            <a:r>
              <a:rPr kumimoji="1" lang="ja-JP" altLang="en-US" sz="1400" dirty="0"/>
              <a:t>心拍追跡精度</a:t>
            </a:r>
          </a:p>
        </p:txBody>
      </p:sp>
      <p:grpSp>
        <p:nvGrpSpPr>
          <p:cNvPr id="15" name="グループ化 14">
            <a:extLst>
              <a:ext uri="{FF2B5EF4-FFF2-40B4-BE49-F238E27FC236}">
                <a16:creationId xmlns:a16="http://schemas.microsoft.com/office/drawing/2014/main" id="{F204D968-FAE4-4296-8057-7C58BCE20FE4}"/>
              </a:ext>
            </a:extLst>
          </p:cNvPr>
          <p:cNvGrpSpPr/>
          <p:nvPr/>
        </p:nvGrpSpPr>
        <p:grpSpPr>
          <a:xfrm>
            <a:off x="1258529" y="5381054"/>
            <a:ext cx="9674942" cy="1292662"/>
            <a:chOff x="581508" y="5338917"/>
            <a:chExt cx="9674942" cy="1292662"/>
          </a:xfrm>
        </p:grpSpPr>
        <p:sp>
          <p:nvSpPr>
            <p:cNvPr id="5" name="テキスト ボックス 4">
              <a:extLst>
                <a:ext uri="{FF2B5EF4-FFF2-40B4-BE49-F238E27FC236}">
                  <a16:creationId xmlns:a16="http://schemas.microsoft.com/office/drawing/2014/main" id="{BDD8A961-B515-4658-88F3-7E5C5D726F03}"/>
                </a:ext>
              </a:extLst>
            </p:cNvPr>
            <p:cNvSpPr txBox="1"/>
            <p:nvPr/>
          </p:nvSpPr>
          <p:spPr>
            <a:xfrm>
              <a:off x="684398" y="5338917"/>
              <a:ext cx="3661273" cy="369332"/>
            </a:xfrm>
            <a:prstGeom prst="rect">
              <a:avLst/>
            </a:prstGeom>
            <a:noFill/>
          </p:spPr>
          <p:txBody>
            <a:bodyPr wrap="square" rtlCol="0">
              <a:spAutoFit/>
            </a:bodyPr>
            <a:lstStyle/>
            <a:p>
              <a:r>
                <a:rPr kumimoji="1" lang="ja-JP" altLang="en-US" dirty="0"/>
                <a:t>先行研究結果と概ね一致している</a:t>
              </a:r>
              <a:endParaRPr kumimoji="1" lang="en-US" altLang="ja-JP" dirty="0"/>
            </a:p>
          </p:txBody>
        </p:sp>
        <p:sp>
          <p:nvSpPr>
            <p:cNvPr id="6" name="テキスト ボックス 5">
              <a:extLst>
                <a:ext uri="{FF2B5EF4-FFF2-40B4-BE49-F238E27FC236}">
                  <a16:creationId xmlns:a16="http://schemas.microsoft.com/office/drawing/2014/main" id="{6101A075-9EB4-451B-B87B-B5DBF4A946D6}"/>
                </a:ext>
              </a:extLst>
            </p:cNvPr>
            <p:cNvSpPr txBox="1"/>
            <p:nvPr/>
          </p:nvSpPr>
          <p:spPr>
            <a:xfrm>
              <a:off x="973048" y="5708249"/>
              <a:ext cx="9283401" cy="923330"/>
            </a:xfrm>
            <a:prstGeom prst="rect">
              <a:avLst/>
            </a:prstGeom>
            <a:noFill/>
          </p:spPr>
          <p:txBody>
            <a:bodyPr wrap="square" rtlCol="0">
              <a:spAutoFit/>
            </a:bodyPr>
            <a:lstStyle/>
            <a:p>
              <a:r>
                <a:rPr kumimoji="1" lang="ja-JP" altLang="en-US" dirty="0"/>
                <a:t>追跡精度の平均</a:t>
              </a:r>
              <a:r>
                <a:rPr kumimoji="1" lang="en-US" altLang="ja-JP" dirty="0"/>
                <a:t>	</a:t>
              </a:r>
              <a:r>
                <a:rPr kumimoji="1" lang="ja-JP" altLang="en-US" dirty="0"/>
                <a:t>：</a:t>
              </a:r>
              <a:r>
                <a:rPr kumimoji="1" lang="en-US" altLang="ja-JP" dirty="0"/>
                <a:t>0.66±0.21</a:t>
              </a:r>
              <a:r>
                <a:rPr kumimoji="1" lang="ja-JP" altLang="en-US" dirty="0"/>
                <a:t>（</a:t>
              </a:r>
              <a:r>
                <a:rPr kumimoji="1" lang="en-US" altLang="ja-JP" dirty="0"/>
                <a:t>Garfinkel et al., 2015</a:t>
              </a:r>
              <a:r>
                <a:rPr kumimoji="1" lang="ja-JP" altLang="en-US" dirty="0"/>
                <a:t>）</a:t>
              </a:r>
              <a:endParaRPr kumimoji="1" lang="en-US" altLang="ja-JP" dirty="0"/>
            </a:p>
            <a:p>
              <a:r>
                <a:rPr lang="ja-JP" altLang="en-US" dirty="0"/>
                <a:t>弁別課題のピーク：</a:t>
              </a:r>
              <a:r>
                <a:rPr lang="en-US" altLang="ja-JP" dirty="0"/>
                <a:t>100ms-300ms</a:t>
              </a:r>
              <a:r>
                <a:rPr lang="ja-JP" altLang="en-US" dirty="0"/>
                <a:t>条件が一致と答えやすい（</a:t>
              </a:r>
              <a:r>
                <a:rPr lang="en-US" altLang="ja-JP" dirty="0" err="1"/>
                <a:t>Brener</a:t>
              </a:r>
              <a:r>
                <a:rPr lang="en-US" altLang="ja-JP" dirty="0"/>
                <a:t> et al., 1994</a:t>
              </a:r>
              <a:r>
                <a:rPr lang="ja-JP" altLang="en-US" dirty="0"/>
                <a:t>）</a:t>
              </a:r>
              <a:endParaRPr lang="en-US" altLang="ja-JP" dirty="0"/>
            </a:p>
            <a:p>
              <a:r>
                <a:rPr kumimoji="1" lang="ja-JP" altLang="en-US" dirty="0"/>
                <a:t>追跡と弁別の相関：</a:t>
              </a:r>
              <a:r>
                <a:rPr kumimoji="1" lang="en-US" altLang="ja-JP" dirty="0"/>
                <a:t>r = 0.32</a:t>
              </a:r>
              <a:r>
                <a:rPr kumimoji="1" lang="ja-JP" altLang="en-US" dirty="0"/>
                <a:t>（</a:t>
              </a:r>
              <a:r>
                <a:rPr lang="en-US" altLang="ja-JP" dirty="0"/>
                <a:t>Garfinkel et al., 2015</a:t>
              </a:r>
              <a:r>
                <a:rPr kumimoji="1" lang="ja-JP" altLang="en-US" dirty="0"/>
                <a:t>）</a:t>
              </a:r>
            </a:p>
          </p:txBody>
        </p:sp>
        <p:sp>
          <p:nvSpPr>
            <p:cNvPr id="10" name="正方形/長方形 9">
              <a:extLst>
                <a:ext uri="{FF2B5EF4-FFF2-40B4-BE49-F238E27FC236}">
                  <a16:creationId xmlns:a16="http://schemas.microsoft.com/office/drawing/2014/main" id="{EA03C567-4870-4142-965E-319C823FAEF0}"/>
                </a:ext>
              </a:extLst>
            </p:cNvPr>
            <p:cNvSpPr/>
            <p:nvPr/>
          </p:nvSpPr>
          <p:spPr>
            <a:xfrm>
              <a:off x="581508" y="5338917"/>
              <a:ext cx="9674942" cy="12926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a:extLst>
              <a:ext uri="{FF2B5EF4-FFF2-40B4-BE49-F238E27FC236}">
                <a16:creationId xmlns:a16="http://schemas.microsoft.com/office/drawing/2014/main" id="{AB8058A3-6414-4F5F-9B1B-6D100296053B}"/>
              </a:ext>
            </a:extLst>
          </p:cNvPr>
          <p:cNvSpPr>
            <a:spLocks noGrp="1"/>
          </p:cNvSpPr>
          <p:nvPr>
            <p:ph type="sldNum" sz="quarter" idx="12"/>
          </p:nvPr>
        </p:nvSpPr>
        <p:spPr/>
        <p:txBody>
          <a:bodyPr/>
          <a:lstStyle/>
          <a:p>
            <a:fld id="{2DF77BA3-B279-492B-93FB-C76FAB2A5D08}" type="slidenum">
              <a:rPr kumimoji="1" lang="ja-JP" altLang="en-US" smtClean="0"/>
              <a:t>11</a:t>
            </a:fld>
            <a:endParaRPr kumimoji="1" lang="ja-JP" altLang="en-US"/>
          </a:p>
        </p:txBody>
      </p:sp>
    </p:spTree>
    <p:extLst>
      <p:ext uri="{BB962C8B-B14F-4D97-AF65-F5344CB8AC3E}">
        <p14:creationId xmlns:p14="http://schemas.microsoft.com/office/powerpoint/2010/main" val="1868039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95B501-8E64-4498-9A21-478A486A3801}"/>
              </a:ext>
            </a:extLst>
          </p:cNvPr>
          <p:cNvSpPr>
            <a:spLocks noGrp="1"/>
          </p:cNvSpPr>
          <p:nvPr>
            <p:ph type="title"/>
          </p:nvPr>
        </p:nvSpPr>
        <p:spPr/>
        <p:txBody>
          <a:bodyPr/>
          <a:lstStyle/>
          <a:p>
            <a:r>
              <a:rPr kumimoji="1" lang="ja-JP" altLang="en-US" dirty="0"/>
              <a:t>感動と内受容感覚の関係</a:t>
            </a:r>
          </a:p>
        </p:txBody>
      </p:sp>
      <p:sp>
        <p:nvSpPr>
          <p:cNvPr id="3" name="テキスト プレースホルダー 2">
            <a:extLst>
              <a:ext uri="{FF2B5EF4-FFF2-40B4-BE49-F238E27FC236}">
                <a16:creationId xmlns:a16="http://schemas.microsoft.com/office/drawing/2014/main" id="{4BBC9074-587A-4A00-BA33-292B3CDD81F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079757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0FDA6-E6B6-45B1-9C44-2B7CEDA969CD}"/>
              </a:ext>
            </a:extLst>
          </p:cNvPr>
          <p:cNvSpPr>
            <a:spLocks noGrp="1"/>
          </p:cNvSpPr>
          <p:nvPr>
            <p:ph type="title"/>
          </p:nvPr>
        </p:nvSpPr>
        <p:spPr/>
        <p:txBody>
          <a:bodyPr/>
          <a:lstStyle/>
          <a:p>
            <a:r>
              <a:rPr kumimoji="1" lang="ja-JP" altLang="en-US" dirty="0"/>
              <a:t>音楽による感情の生起</a:t>
            </a:r>
          </a:p>
        </p:txBody>
      </p:sp>
      <p:pic>
        <p:nvPicPr>
          <p:cNvPr id="3" name="図 2">
            <a:extLst>
              <a:ext uri="{FF2B5EF4-FFF2-40B4-BE49-F238E27FC236}">
                <a16:creationId xmlns:a16="http://schemas.microsoft.com/office/drawing/2014/main" id="{4E82CCCB-264D-4B7F-9E6C-EC78D6624456}"/>
              </a:ext>
            </a:extLst>
          </p:cNvPr>
          <p:cNvPicPr>
            <a:picLocks noChangeAspect="1"/>
          </p:cNvPicPr>
          <p:nvPr/>
        </p:nvPicPr>
        <p:blipFill>
          <a:blip r:embed="rId2"/>
          <a:stretch>
            <a:fillRect/>
          </a:stretch>
        </p:blipFill>
        <p:spPr>
          <a:xfrm>
            <a:off x="871613" y="1795089"/>
            <a:ext cx="3366627" cy="3345778"/>
          </a:xfrm>
          <a:prstGeom prst="rect">
            <a:avLst/>
          </a:prstGeom>
        </p:spPr>
      </p:pic>
      <p:sp>
        <p:nvSpPr>
          <p:cNvPr id="4" name="正方形/長方形 3">
            <a:extLst>
              <a:ext uri="{FF2B5EF4-FFF2-40B4-BE49-F238E27FC236}">
                <a16:creationId xmlns:a16="http://schemas.microsoft.com/office/drawing/2014/main" id="{008ED6F7-69FF-4360-A1DE-DF5EAE875CD1}"/>
              </a:ext>
            </a:extLst>
          </p:cNvPr>
          <p:cNvSpPr/>
          <p:nvPr/>
        </p:nvSpPr>
        <p:spPr>
          <a:xfrm>
            <a:off x="6451365" y="2098174"/>
            <a:ext cx="5414294" cy="2862322"/>
          </a:xfrm>
          <a:prstGeom prst="rect">
            <a:avLst/>
          </a:prstGeom>
        </p:spPr>
        <p:txBody>
          <a:bodyPr wrap="square">
            <a:spAutoFit/>
          </a:bodyPr>
          <a:lstStyle/>
          <a:p>
            <a:r>
              <a:rPr lang="ja-JP" altLang="en-US" u="sng" dirty="0"/>
              <a:t>音楽と身体反応</a:t>
            </a:r>
            <a:endParaRPr lang="en-US" altLang="ja-JP" u="sng" dirty="0"/>
          </a:p>
          <a:p>
            <a:endParaRPr lang="en-US" altLang="ja-JP" dirty="0"/>
          </a:p>
          <a:p>
            <a:pPr marL="285750" indent="-285750">
              <a:buFont typeface="Arial" panose="020B0604020202020204" pitchFamily="34" charset="0"/>
              <a:buChar char="•"/>
            </a:pPr>
            <a:r>
              <a:rPr lang="ja-JP" altLang="en-US" dirty="0"/>
              <a:t>自律神経系や内分泌の変化といった生理的反応</a:t>
            </a:r>
            <a:r>
              <a:rPr lang="en-US" altLang="ja-JP" dirty="0"/>
              <a:t> 			(</a:t>
            </a:r>
            <a:r>
              <a:rPr lang="en-US" altLang="ja-JP" dirty="0" err="1"/>
              <a:t>Koelsch</a:t>
            </a:r>
            <a:r>
              <a:rPr lang="en-US" altLang="ja-JP" dirty="0"/>
              <a:t> et al., 2008)</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表情の変化，タッピング・拍手などの運動</a:t>
            </a:r>
            <a:r>
              <a:rPr lang="en-US" altLang="ja-JP" dirty="0"/>
              <a:t>			(</a:t>
            </a:r>
            <a:r>
              <a:rPr lang="en-US" altLang="ja-JP" dirty="0" err="1"/>
              <a:t>Grewe</a:t>
            </a:r>
            <a:r>
              <a:rPr lang="en-US" altLang="ja-JP" dirty="0"/>
              <a:t> et al., 2007)</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ゾクゾク感，ゾクッとする，皮膚オーガズム</a:t>
            </a:r>
            <a:r>
              <a:rPr lang="en-US" altLang="ja-JP" dirty="0"/>
              <a:t>		 	(</a:t>
            </a:r>
            <a:r>
              <a:rPr lang="en-US" altLang="ja-JP" dirty="0" err="1"/>
              <a:t>Koelsch</a:t>
            </a:r>
            <a:r>
              <a:rPr lang="en-US" altLang="ja-JP" dirty="0"/>
              <a:t>, 2016)</a:t>
            </a:r>
            <a:endParaRPr lang="ja-JP" altLang="en-US" dirty="0"/>
          </a:p>
        </p:txBody>
      </p:sp>
      <p:sp>
        <p:nvSpPr>
          <p:cNvPr id="5" name="テキスト ボックス 4">
            <a:extLst>
              <a:ext uri="{FF2B5EF4-FFF2-40B4-BE49-F238E27FC236}">
                <a16:creationId xmlns:a16="http://schemas.microsoft.com/office/drawing/2014/main" id="{444E99A0-371B-44B0-8A82-9FAAF4BE954E}"/>
              </a:ext>
            </a:extLst>
          </p:cNvPr>
          <p:cNvSpPr txBox="1"/>
          <p:nvPr/>
        </p:nvSpPr>
        <p:spPr>
          <a:xfrm>
            <a:off x="3840032" y="4906714"/>
            <a:ext cx="1507144" cy="338554"/>
          </a:xfrm>
          <a:prstGeom prst="rect">
            <a:avLst/>
          </a:prstGeom>
          <a:noFill/>
        </p:spPr>
        <p:txBody>
          <a:bodyPr wrap="none" rtlCol="0">
            <a:spAutoFit/>
          </a:bodyPr>
          <a:lstStyle/>
          <a:p>
            <a:r>
              <a:rPr kumimoji="1" lang="en-US" altLang="ja-JP" sz="1600" dirty="0" err="1"/>
              <a:t>Koelsch</a:t>
            </a:r>
            <a:r>
              <a:rPr kumimoji="1" lang="en-US" altLang="ja-JP" sz="1600" dirty="0"/>
              <a:t>, 2014</a:t>
            </a:r>
            <a:endParaRPr kumimoji="1" lang="ja-JP" altLang="en-US" sz="1600" dirty="0"/>
          </a:p>
        </p:txBody>
      </p:sp>
      <p:cxnSp>
        <p:nvCxnSpPr>
          <p:cNvPr id="7" name="直線コネクタ 6">
            <a:extLst>
              <a:ext uri="{FF2B5EF4-FFF2-40B4-BE49-F238E27FC236}">
                <a16:creationId xmlns:a16="http://schemas.microsoft.com/office/drawing/2014/main" id="{424F70CA-4F6C-4A77-9432-AE8CD96E2CE9}"/>
              </a:ext>
            </a:extLst>
          </p:cNvPr>
          <p:cNvCxnSpPr>
            <a:cxnSpLocks/>
          </p:cNvCxnSpPr>
          <p:nvPr/>
        </p:nvCxnSpPr>
        <p:spPr>
          <a:xfrm>
            <a:off x="6096000" y="2022636"/>
            <a:ext cx="0" cy="4504579"/>
          </a:xfrm>
          <a:prstGeom prst="line">
            <a:avLst/>
          </a:prstGeom>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1CC45128-E73C-4A63-8CAF-AE4428B22333}"/>
              </a:ext>
            </a:extLst>
          </p:cNvPr>
          <p:cNvSpPr txBox="1"/>
          <p:nvPr/>
        </p:nvSpPr>
        <p:spPr>
          <a:xfrm>
            <a:off x="450879" y="5760299"/>
            <a:ext cx="535155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音楽聴取による感情生起時の脳活動と内受容感覚領域には多くのオーバーラップがみられる</a:t>
            </a:r>
            <a:endParaRPr kumimoji="1" lang="en-US" altLang="ja-JP" dirty="0"/>
          </a:p>
        </p:txBody>
      </p:sp>
      <p:sp>
        <p:nvSpPr>
          <p:cNvPr id="9" name="テキスト ボックス 8">
            <a:extLst>
              <a:ext uri="{FF2B5EF4-FFF2-40B4-BE49-F238E27FC236}">
                <a16:creationId xmlns:a16="http://schemas.microsoft.com/office/drawing/2014/main" id="{C10C32D9-65AC-4D2D-B938-4AB1DEE4DA21}"/>
              </a:ext>
            </a:extLst>
          </p:cNvPr>
          <p:cNvSpPr txBox="1"/>
          <p:nvPr/>
        </p:nvSpPr>
        <p:spPr>
          <a:xfrm>
            <a:off x="6451365" y="5523893"/>
            <a:ext cx="535155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音楽聴取時には多くの身体反応がみられる</a:t>
            </a:r>
            <a:endParaRPr kumimoji="1" lang="en-US" altLang="ja-JP" dirty="0"/>
          </a:p>
          <a:p>
            <a:endParaRPr lang="en-US" altLang="ja-JP" dirty="0"/>
          </a:p>
          <a:p>
            <a:r>
              <a:rPr kumimoji="1" lang="ja-JP" altLang="en-US" dirty="0"/>
              <a:t>　　音楽による感動は身体との結びつきが強い</a:t>
            </a:r>
            <a:endParaRPr kumimoji="1" lang="en-US" altLang="ja-JP" dirty="0"/>
          </a:p>
        </p:txBody>
      </p:sp>
      <p:sp>
        <p:nvSpPr>
          <p:cNvPr id="10" name="矢印: 右 9">
            <a:extLst>
              <a:ext uri="{FF2B5EF4-FFF2-40B4-BE49-F238E27FC236}">
                <a16:creationId xmlns:a16="http://schemas.microsoft.com/office/drawing/2014/main" id="{3C76FF9F-1F4D-4FB2-BBA4-9DF9FCF2B7D6}"/>
              </a:ext>
            </a:extLst>
          </p:cNvPr>
          <p:cNvSpPr/>
          <p:nvPr/>
        </p:nvSpPr>
        <p:spPr>
          <a:xfrm>
            <a:off x="6678911" y="6131114"/>
            <a:ext cx="250186" cy="231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5F9DABB6-7094-4717-95FF-BB48555C4CF7}"/>
              </a:ext>
            </a:extLst>
          </p:cNvPr>
          <p:cNvSpPr>
            <a:spLocks noGrp="1"/>
          </p:cNvSpPr>
          <p:nvPr>
            <p:ph type="sldNum" sz="quarter" idx="12"/>
          </p:nvPr>
        </p:nvSpPr>
        <p:spPr/>
        <p:txBody>
          <a:bodyPr/>
          <a:lstStyle/>
          <a:p>
            <a:fld id="{2DF77BA3-B279-492B-93FB-C76FAB2A5D08}" type="slidenum">
              <a:rPr kumimoji="1" lang="ja-JP" altLang="en-US" smtClean="0"/>
              <a:t>13</a:t>
            </a:fld>
            <a:endParaRPr kumimoji="1" lang="ja-JP" altLang="en-US"/>
          </a:p>
        </p:txBody>
      </p:sp>
    </p:spTree>
    <p:extLst>
      <p:ext uri="{BB962C8B-B14F-4D97-AF65-F5344CB8AC3E}">
        <p14:creationId xmlns:p14="http://schemas.microsoft.com/office/powerpoint/2010/main" val="494502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D392F3D7-2D11-4C5A-823E-85F025B72965}"/>
              </a:ext>
            </a:extLst>
          </p:cNvPr>
          <p:cNvGrpSpPr/>
          <p:nvPr/>
        </p:nvGrpSpPr>
        <p:grpSpPr>
          <a:xfrm>
            <a:off x="288632" y="1657618"/>
            <a:ext cx="8332854" cy="3663166"/>
            <a:chOff x="288632" y="2152918"/>
            <a:chExt cx="9962920" cy="4379752"/>
          </a:xfrm>
        </p:grpSpPr>
        <p:pic>
          <p:nvPicPr>
            <p:cNvPr id="19" name="図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197" y="2152918"/>
              <a:ext cx="2748915" cy="1543050"/>
            </a:xfrm>
            <a:prstGeom prst="rect">
              <a:avLst/>
            </a:prstGeom>
            <a:ln w="25400">
              <a:solidFill>
                <a:schemeClr val="bg1"/>
              </a:solidFill>
            </a:ln>
          </p:spPr>
        </p:pic>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7807" y="2666554"/>
              <a:ext cx="2748915" cy="1543050"/>
            </a:xfrm>
            <a:prstGeom prst="rect">
              <a:avLst/>
            </a:prstGeom>
            <a:ln w="25400">
              <a:solidFill>
                <a:schemeClr val="bg1"/>
              </a:solidFill>
            </a:ln>
          </p:spPr>
        </p:pic>
        <p:pic>
          <p:nvPicPr>
            <p:cNvPr id="21" name="図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9417" y="3180190"/>
              <a:ext cx="2748915" cy="1543050"/>
            </a:xfrm>
            <a:prstGeom prst="rect">
              <a:avLst/>
            </a:prstGeom>
            <a:ln w="25400">
              <a:solidFill>
                <a:schemeClr val="bg1"/>
              </a:solidFill>
            </a:ln>
          </p:spPr>
        </p:pic>
        <p:pic>
          <p:nvPicPr>
            <p:cNvPr id="22" name="図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1027" y="3693826"/>
              <a:ext cx="2748915" cy="1543050"/>
            </a:xfrm>
            <a:prstGeom prst="rect">
              <a:avLst/>
            </a:prstGeom>
            <a:ln w="25400">
              <a:solidFill>
                <a:schemeClr val="bg1"/>
              </a:solidFill>
            </a:ln>
          </p:spPr>
        </p:pic>
        <p:pic>
          <p:nvPicPr>
            <p:cNvPr id="23" name="図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2637" y="4207462"/>
              <a:ext cx="2748915" cy="1543050"/>
            </a:xfrm>
            <a:prstGeom prst="rect">
              <a:avLst/>
            </a:prstGeom>
            <a:ln w="25400">
              <a:solidFill>
                <a:schemeClr val="bg1"/>
              </a:solidFill>
            </a:ln>
          </p:spPr>
        </p:pic>
        <p:sp>
          <p:nvSpPr>
            <p:cNvPr id="25" name="テキスト ボックス 24"/>
            <p:cNvSpPr txBox="1"/>
            <p:nvPr/>
          </p:nvSpPr>
          <p:spPr>
            <a:xfrm>
              <a:off x="616197" y="3768120"/>
              <a:ext cx="1199367" cy="369332"/>
            </a:xfrm>
            <a:prstGeom prst="rect">
              <a:avLst/>
            </a:prstGeom>
            <a:noFill/>
          </p:spPr>
          <p:txBody>
            <a:bodyPr wrap="none" rtlCol="0">
              <a:spAutoFit/>
            </a:bodyPr>
            <a:lstStyle/>
            <a:p>
              <a:r>
                <a:rPr kumimoji="1" lang="ja-JP" altLang="en-US" dirty="0"/>
                <a:t>音楽 </a:t>
              </a:r>
              <a:r>
                <a:rPr kumimoji="1" lang="en-US" altLang="ja-JP" dirty="0"/>
                <a:t>30</a:t>
              </a:r>
              <a:r>
                <a:rPr lang="ja-JP" altLang="en-US" dirty="0"/>
                <a:t>秒</a:t>
              </a:r>
              <a:endParaRPr kumimoji="1" lang="ja-JP" altLang="en-US" dirty="0"/>
            </a:p>
          </p:txBody>
        </p:sp>
        <p:sp>
          <p:nvSpPr>
            <p:cNvPr id="26" name="テキスト ボックス 25"/>
            <p:cNvSpPr txBox="1"/>
            <p:nvPr/>
          </p:nvSpPr>
          <p:spPr>
            <a:xfrm>
              <a:off x="288632" y="2204889"/>
              <a:ext cx="800219" cy="461665"/>
            </a:xfrm>
            <a:prstGeom prst="rect">
              <a:avLst/>
            </a:prstGeom>
            <a:noFill/>
          </p:spPr>
          <p:txBody>
            <a:bodyPr wrap="none" rtlCol="0">
              <a:spAutoFit/>
            </a:bodyPr>
            <a:lstStyle/>
            <a:p>
              <a:r>
                <a:rPr kumimoji="1" lang="ja-JP" altLang="en-US" sz="2400" dirty="0"/>
                <a:t>♪♫</a:t>
              </a:r>
            </a:p>
          </p:txBody>
        </p:sp>
        <p:sp>
          <p:nvSpPr>
            <p:cNvPr id="27" name="テキスト ボックス 26"/>
            <p:cNvSpPr txBox="1"/>
            <p:nvPr/>
          </p:nvSpPr>
          <p:spPr>
            <a:xfrm>
              <a:off x="2337807" y="4281756"/>
              <a:ext cx="877163" cy="369332"/>
            </a:xfrm>
            <a:prstGeom prst="rect">
              <a:avLst/>
            </a:prstGeom>
            <a:noFill/>
          </p:spPr>
          <p:txBody>
            <a:bodyPr wrap="none" rtlCol="0">
              <a:spAutoFit/>
            </a:bodyPr>
            <a:lstStyle/>
            <a:p>
              <a:r>
                <a:rPr lang="ja-JP" altLang="en-US" dirty="0"/>
                <a:t>感動度</a:t>
              </a:r>
              <a:endParaRPr kumimoji="1" lang="ja-JP" altLang="en-US" dirty="0"/>
            </a:p>
          </p:txBody>
        </p:sp>
        <p:sp>
          <p:nvSpPr>
            <p:cNvPr id="28" name="テキスト ボックス 27"/>
            <p:cNvSpPr txBox="1"/>
            <p:nvPr/>
          </p:nvSpPr>
          <p:spPr>
            <a:xfrm>
              <a:off x="4059417" y="4795392"/>
              <a:ext cx="1107996" cy="369332"/>
            </a:xfrm>
            <a:prstGeom prst="rect">
              <a:avLst/>
            </a:prstGeom>
            <a:noFill/>
          </p:spPr>
          <p:txBody>
            <a:bodyPr wrap="none" rtlCol="0">
              <a:spAutoFit/>
            </a:bodyPr>
            <a:lstStyle/>
            <a:p>
              <a:r>
                <a:rPr lang="ja-JP" altLang="en-US" dirty="0"/>
                <a:t>好き嫌い</a:t>
              </a:r>
              <a:endParaRPr kumimoji="1" lang="ja-JP" altLang="en-US" dirty="0"/>
            </a:p>
          </p:txBody>
        </p:sp>
        <p:sp>
          <p:nvSpPr>
            <p:cNvPr id="29" name="テキスト ボックス 28"/>
            <p:cNvSpPr txBox="1"/>
            <p:nvPr/>
          </p:nvSpPr>
          <p:spPr>
            <a:xfrm>
              <a:off x="5773363" y="5309028"/>
              <a:ext cx="1107996" cy="369332"/>
            </a:xfrm>
            <a:prstGeom prst="rect">
              <a:avLst/>
            </a:prstGeom>
            <a:noFill/>
          </p:spPr>
          <p:txBody>
            <a:bodyPr wrap="none" rtlCol="0">
              <a:spAutoFit/>
            </a:bodyPr>
            <a:lstStyle/>
            <a:p>
              <a:r>
                <a:rPr kumimoji="1" lang="ja-JP" altLang="en-US" dirty="0"/>
                <a:t>購入意思</a:t>
              </a:r>
            </a:p>
          </p:txBody>
        </p:sp>
        <p:sp>
          <p:nvSpPr>
            <p:cNvPr id="30" name="テキスト ボックス 29"/>
            <p:cNvSpPr txBox="1"/>
            <p:nvPr/>
          </p:nvSpPr>
          <p:spPr>
            <a:xfrm>
              <a:off x="7502637" y="5822665"/>
              <a:ext cx="1107996" cy="369332"/>
            </a:xfrm>
            <a:prstGeom prst="rect">
              <a:avLst/>
            </a:prstGeom>
            <a:noFill/>
          </p:spPr>
          <p:txBody>
            <a:bodyPr wrap="none" rtlCol="0">
              <a:spAutoFit/>
            </a:bodyPr>
            <a:lstStyle/>
            <a:p>
              <a:r>
                <a:rPr lang="ja-JP" altLang="en-US" dirty="0"/>
                <a:t>既知確認</a:t>
              </a:r>
              <a:endParaRPr kumimoji="1" lang="ja-JP" altLang="en-US" dirty="0"/>
            </a:p>
          </p:txBody>
        </p:sp>
        <p:cxnSp>
          <p:nvCxnSpPr>
            <p:cNvPr id="33" name="直線矢印コネクタ 32"/>
            <p:cNvCxnSpPr/>
            <p:nvPr/>
          </p:nvCxnSpPr>
          <p:spPr>
            <a:xfrm>
              <a:off x="616197" y="4465351"/>
              <a:ext cx="7209605" cy="206731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0BE7AB19-49AA-494B-868A-5FFE06689657}"/>
              </a:ext>
            </a:extLst>
          </p:cNvPr>
          <p:cNvSpPr>
            <a:spLocks noGrp="1"/>
          </p:cNvSpPr>
          <p:nvPr>
            <p:ph type="title"/>
          </p:nvPr>
        </p:nvSpPr>
        <p:spPr/>
        <p:txBody>
          <a:bodyPr/>
          <a:lstStyle/>
          <a:p>
            <a:r>
              <a:rPr kumimoji="1" lang="ja-JP" altLang="en-US" dirty="0"/>
              <a:t>音楽聴取課題：試行手順</a:t>
            </a:r>
          </a:p>
        </p:txBody>
      </p:sp>
      <p:sp>
        <p:nvSpPr>
          <p:cNvPr id="16" name="テキスト ボックス 15">
            <a:extLst>
              <a:ext uri="{FF2B5EF4-FFF2-40B4-BE49-F238E27FC236}">
                <a16:creationId xmlns:a16="http://schemas.microsoft.com/office/drawing/2014/main" id="{DDDCE936-92D1-484F-8D5B-FBB253D8B0AB}"/>
              </a:ext>
            </a:extLst>
          </p:cNvPr>
          <p:cNvSpPr txBox="1"/>
          <p:nvPr/>
        </p:nvSpPr>
        <p:spPr>
          <a:xfrm>
            <a:off x="8945950" y="2232568"/>
            <a:ext cx="2944776" cy="313932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音楽を</a:t>
            </a:r>
            <a:r>
              <a:rPr kumimoji="1" lang="en-US" altLang="ja-JP" dirty="0"/>
              <a:t>30</a:t>
            </a:r>
            <a:r>
              <a:rPr kumimoji="1" lang="ja-JP" altLang="en-US" dirty="0"/>
              <a:t>秒聴取し，その音楽について「感動度」「好き嫌い」「購入したいか」「知っているか」をスライダーで回答する</a:t>
            </a:r>
            <a:endParaRPr kumimoji="1" lang="en-US" altLang="ja-JP" dirty="0"/>
          </a:p>
          <a:p>
            <a:endParaRPr lang="en-US" altLang="ja-JP" dirty="0"/>
          </a:p>
          <a:p>
            <a:endParaRPr lang="en-US" altLang="ja-JP" dirty="0"/>
          </a:p>
          <a:p>
            <a:r>
              <a:rPr kumimoji="1" lang="ja-JP" altLang="en-US" dirty="0"/>
              <a:t>試行数</a:t>
            </a:r>
            <a:endParaRPr kumimoji="1" lang="en-US" altLang="ja-JP" dirty="0"/>
          </a:p>
          <a:p>
            <a:r>
              <a:rPr lang="ja-JP" altLang="en-US" dirty="0"/>
              <a:t>　調性音楽　：</a:t>
            </a:r>
            <a:r>
              <a:rPr lang="en-US" altLang="ja-JP" dirty="0"/>
              <a:t>10</a:t>
            </a:r>
            <a:r>
              <a:rPr lang="ja-JP" altLang="en-US" dirty="0"/>
              <a:t>試行</a:t>
            </a:r>
            <a:endParaRPr lang="en-US" altLang="ja-JP" dirty="0"/>
          </a:p>
          <a:p>
            <a:r>
              <a:rPr kumimoji="1" lang="ja-JP" altLang="en-US" dirty="0"/>
              <a:t>　無調性音楽：</a:t>
            </a:r>
            <a:r>
              <a:rPr kumimoji="1" lang="en-US" altLang="ja-JP" dirty="0"/>
              <a:t>10</a:t>
            </a:r>
            <a:r>
              <a:rPr kumimoji="1" lang="ja-JP" altLang="en-US" dirty="0"/>
              <a:t>試行</a:t>
            </a:r>
            <a:endParaRPr kumimoji="1" lang="en-US" altLang="ja-JP" dirty="0"/>
          </a:p>
          <a:p>
            <a:r>
              <a:rPr lang="ja-JP" altLang="en-US" dirty="0"/>
              <a:t>　不快音楽　：</a:t>
            </a:r>
            <a:r>
              <a:rPr lang="en-US" altLang="ja-JP" dirty="0"/>
              <a:t>10</a:t>
            </a:r>
            <a:r>
              <a:rPr lang="ja-JP" altLang="en-US" dirty="0"/>
              <a:t>試行</a:t>
            </a:r>
            <a:endParaRPr kumimoji="1" lang="en-US" altLang="ja-JP" dirty="0"/>
          </a:p>
        </p:txBody>
      </p:sp>
      <p:sp>
        <p:nvSpPr>
          <p:cNvPr id="4" name="スライド番号プレースホルダー 3">
            <a:extLst>
              <a:ext uri="{FF2B5EF4-FFF2-40B4-BE49-F238E27FC236}">
                <a16:creationId xmlns:a16="http://schemas.microsoft.com/office/drawing/2014/main" id="{F9CDF499-7126-4B0D-A4AE-3599A704B3A2}"/>
              </a:ext>
            </a:extLst>
          </p:cNvPr>
          <p:cNvSpPr>
            <a:spLocks noGrp="1"/>
          </p:cNvSpPr>
          <p:nvPr>
            <p:ph type="sldNum" sz="quarter" idx="12"/>
          </p:nvPr>
        </p:nvSpPr>
        <p:spPr/>
        <p:txBody>
          <a:bodyPr/>
          <a:lstStyle/>
          <a:p>
            <a:fld id="{2DF77BA3-B279-492B-93FB-C76FAB2A5D08}" type="slidenum">
              <a:rPr kumimoji="1" lang="ja-JP" altLang="en-US" smtClean="0"/>
              <a:t>14</a:t>
            </a:fld>
            <a:endParaRPr kumimoji="1" lang="ja-JP" altLang="en-US"/>
          </a:p>
        </p:txBody>
      </p:sp>
      <p:sp>
        <p:nvSpPr>
          <p:cNvPr id="5" name="テキスト ボックス 4">
            <a:extLst>
              <a:ext uri="{FF2B5EF4-FFF2-40B4-BE49-F238E27FC236}">
                <a16:creationId xmlns:a16="http://schemas.microsoft.com/office/drawing/2014/main" id="{F1804445-A183-4B3F-958D-B5CCC55350F9}"/>
              </a:ext>
            </a:extLst>
          </p:cNvPr>
          <p:cNvSpPr txBox="1"/>
          <p:nvPr/>
        </p:nvSpPr>
        <p:spPr>
          <a:xfrm>
            <a:off x="866775" y="6030961"/>
            <a:ext cx="1726755" cy="461665"/>
          </a:xfrm>
          <a:prstGeom prst="rect">
            <a:avLst/>
          </a:prstGeom>
          <a:noFill/>
        </p:spPr>
        <p:txBody>
          <a:bodyPr wrap="none" rtlCol="0">
            <a:spAutoFit/>
          </a:bodyPr>
          <a:lstStyle/>
          <a:p>
            <a:r>
              <a:rPr kumimoji="1" lang="en-US" altLang="ja-JP" sz="2400" dirty="0"/>
              <a:t>+ </a:t>
            </a:r>
            <a:r>
              <a:rPr kumimoji="1" lang="ja-JP" altLang="en-US" sz="2400" dirty="0"/>
              <a:t>心拍計測</a:t>
            </a:r>
          </a:p>
        </p:txBody>
      </p:sp>
      <p:pic>
        <p:nvPicPr>
          <p:cNvPr id="1026" name="Picture 2" descr="Use Xiaomi Mi Band as a continuous heart rate monitor with Google Fit">
            <a:extLst>
              <a:ext uri="{FF2B5EF4-FFF2-40B4-BE49-F238E27FC236}">
                <a16:creationId xmlns:a16="http://schemas.microsoft.com/office/drawing/2014/main" id="{5E43D5D4-4E05-4D58-9597-D3759D0FB7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6107" y="5492988"/>
            <a:ext cx="2828925" cy="1228487"/>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69926821-0C20-4389-BC86-13A8EBB865B8}"/>
              </a:ext>
            </a:extLst>
          </p:cNvPr>
          <p:cNvSpPr txBox="1"/>
          <p:nvPr/>
        </p:nvSpPr>
        <p:spPr>
          <a:xfrm>
            <a:off x="8078807" y="6030961"/>
            <a:ext cx="2427268" cy="461665"/>
          </a:xfrm>
          <a:prstGeom prst="rect">
            <a:avLst/>
          </a:prstGeom>
          <a:noFill/>
        </p:spPr>
        <p:txBody>
          <a:bodyPr wrap="none" rtlCol="0">
            <a:spAutoFit/>
          </a:bodyPr>
          <a:lstStyle/>
          <a:p>
            <a:r>
              <a:rPr kumimoji="1" lang="ja-JP" altLang="en-US" sz="2400" dirty="0"/>
              <a:t>＋ 心拍弁別課題</a:t>
            </a:r>
          </a:p>
        </p:txBody>
      </p:sp>
    </p:spTree>
    <p:extLst>
      <p:ext uri="{BB962C8B-B14F-4D97-AF65-F5344CB8AC3E}">
        <p14:creationId xmlns:p14="http://schemas.microsoft.com/office/powerpoint/2010/main" val="412948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a:extLst>
              <a:ext uri="{FF2B5EF4-FFF2-40B4-BE49-F238E27FC236}">
                <a16:creationId xmlns:a16="http://schemas.microsoft.com/office/drawing/2014/main" id="{85126638-0F9A-4385-9012-40C00CD8ADAC}"/>
              </a:ext>
            </a:extLst>
          </p:cNvPr>
          <p:cNvSpPr>
            <a:spLocks noGrp="1"/>
          </p:cNvSpPr>
          <p:nvPr>
            <p:ph type="title"/>
          </p:nvPr>
        </p:nvSpPr>
        <p:spPr/>
        <p:txBody>
          <a:bodyPr>
            <a:normAutofit/>
          </a:bodyPr>
          <a:lstStyle/>
          <a:p>
            <a:r>
              <a:rPr lang="ja-JP" altLang="en-US" sz="3600" dirty="0"/>
              <a:t>結果</a:t>
            </a:r>
            <a:r>
              <a:rPr lang="en-US" altLang="ja-JP" sz="3600" dirty="0"/>
              <a:t>2</a:t>
            </a:r>
            <a:r>
              <a:rPr lang="ja-JP" altLang="en-US" sz="3600" dirty="0"/>
              <a:t>：内受容課題と音楽評定値の相関（</a:t>
            </a:r>
            <a:r>
              <a:rPr lang="en-US" altLang="ja-JP" sz="3600" dirty="0"/>
              <a:t>N=51</a:t>
            </a:r>
            <a:r>
              <a:rPr lang="ja-JP" altLang="en-US" sz="3600" dirty="0"/>
              <a:t>）</a:t>
            </a:r>
          </a:p>
        </p:txBody>
      </p:sp>
      <p:grpSp>
        <p:nvGrpSpPr>
          <p:cNvPr id="10" name="グループ化 9">
            <a:extLst>
              <a:ext uri="{FF2B5EF4-FFF2-40B4-BE49-F238E27FC236}">
                <a16:creationId xmlns:a16="http://schemas.microsoft.com/office/drawing/2014/main" id="{714317EE-2C06-4095-99D9-6C0689A1FD69}"/>
              </a:ext>
            </a:extLst>
          </p:cNvPr>
          <p:cNvGrpSpPr/>
          <p:nvPr/>
        </p:nvGrpSpPr>
        <p:grpSpPr>
          <a:xfrm>
            <a:off x="244272" y="2178282"/>
            <a:ext cx="4032175" cy="3065813"/>
            <a:chOff x="3274383" y="3348690"/>
            <a:chExt cx="4186043" cy="3278088"/>
          </a:xfrm>
        </p:grpSpPr>
        <p:pic>
          <p:nvPicPr>
            <p:cNvPr id="11" name="図 10" descr="テキスト が含まれている画像&#10;&#10;自動的に生成された説明">
              <a:extLst>
                <a:ext uri="{FF2B5EF4-FFF2-40B4-BE49-F238E27FC236}">
                  <a16:creationId xmlns:a16="http://schemas.microsoft.com/office/drawing/2014/main" id="{698A7A89-B427-441D-BD7D-6EE7CCFFB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238" y="3348690"/>
              <a:ext cx="4167188" cy="3124200"/>
            </a:xfrm>
            <a:prstGeom prst="rect">
              <a:avLst/>
            </a:prstGeom>
          </p:spPr>
        </p:pic>
        <p:sp>
          <p:nvSpPr>
            <p:cNvPr id="16" name="テキスト ボックス 15">
              <a:extLst>
                <a:ext uri="{FF2B5EF4-FFF2-40B4-BE49-F238E27FC236}">
                  <a16:creationId xmlns:a16="http://schemas.microsoft.com/office/drawing/2014/main" id="{06C84421-BC6A-49B4-8304-0C3F2ECD5EBD}"/>
                </a:ext>
              </a:extLst>
            </p:cNvPr>
            <p:cNvSpPr txBox="1"/>
            <p:nvPr/>
          </p:nvSpPr>
          <p:spPr>
            <a:xfrm rot="16200000">
              <a:off x="2887098" y="4650688"/>
              <a:ext cx="1082348" cy="307777"/>
            </a:xfrm>
            <a:prstGeom prst="rect">
              <a:avLst/>
            </a:prstGeom>
            <a:solidFill>
              <a:schemeClr val="bg1"/>
            </a:solidFill>
          </p:spPr>
          <p:txBody>
            <a:bodyPr wrap="none" rtlCol="0">
              <a:spAutoFit/>
            </a:bodyPr>
            <a:lstStyle/>
            <a:p>
              <a:r>
                <a:rPr kumimoji="1" lang="ja-JP" altLang="en-US" sz="1400" dirty="0"/>
                <a:t>　感動度　</a:t>
              </a:r>
            </a:p>
          </p:txBody>
        </p:sp>
        <p:sp>
          <p:nvSpPr>
            <p:cNvPr id="19" name="テキスト ボックス 18">
              <a:extLst>
                <a:ext uri="{FF2B5EF4-FFF2-40B4-BE49-F238E27FC236}">
                  <a16:creationId xmlns:a16="http://schemas.microsoft.com/office/drawing/2014/main" id="{C92AD344-4DF5-477E-84F7-EAE16DE9AC2B}"/>
                </a:ext>
              </a:extLst>
            </p:cNvPr>
            <p:cNvSpPr txBox="1"/>
            <p:nvPr/>
          </p:nvSpPr>
          <p:spPr>
            <a:xfrm>
              <a:off x="4316648" y="6319001"/>
              <a:ext cx="2339102" cy="307777"/>
            </a:xfrm>
            <a:prstGeom prst="rect">
              <a:avLst/>
            </a:prstGeom>
            <a:solidFill>
              <a:schemeClr val="bg1"/>
            </a:solidFill>
          </p:spPr>
          <p:txBody>
            <a:bodyPr wrap="none" rtlCol="0">
              <a:spAutoFit/>
            </a:bodyPr>
            <a:lstStyle/>
            <a:p>
              <a:r>
                <a:rPr kumimoji="1" lang="ja-JP" altLang="en-US" sz="1400" dirty="0"/>
                <a:t>　　　心拍弁別感度　　　</a:t>
              </a:r>
            </a:p>
          </p:txBody>
        </p:sp>
        <p:sp>
          <p:nvSpPr>
            <p:cNvPr id="21" name="テキスト ボックス 20">
              <a:extLst>
                <a:ext uri="{FF2B5EF4-FFF2-40B4-BE49-F238E27FC236}">
                  <a16:creationId xmlns:a16="http://schemas.microsoft.com/office/drawing/2014/main" id="{747BB76A-3558-424A-9EB1-08043086684F}"/>
                </a:ext>
              </a:extLst>
            </p:cNvPr>
            <p:cNvSpPr txBox="1"/>
            <p:nvPr/>
          </p:nvSpPr>
          <p:spPr>
            <a:xfrm>
              <a:off x="4064130" y="3754855"/>
              <a:ext cx="791127" cy="430887"/>
            </a:xfrm>
            <a:prstGeom prst="rect">
              <a:avLst/>
            </a:prstGeom>
            <a:solidFill>
              <a:schemeClr val="bg1"/>
            </a:solidFill>
          </p:spPr>
          <p:txBody>
            <a:bodyPr wrap="square" rtlCol="0">
              <a:spAutoFit/>
            </a:bodyPr>
            <a:lstStyle/>
            <a:p>
              <a:r>
                <a:rPr kumimoji="1" lang="en-US" altLang="ja-JP" sz="1100" dirty="0"/>
                <a:t>r = 0.28</a:t>
              </a:r>
            </a:p>
            <a:p>
              <a:r>
                <a:rPr lang="en-US" altLang="ja-JP" sz="1100" dirty="0"/>
                <a:t>p = 0.05</a:t>
              </a:r>
              <a:endParaRPr kumimoji="1" lang="ja-JP" altLang="en-US" sz="1100" dirty="0"/>
            </a:p>
          </p:txBody>
        </p:sp>
      </p:grpSp>
      <p:grpSp>
        <p:nvGrpSpPr>
          <p:cNvPr id="24" name="グループ化 23">
            <a:extLst>
              <a:ext uri="{FF2B5EF4-FFF2-40B4-BE49-F238E27FC236}">
                <a16:creationId xmlns:a16="http://schemas.microsoft.com/office/drawing/2014/main" id="{6B9F687A-20F5-4DA7-9AAD-0B6F90DB4F44}"/>
              </a:ext>
            </a:extLst>
          </p:cNvPr>
          <p:cNvGrpSpPr/>
          <p:nvPr/>
        </p:nvGrpSpPr>
        <p:grpSpPr>
          <a:xfrm>
            <a:off x="4098075" y="2179272"/>
            <a:ext cx="4014014" cy="3063832"/>
            <a:chOff x="7679161" y="178324"/>
            <a:chExt cx="4167188" cy="3275970"/>
          </a:xfrm>
        </p:grpSpPr>
        <p:pic>
          <p:nvPicPr>
            <p:cNvPr id="8" name="図 7" descr="テキスト, 地図 が含まれている画像&#10;&#10;自動的に生成された説明">
              <a:extLst>
                <a:ext uri="{FF2B5EF4-FFF2-40B4-BE49-F238E27FC236}">
                  <a16:creationId xmlns:a16="http://schemas.microsoft.com/office/drawing/2014/main" id="{EADCC0E6-18CF-467E-BAFB-B7319AF92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161" y="178324"/>
              <a:ext cx="4167188" cy="3124200"/>
            </a:xfrm>
            <a:prstGeom prst="rect">
              <a:avLst/>
            </a:prstGeom>
          </p:spPr>
        </p:pic>
        <p:sp>
          <p:nvSpPr>
            <p:cNvPr id="14" name="テキスト ボックス 13">
              <a:extLst>
                <a:ext uri="{FF2B5EF4-FFF2-40B4-BE49-F238E27FC236}">
                  <a16:creationId xmlns:a16="http://schemas.microsoft.com/office/drawing/2014/main" id="{982ACBDB-A20C-4068-AFAA-69FD69DDEF4A}"/>
                </a:ext>
              </a:extLst>
            </p:cNvPr>
            <p:cNvSpPr txBox="1"/>
            <p:nvPr/>
          </p:nvSpPr>
          <p:spPr>
            <a:xfrm rot="16200000">
              <a:off x="7086692" y="1586535"/>
              <a:ext cx="1492716" cy="307777"/>
            </a:xfrm>
            <a:prstGeom prst="rect">
              <a:avLst/>
            </a:prstGeom>
            <a:solidFill>
              <a:schemeClr val="bg1"/>
            </a:solidFill>
          </p:spPr>
          <p:txBody>
            <a:bodyPr wrap="none" rtlCol="0">
              <a:spAutoFit/>
            </a:bodyPr>
            <a:lstStyle/>
            <a:p>
              <a:r>
                <a:rPr kumimoji="1" lang="ja-JP" altLang="en-US" sz="1400" dirty="0"/>
                <a:t>　感動度 歪度　</a:t>
              </a:r>
            </a:p>
          </p:txBody>
        </p:sp>
        <p:sp>
          <p:nvSpPr>
            <p:cNvPr id="20" name="テキスト ボックス 19">
              <a:extLst>
                <a:ext uri="{FF2B5EF4-FFF2-40B4-BE49-F238E27FC236}">
                  <a16:creationId xmlns:a16="http://schemas.microsoft.com/office/drawing/2014/main" id="{8D0543AE-38E3-49D3-9B3B-4ECF892B58DD}"/>
                </a:ext>
              </a:extLst>
            </p:cNvPr>
            <p:cNvSpPr txBox="1"/>
            <p:nvPr/>
          </p:nvSpPr>
          <p:spPr>
            <a:xfrm>
              <a:off x="9131813" y="3146517"/>
              <a:ext cx="1261884" cy="307777"/>
            </a:xfrm>
            <a:prstGeom prst="rect">
              <a:avLst/>
            </a:prstGeom>
            <a:solidFill>
              <a:schemeClr val="bg1"/>
            </a:solidFill>
          </p:spPr>
          <p:txBody>
            <a:bodyPr wrap="none" rtlCol="0">
              <a:spAutoFit/>
            </a:bodyPr>
            <a:lstStyle/>
            <a:p>
              <a:r>
                <a:rPr lang="ja-JP" altLang="en-US" sz="1400" dirty="0"/>
                <a:t>心拍</a:t>
              </a:r>
              <a:r>
                <a:rPr kumimoji="1" lang="ja-JP" altLang="en-US" sz="1400" dirty="0"/>
                <a:t>弁別感度</a:t>
              </a:r>
            </a:p>
          </p:txBody>
        </p:sp>
        <p:sp>
          <p:nvSpPr>
            <p:cNvPr id="18" name="テキスト ボックス 17">
              <a:extLst>
                <a:ext uri="{FF2B5EF4-FFF2-40B4-BE49-F238E27FC236}">
                  <a16:creationId xmlns:a16="http://schemas.microsoft.com/office/drawing/2014/main" id="{5ADEC507-3E4D-4434-9CB6-14BC341C7950}"/>
                </a:ext>
              </a:extLst>
            </p:cNvPr>
            <p:cNvSpPr txBox="1"/>
            <p:nvPr/>
          </p:nvSpPr>
          <p:spPr>
            <a:xfrm>
              <a:off x="10536742" y="687705"/>
              <a:ext cx="791127" cy="430887"/>
            </a:xfrm>
            <a:prstGeom prst="rect">
              <a:avLst/>
            </a:prstGeom>
            <a:solidFill>
              <a:schemeClr val="bg1"/>
            </a:solidFill>
          </p:spPr>
          <p:txBody>
            <a:bodyPr wrap="square" rtlCol="0">
              <a:spAutoFit/>
            </a:bodyPr>
            <a:lstStyle/>
            <a:p>
              <a:r>
                <a:rPr kumimoji="1" lang="en-US" altLang="ja-JP" sz="1100" dirty="0"/>
                <a:t>r = -0.32</a:t>
              </a:r>
            </a:p>
            <a:p>
              <a:r>
                <a:rPr lang="en-US" altLang="ja-JP" sz="1100" dirty="0"/>
                <a:t>p = 0.02</a:t>
              </a:r>
              <a:endParaRPr kumimoji="1" lang="ja-JP" altLang="en-US" sz="1100" dirty="0"/>
            </a:p>
          </p:txBody>
        </p:sp>
      </p:grpSp>
      <p:grpSp>
        <p:nvGrpSpPr>
          <p:cNvPr id="12" name="グループ化 11">
            <a:extLst>
              <a:ext uri="{FF2B5EF4-FFF2-40B4-BE49-F238E27FC236}">
                <a16:creationId xmlns:a16="http://schemas.microsoft.com/office/drawing/2014/main" id="{BCD277B5-052B-43DE-90C6-1650F688267D}"/>
              </a:ext>
            </a:extLst>
          </p:cNvPr>
          <p:cNvGrpSpPr/>
          <p:nvPr/>
        </p:nvGrpSpPr>
        <p:grpSpPr>
          <a:xfrm>
            <a:off x="7933715" y="2178282"/>
            <a:ext cx="4014014" cy="3065813"/>
            <a:chOff x="7679161" y="3348690"/>
            <a:chExt cx="4167188" cy="3278088"/>
          </a:xfrm>
        </p:grpSpPr>
        <p:pic>
          <p:nvPicPr>
            <p:cNvPr id="7" name="図 6" descr="テキスト, 地図 が含まれている画像&#10;&#10;自動的に生成された説明">
              <a:extLst>
                <a:ext uri="{FF2B5EF4-FFF2-40B4-BE49-F238E27FC236}">
                  <a16:creationId xmlns:a16="http://schemas.microsoft.com/office/drawing/2014/main" id="{37C19DAD-DB5E-4574-9965-E9662FDE3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161" y="3348690"/>
              <a:ext cx="4167188" cy="3124200"/>
            </a:xfrm>
            <a:prstGeom prst="rect">
              <a:avLst/>
            </a:prstGeom>
          </p:spPr>
        </p:pic>
        <p:sp>
          <p:nvSpPr>
            <p:cNvPr id="17" name="テキスト ボックス 16">
              <a:extLst>
                <a:ext uri="{FF2B5EF4-FFF2-40B4-BE49-F238E27FC236}">
                  <a16:creationId xmlns:a16="http://schemas.microsoft.com/office/drawing/2014/main" id="{F9635386-422B-4206-A6D5-15B89B4E0939}"/>
                </a:ext>
              </a:extLst>
            </p:cNvPr>
            <p:cNvSpPr txBox="1"/>
            <p:nvPr/>
          </p:nvSpPr>
          <p:spPr>
            <a:xfrm rot="16200000">
              <a:off x="6995385" y="4756902"/>
              <a:ext cx="1800493" cy="307777"/>
            </a:xfrm>
            <a:prstGeom prst="rect">
              <a:avLst/>
            </a:prstGeom>
            <a:solidFill>
              <a:schemeClr val="bg1"/>
            </a:solidFill>
          </p:spPr>
          <p:txBody>
            <a:bodyPr wrap="none" rtlCol="0">
              <a:spAutoFit/>
            </a:bodyPr>
            <a:lstStyle/>
            <a:p>
              <a:r>
                <a:rPr kumimoji="1" lang="ja-JP" altLang="en-US" sz="1400" dirty="0"/>
                <a:t>購入と回答した曲数</a:t>
              </a:r>
            </a:p>
          </p:txBody>
        </p:sp>
        <p:sp>
          <p:nvSpPr>
            <p:cNvPr id="22" name="テキスト ボックス 21">
              <a:extLst>
                <a:ext uri="{FF2B5EF4-FFF2-40B4-BE49-F238E27FC236}">
                  <a16:creationId xmlns:a16="http://schemas.microsoft.com/office/drawing/2014/main" id="{6B027BA1-2D8C-48F4-9CFE-CD2069732186}"/>
                </a:ext>
              </a:extLst>
            </p:cNvPr>
            <p:cNvSpPr txBox="1"/>
            <p:nvPr/>
          </p:nvSpPr>
          <p:spPr>
            <a:xfrm>
              <a:off x="8593204" y="6319001"/>
              <a:ext cx="2339102" cy="307777"/>
            </a:xfrm>
            <a:prstGeom prst="rect">
              <a:avLst/>
            </a:prstGeom>
            <a:solidFill>
              <a:schemeClr val="bg1"/>
            </a:solidFill>
          </p:spPr>
          <p:txBody>
            <a:bodyPr wrap="none" rtlCol="0">
              <a:spAutoFit/>
            </a:bodyPr>
            <a:lstStyle/>
            <a:p>
              <a:r>
                <a:rPr kumimoji="1" lang="ja-JP" altLang="en-US" sz="1400" dirty="0"/>
                <a:t>　　　心拍弁別感度　　　</a:t>
              </a:r>
            </a:p>
          </p:txBody>
        </p:sp>
        <p:sp>
          <p:nvSpPr>
            <p:cNvPr id="23" name="テキスト ボックス 22">
              <a:extLst>
                <a:ext uri="{FF2B5EF4-FFF2-40B4-BE49-F238E27FC236}">
                  <a16:creationId xmlns:a16="http://schemas.microsoft.com/office/drawing/2014/main" id="{DE66E7B3-B6FA-49BE-924A-03B647ED88BF}"/>
                </a:ext>
              </a:extLst>
            </p:cNvPr>
            <p:cNvSpPr txBox="1"/>
            <p:nvPr/>
          </p:nvSpPr>
          <p:spPr>
            <a:xfrm>
              <a:off x="8451813" y="3754855"/>
              <a:ext cx="791127" cy="430887"/>
            </a:xfrm>
            <a:prstGeom prst="rect">
              <a:avLst/>
            </a:prstGeom>
            <a:solidFill>
              <a:schemeClr val="bg1"/>
            </a:solidFill>
          </p:spPr>
          <p:txBody>
            <a:bodyPr wrap="square" rtlCol="0">
              <a:spAutoFit/>
            </a:bodyPr>
            <a:lstStyle/>
            <a:p>
              <a:r>
                <a:rPr kumimoji="1" lang="en-US" altLang="ja-JP" sz="1100" dirty="0"/>
                <a:t>r = 0.40</a:t>
              </a:r>
            </a:p>
            <a:p>
              <a:r>
                <a:rPr lang="en-US" altLang="ja-JP" sz="1100" dirty="0"/>
                <a:t>p &lt; 0.01</a:t>
              </a:r>
              <a:endParaRPr kumimoji="1" lang="ja-JP" altLang="en-US" sz="1100" dirty="0"/>
            </a:p>
          </p:txBody>
        </p:sp>
      </p:grpSp>
      <p:sp>
        <p:nvSpPr>
          <p:cNvPr id="28" name="テキスト ボックス 27">
            <a:extLst>
              <a:ext uri="{FF2B5EF4-FFF2-40B4-BE49-F238E27FC236}">
                <a16:creationId xmlns:a16="http://schemas.microsoft.com/office/drawing/2014/main" id="{5BFE3D80-41AE-402D-A927-E2D077AA6D4A}"/>
              </a:ext>
            </a:extLst>
          </p:cNvPr>
          <p:cNvSpPr txBox="1"/>
          <p:nvPr/>
        </p:nvSpPr>
        <p:spPr>
          <a:xfrm>
            <a:off x="1082356" y="5736050"/>
            <a:ext cx="1002728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心拍弁別感度の高い人ほど感動が大きく，曲の購入意欲が高いことがわかった</a:t>
            </a:r>
            <a:endParaRPr kumimoji="1" lang="en-US" altLang="ja-JP" dirty="0"/>
          </a:p>
          <a:p>
            <a:r>
              <a:rPr lang="ja-JP" altLang="en-US" dirty="0"/>
              <a:t>また心拍弁別感度の高い方が感動度の歪度が小さく，偏りの少ない応答をしていたと考えられる</a:t>
            </a:r>
            <a:endParaRPr kumimoji="1" lang="en-US" altLang="ja-JP" dirty="0"/>
          </a:p>
        </p:txBody>
      </p:sp>
      <p:sp>
        <p:nvSpPr>
          <p:cNvPr id="2" name="スライド番号プレースホルダー 1">
            <a:extLst>
              <a:ext uri="{FF2B5EF4-FFF2-40B4-BE49-F238E27FC236}">
                <a16:creationId xmlns:a16="http://schemas.microsoft.com/office/drawing/2014/main" id="{5057F54F-C150-43C0-8E38-AFF9D0413DF4}"/>
              </a:ext>
            </a:extLst>
          </p:cNvPr>
          <p:cNvSpPr>
            <a:spLocks noGrp="1"/>
          </p:cNvSpPr>
          <p:nvPr>
            <p:ph type="sldNum" sz="quarter" idx="12"/>
          </p:nvPr>
        </p:nvSpPr>
        <p:spPr/>
        <p:txBody>
          <a:bodyPr/>
          <a:lstStyle/>
          <a:p>
            <a:fld id="{2DF77BA3-B279-492B-93FB-C76FAB2A5D08}" type="slidenum">
              <a:rPr kumimoji="1" lang="ja-JP" altLang="en-US" smtClean="0"/>
              <a:t>15</a:t>
            </a:fld>
            <a:endParaRPr kumimoji="1" lang="ja-JP" altLang="en-US"/>
          </a:p>
        </p:txBody>
      </p:sp>
    </p:spTree>
    <p:extLst>
      <p:ext uri="{BB962C8B-B14F-4D97-AF65-F5344CB8AC3E}">
        <p14:creationId xmlns:p14="http://schemas.microsoft.com/office/powerpoint/2010/main" val="1779501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lstStyle/>
          <a:p>
            <a:r>
              <a:rPr kumimoji="1" lang="ja-JP" altLang="en-US" dirty="0"/>
              <a:t>結果</a:t>
            </a:r>
            <a:r>
              <a:rPr kumimoji="1" lang="en-US" altLang="ja-JP" dirty="0"/>
              <a:t>3</a:t>
            </a:r>
            <a:r>
              <a:rPr kumimoji="1" lang="ja-JP" altLang="en-US" dirty="0"/>
              <a:t>：音楽課題時の心拍</a:t>
            </a:r>
            <a:r>
              <a:rPr lang="ja-JP" altLang="en-US" dirty="0"/>
              <a:t>数の変化</a:t>
            </a:r>
            <a:endParaRPr kumimoji="1" lang="ja-JP" altLang="en-US" dirty="0"/>
          </a:p>
        </p:txBody>
      </p:sp>
      <p:pic>
        <p:nvPicPr>
          <p:cNvPr id="6" name="図 5" descr="地図, テキスト が含まれている画像&#10;&#10;自動的に生成された説明">
            <a:extLst>
              <a:ext uri="{FF2B5EF4-FFF2-40B4-BE49-F238E27FC236}">
                <a16:creationId xmlns:a16="http://schemas.microsoft.com/office/drawing/2014/main" id="{652BDA04-D0A3-4BED-96D0-961877BC1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780" y="1724745"/>
            <a:ext cx="5334000" cy="4000500"/>
          </a:xfrm>
          <a:prstGeom prst="rect">
            <a:avLst/>
          </a:prstGeom>
        </p:spPr>
      </p:pic>
      <p:graphicFrame>
        <p:nvGraphicFramePr>
          <p:cNvPr id="7" name="表 6">
            <a:extLst>
              <a:ext uri="{FF2B5EF4-FFF2-40B4-BE49-F238E27FC236}">
                <a16:creationId xmlns:a16="http://schemas.microsoft.com/office/drawing/2014/main" id="{33C1A040-41F2-449B-9159-C359730E886C}"/>
              </a:ext>
            </a:extLst>
          </p:cNvPr>
          <p:cNvGraphicFramePr>
            <a:graphicFrameLocks noGrp="1"/>
          </p:cNvGraphicFramePr>
          <p:nvPr/>
        </p:nvGraphicFramePr>
        <p:xfrm>
          <a:off x="2875195" y="1494568"/>
          <a:ext cx="1723636" cy="5191431"/>
        </p:xfrm>
        <a:graphic>
          <a:graphicData uri="http://schemas.openxmlformats.org/drawingml/2006/table">
            <a:tbl>
              <a:tblPr/>
              <a:tblGrid>
                <a:gridCol w="861818">
                  <a:extLst>
                    <a:ext uri="{9D8B030D-6E8A-4147-A177-3AD203B41FA5}">
                      <a16:colId xmlns:a16="http://schemas.microsoft.com/office/drawing/2014/main" val="1270782993"/>
                    </a:ext>
                  </a:extLst>
                </a:gridCol>
                <a:gridCol w="861818">
                  <a:extLst>
                    <a:ext uri="{9D8B030D-6E8A-4147-A177-3AD203B41FA5}">
                      <a16:colId xmlns:a16="http://schemas.microsoft.com/office/drawing/2014/main" val="2078474051"/>
                    </a:ext>
                  </a:extLst>
                </a:gridCol>
              </a:tblGrid>
              <a:tr h="224781">
                <a:tc>
                  <a:txBody>
                    <a:bodyPr/>
                    <a:lstStyle/>
                    <a:p>
                      <a:pPr algn="ctr"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music</a:t>
                      </a:r>
                    </a:p>
                  </a:txBody>
                  <a:tcPr marL="5535" marR="5535" marT="5535" marB="0" anchor="ctr">
                    <a:lnL>
                      <a:noFill/>
                    </a:lnL>
                    <a:lnR>
                      <a:noFill/>
                    </a:lnR>
                    <a:lnT>
                      <a:noFill/>
                    </a:lnT>
                    <a:lnB>
                      <a:noFill/>
                    </a:lnB>
                  </a:tcPr>
                </a:tc>
                <a:tc>
                  <a:txBody>
                    <a:bodyPr/>
                    <a:lstStyle/>
                    <a:p>
                      <a:pPr algn="ctr"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touching</a:t>
                      </a:r>
                    </a:p>
                  </a:txBody>
                  <a:tcPr marL="5535" marR="5535" marT="5535" marB="0" anchor="ctr">
                    <a:lnL>
                      <a:noFill/>
                    </a:lnL>
                    <a:lnR>
                      <a:noFill/>
                    </a:lnR>
                    <a:lnT>
                      <a:noFill/>
                    </a:lnT>
                    <a:lnB>
                      <a:noFill/>
                    </a:lnB>
                  </a:tcPr>
                </a:tc>
                <a:extLst>
                  <a:ext uri="{0D108BD9-81ED-4DB2-BD59-A6C34878D82A}">
                    <a16:rowId xmlns:a16="http://schemas.microsoft.com/office/drawing/2014/main" val="32691325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5535" marR="5535" marT="5535" marB="0" anchor="ctr">
                    <a:lnL>
                      <a:noFill/>
                    </a:lnL>
                    <a:lnR>
                      <a:noFill/>
                    </a:lnR>
                    <a:lnT>
                      <a:noFill/>
                    </a:lnT>
                    <a:lnB>
                      <a:noFill/>
                    </a:lnB>
                  </a:tcPr>
                </a:tc>
                <a:extLst>
                  <a:ext uri="{0D108BD9-81ED-4DB2-BD59-A6C34878D82A}">
                    <a16:rowId xmlns:a16="http://schemas.microsoft.com/office/drawing/2014/main" val="1677708136"/>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5535" marR="5535" marT="5535" marB="0" anchor="ctr">
                    <a:lnL>
                      <a:noFill/>
                    </a:lnL>
                    <a:lnR>
                      <a:noFill/>
                    </a:lnR>
                    <a:lnT>
                      <a:noFill/>
                    </a:lnT>
                    <a:lnB>
                      <a:noFill/>
                    </a:lnB>
                  </a:tcPr>
                </a:tc>
                <a:extLst>
                  <a:ext uri="{0D108BD9-81ED-4DB2-BD59-A6C34878D82A}">
                    <a16:rowId xmlns:a16="http://schemas.microsoft.com/office/drawing/2014/main" val="41521463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5535" marR="5535" marT="5535" marB="0" anchor="ctr">
                    <a:lnL>
                      <a:noFill/>
                    </a:lnL>
                    <a:lnR>
                      <a:noFill/>
                    </a:lnR>
                    <a:lnT>
                      <a:noFill/>
                    </a:lnT>
                    <a:lnB>
                      <a:noFill/>
                    </a:lnB>
                  </a:tcPr>
                </a:tc>
                <a:extLst>
                  <a:ext uri="{0D108BD9-81ED-4DB2-BD59-A6C34878D82A}">
                    <a16:rowId xmlns:a16="http://schemas.microsoft.com/office/drawing/2014/main" val="3090264285"/>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426578966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181764874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225864762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a:t>
                      </a:r>
                    </a:p>
                  </a:txBody>
                  <a:tcPr marL="5535" marR="5535" marT="5535" marB="0" anchor="ctr">
                    <a:lnL>
                      <a:noFill/>
                    </a:lnL>
                    <a:lnR>
                      <a:noFill/>
                    </a:lnR>
                    <a:lnT>
                      <a:noFill/>
                    </a:lnT>
                    <a:lnB>
                      <a:noFill/>
                    </a:lnB>
                  </a:tcPr>
                </a:tc>
                <a:extLst>
                  <a:ext uri="{0D108BD9-81ED-4DB2-BD59-A6C34878D82A}">
                    <a16:rowId xmlns:a16="http://schemas.microsoft.com/office/drawing/2014/main" val="115242468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377687366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345381559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280354499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5535" marR="5535" marT="5535" marB="0" anchor="ctr">
                    <a:lnL>
                      <a:noFill/>
                    </a:lnL>
                    <a:lnR>
                      <a:noFill/>
                    </a:lnR>
                    <a:lnT>
                      <a:noFill/>
                    </a:lnT>
                    <a:lnB>
                      <a:noFill/>
                    </a:lnB>
                  </a:tcPr>
                </a:tc>
                <a:extLst>
                  <a:ext uri="{0D108BD9-81ED-4DB2-BD59-A6C34878D82A}">
                    <a16:rowId xmlns:a16="http://schemas.microsoft.com/office/drawing/2014/main" val="234476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0.64</a:t>
                      </a:r>
                    </a:p>
                  </a:txBody>
                  <a:tcPr marL="5535" marR="5535" marT="5535" marB="0" anchor="ctr">
                    <a:lnL>
                      <a:noFill/>
                    </a:lnL>
                    <a:lnR>
                      <a:noFill/>
                    </a:lnR>
                    <a:lnT>
                      <a:noFill/>
                    </a:lnT>
                    <a:lnB>
                      <a:noFill/>
                    </a:lnB>
                  </a:tcPr>
                </a:tc>
                <a:extLst>
                  <a:ext uri="{0D108BD9-81ED-4DB2-BD59-A6C34878D82A}">
                    <a16:rowId xmlns:a16="http://schemas.microsoft.com/office/drawing/2014/main" val="131458139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5535" marR="5535" marT="5535" marB="0" anchor="ctr">
                    <a:lnL>
                      <a:noFill/>
                    </a:lnL>
                    <a:lnR>
                      <a:noFill/>
                    </a:lnR>
                    <a:lnT>
                      <a:noFill/>
                    </a:lnT>
                    <a:lnB>
                      <a:noFill/>
                    </a:lnB>
                  </a:tcPr>
                </a:tc>
                <a:extLst>
                  <a:ext uri="{0D108BD9-81ED-4DB2-BD59-A6C34878D82A}">
                    <a16:rowId xmlns:a16="http://schemas.microsoft.com/office/drawing/2014/main" val="274359592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5535" marR="5535" marT="5535" marB="0" anchor="ctr">
                    <a:lnL>
                      <a:noFill/>
                    </a:lnL>
                    <a:lnR>
                      <a:noFill/>
                    </a:lnR>
                    <a:lnT>
                      <a:noFill/>
                    </a:lnT>
                    <a:lnB>
                      <a:noFill/>
                    </a:lnB>
                  </a:tcPr>
                </a:tc>
                <a:extLst>
                  <a:ext uri="{0D108BD9-81ED-4DB2-BD59-A6C34878D82A}">
                    <a16:rowId xmlns:a16="http://schemas.microsoft.com/office/drawing/2014/main" val="138137487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5535" marR="5535" marT="5535" marB="0" anchor="ctr">
                    <a:lnL>
                      <a:noFill/>
                    </a:lnL>
                    <a:lnR>
                      <a:noFill/>
                    </a:lnR>
                    <a:lnT>
                      <a:noFill/>
                    </a:lnT>
                    <a:lnB>
                      <a:noFill/>
                    </a:lnB>
                  </a:tcPr>
                </a:tc>
                <a:extLst>
                  <a:ext uri="{0D108BD9-81ED-4DB2-BD59-A6C34878D82A}">
                    <a16:rowId xmlns:a16="http://schemas.microsoft.com/office/drawing/2014/main" val="323472862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atonal07</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2409193025"/>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101494088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243008718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a:t>
                      </a:r>
                    </a:p>
                  </a:txBody>
                  <a:tcPr marL="5535" marR="5535" marT="5535" marB="0" anchor="ctr">
                    <a:lnL>
                      <a:noFill/>
                    </a:lnL>
                    <a:lnR>
                      <a:noFill/>
                    </a:lnR>
                    <a:lnT>
                      <a:noFill/>
                    </a:lnT>
                    <a:lnB>
                      <a:noFill/>
                    </a:lnB>
                  </a:tcPr>
                </a:tc>
                <a:extLst>
                  <a:ext uri="{0D108BD9-81ED-4DB2-BD59-A6C34878D82A}">
                    <a16:rowId xmlns:a16="http://schemas.microsoft.com/office/drawing/2014/main" val="114131115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0.59</a:t>
                      </a:r>
                    </a:p>
                  </a:txBody>
                  <a:tcPr marL="5535" marR="5535" marT="5535" marB="0" anchor="ctr">
                    <a:lnL>
                      <a:noFill/>
                    </a:lnL>
                    <a:lnR>
                      <a:noFill/>
                    </a:lnR>
                    <a:lnT>
                      <a:noFill/>
                    </a:lnT>
                    <a:lnB>
                      <a:noFill/>
                    </a:lnB>
                  </a:tcPr>
                </a:tc>
                <a:extLst>
                  <a:ext uri="{0D108BD9-81ED-4DB2-BD59-A6C34878D82A}">
                    <a16:rowId xmlns:a16="http://schemas.microsoft.com/office/drawing/2014/main" val="117333858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5535" marR="5535" marT="5535" marB="0" anchor="ctr">
                    <a:lnL>
                      <a:noFill/>
                    </a:lnL>
                    <a:lnR>
                      <a:noFill/>
                    </a:lnR>
                    <a:lnT>
                      <a:noFill/>
                    </a:lnT>
                    <a:lnB>
                      <a:noFill/>
                    </a:lnB>
                  </a:tcPr>
                </a:tc>
                <a:extLst>
                  <a:ext uri="{0D108BD9-81ED-4DB2-BD59-A6C34878D82A}">
                    <a16:rowId xmlns:a16="http://schemas.microsoft.com/office/drawing/2014/main" val="299041726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1059918866"/>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91640648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69036245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3440913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256868061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173809734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5535" marR="5535" marT="5535" marB="0" anchor="ctr">
                    <a:lnL>
                      <a:noFill/>
                    </a:lnL>
                    <a:lnR>
                      <a:noFill/>
                    </a:lnR>
                    <a:lnT>
                      <a:noFill/>
                    </a:lnT>
                    <a:lnB>
                      <a:noFill/>
                    </a:lnB>
                  </a:tcPr>
                </a:tc>
                <a:extLst>
                  <a:ext uri="{0D108BD9-81ED-4DB2-BD59-A6C34878D82A}">
                    <a16:rowId xmlns:a16="http://schemas.microsoft.com/office/drawing/2014/main" val="292045758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0.52</a:t>
                      </a:r>
                    </a:p>
                  </a:txBody>
                  <a:tcPr marL="5535" marR="5535" marT="5535" marB="0" anchor="ctr">
                    <a:lnL>
                      <a:noFill/>
                    </a:lnL>
                    <a:lnR>
                      <a:noFill/>
                    </a:lnR>
                    <a:lnT>
                      <a:noFill/>
                    </a:lnT>
                    <a:lnB>
                      <a:noFill/>
                    </a:lnB>
                  </a:tcPr>
                </a:tc>
                <a:extLst>
                  <a:ext uri="{0D108BD9-81ED-4DB2-BD59-A6C34878D82A}">
                    <a16:rowId xmlns:a16="http://schemas.microsoft.com/office/drawing/2014/main" val="146322836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atonal12</a:t>
                      </a:r>
                    </a:p>
                  </a:txBody>
                  <a:tcPr marL="5535" marR="5535" marT="5535" marB="0" anchor="ctr">
                    <a:lnL>
                      <a:noFill/>
                    </a:lnL>
                    <a:lnR>
                      <a:noFill/>
                    </a:lnR>
                    <a:lnT>
                      <a:noFill/>
                    </a:lnT>
                    <a:lnB>
                      <a:noFill/>
                    </a:lnB>
                  </a:tcPr>
                </a:tc>
                <a:tc>
                  <a:txBody>
                    <a:bodyPr/>
                    <a:lstStyle/>
                    <a:p>
                      <a:pPr algn="ctr" fontAlgn="ctr"/>
                      <a:r>
                        <a:rPr lang="en-US" altLang="ja-JP" sz="1050" b="0" i="0" u="none" strike="noStrike" dirty="0">
                          <a:solidFill>
                            <a:srgbClr val="000000"/>
                          </a:solidFill>
                          <a:effectLst/>
                          <a:latin typeface="游ゴシック" panose="020B0400000000000000" pitchFamily="50" charset="-128"/>
                          <a:ea typeface="游ゴシック" panose="020B0400000000000000" pitchFamily="50" charset="-128"/>
                        </a:rPr>
                        <a:t>0.4</a:t>
                      </a:r>
                    </a:p>
                  </a:txBody>
                  <a:tcPr marL="5535" marR="5535" marT="5535" marB="0" anchor="ctr">
                    <a:lnL>
                      <a:noFill/>
                    </a:lnL>
                    <a:lnR>
                      <a:noFill/>
                    </a:lnR>
                    <a:lnT>
                      <a:noFill/>
                    </a:lnT>
                    <a:lnB>
                      <a:noFill/>
                    </a:lnB>
                  </a:tcPr>
                </a:tc>
                <a:extLst>
                  <a:ext uri="{0D108BD9-81ED-4DB2-BD59-A6C34878D82A}">
                    <a16:rowId xmlns:a16="http://schemas.microsoft.com/office/drawing/2014/main" val="2470360403"/>
                  </a:ext>
                </a:extLst>
              </a:tr>
            </a:tbl>
          </a:graphicData>
        </a:graphic>
      </p:graphicFrame>
      <p:sp>
        <p:nvSpPr>
          <p:cNvPr id="9" name="四角形: 角を丸くする 8">
            <a:extLst>
              <a:ext uri="{FF2B5EF4-FFF2-40B4-BE49-F238E27FC236}">
                <a16:creationId xmlns:a16="http://schemas.microsoft.com/office/drawing/2014/main" id="{0A1FC72C-CFE7-4FE9-8E95-E20AE409ADBC}"/>
              </a:ext>
            </a:extLst>
          </p:cNvPr>
          <p:cNvSpPr/>
          <p:nvPr/>
        </p:nvSpPr>
        <p:spPr>
          <a:xfrm>
            <a:off x="2719977" y="3362532"/>
            <a:ext cx="2034073" cy="1666742"/>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266CCEA9-4D1C-4DD8-B731-C670BB3D66E5}"/>
              </a:ext>
            </a:extLst>
          </p:cNvPr>
          <p:cNvSpPr/>
          <p:nvPr/>
        </p:nvSpPr>
        <p:spPr>
          <a:xfrm>
            <a:off x="2719977" y="5044282"/>
            <a:ext cx="2034073" cy="1666742"/>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00A9DA4-0557-4048-9624-E01F2690A344}"/>
              </a:ext>
            </a:extLst>
          </p:cNvPr>
          <p:cNvSpPr txBox="1"/>
          <p:nvPr/>
        </p:nvSpPr>
        <p:spPr>
          <a:xfrm>
            <a:off x="4754049" y="2382461"/>
            <a:ext cx="1082348" cy="307777"/>
          </a:xfrm>
          <a:prstGeom prst="rect">
            <a:avLst/>
          </a:prstGeom>
          <a:noFill/>
        </p:spPr>
        <p:txBody>
          <a:bodyPr wrap="none" rtlCol="0">
            <a:spAutoFit/>
          </a:bodyPr>
          <a:lstStyle/>
          <a:p>
            <a:r>
              <a:rPr lang="ja-JP" altLang="en-US" sz="1400" dirty="0"/>
              <a:t>高感動試行</a:t>
            </a:r>
            <a:endParaRPr kumimoji="1" lang="ja-JP" altLang="en-US" sz="1400" dirty="0"/>
          </a:p>
        </p:txBody>
      </p:sp>
      <p:sp>
        <p:nvSpPr>
          <p:cNvPr id="12" name="テキスト ボックス 11">
            <a:extLst>
              <a:ext uri="{FF2B5EF4-FFF2-40B4-BE49-F238E27FC236}">
                <a16:creationId xmlns:a16="http://schemas.microsoft.com/office/drawing/2014/main" id="{B5CA92DB-F0AB-4EBC-A775-D25524437091}"/>
              </a:ext>
            </a:extLst>
          </p:cNvPr>
          <p:cNvSpPr txBox="1"/>
          <p:nvPr/>
        </p:nvSpPr>
        <p:spPr>
          <a:xfrm>
            <a:off x="4754049" y="4064211"/>
            <a:ext cx="1082348" cy="307777"/>
          </a:xfrm>
          <a:prstGeom prst="rect">
            <a:avLst/>
          </a:prstGeom>
          <a:noFill/>
        </p:spPr>
        <p:txBody>
          <a:bodyPr wrap="none" rtlCol="0">
            <a:spAutoFit/>
          </a:bodyPr>
          <a:lstStyle/>
          <a:p>
            <a:r>
              <a:rPr lang="ja-JP" altLang="en-US" sz="1400" dirty="0"/>
              <a:t>中感動試行</a:t>
            </a:r>
          </a:p>
        </p:txBody>
      </p:sp>
      <p:sp>
        <p:nvSpPr>
          <p:cNvPr id="13" name="テキスト ボックス 12">
            <a:extLst>
              <a:ext uri="{FF2B5EF4-FFF2-40B4-BE49-F238E27FC236}">
                <a16:creationId xmlns:a16="http://schemas.microsoft.com/office/drawing/2014/main" id="{9E84AE34-230D-4EDB-BB52-137DB5AB3117}"/>
              </a:ext>
            </a:extLst>
          </p:cNvPr>
          <p:cNvSpPr txBox="1"/>
          <p:nvPr/>
        </p:nvSpPr>
        <p:spPr>
          <a:xfrm>
            <a:off x="4754049" y="5723764"/>
            <a:ext cx="1082348" cy="307777"/>
          </a:xfrm>
          <a:prstGeom prst="rect">
            <a:avLst/>
          </a:prstGeom>
          <a:noFill/>
        </p:spPr>
        <p:txBody>
          <a:bodyPr wrap="none" rtlCol="0">
            <a:spAutoFit/>
          </a:bodyPr>
          <a:lstStyle/>
          <a:p>
            <a:r>
              <a:rPr lang="ja-JP" altLang="en-US" sz="1400" dirty="0"/>
              <a:t>低感動試行</a:t>
            </a:r>
          </a:p>
        </p:txBody>
      </p:sp>
      <p:sp>
        <p:nvSpPr>
          <p:cNvPr id="16" name="テキスト ボックス 15">
            <a:extLst>
              <a:ext uri="{FF2B5EF4-FFF2-40B4-BE49-F238E27FC236}">
                <a16:creationId xmlns:a16="http://schemas.microsoft.com/office/drawing/2014/main" id="{E60F3812-31AC-4FBA-AF43-AAD01D241AA0}"/>
              </a:ext>
            </a:extLst>
          </p:cNvPr>
          <p:cNvSpPr txBox="1"/>
          <p:nvPr/>
        </p:nvSpPr>
        <p:spPr>
          <a:xfrm>
            <a:off x="3810537" y="1402706"/>
            <a:ext cx="723275" cy="307777"/>
          </a:xfrm>
          <a:prstGeom prst="rect">
            <a:avLst/>
          </a:prstGeom>
          <a:solidFill>
            <a:schemeClr val="bg1"/>
          </a:solidFill>
        </p:spPr>
        <p:txBody>
          <a:bodyPr wrap="none" rtlCol="0">
            <a:spAutoFit/>
          </a:bodyPr>
          <a:lstStyle/>
          <a:p>
            <a:r>
              <a:rPr kumimoji="1" lang="ja-JP" altLang="en-US" sz="1400" dirty="0"/>
              <a:t>感動度</a:t>
            </a:r>
          </a:p>
        </p:txBody>
      </p:sp>
      <p:sp>
        <p:nvSpPr>
          <p:cNvPr id="17" name="テキスト ボックス 16">
            <a:extLst>
              <a:ext uri="{FF2B5EF4-FFF2-40B4-BE49-F238E27FC236}">
                <a16:creationId xmlns:a16="http://schemas.microsoft.com/office/drawing/2014/main" id="{3B2CF063-E38F-4C06-B003-6E30DA6E9A48}"/>
              </a:ext>
            </a:extLst>
          </p:cNvPr>
          <p:cNvSpPr txBox="1"/>
          <p:nvPr/>
        </p:nvSpPr>
        <p:spPr>
          <a:xfrm>
            <a:off x="2981229" y="1402706"/>
            <a:ext cx="723275" cy="307777"/>
          </a:xfrm>
          <a:prstGeom prst="rect">
            <a:avLst/>
          </a:prstGeom>
          <a:solidFill>
            <a:schemeClr val="bg1"/>
          </a:solidFill>
        </p:spPr>
        <p:txBody>
          <a:bodyPr wrap="none" rtlCol="0">
            <a:spAutoFit/>
          </a:bodyPr>
          <a:lstStyle/>
          <a:p>
            <a:r>
              <a:rPr lang="ja-JP" altLang="en-US" sz="1400" dirty="0"/>
              <a:t>曲番号</a:t>
            </a:r>
            <a:endParaRPr kumimoji="1" lang="ja-JP" altLang="en-US" sz="1400" dirty="0"/>
          </a:p>
        </p:txBody>
      </p:sp>
      <p:sp>
        <p:nvSpPr>
          <p:cNvPr id="8" name="四角形: 角を丸くする 7">
            <a:extLst>
              <a:ext uri="{FF2B5EF4-FFF2-40B4-BE49-F238E27FC236}">
                <a16:creationId xmlns:a16="http://schemas.microsoft.com/office/drawing/2014/main" id="{EE49086F-EBB5-49F3-9118-D398CFF70CBB}"/>
              </a:ext>
            </a:extLst>
          </p:cNvPr>
          <p:cNvSpPr/>
          <p:nvPr/>
        </p:nvSpPr>
        <p:spPr>
          <a:xfrm>
            <a:off x="2719977" y="1695475"/>
            <a:ext cx="2034073" cy="168175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2F3BE14-F63B-4B23-AB7B-25F2A5D627A1}"/>
              </a:ext>
            </a:extLst>
          </p:cNvPr>
          <p:cNvSpPr txBox="1"/>
          <p:nvPr/>
        </p:nvSpPr>
        <p:spPr>
          <a:xfrm>
            <a:off x="226986" y="1773308"/>
            <a:ext cx="2492990" cy="923330"/>
          </a:xfrm>
          <a:prstGeom prst="rect">
            <a:avLst/>
          </a:prstGeom>
          <a:noFill/>
        </p:spPr>
        <p:txBody>
          <a:bodyPr wrap="none" rtlCol="0">
            <a:spAutoFit/>
          </a:bodyPr>
          <a:lstStyle/>
          <a:p>
            <a:r>
              <a:rPr kumimoji="1" lang="ja-JP" altLang="en-US" dirty="0"/>
              <a:t>感動度評定値に基づき</a:t>
            </a:r>
            <a:endParaRPr kumimoji="1" lang="en-US" altLang="ja-JP" dirty="0"/>
          </a:p>
          <a:p>
            <a:r>
              <a:rPr lang="ja-JP" altLang="en-US" dirty="0"/>
              <a:t>試行を</a:t>
            </a:r>
            <a:r>
              <a:rPr lang="en-US" altLang="ja-JP" dirty="0"/>
              <a:t>3</a:t>
            </a:r>
            <a:r>
              <a:rPr lang="ja-JP" altLang="en-US" dirty="0"/>
              <a:t>つに群分け</a:t>
            </a:r>
            <a:endParaRPr lang="en-US" altLang="ja-JP" dirty="0"/>
          </a:p>
          <a:p>
            <a:r>
              <a:rPr kumimoji="1" lang="ja-JP" altLang="en-US" dirty="0"/>
              <a:t>（参加者ごとに行う）</a:t>
            </a:r>
          </a:p>
        </p:txBody>
      </p:sp>
      <p:sp>
        <p:nvSpPr>
          <p:cNvPr id="18" name="テキスト ボックス 17">
            <a:extLst>
              <a:ext uri="{FF2B5EF4-FFF2-40B4-BE49-F238E27FC236}">
                <a16:creationId xmlns:a16="http://schemas.microsoft.com/office/drawing/2014/main" id="{BD4194F2-4C2E-4868-8129-2813536FDF17}"/>
              </a:ext>
            </a:extLst>
          </p:cNvPr>
          <p:cNvSpPr txBox="1"/>
          <p:nvPr/>
        </p:nvSpPr>
        <p:spPr>
          <a:xfrm rot="16200000">
            <a:off x="5378269" y="3422074"/>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
        <p:nvSpPr>
          <p:cNvPr id="19" name="テキスト ボックス 18">
            <a:extLst>
              <a:ext uri="{FF2B5EF4-FFF2-40B4-BE49-F238E27FC236}">
                <a16:creationId xmlns:a16="http://schemas.microsoft.com/office/drawing/2014/main" id="{BF98A156-2535-4AEC-8C32-06F7C8BCAEFD}"/>
              </a:ext>
            </a:extLst>
          </p:cNvPr>
          <p:cNvSpPr txBox="1"/>
          <p:nvPr/>
        </p:nvSpPr>
        <p:spPr>
          <a:xfrm>
            <a:off x="8728841" y="5538437"/>
            <a:ext cx="994183" cy="307777"/>
          </a:xfrm>
          <a:prstGeom prst="rect">
            <a:avLst/>
          </a:prstGeom>
          <a:solidFill>
            <a:schemeClr val="bg1"/>
          </a:solidFill>
        </p:spPr>
        <p:txBody>
          <a:bodyPr wrap="none" rtlCol="0">
            <a:spAutoFit/>
          </a:bodyPr>
          <a:lstStyle/>
          <a:p>
            <a:r>
              <a:rPr kumimoji="1" lang="ja-JP" altLang="en-US" sz="1400" dirty="0"/>
              <a:t>時間（</a:t>
            </a:r>
            <a:r>
              <a:rPr lang="en-US" altLang="ja-JP" sz="1400" dirty="0"/>
              <a:t>s</a:t>
            </a:r>
            <a:r>
              <a:rPr kumimoji="1" lang="ja-JP" altLang="en-US" sz="1400" dirty="0"/>
              <a:t>）</a:t>
            </a:r>
          </a:p>
        </p:txBody>
      </p:sp>
      <p:sp>
        <p:nvSpPr>
          <p:cNvPr id="5" name="正方形/長方形 4">
            <a:extLst>
              <a:ext uri="{FF2B5EF4-FFF2-40B4-BE49-F238E27FC236}">
                <a16:creationId xmlns:a16="http://schemas.microsoft.com/office/drawing/2014/main" id="{BD9344D7-96BD-434A-A3FA-A5FCE1A63CF2}"/>
              </a:ext>
            </a:extLst>
          </p:cNvPr>
          <p:cNvSpPr/>
          <p:nvPr/>
        </p:nvSpPr>
        <p:spPr>
          <a:xfrm>
            <a:off x="9847750" y="2216655"/>
            <a:ext cx="1029301"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20" name="テキスト ボックス 19">
            <a:extLst>
              <a:ext uri="{FF2B5EF4-FFF2-40B4-BE49-F238E27FC236}">
                <a16:creationId xmlns:a16="http://schemas.microsoft.com/office/drawing/2014/main" id="{FE52F57D-002C-4BBB-84E2-68821C44858C}"/>
              </a:ext>
            </a:extLst>
          </p:cNvPr>
          <p:cNvSpPr txBox="1"/>
          <p:nvPr/>
        </p:nvSpPr>
        <p:spPr>
          <a:xfrm>
            <a:off x="6687349" y="5940937"/>
            <a:ext cx="440086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感動度の高い音楽を聴いているときほど心拍数が大きい</a:t>
            </a:r>
            <a:endParaRPr kumimoji="1" lang="en-US" altLang="ja-JP" dirty="0"/>
          </a:p>
        </p:txBody>
      </p:sp>
      <p:sp>
        <p:nvSpPr>
          <p:cNvPr id="4" name="スライド番号プレースホルダー 3">
            <a:extLst>
              <a:ext uri="{FF2B5EF4-FFF2-40B4-BE49-F238E27FC236}">
                <a16:creationId xmlns:a16="http://schemas.microsoft.com/office/drawing/2014/main" id="{314E1DBA-ECC4-449B-B09A-31B354B70DA7}"/>
              </a:ext>
            </a:extLst>
          </p:cNvPr>
          <p:cNvSpPr>
            <a:spLocks noGrp="1"/>
          </p:cNvSpPr>
          <p:nvPr>
            <p:ph type="sldNum" sz="quarter" idx="12"/>
          </p:nvPr>
        </p:nvSpPr>
        <p:spPr/>
        <p:txBody>
          <a:bodyPr/>
          <a:lstStyle/>
          <a:p>
            <a:fld id="{2DF77BA3-B279-492B-93FB-C76FAB2A5D08}" type="slidenum">
              <a:rPr kumimoji="1" lang="ja-JP" altLang="en-US" smtClean="0"/>
              <a:t>16</a:t>
            </a:fld>
            <a:endParaRPr kumimoji="1" lang="ja-JP" altLang="en-US"/>
          </a:p>
        </p:txBody>
      </p:sp>
      <p:cxnSp>
        <p:nvCxnSpPr>
          <p:cNvPr id="22" name="直線コネクタ 21">
            <a:extLst>
              <a:ext uri="{FF2B5EF4-FFF2-40B4-BE49-F238E27FC236}">
                <a16:creationId xmlns:a16="http://schemas.microsoft.com/office/drawing/2014/main" id="{EC709103-9762-4DCD-A813-4ED7C4C9FFD2}"/>
              </a:ext>
            </a:extLst>
          </p:cNvPr>
          <p:cNvCxnSpPr>
            <a:cxnSpLocks/>
          </p:cNvCxnSpPr>
          <p:nvPr/>
        </p:nvCxnSpPr>
        <p:spPr>
          <a:xfrm>
            <a:off x="7793943" y="1695761"/>
            <a:ext cx="2390985" cy="0"/>
          </a:xfrm>
          <a:prstGeom prst="line">
            <a:avLst/>
          </a:prstGeom>
          <a:ln w="25400">
            <a:headEnd type="stealth"/>
            <a:tailEnd type="stealth"/>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4D54FD23-2769-4388-91B9-FFFB1F752FCF}"/>
              </a:ext>
            </a:extLst>
          </p:cNvPr>
          <p:cNvCxnSpPr>
            <a:cxnSpLocks/>
          </p:cNvCxnSpPr>
          <p:nvPr/>
        </p:nvCxnSpPr>
        <p:spPr>
          <a:xfrm>
            <a:off x="10267792" y="1695761"/>
            <a:ext cx="743309" cy="0"/>
          </a:xfrm>
          <a:prstGeom prst="line">
            <a:avLst/>
          </a:prstGeom>
          <a:ln w="25400">
            <a:headEnd type="none"/>
            <a:tailEnd type="stealth"/>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DC467BDC-37D8-4549-8D04-525F69F66C6A}"/>
              </a:ext>
            </a:extLst>
          </p:cNvPr>
          <p:cNvSpPr txBox="1"/>
          <p:nvPr/>
        </p:nvSpPr>
        <p:spPr>
          <a:xfrm>
            <a:off x="8514447" y="1541873"/>
            <a:ext cx="902811" cy="307777"/>
          </a:xfrm>
          <a:prstGeom prst="rect">
            <a:avLst/>
          </a:prstGeom>
          <a:solidFill>
            <a:schemeClr val="bg1"/>
          </a:solidFill>
        </p:spPr>
        <p:txBody>
          <a:bodyPr wrap="none" rtlCol="0">
            <a:spAutoFit/>
          </a:bodyPr>
          <a:lstStyle/>
          <a:p>
            <a:r>
              <a:rPr kumimoji="1" lang="ja-JP" altLang="en-US" sz="1400" dirty="0"/>
              <a:t>音楽聴取</a:t>
            </a:r>
          </a:p>
        </p:txBody>
      </p:sp>
      <p:sp>
        <p:nvSpPr>
          <p:cNvPr id="15" name="テキスト ボックス 14">
            <a:extLst>
              <a:ext uri="{FF2B5EF4-FFF2-40B4-BE49-F238E27FC236}">
                <a16:creationId xmlns:a16="http://schemas.microsoft.com/office/drawing/2014/main" id="{90AC8A65-B0C0-4392-93B5-FAAA27054228}"/>
              </a:ext>
            </a:extLst>
          </p:cNvPr>
          <p:cNvSpPr txBox="1"/>
          <p:nvPr/>
        </p:nvSpPr>
        <p:spPr>
          <a:xfrm>
            <a:off x="10349823" y="1541873"/>
            <a:ext cx="543739" cy="307777"/>
          </a:xfrm>
          <a:prstGeom prst="rect">
            <a:avLst/>
          </a:prstGeom>
          <a:solidFill>
            <a:schemeClr val="bg1"/>
          </a:solidFill>
        </p:spPr>
        <p:txBody>
          <a:bodyPr wrap="none" rtlCol="0">
            <a:spAutoFit/>
          </a:bodyPr>
          <a:lstStyle/>
          <a:p>
            <a:r>
              <a:rPr kumimoji="1" lang="ja-JP" altLang="en-US" sz="1400" dirty="0"/>
              <a:t>評定</a:t>
            </a:r>
          </a:p>
        </p:txBody>
      </p:sp>
      <p:cxnSp>
        <p:nvCxnSpPr>
          <p:cNvPr id="34" name="直線コネクタ 33">
            <a:extLst>
              <a:ext uri="{FF2B5EF4-FFF2-40B4-BE49-F238E27FC236}">
                <a16:creationId xmlns:a16="http://schemas.microsoft.com/office/drawing/2014/main" id="{75E99AC2-2A4E-44A4-BAD9-B4463032860F}"/>
              </a:ext>
            </a:extLst>
          </p:cNvPr>
          <p:cNvCxnSpPr>
            <a:cxnSpLocks/>
          </p:cNvCxnSpPr>
          <p:nvPr/>
        </p:nvCxnSpPr>
        <p:spPr>
          <a:xfrm flipV="1">
            <a:off x="7741991" y="1451617"/>
            <a:ext cx="0" cy="488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F05537C-034E-430D-A65A-4227B8A5C1A0}"/>
              </a:ext>
            </a:extLst>
          </p:cNvPr>
          <p:cNvCxnSpPr>
            <a:cxnSpLocks/>
          </p:cNvCxnSpPr>
          <p:nvPr/>
        </p:nvCxnSpPr>
        <p:spPr>
          <a:xfrm flipV="1">
            <a:off x="10229496" y="1451617"/>
            <a:ext cx="0" cy="488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FF62DF1-9F61-4973-B6DF-418E6D129540}"/>
              </a:ext>
            </a:extLst>
          </p:cNvPr>
          <p:cNvSpPr txBox="1"/>
          <p:nvPr/>
        </p:nvSpPr>
        <p:spPr>
          <a:xfrm>
            <a:off x="6635592" y="1434151"/>
            <a:ext cx="1082348" cy="523220"/>
          </a:xfrm>
          <a:prstGeom prst="rect">
            <a:avLst/>
          </a:prstGeom>
          <a:solidFill>
            <a:schemeClr val="bg1"/>
          </a:solidFill>
        </p:spPr>
        <p:txBody>
          <a:bodyPr wrap="none" rtlCol="0">
            <a:spAutoFit/>
          </a:bodyPr>
          <a:lstStyle/>
          <a:p>
            <a:r>
              <a:rPr kumimoji="1" lang="ja-JP" altLang="en-US" sz="1400" dirty="0"/>
              <a:t>前の試行</a:t>
            </a:r>
            <a:r>
              <a:rPr kumimoji="1" lang="en-US" altLang="ja-JP" sz="1400" dirty="0"/>
              <a:t>~</a:t>
            </a:r>
          </a:p>
          <a:p>
            <a:r>
              <a:rPr kumimoji="1" lang="ja-JP" altLang="en-US" sz="1400" dirty="0"/>
              <a:t>　　固視点</a:t>
            </a:r>
          </a:p>
        </p:txBody>
      </p:sp>
    </p:spTree>
    <p:extLst>
      <p:ext uri="{BB962C8B-B14F-4D97-AF65-F5344CB8AC3E}">
        <p14:creationId xmlns:p14="http://schemas.microsoft.com/office/powerpoint/2010/main" val="1035935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normAutofit/>
          </a:bodyPr>
          <a:lstStyle/>
          <a:p>
            <a:r>
              <a:rPr lang="ja-JP" altLang="en-US" sz="4000" dirty="0"/>
              <a:t>結果</a:t>
            </a:r>
            <a:r>
              <a:rPr lang="en-US" altLang="ja-JP" sz="4000" dirty="0"/>
              <a:t>4</a:t>
            </a:r>
            <a:r>
              <a:rPr lang="ja-JP" altLang="en-US" sz="4000" dirty="0"/>
              <a:t>：内受容課題成績と心拍数の変化</a:t>
            </a:r>
            <a:endParaRPr kumimoji="1" lang="ja-JP" altLang="en-US" sz="4000" dirty="0"/>
          </a:p>
        </p:txBody>
      </p:sp>
      <p:pic>
        <p:nvPicPr>
          <p:cNvPr id="4" name="図 3" descr="地図, テキスト が含まれている画像&#10;&#10;自動的に生成された説明">
            <a:extLst>
              <a:ext uri="{FF2B5EF4-FFF2-40B4-BE49-F238E27FC236}">
                <a16:creationId xmlns:a16="http://schemas.microsoft.com/office/drawing/2014/main" id="{93814D04-DF7C-43B6-96FA-27DEE95B2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655" y="2100922"/>
            <a:ext cx="5334000" cy="4000500"/>
          </a:xfrm>
          <a:prstGeom prst="rect">
            <a:avLst/>
          </a:prstGeom>
        </p:spPr>
      </p:pic>
      <p:pic>
        <p:nvPicPr>
          <p:cNvPr id="16" name="図 15" descr="地図, テキスト が含まれている画像&#10;&#10;自動的に生成された説明">
            <a:extLst>
              <a:ext uri="{FF2B5EF4-FFF2-40B4-BE49-F238E27FC236}">
                <a16:creationId xmlns:a16="http://schemas.microsoft.com/office/drawing/2014/main" id="{D6BC2833-051F-46F9-955D-077BE9398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46" y="2100922"/>
            <a:ext cx="5334000" cy="4000500"/>
          </a:xfrm>
          <a:prstGeom prst="rect">
            <a:avLst/>
          </a:prstGeom>
        </p:spPr>
      </p:pic>
      <p:sp>
        <p:nvSpPr>
          <p:cNvPr id="6" name="テキスト ボックス 5">
            <a:extLst>
              <a:ext uri="{FF2B5EF4-FFF2-40B4-BE49-F238E27FC236}">
                <a16:creationId xmlns:a16="http://schemas.microsoft.com/office/drawing/2014/main" id="{FDF43C75-2DEE-4B9F-9ED1-2D2AC27D10FC}"/>
              </a:ext>
            </a:extLst>
          </p:cNvPr>
          <p:cNvSpPr txBox="1"/>
          <p:nvPr/>
        </p:nvSpPr>
        <p:spPr>
          <a:xfrm>
            <a:off x="3165843" y="5854416"/>
            <a:ext cx="994183" cy="307777"/>
          </a:xfrm>
          <a:prstGeom prst="rect">
            <a:avLst/>
          </a:prstGeom>
          <a:solidFill>
            <a:schemeClr val="bg1"/>
          </a:solidFill>
        </p:spPr>
        <p:txBody>
          <a:bodyPr wrap="none" rtlCol="0">
            <a:spAutoFit/>
          </a:bodyPr>
          <a:lstStyle/>
          <a:p>
            <a:r>
              <a:rPr lang="ja-JP" altLang="en-US" sz="1400" dirty="0"/>
              <a:t>時間（</a:t>
            </a:r>
            <a:r>
              <a:rPr lang="en-US" altLang="ja-JP" sz="1400" dirty="0"/>
              <a:t>s</a:t>
            </a:r>
            <a:r>
              <a:rPr lang="ja-JP" altLang="en-US" sz="1400" dirty="0"/>
              <a:t>）</a:t>
            </a:r>
            <a:endParaRPr kumimoji="1" lang="ja-JP" altLang="en-US" sz="1400" dirty="0"/>
          </a:p>
        </p:txBody>
      </p:sp>
      <p:sp>
        <p:nvSpPr>
          <p:cNvPr id="7" name="正方形/長方形 6">
            <a:extLst>
              <a:ext uri="{FF2B5EF4-FFF2-40B4-BE49-F238E27FC236}">
                <a16:creationId xmlns:a16="http://schemas.microsoft.com/office/drawing/2014/main" id="{2894F1EB-4D1F-4E3D-A4FB-7CEBE642F157}"/>
              </a:ext>
            </a:extLst>
          </p:cNvPr>
          <p:cNvSpPr/>
          <p:nvPr/>
        </p:nvSpPr>
        <p:spPr>
          <a:xfrm>
            <a:off x="4284753" y="2537421"/>
            <a:ext cx="1043661"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9" name="テキスト ボックス 8">
            <a:extLst>
              <a:ext uri="{FF2B5EF4-FFF2-40B4-BE49-F238E27FC236}">
                <a16:creationId xmlns:a16="http://schemas.microsoft.com/office/drawing/2014/main" id="{2E66D78D-825A-4107-AC6F-06AA2EBE5B41}"/>
              </a:ext>
            </a:extLst>
          </p:cNvPr>
          <p:cNvSpPr txBox="1"/>
          <p:nvPr/>
        </p:nvSpPr>
        <p:spPr>
          <a:xfrm>
            <a:off x="8757563" y="5859197"/>
            <a:ext cx="994183" cy="307777"/>
          </a:xfrm>
          <a:prstGeom prst="rect">
            <a:avLst/>
          </a:prstGeom>
          <a:solidFill>
            <a:schemeClr val="bg1"/>
          </a:solidFill>
        </p:spPr>
        <p:txBody>
          <a:bodyPr wrap="none" rtlCol="0">
            <a:spAutoFit/>
          </a:bodyPr>
          <a:lstStyle/>
          <a:p>
            <a:r>
              <a:rPr lang="ja-JP" altLang="en-US" sz="1400" dirty="0"/>
              <a:t>時間（</a:t>
            </a:r>
            <a:r>
              <a:rPr lang="en-US" altLang="ja-JP" sz="1400" dirty="0"/>
              <a:t>s</a:t>
            </a:r>
            <a:r>
              <a:rPr lang="ja-JP" altLang="en-US" sz="1400" dirty="0"/>
              <a:t>）</a:t>
            </a:r>
            <a:endParaRPr kumimoji="1" lang="ja-JP" altLang="en-US" sz="1400" dirty="0"/>
          </a:p>
        </p:txBody>
      </p:sp>
      <p:sp>
        <p:nvSpPr>
          <p:cNvPr id="10" name="正方形/長方形 9">
            <a:extLst>
              <a:ext uri="{FF2B5EF4-FFF2-40B4-BE49-F238E27FC236}">
                <a16:creationId xmlns:a16="http://schemas.microsoft.com/office/drawing/2014/main" id="{2FA19A81-53FA-47A2-B21C-D47936B2B663}"/>
              </a:ext>
            </a:extLst>
          </p:cNvPr>
          <p:cNvSpPr/>
          <p:nvPr/>
        </p:nvSpPr>
        <p:spPr>
          <a:xfrm>
            <a:off x="9871685" y="2537415"/>
            <a:ext cx="1043666"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11" name="テキスト ボックス 10">
            <a:extLst>
              <a:ext uri="{FF2B5EF4-FFF2-40B4-BE49-F238E27FC236}">
                <a16:creationId xmlns:a16="http://schemas.microsoft.com/office/drawing/2014/main" id="{378C73DA-C40E-4789-9AF5-44F46A3C3720}"/>
              </a:ext>
            </a:extLst>
          </p:cNvPr>
          <p:cNvSpPr txBox="1"/>
          <p:nvPr/>
        </p:nvSpPr>
        <p:spPr>
          <a:xfrm>
            <a:off x="1882469" y="2074740"/>
            <a:ext cx="3110485" cy="307777"/>
          </a:xfrm>
          <a:prstGeom prst="rect">
            <a:avLst/>
          </a:prstGeom>
          <a:solidFill>
            <a:schemeClr val="bg1"/>
          </a:solidFill>
        </p:spPr>
        <p:txBody>
          <a:bodyPr wrap="square" rtlCol="0">
            <a:spAutoFit/>
          </a:bodyPr>
          <a:lstStyle/>
          <a:p>
            <a:pPr algn="ctr"/>
            <a:r>
              <a:rPr lang="ja-JP" altLang="en-US" sz="1400" dirty="0"/>
              <a:t>心拍弁別感度 低群（</a:t>
            </a:r>
            <a:r>
              <a:rPr lang="en-US" altLang="ja-JP" sz="1400" dirty="0"/>
              <a:t>N=25</a:t>
            </a:r>
            <a:r>
              <a:rPr lang="ja-JP" altLang="en-US" sz="1400" dirty="0"/>
              <a:t>）</a:t>
            </a:r>
            <a:endParaRPr kumimoji="1" lang="ja-JP" altLang="en-US" sz="1400" dirty="0"/>
          </a:p>
        </p:txBody>
      </p:sp>
      <p:sp>
        <p:nvSpPr>
          <p:cNvPr id="12" name="テキスト ボックス 11">
            <a:extLst>
              <a:ext uri="{FF2B5EF4-FFF2-40B4-BE49-F238E27FC236}">
                <a16:creationId xmlns:a16="http://schemas.microsoft.com/office/drawing/2014/main" id="{EFC4ED5F-EABB-48D0-9CFC-E459EAF22A17}"/>
              </a:ext>
            </a:extLst>
          </p:cNvPr>
          <p:cNvSpPr txBox="1"/>
          <p:nvPr/>
        </p:nvSpPr>
        <p:spPr>
          <a:xfrm>
            <a:off x="7474189" y="2074740"/>
            <a:ext cx="3110485" cy="307777"/>
          </a:xfrm>
          <a:prstGeom prst="rect">
            <a:avLst/>
          </a:prstGeom>
          <a:solidFill>
            <a:schemeClr val="bg1"/>
          </a:solidFill>
        </p:spPr>
        <p:txBody>
          <a:bodyPr wrap="square" rtlCol="0">
            <a:spAutoFit/>
          </a:bodyPr>
          <a:lstStyle/>
          <a:p>
            <a:pPr algn="ctr"/>
            <a:r>
              <a:rPr lang="ja-JP" altLang="en-US" sz="1400" dirty="0"/>
              <a:t>心拍弁別感度 高群（</a:t>
            </a:r>
            <a:r>
              <a:rPr lang="en-US" altLang="ja-JP" sz="1400" dirty="0"/>
              <a:t>N=26</a:t>
            </a:r>
            <a:r>
              <a:rPr lang="ja-JP" altLang="en-US" sz="1400" dirty="0"/>
              <a:t>）</a:t>
            </a:r>
            <a:endParaRPr kumimoji="1" lang="ja-JP" altLang="en-US" sz="1400" dirty="0"/>
          </a:p>
        </p:txBody>
      </p:sp>
      <p:sp>
        <p:nvSpPr>
          <p:cNvPr id="3" name="テキスト ボックス 2">
            <a:extLst>
              <a:ext uri="{FF2B5EF4-FFF2-40B4-BE49-F238E27FC236}">
                <a16:creationId xmlns:a16="http://schemas.microsoft.com/office/drawing/2014/main" id="{48D68355-860B-41C2-8776-E93F0D574A5B}"/>
              </a:ext>
            </a:extLst>
          </p:cNvPr>
          <p:cNvSpPr txBox="1"/>
          <p:nvPr/>
        </p:nvSpPr>
        <p:spPr>
          <a:xfrm>
            <a:off x="294232" y="1626262"/>
            <a:ext cx="4698722" cy="369332"/>
          </a:xfrm>
          <a:prstGeom prst="rect">
            <a:avLst/>
          </a:prstGeom>
          <a:noFill/>
        </p:spPr>
        <p:txBody>
          <a:bodyPr wrap="none" rtlCol="0">
            <a:spAutoFit/>
          </a:bodyPr>
          <a:lstStyle/>
          <a:p>
            <a:r>
              <a:rPr kumimoji="1" lang="ja-JP" altLang="en-US" dirty="0"/>
              <a:t>心拍弁別感度に基づき参加者を</a:t>
            </a:r>
            <a:r>
              <a:rPr kumimoji="1" lang="en-US" altLang="ja-JP" dirty="0"/>
              <a:t>2</a:t>
            </a:r>
            <a:r>
              <a:rPr kumimoji="1" lang="ja-JP" altLang="en-US" dirty="0"/>
              <a:t>群に分けた</a:t>
            </a:r>
          </a:p>
        </p:txBody>
      </p:sp>
      <p:sp>
        <p:nvSpPr>
          <p:cNvPr id="14" name="テキスト ボックス 13">
            <a:extLst>
              <a:ext uri="{FF2B5EF4-FFF2-40B4-BE49-F238E27FC236}">
                <a16:creationId xmlns:a16="http://schemas.microsoft.com/office/drawing/2014/main" id="{7E2A850F-68D9-4616-8B25-5E84B092E109}"/>
              </a:ext>
            </a:extLst>
          </p:cNvPr>
          <p:cNvSpPr txBox="1"/>
          <p:nvPr/>
        </p:nvSpPr>
        <p:spPr>
          <a:xfrm>
            <a:off x="2554621" y="6206750"/>
            <a:ext cx="708275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心拍弁別感度の高い群でのみ，感動度と心拍</a:t>
            </a:r>
            <a:r>
              <a:rPr lang="ja-JP" altLang="en-US" dirty="0"/>
              <a:t>数</a:t>
            </a:r>
            <a:r>
              <a:rPr kumimoji="1" lang="ja-JP" altLang="en-US" dirty="0"/>
              <a:t>の関連がみられた</a:t>
            </a:r>
            <a:endParaRPr kumimoji="1" lang="en-US" altLang="ja-JP" dirty="0"/>
          </a:p>
        </p:txBody>
      </p:sp>
      <p:sp>
        <p:nvSpPr>
          <p:cNvPr id="13" name="スライド番号プレースホルダー 12">
            <a:extLst>
              <a:ext uri="{FF2B5EF4-FFF2-40B4-BE49-F238E27FC236}">
                <a16:creationId xmlns:a16="http://schemas.microsoft.com/office/drawing/2014/main" id="{2D6516F0-54A3-453A-95E3-66A2BF67FBF2}"/>
              </a:ext>
            </a:extLst>
          </p:cNvPr>
          <p:cNvSpPr>
            <a:spLocks noGrp="1"/>
          </p:cNvSpPr>
          <p:nvPr>
            <p:ph type="sldNum" sz="quarter" idx="12"/>
          </p:nvPr>
        </p:nvSpPr>
        <p:spPr/>
        <p:txBody>
          <a:bodyPr/>
          <a:lstStyle/>
          <a:p>
            <a:fld id="{2DF77BA3-B279-492B-93FB-C76FAB2A5D08}" type="slidenum">
              <a:rPr kumimoji="1" lang="ja-JP" altLang="en-US" smtClean="0"/>
              <a:t>17</a:t>
            </a:fld>
            <a:endParaRPr kumimoji="1" lang="ja-JP" altLang="en-US"/>
          </a:p>
        </p:txBody>
      </p:sp>
      <p:sp>
        <p:nvSpPr>
          <p:cNvPr id="17" name="テキスト ボックス 16">
            <a:extLst>
              <a:ext uri="{FF2B5EF4-FFF2-40B4-BE49-F238E27FC236}">
                <a16:creationId xmlns:a16="http://schemas.microsoft.com/office/drawing/2014/main" id="{9D111376-1D01-40BC-8A40-8C6EE1BF183D}"/>
              </a:ext>
            </a:extLst>
          </p:cNvPr>
          <p:cNvSpPr txBox="1"/>
          <p:nvPr/>
        </p:nvSpPr>
        <p:spPr>
          <a:xfrm rot="16200000">
            <a:off x="5379812" y="3764013"/>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
        <p:nvSpPr>
          <p:cNvPr id="18" name="テキスト ボックス 17">
            <a:extLst>
              <a:ext uri="{FF2B5EF4-FFF2-40B4-BE49-F238E27FC236}">
                <a16:creationId xmlns:a16="http://schemas.microsoft.com/office/drawing/2014/main" id="{F4F454B3-5EC3-4DE9-BFBD-66CEEB430EF9}"/>
              </a:ext>
            </a:extLst>
          </p:cNvPr>
          <p:cNvSpPr txBox="1"/>
          <p:nvPr/>
        </p:nvSpPr>
        <p:spPr>
          <a:xfrm rot="16200000">
            <a:off x="-106709" y="3764013"/>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Tree>
    <p:extLst>
      <p:ext uri="{BB962C8B-B14F-4D97-AF65-F5344CB8AC3E}">
        <p14:creationId xmlns:p14="http://schemas.microsoft.com/office/powerpoint/2010/main" val="408959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normAutofit/>
          </a:bodyPr>
          <a:lstStyle/>
          <a:p>
            <a:r>
              <a:rPr lang="ja-JP" altLang="en-US" sz="4000" dirty="0"/>
              <a:t>結果</a:t>
            </a:r>
            <a:r>
              <a:rPr lang="en-US" altLang="ja-JP" sz="4000" dirty="0"/>
              <a:t>4</a:t>
            </a:r>
            <a:r>
              <a:rPr lang="ja-JP" altLang="en-US" sz="4000" dirty="0"/>
              <a:t>：内受容課題成績</a:t>
            </a:r>
            <a:r>
              <a:rPr lang="ja-JP" altLang="en-US" sz="4000"/>
              <a:t>と心拍数の変化</a:t>
            </a:r>
            <a:endParaRPr kumimoji="1" lang="ja-JP" altLang="en-US" sz="4000" dirty="0"/>
          </a:p>
        </p:txBody>
      </p:sp>
      <p:grpSp>
        <p:nvGrpSpPr>
          <p:cNvPr id="5" name="グループ化 4">
            <a:extLst>
              <a:ext uri="{FF2B5EF4-FFF2-40B4-BE49-F238E27FC236}">
                <a16:creationId xmlns:a16="http://schemas.microsoft.com/office/drawing/2014/main" id="{8C194E56-521D-4B63-9619-8EEC75964BF1}"/>
              </a:ext>
            </a:extLst>
          </p:cNvPr>
          <p:cNvGrpSpPr/>
          <p:nvPr/>
        </p:nvGrpSpPr>
        <p:grpSpPr>
          <a:xfrm>
            <a:off x="1513888" y="1958712"/>
            <a:ext cx="5573661" cy="4371371"/>
            <a:chOff x="2212853" y="1906050"/>
            <a:chExt cx="5573661" cy="4371371"/>
          </a:xfrm>
        </p:grpSpPr>
        <p:pic>
          <p:nvPicPr>
            <p:cNvPr id="4" name="図 3" descr="文字と写真のスクリーンショット&#10;&#10;自動的に生成された説明">
              <a:extLst>
                <a:ext uri="{FF2B5EF4-FFF2-40B4-BE49-F238E27FC236}">
                  <a16:creationId xmlns:a16="http://schemas.microsoft.com/office/drawing/2014/main" id="{F75A9CD2-198B-454A-8DCC-694B8707D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853" y="2097175"/>
              <a:ext cx="5573661" cy="4180246"/>
            </a:xfrm>
            <a:prstGeom prst="rect">
              <a:avLst/>
            </a:prstGeom>
          </p:spPr>
        </p:pic>
        <p:sp>
          <p:nvSpPr>
            <p:cNvPr id="6" name="テキスト ボックス 5">
              <a:extLst>
                <a:ext uri="{FF2B5EF4-FFF2-40B4-BE49-F238E27FC236}">
                  <a16:creationId xmlns:a16="http://schemas.microsoft.com/office/drawing/2014/main" id="{22619572-96E2-42C8-9D72-524EF5C197A3}"/>
                </a:ext>
              </a:extLst>
            </p:cNvPr>
            <p:cNvSpPr txBox="1"/>
            <p:nvPr/>
          </p:nvSpPr>
          <p:spPr>
            <a:xfrm>
              <a:off x="6000759" y="1906050"/>
              <a:ext cx="356188" cy="523220"/>
            </a:xfrm>
            <a:prstGeom prst="rect">
              <a:avLst/>
            </a:prstGeom>
            <a:noFill/>
          </p:spPr>
          <p:txBody>
            <a:bodyPr wrap="none" rtlCol="0">
              <a:spAutoFit/>
            </a:bodyPr>
            <a:lstStyle/>
            <a:p>
              <a:r>
                <a:rPr kumimoji="1" lang="en-US" altLang="ja-JP" sz="2800" dirty="0"/>
                <a:t>*</a:t>
              </a:r>
              <a:endParaRPr kumimoji="1" lang="ja-JP" altLang="en-US" sz="2800" dirty="0"/>
            </a:p>
          </p:txBody>
        </p:sp>
        <p:cxnSp>
          <p:nvCxnSpPr>
            <p:cNvPr id="7" name="直線コネクタ 6">
              <a:extLst>
                <a:ext uri="{FF2B5EF4-FFF2-40B4-BE49-F238E27FC236}">
                  <a16:creationId xmlns:a16="http://schemas.microsoft.com/office/drawing/2014/main" id="{E04059A3-82DF-4D00-B1CF-C82F7092E443}"/>
                </a:ext>
              </a:extLst>
            </p:cNvPr>
            <p:cNvCxnSpPr>
              <a:cxnSpLocks/>
            </p:cNvCxnSpPr>
            <p:nvPr/>
          </p:nvCxnSpPr>
          <p:spPr>
            <a:xfrm flipV="1">
              <a:off x="5687942" y="2275466"/>
              <a:ext cx="0" cy="1116663"/>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2D15E59F-072F-4583-B7D3-660958105677}"/>
                </a:ext>
              </a:extLst>
            </p:cNvPr>
            <p:cNvCxnSpPr>
              <a:cxnSpLocks/>
            </p:cNvCxnSpPr>
            <p:nvPr/>
          </p:nvCxnSpPr>
          <p:spPr>
            <a:xfrm flipV="1">
              <a:off x="6669763" y="2275466"/>
              <a:ext cx="0" cy="307609"/>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E08AEEF6-6662-4368-B0CD-BEAD696ED6F4}"/>
                </a:ext>
              </a:extLst>
            </p:cNvPr>
            <p:cNvCxnSpPr/>
            <p:nvPr/>
          </p:nvCxnSpPr>
          <p:spPr>
            <a:xfrm>
              <a:off x="5687942" y="2275466"/>
              <a:ext cx="981821" cy="0"/>
            </a:xfrm>
            <a:prstGeom prst="line">
              <a:avLst/>
            </a:prstGeom>
          </p:spPr>
          <p:style>
            <a:lnRef idx="1">
              <a:schemeClr val="dk1"/>
            </a:lnRef>
            <a:fillRef idx="0">
              <a:schemeClr val="dk1"/>
            </a:fillRef>
            <a:effectRef idx="0">
              <a:schemeClr val="dk1"/>
            </a:effectRef>
            <a:fontRef idx="minor">
              <a:schemeClr val="tx1"/>
            </a:fontRef>
          </p:style>
        </p:cxnSp>
        <p:sp>
          <p:nvSpPr>
            <p:cNvPr id="8" name="正方形/長方形 7">
              <a:extLst>
                <a:ext uri="{FF2B5EF4-FFF2-40B4-BE49-F238E27FC236}">
                  <a16:creationId xmlns:a16="http://schemas.microsoft.com/office/drawing/2014/main" id="{279EA84B-4899-4F0F-A526-0C425DDAA696}"/>
                </a:ext>
              </a:extLst>
            </p:cNvPr>
            <p:cNvSpPr/>
            <p:nvPr/>
          </p:nvSpPr>
          <p:spPr>
            <a:xfrm>
              <a:off x="3462076" y="2503910"/>
              <a:ext cx="1109112" cy="52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10" name="テキスト ボックス 9">
              <a:extLst>
                <a:ext uri="{FF2B5EF4-FFF2-40B4-BE49-F238E27FC236}">
                  <a16:creationId xmlns:a16="http://schemas.microsoft.com/office/drawing/2014/main" id="{C6B0E248-6B6D-449F-BB1D-21EDBCF9405C}"/>
                </a:ext>
              </a:extLst>
            </p:cNvPr>
            <p:cNvSpPr txBox="1"/>
            <p:nvPr/>
          </p:nvSpPr>
          <p:spPr>
            <a:xfrm rot="16200000">
              <a:off x="1434732" y="3939529"/>
              <a:ext cx="1886849" cy="307777"/>
            </a:xfrm>
            <a:prstGeom prst="rect">
              <a:avLst/>
            </a:prstGeom>
            <a:solidFill>
              <a:schemeClr val="bg1"/>
            </a:solidFill>
          </p:spPr>
          <p:txBody>
            <a:bodyPr wrap="square" rtlCol="0">
              <a:spAutoFit/>
            </a:bodyPr>
            <a:lstStyle/>
            <a:p>
              <a:pPr algn="ctr"/>
              <a:r>
                <a:rPr kumimoji="1" lang="ja-JP" altLang="en-US" sz="1400" dirty="0"/>
                <a:t>心拍</a:t>
              </a:r>
              <a:r>
                <a:rPr lang="ja-JP" altLang="en-US" sz="1400" dirty="0"/>
                <a:t>数</a:t>
              </a:r>
              <a:r>
                <a:rPr kumimoji="1" lang="ja-JP" altLang="en-US" sz="1400" dirty="0"/>
                <a:t>（</a:t>
              </a:r>
              <a:r>
                <a:rPr kumimoji="1" lang="en-US" altLang="ja-JP" sz="1400" dirty="0"/>
                <a:t>z-score</a:t>
              </a:r>
              <a:r>
                <a:rPr kumimoji="1" lang="ja-JP" altLang="en-US" sz="1400" dirty="0"/>
                <a:t>）</a:t>
              </a:r>
            </a:p>
          </p:txBody>
        </p:sp>
        <p:sp>
          <p:nvSpPr>
            <p:cNvPr id="11" name="テキスト ボックス 10">
              <a:extLst>
                <a:ext uri="{FF2B5EF4-FFF2-40B4-BE49-F238E27FC236}">
                  <a16:creationId xmlns:a16="http://schemas.microsoft.com/office/drawing/2014/main" id="{66AA040A-4F1D-4E9E-8DF2-B159A8AAD4E2}"/>
                </a:ext>
              </a:extLst>
            </p:cNvPr>
            <p:cNvSpPr txBox="1"/>
            <p:nvPr/>
          </p:nvSpPr>
          <p:spPr>
            <a:xfrm>
              <a:off x="5348321" y="5888719"/>
              <a:ext cx="1674848" cy="307777"/>
            </a:xfrm>
            <a:prstGeom prst="rect">
              <a:avLst/>
            </a:prstGeom>
            <a:solidFill>
              <a:schemeClr val="bg1"/>
            </a:solidFill>
          </p:spPr>
          <p:txBody>
            <a:bodyPr wrap="square" rtlCol="0">
              <a:spAutoFit/>
            </a:bodyPr>
            <a:lstStyle/>
            <a:p>
              <a:pPr algn="ctr"/>
              <a:r>
                <a:rPr lang="ja-JP" altLang="en-US" sz="1400" dirty="0"/>
                <a:t>心拍弁別感度 高群</a:t>
              </a:r>
              <a:endParaRPr kumimoji="1" lang="ja-JP" altLang="en-US" sz="1400" dirty="0"/>
            </a:p>
          </p:txBody>
        </p:sp>
        <p:sp>
          <p:nvSpPr>
            <p:cNvPr id="13" name="テキスト ボックス 12">
              <a:extLst>
                <a:ext uri="{FF2B5EF4-FFF2-40B4-BE49-F238E27FC236}">
                  <a16:creationId xmlns:a16="http://schemas.microsoft.com/office/drawing/2014/main" id="{07F23904-92C4-417F-9EFD-0CED49149DCE}"/>
                </a:ext>
              </a:extLst>
            </p:cNvPr>
            <p:cNvSpPr txBox="1"/>
            <p:nvPr/>
          </p:nvSpPr>
          <p:spPr>
            <a:xfrm>
              <a:off x="3164847" y="5888719"/>
              <a:ext cx="1674848" cy="307777"/>
            </a:xfrm>
            <a:prstGeom prst="rect">
              <a:avLst/>
            </a:prstGeom>
            <a:solidFill>
              <a:schemeClr val="bg1"/>
            </a:solidFill>
          </p:spPr>
          <p:txBody>
            <a:bodyPr wrap="square" rtlCol="0">
              <a:spAutoFit/>
            </a:bodyPr>
            <a:lstStyle/>
            <a:p>
              <a:pPr algn="ctr"/>
              <a:r>
                <a:rPr lang="ja-JP" altLang="en-US" sz="1400" dirty="0"/>
                <a:t>心拍弁別感度 低群</a:t>
              </a:r>
              <a:endParaRPr kumimoji="1" lang="ja-JP" altLang="en-US" sz="1400" dirty="0"/>
            </a:p>
          </p:txBody>
        </p:sp>
      </p:grpSp>
      <p:sp>
        <p:nvSpPr>
          <p:cNvPr id="3" name="テキスト ボックス 2">
            <a:extLst>
              <a:ext uri="{FF2B5EF4-FFF2-40B4-BE49-F238E27FC236}">
                <a16:creationId xmlns:a16="http://schemas.microsoft.com/office/drawing/2014/main" id="{7C7C494E-6524-4710-8F09-905E9A546EDC}"/>
              </a:ext>
            </a:extLst>
          </p:cNvPr>
          <p:cNvSpPr txBox="1"/>
          <p:nvPr/>
        </p:nvSpPr>
        <p:spPr>
          <a:xfrm>
            <a:off x="7397723" y="2673710"/>
            <a:ext cx="4062331" cy="1200329"/>
          </a:xfrm>
          <a:prstGeom prst="rect">
            <a:avLst/>
          </a:prstGeom>
          <a:noFill/>
        </p:spPr>
        <p:txBody>
          <a:bodyPr wrap="none" rtlCol="0">
            <a:spAutoFit/>
          </a:bodyPr>
          <a:lstStyle/>
          <a:p>
            <a:r>
              <a:rPr kumimoji="1" lang="en-US" altLang="ja-JP" dirty="0"/>
              <a:t>30</a:t>
            </a:r>
            <a:r>
              <a:rPr kumimoji="1" lang="ja-JP" altLang="en-US" dirty="0"/>
              <a:t>秒間の心拍数の平均値をとり</a:t>
            </a:r>
            <a:endParaRPr kumimoji="1" lang="en-US" altLang="ja-JP" dirty="0"/>
          </a:p>
          <a:p>
            <a:r>
              <a:rPr kumimoji="1" lang="en-US" altLang="ja-JP" dirty="0"/>
              <a:t>z</a:t>
            </a:r>
            <a:r>
              <a:rPr kumimoji="1" lang="ja-JP" altLang="en-US" dirty="0"/>
              <a:t>変換した後に分散分析を行うと，</a:t>
            </a:r>
            <a:endParaRPr lang="en-US" altLang="ja-JP" dirty="0"/>
          </a:p>
          <a:p>
            <a:r>
              <a:rPr kumimoji="1" lang="ja-JP" altLang="en-US" dirty="0"/>
              <a:t>心拍弁別感度 高群でのみ有意な</a:t>
            </a:r>
            <a:endParaRPr kumimoji="1" lang="en-US" altLang="ja-JP" dirty="0"/>
          </a:p>
          <a:p>
            <a:r>
              <a:rPr kumimoji="1" lang="ja-JP" altLang="en-US" dirty="0"/>
              <a:t>感動度の影響がみられた（</a:t>
            </a:r>
            <a:r>
              <a:rPr kumimoji="1" lang="en-US" altLang="ja-JP" i="1" dirty="0"/>
              <a:t>p</a:t>
            </a:r>
            <a:r>
              <a:rPr kumimoji="1" lang="en-US" altLang="ja-JP" dirty="0"/>
              <a:t> &lt; 0.05</a:t>
            </a:r>
            <a:r>
              <a:rPr kumimoji="1" lang="ja-JP" altLang="en-US" dirty="0"/>
              <a:t>）</a:t>
            </a:r>
            <a:endParaRPr kumimoji="1" lang="en-US" altLang="ja-JP" dirty="0"/>
          </a:p>
        </p:txBody>
      </p:sp>
      <p:sp>
        <p:nvSpPr>
          <p:cNvPr id="14" name="テキスト ボックス 13">
            <a:extLst>
              <a:ext uri="{FF2B5EF4-FFF2-40B4-BE49-F238E27FC236}">
                <a16:creationId xmlns:a16="http://schemas.microsoft.com/office/drawing/2014/main" id="{A983598E-F2C8-4D37-BED2-E5ECCBB86859}"/>
              </a:ext>
            </a:extLst>
          </p:cNvPr>
          <p:cNvSpPr txBox="1"/>
          <p:nvPr/>
        </p:nvSpPr>
        <p:spPr>
          <a:xfrm>
            <a:off x="7827926" y="4857061"/>
            <a:ext cx="307040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心拍弁別感度の高いでのみ，感動度が高い時に心拍数が大きくなる傾向がみられた</a:t>
            </a:r>
            <a:endParaRPr kumimoji="1" lang="en-US" altLang="ja-JP" dirty="0"/>
          </a:p>
        </p:txBody>
      </p:sp>
      <p:sp>
        <p:nvSpPr>
          <p:cNvPr id="15" name="スライド番号プレースホルダー 14">
            <a:extLst>
              <a:ext uri="{FF2B5EF4-FFF2-40B4-BE49-F238E27FC236}">
                <a16:creationId xmlns:a16="http://schemas.microsoft.com/office/drawing/2014/main" id="{6661DBE2-58AD-4349-84C4-687DFF48BAC9}"/>
              </a:ext>
            </a:extLst>
          </p:cNvPr>
          <p:cNvSpPr>
            <a:spLocks noGrp="1"/>
          </p:cNvSpPr>
          <p:nvPr>
            <p:ph type="sldNum" sz="quarter" idx="12"/>
          </p:nvPr>
        </p:nvSpPr>
        <p:spPr/>
        <p:txBody>
          <a:bodyPr/>
          <a:lstStyle/>
          <a:p>
            <a:fld id="{2DF77BA3-B279-492B-93FB-C76FAB2A5D08}" type="slidenum">
              <a:rPr kumimoji="1" lang="ja-JP" altLang="en-US" smtClean="0"/>
              <a:t>18</a:t>
            </a:fld>
            <a:endParaRPr kumimoji="1" lang="ja-JP" altLang="en-US"/>
          </a:p>
        </p:txBody>
      </p:sp>
    </p:spTree>
    <p:extLst>
      <p:ext uri="{BB962C8B-B14F-4D97-AF65-F5344CB8AC3E}">
        <p14:creationId xmlns:p14="http://schemas.microsoft.com/office/powerpoint/2010/main" val="3284172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46F11-C2A2-4028-B7D3-B299E13C3A98}"/>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62ABA9C2-321B-47AA-B21D-75E3B5CC6BFB}"/>
              </a:ext>
            </a:extLst>
          </p:cNvPr>
          <p:cNvSpPr>
            <a:spLocks noGrp="1"/>
          </p:cNvSpPr>
          <p:nvPr>
            <p:ph idx="1"/>
          </p:nvPr>
        </p:nvSpPr>
        <p:spPr>
          <a:xfrm>
            <a:off x="838200" y="1825625"/>
            <a:ext cx="10515600" cy="4402827"/>
          </a:xfrm>
        </p:spPr>
        <p:txBody>
          <a:bodyPr>
            <a:normAutofit/>
          </a:bodyPr>
          <a:lstStyle/>
          <a:p>
            <a:pPr marL="0" indent="0">
              <a:buNone/>
            </a:pPr>
            <a:r>
              <a:rPr lang="ja-JP" altLang="en-US" sz="1800" dirty="0"/>
              <a:t>結果</a:t>
            </a:r>
            <a:endParaRPr lang="en-US" altLang="ja-JP" sz="1800" dirty="0"/>
          </a:p>
          <a:p>
            <a:r>
              <a:rPr lang="ja-JP" altLang="en-US" sz="1800" dirty="0"/>
              <a:t>内受容感覚感度の高い群でのみ，感動度が高いときに心拍数が高くなる傾向がみられた</a:t>
            </a:r>
            <a:endParaRPr lang="en-US" altLang="ja-JP" sz="1800" dirty="0"/>
          </a:p>
          <a:p>
            <a:r>
              <a:rPr lang="ja-JP" altLang="en-US" sz="1800" dirty="0"/>
              <a:t>内受容感覚感度の低い群では，感動度と心拍数の関係は見られなかった</a:t>
            </a:r>
            <a:endParaRPr lang="en-US" altLang="ja-JP" sz="1800" dirty="0"/>
          </a:p>
          <a:p>
            <a:endParaRPr lang="en-US" altLang="ja-JP" sz="1800" dirty="0"/>
          </a:p>
          <a:p>
            <a:pPr marL="0" indent="0">
              <a:buNone/>
            </a:pPr>
            <a:r>
              <a:rPr lang="ja-JP" altLang="en-US" sz="1800" dirty="0"/>
              <a:t>関連</a:t>
            </a:r>
            <a:r>
              <a:rPr kumimoji="1" lang="ja-JP" altLang="en-US" sz="1800" dirty="0"/>
              <a:t>研究</a:t>
            </a:r>
            <a:endParaRPr kumimoji="1" lang="en-US" altLang="ja-JP" sz="1800" dirty="0"/>
          </a:p>
          <a:p>
            <a:r>
              <a:rPr lang="ja-JP" altLang="en-US" sz="1800" dirty="0"/>
              <a:t>リスクを伴う意思決定時に，内受容感覚精度の高い人ほど意思決定前のスキンコンダクタンスの変化が大きい（前川ら</a:t>
            </a:r>
            <a:r>
              <a:rPr lang="en-US" altLang="ja-JP" sz="1800" dirty="0"/>
              <a:t>, 2019</a:t>
            </a:r>
            <a:r>
              <a:rPr lang="ja-JP" altLang="en-US" sz="1800" dirty="0"/>
              <a:t>）</a:t>
            </a:r>
            <a:endParaRPr lang="en-US" altLang="ja-JP" sz="1800" dirty="0"/>
          </a:p>
          <a:p>
            <a:r>
              <a:rPr lang="ja-JP" altLang="en-US" sz="1800" dirty="0"/>
              <a:t>内受容感覚精度の高い群では，自身の好む選択をする際のスキンコンダクタンスおよび心拍数の変化が大きくなる（</a:t>
            </a:r>
            <a:r>
              <a:rPr lang="en-US" altLang="ja-JP" sz="1800" dirty="0"/>
              <a:t>Dunn et al., 2010</a:t>
            </a:r>
            <a:r>
              <a:rPr lang="ja-JP" altLang="en-US" sz="1800" dirty="0"/>
              <a:t>）</a:t>
            </a:r>
            <a:endParaRPr lang="en-US" altLang="ja-JP" sz="1800" dirty="0"/>
          </a:p>
          <a:p>
            <a:endParaRPr lang="en-US" altLang="ja-JP" sz="1800" dirty="0"/>
          </a:p>
          <a:p>
            <a:endParaRPr lang="en-US" altLang="ja-JP" sz="1800" dirty="0"/>
          </a:p>
        </p:txBody>
      </p:sp>
      <p:sp>
        <p:nvSpPr>
          <p:cNvPr id="4" name="スライド番号プレースホルダー 3">
            <a:extLst>
              <a:ext uri="{FF2B5EF4-FFF2-40B4-BE49-F238E27FC236}">
                <a16:creationId xmlns:a16="http://schemas.microsoft.com/office/drawing/2014/main" id="{96FD98A2-50B5-4DF9-86FC-9BB96D3DD673}"/>
              </a:ext>
            </a:extLst>
          </p:cNvPr>
          <p:cNvSpPr>
            <a:spLocks noGrp="1"/>
          </p:cNvSpPr>
          <p:nvPr>
            <p:ph type="sldNum" sz="quarter" idx="12"/>
          </p:nvPr>
        </p:nvSpPr>
        <p:spPr/>
        <p:txBody>
          <a:bodyPr/>
          <a:lstStyle/>
          <a:p>
            <a:fld id="{2DF77BA3-B279-492B-93FB-C76FAB2A5D08}" type="slidenum">
              <a:rPr kumimoji="1" lang="ja-JP" altLang="en-US" smtClean="0"/>
              <a:t>19</a:t>
            </a:fld>
            <a:endParaRPr kumimoji="1" lang="ja-JP" altLang="en-US"/>
          </a:p>
        </p:txBody>
      </p:sp>
      <p:sp>
        <p:nvSpPr>
          <p:cNvPr id="26" name="テキスト ボックス 25">
            <a:extLst>
              <a:ext uri="{FF2B5EF4-FFF2-40B4-BE49-F238E27FC236}">
                <a16:creationId xmlns:a16="http://schemas.microsoft.com/office/drawing/2014/main" id="{86B7CA99-A771-4061-9D26-06B662EFDFA1}"/>
              </a:ext>
            </a:extLst>
          </p:cNvPr>
          <p:cNvSpPr txBox="1"/>
          <p:nvPr/>
        </p:nvSpPr>
        <p:spPr>
          <a:xfrm>
            <a:off x="1977037" y="5628462"/>
            <a:ext cx="823792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dirty="0"/>
              <a:t>内受容感覚感度の高い人ほど感情を生起した際の身体反応が大きいことを示唆</a:t>
            </a:r>
            <a:endParaRPr kumimoji="1" lang="en-US" altLang="ja-JP" dirty="0"/>
          </a:p>
        </p:txBody>
      </p:sp>
    </p:spTree>
    <p:extLst>
      <p:ext uri="{BB962C8B-B14F-4D97-AF65-F5344CB8AC3E}">
        <p14:creationId xmlns:p14="http://schemas.microsoft.com/office/powerpoint/2010/main" val="418900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a:extLst>
              <a:ext uri="{FF2B5EF4-FFF2-40B4-BE49-F238E27FC236}">
                <a16:creationId xmlns:a16="http://schemas.microsoft.com/office/drawing/2014/main" id="{70170F36-59F0-4570-85AD-B427C1CA2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574" y="4598291"/>
            <a:ext cx="1583119" cy="198925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E3F8E8CD-7B82-4272-8043-D39FE55C4EB5}"/>
              </a:ext>
            </a:extLst>
          </p:cNvPr>
          <p:cNvSpPr>
            <a:spLocks noGrp="1"/>
          </p:cNvSpPr>
          <p:nvPr>
            <p:ph type="title"/>
          </p:nvPr>
        </p:nvSpPr>
        <p:spPr/>
        <p:txBody>
          <a:bodyPr/>
          <a:lstStyle/>
          <a:p>
            <a:r>
              <a:rPr kumimoji="1" lang="ja-JP" altLang="en-US" dirty="0"/>
              <a:t>内受容感覚とは</a:t>
            </a:r>
          </a:p>
        </p:txBody>
      </p:sp>
      <p:sp>
        <p:nvSpPr>
          <p:cNvPr id="9" name="スライド番号プレースホルダー 8">
            <a:extLst>
              <a:ext uri="{FF2B5EF4-FFF2-40B4-BE49-F238E27FC236}">
                <a16:creationId xmlns:a16="http://schemas.microsoft.com/office/drawing/2014/main" id="{107FD1D7-3FC6-4046-A927-66A49F47EC7B}"/>
              </a:ext>
            </a:extLst>
          </p:cNvPr>
          <p:cNvSpPr>
            <a:spLocks noGrp="1"/>
          </p:cNvSpPr>
          <p:nvPr>
            <p:ph type="sldNum" sz="quarter" idx="12"/>
          </p:nvPr>
        </p:nvSpPr>
        <p:spPr/>
        <p:txBody>
          <a:bodyPr/>
          <a:lstStyle/>
          <a:p>
            <a:fld id="{2DF77BA3-B279-492B-93FB-C76FAB2A5D08}" type="slidenum">
              <a:rPr kumimoji="1" lang="ja-JP" altLang="en-US" smtClean="0"/>
              <a:t>2</a:t>
            </a:fld>
            <a:endParaRPr kumimoji="1" lang="ja-JP" altLang="en-US"/>
          </a:p>
        </p:txBody>
      </p:sp>
      <p:grpSp>
        <p:nvGrpSpPr>
          <p:cNvPr id="3" name="グループ化 2">
            <a:extLst>
              <a:ext uri="{FF2B5EF4-FFF2-40B4-BE49-F238E27FC236}">
                <a16:creationId xmlns:a16="http://schemas.microsoft.com/office/drawing/2014/main" id="{282B4ECA-B8AF-4AB2-B3DE-0B7CC1A7C7CE}"/>
              </a:ext>
            </a:extLst>
          </p:cNvPr>
          <p:cNvGrpSpPr/>
          <p:nvPr/>
        </p:nvGrpSpPr>
        <p:grpSpPr>
          <a:xfrm>
            <a:off x="1056065" y="1549207"/>
            <a:ext cx="7004982" cy="3355689"/>
            <a:chOff x="1110845" y="1422788"/>
            <a:chExt cx="9511847" cy="3818772"/>
          </a:xfrm>
        </p:grpSpPr>
        <p:sp>
          <p:nvSpPr>
            <p:cNvPr id="4" name="四角形: 角を丸くする 3">
              <a:extLst>
                <a:ext uri="{FF2B5EF4-FFF2-40B4-BE49-F238E27FC236}">
                  <a16:creationId xmlns:a16="http://schemas.microsoft.com/office/drawing/2014/main" id="{38BFB2EC-7C9A-4685-8EFA-CF402C1F9E21}"/>
                </a:ext>
              </a:extLst>
            </p:cNvPr>
            <p:cNvSpPr/>
            <p:nvPr/>
          </p:nvSpPr>
          <p:spPr>
            <a:xfrm>
              <a:off x="4502094" y="1422788"/>
              <a:ext cx="2642532" cy="847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感覚信号</a:t>
              </a:r>
            </a:p>
          </p:txBody>
        </p:sp>
        <p:sp>
          <p:nvSpPr>
            <p:cNvPr id="5" name="四角形: 角を丸くする 4">
              <a:extLst>
                <a:ext uri="{FF2B5EF4-FFF2-40B4-BE49-F238E27FC236}">
                  <a16:creationId xmlns:a16="http://schemas.microsoft.com/office/drawing/2014/main" id="{3BA1D837-BBD6-4E02-AC06-186775100959}"/>
                </a:ext>
              </a:extLst>
            </p:cNvPr>
            <p:cNvSpPr/>
            <p:nvPr/>
          </p:nvSpPr>
          <p:spPr>
            <a:xfrm>
              <a:off x="1110845"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外受容感覚</a:t>
              </a:r>
            </a:p>
          </p:txBody>
        </p:sp>
        <p:sp>
          <p:nvSpPr>
            <p:cNvPr id="6" name="四角形: 角を丸くする 5">
              <a:extLst>
                <a:ext uri="{FF2B5EF4-FFF2-40B4-BE49-F238E27FC236}">
                  <a16:creationId xmlns:a16="http://schemas.microsoft.com/office/drawing/2014/main" id="{854E5466-FD33-4A9C-90BA-C6CA48A78A39}"/>
                </a:ext>
              </a:extLst>
            </p:cNvPr>
            <p:cNvSpPr/>
            <p:nvPr/>
          </p:nvSpPr>
          <p:spPr>
            <a:xfrm>
              <a:off x="4709721"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固有</a:t>
              </a:r>
              <a:r>
                <a:rPr kumimoji="1" lang="ja-JP" altLang="en-US" dirty="0"/>
                <a:t>受容感覚</a:t>
              </a:r>
            </a:p>
          </p:txBody>
        </p:sp>
        <p:sp>
          <p:nvSpPr>
            <p:cNvPr id="7" name="四角形: 角を丸くする 6">
              <a:extLst>
                <a:ext uri="{FF2B5EF4-FFF2-40B4-BE49-F238E27FC236}">
                  <a16:creationId xmlns:a16="http://schemas.microsoft.com/office/drawing/2014/main" id="{2B627883-19C6-4D1B-9FB0-0E3C9E3AA90E}"/>
                </a:ext>
              </a:extLst>
            </p:cNvPr>
            <p:cNvSpPr/>
            <p:nvPr/>
          </p:nvSpPr>
          <p:spPr>
            <a:xfrm>
              <a:off x="8308597"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内受容感覚</a:t>
              </a:r>
            </a:p>
          </p:txBody>
        </p:sp>
        <p:cxnSp>
          <p:nvCxnSpPr>
            <p:cNvPr id="10" name="直線コネクタ 9">
              <a:extLst>
                <a:ext uri="{FF2B5EF4-FFF2-40B4-BE49-F238E27FC236}">
                  <a16:creationId xmlns:a16="http://schemas.microsoft.com/office/drawing/2014/main" id="{90DB5E80-6608-4B49-BDF3-393B43A92B71}"/>
                </a:ext>
              </a:extLst>
            </p:cNvPr>
            <p:cNvCxnSpPr>
              <a:stCxn id="4" idx="2"/>
              <a:endCxn id="6" idx="0"/>
            </p:cNvCxnSpPr>
            <p:nvPr/>
          </p:nvCxnSpPr>
          <p:spPr>
            <a:xfrm>
              <a:off x="5823360" y="2270077"/>
              <a:ext cx="0" cy="61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2F80D469-7A43-483E-B83D-62124944CE87}"/>
                </a:ext>
              </a:extLst>
            </p:cNvPr>
            <p:cNvCxnSpPr>
              <a:stCxn id="4" idx="2"/>
              <a:endCxn id="5" idx="0"/>
            </p:cNvCxnSpPr>
            <p:nvPr/>
          </p:nvCxnSpPr>
          <p:spPr>
            <a:xfrm rot="5400000">
              <a:off x="3715353"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DE0BE90A-EF5F-47D1-96F2-B6202BF88B32}"/>
                </a:ext>
              </a:extLst>
            </p:cNvPr>
            <p:cNvCxnSpPr>
              <a:stCxn id="4" idx="2"/>
              <a:endCxn id="7" idx="0"/>
            </p:cNvCxnSpPr>
            <p:nvPr/>
          </p:nvCxnSpPr>
          <p:spPr>
            <a:xfrm rot="16200000" flipH="1">
              <a:off x="7314229"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701F32D-5ADB-4459-AB22-B286A3E2DA00}"/>
                </a:ext>
              </a:extLst>
            </p:cNvPr>
            <p:cNvSpPr txBox="1"/>
            <p:nvPr/>
          </p:nvSpPr>
          <p:spPr>
            <a:xfrm>
              <a:off x="1110845" y="3764232"/>
              <a:ext cx="934871"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視覚</a:t>
              </a:r>
              <a:endParaRPr kumimoji="1" lang="en-US" altLang="ja-JP" dirty="0"/>
            </a:p>
            <a:p>
              <a:pPr marL="285750" indent="-285750">
                <a:buFont typeface="Arial" panose="020B0604020202020204" pitchFamily="34" charset="0"/>
                <a:buChar char="•"/>
              </a:pPr>
              <a:r>
                <a:rPr lang="ja-JP" altLang="en-US" dirty="0"/>
                <a:t>聴覚</a:t>
              </a:r>
              <a:endParaRPr lang="en-US" altLang="ja-JP" dirty="0"/>
            </a:p>
            <a:p>
              <a:pPr marL="285750" indent="-285750">
                <a:buFont typeface="Arial" panose="020B0604020202020204" pitchFamily="34" charset="0"/>
                <a:buChar char="•"/>
              </a:pPr>
              <a:r>
                <a:rPr kumimoji="1" lang="ja-JP" altLang="en-US" dirty="0"/>
                <a:t>味覚</a:t>
              </a:r>
              <a:endParaRPr kumimoji="1" lang="en-US" altLang="ja-JP" dirty="0"/>
            </a:p>
            <a:p>
              <a:pPr marL="285750" indent="-285750">
                <a:buFont typeface="Arial" panose="020B0604020202020204" pitchFamily="34" charset="0"/>
                <a:buChar char="•"/>
              </a:pPr>
              <a:r>
                <a:rPr lang="ja-JP" altLang="en-US" dirty="0"/>
                <a:t>嗅覚</a:t>
              </a:r>
              <a:endParaRPr lang="en-US" altLang="ja-JP" dirty="0"/>
            </a:p>
            <a:p>
              <a:pPr marL="285750" indent="-285750">
                <a:buFont typeface="Arial" panose="020B0604020202020204" pitchFamily="34" charset="0"/>
                <a:buChar char="•"/>
              </a:pPr>
              <a:r>
                <a:rPr kumimoji="1" lang="ja-JP" altLang="en-US" dirty="0"/>
                <a:t>触覚</a:t>
              </a:r>
            </a:p>
          </p:txBody>
        </p:sp>
        <p:sp>
          <p:nvSpPr>
            <p:cNvPr id="16" name="テキスト ボックス 15">
              <a:extLst>
                <a:ext uri="{FF2B5EF4-FFF2-40B4-BE49-F238E27FC236}">
                  <a16:creationId xmlns:a16="http://schemas.microsoft.com/office/drawing/2014/main" id="{30F91671-720F-4F42-BF2A-1AD6BD7ED34C}"/>
                </a:ext>
              </a:extLst>
            </p:cNvPr>
            <p:cNvSpPr txBox="1"/>
            <p:nvPr/>
          </p:nvSpPr>
          <p:spPr>
            <a:xfrm>
              <a:off x="4709721" y="3768062"/>
              <a:ext cx="1858201" cy="646331"/>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骨格筋の緊張</a:t>
              </a:r>
              <a:endParaRPr kumimoji="1" lang="en-US" altLang="ja-JP" dirty="0"/>
            </a:p>
            <a:p>
              <a:pPr marL="285750" indent="-285750">
                <a:buFont typeface="Arial" panose="020B0604020202020204" pitchFamily="34" charset="0"/>
                <a:buChar char="•"/>
              </a:pPr>
              <a:r>
                <a:rPr lang="ja-JP" altLang="en-US" dirty="0"/>
                <a:t>平衡感覚</a:t>
              </a:r>
              <a:endParaRPr lang="en-US" altLang="ja-JP" dirty="0"/>
            </a:p>
          </p:txBody>
        </p:sp>
        <p:sp>
          <p:nvSpPr>
            <p:cNvPr id="17" name="テキスト ボックス 16">
              <a:extLst>
                <a:ext uri="{FF2B5EF4-FFF2-40B4-BE49-F238E27FC236}">
                  <a16:creationId xmlns:a16="http://schemas.microsoft.com/office/drawing/2014/main" id="{F2163140-9C2E-464D-AC18-1609C1647164}"/>
                </a:ext>
              </a:extLst>
            </p:cNvPr>
            <p:cNvSpPr txBox="1"/>
            <p:nvPr/>
          </p:nvSpPr>
          <p:spPr>
            <a:xfrm>
              <a:off x="8302826" y="3764232"/>
              <a:ext cx="2319866"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心拍・血圧・呼吸</a:t>
              </a:r>
              <a:endParaRPr kumimoji="1" lang="en-US" altLang="ja-JP" dirty="0"/>
            </a:p>
            <a:p>
              <a:pPr marL="285750" indent="-285750">
                <a:buFont typeface="Arial" panose="020B0604020202020204" pitchFamily="34" charset="0"/>
                <a:buChar char="•"/>
              </a:pPr>
              <a:r>
                <a:rPr lang="ja-JP" altLang="en-US" dirty="0"/>
                <a:t>内臓の状態</a:t>
              </a:r>
              <a:endParaRPr lang="en-US" altLang="ja-JP" dirty="0"/>
            </a:p>
            <a:p>
              <a:pPr marL="285750" indent="-285750">
                <a:buFont typeface="Arial" panose="020B0604020202020204" pitchFamily="34" charset="0"/>
                <a:buChar char="•"/>
              </a:pPr>
              <a:r>
                <a:rPr lang="ja-JP" altLang="en-US" dirty="0"/>
                <a:t>代謝</a:t>
              </a:r>
              <a:endParaRPr lang="en-US" altLang="ja-JP" dirty="0"/>
            </a:p>
          </p:txBody>
        </p:sp>
      </p:grpSp>
      <p:sp>
        <p:nvSpPr>
          <p:cNvPr id="8" name="正方形/長方形 7">
            <a:extLst>
              <a:ext uri="{FF2B5EF4-FFF2-40B4-BE49-F238E27FC236}">
                <a16:creationId xmlns:a16="http://schemas.microsoft.com/office/drawing/2014/main" id="{AD6ECF2E-CE48-4A2F-8B4C-D5EDEC56738B}"/>
              </a:ext>
            </a:extLst>
          </p:cNvPr>
          <p:cNvSpPr/>
          <p:nvPr/>
        </p:nvSpPr>
        <p:spPr>
          <a:xfrm>
            <a:off x="8948796" y="3663803"/>
            <a:ext cx="3134260" cy="15085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身体内部の生理状態の感覚を表す概念</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≒内臓感覚</a:t>
            </a:r>
            <a:endParaRPr kumimoji="1" lang="en-US" altLang="ja-JP" dirty="0">
              <a:solidFill>
                <a:schemeClr val="tx1"/>
              </a:solidFill>
            </a:endParaRPr>
          </a:p>
        </p:txBody>
      </p:sp>
      <p:pic>
        <p:nvPicPr>
          <p:cNvPr id="13" name="グラフィックス 12">
            <a:extLst>
              <a:ext uri="{FF2B5EF4-FFF2-40B4-BE49-F238E27FC236}">
                <a16:creationId xmlns:a16="http://schemas.microsoft.com/office/drawing/2014/main" id="{D7172DF8-7AEF-4857-BD81-C2869FCE5E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3148" y="4240283"/>
            <a:ext cx="1751983" cy="2477931"/>
          </a:xfrm>
          <a:prstGeom prst="rect">
            <a:avLst/>
          </a:prstGeom>
        </p:spPr>
      </p:pic>
      <p:pic>
        <p:nvPicPr>
          <p:cNvPr id="3082" name="Picture 10">
            <a:extLst>
              <a:ext uri="{FF2B5EF4-FFF2-40B4-BE49-F238E27FC236}">
                <a16:creationId xmlns:a16="http://schemas.microsoft.com/office/drawing/2014/main" id="{056A1CDE-31A4-4848-9028-E95E6AC38C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6523" y="4509764"/>
            <a:ext cx="1514414" cy="2166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70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46F11-C2A2-4028-B7D3-B299E13C3A98}"/>
              </a:ext>
            </a:extLst>
          </p:cNvPr>
          <p:cNvSpPr>
            <a:spLocks noGrp="1"/>
          </p:cNvSpPr>
          <p:nvPr>
            <p:ph type="title"/>
          </p:nvPr>
        </p:nvSpPr>
        <p:spPr/>
        <p:txBody>
          <a:bodyPr/>
          <a:lstStyle/>
          <a:p>
            <a:r>
              <a:rPr kumimoji="1" lang="ja-JP" altLang="en-US" dirty="0"/>
              <a:t>考察</a:t>
            </a:r>
          </a:p>
        </p:txBody>
      </p:sp>
      <p:sp>
        <p:nvSpPr>
          <p:cNvPr id="4" name="スライド番号プレースホルダー 3">
            <a:extLst>
              <a:ext uri="{FF2B5EF4-FFF2-40B4-BE49-F238E27FC236}">
                <a16:creationId xmlns:a16="http://schemas.microsoft.com/office/drawing/2014/main" id="{96FD98A2-50B5-4DF9-86FC-9BB96D3DD673}"/>
              </a:ext>
            </a:extLst>
          </p:cNvPr>
          <p:cNvSpPr>
            <a:spLocks noGrp="1"/>
          </p:cNvSpPr>
          <p:nvPr>
            <p:ph type="sldNum" sz="quarter" idx="12"/>
          </p:nvPr>
        </p:nvSpPr>
        <p:spPr/>
        <p:txBody>
          <a:bodyPr/>
          <a:lstStyle/>
          <a:p>
            <a:fld id="{2DF77BA3-B279-492B-93FB-C76FAB2A5D08}" type="slidenum">
              <a:rPr kumimoji="1" lang="ja-JP" altLang="en-US" smtClean="0"/>
              <a:t>20</a:t>
            </a:fld>
            <a:endParaRPr kumimoji="1" lang="ja-JP" altLang="en-US"/>
          </a:p>
        </p:txBody>
      </p:sp>
      <p:sp>
        <p:nvSpPr>
          <p:cNvPr id="30" name="コンテンツ プレースホルダー 2">
            <a:extLst>
              <a:ext uri="{FF2B5EF4-FFF2-40B4-BE49-F238E27FC236}">
                <a16:creationId xmlns:a16="http://schemas.microsoft.com/office/drawing/2014/main" id="{56C84CE4-1611-4649-A243-617B33B673A2}"/>
              </a:ext>
            </a:extLst>
          </p:cNvPr>
          <p:cNvSpPr txBox="1">
            <a:spLocks/>
          </p:cNvSpPr>
          <p:nvPr/>
        </p:nvSpPr>
        <p:spPr>
          <a:xfrm>
            <a:off x="838200" y="2028329"/>
            <a:ext cx="5507820" cy="3471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内受容感覚の予測信号が感情の基となるという仮説に立つと</a:t>
            </a:r>
            <a:r>
              <a:rPr lang="en-US" altLang="ja-JP" sz="1800" dirty="0"/>
              <a:t>…</a:t>
            </a:r>
          </a:p>
          <a:p>
            <a:pPr marL="0" indent="0">
              <a:buNone/>
            </a:pPr>
            <a:endParaRPr lang="en-US" altLang="ja-JP" sz="1800" dirty="0"/>
          </a:p>
          <a:p>
            <a:pPr marL="268288" indent="0">
              <a:buNone/>
            </a:pPr>
            <a:r>
              <a:rPr lang="ja-JP" altLang="en-US" sz="1800" dirty="0"/>
              <a:t>内受容感度が高い　≒　内受容感覚信号が正確</a:t>
            </a:r>
            <a:endParaRPr lang="en-US" altLang="ja-JP" sz="1800" dirty="0"/>
          </a:p>
          <a:p>
            <a:pPr marL="268288" indent="0"/>
            <a:endParaRPr lang="en-US" altLang="ja-JP" sz="1800" dirty="0"/>
          </a:p>
          <a:p>
            <a:pPr marL="268288" indent="0">
              <a:buNone/>
            </a:pPr>
            <a:r>
              <a:rPr lang="ja-JP" altLang="en-US" sz="1800" dirty="0"/>
              <a:t>信号が正確だと身体状態のフィードバックループの結びつきが強くなる</a:t>
            </a:r>
            <a:endParaRPr lang="en-US" altLang="ja-JP" sz="1800" dirty="0"/>
          </a:p>
          <a:p>
            <a:pPr marL="268288" indent="0"/>
            <a:endParaRPr lang="en-US" altLang="ja-JP" sz="1800" dirty="0"/>
          </a:p>
          <a:p>
            <a:pPr marL="268288" indent="0">
              <a:buNone/>
            </a:pPr>
            <a:r>
              <a:rPr lang="ja-JP" altLang="en-US" sz="1800" dirty="0"/>
              <a:t>結果，内受容感覚の予測信号から得られる主観的感情評定と，身体状態の関連が強くなる</a:t>
            </a:r>
            <a:endParaRPr lang="en-US" altLang="ja-JP" sz="1800" dirty="0"/>
          </a:p>
        </p:txBody>
      </p:sp>
      <p:sp>
        <p:nvSpPr>
          <p:cNvPr id="20" name="角丸四角形 4">
            <a:extLst>
              <a:ext uri="{FF2B5EF4-FFF2-40B4-BE49-F238E27FC236}">
                <a16:creationId xmlns:a16="http://schemas.microsoft.com/office/drawing/2014/main" id="{12A5D7BA-F530-486F-9575-E830799B9C92}"/>
              </a:ext>
            </a:extLst>
          </p:cNvPr>
          <p:cNvSpPr/>
          <p:nvPr/>
        </p:nvSpPr>
        <p:spPr>
          <a:xfrm>
            <a:off x="8306965" y="4220905"/>
            <a:ext cx="1878693" cy="886615"/>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a:t>
            </a:r>
            <a:endParaRPr lang="en-US" altLang="ja-JP" sz="1600" dirty="0">
              <a:solidFill>
                <a:schemeClr val="tx1"/>
              </a:solidFill>
            </a:endParaRPr>
          </a:p>
        </p:txBody>
      </p:sp>
      <p:sp>
        <p:nvSpPr>
          <p:cNvPr id="21" name="角丸四角形 4">
            <a:extLst>
              <a:ext uri="{FF2B5EF4-FFF2-40B4-BE49-F238E27FC236}">
                <a16:creationId xmlns:a16="http://schemas.microsoft.com/office/drawing/2014/main" id="{3AB4F18E-6B14-4011-B35D-2A92F1E72E3E}"/>
              </a:ext>
            </a:extLst>
          </p:cNvPr>
          <p:cNvSpPr/>
          <p:nvPr/>
        </p:nvSpPr>
        <p:spPr>
          <a:xfrm>
            <a:off x="8306965" y="2535814"/>
            <a:ext cx="1878693" cy="886615"/>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身体状態の予測</a:t>
            </a:r>
            <a:endParaRPr lang="en-US" altLang="ja-JP" sz="1600" dirty="0">
              <a:solidFill>
                <a:schemeClr val="tx1"/>
              </a:solidFill>
            </a:endParaRPr>
          </a:p>
          <a:p>
            <a:pPr algn="ctr"/>
            <a:r>
              <a:rPr lang="ja-JP" altLang="en-US" sz="1600" dirty="0">
                <a:solidFill>
                  <a:schemeClr val="tx1"/>
                </a:solidFill>
              </a:rPr>
              <a:t>（設定値）</a:t>
            </a:r>
            <a:endParaRPr lang="en-US" altLang="ja-JP" sz="1600" dirty="0">
              <a:solidFill>
                <a:schemeClr val="tx1"/>
              </a:solidFill>
            </a:endParaRPr>
          </a:p>
        </p:txBody>
      </p:sp>
      <p:sp>
        <p:nvSpPr>
          <p:cNvPr id="22" name="環状矢印 38">
            <a:extLst>
              <a:ext uri="{FF2B5EF4-FFF2-40B4-BE49-F238E27FC236}">
                <a16:creationId xmlns:a16="http://schemas.microsoft.com/office/drawing/2014/main" id="{4C5600CB-75BE-4F3C-9607-087F8A380A70}"/>
              </a:ext>
            </a:extLst>
          </p:cNvPr>
          <p:cNvSpPr/>
          <p:nvPr/>
        </p:nvSpPr>
        <p:spPr>
          <a:xfrm rot="5400000">
            <a:off x="9008765" y="2994452"/>
            <a:ext cx="1743737" cy="1654430"/>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3" name="環状矢印 39">
            <a:extLst>
              <a:ext uri="{FF2B5EF4-FFF2-40B4-BE49-F238E27FC236}">
                <a16:creationId xmlns:a16="http://schemas.microsoft.com/office/drawing/2014/main" id="{6B2A9E09-B3AC-4627-BDA5-0C150ABA8DA1}"/>
              </a:ext>
            </a:extLst>
          </p:cNvPr>
          <p:cNvSpPr/>
          <p:nvPr/>
        </p:nvSpPr>
        <p:spPr>
          <a:xfrm rot="5400000" flipH="1" flipV="1">
            <a:off x="7740121" y="2994452"/>
            <a:ext cx="1743737" cy="1654430"/>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4" name="テキスト ボックス 23">
            <a:extLst>
              <a:ext uri="{FF2B5EF4-FFF2-40B4-BE49-F238E27FC236}">
                <a16:creationId xmlns:a16="http://schemas.microsoft.com/office/drawing/2014/main" id="{841310E4-7652-4519-8802-5A45B8672FD6}"/>
              </a:ext>
            </a:extLst>
          </p:cNvPr>
          <p:cNvSpPr txBox="1"/>
          <p:nvPr/>
        </p:nvSpPr>
        <p:spPr>
          <a:xfrm>
            <a:off x="6902105" y="3555039"/>
            <a:ext cx="1003952" cy="584775"/>
          </a:xfrm>
          <a:prstGeom prst="rect">
            <a:avLst/>
          </a:prstGeom>
          <a:noFill/>
        </p:spPr>
        <p:txBody>
          <a:bodyPr wrap="square" rtlCol="0">
            <a:spAutoFit/>
          </a:bodyPr>
          <a:lstStyle/>
          <a:p>
            <a:r>
              <a:rPr lang="ja-JP" altLang="en-US" sz="1600" dirty="0"/>
              <a:t>内受容</a:t>
            </a:r>
            <a:endParaRPr lang="en-US" altLang="ja-JP" sz="1600" dirty="0"/>
          </a:p>
          <a:p>
            <a:r>
              <a:rPr lang="ja-JP" altLang="en-US" sz="1600" dirty="0"/>
              <a:t>感覚信号</a:t>
            </a:r>
            <a:endParaRPr kumimoji="1" lang="ja-JP" altLang="en-US" sz="1600" dirty="0"/>
          </a:p>
        </p:txBody>
      </p:sp>
      <p:sp>
        <p:nvSpPr>
          <p:cNvPr id="25" name="テキスト ボックス 24">
            <a:extLst>
              <a:ext uri="{FF2B5EF4-FFF2-40B4-BE49-F238E27FC236}">
                <a16:creationId xmlns:a16="http://schemas.microsoft.com/office/drawing/2014/main" id="{E44EFAC2-6DA9-405F-8424-96C6940C6707}"/>
              </a:ext>
            </a:extLst>
          </p:cNvPr>
          <p:cNvSpPr txBox="1"/>
          <p:nvPr/>
        </p:nvSpPr>
        <p:spPr>
          <a:xfrm>
            <a:off x="10606374" y="3531101"/>
            <a:ext cx="1210588" cy="584775"/>
          </a:xfrm>
          <a:prstGeom prst="rect">
            <a:avLst/>
          </a:prstGeom>
          <a:noFill/>
        </p:spPr>
        <p:txBody>
          <a:bodyPr wrap="none" rtlCol="0">
            <a:spAutoFit/>
          </a:bodyPr>
          <a:lstStyle/>
          <a:p>
            <a:r>
              <a:rPr kumimoji="1" lang="ja-JP" altLang="en-US" sz="1600" dirty="0"/>
              <a:t>内受容感覚</a:t>
            </a:r>
            <a:endParaRPr kumimoji="1" lang="en-US" altLang="ja-JP" sz="1600" dirty="0"/>
          </a:p>
          <a:p>
            <a:r>
              <a:rPr kumimoji="1" lang="ja-JP" altLang="en-US" sz="1600" dirty="0"/>
              <a:t>の予測信号</a:t>
            </a:r>
          </a:p>
        </p:txBody>
      </p:sp>
      <p:sp>
        <p:nvSpPr>
          <p:cNvPr id="31" name="矢印: 下 30">
            <a:extLst>
              <a:ext uri="{FF2B5EF4-FFF2-40B4-BE49-F238E27FC236}">
                <a16:creationId xmlns:a16="http://schemas.microsoft.com/office/drawing/2014/main" id="{47BD0B92-F860-4B40-8B82-20E9EB3F4502}"/>
              </a:ext>
            </a:extLst>
          </p:cNvPr>
          <p:cNvSpPr/>
          <p:nvPr/>
        </p:nvSpPr>
        <p:spPr>
          <a:xfrm>
            <a:off x="10941983" y="4139814"/>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057F9EC5-1663-4ADE-ABF7-6A8670D9A6F5}"/>
              </a:ext>
            </a:extLst>
          </p:cNvPr>
          <p:cNvSpPr txBox="1"/>
          <p:nvPr/>
        </p:nvSpPr>
        <p:spPr>
          <a:xfrm>
            <a:off x="10914150" y="4412550"/>
            <a:ext cx="595035" cy="338554"/>
          </a:xfrm>
          <a:prstGeom prst="rect">
            <a:avLst/>
          </a:prstGeom>
          <a:noFill/>
        </p:spPr>
        <p:txBody>
          <a:bodyPr wrap="none" rtlCol="0">
            <a:spAutoFit/>
          </a:bodyPr>
          <a:lstStyle/>
          <a:p>
            <a:r>
              <a:rPr kumimoji="1" lang="ja-JP" altLang="en-US" sz="1600" dirty="0"/>
              <a:t>感情</a:t>
            </a:r>
          </a:p>
        </p:txBody>
      </p:sp>
      <p:sp>
        <p:nvSpPr>
          <p:cNvPr id="33" name="矢印: 下 32">
            <a:extLst>
              <a:ext uri="{FF2B5EF4-FFF2-40B4-BE49-F238E27FC236}">
                <a16:creationId xmlns:a16="http://schemas.microsoft.com/office/drawing/2014/main" id="{4C7058CC-1958-4B2F-AB93-6D8422906D9B}"/>
              </a:ext>
            </a:extLst>
          </p:cNvPr>
          <p:cNvSpPr/>
          <p:nvPr/>
        </p:nvSpPr>
        <p:spPr>
          <a:xfrm>
            <a:off x="10941983" y="4772645"/>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D00542F-173D-4298-AB5B-2A6556787CFE}"/>
              </a:ext>
            </a:extLst>
          </p:cNvPr>
          <p:cNvSpPr txBox="1"/>
          <p:nvPr/>
        </p:nvSpPr>
        <p:spPr>
          <a:xfrm>
            <a:off x="10401187" y="5045381"/>
            <a:ext cx="1620957" cy="584775"/>
          </a:xfrm>
          <a:prstGeom prst="rect">
            <a:avLst/>
          </a:prstGeom>
          <a:noFill/>
        </p:spPr>
        <p:txBody>
          <a:bodyPr wrap="none" rtlCol="0">
            <a:spAutoFit/>
          </a:bodyPr>
          <a:lstStyle/>
          <a:p>
            <a:pPr algn="ctr"/>
            <a:r>
              <a:rPr lang="ja-JP" altLang="en-US" sz="1600" dirty="0"/>
              <a:t>感動評定</a:t>
            </a:r>
            <a:endParaRPr lang="en-US" altLang="ja-JP" sz="1600" dirty="0"/>
          </a:p>
          <a:p>
            <a:pPr algn="ctr"/>
            <a:r>
              <a:rPr kumimoji="1" lang="ja-JP" altLang="en-US" sz="1600" dirty="0"/>
              <a:t>（主観的感情）</a:t>
            </a:r>
          </a:p>
        </p:txBody>
      </p:sp>
      <p:sp>
        <p:nvSpPr>
          <p:cNvPr id="39" name="テキスト ボックス 38">
            <a:extLst>
              <a:ext uri="{FF2B5EF4-FFF2-40B4-BE49-F238E27FC236}">
                <a16:creationId xmlns:a16="http://schemas.microsoft.com/office/drawing/2014/main" id="{9C50E65A-2477-4CD4-BBB0-664BD6536366}"/>
              </a:ext>
            </a:extLst>
          </p:cNvPr>
          <p:cNvSpPr txBox="1"/>
          <p:nvPr/>
        </p:nvSpPr>
        <p:spPr>
          <a:xfrm>
            <a:off x="6798787" y="4096134"/>
            <a:ext cx="1210588" cy="338554"/>
          </a:xfrm>
          <a:prstGeom prst="rect">
            <a:avLst/>
          </a:prstGeom>
          <a:noFill/>
        </p:spPr>
        <p:txBody>
          <a:bodyPr wrap="none" rtlCol="0">
            <a:spAutoFit/>
          </a:bodyPr>
          <a:lstStyle/>
          <a:p>
            <a:r>
              <a:rPr lang="ja-JP" altLang="en-US" sz="1600" dirty="0">
                <a:solidFill>
                  <a:srgbClr val="FF0000"/>
                </a:solidFill>
              </a:rPr>
              <a:t>感度が高い</a:t>
            </a:r>
            <a:endParaRPr kumimoji="1" lang="ja-JP" altLang="en-US" sz="1600" dirty="0">
              <a:solidFill>
                <a:srgbClr val="FF0000"/>
              </a:solidFill>
            </a:endParaRPr>
          </a:p>
        </p:txBody>
      </p:sp>
      <p:sp>
        <p:nvSpPr>
          <p:cNvPr id="42" name="矢印: 上下 41">
            <a:extLst>
              <a:ext uri="{FF2B5EF4-FFF2-40B4-BE49-F238E27FC236}">
                <a16:creationId xmlns:a16="http://schemas.microsoft.com/office/drawing/2014/main" id="{5E7DDF9F-4CD1-428B-A1EC-0360DD1E451A}"/>
              </a:ext>
            </a:extLst>
          </p:cNvPr>
          <p:cNvSpPr/>
          <p:nvPr/>
        </p:nvSpPr>
        <p:spPr>
          <a:xfrm rot="17573083">
            <a:off x="10295082" y="4927028"/>
            <a:ext cx="207295" cy="534153"/>
          </a:xfrm>
          <a:prstGeom prst="up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D3E894D3-88ED-4530-A60C-A800C003C97E}"/>
              </a:ext>
            </a:extLst>
          </p:cNvPr>
          <p:cNvSpPr txBox="1"/>
          <p:nvPr/>
        </p:nvSpPr>
        <p:spPr>
          <a:xfrm>
            <a:off x="8904338" y="5232520"/>
            <a:ext cx="1620957" cy="338554"/>
          </a:xfrm>
          <a:prstGeom prst="rect">
            <a:avLst/>
          </a:prstGeom>
          <a:noFill/>
        </p:spPr>
        <p:txBody>
          <a:bodyPr wrap="none" rtlCol="0">
            <a:spAutoFit/>
          </a:bodyPr>
          <a:lstStyle/>
          <a:p>
            <a:r>
              <a:rPr lang="ja-JP" altLang="en-US" sz="1600" dirty="0">
                <a:solidFill>
                  <a:srgbClr val="FF0000"/>
                </a:solidFill>
              </a:rPr>
              <a:t>結びつきが強い</a:t>
            </a:r>
            <a:endParaRPr kumimoji="1" lang="ja-JP" altLang="en-US" sz="1600" dirty="0">
              <a:solidFill>
                <a:srgbClr val="FF0000"/>
              </a:solidFill>
            </a:endParaRPr>
          </a:p>
        </p:txBody>
      </p:sp>
      <p:sp>
        <p:nvSpPr>
          <p:cNvPr id="44" name="矢印: 下 43">
            <a:extLst>
              <a:ext uri="{FF2B5EF4-FFF2-40B4-BE49-F238E27FC236}">
                <a16:creationId xmlns:a16="http://schemas.microsoft.com/office/drawing/2014/main" id="{CEC9A41C-D638-4460-A945-E732D0A0F4A8}"/>
              </a:ext>
            </a:extLst>
          </p:cNvPr>
          <p:cNvSpPr/>
          <p:nvPr/>
        </p:nvSpPr>
        <p:spPr>
          <a:xfrm>
            <a:off x="3104872" y="3420693"/>
            <a:ext cx="718116" cy="2399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下 44">
            <a:extLst>
              <a:ext uri="{FF2B5EF4-FFF2-40B4-BE49-F238E27FC236}">
                <a16:creationId xmlns:a16="http://schemas.microsoft.com/office/drawing/2014/main" id="{B90F12C6-78A5-402F-A4E7-F259C8CCA57B}"/>
              </a:ext>
            </a:extLst>
          </p:cNvPr>
          <p:cNvSpPr/>
          <p:nvPr/>
        </p:nvSpPr>
        <p:spPr>
          <a:xfrm>
            <a:off x="3104872" y="4420327"/>
            <a:ext cx="718116" cy="2399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932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4">
            <a:extLst>
              <a:ext uri="{FF2B5EF4-FFF2-40B4-BE49-F238E27FC236}">
                <a16:creationId xmlns:a16="http://schemas.microsoft.com/office/drawing/2014/main" id="{11F60BD0-EEB5-407C-A5B9-48124E82F38E}"/>
              </a:ext>
            </a:extLst>
          </p:cNvPr>
          <p:cNvSpPr/>
          <p:nvPr/>
        </p:nvSpPr>
        <p:spPr>
          <a:xfrm>
            <a:off x="8262776" y="3206435"/>
            <a:ext cx="1618693" cy="712379"/>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心拍数</a:t>
            </a:r>
            <a:endParaRPr lang="en-US" altLang="ja-JP" sz="1600" dirty="0">
              <a:solidFill>
                <a:schemeClr val="tx1"/>
              </a:solidFill>
            </a:endParaRPr>
          </a:p>
        </p:txBody>
      </p:sp>
      <p:sp>
        <p:nvSpPr>
          <p:cNvPr id="3" name="環状矢印 38">
            <a:extLst>
              <a:ext uri="{FF2B5EF4-FFF2-40B4-BE49-F238E27FC236}">
                <a16:creationId xmlns:a16="http://schemas.microsoft.com/office/drawing/2014/main" id="{60291D9C-F006-46A2-8217-1DA466BD75F1}"/>
              </a:ext>
            </a:extLst>
          </p:cNvPr>
          <p:cNvSpPr/>
          <p:nvPr/>
        </p:nvSpPr>
        <p:spPr>
          <a:xfrm rot="5400000">
            <a:off x="8918127" y="2172920"/>
            <a:ext cx="1401062" cy="1425467"/>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 name="環状矢印 39">
            <a:extLst>
              <a:ext uri="{FF2B5EF4-FFF2-40B4-BE49-F238E27FC236}">
                <a16:creationId xmlns:a16="http://schemas.microsoft.com/office/drawing/2014/main" id="{FC5E5CC7-0E7E-4765-82EE-790D103F2BF0}"/>
              </a:ext>
            </a:extLst>
          </p:cNvPr>
          <p:cNvSpPr/>
          <p:nvPr/>
        </p:nvSpPr>
        <p:spPr>
          <a:xfrm rot="5400000" flipH="1" flipV="1">
            <a:off x="7825056" y="2172920"/>
            <a:ext cx="1401062" cy="1425467"/>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 name="テキスト ボックス 4">
            <a:extLst>
              <a:ext uri="{FF2B5EF4-FFF2-40B4-BE49-F238E27FC236}">
                <a16:creationId xmlns:a16="http://schemas.microsoft.com/office/drawing/2014/main" id="{8A99DBB7-35E8-4043-B42B-77680F84AD98}"/>
              </a:ext>
            </a:extLst>
          </p:cNvPr>
          <p:cNvSpPr txBox="1"/>
          <p:nvPr/>
        </p:nvSpPr>
        <p:spPr>
          <a:xfrm>
            <a:off x="6971820" y="2810427"/>
            <a:ext cx="1005403" cy="559224"/>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cxnSp>
        <p:nvCxnSpPr>
          <p:cNvPr id="6" name="カギ線コネクタ 47">
            <a:extLst>
              <a:ext uri="{FF2B5EF4-FFF2-40B4-BE49-F238E27FC236}">
                <a16:creationId xmlns:a16="http://schemas.microsoft.com/office/drawing/2014/main" id="{34E6A68B-022D-4276-8FF1-C3EB9D910544}"/>
              </a:ext>
            </a:extLst>
          </p:cNvPr>
          <p:cNvCxnSpPr>
            <a:cxnSpLocks/>
            <a:stCxn id="9" idx="3"/>
            <a:endCxn id="8" idx="0"/>
          </p:cNvCxnSpPr>
          <p:nvPr/>
        </p:nvCxnSpPr>
        <p:spPr>
          <a:xfrm>
            <a:off x="7865669" y="1332502"/>
            <a:ext cx="1206454" cy="51999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BB7C8609-6969-4980-B23B-A60ACCF08096}"/>
              </a:ext>
            </a:extLst>
          </p:cNvPr>
          <p:cNvSpPr txBox="1"/>
          <p:nvPr/>
        </p:nvSpPr>
        <p:spPr>
          <a:xfrm>
            <a:off x="10307758" y="2652188"/>
            <a:ext cx="1250667" cy="584775"/>
          </a:xfrm>
          <a:prstGeom prst="rect">
            <a:avLst/>
          </a:prstGeom>
          <a:noFill/>
        </p:spPr>
        <p:txBody>
          <a:bodyPr wrap="squar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sp>
        <p:nvSpPr>
          <p:cNvPr id="8" name="角丸四角形 4">
            <a:extLst>
              <a:ext uri="{FF2B5EF4-FFF2-40B4-BE49-F238E27FC236}">
                <a16:creationId xmlns:a16="http://schemas.microsoft.com/office/drawing/2014/main" id="{981C4EF5-879D-41EE-B5FF-92C196C4CEB8}"/>
              </a:ext>
            </a:extLst>
          </p:cNvPr>
          <p:cNvSpPr/>
          <p:nvPr/>
        </p:nvSpPr>
        <p:spPr>
          <a:xfrm>
            <a:off x="8262776" y="1852493"/>
            <a:ext cx="1618693" cy="712379"/>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興奮・驚き（設定値）</a:t>
            </a:r>
            <a:endParaRPr lang="en-US" altLang="ja-JP" sz="1600" dirty="0">
              <a:solidFill>
                <a:schemeClr val="tx1"/>
              </a:solidFill>
            </a:endParaRPr>
          </a:p>
        </p:txBody>
      </p:sp>
      <p:sp>
        <p:nvSpPr>
          <p:cNvPr id="9" name="角丸四角形 4">
            <a:extLst>
              <a:ext uri="{FF2B5EF4-FFF2-40B4-BE49-F238E27FC236}">
                <a16:creationId xmlns:a16="http://schemas.microsoft.com/office/drawing/2014/main" id="{DFCCA255-72D2-47C8-9549-643DAA3EDB77}"/>
              </a:ext>
            </a:extLst>
          </p:cNvPr>
          <p:cNvSpPr/>
          <p:nvPr/>
        </p:nvSpPr>
        <p:spPr>
          <a:xfrm>
            <a:off x="6246976" y="976312"/>
            <a:ext cx="1618693" cy="712379"/>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音楽</a:t>
            </a:r>
            <a:endParaRPr lang="en-US" altLang="ja-JP" sz="1600" dirty="0">
              <a:solidFill>
                <a:schemeClr val="tx1"/>
              </a:solidFill>
            </a:endParaRPr>
          </a:p>
          <a:p>
            <a:pPr algn="ctr"/>
            <a:r>
              <a:rPr lang="ja-JP" altLang="en-US" sz="1600" dirty="0">
                <a:solidFill>
                  <a:schemeClr val="tx1"/>
                </a:solidFill>
              </a:rPr>
              <a:t>（聴覚入力）</a:t>
            </a:r>
            <a:endParaRPr kumimoji="1" lang="ja-JP" altLang="en-US" sz="1600" dirty="0">
              <a:solidFill>
                <a:schemeClr val="tx1"/>
              </a:solidFill>
            </a:endParaRPr>
          </a:p>
        </p:txBody>
      </p:sp>
      <p:sp>
        <p:nvSpPr>
          <p:cNvPr id="10" name="矢印: 下 9">
            <a:extLst>
              <a:ext uri="{FF2B5EF4-FFF2-40B4-BE49-F238E27FC236}">
                <a16:creationId xmlns:a16="http://schemas.microsoft.com/office/drawing/2014/main" id="{58A000D0-CF6B-40DE-88B3-348889F0A7F6}"/>
              </a:ext>
            </a:extLst>
          </p:cNvPr>
          <p:cNvSpPr/>
          <p:nvPr/>
        </p:nvSpPr>
        <p:spPr>
          <a:xfrm>
            <a:off x="10663406" y="3283559"/>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93F3BE7-B16D-49A7-BE39-DFE53A5B2F30}"/>
              </a:ext>
            </a:extLst>
          </p:cNvPr>
          <p:cNvSpPr txBox="1"/>
          <p:nvPr/>
        </p:nvSpPr>
        <p:spPr>
          <a:xfrm>
            <a:off x="10635574" y="3581350"/>
            <a:ext cx="595035" cy="338554"/>
          </a:xfrm>
          <a:prstGeom prst="rect">
            <a:avLst/>
          </a:prstGeom>
          <a:noFill/>
        </p:spPr>
        <p:txBody>
          <a:bodyPr wrap="none" rtlCol="0">
            <a:spAutoFit/>
          </a:bodyPr>
          <a:lstStyle/>
          <a:p>
            <a:r>
              <a:rPr kumimoji="1" lang="ja-JP" altLang="en-US" sz="1600" dirty="0"/>
              <a:t>感情</a:t>
            </a:r>
          </a:p>
        </p:txBody>
      </p:sp>
      <p:sp>
        <p:nvSpPr>
          <p:cNvPr id="12" name="矢印: 下 11">
            <a:extLst>
              <a:ext uri="{FF2B5EF4-FFF2-40B4-BE49-F238E27FC236}">
                <a16:creationId xmlns:a16="http://schemas.microsoft.com/office/drawing/2014/main" id="{2A580BA5-A985-4A49-9C76-2C795E3806E8}"/>
              </a:ext>
            </a:extLst>
          </p:cNvPr>
          <p:cNvSpPr/>
          <p:nvPr/>
        </p:nvSpPr>
        <p:spPr>
          <a:xfrm>
            <a:off x="10663406" y="3966500"/>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角丸四角形 4">
            <a:extLst>
              <a:ext uri="{FF2B5EF4-FFF2-40B4-BE49-F238E27FC236}">
                <a16:creationId xmlns:a16="http://schemas.microsoft.com/office/drawing/2014/main" id="{2E2C9F4D-6EB7-40E4-A7C2-1DF4F6D46680}"/>
              </a:ext>
            </a:extLst>
          </p:cNvPr>
          <p:cNvSpPr/>
          <p:nvPr/>
        </p:nvSpPr>
        <p:spPr>
          <a:xfrm>
            <a:off x="10123745" y="4264291"/>
            <a:ext cx="1618693" cy="712379"/>
          </a:xfrm>
          <a:prstGeom prst="roundRect">
            <a:avLst/>
          </a:prstGeom>
          <a:solidFill>
            <a:schemeClr val="accent4">
              <a:lumMod val="40000"/>
              <a:lumOff val="60000"/>
            </a:schemeClr>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感動評定</a:t>
            </a:r>
            <a:endParaRPr lang="en-US" altLang="ja-JP" sz="1600" dirty="0">
              <a:solidFill>
                <a:schemeClr val="tx1"/>
              </a:solidFill>
            </a:endParaRPr>
          </a:p>
          <a:p>
            <a:pPr algn="ctr"/>
            <a:r>
              <a:rPr lang="ja-JP" altLang="en-US" sz="1600" dirty="0">
                <a:solidFill>
                  <a:schemeClr val="tx1"/>
                </a:solidFill>
              </a:rPr>
              <a:t>（主観評定）</a:t>
            </a:r>
            <a:endParaRPr lang="en-US" altLang="ja-JP" sz="1600" dirty="0">
              <a:solidFill>
                <a:schemeClr val="tx1"/>
              </a:solidFill>
            </a:endParaRPr>
          </a:p>
        </p:txBody>
      </p:sp>
      <p:sp>
        <p:nvSpPr>
          <p:cNvPr id="14" name="四角形: 角を丸くする 13">
            <a:extLst>
              <a:ext uri="{FF2B5EF4-FFF2-40B4-BE49-F238E27FC236}">
                <a16:creationId xmlns:a16="http://schemas.microsoft.com/office/drawing/2014/main" id="{9B32CAC0-1F8B-4795-AA56-68F714715F63}"/>
              </a:ext>
            </a:extLst>
          </p:cNvPr>
          <p:cNvSpPr/>
          <p:nvPr/>
        </p:nvSpPr>
        <p:spPr>
          <a:xfrm>
            <a:off x="6112562" y="547447"/>
            <a:ext cx="5744818" cy="4731026"/>
          </a:xfrm>
          <a:prstGeom prst="roundRect">
            <a:avLst>
              <a:gd name="adj" fmla="val 509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E4432935-0C5A-42EA-9DC6-55F4B204FAAB}"/>
              </a:ext>
            </a:extLst>
          </p:cNvPr>
          <p:cNvSpPr txBox="1"/>
          <p:nvPr/>
        </p:nvSpPr>
        <p:spPr>
          <a:xfrm>
            <a:off x="6336426" y="379241"/>
            <a:ext cx="2327881" cy="369332"/>
          </a:xfrm>
          <a:prstGeom prst="rect">
            <a:avLst/>
          </a:prstGeom>
          <a:solidFill>
            <a:schemeClr val="bg1"/>
          </a:solidFill>
        </p:spPr>
        <p:txBody>
          <a:bodyPr wrap="none" rtlCol="0">
            <a:spAutoFit/>
          </a:bodyPr>
          <a:lstStyle/>
          <a:p>
            <a:r>
              <a:rPr kumimoji="1" lang="ja-JP" altLang="en-US" dirty="0"/>
              <a:t>内受容感覚感度 高群</a:t>
            </a:r>
          </a:p>
        </p:txBody>
      </p:sp>
      <p:sp>
        <p:nvSpPr>
          <p:cNvPr id="29" name="角丸四角形 4">
            <a:extLst>
              <a:ext uri="{FF2B5EF4-FFF2-40B4-BE49-F238E27FC236}">
                <a16:creationId xmlns:a16="http://schemas.microsoft.com/office/drawing/2014/main" id="{7CE9CAA5-55ED-4DB8-A13F-9A961E846F93}"/>
              </a:ext>
            </a:extLst>
          </p:cNvPr>
          <p:cNvSpPr/>
          <p:nvPr/>
        </p:nvSpPr>
        <p:spPr>
          <a:xfrm>
            <a:off x="2340071" y="3206435"/>
            <a:ext cx="1618693" cy="712379"/>
          </a:xfrm>
          <a:prstGeom prst="roundRect">
            <a:avLst/>
          </a:prstGeom>
          <a:solidFill>
            <a:srgbClr val="D9FFD9">
              <a:alpha val="70000"/>
            </a:srgbClr>
          </a:solidFill>
          <a:ln w="19050">
            <a:solidFill>
              <a:schemeClr val="accent5">
                <a:alpha val="20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bg1">
                    <a:lumMod val="75000"/>
                  </a:schemeClr>
                </a:solidFill>
              </a:rPr>
              <a:t>心拍数</a:t>
            </a:r>
            <a:endParaRPr lang="en-US" altLang="ja-JP" sz="1600" dirty="0">
              <a:solidFill>
                <a:schemeClr val="bg1">
                  <a:lumMod val="75000"/>
                </a:schemeClr>
              </a:solidFill>
            </a:endParaRPr>
          </a:p>
        </p:txBody>
      </p:sp>
      <p:sp>
        <p:nvSpPr>
          <p:cNvPr id="30" name="環状矢印 38">
            <a:extLst>
              <a:ext uri="{FF2B5EF4-FFF2-40B4-BE49-F238E27FC236}">
                <a16:creationId xmlns:a16="http://schemas.microsoft.com/office/drawing/2014/main" id="{EB762F4F-25A4-444B-A7E2-69DA8EC9D786}"/>
              </a:ext>
            </a:extLst>
          </p:cNvPr>
          <p:cNvSpPr/>
          <p:nvPr/>
        </p:nvSpPr>
        <p:spPr>
          <a:xfrm rot="5400000">
            <a:off x="2995422" y="2172920"/>
            <a:ext cx="1401062" cy="1425467"/>
          </a:xfrm>
          <a:prstGeom prst="circularArrow">
            <a:avLst>
              <a:gd name="adj1" fmla="val 6923"/>
              <a:gd name="adj2" fmla="val 1142319"/>
              <a:gd name="adj3" fmla="val 18612055"/>
              <a:gd name="adj4" fmla="val 12614510"/>
              <a:gd name="adj5" fmla="val 8013"/>
            </a:avLst>
          </a:prstGeom>
          <a:solidFill>
            <a:schemeClr val="accent6">
              <a:alpha val="20000"/>
            </a:schemeClr>
          </a:solidFill>
          <a:ln>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1" name="環状矢印 39">
            <a:extLst>
              <a:ext uri="{FF2B5EF4-FFF2-40B4-BE49-F238E27FC236}">
                <a16:creationId xmlns:a16="http://schemas.microsoft.com/office/drawing/2014/main" id="{2EC54154-18EC-4017-9453-3AAD48960645}"/>
              </a:ext>
            </a:extLst>
          </p:cNvPr>
          <p:cNvSpPr/>
          <p:nvPr/>
        </p:nvSpPr>
        <p:spPr>
          <a:xfrm rot="5400000" flipH="1" flipV="1">
            <a:off x="1902351" y="2172920"/>
            <a:ext cx="1401062" cy="1425467"/>
          </a:xfrm>
          <a:prstGeom prst="circularArrow">
            <a:avLst>
              <a:gd name="adj1" fmla="val 6923"/>
              <a:gd name="adj2" fmla="val 1142319"/>
              <a:gd name="adj3" fmla="val 18612055"/>
              <a:gd name="adj4" fmla="val 12614510"/>
              <a:gd name="adj5" fmla="val 8013"/>
            </a:avLst>
          </a:prstGeom>
          <a:solidFill>
            <a:schemeClr val="accent1">
              <a:alpha val="20000"/>
            </a:schemeClr>
          </a:solidFill>
          <a:ln>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2" name="テキスト ボックス 31">
            <a:extLst>
              <a:ext uri="{FF2B5EF4-FFF2-40B4-BE49-F238E27FC236}">
                <a16:creationId xmlns:a16="http://schemas.microsoft.com/office/drawing/2014/main" id="{EDABEF4E-3B3F-4A63-A700-8D5D2632D011}"/>
              </a:ext>
            </a:extLst>
          </p:cNvPr>
          <p:cNvSpPr txBox="1"/>
          <p:nvPr/>
        </p:nvSpPr>
        <p:spPr>
          <a:xfrm>
            <a:off x="1049115" y="2810427"/>
            <a:ext cx="1005403" cy="559224"/>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cxnSp>
        <p:nvCxnSpPr>
          <p:cNvPr id="33" name="カギ線コネクタ 47">
            <a:extLst>
              <a:ext uri="{FF2B5EF4-FFF2-40B4-BE49-F238E27FC236}">
                <a16:creationId xmlns:a16="http://schemas.microsoft.com/office/drawing/2014/main" id="{538318EE-F3F9-4BB9-B455-CAAB32846AF8}"/>
              </a:ext>
            </a:extLst>
          </p:cNvPr>
          <p:cNvCxnSpPr>
            <a:cxnSpLocks/>
            <a:stCxn id="36" idx="3"/>
            <a:endCxn id="35" idx="0"/>
          </p:cNvCxnSpPr>
          <p:nvPr/>
        </p:nvCxnSpPr>
        <p:spPr>
          <a:xfrm>
            <a:off x="1942964" y="1332502"/>
            <a:ext cx="1206454" cy="519991"/>
          </a:xfrm>
          <a:prstGeom prst="bentConnector2">
            <a:avLst/>
          </a:prstGeom>
          <a:ln w="38100">
            <a:solidFill>
              <a:srgbClr val="FF0000">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677E28E4-E295-4342-B25E-5F46C8E44E4F}"/>
              </a:ext>
            </a:extLst>
          </p:cNvPr>
          <p:cNvSpPr txBox="1"/>
          <p:nvPr/>
        </p:nvSpPr>
        <p:spPr>
          <a:xfrm>
            <a:off x="4385053" y="2652188"/>
            <a:ext cx="1250667" cy="584775"/>
          </a:xfrm>
          <a:prstGeom prst="rect">
            <a:avLst/>
          </a:prstGeom>
          <a:noFill/>
        </p:spPr>
        <p:txBody>
          <a:bodyPr wrap="squar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sp>
        <p:nvSpPr>
          <p:cNvPr id="35" name="角丸四角形 4">
            <a:extLst>
              <a:ext uri="{FF2B5EF4-FFF2-40B4-BE49-F238E27FC236}">
                <a16:creationId xmlns:a16="http://schemas.microsoft.com/office/drawing/2014/main" id="{5E71E674-1A71-48C8-86FD-4277577A9928}"/>
              </a:ext>
            </a:extLst>
          </p:cNvPr>
          <p:cNvSpPr/>
          <p:nvPr/>
        </p:nvSpPr>
        <p:spPr>
          <a:xfrm>
            <a:off x="2340071" y="1852493"/>
            <a:ext cx="1618693" cy="712379"/>
          </a:xfrm>
          <a:prstGeom prst="roundRect">
            <a:avLst/>
          </a:prstGeom>
          <a:solidFill>
            <a:srgbClr val="D6F7FF">
              <a:alpha val="70000"/>
            </a:srgbClr>
          </a:solidFill>
          <a:ln w="19050">
            <a:solidFill>
              <a:schemeClr val="accent5">
                <a:alpha val="20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bg1">
                    <a:lumMod val="75000"/>
                  </a:schemeClr>
                </a:solidFill>
              </a:rPr>
              <a:t>興奮・驚き（設定値）</a:t>
            </a:r>
            <a:endParaRPr lang="en-US" altLang="ja-JP" sz="1600" dirty="0">
              <a:solidFill>
                <a:schemeClr val="bg1">
                  <a:lumMod val="75000"/>
                </a:schemeClr>
              </a:solidFill>
            </a:endParaRPr>
          </a:p>
        </p:txBody>
      </p:sp>
      <p:sp>
        <p:nvSpPr>
          <p:cNvPr id="37" name="矢印: 下 36">
            <a:extLst>
              <a:ext uri="{FF2B5EF4-FFF2-40B4-BE49-F238E27FC236}">
                <a16:creationId xmlns:a16="http://schemas.microsoft.com/office/drawing/2014/main" id="{96444F94-2E93-4AE9-93EE-835EB7559447}"/>
              </a:ext>
            </a:extLst>
          </p:cNvPr>
          <p:cNvSpPr/>
          <p:nvPr/>
        </p:nvSpPr>
        <p:spPr>
          <a:xfrm>
            <a:off x="4740701" y="3283559"/>
            <a:ext cx="539370" cy="251195"/>
          </a:xfrm>
          <a:prstGeom prst="downArrow">
            <a:avLst/>
          </a:prstGeom>
          <a:solidFill>
            <a:schemeClr val="accent2">
              <a:alpha val="20000"/>
            </a:schemeClr>
          </a:solidFill>
          <a:ln>
            <a:solidFill>
              <a:schemeClr val="accent2">
                <a:alpha val="2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1361EB98-69EA-4BD8-B2F6-8EF754FAA7FE}"/>
              </a:ext>
            </a:extLst>
          </p:cNvPr>
          <p:cNvSpPr txBox="1"/>
          <p:nvPr/>
        </p:nvSpPr>
        <p:spPr>
          <a:xfrm>
            <a:off x="4712869" y="3581350"/>
            <a:ext cx="595035" cy="338554"/>
          </a:xfrm>
          <a:prstGeom prst="rect">
            <a:avLst/>
          </a:prstGeom>
          <a:noFill/>
        </p:spPr>
        <p:txBody>
          <a:bodyPr wrap="none" rtlCol="0">
            <a:spAutoFit/>
          </a:bodyPr>
          <a:lstStyle/>
          <a:p>
            <a:r>
              <a:rPr kumimoji="1" lang="ja-JP" altLang="en-US" sz="1600" dirty="0">
                <a:solidFill>
                  <a:schemeClr val="bg1">
                    <a:lumMod val="75000"/>
                  </a:schemeClr>
                </a:solidFill>
              </a:rPr>
              <a:t>感情</a:t>
            </a:r>
          </a:p>
        </p:txBody>
      </p:sp>
      <p:sp>
        <p:nvSpPr>
          <p:cNvPr id="39" name="矢印: 下 38">
            <a:extLst>
              <a:ext uri="{FF2B5EF4-FFF2-40B4-BE49-F238E27FC236}">
                <a16:creationId xmlns:a16="http://schemas.microsoft.com/office/drawing/2014/main" id="{C5337312-0C1F-4262-B754-8CC94A3164E4}"/>
              </a:ext>
            </a:extLst>
          </p:cNvPr>
          <p:cNvSpPr/>
          <p:nvPr/>
        </p:nvSpPr>
        <p:spPr>
          <a:xfrm>
            <a:off x="4740701" y="3966500"/>
            <a:ext cx="539370" cy="251195"/>
          </a:xfrm>
          <a:prstGeom prst="downArrow">
            <a:avLst/>
          </a:prstGeom>
          <a:solidFill>
            <a:schemeClr val="accent2">
              <a:alpha val="20000"/>
            </a:schemeClr>
          </a:solidFill>
          <a:ln>
            <a:solidFill>
              <a:schemeClr val="accent2">
                <a:alpha val="2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角丸四角形 4">
            <a:extLst>
              <a:ext uri="{FF2B5EF4-FFF2-40B4-BE49-F238E27FC236}">
                <a16:creationId xmlns:a16="http://schemas.microsoft.com/office/drawing/2014/main" id="{0288A7AE-EE2E-4EA7-BD1A-87A0A1CB0CAA}"/>
              </a:ext>
            </a:extLst>
          </p:cNvPr>
          <p:cNvSpPr/>
          <p:nvPr/>
        </p:nvSpPr>
        <p:spPr>
          <a:xfrm>
            <a:off x="4201040" y="4264291"/>
            <a:ext cx="1618693" cy="712379"/>
          </a:xfrm>
          <a:prstGeom prst="roundRect">
            <a:avLst/>
          </a:prstGeom>
          <a:solidFill>
            <a:schemeClr val="accent4">
              <a:lumMod val="40000"/>
              <a:lumOff val="60000"/>
            </a:schemeClr>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感動評定</a:t>
            </a:r>
            <a:endParaRPr lang="en-US" altLang="ja-JP" sz="1600" dirty="0">
              <a:solidFill>
                <a:schemeClr val="tx1"/>
              </a:solidFill>
            </a:endParaRPr>
          </a:p>
          <a:p>
            <a:pPr algn="ctr"/>
            <a:r>
              <a:rPr lang="ja-JP" altLang="en-US" sz="1600" dirty="0">
                <a:solidFill>
                  <a:schemeClr val="tx1"/>
                </a:solidFill>
              </a:rPr>
              <a:t>（主観評定）</a:t>
            </a:r>
            <a:endParaRPr lang="en-US" altLang="ja-JP" sz="1600" dirty="0">
              <a:solidFill>
                <a:schemeClr val="tx1"/>
              </a:solidFill>
            </a:endParaRPr>
          </a:p>
        </p:txBody>
      </p:sp>
      <p:sp>
        <p:nvSpPr>
          <p:cNvPr id="41" name="四角形: 角を丸くする 40">
            <a:extLst>
              <a:ext uri="{FF2B5EF4-FFF2-40B4-BE49-F238E27FC236}">
                <a16:creationId xmlns:a16="http://schemas.microsoft.com/office/drawing/2014/main" id="{B6C18657-32C7-4C53-B731-4A33A81E2CD6}"/>
              </a:ext>
            </a:extLst>
          </p:cNvPr>
          <p:cNvSpPr/>
          <p:nvPr/>
        </p:nvSpPr>
        <p:spPr>
          <a:xfrm>
            <a:off x="189857" y="547447"/>
            <a:ext cx="5744818" cy="4731026"/>
          </a:xfrm>
          <a:prstGeom prst="roundRect">
            <a:avLst>
              <a:gd name="adj" fmla="val 509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5A9D0BA8-62A6-4C2E-ADA1-5D1C06CB342F}"/>
              </a:ext>
            </a:extLst>
          </p:cNvPr>
          <p:cNvSpPr txBox="1"/>
          <p:nvPr/>
        </p:nvSpPr>
        <p:spPr>
          <a:xfrm>
            <a:off x="413721" y="379241"/>
            <a:ext cx="2327881" cy="369332"/>
          </a:xfrm>
          <a:prstGeom prst="rect">
            <a:avLst/>
          </a:prstGeom>
          <a:solidFill>
            <a:schemeClr val="bg1"/>
          </a:solidFill>
        </p:spPr>
        <p:txBody>
          <a:bodyPr wrap="none" rtlCol="0">
            <a:spAutoFit/>
          </a:bodyPr>
          <a:lstStyle/>
          <a:p>
            <a:r>
              <a:rPr kumimoji="1" lang="ja-JP" altLang="en-US" dirty="0"/>
              <a:t>内受容感覚感度 低群</a:t>
            </a:r>
          </a:p>
        </p:txBody>
      </p:sp>
      <p:cxnSp>
        <p:nvCxnSpPr>
          <p:cNvPr id="46" name="コネクタ: カギ線 45">
            <a:extLst>
              <a:ext uri="{FF2B5EF4-FFF2-40B4-BE49-F238E27FC236}">
                <a16:creationId xmlns:a16="http://schemas.microsoft.com/office/drawing/2014/main" id="{89353533-4554-4DAF-8D8A-419DB7D15ED0}"/>
              </a:ext>
            </a:extLst>
          </p:cNvPr>
          <p:cNvCxnSpPr>
            <a:stCxn id="36" idx="2"/>
            <a:endCxn id="40" idx="1"/>
          </p:cNvCxnSpPr>
          <p:nvPr/>
        </p:nvCxnSpPr>
        <p:spPr>
          <a:xfrm rot="16200000" flipH="1">
            <a:off x="1201434" y="1620875"/>
            <a:ext cx="2931790" cy="3067422"/>
          </a:xfrm>
          <a:prstGeom prst="bentConnector2">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角丸四角形 4">
            <a:extLst>
              <a:ext uri="{FF2B5EF4-FFF2-40B4-BE49-F238E27FC236}">
                <a16:creationId xmlns:a16="http://schemas.microsoft.com/office/drawing/2014/main" id="{4CF36F60-7A44-4778-A9B1-27F41F5F0767}"/>
              </a:ext>
            </a:extLst>
          </p:cNvPr>
          <p:cNvSpPr/>
          <p:nvPr/>
        </p:nvSpPr>
        <p:spPr>
          <a:xfrm>
            <a:off x="324271" y="976312"/>
            <a:ext cx="1618693" cy="712379"/>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音楽</a:t>
            </a:r>
            <a:endParaRPr lang="en-US" altLang="ja-JP" sz="1600" dirty="0">
              <a:solidFill>
                <a:schemeClr val="tx1"/>
              </a:solidFill>
            </a:endParaRPr>
          </a:p>
          <a:p>
            <a:pPr algn="ctr"/>
            <a:r>
              <a:rPr lang="ja-JP" altLang="en-US" sz="1600" dirty="0">
                <a:solidFill>
                  <a:schemeClr val="tx1"/>
                </a:solidFill>
              </a:rPr>
              <a:t>（聴覚入力）</a:t>
            </a:r>
            <a:endParaRPr kumimoji="1" lang="ja-JP" altLang="en-US" sz="1600" dirty="0">
              <a:solidFill>
                <a:schemeClr val="tx1"/>
              </a:solidFill>
            </a:endParaRPr>
          </a:p>
        </p:txBody>
      </p:sp>
      <p:sp>
        <p:nvSpPr>
          <p:cNvPr id="47" name="角丸四角形 4">
            <a:extLst>
              <a:ext uri="{FF2B5EF4-FFF2-40B4-BE49-F238E27FC236}">
                <a16:creationId xmlns:a16="http://schemas.microsoft.com/office/drawing/2014/main" id="{B96C5202-75A7-4E04-A861-BC2AE5524745}"/>
              </a:ext>
            </a:extLst>
          </p:cNvPr>
          <p:cNvSpPr/>
          <p:nvPr/>
        </p:nvSpPr>
        <p:spPr>
          <a:xfrm>
            <a:off x="518764" y="4175898"/>
            <a:ext cx="2274964" cy="889164"/>
          </a:xfrm>
          <a:prstGeom prst="roundRect">
            <a:avLst/>
          </a:prstGeom>
          <a:solidFill>
            <a:schemeClr val="bg1"/>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認知処理</a:t>
            </a:r>
            <a:endParaRPr lang="en-US" altLang="ja-JP" sz="1600" dirty="0">
              <a:solidFill>
                <a:schemeClr val="tx1"/>
              </a:solidFill>
            </a:endParaRPr>
          </a:p>
          <a:p>
            <a:pPr algn="ctr"/>
            <a:r>
              <a:rPr lang="ja-JP" altLang="en-US" sz="1600" dirty="0">
                <a:solidFill>
                  <a:schemeClr val="tx1"/>
                </a:solidFill>
              </a:rPr>
              <a:t>（音楽の種類など）</a:t>
            </a:r>
            <a:endParaRPr lang="en-US" altLang="ja-JP" sz="1600" dirty="0">
              <a:solidFill>
                <a:schemeClr val="tx1"/>
              </a:solidFill>
            </a:endParaRPr>
          </a:p>
        </p:txBody>
      </p:sp>
      <p:sp>
        <p:nvSpPr>
          <p:cNvPr id="48" name="テキスト ボックス 47">
            <a:extLst>
              <a:ext uri="{FF2B5EF4-FFF2-40B4-BE49-F238E27FC236}">
                <a16:creationId xmlns:a16="http://schemas.microsoft.com/office/drawing/2014/main" id="{B1346382-63D1-477A-84D7-90CCE6E86C7B}"/>
              </a:ext>
            </a:extLst>
          </p:cNvPr>
          <p:cNvSpPr txBox="1"/>
          <p:nvPr/>
        </p:nvSpPr>
        <p:spPr>
          <a:xfrm>
            <a:off x="1192741" y="5535168"/>
            <a:ext cx="9806518" cy="923330"/>
          </a:xfrm>
          <a:prstGeom prst="rect">
            <a:avLst/>
          </a:prstGeom>
          <a:noFill/>
        </p:spPr>
        <p:txBody>
          <a:bodyPr wrap="square" rtlCol="0">
            <a:spAutoFit/>
          </a:bodyPr>
          <a:lstStyle/>
          <a:p>
            <a:r>
              <a:rPr kumimoji="1" lang="ja-JP" altLang="en-US" dirty="0"/>
              <a:t>内受容感覚感度の高い人は身体状態維持のループによって主観的感情を評価しているのに対して，内受容感覚感度の低い人は聴覚から得られる情報をもとに感動についての知識などを使って応答していたのではないかと推測される</a:t>
            </a:r>
          </a:p>
        </p:txBody>
      </p:sp>
      <p:sp>
        <p:nvSpPr>
          <p:cNvPr id="16" name="スライド番号プレースホルダー 15">
            <a:extLst>
              <a:ext uri="{FF2B5EF4-FFF2-40B4-BE49-F238E27FC236}">
                <a16:creationId xmlns:a16="http://schemas.microsoft.com/office/drawing/2014/main" id="{0A84902A-2D71-4F0D-814E-3FE23652BE20}"/>
              </a:ext>
            </a:extLst>
          </p:cNvPr>
          <p:cNvSpPr>
            <a:spLocks noGrp="1"/>
          </p:cNvSpPr>
          <p:nvPr>
            <p:ph type="sldNum" sz="quarter" idx="12"/>
          </p:nvPr>
        </p:nvSpPr>
        <p:spPr/>
        <p:txBody>
          <a:bodyPr/>
          <a:lstStyle/>
          <a:p>
            <a:fld id="{2DF77BA3-B279-492B-93FB-C76FAB2A5D08}" type="slidenum">
              <a:rPr kumimoji="1" lang="ja-JP" altLang="en-US" smtClean="0"/>
              <a:t>21</a:t>
            </a:fld>
            <a:endParaRPr kumimoji="1" lang="ja-JP" altLang="en-US"/>
          </a:p>
        </p:txBody>
      </p:sp>
    </p:spTree>
    <p:extLst>
      <p:ext uri="{BB962C8B-B14F-4D97-AF65-F5344CB8AC3E}">
        <p14:creationId xmlns:p14="http://schemas.microsoft.com/office/powerpoint/2010/main" val="1909502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282FC-E731-4332-8973-388DB3763FC3}"/>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613F4611-FF4F-46B0-BA52-C446265F84DE}"/>
              </a:ext>
            </a:extLst>
          </p:cNvPr>
          <p:cNvSpPr>
            <a:spLocks noGrp="1"/>
          </p:cNvSpPr>
          <p:nvPr>
            <p:ph idx="1"/>
          </p:nvPr>
        </p:nvSpPr>
        <p:spPr>
          <a:xfrm>
            <a:off x="677334" y="1862413"/>
            <a:ext cx="10429644" cy="3880773"/>
          </a:xfrm>
        </p:spPr>
        <p:txBody>
          <a:bodyPr>
            <a:noAutofit/>
          </a:bodyPr>
          <a:lstStyle/>
          <a:p>
            <a:r>
              <a:rPr lang="ja-JP" altLang="en-US" sz="2000" dirty="0">
                <a:latin typeface="Yu Gothic Medium" panose="020B0500000000000000" pitchFamily="50" charset="-128"/>
                <a:ea typeface="Yu Gothic Medium" panose="020B0500000000000000" pitchFamily="50" charset="-128"/>
              </a:rPr>
              <a:t>内受容感覚感度と感動度，曲の購入意欲に正の相関がみられた</a:t>
            </a:r>
            <a:endParaRPr lang="en-US" altLang="ja-JP" sz="2000" dirty="0">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内受容感覚感度の高い群では，感動度が高いときに心拍数が高くなる傾向がみられた</a:t>
            </a:r>
            <a:endParaRPr lang="en-US" altLang="ja-JP" sz="2000" dirty="0">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2000" dirty="0">
                <a:latin typeface="Yu Gothic Medium" panose="020B0500000000000000" pitchFamily="50" charset="-128"/>
                <a:ea typeface="Yu Gothic Medium" panose="020B0500000000000000" pitchFamily="50" charset="-128"/>
              </a:rPr>
              <a:t>内受容感覚感度の高い人は身体フィードバックループによる感動を評定しているのに対し，内受容感覚感度の低い人は単に外受容感覚に基づいて評定していた可能性が考えられる</a:t>
            </a:r>
            <a:endParaRPr lang="en-US" altLang="ja-JP" sz="2000" dirty="0">
              <a:latin typeface="Yu Gothic Medium" panose="020B0500000000000000" pitchFamily="50" charset="-128"/>
              <a:ea typeface="Yu Gothic Medium" panose="020B0500000000000000" pitchFamily="50" charset="-128"/>
            </a:endParaRPr>
          </a:p>
          <a:p>
            <a:pPr marL="0" indent="0">
              <a:buNone/>
            </a:pPr>
            <a:endParaRPr lang="en-US" altLang="ja-JP" sz="2000" dirty="0">
              <a:latin typeface="Yu Gothic Medium" panose="020B0500000000000000" pitchFamily="50" charset="-128"/>
              <a:ea typeface="Yu Gothic Medium" panose="020B0500000000000000" pitchFamily="50" charset="-128"/>
            </a:endParaRPr>
          </a:p>
          <a:p>
            <a:pPr marL="0" indent="0">
              <a:buNone/>
            </a:pPr>
            <a:r>
              <a:rPr lang="ja-JP" altLang="en-US" sz="2000" u="sng" dirty="0">
                <a:latin typeface="Yu Gothic Medium" panose="020B0500000000000000" pitchFamily="50" charset="-128"/>
                <a:ea typeface="Yu Gothic Medium" panose="020B0500000000000000" pitchFamily="50" charset="-128"/>
              </a:rPr>
              <a:t>今後の展望</a:t>
            </a:r>
            <a:endParaRPr lang="en-US" altLang="ja-JP" sz="2000" u="sng" dirty="0">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感動と内受容感覚に関連する脳領域の特定</a:t>
            </a:r>
            <a:endParaRPr lang="en-US" altLang="ja-JP" sz="2000" dirty="0">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en-US" altLang="ja-JP" sz="2000" dirty="0">
                <a:latin typeface="Yu Gothic Medium" panose="020B0500000000000000" pitchFamily="50" charset="-128"/>
                <a:ea typeface="Yu Gothic Medium" panose="020B0500000000000000" pitchFamily="50" charset="-128"/>
              </a:rPr>
              <a:t>fMRI</a:t>
            </a:r>
            <a:r>
              <a:rPr lang="ja-JP" altLang="en-US" sz="2000" dirty="0">
                <a:latin typeface="Yu Gothic Medium" panose="020B0500000000000000" pitchFamily="50" charset="-128"/>
                <a:ea typeface="Yu Gothic Medium" panose="020B0500000000000000" pitchFamily="50" charset="-128"/>
              </a:rPr>
              <a:t>データの解析</a:t>
            </a:r>
            <a:endParaRPr lang="en-US" altLang="ja-JP" sz="2000" dirty="0">
              <a:latin typeface="Yu Gothic Medium" panose="020B0500000000000000" pitchFamily="50" charset="-128"/>
              <a:ea typeface="Yu Gothic Medium" panose="020B0500000000000000" pitchFamily="50" charset="-128"/>
            </a:endParaRPr>
          </a:p>
          <a:p>
            <a:pPr lvl="1">
              <a:buFont typeface="Wingdings" panose="05000000000000000000" pitchFamily="2" charset="2"/>
              <a:buChar char="Ø"/>
            </a:pPr>
            <a:r>
              <a:rPr lang="ja-JP" altLang="en-US" sz="2000" dirty="0">
                <a:latin typeface="Yu Gothic Medium" panose="020B0500000000000000" pitchFamily="50" charset="-128"/>
                <a:ea typeface="Yu Gothic Medium" panose="020B0500000000000000" pitchFamily="50" charset="-128"/>
              </a:rPr>
              <a:t>感性脳ネットワークの検討</a:t>
            </a:r>
            <a:endParaRPr lang="en-US" altLang="ja-JP" sz="2000" dirty="0">
              <a:latin typeface="Yu Gothic Medium" panose="020B0500000000000000" pitchFamily="50" charset="-128"/>
              <a:ea typeface="Yu Gothic Medium" panose="020B0500000000000000" pitchFamily="50" charset="-128"/>
            </a:endParaRPr>
          </a:p>
          <a:p>
            <a:r>
              <a:rPr lang="ja-JP" altLang="en-US" sz="2000" dirty="0">
                <a:latin typeface="Yu Gothic Medium" panose="020B0500000000000000" pitchFamily="50" charset="-128"/>
                <a:ea typeface="Yu Gothic Medium" panose="020B0500000000000000" pitchFamily="50" charset="-128"/>
              </a:rPr>
              <a:t>外受容感覚に基づく感情評価と内受容感覚に基づく感情評価の違いをより厳密に検討</a:t>
            </a:r>
            <a:endParaRPr lang="en-US" altLang="ja-JP" sz="2000" dirty="0">
              <a:latin typeface="Yu Gothic Medium" panose="020B0500000000000000" pitchFamily="50" charset="-128"/>
              <a:ea typeface="Yu Gothic Medium" panose="020B0500000000000000" pitchFamily="50" charset="-128"/>
            </a:endParaRPr>
          </a:p>
        </p:txBody>
      </p:sp>
      <p:sp>
        <p:nvSpPr>
          <p:cNvPr id="4" name="スライド番号プレースホルダー 3">
            <a:extLst>
              <a:ext uri="{FF2B5EF4-FFF2-40B4-BE49-F238E27FC236}">
                <a16:creationId xmlns:a16="http://schemas.microsoft.com/office/drawing/2014/main" id="{CC28E648-F7C2-4599-AF07-F414A00C271E}"/>
              </a:ext>
            </a:extLst>
          </p:cNvPr>
          <p:cNvSpPr>
            <a:spLocks noGrp="1"/>
          </p:cNvSpPr>
          <p:nvPr>
            <p:ph type="sldNum" sz="quarter" idx="12"/>
          </p:nvPr>
        </p:nvSpPr>
        <p:spPr/>
        <p:txBody>
          <a:bodyPr/>
          <a:lstStyle/>
          <a:p>
            <a:fld id="{2DF77BA3-B279-492B-93FB-C76FAB2A5D08}" type="slidenum">
              <a:rPr kumimoji="1" lang="ja-JP" altLang="en-US" smtClean="0"/>
              <a:t>22</a:t>
            </a:fld>
            <a:endParaRPr kumimoji="1" lang="ja-JP" altLang="en-US"/>
          </a:p>
        </p:txBody>
      </p:sp>
    </p:spTree>
    <p:extLst>
      <p:ext uri="{BB962C8B-B14F-4D97-AF65-F5344CB8AC3E}">
        <p14:creationId xmlns:p14="http://schemas.microsoft.com/office/powerpoint/2010/main" val="3565848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00D781-DFD5-4799-81B5-2287EF3B2AEF}"/>
              </a:ext>
            </a:extLst>
          </p:cNvPr>
          <p:cNvSpPr>
            <a:spLocks noGrp="1"/>
          </p:cNvSpPr>
          <p:nvPr>
            <p:ph type="title"/>
          </p:nvPr>
        </p:nvSpPr>
        <p:spPr/>
        <p:txBody>
          <a:bodyPr/>
          <a:lstStyle/>
          <a:p>
            <a:r>
              <a:rPr kumimoji="1" lang="ja-JP" altLang="en-US" dirty="0"/>
              <a:t>内受容感覚計測の応用可能性</a:t>
            </a:r>
          </a:p>
        </p:txBody>
      </p:sp>
      <p:pic>
        <p:nvPicPr>
          <p:cNvPr id="1026" name="Picture 2" descr="meditation  mindfulness  nature free photo">
            <a:extLst>
              <a:ext uri="{FF2B5EF4-FFF2-40B4-BE49-F238E27FC236}">
                <a16:creationId xmlns:a16="http://schemas.microsoft.com/office/drawing/2014/main" id="{8FFFF4C3-B7B5-4059-9859-FA4BC92F3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669" y="2962766"/>
            <a:ext cx="2475983" cy="1649891"/>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845D394-B5B4-43E4-880D-A1EE85ED085E}"/>
              </a:ext>
            </a:extLst>
          </p:cNvPr>
          <p:cNvSpPr txBox="1"/>
          <p:nvPr/>
        </p:nvSpPr>
        <p:spPr>
          <a:xfrm>
            <a:off x="417594" y="1854397"/>
            <a:ext cx="1800493" cy="369332"/>
          </a:xfrm>
          <a:prstGeom prst="rect">
            <a:avLst/>
          </a:prstGeom>
          <a:noFill/>
        </p:spPr>
        <p:txBody>
          <a:bodyPr wrap="none" rtlCol="0">
            <a:spAutoFit/>
          </a:bodyPr>
          <a:lstStyle/>
          <a:p>
            <a:r>
              <a:rPr kumimoji="1" lang="ja-JP" altLang="en-US" u="sng" dirty="0"/>
              <a:t>メンタルヘルス</a:t>
            </a:r>
          </a:p>
        </p:txBody>
      </p:sp>
      <p:cxnSp>
        <p:nvCxnSpPr>
          <p:cNvPr id="5" name="直線コネクタ 4">
            <a:extLst>
              <a:ext uri="{FF2B5EF4-FFF2-40B4-BE49-F238E27FC236}">
                <a16:creationId xmlns:a16="http://schemas.microsoft.com/office/drawing/2014/main" id="{A620A665-F6C5-40AB-9A75-91EDEDE7A1DB}"/>
              </a:ext>
            </a:extLst>
          </p:cNvPr>
          <p:cNvCxnSpPr>
            <a:cxnSpLocks/>
          </p:cNvCxnSpPr>
          <p:nvPr/>
        </p:nvCxnSpPr>
        <p:spPr>
          <a:xfrm flipH="1">
            <a:off x="5280983" y="2429533"/>
            <a:ext cx="1630035" cy="4100621"/>
          </a:xfrm>
          <a:prstGeom prst="line">
            <a:avLst/>
          </a:prstGeom>
          <a:ln w="12700"/>
        </p:spPr>
        <p:style>
          <a:lnRef idx="1">
            <a:schemeClr val="dk1"/>
          </a:lnRef>
          <a:fillRef idx="0">
            <a:schemeClr val="dk1"/>
          </a:fillRef>
          <a:effectRef idx="0">
            <a:schemeClr val="dk1"/>
          </a:effectRef>
          <a:fontRef idx="minor">
            <a:schemeClr val="tx1"/>
          </a:fontRef>
        </p:style>
      </p:cxnSp>
      <p:sp>
        <p:nvSpPr>
          <p:cNvPr id="6" name="テキスト ボックス 5">
            <a:extLst>
              <a:ext uri="{FF2B5EF4-FFF2-40B4-BE49-F238E27FC236}">
                <a16:creationId xmlns:a16="http://schemas.microsoft.com/office/drawing/2014/main" id="{3E125CC1-0ABC-459E-BDD1-E3A346F1FC2D}"/>
              </a:ext>
            </a:extLst>
          </p:cNvPr>
          <p:cNvSpPr txBox="1"/>
          <p:nvPr/>
        </p:nvSpPr>
        <p:spPr>
          <a:xfrm>
            <a:off x="621428" y="2244867"/>
            <a:ext cx="4570482" cy="369332"/>
          </a:xfrm>
          <a:prstGeom prst="rect">
            <a:avLst/>
          </a:prstGeom>
          <a:noFill/>
        </p:spPr>
        <p:txBody>
          <a:bodyPr wrap="none" rtlCol="0">
            <a:spAutoFit/>
          </a:bodyPr>
          <a:lstStyle/>
          <a:p>
            <a:r>
              <a:rPr kumimoji="1" lang="ja-JP" altLang="en-US" dirty="0"/>
              <a:t>感情障害の予防・治療，マインドフルネス</a:t>
            </a:r>
          </a:p>
        </p:txBody>
      </p:sp>
      <p:pic>
        <p:nvPicPr>
          <p:cNvPr id="1028" name="Picture 4">
            <a:extLst>
              <a:ext uri="{FF2B5EF4-FFF2-40B4-BE49-F238E27FC236}">
                <a16:creationId xmlns:a16="http://schemas.microsoft.com/office/drawing/2014/main" id="{66D1EDA8-1828-41C8-952C-B6422811B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28" y="4375612"/>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9057A3D-3DB2-458B-AF94-DD4A3A934BEB}"/>
              </a:ext>
            </a:extLst>
          </p:cNvPr>
          <p:cNvSpPr txBox="1"/>
          <p:nvPr/>
        </p:nvSpPr>
        <p:spPr>
          <a:xfrm>
            <a:off x="7324930" y="1854397"/>
            <a:ext cx="1800493" cy="369332"/>
          </a:xfrm>
          <a:prstGeom prst="rect">
            <a:avLst/>
          </a:prstGeom>
          <a:noFill/>
        </p:spPr>
        <p:txBody>
          <a:bodyPr wrap="none" rtlCol="0">
            <a:spAutoFit/>
          </a:bodyPr>
          <a:lstStyle/>
          <a:p>
            <a:r>
              <a:rPr kumimoji="1" lang="ja-JP" altLang="en-US" u="sng" dirty="0"/>
              <a:t>身体・生活習慣</a:t>
            </a:r>
          </a:p>
        </p:txBody>
      </p:sp>
      <p:pic>
        <p:nvPicPr>
          <p:cNvPr id="1034" name="Picture 10" descr="Diet, healthy nutrition, vegetables, girl, woman - free image from  needpix.com">
            <a:extLst>
              <a:ext uri="{FF2B5EF4-FFF2-40B4-BE49-F238E27FC236}">
                <a16:creationId xmlns:a16="http://schemas.microsoft.com/office/drawing/2014/main" id="{06F4B841-B914-41B7-97A2-FAC3E06009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1634" y="4344437"/>
            <a:ext cx="2766612" cy="2148438"/>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53C294FD-7B4A-4443-886C-CD7CB63AF337}"/>
              </a:ext>
            </a:extLst>
          </p:cNvPr>
          <p:cNvSpPr txBox="1"/>
          <p:nvPr/>
        </p:nvSpPr>
        <p:spPr>
          <a:xfrm>
            <a:off x="7621518" y="2244867"/>
            <a:ext cx="2492990" cy="369332"/>
          </a:xfrm>
          <a:prstGeom prst="rect">
            <a:avLst/>
          </a:prstGeom>
          <a:noFill/>
        </p:spPr>
        <p:txBody>
          <a:bodyPr wrap="none" rtlCol="0">
            <a:spAutoFit/>
          </a:bodyPr>
          <a:lstStyle/>
          <a:p>
            <a:r>
              <a:rPr lang="ja-JP" altLang="en-US"/>
              <a:t>食事，体温調節，排泄</a:t>
            </a:r>
            <a:endParaRPr kumimoji="1" lang="ja-JP" altLang="en-US" dirty="0"/>
          </a:p>
        </p:txBody>
      </p:sp>
      <p:pic>
        <p:nvPicPr>
          <p:cNvPr id="1030" name="Picture 6">
            <a:extLst>
              <a:ext uri="{FF2B5EF4-FFF2-40B4-BE49-F238E27FC236}">
                <a16:creationId xmlns:a16="http://schemas.microsoft.com/office/drawing/2014/main" id="{EC052068-CE4F-4E49-9A68-B51B9FB2F3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6872" y="2962766"/>
            <a:ext cx="2768885" cy="2076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53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77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63A75-B5EA-46A9-BFDB-C1924E6371A0}"/>
              </a:ext>
            </a:extLst>
          </p:cNvPr>
          <p:cNvSpPr>
            <a:spLocks noGrp="1"/>
          </p:cNvSpPr>
          <p:nvPr>
            <p:ph type="title"/>
          </p:nvPr>
        </p:nvSpPr>
        <p:spPr/>
        <p:txBody>
          <a:bodyPr/>
          <a:lstStyle/>
          <a:p>
            <a:r>
              <a:rPr kumimoji="1" lang="ja-JP" altLang="en-US" dirty="0"/>
              <a:t>内受容感覚と感情</a:t>
            </a:r>
            <a:br>
              <a:rPr kumimoji="1" lang="en-US" altLang="ja-JP" dirty="0"/>
            </a:br>
            <a:endParaRPr kumimoji="1" lang="ja-JP" altLang="en-US" dirty="0"/>
          </a:p>
        </p:txBody>
      </p:sp>
      <p:grpSp>
        <p:nvGrpSpPr>
          <p:cNvPr id="3" name="グループ化 2">
            <a:extLst>
              <a:ext uri="{FF2B5EF4-FFF2-40B4-BE49-F238E27FC236}">
                <a16:creationId xmlns:a16="http://schemas.microsoft.com/office/drawing/2014/main" id="{1D14C85A-02FD-4C34-8CA3-69D3A12D86D9}"/>
              </a:ext>
            </a:extLst>
          </p:cNvPr>
          <p:cNvGrpSpPr/>
          <p:nvPr/>
        </p:nvGrpSpPr>
        <p:grpSpPr>
          <a:xfrm>
            <a:off x="343285" y="1184993"/>
            <a:ext cx="7566883" cy="3456581"/>
            <a:chOff x="828304" y="1341439"/>
            <a:chExt cx="11275343" cy="5240336"/>
          </a:xfrm>
        </p:grpSpPr>
        <p:sp>
          <p:nvSpPr>
            <p:cNvPr id="44" name="角丸四角形 43"/>
            <p:cNvSpPr/>
            <p:nvPr/>
          </p:nvSpPr>
          <p:spPr>
            <a:xfrm>
              <a:off x="4933950" y="2932613"/>
              <a:ext cx="6991350" cy="3649162"/>
            </a:xfrm>
            <a:prstGeom prst="roundRect">
              <a:avLst>
                <a:gd name="adj" fmla="val 779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角丸四角形 4">
              <a:extLst>
                <a:ext uri="{FF2B5EF4-FFF2-40B4-BE49-F238E27FC236}">
                  <a16:creationId xmlns:a16="http://schemas.microsoft.com/office/drawing/2014/main" id="{EFCC1B71-BB98-4040-A183-4874217E5917}"/>
                </a:ext>
              </a:extLst>
            </p:cNvPr>
            <p:cNvSpPr/>
            <p:nvPr/>
          </p:nvSpPr>
          <p:spPr>
            <a:xfrm>
              <a:off x="1304701" y="3199537"/>
              <a:ext cx="2412000" cy="1080000"/>
            </a:xfrm>
            <a:prstGeom prst="roundRect">
              <a:avLst/>
            </a:prstGeom>
            <a:solidFill>
              <a:schemeClr val="accent4">
                <a:lumMod val="20000"/>
                <a:lumOff val="80000"/>
              </a:schemeClr>
            </a:solidFill>
            <a:ln w="19050">
              <a:solidFill>
                <a:schemeClr val="accent4">
                  <a:lumMod val="75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認知的目標</a:t>
              </a:r>
              <a:endParaRPr kumimoji="1" lang="ja-JP" altLang="en-US" sz="1600" dirty="0">
                <a:solidFill>
                  <a:schemeClr val="tx1"/>
                </a:solidFill>
              </a:endParaRPr>
            </a:p>
          </p:txBody>
        </p:sp>
        <p:sp>
          <p:nvSpPr>
            <p:cNvPr id="31" name="角丸四角形 4">
              <a:extLst>
                <a:ext uri="{FF2B5EF4-FFF2-40B4-BE49-F238E27FC236}">
                  <a16:creationId xmlns:a16="http://schemas.microsoft.com/office/drawing/2014/main" id="{53CBD121-3332-4187-AF4D-14FD19F925E5}"/>
                </a:ext>
              </a:extLst>
            </p:cNvPr>
            <p:cNvSpPr/>
            <p:nvPr/>
          </p:nvSpPr>
          <p:spPr>
            <a:xfrm>
              <a:off x="7090051" y="5233582"/>
              <a:ext cx="2412000" cy="1080000"/>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a:t>
              </a:r>
              <a:endParaRPr lang="en-US" altLang="ja-JP" sz="1600" dirty="0">
                <a:solidFill>
                  <a:schemeClr val="tx1"/>
                </a:solidFill>
              </a:endParaRPr>
            </a:p>
          </p:txBody>
        </p:sp>
        <p:sp>
          <p:nvSpPr>
            <p:cNvPr id="39" name="環状矢印 38"/>
            <p:cNvSpPr/>
            <p:nvPr/>
          </p:nvSpPr>
          <p:spPr>
            <a:xfrm rot="5400000">
              <a:off x="8048401" y="3685226"/>
              <a:ext cx="2124075" cy="2124075"/>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0" name="環状矢印 39"/>
            <p:cNvSpPr/>
            <p:nvPr/>
          </p:nvSpPr>
          <p:spPr>
            <a:xfrm rot="5400000" flipH="1" flipV="1">
              <a:off x="6419626" y="3685226"/>
              <a:ext cx="2124075" cy="2124075"/>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テキスト ボックス 41"/>
            <p:cNvSpPr txBox="1"/>
            <p:nvPr/>
          </p:nvSpPr>
          <p:spPr>
            <a:xfrm>
              <a:off x="5166410" y="4633216"/>
              <a:ext cx="1498142" cy="847810"/>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sp>
          <p:nvSpPr>
            <p:cNvPr id="45" name="テキスト ボックス 44"/>
            <p:cNvSpPr txBox="1"/>
            <p:nvPr/>
          </p:nvSpPr>
          <p:spPr>
            <a:xfrm>
              <a:off x="5315312" y="2705080"/>
              <a:ext cx="2415603" cy="490837"/>
            </a:xfrm>
            <a:prstGeom prst="rect">
              <a:avLst/>
            </a:prstGeom>
            <a:solidFill>
              <a:schemeClr val="bg1"/>
            </a:solidFill>
          </p:spPr>
          <p:txBody>
            <a:bodyPr wrap="square" rtlCol="0">
              <a:spAutoFit/>
            </a:bodyPr>
            <a:lstStyle/>
            <a:p>
              <a:r>
                <a:rPr kumimoji="1" lang="ja-JP" altLang="en-US" sz="1600" dirty="0"/>
                <a:t>ホメオスタシス</a:t>
              </a:r>
            </a:p>
          </p:txBody>
        </p:sp>
        <p:cxnSp>
          <p:nvCxnSpPr>
            <p:cNvPr id="48" name="カギ線コネクタ 47"/>
            <p:cNvCxnSpPr>
              <a:stCxn id="30" idx="3"/>
              <a:endCxn id="32" idx="0"/>
            </p:cNvCxnSpPr>
            <p:nvPr/>
          </p:nvCxnSpPr>
          <p:spPr>
            <a:xfrm>
              <a:off x="3714009" y="2392613"/>
              <a:ext cx="4582042" cy="78833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a:stCxn id="37" idx="3"/>
              <a:endCxn id="32" idx="0"/>
            </p:cNvCxnSpPr>
            <p:nvPr/>
          </p:nvCxnSpPr>
          <p:spPr>
            <a:xfrm flipV="1">
              <a:off x="3716701" y="3180944"/>
              <a:ext cx="4579350" cy="558593"/>
            </a:xfrm>
            <a:prstGeom prst="bentConnector4">
              <a:avLst>
                <a:gd name="adj1" fmla="val 16656"/>
                <a:gd name="adj2" fmla="val 24153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5029190" y="1974026"/>
              <a:ext cx="2229935" cy="598582"/>
            </a:xfrm>
            <a:prstGeom prst="rect">
              <a:avLst/>
            </a:prstGeom>
            <a:noFill/>
          </p:spPr>
          <p:txBody>
            <a:bodyPr wrap="none" rtlCol="0">
              <a:spAutoFit/>
            </a:bodyPr>
            <a:lstStyle/>
            <a:p>
              <a:r>
                <a:rPr kumimoji="1" lang="ja-JP" altLang="en-US" sz="1600" dirty="0">
                  <a:solidFill>
                    <a:srgbClr val="FF0000"/>
                  </a:solidFill>
                </a:rPr>
                <a:t>設定値の変更</a:t>
              </a:r>
            </a:p>
          </p:txBody>
        </p:sp>
        <p:sp>
          <p:nvSpPr>
            <p:cNvPr id="46" name="角丸四角形 45"/>
            <p:cNvSpPr/>
            <p:nvPr/>
          </p:nvSpPr>
          <p:spPr>
            <a:xfrm>
              <a:off x="828304" y="1571625"/>
              <a:ext cx="8963165" cy="2962275"/>
            </a:xfrm>
            <a:prstGeom prst="roundRect">
              <a:avLst>
                <a:gd name="adj" fmla="val 7793"/>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テキスト ボックス 52"/>
            <p:cNvSpPr txBox="1"/>
            <p:nvPr/>
          </p:nvSpPr>
          <p:spPr>
            <a:xfrm>
              <a:off x="1302007" y="1341439"/>
              <a:ext cx="2113010" cy="490837"/>
            </a:xfrm>
            <a:prstGeom prst="rect">
              <a:avLst/>
            </a:prstGeom>
            <a:solidFill>
              <a:schemeClr val="bg1"/>
            </a:solidFill>
          </p:spPr>
          <p:txBody>
            <a:bodyPr wrap="square" rtlCol="0">
              <a:spAutoFit/>
            </a:bodyPr>
            <a:lstStyle/>
            <a:p>
              <a:r>
                <a:rPr lang="ja-JP" altLang="en-US" sz="1600" dirty="0"/>
                <a:t>アロスタシス</a:t>
              </a:r>
              <a:endParaRPr kumimoji="1" lang="ja-JP" altLang="en-US" sz="1600" dirty="0"/>
            </a:p>
          </p:txBody>
        </p:sp>
        <p:sp>
          <p:nvSpPr>
            <p:cNvPr id="41" name="テキスト ボックス 40"/>
            <p:cNvSpPr txBox="1"/>
            <p:nvPr/>
          </p:nvSpPr>
          <p:spPr>
            <a:xfrm>
              <a:off x="10182856" y="4393319"/>
              <a:ext cx="1906756" cy="1033914"/>
            </a:xfrm>
            <a:prstGeom prst="rect">
              <a:avLst/>
            </a:prstGeom>
            <a:noFill/>
          </p:spPr>
          <p:txBody>
            <a:bodyPr wrap="non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grpSp>
          <p:nvGrpSpPr>
            <p:cNvPr id="6" name="グループ化 5">
              <a:extLst>
                <a:ext uri="{FF2B5EF4-FFF2-40B4-BE49-F238E27FC236}">
                  <a16:creationId xmlns:a16="http://schemas.microsoft.com/office/drawing/2014/main" id="{DE5624EB-0E12-40A8-A5A1-882BD410AE08}"/>
                </a:ext>
              </a:extLst>
            </p:cNvPr>
            <p:cNvGrpSpPr/>
            <p:nvPr/>
          </p:nvGrpSpPr>
          <p:grpSpPr>
            <a:xfrm>
              <a:off x="10085827" y="3875890"/>
              <a:ext cx="2017820" cy="1499916"/>
              <a:chOff x="10085827" y="3875890"/>
              <a:chExt cx="2017820" cy="1499916"/>
            </a:xfrm>
          </p:grpSpPr>
          <p:sp>
            <p:nvSpPr>
              <p:cNvPr id="5" name="正方形/長方形 4">
                <a:extLst>
                  <a:ext uri="{FF2B5EF4-FFF2-40B4-BE49-F238E27FC236}">
                    <a16:creationId xmlns:a16="http://schemas.microsoft.com/office/drawing/2014/main" id="{9F79F03C-56CD-466D-9068-CD9611634444}"/>
                  </a:ext>
                </a:extLst>
              </p:cNvPr>
              <p:cNvSpPr/>
              <p:nvPr/>
            </p:nvSpPr>
            <p:spPr>
              <a:xfrm>
                <a:off x="10085827" y="4112620"/>
                <a:ext cx="2017820" cy="1263186"/>
              </a:xfrm>
              <a:prstGeom prst="rect">
                <a:avLst/>
              </a:prstGeom>
              <a:solidFill>
                <a:schemeClr val="accent4">
                  <a:alpha val="20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 name="テキスト ボックス 3"/>
              <p:cNvSpPr txBox="1"/>
              <p:nvPr/>
            </p:nvSpPr>
            <p:spPr>
              <a:xfrm>
                <a:off x="10513878" y="3875890"/>
                <a:ext cx="1260398" cy="598583"/>
              </a:xfrm>
              <a:prstGeom prst="rect">
                <a:avLst/>
              </a:prstGeom>
              <a:noFill/>
            </p:spPr>
            <p:txBody>
              <a:bodyPr wrap="none" rtlCol="0">
                <a:spAutoFit/>
              </a:bodyPr>
              <a:lstStyle/>
              <a:p>
                <a:r>
                  <a:rPr kumimoji="1" lang="ja-JP" altLang="en-US" sz="1600" dirty="0"/>
                  <a:t>感情？</a:t>
                </a:r>
              </a:p>
            </p:txBody>
          </p:sp>
        </p:grpSp>
        <p:sp>
          <p:nvSpPr>
            <p:cNvPr id="32" name="角丸四角形 4">
              <a:extLst>
                <a:ext uri="{FF2B5EF4-FFF2-40B4-BE49-F238E27FC236}">
                  <a16:creationId xmlns:a16="http://schemas.microsoft.com/office/drawing/2014/main" id="{4B4CEBB1-7E9D-4F40-9704-1C0E1B9E969A}"/>
                </a:ext>
              </a:extLst>
            </p:cNvPr>
            <p:cNvSpPr/>
            <p:nvPr/>
          </p:nvSpPr>
          <p:spPr>
            <a:xfrm>
              <a:off x="7090051" y="3180944"/>
              <a:ext cx="2412000" cy="1080000"/>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内受容感覚予測（設定値）</a:t>
              </a:r>
              <a:endParaRPr lang="en-US" altLang="ja-JP" sz="1400" dirty="0">
                <a:solidFill>
                  <a:schemeClr val="tx1"/>
                </a:solidFill>
              </a:endParaRPr>
            </a:p>
          </p:txBody>
        </p:sp>
        <p:sp>
          <p:nvSpPr>
            <p:cNvPr id="30" name="角丸四角形 4">
              <a:extLst>
                <a:ext uri="{FF2B5EF4-FFF2-40B4-BE49-F238E27FC236}">
                  <a16:creationId xmlns:a16="http://schemas.microsoft.com/office/drawing/2014/main" id="{EFCC1B71-BB98-4040-A183-4874217E5917}"/>
                </a:ext>
              </a:extLst>
            </p:cNvPr>
            <p:cNvSpPr/>
            <p:nvPr/>
          </p:nvSpPr>
          <p:spPr>
            <a:xfrm>
              <a:off x="1302009" y="1852613"/>
              <a:ext cx="2412000" cy="1080000"/>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外界環境</a:t>
              </a:r>
            </a:p>
          </p:txBody>
        </p:sp>
      </p:grpSp>
      <p:sp>
        <p:nvSpPr>
          <p:cNvPr id="8" name="テキスト ボックス 7">
            <a:extLst>
              <a:ext uri="{FF2B5EF4-FFF2-40B4-BE49-F238E27FC236}">
                <a16:creationId xmlns:a16="http://schemas.microsoft.com/office/drawing/2014/main" id="{DAD9C266-914B-41BE-BC64-2CD3DAEE75E5}"/>
              </a:ext>
            </a:extLst>
          </p:cNvPr>
          <p:cNvSpPr txBox="1"/>
          <p:nvPr/>
        </p:nvSpPr>
        <p:spPr>
          <a:xfrm>
            <a:off x="8295062" y="1784874"/>
            <a:ext cx="3651549" cy="2585323"/>
          </a:xfrm>
          <a:prstGeom prst="rect">
            <a:avLst/>
          </a:prstGeom>
          <a:noFill/>
        </p:spPr>
        <p:txBody>
          <a:bodyPr wrap="square" rtlCol="0">
            <a:spAutoFit/>
          </a:bodyPr>
          <a:lstStyle/>
          <a:p>
            <a:r>
              <a:rPr kumimoji="1" lang="ja-JP" altLang="en-US" u="sng" dirty="0"/>
              <a:t>ホメオスタシス</a:t>
            </a:r>
            <a:endParaRPr kumimoji="1" lang="en-US" altLang="ja-JP" u="sng" dirty="0"/>
          </a:p>
          <a:p>
            <a:pPr marL="179388"/>
            <a:r>
              <a:rPr kumimoji="1" lang="ja-JP" altLang="en-US" dirty="0"/>
              <a:t>内受容感覚と感覚の予測の間の誤差を</a:t>
            </a:r>
            <a:r>
              <a:rPr lang="ja-JP" altLang="en-US" dirty="0"/>
              <a:t>最小化することで身体状態の恒常性を保つ</a:t>
            </a:r>
            <a:endParaRPr lang="en-US" altLang="ja-JP" dirty="0"/>
          </a:p>
          <a:p>
            <a:endParaRPr lang="en-US" altLang="ja-JP" dirty="0"/>
          </a:p>
          <a:p>
            <a:r>
              <a:rPr lang="ja-JP" altLang="en-US" u="sng" dirty="0"/>
              <a:t>アロスタシス</a:t>
            </a:r>
            <a:endParaRPr lang="en-US" altLang="ja-JP" u="sng" dirty="0"/>
          </a:p>
          <a:p>
            <a:pPr marL="179388"/>
            <a:r>
              <a:rPr lang="ja-JP" altLang="en-US" dirty="0"/>
              <a:t>外界環境の変化に合わせて内受容感覚予測（設定値）を変化させる機能</a:t>
            </a:r>
            <a:endParaRPr lang="en-US" altLang="ja-JP" dirty="0"/>
          </a:p>
        </p:txBody>
      </p:sp>
      <p:sp>
        <p:nvSpPr>
          <p:cNvPr id="24" name="テキスト ボックス 23">
            <a:extLst>
              <a:ext uri="{FF2B5EF4-FFF2-40B4-BE49-F238E27FC236}">
                <a16:creationId xmlns:a16="http://schemas.microsoft.com/office/drawing/2014/main" id="{E8DFFF1B-0711-4C27-82D3-91DA2BB2F129}"/>
              </a:ext>
            </a:extLst>
          </p:cNvPr>
          <p:cNvSpPr txBox="1"/>
          <p:nvPr/>
        </p:nvSpPr>
        <p:spPr>
          <a:xfrm>
            <a:off x="482112" y="4851383"/>
            <a:ext cx="11227776" cy="1754326"/>
          </a:xfrm>
          <a:prstGeom prst="rect">
            <a:avLst/>
          </a:prstGeom>
          <a:noFill/>
        </p:spPr>
        <p:txBody>
          <a:bodyPr wrap="square" rtlCol="0">
            <a:spAutoFit/>
          </a:bodyPr>
          <a:lstStyle/>
          <a:p>
            <a:r>
              <a:rPr kumimoji="1" lang="ja-JP" altLang="en-US" dirty="0"/>
              <a:t>仮説：</a:t>
            </a:r>
            <a:r>
              <a:rPr kumimoji="1" lang="ja-JP" altLang="en-US" u="sng" dirty="0"/>
              <a:t>内受容感覚の予測信号（内受容感覚の表象）が感情の本質である（</a:t>
            </a:r>
            <a:r>
              <a:rPr kumimoji="1" lang="en-US" altLang="ja-JP" u="sng" dirty="0"/>
              <a:t>Barret, 2015; </a:t>
            </a:r>
            <a:r>
              <a:rPr kumimoji="1" lang="ja-JP" altLang="en-US" u="sng" dirty="0"/>
              <a:t>乾</a:t>
            </a:r>
            <a:r>
              <a:rPr kumimoji="1" lang="en-US" altLang="ja-JP" u="sng" dirty="0"/>
              <a:t>, 2018</a:t>
            </a:r>
            <a:r>
              <a:rPr lang="ja-JP" altLang="en-US" u="sng" dirty="0"/>
              <a:t>）</a:t>
            </a:r>
            <a:endParaRPr lang="en-US" altLang="ja-JP" u="sng" dirty="0"/>
          </a:p>
          <a:p>
            <a:endParaRPr lang="en-US" altLang="ja-JP" dirty="0"/>
          </a:p>
          <a:p>
            <a:pPr marL="447675" indent="-447675"/>
            <a:r>
              <a:rPr lang="ja-JP" altLang="en-US" dirty="0"/>
              <a:t>例）大勢の前で芸を披露する前には血圧や心拍数が上昇する。本来であれば，血圧や心拍数が上昇するのは芸をする最中であるはずだが，実際には芸をする前に変化が生じる。これはホメオスタシスによって急激な身体状態の変動が生じないように，前もって設定値を変更するためである（アロスタシス）。この設定の変更が不安や緊張という感情として知覚される。</a:t>
            </a:r>
            <a:endParaRPr lang="en-US" altLang="ja-JP" dirty="0"/>
          </a:p>
        </p:txBody>
      </p:sp>
      <p:sp>
        <p:nvSpPr>
          <p:cNvPr id="7" name="スライド番号プレースホルダー 6">
            <a:extLst>
              <a:ext uri="{FF2B5EF4-FFF2-40B4-BE49-F238E27FC236}">
                <a16:creationId xmlns:a16="http://schemas.microsoft.com/office/drawing/2014/main" id="{4920963F-09EC-4A5C-BCF6-96C29B40AF79}"/>
              </a:ext>
            </a:extLst>
          </p:cNvPr>
          <p:cNvSpPr>
            <a:spLocks noGrp="1"/>
          </p:cNvSpPr>
          <p:nvPr>
            <p:ph type="sldNum" sz="quarter" idx="12"/>
          </p:nvPr>
        </p:nvSpPr>
        <p:spPr/>
        <p:txBody>
          <a:bodyPr/>
          <a:lstStyle/>
          <a:p>
            <a:fld id="{2DF77BA3-B279-492B-93FB-C76FAB2A5D08}" type="slidenum">
              <a:rPr kumimoji="1" lang="ja-JP" altLang="en-US" smtClean="0"/>
              <a:t>3</a:t>
            </a:fld>
            <a:endParaRPr kumimoji="1" lang="ja-JP" altLang="en-US"/>
          </a:p>
        </p:txBody>
      </p:sp>
    </p:spTree>
    <p:extLst>
      <p:ext uri="{BB962C8B-B14F-4D97-AF65-F5344CB8AC3E}">
        <p14:creationId xmlns:p14="http://schemas.microsoft.com/office/powerpoint/2010/main" val="7001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8126E-A234-4BA5-ABB4-61133B008DF7}"/>
              </a:ext>
            </a:extLst>
          </p:cNvPr>
          <p:cNvSpPr>
            <a:spLocks noGrp="1"/>
          </p:cNvSpPr>
          <p:nvPr>
            <p:ph type="title"/>
          </p:nvPr>
        </p:nvSpPr>
        <p:spPr/>
        <p:txBody>
          <a:bodyPr>
            <a:normAutofit/>
          </a:bodyPr>
          <a:lstStyle/>
          <a:p>
            <a:r>
              <a:rPr kumimoji="1" lang="ja-JP" altLang="en-US" sz="4000" dirty="0"/>
              <a:t>内受容感覚と感情障害の関連を示す研究</a:t>
            </a:r>
          </a:p>
        </p:txBody>
      </p:sp>
      <p:sp>
        <p:nvSpPr>
          <p:cNvPr id="3" name="コンテンツ プレースホルダー 2">
            <a:extLst>
              <a:ext uri="{FF2B5EF4-FFF2-40B4-BE49-F238E27FC236}">
                <a16:creationId xmlns:a16="http://schemas.microsoft.com/office/drawing/2014/main" id="{2F1413F9-8F8F-4C2F-A1EB-E35A6241780F}"/>
              </a:ext>
            </a:extLst>
          </p:cNvPr>
          <p:cNvSpPr>
            <a:spLocks noGrp="1"/>
          </p:cNvSpPr>
          <p:nvPr>
            <p:ph idx="1"/>
          </p:nvPr>
        </p:nvSpPr>
        <p:spPr/>
        <p:txBody>
          <a:bodyPr>
            <a:normAutofit/>
          </a:bodyPr>
          <a:lstStyle/>
          <a:p>
            <a:r>
              <a:rPr lang="ja-JP" altLang="en-US" sz="1800" dirty="0"/>
              <a:t>パニック障害傾向の人は内受容感覚感度が高い </a:t>
            </a:r>
            <a:r>
              <a:rPr lang="en-US" altLang="ja-JP" sz="1800" dirty="0"/>
              <a:t>										(Richards, Cooper, &amp; Winkelman, 2003)</a:t>
            </a:r>
          </a:p>
          <a:p>
            <a:endParaRPr lang="en-US" altLang="ja-JP" sz="1800" dirty="0"/>
          </a:p>
          <a:p>
            <a:r>
              <a:rPr lang="ja-JP" altLang="en-US" sz="1800" dirty="0"/>
              <a:t>不安傾向の高い人は内受容感覚感度が高い</a:t>
            </a:r>
            <a:r>
              <a:rPr lang="en-US" altLang="ja-JP" sz="1800" dirty="0"/>
              <a:t>								</a:t>
            </a:r>
            <a:r>
              <a:rPr lang="ja-JP" altLang="en-US" sz="1800" dirty="0"/>
              <a:t> </a:t>
            </a:r>
            <a:r>
              <a:rPr lang="en-US" altLang="ja-JP" sz="1800" dirty="0"/>
              <a:t>		(</a:t>
            </a:r>
            <a:r>
              <a:rPr lang="en-US" altLang="ja-JP" sz="1800" dirty="0" err="1"/>
              <a:t>Domschke</a:t>
            </a:r>
            <a:r>
              <a:rPr lang="en-US" altLang="ja-JP" sz="1800" dirty="0"/>
              <a:t>, Stevens, </a:t>
            </a:r>
            <a:r>
              <a:rPr lang="en-US" altLang="ja-JP" sz="1800" dirty="0" err="1"/>
              <a:t>Pfleiderer</a:t>
            </a:r>
            <a:r>
              <a:rPr lang="en-US" altLang="ja-JP" sz="1800" dirty="0"/>
              <a:t>, &amp; Gerlach, 2010)</a:t>
            </a:r>
          </a:p>
          <a:p>
            <a:endParaRPr lang="en-US" altLang="ja-JP" sz="1800" dirty="0"/>
          </a:p>
          <a:p>
            <a:r>
              <a:rPr lang="ja-JP" altLang="en-US" sz="1800" dirty="0"/>
              <a:t>失感情症の人は内受容感覚感度が低い</a:t>
            </a:r>
            <a:r>
              <a:rPr lang="en-US" altLang="ja-JP" sz="1800" dirty="0"/>
              <a:t>											(Herbert, Herbert, &amp; </a:t>
            </a:r>
            <a:r>
              <a:rPr lang="en-US" altLang="ja-JP" sz="1800" dirty="0" err="1"/>
              <a:t>Pollatos</a:t>
            </a:r>
            <a:r>
              <a:rPr lang="en-US" altLang="ja-JP" sz="1800" dirty="0"/>
              <a:t>, 2011)</a:t>
            </a:r>
          </a:p>
          <a:p>
            <a:endParaRPr lang="en-US" altLang="ja-JP" sz="1800" dirty="0"/>
          </a:p>
          <a:p>
            <a:r>
              <a:rPr lang="ja-JP" altLang="en-US" sz="1800" dirty="0"/>
              <a:t>鬱傾向の高い人は内受容感覚感度が低い</a:t>
            </a:r>
            <a:r>
              <a:rPr lang="en-US" altLang="ja-JP" sz="1800" dirty="0"/>
              <a:t>											(Dunn, Dalgleish, Ogilvie, &amp; Lawrence, 2007)</a:t>
            </a:r>
            <a:endParaRPr kumimoji="1" lang="ja-JP" altLang="en-US" sz="1800" dirty="0"/>
          </a:p>
        </p:txBody>
      </p:sp>
      <p:sp>
        <p:nvSpPr>
          <p:cNvPr id="4" name="テキスト ボックス 3">
            <a:extLst>
              <a:ext uri="{FF2B5EF4-FFF2-40B4-BE49-F238E27FC236}">
                <a16:creationId xmlns:a16="http://schemas.microsoft.com/office/drawing/2014/main" id="{F8805DF3-3641-48FE-9F0B-2D9911DE795E}"/>
              </a:ext>
            </a:extLst>
          </p:cNvPr>
          <p:cNvSpPr txBox="1"/>
          <p:nvPr/>
        </p:nvSpPr>
        <p:spPr>
          <a:xfrm>
            <a:off x="2063370" y="5823508"/>
            <a:ext cx="806526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内受容感覚の異常が感情障害と結びつく可能性が指摘されている</a:t>
            </a:r>
            <a:endParaRPr kumimoji="1" lang="en-US" altLang="ja-JP" dirty="0"/>
          </a:p>
          <a:p>
            <a:r>
              <a:rPr lang="en-US" altLang="ja-JP" dirty="0"/>
              <a:t>						</a:t>
            </a:r>
            <a:r>
              <a:rPr kumimoji="1" lang="ja-JP" altLang="en-US" dirty="0"/>
              <a:t>（</a:t>
            </a:r>
            <a:r>
              <a:rPr kumimoji="1" lang="en-US" altLang="ja-JP" dirty="0" err="1"/>
              <a:t>Eggart</a:t>
            </a:r>
            <a:r>
              <a:rPr kumimoji="1" lang="en-US" altLang="ja-JP" dirty="0"/>
              <a:t> et al., 2019</a:t>
            </a:r>
            <a:r>
              <a:rPr kumimoji="1" lang="ja-JP" altLang="en-US" dirty="0"/>
              <a:t>）</a:t>
            </a:r>
            <a:endParaRPr kumimoji="1" lang="en-US" altLang="ja-JP" dirty="0"/>
          </a:p>
        </p:txBody>
      </p:sp>
      <p:sp>
        <p:nvSpPr>
          <p:cNvPr id="5" name="スライド番号プレースホルダー 4">
            <a:extLst>
              <a:ext uri="{FF2B5EF4-FFF2-40B4-BE49-F238E27FC236}">
                <a16:creationId xmlns:a16="http://schemas.microsoft.com/office/drawing/2014/main" id="{E719B093-6181-4B3D-9D2D-9FD4BCEF6774}"/>
              </a:ext>
            </a:extLst>
          </p:cNvPr>
          <p:cNvSpPr>
            <a:spLocks noGrp="1"/>
          </p:cNvSpPr>
          <p:nvPr>
            <p:ph type="sldNum" sz="quarter" idx="12"/>
          </p:nvPr>
        </p:nvSpPr>
        <p:spPr/>
        <p:txBody>
          <a:bodyPr/>
          <a:lstStyle/>
          <a:p>
            <a:fld id="{2DF77BA3-B279-492B-93FB-C76FAB2A5D08}" type="slidenum">
              <a:rPr kumimoji="1" lang="ja-JP" altLang="en-US" smtClean="0"/>
              <a:t>4</a:t>
            </a:fld>
            <a:endParaRPr kumimoji="1" lang="ja-JP" altLang="en-US"/>
          </a:p>
        </p:txBody>
      </p:sp>
    </p:spTree>
    <p:extLst>
      <p:ext uri="{BB962C8B-B14F-4D97-AF65-F5344CB8AC3E}">
        <p14:creationId xmlns:p14="http://schemas.microsoft.com/office/powerpoint/2010/main" val="223382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03F77-1433-4B83-8729-7EE9AF380CAF}"/>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EA5E9D08-4045-4BC5-B2E3-0DD960ADC0C9}"/>
              </a:ext>
            </a:extLst>
          </p:cNvPr>
          <p:cNvSpPr>
            <a:spLocks noGrp="1"/>
          </p:cNvSpPr>
          <p:nvPr>
            <p:ph idx="1"/>
          </p:nvPr>
        </p:nvSpPr>
        <p:spPr/>
        <p:txBody>
          <a:bodyPr>
            <a:normAutofit/>
          </a:bodyPr>
          <a:lstStyle/>
          <a:p>
            <a:pPr marL="0" indent="0">
              <a:buNone/>
            </a:pPr>
            <a:r>
              <a:rPr lang="ja-JP" altLang="en-US" sz="2400" dirty="0"/>
              <a:t>内受容感覚が感情の生起に関連するという仮説を検討する</a:t>
            </a:r>
            <a:endParaRPr lang="en-US" altLang="ja-JP" sz="2400" dirty="0"/>
          </a:p>
          <a:p>
            <a:pPr marL="0" indent="0">
              <a:buNone/>
            </a:pPr>
            <a:r>
              <a:rPr lang="ja-JP" altLang="en-US" sz="2400" dirty="0"/>
              <a:t>そのために，感動評価と内受容感覚の個人差の関係を調べる</a:t>
            </a:r>
            <a:endParaRPr lang="en-US" altLang="ja-JP" sz="2400" dirty="0"/>
          </a:p>
          <a:p>
            <a:pPr marL="0" indent="0">
              <a:buNone/>
            </a:pPr>
            <a:endParaRPr lang="en-US" altLang="ja-JP" sz="2400" dirty="0"/>
          </a:p>
          <a:p>
            <a:pPr marL="457200" indent="-457200">
              <a:buFont typeface="+mj-lt"/>
              <a:buAutoNum type="arabicPeriod"/>
            </a:pPr>
            <a:r>
              <a:rPr lang="ja-JP" altLang="en-US" sz="2400" dirty="0"/>
              <a:t>内受容感覚感度の計測手法の検討</a:t>
            </a:r>
            <a:endParaRPr lang="en-US" altLang="ja-JP" sz="2400" dirty="0"/>
          </a:p>
          <a:p>
            <a:pPr lvl="1"/>
            <a:r>
              <a:rPr lang="ja-JP" altLang="en-US" dirty="0"/>
              <a:t>心拍カウント課題</a:t>
            </a:r>
            <a:endParaRPr lang="en-US" altLang="ja-JP" dirty="0"/>
          </a:p>
          <a:p>
            <a:pPr lvl="1"/>
            <a:r>
              <a:rPr lang="ja-JP" altLang="en-US" dirty="0"/>
              <a:t>改訂版心拍弁別課題</a:t>
            </a:r>
            <a:endParaRPr lang="en-US" altLang="ja-JP" dirty="0"/>
          </a:p>
          <a:p>
            <a:pPr lvl="1"/>
            <a:endParaRPr lang="en-US" altLang="ja-JP" dirty="0"/>
          </a:p>
          <a:p>
            <a:pPr marL="457200" indent="-457200">
              <a:buFont typeface="+mj-lt"/>
              <a:buAutoNum type="arabicPeriod" startAt="2"/>
            </a:pPr>
            <a:r>
              <a:rPr lang="ja-JP" altLang="en-US" sz="2400" dirty="0"/>
              <a:t>感動と内受容感覚の個人差の比較</a:t>
            </a:r>
            <a:endParaRPr lang="ja-JP" altLang="en-US" sz="2400" u="sng" dirty="0"/>
          </a:p>
          <a:p>
            <a:pPr lvl="1"/>
            <a:r>
              <a:rPr lang="ja-JP" altLang="en-US" dirty="0"/>
              <a:t>音楽聴取時の感動および身体反応（心拍）と内受容感覚感度の比較</a:t>
            </a:r>
            <a:endParaRPr lang="en-US" altLang="ja-JP" dirty="0"/>
          </a:p>
          <a:p>
            <a:endParaRPr kumimoji="1" lang="ja-JP" altLang="en-US" sz="2400" dirty="0"/>
          </a:p>
        </p:txBody>
      </p:sp>
      <p:sp>
        <p:nvSpPr>
          <p:cNvPr id="4" name="スライド番号プレースホルダー 3">
            <a:extLst>
              <a:ext uri="{FF2B5EF4-FFF2-40B4-BE49-F238E27FC236}">
                <a16:creationId xmlns:a16="http://schemas.microsoft.com/office/drawing/2014/main" id="{7680146C-A873-4645-9B47-5146386831D6}"/>
              </a:ext>
            </a:extLst>
          </p:cNvPr>
          <p:cNvSpPr>
            <a:spLocks noGrp="1"/>
          </p:cNvSpPr>
          <p:nvPr>
            <p:ph type="sldNum" sz="quarter" idx="12"/>
          </p:nvPr>
        </p:nvSpPr>
        <p:spPr/>
        <p:txBody>
          <a:bodyPr/>
          <a:lstStyle/>
          <a:p>
            <a:fld id="{2DF77BA3-B279-492B-93FB-C76FAB2A5D08}" type="slidenum">
              <a:rPr kumimoji="1" lang="ja-JP" altLang="en-US" smtClean="0"/>
              <a:t>5</a:t>
            </a:fld>
            <a:endParaRPr kumimoji="1" lang="ja-JP" altLang="en-US"/>
          </a:p>
        </p:txBody>
      </p:sp>
    </p:spTree>
    <p:extLst>
      <p:ext uri="{BB962C8B-B14F-4D97-AF65-F5344CB8AC3E}">
        <p14:creationId xmlns:p14="http://schemas.microsoft.com/office/powerpoint/2010/main" val="355122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AE3CF3-ACF7-46ED-A0EB-82B8312D59E0}"/>
              </a:ext>
            </a:extLst>
          </p:cNvPr>
          <p:cNvSpPr>
            <a:spLocks noGrp="1"/>
          </p:cNvSpPr>
          <p:nvPr>
            <p:ph type="title"/>
          </p:nvPr>
        </p:nvSpPr>
        <p:spPr/>
        <p:txBody>
          <a:bodyPr/>
          <a:lstStyle/>
          <a:p>
            <a:r>
              <a:rPr kumimoji="1" lang="ja-JP" altLang="en-US" dirty="0"/>
              <a:t>内受容感覚感度の測定</a:t>
            </a:r>
          </a:p>
        </p:txBody>
      </p:sp>
      <p:sp>
        <p:nvSpPr>
          <p:cNvPr id="3" name="テキスト プレースホルダー 2">
            <a:extLst>
              <a:ext uri="{FF2B5EF4-FFF2-40B4-BE49-F238E27FC236}">
                <a16:creationId xmlns:a16="http://schemas.microsoft.com/office/drawing/2014/main" id="{4BC2A83D-7C96-455C-8D8D-7EAD48C190A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08808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Free Images - SnappyGoat.com- bestof:heart health cardiology biotechnology  cardiac heartbeat pulse line cogs gears bioengineering mechanical medicine  reliable medical abstract glassy organ">
            <a:extLst>
              <a:ext uri="{FF2B5EF4-FFF2-40B4-BE49-F238E27FC236}">
                <a16:creationId xmlns:a16="http://schemas.microsoft.com/office/drawing/2014/main" id="{FBCC9389-3B5C-4844-B694-A071073FB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319" y="3839588"/>
            <a:ext cx="1690877" cy="1195758"/>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001C69E0-B400-4386-9EEC-C4FDFF9D27A3}"/>
              </a:ext>
            </a:extLst>
          </p:cNvPr>
          <p:cNvSpPr>
            <a:spLocks noGrp="1"/>
          </p:cNvSpPr>
          <p:nvPr>
            <p:ph type="title"/>
          </p:nvPr>
        </p:nvSpPr>
        <p:spPr/>
        <p:txBody>
          <a:bodyPr/>
          <a:lstStyle/>
          <a:p>
            <a:r>
              <a:rPr kumimoji="1" lang="ja-JP" altLang="en-US" dirty="0"/>
              <a:t>内受容感覚の感度の測定方法</a:t>
            </a:r>
          </a:p>
        </p:txBody>
      </p:sp>
      <p:sp>
        <p:nvSpPr>
          <p:cNvPr id="3" name="矢印: 右 2">
            <a:extLst>
              <a:ext uri="{FF2B5EF4-FFF2-40B4-BE49-F238E27FC236}">
                <a16:creationId xmlns:a16="http://schemas.microsoft.com/office/drawing/2014/main" id="{749FD733-66F0-4FED-9DBF-AA2A2B55C715}"/>
              </a:ext>
            </a:extLst>
          </p:cNvPr>
          <p:cNvSpPr/>
          <p:nvPr/>
        </p:nvSpPr>
        <p:spPr>
          <a:xfrm>
            <a:off x="1120066" y="1714858"/>
            <a:ext cx="9951868" cy="1251751"/>
          </a:xfrm>
          <a:prstGeom prst="rightArrow">
            <a:avLst/>
          </a:prstGeom>
          <a:gradFill flip="none" rotWithShape="1">
            <a:gsLst>
              <a:gs pos="0">
                <a:srgbClr val="92D050"/>
              </a:gs>
              <a:gs pos="100000">
                <a:schemeClr val="accent2"/>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F6C2B3F3-4AA5-4C9B-9781-56E843EEA6E9}"/>
              </a:ext>
            </a:extLst>
          </p:cNvPr>
          <p:cNvSpPr txBox="1"/>
          <p:nvPr/>
        </p:nvSpPr>
        <p:spPr>
          <a:xfrm>
            <a:off x="1375461" y="2767286"/>
            <a:ext cx="553998" cy="1015663"/>
          </a:xfrm>
          <a:prstGeom prst="rect">
            <a:avLst/>
          </a:prstGeom>
          <a:noFill/>
        </p:spPr>
        <p:txBody>
          <a:bodyPr vert="eaVert" wrap="none" rtlCol="0">
            <a:spAutoFit/>
          </a:bodyPr>
          <a:lstStyle/>
          <a:p>
            <a:r>
              <a:rPr kumimoji="1" lang="ja-JP" altLang="en-US" sz="2400" dirty="0"/>
              <a:t>質問紙</a:t>
            </a:r>
          </a:p>
        </p:txBody>
      </p:sp>
      <p:sp>
        <p:nvSpPr>
          <p:cNvPr id="8" name="テキスト ボックス 7">
            <a:extLst>
              <a:ext uri="{FF2B5EF4-FFF2-40B4-BE49-F238E27FC236}">
                <a16:creationId xmlns:a16="http://schemas.microsoft.com/office/drawing/2014/main" id="{44DCA300-EC12-4AE4-99D3-9FA0D67D6C6B}"/>
              </a:ext>
            </a:extLst>
          </p:cNvPr>
          <p:cNvSpPr txBox="1"/>
          <p:nvPr/>
        </p:nvSpPr>
        <p:spPr>
          <a:xfrm>
            <a:off x="2610140" y="2767286"/>
            <a:ext cx="553998" cy="1938992"/>
          </a:xfrm>
          <a:prstGeom prst="rect">
            <a:avLst/>
          </a:prstGeom>
          <a:noFill/>
        </p:spPr>
        <p:txBody>
          <a:bodyPr vert="eaVert" wrap="none" rtlCol="0">
            <a:spAutoFit/>
          </a:bodyPr>
          <a:lstStyle/>
          <a:p>
            <a:r>
              <a:rPr kumimoji="1" lang="ja-JP" altLang="en-US" sz="2400" dirty="0"/>
              <a:t>心拍カウント</a:t>
            </a:r>
          </a:p>
        </p:txBody>
      </p:sp>
      <p:sp>
        <p:nvSpPr>
          <p:cNvPr id="9" name="テキスト ボックス 8">
            <a:extLst>
              <a:ext uri="{FF2B5EF4-FFF2-40B4-BE49-F238E27FC236}">
                <a16:creationId xmlns:a16="http://schemas.microsoft.com/office/drawing/2014/main" id="{5A8DE458-FB76-4FE6-AC07-046020FF51F6}"/>
              </a:ext>
            </a:extLst>
          </p:cNvPr>
          <p:cNvSpPr txBox="1"/>
          <p:nvPr/>
        </p:nvSpPr>
        <p:spPr>
          <a:xfrm>
            <a:off x="3844819" y="2767286"/>
            <a:ext cx="553998" cy="1323439"/>
          </a:xfrm>
          <a:prstGeom prst="rect">
            <a:avLst/>
          </a:prstGeom>
          <a:noFill/>
        </p:spPr>
        <p:txBody>
          <a:bodyPr vert="eaVert" wrap="none" rtlCol="0">
            <a:spAutoFit/>
          </a:bodyPr>
          <a:lstStyle/>
          <a:p>
            <a:r>
              <a:rPr lang="ja-JP" altLang="en-US" sz="2400" dirty="0"/>
              <a:t>心拍弁別</a:t>
            </a:r>
            <a:endParaRPr kumimoji="1" lang="ja-JP" altLang="en-US" sz="2400" dirty="0"/>
          </a:p>
        </p:txBody>
      </p:sp>
      <p:sp>
        <p:nvSpPr>
          <p:cNvPr id="10" name="テキスト ボックス 9">
            <a:extLst>
              <a:ext uri="{FF2B5EF4-FFF2-40B4-BE49-F238E27FC236}">
                <a16:creationId xmlns:a16="http://schemas.microsoft.com/office/drawing/2014/main" id="{D3B21397-CFE9-4F7B-A357-708CDB11B65A}"/>
              </a:ext>
            </a:extLst>
          </p:cNvPr>
          <p:cNvSpPr txBox="1"/>
          <p:nvPr/>
        </p:nvSpPr>
        <p:spPr>
          <a:xfrm>
            <a:off x="5079498" y="2767286"/>
            <a:ext cx="553998" cy="707886"/>
          </a:xfrm>
          <a:prstGeom prst="rect">
            <a:avLst/>
          </a:prstGeom>
          <a:noFill/>
        </p:spPr>
        <p:txBody>
          <a:bodyPr vert="eaVert" wrap="none" rtlCol="0">
            <a:spAutoFit/>
          </a:bodyPr>
          <a:lstStyle/>
          <a:p>
            <a:r>
              <a:rPr kumimoji="1" lang="ja-JP" altLang="en-US" sz="2400" dirty="0"/>
              <a:t>呼吸</a:t>
            </a:r>
          </a:p>
        </p:txBody>
      </p:sp>
      <p:sp>
        <p:nvSpPr>
          <p:cNvPr id="11" name="テキスト ボックス 10">
            <a:extLst>
              <a:ext uri="{FF2B5EF4-FFF2-40B4-BE49-F238E27FC236}">
                <a16:creationId xmlns:a16="http://schemas.microsoft.com/office/drawing/2014/main" id="{A7123016-F757-4DF8-8E5C-9DD770B9501E}"/>
              </a:ext>
            </a:extLst>
          </p:cNvPr>
          <p:cNvSpPr txBox="1"/>
          <p:nvPr/>
        </p:nvSpPr>
        <p:spPr>
          <a:xfrm>
            <a:off x="6314177" y="2767286"/>
            <a:ext cx="923330" cy="707886"/>
          </a:xfrm>
          <a:prstGeom prst="rect">
            <a:avLst/>
          </a:prstGeom>
          <a:noFill/>
        </p:spPr>
        <p:txBody>
          <a:bodyPr vert="eaVert" wrap="none" rtlCol="0">
            <a:spAutoFit/>
          </a:bodyPr>
          <a:lstStyle/>
          <a:p>
            <a:r>
              <a:rPr kumimoji="1" lang="ja-JP" altLang="en-US" sz="2400" dirty="0"/>
              <a:t>胃腸</a:t>
            </a:r>
            <a:endParaRPr kumimoji="1" lang="en-US" altLang="ja-JP" sz="2400" dirty="0"/>
          </a:p>
          <a:p>
            <a:r>
              <a:rPr lang="ja-JP" altLang="en-US" sz="2400" dirty="0"/>
              <a:t>血管</a:t>
            </a:r>
            <a:endParaRPr kumimoji="1" lang="ja-JP" altLang="en-US" sz="2400" dirty="0"/>
          </a:p>
        </p:txBody>
      </p:sp>
      <p:sp>
        <p:nvSpPr>
          <p:cNvPr id="12" name="テキスト ボックス 11">
            <a:extLst>
              <a:ext uri="{FF2B5EF4-FFF2-40B4-BE49-F238E27FC236}">
                <a16:creationId xmlns:a16="http://schemas.microsoft.com/office/drawing/2014/main" id="{F1CDDBF9-122A-42B1-B74A-B0DE8DE4FE66}"/>
              </a:ext>
            </a:extLst>
          </p:cNvPr>
          <p:cNvSpPr txBox="1"/>
          <p:nvPr/>
        </p:nvSpPr>
        <p:spPr>
          <a:xfrm>
            <a:off x="7918188" y="2767286"/>
            <a:ext cx="923330" cy="1323439"/>
          </a:xfrm>
          <a:prstGeom prst="rect">
            <a:avLst/>
          </a:prstGeom>
          <a:noFill/>
        </p:spPr>
        <p:txBody>
          <a:bodyPr vert="eaVert" wrap="none" rtlCol="0">
            <a:spAutoFit/>
          </a:bodyPr>
          <a:lstStyle/>
          <a:p>
            <a:r>
              <a:rPr kumimoji="1" lang="ja-JP" altLang="en-US" sz="2400" dirty="0"/>
              <a:t>ホルモン</a:t>
            </a:r>
            <a:endParaRPr kumimoji="1" lang="en-US" altLang="ja-JP" sz="2400" dirty="0"/>
          </a:p>
          <a:p>
            <a:r>
              <a:rPr kumimoji="1" lang="ja-JP" altLang="en-US" sz="2400" dirty="0"/>
              <a:t>血糖値</a:t>
            </a:r>
          </a:p>
        </p:txBody>
      </p:sp>
      <p:sp>
        <p:nvSpPr>
          <p:cNvPr id="14" name="テキスト ボックス 13">
            <a:extLst>
              <a:ext uri="{FF2B5EF4-FFF2-40B4-BE49-F238E27FC236}">
                <a16:creationId xmlns:a16="http://schemas.microsoft.com/office/drawing/2014/main" id="{A805D6AC-19A0-4622-A763-D728F7A31A7E}"/>
              </a:ext>
            </a:extLst>
          </p:cNvPr>
          <p:cNvSpPr txBox="1"/>
          <p:nvPr/>
        </p:nvSpPr>
        <p:spPr>
          <a:xfrm>
            <a:off x="9522201" y="2767286"/>
            <a:ext cx="553998" cy="1015663"/>
          </a:xfrm>
          <a:prstGeom prst="rect">
            <a:avLst/>
          </a:prstGeom>
          <a:noFill/>
        </p:spPr>
        <p:txBody>
          <a:bodyPr vert="eaVert" wrap="none" rtlCol="0">
            <a:spAutoFit/>
          </a:bodyPr>
          <a:lstStyle/>
          <a:p>
            <a:r>
              <a:rPr kumimoji="1" lang="ja-JP" altLang="en-US" sz="2400" dirty="0"/>
              <a:t>脳活動</a:t>
            </a:r>
          </a:p>
        </p:txBody>
      </p:sp>
      <p:sp>
        <p:nvSpPr>
          <p:cNvPr id="16" name="テキスト ボックス 15">
            <a:extLst>
              <a:ext uri="{FF2B5EF4-FFF2-40B4-BE49-F238E27FC236}">
                <a16:creationId xmlns:a16="http://schemas.microsoft.com/office/drawing/2014/main" id="{3CD54259-C3DE-4924-AD06-AF54918E04C0}"/>
              </a:ext>
            </a:extLst>
          </p:cNvPr>
          <p:cNvSpPr txBox="1"/>
          <p:nvPr/>
        </p:nvSpPr>
        <p:spPr>
          <a:xfrm>
            <a:off x="5527800" y="1564676"/>
            <a:ext cx="1210588" cy="400110"/>
          </a:xfrm>
          <a:prstGeom prst="rect">
            <a:avLst/>
          </a:prstGeom>
          <a:noFill/>
        </p:spPr>
        <p:txBody>
          <a:bodyPr vert="horz" wrap="none" rtlCol="0">
            <a:spAutoFit/>
          </a:bodyPr>
          <a:lstStyle/>
          <a:p>
            <a:r>
              <a:rPr lang="ja-JP" altLang="en-US" sz="2000" dirty="0"/>
              <a:t>計測難度</a:t>
            </a:r>
            <a:endParaRPr kumimoji="1" lang="ja-JP" altLang="en-US" sz="2000" dirty="0"/>
          </a:p>
        </p:txBody>
      </p:sp>
      <p:sp>
        <p:nvSpPr>
          <p:cNvPr id="17" name="テキスト ボックス 16">
            <a:extLst>
              <a:ext uri="{FF2B5EF4-FFF2-40B4-BE49-F238E27FC236}">
                <a16:creationId xmlns:a16="http://schemas.microsoft.com/office/drawing/2014/main" id="{2F598BDD-4E5B-4EDC-A2A9-50139931115F}"/>
              </a:ext>
            </a:extLst>
          </p:cNvPr>
          <p:cNvSpPr txBox="1"/>
          <p:nvPr/>
        </p:nvSpPr>
        <p:spPr>
          <a:xfrm>
            <a:off x="10260008" y="1637057"/>
            <a:ext cx="954107" cy="400110"/>
          </a:xfrm>
          <a:prstGeom prst="rect">
            <a:avLst/>
          </a:prstGeom>
          <a:noFill/>
        </p:spPr>
        <p:txBody>
          <a:bodyPr vert="horz" wrap="none" rtlCol="0">
            <a:spAutoFit/>
          </a:bodyPr>
          <a:lstStyle/>
          <a:p>
            <a:r>
              <a:rPr lang="ja-JP" altLang="en-US" sz="2000" b="1" dirty="0"/>
              <a:t>難しい</a:t>
            </a:r>
            <a:endParaRPr kumimoji="1" lang="ja-JP" altLang="en-US" sz="2000" b="1" dirty="0"/>
          </a:p>
        </p:txBody>
      </p:sp>
      <p:sp>
        <p:nvSpPr>
          <p:cNvPr id="18" name="テキスト ボックス 17">
            <a:extLst>
              <a:ext uri="{FF2B5EF4-FFF2-40B4-BE49-F238E27FC236}">
                <a16:creationId xmlns:a16="http://schemas.microsoft.com/office/drawing/2014/main" id="{7E1C044E-CDF8-4F5A-8EFE-17C3796CE238}"/>
              </a:ext>
            </a:extLst>
          </p:cNvPr>
          <p:cNvSpPr txBox="1"/>
          <p:nvPr/>
        </p:nvSpPr>
        <p:spPr>
          <a:xfrm>
            <a:off x="977886" y="1637057"/>
            <a:ext cx="954107" cy="400110"/>
          </a:xfrm>
          <a:prstGeom prst="rect">
            <a:avLst/>
          </a:prstGeom>
          <a:noFill/>
        </p:spPr>
        <p:txBody>
          <a:bodyPr vert="horz" wrap="none" rtlCol="0">
            <a:spAutoFit/>
          </a:bodyPr>
          <a:lstStyle/>
          <a:p>
            <a:r>
              <a:rPr lang="ja-JP" altLang="en-US" sz="2000" b="1" dirty="0"/>
              <a:t>易しい</a:t>
            </a:r>
            <a:endParaRPr kumimoji="1" lang="ja-JP" altLang="en-US" sz="2000" b="1" dirty="0"/>
          </a:p>
        </p:txBody>
      </p:sp>
      <p:pic>
        <p:nvPicPr>
          <p:cNvPr id="1026" name="Picture 2" descr="Questionnaire Icons - Download Free Vector Icons | Noun Project">
            <a:extLst>
              <a:ext uri="{FF2B5EF4-FFF2-40B4-BE49-F238E27FC236}">
                <a16:creationId xmlns:a16="http://schemas.microsoft.com/office/drawing/2014/main" id="{69CE6912-E36E-46E4-BAEF-A446557AC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897" y="4001146"/>
            <a:ext cx="1092364" cy="10923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omach Icons - Download Free Vector Icons | Noun Project">
            <a:extLst>
              <a:ext uri="{FF2B5EF4-FFF2-40B4-BE49-F238E27FC236}">
                <a16:creationId xmlns:a16="http://schemas.microsoft.com/office/drawing/2014/main" id="{520E76DF-8067-4023-9B14-727DD250FD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0730" y="3668324"/>
            <a:ext cx="1327840" cy="13278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DC9B3E6-4F8D-4A11-B8CE-83C8B35FA7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9373" y="4235840"/>
            <a:ext cx="1569499" cy="8612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rain Icons - Download Free Vector Icons | Noun Project">
            <a:extLst>
              <a:ext uri="{FF2B5EF4-FFF2-40B4-BE49-F238E27FC236}">
                <a16:creationId xmlns:a16="http://schemas.microsoft.com/office/drawing/2014/main" id="{67C8D90C-2A3B-4356-8BD8-BE6F7BB7DD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1874" y="3783348"/>
            <a:ext cx="1430229" cy="143022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B46548CB-CF0D-4987-ADB4-D04C2C8F94DB}"/>
              </a:ext>
            </a:extLst>
          </p:cNvPr>
          <p:cNvSpPr txBox="1"/>
          <p:nvPr/>
        </p:nvSpPr>
        <p:spPr>
          <a:xfrm>
            <a:off x="2220905" y="6117791"/>
            <a:ext cx="775019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sz="2400" dirty="0"/>
              <a:t>簡便かつ精度のよい内受容感覚測定方法の検討を行う</a:t>
            </a:r>
            <a:endParaRPr kumimoji="1" lang="en-US" altLang="ja-JP" sz="2400" dirty="0"/>
          </a:p>
        </p:txBody>
      </p:sp>
      <p:sp>
        <p:nvSpPr>
          <p:cNvPr id="4" name="矢印: 折線 3">
            <a:extLst>
              <a:ext uri="{FF2B5EF4-FFF2-40B4-BE49-F238E27FC236}">
                <a16:creationId xmlns:a16="http://schemas.microsoft.com/office/drawing/2014/main" id="{9AD1212B-9D3D-44B6-9D95-2B44852CF978}"/>
              </a:ext>
            </a:extLst>
          </p:cNvPr>
          <p:cNvSpPr/>
          <p:nvPr/>
        </p:nvSpPr>
        <p:spPr>
          <a:xfrm flipV="1">
            <a:off x="3895378" y="5075842"/>
            <a:ext cx="894736" cy="706365"/>
          </a:xfrm>
          <a:prstGeom prst="bentArrow">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テキスト ボックス 4">
            <a:extLst>
              <a:ext uri="{FF2B5EF4-FFF2-40B4-BE49-F238E27FC236}">
                <a16:creationId xmlns:a16="http://schemas.microsoft.com/office/drawing/2014/main" id="{7F48AE3D-8750-4B39-ACC7-7A85996E44CE}"/>
              </a:ext>
            </a:extLst>
          </p:cNvPr>
          <p:cNvSpPr txBox="1"/>
          <p:nvPr/>
        </p:nvSpPr>
        <p:spPr>
          <a:xfrm>
            <a:off x="4790114" y="5378706"/>
            <a:ext cx="2954655" cy="461665"/>
          </a:xfrm>
          <a:prstGeom prst="rect">
            <a:avLst/>
          </a:prstGeom>
          <a:noFill/>
        </p:spPr>
        <p:txBody>
          <a:bodyPr wrap="none" rtlCol="0">
            <a:spAutoFit/>
          </a:bodyPr>
          <a:lstStyle/>
          <a:p>
            <a:r>
              <a:rPr kumimoji="1" lang="ja-JP" altLang="en-US" sz="2400" dirty="0">
                <a:solidFill>
                  <a:schemeClr val="accent2"/>
                </a:solidFill>
              </a:rPr>
              <a:t>改訂版心拍弁別課題</a:t>
            </a:r>
          </a:p>
        </p:txBody>
      </p:sp>
    </p:spTree>
    <p:extLst>
      <p:ext uri="{BB962C8B-B14F-4D97-AF65-F5344CB8AC3E}">
        <p14:creationId xmlns:p14="http://schemas.microsoft.com/office/powerpoint/2010/main" val="344956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5010E-8B68-46FF-B650-0F0D751FFEE9}"/>
              </a:ext>
            </a:extLst>
          </p:cNvPr>
          <p:cNvSpPr>
            <a:spLocks noGrp="1"/>
          </p:cNvSpPr>
          <p:nvPr>
            <p:ph type="title"/>
          </p:nvPr>
        </p:nvSpPr>
        <p:spPr/>
        <p:txBody>
          <a:bodyPr/>
          <a:lstStyle/>
          <a:p>
            <a:r>
              <a:rPr kumimoji="1" lang="ja-JP" altLang="en-US" dirty="0"/>
              <a:t>心拍カウント課題の問題点</a:t>
            </a:r>
          </a:p>
        </p:txBody>
      </p:sp>
      <p:sp>
        <p:nvSpPr>
          <p:cNvPr id="3" name="コンテンツ プレースホルダー 2">
            <a:extLst>
              <a:ext uri="{FF2B5EF4-FFF2-40B4-BE49-F238E27FC236}">
                <a16:creationId xmlns:a16="http://schemas.microsoft.com/office/drawing/2014/main" id="{A905F3DF-B74D-457C-99F7-B5405616653C}"/>
              </a:ext>
            </a:extLst>
          </p:cNvPr>
          <p:cNvSpPr>
            <a:spLocks noGrp="1"/>
          </p:cNvSpPr>
          <p:nvPr>
            <p:ph idx="1"/>
          </p:nvPr>
        </p:nvSpPr>
        <p:spPr/>
        <p:txBody>
          <a:bodyPr>
            <a:normAutofit/>
          </a:bodyPr>
          <a:lstStyle/>
          <a:p>
            <a:pPr marL="0" indent="0">
              <a:buNone/>
            </a:pPr>
            <a:r>
              <a:rPr kumimoji="1" lang="ja-JP" altLang="en-US" sz="2000" u="sng" dirty="0"/>
              <a:t>心拍カウント課題</a:t>
            </a:r>
            <a:endParaRPr kumimoji="1" lang="en-US" altLang="ja-JP" sz="2000" dirty="0"/>
          </a:p>
          <a:p>
            <a:pPr marL="0" indent="0">
              <a:buNone/>
            </a:pPr>
            <a:r>
              <a:rPr lang="ja-JP" altLang="en-US" sz="2000" dirty="0"/>
              <a:t>　</a:t>
            </a:r>
            <a:r>
              <a:rPr kumimoji="1" lang="ja-JP" altLang="en-US" sz="2000" dirty="0"/>
              <a:t>一定時間内の心拍数を数える課題</a:t>
            </a:r>
            <a:endParaRPr kumimoji="1" lang="en-US" altLang="ja-JP" sz="2000" dirty="0"/>
          </a:p>
          <a:p>
            <a:pPr marL="0" indent="0">
              <a:buNone/>
            </a:pPr>
            <a:endParaRPr lang="en-US" altLang="ja-JP" sz="2000" dirty="0"/>
          </a:p>
          <a:p>
            <a:pPr marL="0" indent="0">
              <a:buNone/>
            </a:pPr>
            <a:r>
              <a:rPr lang="ja-JP" altLang="en-US" sz="2000" u="sng" dirty="0"/>
              <a:t>問題点</a:t>
            </a:r>
            <a:endParaRPr lang="en-US" altLang="ja-JP" sz="2000" u="sng" dirty="0"/>
          </a:p>
          <a:p>
            <a:r>
              <a:rPr kumimoji="1" lang="ja-JP" altLang="en-US" sz="2000" dirty="0"/>
              <a:t>心拍カウント課題成績と</a:t>
            </a:r>
            <a:r>
              <a:rPr kumimoji="1" lang="en-US" altLang="ja-JP" sz="2000" dirty="0"/>
              <a:t>IQ</a:t>
            </a:r>
            <a:r>
              <a:rPr kumimoji="1" lang="ja-JP" altLang="en-US" sz="2000" dirty="0"/>
              <a:t>の間に相関がある</a:t>
            </a:r>
            <a:r>
              <a:rPr kumimoji="1" lang="en-US" altLang="ja-JP" sz="2000" dirty="0"/>
              <a:t>	</a:t>
            </a:r>
            <a:r>
              <a:rPr kumimoji="1" lang="ja-JP" altLang="en-US" sz="2000" dirty="0"/>
              <a:t>（</a:t>
            </a:r>
            <a:r>
              <a:rPr kumimoji="1" lang="en-US" altLang="ja-JP" sz="2000" dirty="0"/>
              <a:t>Murphy et al., 2018</a:t>
            </a:r>
            <a:r>
              <a:rPr kumimoji="1" lang="ja-JP" altLang="en-US" sz="2000" dirty="0"/>
              <a:t>）</a:t>
            </a:r>
            <a:endParaRPr kumimoji="1" lang="en-US" altLang="ja-JP" sz="2000" dirty="0"/>
          </a:p>
          <a:p>
            <a:endParaRPr lang="en-US" altLang="ja-JP" sz="2000" dirty="0"/>
          </a:p>
          <a:p>
            <a:r>
              <a:rPr lang="ja-JP" altLang="en-US" sz="2000" dirty="0"/>
              <a:t>成績の計算法に問題があり，スコアが知覚能力を反映していない</a:t>
            </a:r>
            <a:r>
              <a:rPr lang="en-US" altLang="ja-JP" sz="2000" dirty="0"/>
              <a:t>									</a:t>
            </a:r>
            <a:r>
              <a:rPr lang="ja-JP" altLang="en-US" sz="2000" dirty="0"/>
              <a:t>（</a:t>
            </a:r>
            <a:r>
              <a:rPr lang="en-US" altLang="ja-JP" sz="2000" dirty="0" err="1"/>
              <a:t>Zamariola</a:t>
            </a:r>
            <a:r>
              <a:rPr lang="en-US" altLang="ja-JP" sz="2000" dirty="0"/>
              <a:t> et al</a:t>
            </a:r>
            <a:r>
              <a:rPr lang="en-US" altLang="ja-JP" sz="2000"/>
              <a:t>., 2018</a:t>
            </a:r>
            <a:r>
              <a:rPr lang="ja-JP" altLang="en-US" sz="2000"/>
              <a:t>）</a:t>
            </a:r>
            <a:endParaRPr lang="en-US" altLang="ja-JP" sz="2000" dirty="0"/>
          </a:p>
          <a:p>
            <a:pPr lvl="1">
              <a:buFont typeface="Wingdings" panose="05000000000000000000" pitchFamily="2" charset="2"/>
              <a:buChar char="ü"/>
            </a:pPr>
            <a:r>
              <a:rPr kumimoji="1" lang="ja-JP" altLang="en-US" sz="2000" dirty="0"/>
              <a:t>成績と心拍数に相関がある</a:t>
            </a:r>
            <a:endParaRPr kumimoji="1" lang="en-US" altLang="ja-JP" sz="2000" dirty="0"/>
          </a:p>
          <a:p>
            <a:pPr lvl="1">
              <a:buFont typeface="Wingdings" panose="05000000000000000000" pitchFamily="2" charset="2"/>
              <a:buChar char="ü"/>
            </a:pPr>
            <a:r>
              <a:rPr lang="ja-JP" altLang="en-US" sz="2000" dirty="0"/>
              <a:t>応答した心拍数と実際の心拍数の相関がない</a:t>
            </a:r>
            <a:endParaRPr kumimoji="1" lang="ja-JP" altLang="en-US" sz="2000" dirty="0"/>
          </a:p>
          <a:p>
            <a:endParaRPr kumimoji="1" lang="ja-JP" altLang="en-US" sz="2000" dirty="0"/>
          </a:p>
        </p:txBody>
      </p:sp>
      <p:sp>
        <p:nvSpPr>
          <p:cNvPr id="4" name="テキスト ボックス 3">
            <a:extLst>
              <a:ext uri="{FF2B5EF4-FFF2-40B4-BE49-F238E27FC236}">
                <a16:creationId xmlns:a16="http://schemas.microsoft.com/office/drawing/2014/main" id="{DA069306-0A19-4305-9F73-DE904354AFC2}"/>
              </a:ext>
            </a:extLst>
          </p:cNvPr>
          <p:cNvSpPr txBox="1"/>
          <p:nvPr/>
        </p:nvSpPr>
        <p:spPr>
          <a:xfrm>
            <a:off x="3043061" y="5896919"/>
            <a:ext cx="6105878"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2000" dirty="0"/>
              <a:t>知識等の影響を受けにくい手法が必要</a:t>
            </a:r>
            <a:endParaRPr kumimoji="1" lang="en-US" altLang="ja-JP" sz="2000" dirty="0"/>
          </a:p>
        </p:txBody>
      </p:sp>
      <p:grpSp>
        <p:nvGrpSpPr>
          <p:cNvPr id="5" name="グループ化 4">
            <a:extLst>
              <a:ext uri="{FF2B5EF4-FFF2-40B4-BE49-F238E27FC236}">
                <a16:creationId xmlns:a16="http://schemas.microsoft.com/office/drawing/2014/main" id="{57B978FD-0A43-4565-B637-F4E941F3566D}"/>
              </a:ext>
            </a:extLst>
          </p:cNvPr>
          <p:cNvGrpSpPr/>
          <p:nvPr/>
        </p:nvGrpSpPr>
        <p:grpSpPr>
          <a:xfrm>
            <a:off x="7322575" y="1511967"/>
            <a:ext cx="3652728" cy="1417880"/>
            <a:chOff x="1006864" y="5647379"/>
            <a:chExt cx="2880000" cy="1050280"/>
          </a:xfrm>
        </p:grpSpPr>
        <p:graphicFrame>
          <p:nvGraphicFramePr>
            <p:cNvPr id="6" name="グラフ 5">
              <a:extLst>
                <a:ext uri="{FF2B5EF4-FFF2-40B4-BE49-F238E27FC236}">
                  <a16:creationId xmlns:a16="http://schemas.microsoft.com/office/drawing/2014/main" id="{4974D296-CEE8-4913-91D4-67C7FF0E848D}"/>
                </a:ext>
              </a:extLst>
            </p:cNvPr>
            <p:cNvGraphicFramePr>
              <a:graphicFrameLocks/>
            </p:cNvGraphicFramePr>
            <p:nvPr/>
          </p:nvGraphicFramePr>
          <p:xfrm>
            <a:off x="1006864" y="5647379"/>
            <a:ext cx="2880000" cy="720000"/>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a:extLst>
                <a:ext uri="{FF2B5EF4-FFF2-40B4-BE49-F238E27FC236}">
                  <a16:creationId xmlns:a16="http://schemas.microsoft.com/office/drawing/2014/main" id="{7F8283B9-8D23-46AA-A857-7FEB82A58869}"/>
                </a:ext>
              </a:extLst>
            </p:cNvPr>
            <p:cNvSpPr txBox="1"/>
            <p:nvPr/>
          </p:nvSpPr>
          <p:spPr>
            <a:xfrm>
              <a:off x="1200800" y="6243459"/>
              <a:ext cx="325730" cy="261610"/>
            </a:xfrm>
            <a:prstGeom prst="rect">
              <a:avLst/>
            </a:prstGeom>
            <a:noFill/>
          </p:spPr>
          <p:txBody>
            <a:bodyPr wrap="none" rtlCol="0">
              <a:spAutoFit/>
            </a:bodyPr>
            <a:lstStyle/>
            <a:p>
              <a:r>
                <a:rPr lang="ja-JP" altLang="en-US" sz="1050" dirty="0">
                  <a:latin typeface="游ゴシック" panose="020B0400000000000000" pitchFamily="50" charset="-128"/>
                  <a:ea typeface="游ゴシック" panose="020B0400000000000000" pitchFamily="50" charset="-128"/>
                </a:rPr>
                <a:t>♪</a:t>
              </a:r>
            </a:p>
          </p:txBody>
        </p:sp>
        <p:sp>
          <p:nvSpPr>
            <p:cNvPr id="8" name="テキスト ボックス 7">
              <a:extLst>
                <a:ext uri="{FF2B5EF4-FFF2-40B4-BE49-F238E27FC236}">
                  <a16:creationId xmlns:a16="http://schemas.microsoft.com/office/drawing/2014/main" id="{BAD99B83-4802-42D3-8EF3-79A0920F4739}"/>
                </a:ext>
              </a:extLst>
            </p:cNvPr>
            <p:cNvSpPr txBox="1"/>
            <p:nvPr/>
          </p:nvSpPr>
          <p:spPr>
            <a:xfrm>
              <a:off x="3433606" y="6243459"/>
              <a:ext cx="325730" cy="261610"/>
            </a:xfrm>
            <a:prstGeom prst="rect">
              <a:avLst/>
            </a:prstGeom>
            <a:noFill/>
          </p:spPr>
          <p:txBody>
            <a:bodyPr wrap="none" rtlCol="0">
              <a:spAutoFit/>
            </a:bodyPr>
            <a:lstStyle/>
            <a:p>
              <a:r>
                <a:rPr lang="ja-JP" altLang="en-US" sz="1050" dirty="0">
                  <a:latin typeface="游ゴシック" panose="020B0400000000000000" pitchFamily="50" charset="-128"/>
                  <a:ea typeface="游ゴシック" panose="020B0400000000000000" pitchFamily="50" charset="-128"/>
                </a:rPr>
                <a:t>♪</a:t>
              </a:r>
            </a:p>
          </p:txBody>
        </p:sp>
        <p:cxnSp>
          <p:nvCxnSpPr>
            <p:cNvPr id="9" name="直線コネクタ 8">
              <a:extLst>
                <a:ext uri="{FF2B5EF4-FFF2-40B4-BE49-F238E27FC236}">
                  <a16:creationId xmlns:a16="http://schemas.microsoft.com/office/drawing/2014/main" id="{CCF07909-6653-4C09-95A4-80AF391952C7}"/>
                </a:ext>
              </a:extLst>
            </p:cNvPr>
            <p:cNvCxnSpPr/>
            <p:nvPr/>
          </p:nvCxnSpPr>
          <p:spPr>
            <a:xfrm flipV="1">
              <a:off x="3596471" y="5817734"/>
              <a:ext cx="0" cy="4437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8E56377-6BE3-43FE-A98A-055CB70CAEEE}"/>
                </a:ext>
              </a:extLst>
            </p:cNvPr>
            <p:cNvCxnSpPr/>
            <p:nvPr/>
          </p:nvCxnSpPr>
          <p:spPr>
            <a:xfrm flipV="1">
              <a:off x="1343486" y="5817734"/>
              <a:ext cx="0" cy="4437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平行四辺形 10">
              <a:extLst>
                <a:ext uri="{FF2B5EF4-FFF2-40B4-BE49-F238E27FC236}">
                  <a16:creationId xmlns:a16="http://schemas.microsoft.com/office/drawing/2014/main" id="{C46F1A2A-40DF-4EF6-A339-7DB2286839F9}"/>
                </a:ext>
              </a:extLst>
            </p:cNvPr>
            <p:cNvSpPr/>
            <p:nvPr/>
          </p:nvSpPr>
          <p:spPr>
            <a:xfrm>
              <a:off x="2319018" y="5720387"/>
              <a:ext cx="514643" cy="617878"/>
            </a:xfrm>
            <a:prstGeom prst="parallelogram">
              <a:avLst>
                <a:gd name="adj" fmla="val 4793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正方形/長方形 11">
              <a:extLst>
                <a:ext uri="{FF2B5EF4-FFF2-40B4-BE49-F238E27FC236}">
                  <a16:creationId xmlns:a16="http://schemas.microsoft.com/office/drawing/2014/main" id="{04B48699-7C2A-421A-B657-96EA47D80F38}"/>
                </a:ext>
              </a:extLst>
            </p:cNvPr>
            <p:cNvSpPr/>
            <p:nvPr/>
          </p:nvSpPr>
          <p:spPr>
            <a:xfrm>
              <a:off x="2497958" y="5669326"/>
              <a:ext cx="366555" cy="14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正方形/長方形 12">
              <a:extLst>
                <a:ext uri="{FF2B5EF4-FFF2-40B4-BE49-F238E27FC236}">
                  <a16:creationId xmlns:a16="http://schemas.microsoft.com/office/drawing/2014/main" id="{6BD5525D-BBCE-4933-8DF6-230A4D518314}"/>
                </a:ext>
              </a:extLst>
            </p:cNvPr>
            <p:cNvSpPr/>
            <p:nvPr/>
          </p:nvSpPr>
          <p:spPr>
            <a:xfrm>
              <a:off x="2271305" y="6290902"/>
              <a:ext cx="366555" cy="14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4" name="直線矢印コネクタ 13">
              <a:extLst>
                <a:ext uri="{FF2B5EF4-FFF2-40B4-BE49-F238E27FC236}">
                  <a16:creationId xmlns:a16="http://schemas.microsoft.com/office/drawing/2014/main" id="{AA33F884-5F14-4561-BE34-DF4881DFDDA4}"/>
                </a:ext>
              </a:extLst>
            </p:cNvPr>
            <p:cNvCxnSpPr/>
            <p:nvPr/>
          </p:nvCxnSpPr>
          <p:spPr>
            <a:xfrm>
              <a:off x="1343486" y="6572975"/>
              <a:ext cx="2252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D643A8FD-2077-496B-8C99-E1E50FE754AA}"/>
                </a:ext>
              </a:extLst>
            </p:cNvPr>
            <p:cNvSpPr/>
            <p:nvPr/>
          </p:nvSpPr>
          <p:spPr>
            <a:xfrm>
              <a:off x="1934090" y="6446879"/>
              <a:ext cx="1163033" cy="250780"/>
            </a:xfrm>
            <a:prstGeom prst="rect">
              <a:avLst/>
            </a:prstGeom>
            <a:solidFill>
              <a:schemeClr val="bg1"/>
            </a:solidFill>
          </p:spPr>
          <p:txBody>
            <a:bodyPr wrap="none" anchor="ctr">
              <a:spAutoFit/>
            </a:bodyPr>
            <a:lstStyle/>
            <a:p>
              <a:pPr algn="ctr"/>
              <a:r>
                <a:rPr lang="ja-JP" altLang="en-US" sz="1600" dirty="0">
                  <a:solidFill>
                    <a:srgbClr val="333132"/>
                  </a:solidFill>
                  <a:latin typeface="游ゴシック" panose="020B0400000000000000" pitchFamily="50" charset="-128"/>
                  <a:ea typeface="游ゴシック" panose="020B0400000000000000" pitchFamily="50" charset="-128"/>
                </a:rPr>
                <a:t>心拍カウント</a:t>
              </a:r>
              <a:r>
                <a:rPr lang="en-US" altLang="ja-JP" sz="1600" dirty="0">
                  <a:solidFill>
                    <a:srgbClr val="333132"/>
                  </a:solidFill>
                  <a:latin typeface="游ゴシック" panose="020B0400000000000000" pitchFamily="50" charset="-128"/>
                  <a:ea typeface="游ゴシック" panose="020B0400000000000000" pitchFamily="50" charset="-128"/>
                </a:rPr>
                <a:t> </a:t>
              </a:r>
              <a:endParaRPr lang="ja-JP" altLang="en-US" sz="1600" dirty="0">
                <a:latin typeface="游ゴシック" panose="020B0400000000000000" pitchFamily="50" charset="-128"/>
                <a:ea typeface="游ゴシック" panose="020B0400000000000000" pitchFamily="50" charset="-128"/>
              </a:endParaRPr>
            </a:p>
          </p:txBody>
        </p:sp>
      </p:grpSp>
    </p:spTree>
    <p:extLst>
      <p:ext uri="{BB962C8B-B14F-4D97-AF65-F5344CB8AC3E}">
        <p14:creationId xmlns:p14="http://schemas.microsoft.com/office/powerpoint/2010/main" val="4302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lang="ja-JP" altLang="en-US" dirty="0">
                <a:latin typeface="游ゴシック" panose="020B0400000000000000" pitchFamily="50" charset="-128"/>
                <a:ea typeface="游ゴシック" panose="020B0400000000000000" pitchFamily="50" charset="-128"/>
              </a:rPr>
              <a:t>心拍弁別課題：手順</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2">
            <a:extLst>
              <a:ext uri="{FF2B5EF4-FFF2-40B4-BE49-F238E27FC236}">
                <a16:creationId xmlns:a16="http://schemas.microsoft.com/office/drawing/2014/main" id="{D15E9E84-1911-423F-AC0A-47B48FE7293E}"/>
              </a:ext>
            </a:extLst>
          </p:cNvPr>
          <p:cNvSpPr txBox="1">
            <a:spLocks/>
          </p:cNvSpPr>
          <p:nvPr/>
        </p:nvSpPr>
        <p:spPr>
          <a:xfrm>
            <a:off x="838200" y="1917984"/>
            <a:ext cx="5078747" cy="4478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心電から検出した</a:t>
            </a:r>
            <a:r>
              <a:rPr lang="en-US" altLang="ja-JP" sz="2000" dirty="0"/>
              <a:t>R</a:t>
            </a:r>
            <a:r>
              <a:rPr lang="ja-JP" altLang="en-US" sz="2000" dirty="0"/>
              <a:t>波のタイミングに，一定の遅れを加えてビープ音を</a:t>
            </a:r>
            <a:r>
              <a:rPr lang="en-US" altLang="ja-JP" sz="2000" dirty="0"/>
              <a:t>10</a:t>
            </a:r>
            <a:r>
              <a:rPr lang="ja-JP" altLang="en-US" sz="2000" dirty="0"/>
              <a:t>拍呈示</a:t>
            </a:r>
            <a:endParaRPr lang="en-US" altLang="ja-JP" sz="2000" dirty="0"/>
          </a:p>
          <a:p>
            <a:endParaRPr lang="en-US" altLang="ja-JP" sz="2000" dirty="0"/>
          </a:p>
          <a:p>
            <a:r>
              <a:rPr lang="ja-JP" altLang="en-US" sz="2000" dirty="0"/>
              <a:t>参加者は，音刺激のタイミングが自身の心拍と一致しているかを二択応答</a:t>
            </a:r>
            <a:endParaRPr lang="en-US" altLang="ja-JP" sz="2000" dirty="0"/>
          </a:p>
          <a:p>
            <a:endParaRPr lang="ja-JP" altLang="en-US" sz="2000" dirty="0"/>
          </a:p>
          <a:p>
            <a:r>
              <a:rPr lang="ja-JP" altLang="en-US" sz="2000" dirty="0"/>
              <a:t>遅れ条件：</a:t>
            </a:r>
            <a:r>
              <a:rPr lang="en-US" altLang="ja-JP" sz="2000" dirty="0"/>
              <a:t>0ms, 150ms, 300ms, 450ms</a:t>
            </a:r>
          </a:p>
          <a:p>
            <a:endParaRPr lang="en-US" altLang="ja-JP" sz="2000" dirty="0"/>
          </a:p>
          <a:p>
            <a:r>
              <a:rPr lang="ja-JP" altLang="en-US" sz="2000" dirty="0"/>
              <a:t>繰り返し：</a:t>
            </a:r>
            <a:r>
              <a:rPr lang="en-US" altLang="ja-JP" sz="2000" dirty="0"/>
              <a:t>6</a:t>
            </a:r>
            <a:r>
              <a:rPr lang="ja-JP" altLang="en-US" sz="2000" dirty="0"/>
              <a:t>回</a:t>
            </a:r>
            <a:endParaRPr lang="en-US" altLang="ja-JP" sz="2000" dirty="0"/>
          </a:p>
          <a:p>
            <a:endParaRPr lang="en-US" altLang="ja-JP" sz="2000" dirty="0"/>
          </a:p>
          <a:p>
            <a:r>
              <a:rPr lang="ja-JP" altLang="en-US" sz="2000" dirty="0"/>
              <a:t>試行数：</a:t>
            </a:r>
            <a:r>
              <a:rPr lang="en-US" altLang="ja-JP" sz="2000" dirty="0"/>
              <a:t>4</a:t>
            </a:r>
            <a:r>
              <a:rPr lang="ja-JP" altLang="en-US" sz="2000" dirty="0"/>
              <a:t>条件</a:t>
            </a:r>
            <a:r>
              <a:rPr lang="en-US" altLang="ja-JP" sz="2000" dirty="0"/>
              <a:t>×6</a:t>
            </a:r>
            <a:r>
              <a:rPr lang="ja-JP" altLang="en-US" sz="2000" dirty="0"/>
              <a:t>繰り返し＝</a:t>
            </a:r>
            <a:r>
              <a:rPr lang="en-US" altLang="ja-JP" sz="2000" dirty="0"/>
              <a:t>24</a:t>
            </a:r>
            <a:r>
              <a:rPr lang="ja-JP" altLang="en-US" sz="2000" dirty="0"/>
              <a:t>試行</a:t>
            </a:r>
            <a:endParaRPr lang="en-US" altLang="ja-JP" sz="2000" dirty="0"/>
          </a:p>
        </p:txBody>
      </p:sp>
      <p:graphicFrame>
        <p:nvGraphicFramePr>
          <p:cNvPr id="7" name="グラフ 6">
            <a:extLst>
              <a:ext uri="{FF2B5EF4-FFF2-40B4-BE49-F238E27FC236}">
                <a16:creationId xmlns:a16="http://schemas.microsoft.com/office/drawing/2014/main" id="{8CC4266E-C42B-4176-AB25-D5B9B5ABA61A}"/>
              </a:ext>
            </a:extLst>
          </p:cNvPr>
          <p:cNvGraphicFramePr>
            <a:graphicFrameLocks/>
          </p:cNvGraphicFramePr>
          <p:nvPr/>
        </p:nvGraphicFramePr>
        <p:xfrm>
          <a:off x="6933694" y="5479389"/>
          <a:ext cx="4056121" cy="1020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a:extLst>
              <a:ext uri="{FF2B5EF4-FFF2-40B4-BE49-F238E27FC236}">
                <a16:creationId xmlns:a16="http://schemas.microsoft.com/office/drawing/2014/main" id="{D41814B6-4E85-4188-927F-A7BF0CBDC331}"/>
              </a:ext>
            </a:extLst>
          </p:cNvPr>
          <p:cNvGraphicFramePr>
            <a:graphicFrameLocks/>
          </p:cNvGraphicFramePr>
          <p:nvPr/>
        </p:nvGraphicFramePr>
        <p:xfrm>
          <a:off x="6933694" y="4004668"/>
          <a:ext cx="4056121" cy="1020636"/>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a:extLst>
              <a:ext uri="{FF2B5EF4-FFF2-40B4-BE49-F238E27FC236}">
                <a16:creationId xmlns:a16="http://schemas.microsoft.com/office/drawing/2014/main" id="{CADE04A8-24B4-4E6F-BBAA-E9C8E103B96A}"/>
              </a:ext>
            </a:extLst>
          </p:cNvPr>
          <p:cNvSpPr txBox="1"/>
          <p:nvPr/>
        </p:nvSpPr>
        <p:spPr>
          <a:xfrm>
            <a:off x="7891793" y="3751304"/>
            <a:ext cx="2139922" cy="338554"/>
          </a:xfrm>
          <a:prstGeom prst="rect">
            <a:avLst/>
          </a:prstGeom>
          <a:noFill/>
        </p:spPr>
        <p:txBody>
          <a:bodyPr wrap="square" rtlCol="0">
            <a:spAutoFit/>
          </a:bodyPr>
          <a:lstStyle/>
          <a:p>
            <a:pPr algn="ctr"/>
            <a:r>
              <a:rPr lang="ja-JP" altLang="en-US" sz="1600" dirty="0"/>
              <a:t>遅れ時間</a:t>
            </a:r>
            <a:r>
              <a:rPr kumimoji="1" lang="ja-JP" altLang="en-US" sz="1600" dirty="0"/>
              <a:t> </a:t>
            </a:r>
            <a:r>
              <a:rPr kumimoji="1" lang="en-US" altLang="ja-JP" sz="1600" dirty="0"/>
              <a:t>0ms</a:t>
            </a:r>
            <a:endParaRPr kumimoji="1" lang="ja-JP" altLang="en-US" sz="1600" dirty="0"/>
          </a:p>
        </p:txBody>
      </p:sp>
      <p:sp>
        <p:nvSpPr>
          <p:cNvPr id="11" name="テキスト ボックス 10">
            <a:extLst>
              <a:ext uri="{FF2B5EF4-FFF2-40B4-BE49-F238E27FC236}">
                <a16:creationId xmlns:a16="http://schemas.microsoft.com/office/drawing/2014/main" id="{22DDBF12-F54D-41D8-88D9-11739CF9E329}"/>
              </a:ext>
            </a:extLst>
          </p:cNvPr>
          <p:cNvSpPr txBox="1"/>
          <p:nvPr/>
        </p:nvSpPr>
        <p:spPr>
          <a:xfrm>
            <a:off x="7739209" y="5226025"/>
            <a:ext cx="2445091" cy="338554"/>
          </a:xfrm>
          <a:prstGeom prst="rect">
            <a:avLst/>
          </a:prstGeom>
          <a:noFill/>
        </p:spPr>
        <p:txBody>
          <a:bodyPr wrap="square" rtlCol="0">
            <a:spAutoFit/>
          </a:bodyPr>
          <a:lstStyle/>
          <a:p>
            <a:pPr algn="ctr"/>
            <a:r>
              <a:rPr lang="ja-JP" altLang="en-US" sz="1600" dirty="0"/>
              <a:t>遅れ時間 </a:t>
            </a:r>
            <a:r>
              <a:rPr lang="en-US" altLang="ja-JP" sz="1600" dirty="0"/>
              <a:t>300ms</a:t>
            </a:r>
            <a:endParaRPr kumimoji="1" lang="ja-JP" altLang="en-US" sz="1600" dirty="0"/>
          </a:p>
        </p:txBody>
      </p:sp>
      <p:sp>
        <p:nvSpPr>
          <p:cNvPr id="3" name="矢印: 右 2">
            <a:extLst>
              <a:ext uri="{FF2B5EF4-FFF2-40B4-BE49-F238E27FC236}">
                <a16:creationId xmlns:a16="http://schemas.microsoft.com/office/drawing/2014/main" id="{9361732A-B6C9-49B6-ADA9-7FC3E2E446B7}"/>
              </a:ext>
            </a:extLst>
          </p:cNvPr>
          <p:cNvSpPr/>
          <p:nvPr/>
        </p:nvSpPr>
        <p:spPr>
          <a:xfrm>
            <a:off x="6761911" y="1654207"/>
            <a:ext cx="4905652" cy="1325563"/>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03986D74-EAA2-49B8-ABEB-3FA41D3590C4}"/>
              </a:ext>
            </a:extLst>
          </p:cNvPr>
          <p:cNvSpPr txBox="1"/>
          <p:nvPr/>
        </p:nvSpPr>
        <p:spPr>
          <a:xfrm>
            <a:off x="6809871" y="2132322"/>
            <a:ext cx="543739" cy="369332"/>
          </a:xfrm>
          <a:prstGeom prst="rect">
            <a:avLst/>
          </a:prstGeom>
          <a:noFill/>
        </p:spPr>
        <p:txBody>
          <a:bodyPr wrap="none" rtlCol="0">
            <a:spAutoFit/>
          </a:bodyPr>
          <a:lstStyle/>
          <a:p>
            <a:r>
              <a:rPr kumimoji="1" lang="en-US" altLang="ja-JP" dirty="0"/>
              <a:t>2</a:t>
            </a:r>
            <a:r>
              <a:rPr kumimoji="1" lang="ja-JP" altLang="en-US" dirty="0"/>
              <a:t>秒</a:t>
            </a:r>
          </a:p>
        </p:txBody>
      </p:sp>
      <p:sp>
        <p:nvSpPr>
          <p:cNvPr id="10" name="テキスト ボックス 9">
            <a:extLst>
              <a:ext uri="{FF2B5EF4-FFF2-40B4-BE49-F238E27FC236}">
                <a16:creationId xmlns:a16="http://schemas.microsoft.com/office/drawing/2014/main" id="{5536A302-FCFB-4567-AB41-7F206E33D2DA}"/>
              </a:ext>
            </a:extLst>
          </p:cNvPr>
          <p:cNvSpPr txBox="1"/>
          <p:nvPr/>
        </p:nvSpPr>
        <p:spPr>
          <a:xfrm>
            <a:off x="8263467" y="2132322"/>
            <a:ext cx="671979" cy="369332"/>
          </a:xfrm>
          <a:prstGeom prst="rect">
            <a:avLst/>
          </a:prstGeom>
          <a:noFill/>
        </p:spPr>
        <p:txBody>
          <a:bodyPr wrap="none" rtlCol="0">
            <a:spAutoFit/>
          </a:bodyPr>
          <a:lstStyle/>
          <a:p>
            <a:r>
              <a:rPr lang="en-US" altLang="ja-JP" dirty="0"/>
              <a:t>10</a:t>
            </a:r>
            <a:r>
              <a:rPr lang="ja-JP" altLang="en-US" dirty="0"/>
              <a:t>拍</a:t>
            </a:r>
            <a:endParaRPr kumimoji="1" lang="ja-JP" altLang="en-US" dirty="0"/>
          </a:p>
        </p:txBody>
      </p:sp>
      <p:sp>
        <p:nvSpPr>
          <p:cNvPr id="12" name="テキスト ボックス 11">
            <a:extLst>
              <a:ext uri="{FF2B5EF4-FFF2-40B4-BE49-F238E27FC236}">
                <a16:creationId xmlns:a16="http://schemas.microsoft.com/office/drawing/2014/main" id="{38260BAF-B38C-43E6-9384-9D077309E90C}"/>
              </a:ext>
            </a:extLst>
          </p:cNvPr>
          <p:cNvSpPr txBox="1"/>
          <p:nvPr/>
        </p:nvSpPr>
        <p:spPr>
          <a:xfrm>
            <a:off x="10179762" y="2132322"/>
            <a:ext cx="646331" cy="369332"/>
          </a:xfrm>
          <a:prstGeom prst="rect">
            <a:avLst/>
          </a:prstGeom>
          <a:noFill/>
        </p:spPr>
        <p:txBody>
          <a:bodyPr wrap="none" rtlCol="0">
            <a:spAutoFit/>
          </a:bodyPr>
          <a:lstStyle/>
          <a:p>
            <a:r>
              <a:rPr kumimoji="1" lang="ja-JP" altLang="en-US" dirty="0"/>
              <a:t>応答</a:t>
            </a:r>
          </a:p>
        </p:txBody>
      </p:sp>
      <p:cxnSp>
        <p:nvCxnSpPr>
          <p:cNvPr id="13" name="直線コネクタ 12">
            <a:extLst>
              <a:ext uri="{FF2B5EF4-FFF2-40B4-BE49-F238E27FC236}">
                <a16:creationId xmlns:a16="http://schemas.microsoft.com/office/drawing/2014/main" id="{92DE7E8C-98AF-4404-A075-BCB4C2B3D413}"/>
              </a:ext>
            </a:extLst>
          </p:cNvPr>
          <p:cNvCxnSpPr>
            <a:cxnSpLocks/>
          </p:cNvCxnSpPr>
          <p:nvPr/>
        </p:nvCxnSpPr>
        <p:spPr>
          <a:xfrm>
            <a:off x="7353610" y="1994565"/>
            <a:ext cx="0" cy="6448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58900A3-D241-45FE-8B4D-E45C08AA5BB7}"/>
              </a:ext>
            </a:extLst>
          </p:cNvPr>
          <p:cNvCxnSpPr>
            <a:cxnSpLocks/>
          </p:cNvCxnSpPr>
          <p:nvPr/>
        </p:nvCxnSpPr>
        <p:spPr>
          <a:xfrm>
            <a:off x="9845304" y="1994565"/>
            <a:ext cx="0" cy="6448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3EB4877-FC5D-4D54-B70F-D386F5937A32}"/>
              </a:ext>
            </a:extLst>
          </p:cNvPr>
          <p:cNvSpPr txBox="1"/>
          <p:nvPr/>
        </p:nvSpPr>
        <p:spPr>
          <a:xfrm>
            <a:off x="6438745" y="3003326"/>
            <a:ext cx="646331" cy="369332"/>
          </a:xfrm>
          <a:prstGeom prst="rect">
            <a:avLst/>
          </a:prstGeom>
          <a:noFill/>
        </p:spPr>
        <p:txBody>
          <a:bodyPr wrap="none" rtlCol="0">
            <a:spAutoFit/>
          </a:bodyPr>
          <a:lstStyle/>
          <a:p>
            <a:r>
              <a:rPr kumimoji="1" lang="ja-JP" altLang="en-US" dirty="0"/>
              <a:t>開始</a:t>
            </a:r>
          </a:p>
        </p:txBody>
      </p:sp>
      <p:sp>
        <p:nvSpPr>
          <p:cNvPr id="19" name="テキスト ボックス 18">
            <a:extLst>
              <a:ext uri="{FF2B5EF4-FFF2-40B4-BE49-F238E27FC236}">
                <a16:creationId xmlns:a16="http://schemas.microsoft.com/office/drawing/2014/main" id="{380A5A9E-6790-4D0D-92F6-B29D1B0271D9}"/>
              </a:ext>
            </a:extLst>
          </p:cNvPr>
          <p:cNvSpPr txBox="1"/>
          <p:nvPr/>
        </p:nvSpPr>
        <p:spPr>
          <a:xfrm>
            <a:off x="9718097" y="3012405"/>
            <a:ext cx="1569660" cy="369332"/>
          </a:xfrm>
          <a:prstGeom prst="rect">
            <a:avLst/>
          </a:prstGeom>
          <a:noFill/>
        </p:spPr>
        <p:txBody>
          <a:bodyPr wrap="none" rtlCol="0">
            <a:spAutoFit/>
          </a:bodyPr>
          <a:lstStyle/>
          <a:p>
            <a:r>
              <a:rPr kumimoji="1" lang="ja-JP" altLang="en-US" dirty="0"/>
              <a:t>強制二択応答</a:t>
            </a:r>
          </a:p>
        </p:txBody>
      </p:sp>
      <p:cxnSp>
        <p:nvCxnSpPr>
          <p:cNvPr id="21" name="直線コネクタ 20">
            <a:extLst>
              <a:ext uri="{FF2B5EF4-FFF2-40B4-BE49-F238E27FC236}">
                <a16:creationId xmlns:a16="http://schemas.microsoft.com/office/drawing/2014/main" id="{CCF6A7C1-B1B3-49DE-845C-BAAF61368B66}"/>
              </a:ext>
            </a:extLst>
          </p:cNvPr>
          <p:cNvCxnSpPr>
            <a:stCxn id="3" idx="1"/>
            <a:endCxn id="18" idx="0"/>
          </p:cNvCxnSpPr>
          <p:nvPr/>
        </p:nvCxnSpPr>
        <p:spPr>
          <a:xfrm>
            <a:off x="6761911" y="2316989"/>
            <a:ext cx="0" cy="686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211B118D-CD21-46F6-8989-5CFCA855CE46}"/>
              </a:ext>
            </a:extLst>
          </p:cNvPr>
          <p:cNvSpPr>
            <a:spLocks noGrp="1"/>
          </p:cNvSpPr>
          <p:nvPr>
            <p:ph type="sldNum" sz="quarter" idx="12"/>
          </p:nvPr>
        </p:nvSpPr>
        <p:spPr/>
        <p:txBody>
          <a:bodyPr/>
          <a:lstStyle/>
          <a:p>
            <a:fld id="{2DF77BA3-B279-492B-93FB-C76FAB2A5D08}" type="slidenum">
              <a:rPr kumimoji="1" lang="ja-JP" altLang="en-US" smtClean="0"/>
              <a:t>9</a:t>
            </a:fld>
            <a:endParaRPr kumimoji="1" lang="ja-JP" altLang="en-US"/>
          </a:p>
        </p:txBody>
      </p:sp>
    </p:spTree>
    <p:extLst>
      <p:ext uri="{BB962C8B-B14F-4D97-AF65-F5344CB8AC3E}">
        <p14:creationId xmlns:p14="http://schemas.microsoft.com/office/powerpoint/2010/main" val="42139092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1593</TotalTime>
  <Words>2058</Words>
  <Application>Microsoft Office PowerPoint</Application>
  <PresentationFormat>ワイド画面</PresentationFormat>
  <Paragraphs>384</Paragraphs>
  <Slides>24</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24</vt:i4>
      </vt:variant>
    </vt:vector>
  </HeadingPairs>
  <TitlesOfParts>
    <vt:vector size="34" baseType="lpstr">
      <vt:lpstr>Yu Gothic Medium</vt:lpstr>
      <vt:lpstr>游ゴシック</vt:lpstr>
      <vt:lpstr>游ゴシック Light</vt:lpstr>
      <vt:lpstr>Arial</vt:lpstr>
      <vt:lpstr>Cambria Math</vt:lpstr>
      <vt:lpstr>Trebuchet MS</vt:lpstr>
      <vt:lpstr>Wingdings</vt:lpstr>
      <vt:lpstr>Wingdings 3</vt:lpstr>
      <vt:lpstr>Office テーマ</vt:lpstr>
      <vt:lpstr>ファセット</vt:lpstr>
      <vt:lpstr>内受容感覚の個人差と 音楽による感動時の身体反応</vt:lpstr>
      <vt:lpstr>内受容感覚とは</vt:lpstr>
      <vt:lpstr>内受容感覚と感情 </vt:lpstr>
      <vt:lpstr>内受容感覚と感情障害の関連を示す研究</vt:lpstr>
      <vt:lpstr>目的</vt:lpstr>
      <vt:lpstr>内受容感覚感度の測定</vt:lpstr>
      <vt:lpstr>内受容感覚の感度の測定方法</vt:lpstr>
      <vt:lpstr>心拍カウント課題の問題点</vt:lpstr>
      <vt:lpstr>心拍弁別課題：手順</vt:lpstr>
      <vt:lpstr>心拍弁別課題：解析</vt:lpstr>
      <vt:lpstr>結果1：内受容感覚課題（N=51）</vt:lpstr>
      <vt:lpstr>感動と内受容感覚の関係</vt:lpstr>
      <vt:lpstr>音楽による感情の生起</vt:lpstr>
      <vt:lpstr>音楽聴取課題：試行手順</vt:lpstr>
      <vt:lpstr>結果2：内受容課題と音楽評定値の相関（N=51）</vt:lpstr>
      <vt:lpstr>結果3：音楽課題時の心拍数の変化</vt:lpstr>
      <vt:lpstr>結果4：内受容課題成績と心拍数の変化</vt:lpstr>
      <vt:lpstr>結果4：内受容課題成績と心拍数の変化</vt:lpstr>
      <vt:lpstr>考察</vt:lpstr>
      <vt:lpstr>考察</vt:lpstr>
      <vt:lpstr>PowerPoint プレゼンテーション</vt:lpstr>
      <vt:lpstr>まとめ</vt:lpstr>
      <vt:lpstr>内受容感覚計測の応用可能性</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前川 亮</dc:creator>
  <cp:lastModifiedBy>前川 亮</cp:lastModifiedBy>
  <cp:revision>64</cp:revision>
  <dcterms:created xsi:type="dcterms:W3CDTF">2020-10-20T08:31:59Z</dcterms:created>
  <dcterms:modified xsi:type="dcterms:W3CDTF">2020-12-09T01:01:03Z</dcterms:modified>
</cp:coreProperties>
</file>