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337" r:id="rId5"/>
    <p:sldId id="355" r:id="rId6"/>
    <p:sldId id="259" r:id="rId7"/>
    <p:sldId id="351" r:id="rId8"/>
    <p:sldId id="352" r:id="rId9"/>
    <p:sldId id="35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F8741-4C40-4A26-A92D-165A4F72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EE5C35-1D0A-4BAF-B96F-83FEE6288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9404BB-009B-4B08-B9C9-1FE25042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A2A045-0703-42F0-95CE-6768CB6E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E1FEE-211A-40D4-B85C-AAB270EE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5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94D30A-00D4-4E1F-AC4E-539A3B4F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02FC74-EC2A-4881-9ABC-5B3840E51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4F4BB-6848-43E8-8C72-A18FF8E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5884DF-BA32-4545-966D-D5B03CB9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EE5BF-2160-45B6-96D7-76D7D42FF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19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B2AFDF1-A83F-414E-8929-1160C3043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A7FA21-86D8-489A-8F1C-0186F13C9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2F2F40-A9DF-4404-A776-8E4E940D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C2B2A0-3065-4AE5-AA27-C159CB1D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C188A8-D433-4ABB-BBE1-390A6801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266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2686D7-8AFD-499A-97A5-BCBCA8AE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587C6-B03E-410B-99F6-9A877B51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5480D-5E91-4EC6-B819-0E0AA00E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E94BB4-B28E-42C7-A353-207341CA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2EE97-C8EA-435A-849A-8618E8ED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34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4EB06-953B-4412-9AE3-C6C88EA6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9A0DCA-297F-4CF4-AD97-6D64F7C67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1C96B-C361-420A-A778-FF95CD32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1DB20-9EAC-41BE-A317-2832BF12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994AB-8621-4712-880E-4EF64F50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63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2DA0-7BE2-4072-9F21-A9F26ED0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9B5821-421E-46A7-8AC4-16FFD0B31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416217-94B4-4882-915C-0D73EA921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F13885-3700-4DE7-86B3-DC810FF5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CECD6-0B36-43E2-9925-D5485EDD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268A36-562E-485C-BDF5-2E5FBC54E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66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ADFFB-2594-40D5-B4B7-31F52FF5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253334-DB9D-43A0-8B35-58B2C9AC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794D40-AAC4-4A7A-A69E-4D78949E9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C8D79A-9000-4757-B012-9A71A672E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EA114B-A71E-4CDF-97C2-1A4405F13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FC74BC-2C99-40BC-B2DD-4D875AD6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067344-076B-40B0-8576-3C0D3508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727FBE-9FB3-4FF6-A0B6-6CFBDF93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578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CF6D4-7E8E-4969-94AB-0F37CA7E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618404-9AE2-4D2A-A9EF-0B4926C6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CF11ACE-2528-4444-897A-F4654E45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AB4B1D-53D1-4174-A0E6-D2783326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91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39ECE9-A9DF-4328-9C01-E15BA0DF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2849B78-380E-4788-B448-E03A20BA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A4014F-1EE0-467D-AF71-685D27F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16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088757-1A08-473A-8C01-5071545E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1E594-B6E2-495F-8AEA-A71A8A420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1B4777-1B9E-4238-9EA8-E9C9F5DF7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73C569-8DED-4216-8B26-AEA87B52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D5CC1A-6B4E-41E2-80D7-6E57C43C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2FD100-96B8-4414-9999-BE6A1EB3A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53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09623-5816-468C-8A4F-D4D09E17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48E8E8-0965-415A-B8E3-F92BB9755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B33696-2EE5-4546-B85C-4EAF73BA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057D8B-ADB3-4EAB-A0D2-D063D85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A9AC6E-3AB9-4209-AEE0-4584BDA9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1151D0-8993-490A-8285-10E3C1E3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0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6F42C-F43E-44C4-830A-2A257502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6993B3-507C-44F6-A2A6-481FF3D3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503E61-766B-423A-83FC-BBEE15270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1111-84E7-4AB7-865A-DABD07E0A5C7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9947C-1399-41FF-9E1B-07BFCE8AD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DD455B-9A52-4B18-B43D-E6AD9E892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534F-0AAC-4071-B74A-FE9C98A915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10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F2336-BCEA-4032-B674-9B118369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/>
              <a:t>質問：心拍弁別課題における訓練の効果は？←自律訓練法</a:t>
            </a:r>
            <a:r>
              <a:rPr kumimoji="1" lang="en-US" altLang="ja-JP" sz="2800" dirty="0"/>
              <a:t>､</a:t>
            </a:r>
            <a:r>
              <a:rPr kumimoji="1" lang="ja-JP" altLang="en-US" sz="2800" dirty="0"/>
              <a:t>マインドフルネス瞑想法などの影響は？</a:t>
            </a: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2BB07BFB-313C-4DAA-837F-18E32CD7F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304150"/>
              </p:ext>
            </p:extLst>
          </p:nvPr>
        </p:nvGraphicFramePr>
        <p:xfrm>
          <a:off x="1444624" y="1809750"/>
          <a:ext cx="93027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166">
                  <a:extLst>
                    <a:ext uri="{9D8B030D-6E8A-4147-A177-3AD203B41FA5}">
                      <a16:colId xmlns:a16="http://schemas.microsoft.com/office/drawing/2014/main" val="1022271417"/>
                    </a:ext>
                  </a:extLst>
                </a:gridCol>
                <a:gridCol w="3507709">
                  <a:extLst>
                    <a:ext uri="{9D8B030D-6E8A-4147-A177-3AD203B41FA5}">
                      <a16:colId xmlns:a16="http://schemas.microsoft.com/office/drawing/2014/main" val="2384348484"/>
                    </a:ext>
                  </a:extLst>
                </a:gridCol>
                <a:gridCol w="2287333">
                  <a:extLst>
                    <a:ext uri="{9D8B030D-6E8A-4147-A177-3AD203B41FA5}">
                      <a16:colId xmlns:a16="http://schemas.microsoft.com/office/drawing/2014/main" val="2122092764"/>
                    </a:ext>
                  </a:extLst>
                </a:gridCol>
                <a:gridCol w="648543">
                  <a:extLst>
                    <a:ext uri="{9D8B030D-6E8A-4147-A177-3AD203B41FA5}">
                      <a16:colId xmlns:a16="http://schemas.microsoft.com/office/drawing/2014/main" val="1997881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訓練法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測定法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効果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69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Mehling</a:t>
                      </a:r>
                      <a:r>
                        <a:rPr kumimoji="1" lang="en-US" altLang="ja-JP" dirty="0"/>
                        <a:t> et al., 2018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マインドフルネス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質問紙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09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Fischer et al., 2017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マインドフルネス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心拍カウント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52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Sugawara et al., 2020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バイオフィードバック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心拍カウント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02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Khalsa et al., 2020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瞑想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心拍変調知覚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47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Rominger et al., 2021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バイオフィードバック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心拍弁別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158578"/>
                  </a:ext>
                </a:extLst>
              </a:tr>
            </a:tbl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B134A81-0325-41D6-907F-DCE79CDDBD29}"/>
              </a:ext>
            </a:extLst>
          </p:cNvPr>
          <p:cNvSpPr/>
          <p:nvPr/>
        </p:nvSpPr>
        <p:spPr>
          <a:xfrm>
            <a:off x="7773987" y="2052002"/>
            <a:ext cx="2987675" cy="12065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E88BAE8-5394-4F56-99B8-44829FE1EE71}"/>
              </a:ext>
            </a:extLst>
          </p:cNvPr>
          <p:cNvSpPr/>
          <p:nvPr/>
        </p:nvSpPr>
        <p:spPr>
          <a:xfrm>
            <a:off x="7773987" y="3274694"/>
            <a:ext cx="2987675" cy="8274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EEC58A-0BD8-4EC0-B3DE-420C2F0EE3BC}"/>
              </a:ext>
            </a:extLst>
          </p:cNvPr>
          <p:cNvSpPr txBox="1"/>
          <p:nvPr/>
        </p:nvSpPr>
        <p:spPr>
          <a:xfrm>
            <a:off x="2409174" y="483235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心拍知覚の精度を測るような課題では訓練効果は見られていない</a:t>
            </a: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B2047188-83A6-4B20-A7F4-A5B2DA739764}"/>
              </a:ext>
            </a:extLst>
          </p:cNvPr>
          <p:cNvSpPr/>
          <p:nvPr/>
        </p:nvSpPr>
        <p:spPr>
          <a:xfrm>
            <a:off x="5836299" y="5440770"/>
            <a:ext cx="768350" cy="355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68A120-01FB-4576-B789-BC8DC7FBA7EF}"/>
              </a:ext>
            </a:extLst>
          </p:cNvPr>
          <p:cNvSpPr txBox="1"/>
          <p:nvPr/>
        </p:nvSpPr>
        <p:spPr>
          <a:xfrm>
            <a:off x="3948057" y="600468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知覚精度の向上は難しいかもしれない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3949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E6F43-F1A2-4AF0-9A55-92EBC8EB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000" dirty="0"/>
              <a:t>質問：福土審先生の研究で</a:t>
            </a:r>
            <a:r>
              <a:rPr kumimoji="1" lang="en-US" altLang="ja-JP" sz="2000" dirty="0"/>
              <a:t>IBS</a:t>
            </a:r>
            <a:r>
              <a:rPr kumimoji="1" lang="ja-JP" altLang="en-US" sz="2000" dirty="0"/>
              <a:t>患者や</a:t>
            </a:r>
            <a:r>
              <a:rPr kumimoji="1" lang="en-US" altLang="ja-JP" sz="2000" dirty="0"/>
              <a:t>alexithymia</a:t>
            </a:r>
            <a:r>
              <a:rPr kumimoji="1" lang="ja-JP" altLang="en-US" sz="2000" dirty="0"/>
              <a:t>傾向者で</a:t>
            </a:r>
            <a:r>
              <a:rPr kumimoji="1" lang="en-US" altLang="ja-JP" sz="2000" dirty="0"/>
              <a:t>､</a:t>
            </a:r>
            <a:r>
              <a:rPr kumimoji="1" lang="ja-JP" altLang="en-US" sz="2000" dirty="0"/>
              <a:t>腸の膨張感の感度が高い傾向が見つかっているのでは。</a:t>
            </a:r>
            <a:br>
              <a:rPr kumimoji="1" lang="en-US" altLang="ja-JP" sz="2000" dirty="0"/>
            </a:br>
            <a:r>
              <a:rPr kumimoji="1" lang="ja-JP" altLang="en-US" sz="2000" dirty="0"/>
              <a:t>身体感覚増幅（</a:t>
            </a:r>
            <a:r>
              <a:rPr kumimoji="1" lang="en-US" altLang="ja-JP" sz="2000" dirty="0"/>
              <a:t>Somatosensory Amplification)</a:t>
            </a:r>
            <a:r>
              <a:rPr kumimoji="1" lang="ja-JP" altLang="en-US" sz="2000" dirty="0"/>
              <a:t>傾向との折り合いは？　</a:t>
            </a:r>
            <a:br>
              <a:rPr kumimoji="1" lang="ja-JP" altLang="en-US" sz="2000" dirty="0"/>
            </a:br>
            <a:r>
              <a:rPr kumimoji="1" lang="ja-JP" altLang="en-US" sz="2000" dirty="0"/>
              <a:t>内受容感覚の感度が高すぎても問題が生じる？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AA4B571-25F5-4CBC-AC3C-E216BC1D1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983997"/>
            <a:ext cx="3678028" cy="231788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2EB60F3-D3FE-49F1-9A06-9A9492AA5FEE}"/>
              </a:ext>
            </a:extLst>
          </p:cNvPr>
          <p:cNvSpPr txBox="1"/>
          <p:nvPr/>
        </p:nvSpPr>
        <p:spPr>
          <a:xfrm>
            <a:off x="789712" y="4405443"/>
            <a:ext cx="455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アレキシサイミア傾向の人は心拍カウント課題の成績が悪い</a:t>
            </a:r>
            <a:r>
              <a:rPr kumimoji="1" lang="en-US" altLang="ja-JP" dirty="0"/>
              <a:t>				</a:t>
            </a:r>
            <a:r>
              <a:rPr kumimoji="1" lang="ja-JP" altLang="en-US" dirty="0"/>
              <a:t>（</a:t>
            </a:r>
            <a:r>
              <a:rPr kumimoji="1" lang="en-US" altLang="ja-JP" dirty="0"/>
              <a:t>Herbert et al., 2011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9DEA6E-CCBA-4A44-8621-9435171D9E03}"/>
              </a:ext>
            </a:extLst>
          </p:cNvPr>
          <p:cNvSpPr txBox="1"/>
          <p:nvPr/>
        </p:nvSpPr>
        <p:spPr>
          <a:xfrm>
            <a:off x="998290" y="5354481"/>
            <a:ext cx="4274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福土先生の結果と異なる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単純な一方向の変化が原因ではないかもしれない</a:t>
            </a:r>
            <a:endParaRPr kumimoji="1" lang="ja-JP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2997431-70C5-4C02-A54E-B28392961483}"/>
              </a:ext>
            </a:extLst>
          </p:cNvPr>
          <p:cNvCxnSpPr/>
          <p:nvPr/>
        </p:nvCxnSpPr>
        <p:spPr>
          <a:xfrm>
            <a:off x="5586700" y="2051730"/>
            <a:ext cx="0" cy="4395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5C5D52-9C32-4A69-A33B-71C63451DE34}"/>
              </a:ext>
            </a:extLst>
          </p:cNvPr>
          <p:cNvSpPr txBox="1"/>
          <p:nvPr/>
        </p:nvSpPr>
        <p:spPr>
          <a:xfrm>
            <a:off x="6036927" y="2483530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内受容感覚の感度が高すぎても問題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DB295F-C52E-46C1-9A9E-68005406AC28}"/>
              </a:ext>
            </a:extLst>
          </p:cNvPr>
          <p:cNvSpPr txBox="1"/>
          <p:nvPr/>
        </p:nvSpPr>
        <p:spPr>
          <a:xfrm>
            <a:off x="6530131" y="283593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感度が高い　⇒　過敏</a:t>
            </a:r>
            <a:endParaRPr kumimoji="1" lang="en-US" altLang="ja-JP" dirty="0"/>
          </a:p>
          <a:p>
            <a:r>
              <a:rPr lang="ja-JP" altLang="en-US" dirty="0"/>
              <a:t>感度が低い　⇒　鈍麻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DDC9BE-3D16-4914-823D-C9F2B1D8E572}"/>
              </a:ext>
            </a:extLst>
          </p:cNvPr>
          <p:cNvSpPr txBox="1"/>
          <p:nvPr/>
        </p:nvSpPr>
        <p:spPr>
          <a:xfrm>
            <a:off x="6036927" y="3887948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過敏症と精度の悪さは同じではない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4B8BF3-D0CA-4CAA-BB6B-042A14BBA856}"/>
              </a:ext>
            </a:extLst>
          </p:cNvPr>
          <p:cNvSpPr txBox="1"/>
          <p:nvPr/>
        </p:nvSpPr>
        <p:spPr>
          <a:xfrm>
            <a:off x="6530131" y="4248156"/>
            <a:ext cx="507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e. g. </a:t>
            </a:r>
            <a:r>
              <a:rPr kumimoji="1" lang="ja-JP" altLang="en-US" dirty="0"/>
              <a:t>視覚過敏症の人は視力が悪いわけではない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267E89-E12B-4D22-BFFC-D00ED44A0FEE}"/>
              </a:ext>
            </a:extLst>
          </p:cNvPr>
          <p:cNvSpPr txBox="1"/>
          <p:nvPr/>
        </p:nvSpPr>
        <p:spPr>
          <a:xfrm>
            <a:off x="6036927" y="506889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ja-JP" altLang="en-US" dirty="0"/>
              <a:t>モダリティの違い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C04936-E0DD-495D-91FA-B18D31EA03DC}"/>
              </a:ext>
            </a:extLst>
          </p:cNvPr>
          <p:cNvSpPr txBox="1"/>
          <p:nvPr/>
        </p:nvSpPr>
        <p:spPr>
          <a:xfrm>
            <a:off x="6530131" y="5427365"/>
            <a:ext cx="507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心拍感覚・制御と胃腸の感覚・制御では異なる影響を及ぼすかもしれない</a:t>
            </a:r>
          </a:p>
        </p:txBody>
      </p:sp>
    </p:spTree>
    <p:extLst>
      <p:ext uri="{BB962C8B-B14F-4D97-AF65-F5344CB8AC3E}">
        <p14:creationId xmlns:p14="http://schemas.microsoft.com/office/powerpoint/2010/main" val="36690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FFAD52CA-A796-40C8-8C79-9CD7E6739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400" dirty="0"/>
              <a:t>Villani, V., </a:t>
            </a:r>
            <a:r>
              <a:rPr lang="en-US" altLang="ja-JP" sz="2400" dirty="0" err="1"/>
              <a:t>Tsakiris</a:t>
            </a:r>
            <a:r>
              <a:rPr lang="en-US" altLang="ja-JP" sz="2400" dirty="0"/>
              <a:t>, M., &amp; Azevedo, R. T. (2019). Transcutaneous </a:t>
            </a:r>
            <a:r>
              <a:rPr lang="en-US" altLang="ja-JP" sz="2400" dirty="0" err="1"/>
              <a:t>vagus</a:t>
            </a:r>
            <a:r>
              <a:rPr lang="en-US" altLang="ja-JP" sz="2400" dirty="0"/>
              <a:t> nerve stimulation improves interoceptive accuracy. </a:t>
            </a:r>
            <a:r>
              <a:rPr lang="en-US" altLang="ja-JP" sz="2400" i="1" dirty="0" err="1"/>
              <a:t>Neuropsychologia</a:t>
            </a:r>
            <a:r>
              <a:rPr lang="en-US" altLang="ja-JP" sz="2400" i="1" dirty="0"/>
              <a:t>, 134, 107201. </a:t>
            </a:r>
            <a:r>
              <a:rPr lang="en-US" altLang="ja-JP" sz="2400" i="1" dirty="0" err="1"/>
              <a:t>doi:https</a:t>
            </a:r>
            <a:r>
              <a:rPr lang="en-US" altLang="ja-JP" sz="2400" i="1" dirty="0"/>
              <a:t>://doi.org/10.1016/j.neuropsychologia.2019.107201</a:t>
            </a:r>
            <a:endParaRPr kumimoji="1" lang="ja-JP" altLang="en-US" sz="1400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73C65F-5F9B-4D38-B4A3-2C376DD8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迷走神経の刺激により内受容感覚感度が向上する</a:t>
            </a:r>
            <a:endParaRPr lang="en-US" altLang="ja-JP" dirty="0"/>
          </a:p>
          <a:p>
            <a:r>
              <a:rPr kumimoji="1" lang="ja-JP" altLang="en-US" dirty="0"/>
              <a:t>方法</a:t>
            </a:r>
            <a:endParaRPr kumimoji="1" lang="en-US" altLang="ja-JP" dirty="0"/>
          </a:p>
          <a:p>
            <a:pPr lvl="1"/>
            <a:r>
              <a:rPr lang="ja-JP" altLang="en-US" dirty="0"/>
              <a:t>心拍カウント</a:t>
            </a:r>
            <a:endParaRPr lang="en-US" altLang="ja-JP" dirty="0"/>
          </a:p>
          <a:p>
            <a:pPr lvl="1"/>
            <a:r>
              <a:rPr kumimoji="1" lang="ja-JP" altLang="en-US" dirty="0"/>
              <a:t>心拍弁別</a:t>
            </a:r>
            <a:endParaRPr kumimoji="1" lang="en-US" altLang="ja-JP" dirty="0"/>
          </a:p>
          <a:p>
            <a:r>
              <a:rPr lang="ja-JP" altLang="en-US" dirty="0"/>
              <a:t>結果</a:t>
            </a:r>
            <a:endParaRPr lang="en-US" altLang="ja-JP" dirty="0"/>
          </a:p>
          <a:p>
            <a:pPr lvl="1"/>
            <a:r>
              <a:rPr kumimoji="1" lang="ja-JP" altLang="en-US" dirty="0"/>
              <a:t>心拍弁別のみ</a:t>
            </a:r>
            <a:endParaRPr lang="en-US" altLang="ja-JP" dirty="0"/>
          </a:p>
          <a:p>
            <a:pPr lvl="1"/>
            <a:r>
              <a:rPr kumimoji="1" lang="ja-JP" altLang="en-US" dirty="0"/>
              <a:t>効果は小さい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502AFC-620D-4D7E-91C5-769E67F47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287" y="2974108"/>
            <a:ext cx="4850476" cy="30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1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170B71-62BC-430F-B410-B2B2F79FD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 err="1">
                <a:latin typeface="Segoe UI" panose="020B0502040204020203" pitchFamily="34" charset="0"/>
              </a:rPr>
              <a:t>Mehling</a:t>
            </a:r>
            <a:r>
              <a:rPr lang="en-US" altLang="ja-JP" sz="1800" dirty="0">
                <a:latin typeface="Segoe UI" panose="020B0502040204020203" pitchFamily="34" charset="0"/>
              </a:rPr>
              <a:t>, W. E., Chesney, M. A., Metzler, T. J., Goldstein, L. A., </a:t>
            </a:r>
            <a:r>
              <a:rPr lang="en-US" altLang="ja-JP" sz="1800" dirty="0" err="1">
                <a:latin typeface="Segoe UI" panose="020B0502040204020203" pitchFamily="34" charset="0"/>
              </a:rPr>
              <a:t>Maguen</a:t>
            </a:r>
            <a:r>
              <a:rPr lang="en-US" altLang="ja-JP" sz="1800" dirty="0">
                <a:latin typeface="Segoe UI" panose="020B0502040204020203" pitchFamily="34" charset="0"/>
              </a:rPr>
              <a:t>, S., Geronimo, C., . . . </a:t>
            </a:r>
            <a:r>
              <a:rPr lang="en-US" altLang="ja-JP" sz="1800" dirty="0" err="1">
                <a:latin typeface="Segoe UI" panose="020B0502040204020203" pitchFamily="34" charset="0"/>
              </a:rPr>
              <a:t>Neylan</a:t>
            </a:r>
            <a:r>
              <a:rPr lang="en-US" altLang="ja-JP" sz="1800" dirty="0">
                <a:latin typeface="Segoe UI" panose="020B0502040204020203" pitchFamily="34" charset="0"/>
              </a:rPr>
              <a:t>, T. C. (2018). A 12-week integrative exercise program improves self-reported mindfulness and interoceptive awareness in war veterans with posttraumatic stress symptoms. </a:t>
            </a:r>
            <a:r>
              <a:rPr lang="en-US" altLang="ja-JP" sz="1800" i="1" dirty="0">
                <a:latin typeface="Segoe UI" panose="020B0502040204020203" pitchFamily="34" charset="0"/>
              </a:rPr>
              <a:t>Journal of Clinical Psychology, 74(4), 554-565. </a:t>
            </a:r>
            <a:r>
              <a:rPr lang="en-US" altLang="ja-JP" sz="1800" i="1" dirty="0" err="1">
                <a:latin typeface="Segoe UI" panose="020B0502040204020203" pitchFamily="34" charset="0"/>
              </a:rPr>
              <a:t>doi:https</a:t>
            </a:r>
            <a:r>
              <a:rPr lang="en-US" altLang="ja-JP" sz="1800" i="1" dirty="0">
                <a:latin typeface="Segoe UI" panose="020B0502040204020203" pitchFamily="34" charset="0"/>
              </a:rPr>
              <a:t>://doi.org/10.1002/jclp.22549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B66B61-E76B-40C1-92E2-49C2E96C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12</a:t>
            </a:r>
            <a:r>
              <a:rPr kumimoji="1" lang="ja-JP" altLang="en-US" dirty="0"/>
              <a:t>週間のマインドフルネスによって内受容感覚が向上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37AC183-763E-455F-9F08-B07957643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36" y="2308537"/>
            <a:ext cx="5713927" cy="428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048343F-05FF-43F5-B291-48EBB17F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1800" dirty="0">
                <a:latin typeface="Segoe UI" panose="020B0502040204020203" pitchFamily="34" charset="0"/>
              </a:rPr>
              <a:t>Fischer, D., Messner, M., &amp; </a:t>
            </a:r>
            <a:r>
              <a:rPr lang="en-US" altLang="ja-JP" sz="1800" dirty="0" err="1">
                <a:latin typeface="Segoe UI" panose="020B0502040204020203" pitchFamily="34" charset="0"/>
              </a:rPr>
              <a:t>Pollatos</a:t>
            </a:r>
            <a:r>
              <a:rPr lang="en-US" altLang="ja-JP" sz="1800" dirty="0">
                <a:latin typeface="Segoe UI" panose="020B0502040204020203" pitchFamily="34" charset="0"/>
              </a:rPr>
              <a:t>, O. (2017). Improvement of Interoceptive Processes after an 8-Week Body Scan Intervention. </a:t>
            </a:r>
            <a:r>
              <a:rPr lang="en-US" altLang="ja-JP" sz="1800" i="1" dirty="0">
                <a:latin typeface="Segoe UI" panose="020B0502040204020203" pitchFamily="34" charset="0"/>
              </a:rPr>
              <a:t>Frontiers in Human Neuroscience, 11(452). doi:10.3389/fnhum.2017.00452</a:t>
            </a:r>
            <a:endParaRPr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DC74AB-A8FD-4EDF-878C-3069D9207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1922463"/>
            <a:ext cx="4615274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9288A30-3F85-4764-8BEB-D25303754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421" y="1922463"/>
            <a:ext cx="4504729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CAE101-6A1C-4D8E-9881-D6F2A38F582B}"/>
              </a:ext>
            </a:extLst>
          </p:cNvPr>
          <p:cNvSpPr txBox="1"/>
          <p:nvPr/>
        </p:nvSpPr>
        <p:spPr>
          <a:xfrm>
            <a:off x="685800" y="5365750"/>
            <a:ext cx="595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マインドフルネスによって心拍カウント成績が向上する</a:t>
            </a:r>
            <a:endParaRPr kumimoji="1" lang="en-US" altLang="ja-JP" dirty="0"/>
          </a:p>
          <a:p>
            <a:r>
              <a:rPr lang="ja-JP" altLang="en-US" dirty="0"/>
              <a:t>ただし，結果は非常に弱い。</a:t>
            </a:r>
            <a:endParaRPr lang="en-US" altLang="ja-JP" dirty="0"/>
          </a:p>
          <a:p>
            <a:r>
              <a:rPr lang="ja-JP" altLang="en-US" dirty="0"/>
              <a:t>統計的にも間接的な証明。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39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1CD28-66B8-4C63-9173-FA7025924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Segoe UI" panose="020B0502040204020203" pitchFamily="34" charset="0"/>
              </a:rPr>
              <a:t>Sugawara, A., </a:t>
            </a:r>
            <a:r>
              <a:rPr lang="en-US" altLang="ja-JP" sz="1800" dirty="0" err="1">
                <a:latin typeface="Segoe UI" panose="020B0502040204020203" pitchFamily="34" charset="0"/>
              </a:rPr>
              <a:t>Terasawa</a:t>
            </a:r>
            <a:r>
              <a:rPr lang="en-US" altLang="ja-JP" sz="1800" dirty="0">
                <a:latin typeface="Segoe UI" panose="020B0502040204020203" pitchFamily="34" charset="0"/>
              </a:rPr>
              <a:t>, Y., </a:t>
            </a:r>
            <a:r>
              <a:rPr lang="en-US" altLang="ja-JP" sz="1800" dirty="0" err="1">
                <a:latin typeface="Segoe UI" panose="020B0502040204020203" pitchFamily="34" charset="0"/>
              </a:rPr>
              <a:t>Katsunuma</a:t>
            </a:r>
            <a:r>
              <a:rPr lang="en-US" altLang="ja-JP" sz="1800" dirty="0">
                <a:latin typeface="Segoe UI" panose="020B0502040204020203" pitchFamily="34" charset="0"/>
              </a:rPr>
              <a:t>, R., &amp; Sekiguchi, A. (2020). Effects of interoceptive training on decision making, anxiety, and somatic symptoms. </a:t>
            </a:r>
            <a:r>
              <a:rPr lang="en-US" altLang="ja-JP" sz="1800" i="1" dirty="0">
                <a:latin typeface="Segoe UI" panose="020B0502040204020203" pitchFamily="34" charset="0"/>
              </a:rPr>
              <a:t>Biopsychosocial Medicine, 14(1), 7. doi:10.1186/s13030-020-00179-7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C3C5F-061A-4837-B8D7-0697CAD8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内受容感覚の訓練によって，意思決定の線形性が向上</a:t>
            </a:r>
            <a:endParaRPr kumimoji="1" lang="en-US" altLang="ja-JP" dirty="0"/>
          </a:p>
          <a:p>
            <a:r>
              <a:rPr lang="ja-JP" altLang="en-US" dirty="0"/>
              <a:t>効果は非常に弱い（前川）</a:t>
            </a:r>
            <a:endParaRPr kumimoji="1" lang="ja-JP" altLang="en-US" dirty="0"/>
          </a:p>
        </p:txBody>
      </p:sp>
      <p:pic>
        <p:nvPicPr>
          <p:cNvPr id="1026" name="Picture 2" descr="図4">
            <a:extLst>
              <a:ext uri="{FF2B5EF4-FFF2-40B4-BE49-F238E27FC236}">
                <a16:creationId xmlns:a16="http://schemas.microsoft.com/office/drawing/2014/main" id="{1EE6E2D9-2148-466F-B523-03509A7FE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57" y="3514988"/>
            <a:ext cx="2983137" cy="178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2E285E71-9AC2-41C6-904A-7946A0780690}"/>
              </a:ext>
            </a:extLst>
          </p:cNvPr>
          <p:cNvGraphicFramePr>
            <a:graphicFrameLocks noGrp="1"/>
          </p:cNvGraphicFramePr>
          <p:nvPr/>
        </p:nvGraphicFramePr>
        <p:xfrm>
          <a:off x="5597990" y="3429000"/>
          <a:ext cx="5275920" cy="1577340"/>
        </p:xfrm>
        <a:graphic>
          <a:graphicData uri="http://schemas.openxmlformats.org/drawingml/2006/table">
            <a:tbl>
              <a:tblPr/>
              <a:tblGrid>
                <a:gridCol w="1318980">
                  <a:extLst>
                    <a:ext uri="{9D8B030D-6E8A-4147-A177-3AD203B41FA5}">
                      <a16:colId xmlns:a16="http://schemas.microsoft.com/office/drawing/2014/main" val="4177489486"/>
                    </a:ext>
                  </a:extLst>
                </a:gridCol>
                <a:gridCol w="1318980">
                  <a:extLst>
                    <a:ext uri="{9D8B030D-6E8A-4147-A177-3AD203B41FA5}">
                      <a16:colId xmlns:a16="http://schemas.microsoft.com/office/drawing/2014/main" val="3167485001"/>
                    </a:ext>
                  </a:extLst>
                </a:gridCol>
                <a:gridCol w="1318980">
                  <a:extLst>
                    <a:ext uri="{9D8B030D-6E8A-4147-A177-3AD203B41FA5}">
                      <a16:colId xmlns:a16="http://schemas.microsoft.com/office/drawing/2014/main" val="4095531034"/>
                    </a:ext>
                  </a:extLst>
                </a:gridCol>
                <a:gridCol w="1318980">
                  <a:extLst>
                    <a:ext uri="{9D8B030D-6E8A-4147-A177-3AD203B41FA5}">
                      <a16:colId xmlns:a16="http://schemas.microsoft.com/office/drawing/2014/main" val="3762232157"/>
                    </a:ext>
                  </a:extLst>
                </a:gridCol>
              </a:tblGrid>
              <a:tr h="376292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050">
                          <a:effectLst/>
                        </a:rPr>
                        <a:t>心理的測定（</a:t>
                      </a:r>
                      <a:r>
                        <a:rPr lang="en-US" altLang="zh-TW" sz="1050" b="1" i="1">
                          <a:effectLst/>
                        </a:rPr>
                        <a:t>n</a:t>
                      </a:r>
                      <a:r>
                        <a:rPr lang="zh-TW" altLang="en-US" sz="1050">
                          <a:effectLst/>
                        </a:rPr>
                        <a:t>  </a:t>
                      </a:r>
                      <a:r>
                        <a:rPr lang="en-US" altLang="zh-TW" sz="1050">
                          <a:effectLst/>
                        </a:rPr>
                        <a:t>= 12</a:t>
                      </a:r>
                      <a:r>
                        <a:rPr lang="zh-TW" altLang="en-US" sz="1050">
                          <a:effectLst/>
                        </a:rPr>
                        <a:t>）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>
                          <a:effectLst/>
                        </a:rPr>
                        <a:t>トレーニング前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>
                          <a:effectLst/>
                        </a:rPr>
                        <a:t>トレーニングの後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5173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>
                          <a:effectLst/>
                        </a:rPr>
                        <a:t>IA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0.70±0.15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0.84±0.11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i="1">
                          <a:effectLst/>
                        </a:rPr>
                        <a:t>p</a:t>
                      </a:r>
                      <a:r>
                        <a:rPr lang="en-US" sz="1050">
                          <a:effectLst/>
                        </a:rPr>
                        <a:t>  = 0.007 </a:t>
                      </a:r>
                      <a:r>
                        <a:rPr lang="en-US" sz="1050" baseline="30000">
                          <a:effectLst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2183784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l" fontAlgn="t"/>
                      <a:r>
                        <a:rPr lang="el-GR" sz="1050">
                          <a:effectLst/>
                        </a:rPr>
                        <a:t>α（</a:t>
                      </a:r>
                      <a:r>
                        <a:rPr lang="ja-JP" altLang="en-US" sz="1050">
                          <a:effectLst/>
                        </a:rPr>
                        <a:t>合理性）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0.75±0.15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0.81±0.33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i="1">
                          <a:effectLst/>
                        </a:rPr>
                        <a:t>p</a:t>
                      </a:r>
                      <a:r>
                        <a:rPr lang="en-US" sz="1050">
                          <a:effectLst/>
                        </a:rPr>
                        <a:t>  = 0.31 </a:t>
                      </a:r>
                      <a:r>
                        <a:rPr lang="en-US" sz="1050" baseline="30000">
                          <a:effectLst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457822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>
                          <a:effectLst/>
                        </a:rPr>
                        <a:t>身体症状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5.0±3.8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3.5±2.9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i="1">
                          <a:effectLst/>
                        </a:rPr>
                        <a:t>p</a:t>
                      </a:r>
                      <a:r>
                        <a:rPr lang="en-US" sz="1050">
                          <a:effectLst/>
                        </a:rPr>
                        <a:t>  = 0.054 </a:t>
                      </a:r>
                      <a:r>
                        <a:rPr lang="en-US" sz="1050" baseline="30000">
                          <a:effectLst/>
                        </a:rPr>
                        <a:t>b</a:t>
                      </a:r>
                      <a:endParaRPr lang="en-US" sz="1050">
                        <a:effectLst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89306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>
                          <a:effectLst/>
                        </a:rPr>
                        <a:t>状態不安（</a:t>
                      </a:r>
                      <a:r>
                        <a:rPr lang="en-US" sz="1050">
                          <a:effectLst/>
                        </a:rPr>
                        <a:t>STAI）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17.5±7.0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15.3±7.7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i="1">
                          <a:effectLst/>
                        </a:rPr>
                        <a:t>p</a:t>
                      </a:r>
                      <a:r>
                        <a:rPr lang="en-US" sz="1050">
                          <a:effectLst/>
                        </a:rPr>
                        <a:t>  = 0.04 </a:t>
                      </a:r>
                      <a:r>
                        <a:rPr lang="en-US" sz="1050" baseline="30000">
                          <a:effectLst/>
                        </a:rPr>
                        <a:t>a</a:t>
                      </a:r>
                      <a:endParaRPr lang="en-US" sz="1050">
                        <a:effectLst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750692"/>
                  </a:ext>
                </a:extLst>
              </a:tr>
              <a:tr h="211091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50">
                          <a:effectLst/>
                        </a:rPr>
                        <a:t>特性不安（</a:t>
                      </a:r>
                      <a:r>
                        <a:rPr lang="en-US" sz="1050">
                          <a:effectLst/>
                        </a:rPr>
                        <a:t>STAI）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24.5±10.0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ja-JP" sz="1050">
                          <a:effectLst/>
                        </a:rPr>
                        <a:t>23.8±9.1</a:t>
                      </a: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i="1" dirty="0">
                          <a:effectLst/>
                        </a:rPr>
                        <a:t>p</a:t>
                      </a:r>
                      <a:r>
                        <a:rPr lang="en-US" sz="1050" dirty="0">
                          <a:effectLst/>
                        </a:rPr>
                        <a:t>  = 0.29 </a:t>
                      </a:r>
                      <a:r>
                        <a:rPr lang="en-US" sz="1050" baseline="30000" dirty="0">
                          <a:effectLst/>
                        </a:rPr>
                        <a:t>b</a:t>
                      </a:r>
                      <a:endParaRPr lang="en-US" sz="1050" dirty="0">
                        <a:effectLst/>
                      </a:endParaRPr>
                    </a:p>
                  </a:txBody>
                  <a:tcPr marL="38100" marR="38100" marT="38100" marB="3810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5D5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00548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C1AB2978-D37D-4E0B-BD28-9D3587D1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990" y="5108257"/>
            <a:ext cx="3146358" cy="892552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1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STAI、状態-特性不安インベントリー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片側ペア</a:t>
            </a:r>
            <a:r>
              <a:rPr kumimoji="0" lang="ja-JP" altLang="ja-JP" sz="11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のt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検定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ja-JP" altLang="ja-JP" sz="700" b="0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両側対応のある</a:t>
            </a:r>
            <a:r>
              <a:rPr kumimoji="0" lang="ja-JP" altLang="ja-JP" sz="11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</a:t>
            </a:r>
            <a:r>
              <a:rPr kumimoji="0" lang="ja-JP" altLang="ja-JP" sz="11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検定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3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36243D-AA01-4344-9B17-59C8878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Segoe UI" panose="020B0502040204020203" pitchFamily="34" charset="0"/>
              </a:rPr>
              <a:t>Khalsa, S. S., </a:t>
            </a:r>
            <a:r>
              <a:rPr lang="en-US" altLang="ja-JP" sz="1800" dirty="0" err="1">
                <a:latin typeface="Segoe UI" panose="020B0502040204020203" pitchFamily="34" charset="0"/>
              </a:rPr>
              <a:t>Rudrauf</a:t>
            </a:r>
            <a:r>
              <a:rPr lang="en-US" altLang="ja-JP" sz="1800" dirty="0">
                <a:latin typeface="Segoe UI" panose="020B0502040204020203" pitchFamily="34" charset="0"/>
              </a:rPr>
              <a:t>, D., </a:t>
            </a:r>
            <a:r>
              <a:rPr lang="en-US" altLang="ja-JP" sz="1800" dirty="0" err="1">
                <a:latin typeface="Segoe UI" panose="020B0502040204020203" pitchFamily="34" charset="0"/>
              </a:rPr>
              <a:t>Hassanpour</a:t>
            </a:r>
            <a:r>
              <a:rPr lang="en-US" altLang="ja-JP" sz="1800" dirty="0">
                <a:latin typeface="Segoe UI" panose="020B0502040204020203" pitchFamily="34" charset="0"/>
              </a:rPr>
              <a:t>, M. S., Davidson, R. J., &amp; </a:t>
            </a:r>
            <a:r>
              <a:rPr lang="en-US" altLang="ja-JP" sz="1800" dirty="0" err="1">
                <a:latin typeface="Segoe UI" panose="020B0502040204020203" pitchFamily="34" charset="0"/>
              </a:rPr>
              <a:t>Tranel</a:t>
            </a:r>
            <a:r>
              <a:rPr lang="en-US" altLang="ja-JP" sz="1800" dirty="0">
                <a:latin typeface="Segoe UI" panose="020B0502040204020203" pitchFamily="34" charset="0"/>
              </a:rPr>
              <a:t>, D. (2020). The practice of meditation is not associated with improved interoceptive awareness of the heartbeat. </a:t>
            </a:r>
            <a:r>
              <a:rPr lang="en-US" altLang="ja-JP" sz="1800" i="1" dirty="0">
                <a:latin typeface="Segoe UI" panose="020B0502040204020203" pitchFamily="34" charset="0"/>
              </a:rPr>
              <a:t>Psychophysiology, 57(2), e13479. </a:t>
            </a:r>
            <a:r>
              <a:rPr lang="en-US" altLang="ja-JP" sz="1800" i="1" dirty="0" err="1">
                <a:latin typeface="Segoe UI" panose="020B0502040204020203" pitchFamily="34" charset="0"/>
              </a:rPr>
              <a:t>doi:https</a:t>
            </a:r>
            <a:r>
              <a:rPr lang="en-US" altLang="ja-JP" sz="1800" i="1" dirty="0">
                <a:latin typeface="Segoe UI" panose="020B0502040204020203" pitchFamily="34" charset="0"/>
              </a:rPr>
              <a:t>://doi.org/10.1111/psyp.13479</a:t>
            </a:r>
            <a:endParaRPr kumimoji="1" lang="ja-JP" alt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6204C97-8A37-4DF3-965A-7527D7709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2110661"/>
            <a:ext cx="6810375" cy="420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AD41468-3F5C-4E41-B5ED-1F1DF225A3E2}"/>
              </a:ext>
            </a:extLst>
          </p:cNvPr>
          <p:cNvSpPr txBox="1"/>
          <p:nvPr/>
        </p:nvSpPr>
        <p:spPr>
          <a:xfrm>
            <a:off x="8204200" y="2298700"/>
            <a:ext cx="348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瞑想によって心拍知覚感度の向上は見られなかった</a:t>
            </a:r>
          </a:p>
        </p:txBody>
      </p:sp>
    </p:spTree>
    <p:extLst>
      <p:ext uri="{BB962C8B-B14F-4D97-AF65-F5344CB8AC3E}">
        <p14:creationId xmlns:p14="http://schemas.microsoft.com/office/powerpoint/2010/main" val="9458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26E2A-8808-4F31-B368-A2B6F7D5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Segoe UI" panose="020B0502040204020203" pitchFamily="34" charset="0"/>
              </a:rPr>
              <a:t>Rominger, C., </a:t>
            </a:r>
            <a:r>
              <a:rPr lang="en-US" altLang="ja-JP" sz="1800" dirty="0" err="1">
                <a:latin typeface="Segoe UI" panose="020B0502040204020203" pitchFamily="34" charset="0"/>
              </a:rPr>
              <a:t>Graßmann</a:t>
            </a:r>
            <a:r>
              <a:rPr lang="en-US" altLang="ja-JP" sz="1800" dirty="0">
                <a:latin typeface="Segoe UI" panose="020B0502040204020203" pitchFamily="34" charset="0"/>
              </a:rPr>
              <a:t>, T. M., Weber, B., &amp; </a:t>
            </a:r>
            <a:r>
              <a:rPr lang="en-US" altLang="ja-JP" sz="1800" dirty="0" err="1">
                <a:latin typeface="Segoe UI" panose="020B0502040204020203" pitchFamily="34" charset="0"/>
              </a:rPr>
              <a:t>Schwerdtfeger</a:t>
            </a:r>
            <a:r>
              <a:rPr lang="en-US" altLang="ja-JP" sz="1800" dirty="0">
                <a:latin typeface="Segoe UI" panose="020B0502040204020203" pitchFamily="34" charset="0"/>
              </a:rPr>
              <a:t>, A. R. (2021). Does contingent biofeedback improve cardiac interoception? A preregistered replication of </a:t>
            </a:r>
            <a:r>
              <a:rPr lang="en-US" altLang="ja-JP" sz="1800" dirty="0" err="1">
                <a:latin typeface="Segoe UI" panose="020B0502040204020203" pitchFamily="34" charset="0"/>
              </a:rPr>
              <a:t>Meyerholz</a:t>
            </a:r>
            <a:r>
              <a:rPr lang="en-US" altLang="ja-JP" sz="1800" dirty="0">
                <a:latin typeface="Segoe UI" panose="020B0502040204020203" pitchFamily="34" charset="0"/>
              </a:rPr>
              <a:t>, </a:t>
            </a:r>
            <a:r>
              <a:rPr lang="en-US" altLang="ja-JP" sz="1800" dirty="0" err="1">
                <a:latin typeface="Segoe UI" panose="020B0502040204020203" pitchFamily="34" charset="0"/>
              </a:rPr>
              <a:t>Irzinger</a:t>
            </a:r>
            <a:r>
              <a:rPr lang="en-US" altLang="ja-JP" sz="1800" dirty="0">
                <a:latin typeface="Segoe UI" panose="020B0502040204020203" pitchFamily="34" charset="0"/>
              </a:rPr>
              <a:t>, </a:t>
            </a:r>
            <a:r>
              <a:rPr lang="en-US" altLang="ja-JP" sz="1800" dirty="0" err="1">
                <a:latin typeface="Segoe UI" panose="020B0502040204020203" pitchFamily="34" charset="0"/>
              </a:rPr>
              <a:t>Withöft</a:t>
            </a:r>
            <a:r>
              <a:rPr lang="en-US" altLang="ja-JP" sz="1800" dirty="0">
                <a:latin typeface="Segoe UI" panose="020B0502040204020203" pitchFamily="34" charset="0"/>
              </a:rPr>
              <a:t>, Gerlach, and Pohl (2019) using the heartbeat discrimination task in a </a:t>
            </a:r>
            <a:r>
              <a:rPr lang="en-US" altLang="ja-JP" sz="1800" dirty="0" err="1">
                <a:latin typeface="Segoe UI" panose="020B0502040204020203" pitchFamily="34" charset="0"/>
              </a:rPr>
              <a:t>randomised</a:t>
            </a:r>
            <a:r>
              <a:rPr lang="en-US" altLang="ja-JP" sz="1800" dirty="0">
                <a:latin typeface="Segoe UI" panose="020B0502040204020203" pitchFamily="34" charset="0"/>
              </a:rPr>
              <a:t> control trial. </a:t>
            </a:r>
            <a:r>
              <a:rPr lang="en-US" altLang="ja-JP" sz="1800" i="1" dirty="0" err="1">
                <a:latin typeface="Segoe UI" panose="020B0502040204020203" pitchFamily="34" charset="0"/>
              </a:rPr>
              <a:t>PloS</a:t>
            </a:r>
            <a:r>
              <a:rPr lang="en-US" altLang="ja-JP" sz="1800" i="1" dirty="0">
                <a:latin typeface="Segoe UI" panose="020B0502040204020203" pitchFamily="34" charset="0"/>
              </a:rPr>
              <a:t> One, 16(3), e0248246. doi:10.1371/journal.pone.0248246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C93682-D396-409B-9196-DC006F606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92834"/>
            <a:ext cx="7473950" cy="40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D1907-AD7F-4812-811E-22FB0198A1D2}"/>
              </a:ext>
            </a:extLst>
          </p:cNvPr>
          <p:cNvSpPr txBox="1"/>
          <p:nvPr/>
        </p:nvSpPr>
        <p:spPr>
          <a:xfrm>
            <a:off x="8664913" y="3036163"/>
            <a:ext cx="2586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バイオフィードバックによって，心拍弁別課題および内受容認識の向上はみられない</a:t>
            </a:r>
          </a:p>
        </p:txBody>
      </p:sp>
    </p:spTree>
    <p:extLst>
      <p:ext uri="{BB962C8B-B14F-4D97-AF65-F5344CB8AC3E}">
        <p14:creationId xmlns:p14="http://schemas.microsoft.com/office/powerpoint/2010/main" val="42224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70CD05-AFD0-4277-B18F-434D1C0C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1800" dirty="0">
                <a:latin typeface="Segoe UI" panose="020B0502040204020203" pitchFamily="34" charset="0"/>
              </a:rPr>
              <a:t>Herbert, B. M., Herbert, C., &amp; </a:t>
            </a:r>
            <a:r>
              <a:rPr lang="en-US" altLang="ja-JP" sz="1800" dirty="0" err="1">
                <a:latin typeface="Segoe UI" panose="020B0502040204020203" pitchFamily="34" charset="0"/>
              </a:rPr>
              <a:t>Pollatos</a:t>
            </a:r>
            <a:r>
              <a:rPr lang="en-US" altLang="ja-JP" sz="1800" dirty="0">
                <a:latin typeface="Segoe UI" panose="020B0502040204020203" pitchFamily="34" charset="0"/>
              </a:rPr>
              <a:t>, O. (2011). On the relationship between interoceptive awareness and alexithymia: is interoceptive awareness related to emotional awareness? </a:t>
            </a:r>
            <a:r>
              <a:rPr lang="en-US" altLang="ja-JP" sz="1800" i="1" dirty="0">
                <a:latin typeface="Segoe UI" panose="020B0502040204020203" pitchFamily="34" charset="0"/>
              </a:rPr>
              <a:t>Journal of Personality, 79(5), 1149-1175. 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9DCBCE-F1B0-4C1F-92AF-0940C4C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4" y="2139950"/>
            <a:ext cx="5813976" cy="36639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17F0B7-9F5D-457A-9940-6907CC73DC47}"/>
              </a:ext>
            </a:extLst>
          </p:cNvPr>
          <p:cNvSpPr txBox="1"/>
          <p:nvPr/>
        </p:nvSpPr>
        <p:spPr>
          <a:xfrm>
            <a:off x="7336563" y="3016925"/>
            <a:ext cx="4200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アレキシサイミア傾向の人は心拍カウント課題の成績が悪い</a:t>
            </a:r>
          </a:p>
        </p:txBody>
      </p:sp>
    </p:spTree>
    <p:extLst>
      <p:ext uri="{BB962C8B-B14F-4D97-AF65-F5344CB8AC3E}">
        <p14:creationId xmlns:p14="http://schemas.microsoft.com/office/powerpoint/2010/main" val="210558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850</Words>
  <Application>Microsoft Office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游ゴシック Light</vt:lpstr>
      <vt:lpstr>Arial</vt:lpstr>
      <vt:lpstr>Georgia</vt:lpstr>
      <vt:lpstr>Segoe UI</vt:lpstr>
      <vt:lpstr>Wingdings</vt:lpstr>
      <vt:lpstr>Office テーマ</vt:lpstr>
      <vt:lpstr>質問：心拍弁別課題における訓練の効果は？←自律訓練法､マインドフルネス瞑想法などの影響は？</vt:lpstr>
      <vt:lpstr>質問：福土審先生の研究でIBS患者やalexithymia傾向者で､腸の膨張感の感度が高い傾向が見つかっているのでは。 身体感覚増幅（Somatosensory Amplification)傾向との折り合いは？　 内受容感覚の感度が高すぎても問題が生じる？</vt:lpstr>
      <vt:lpstr>Villani, V., Tsakiris, M., &amp; Azevedo, R. T. (2019). Transcutaneous vagus nerve stimulation improves interoceptive accuracy. Neuropsychologia, 134, 107201. doi:https://doi.org/10.1016/j.neuropsychologia.2019.107201</vt:lpstr>
      <vt:lpstr>Mehling, W. E., Chesney, M. A., Metzler, T. J., Goldstein, L. A., Maguen, S., Geronimo, C., . . . Neylan, T. C. (2018). A 12-week integrative exercise program improves self-reported mindfulness and interoceptive awareness in war veterans with posttraumatic stress symptoms. Journal of Clinical Psychology, 74(4), 554-565. doi:https://doi.org/10.1002/jclp.22549</vt:lpstr>
      <vt:lpstr>Fischer, D., Messner, M., &amp; Pollatos, O. (2017). Improvement of Interoceptive Processes after an 8-Week Body Scan Intervention. Frontiers in Human Neuroscience, 11(452). doi:10.3389/fnhum.2017.00452</vt:lpstr>
      <vt:lpstr>Sugawara, A., Terasawa, Y., Katsunuma, R., &amp; Sekiguchi, A. (2020). Effects of interoceptive training on decision making, anxiety, and somatic symptoms. Biopsychosocial Medicine, 14(1), 7. doi:10.1186/s13030-020-00179-7</vt:lpstr>
      <vt:lpstr>Khalsa, S. S., Rudrauf, D., Hassanpour, M. S., Davidson, R. J., &amp; Tranel, D. (2020). The practice of meditation is not associated with improved interoceptive awareness of the heartbeat. Psychophysiology, 57(2), e13479. doi:https://doi.org/10.1111/psyp.13479</vt:lpstr>
      <vt:lpstr>Rominger, C., Graßmann, T. M., Weber, B., &amp; Schwerdtfeger, A. R. (2021). Does contingent biofeedback improve cardiac interoception? A preregistered replication of Meyerholz, Irzinger, Withöft, Gerlach, and Pohl (2019) using the heartbeat discrimination task in a randomised control trial. PloS One, 16(3), e0248246. doi:10.1371/journal.pone.0248246</vt:lpstr>
      <vt:lpstr>Herbert, B. M., Herbert, C., &amp; Pollatos, O. (2011). On the relationship between interoceptive awareness and alexithymia: is interoceptive awareness related to emotional awareness? Journal of Personality, 79(5), 1149-1175.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質問：心拍弁別課題における訓練の効果は？←自律訓練法､マインドフルネス瞑想法などの影響は？</dc:title>
  <dc:creator>前川 亮</dc:creator>
  <cp:lastModifiedBy>前川 亮</cp:lastModifiedBy>
  <cp:revision>16</cp:revision>
  <dcterms:created xsi:type="dcterms:W3CDTF">2021-07-08T08:32:45Z</dcterms:created>
  <dcterms:modified xsi:type="dcterms:W3CDTF">2021-07-14T01:29:19Z</dcterms:modified>
</cp:coreProperties>
</file>