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4823" r:id="rId4"/>
    <p:sldId id="4825" r:id="rId5"/>
    <p:sldId id="259" r:id="rId6"/>
    <p:sldId id="4814" r:id="rId7"/>
    <p:sldId id="261" r:id="rId8"/>
    <p:sldId id="260" r:id="rId9"/>
    <p:sldId id="263" r:id="rId10"/>
    <p:sldId id="4811" r:id="rId11"/>
    <p:sldId id="319" r:id="rId12"/>
    <p:sldId id="4812" r:id="rId13"/>
    <p:sldId id="4813" r:id="rId14"/>
    <p:sldId id="4817" r:id="rId15"/>
    <p:sldId id="4818" r:id="rId16"/>
    <p:sldId id="4819" r:id="rId17"/>
    <p:sldId id="4820" r:id="rId18"/>
    <p:sldId id="4821" r:id="rId19"/>
    <p:sldId id="4822" r:id="rId20"/>
    <p:sldId id="4815" r:id="rId21"/>
    <p:sldId id="4824" r:id="rId22"/>
    <p:sldId id="4816"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EE659B3E-EB1B-4A35-B4C5-A74FD5C5B939}"/>
    <pc:docChg chg="undo custSel addSld modSld">
      <pc:chgData name="前川 亮" userId="d7d429a203bb0ce1" providerId="LiveId" clId="{EE659B3E-EB1B-4A35-B4C5-A74FD5C5B939}" dt="2023-09-01T00:47:15.639" v="78" actId="164"/>
      <pc:docMkLst>
        <pc:docMk/>
      </pc:docMkLst>
      <pc:sldChg chg="addSp delSp modSp new mod">
        <pc:chgData name="前川 亮" userId="d7d429a203bb0ce1" providerId="LiveId" clId="{EE659B3E-EB1B-4A35-B4C5-A74FD5C5B939}" dt="2023-09-01T00:47:15.639" v="78" actId="164"/>
        <pc:sldMkLst>
          <pc:docMk/>
          <pc:sldMk cId="2946032361" sldId="4825"/>
        </pc:sldMkLst>
        <pc:spChg chg="add mod">
          <ac:chgData name="前川 亮" userId="d7d429a203bb0ce1" providerId="LiveId" clId="{EE659B3E-EB1B-4A35-B4C5-A74FD5C5B939}" dt="2023-09-01T00:47:15.639" v="78" actId="164"/>
          <ac:spMkLst>
            <pc:docMk/>
            <pc:sldMk cId="2946032361" sldId="4825"/>
            <ac:spMk id="2" creationId="{DD713E74-97E8-4B0D-027B-25B46C84B682}"/>
          </ac:spMkLst>
        </pc:spChg>
        <pc:spChg chg="add mod">
          <ac:chgData name="前川 亮" userId="d7d429a203bb0ce1" providerId="LiveId" clId="{EE659B3E-EB1B-4A35-B4C5-A74FD5C5B939}" dt="2023-09-01T00:47:15.639" v="78" actId="164"/>
          <ac:spMkLst>
            <pc:docMk/>
            <pc:sldMk cId="2946032361" sldId="4825"/>
            <ac:spMk id="3" creationId="{3D94BB1F-23EF-9130-68AC-5EAE978E4ED0}"/>
          </ac:spMkLst>
        </pc:spChg>
        <pc:spChg chg="add mod">
          <ac:chgData name="前川 亮" userId="d7d429a203bb0ce1" providerId="LiveId" clId="{EE659B3E-EB1B-4A35-B4C5-A74FD5C5B939}" dt="2023-09-01T00:47:15.639" v="78" actId="164"/>
          <ac:spMkLst>
            <pc:docMk/>
            <pc:sldMk cId="2946032361" sldId="4825"/>
            <ac:spMk id="4" creationId="{BA6EA769-22A2-B82C-73EF-D83103805B9F}"/>
          </ac:spMkLst>
        </pc:spChg>
        <pc:spChg chg="add mod">
          <ac:chgData name="前川 亮" userId="d7d429a203bb0ce1" providerId="LiveId" clId="{EE659B3E-EB1B-4A35-B4C5-A74FD5C5B939}" dt="2023-09-01T00:47:15.639" v="78" actId="164"/>
          <ac:spMkLst>
            <pc:docMk/>
            <pc:sldMk cId="2946032361" sldId="4825"/>
            <ac:spMk id="5" creationId="{1A9C364E-03C0-7FD1-CCD3-A77E67179767}"/>
          </ac:spMkLst>
        </pc:spChg>
        <pc:spChg chg="add mod">
          <ac:chgData name="前川 亮" userId="d7d429a203bb0ce1" providerId="LiveId" clId="{EE659B3E-EB1B-4A35-B4C5-A74FD5C5B939}" dt="2023-09-01T00:47:15.639" v="78" actId="164"/>
          <ac:spMkLst>
            <pc:docMk/>
            <pc:sldMk cId="2946032361" sldId="4825"/>
            <ac:spMk id="6" creationId="{D36DE6CD-09C8-3348-1094-F595E224F69A}"/>
          </ac:spMkLst>
        </pc:spChg>
        <pc:spChg chg="add mod">
          <ac:chgData name="前川 亮" userId="d7d429a203bb0ce1" providerId="LiveId" clId="{EE659B3E-EB1B-4A35-B4C5-A74FD5C5B939}" dt="2023-09-01T00:47:15.639" v="78" actId="164"/>
          <ac:spMkLst>
            <pc:docMk/>
            <pc:sldMk cId="2946032361" sldId="4825"/>
            <ac:spMk id="7" creationId="{308D3487-0016-037F-BDAD-0D5A79D74F52}"/>
          </ac:spMkLst>
        </pc:spChg>
        <pc:spChg chg="add mod ord">
          <ac:chgData name="前川 亮" userId="d7d429a203bb0ce1" providerId="LiveId" clId="{EE659B3E-EB1B-4A35-B4C5-A74FD5C5B939}" dt="2023-09-01T00:47:15.639" v="78" actId="164"/>
          <ac:spMkLst>
            <pc:docMk/>
            <pc:sldMk cId="2946032361" sldId="4825"/>
            <ac:spMk id="11" creationId="{C5A99FE1-9A41-CDA0-EDEE-291E764BEB6A}"/>
          </ac:spMkLst>
        </pc:spChg>
        <pc:spChg chg="add del mod">
          <ac:chgData name="前川 亮" userId="d7d429a203bb0ce1" providerId="LiveId" clId="{EE659B3E-EB1B-4A35-B4C5-A74FD5C5B939}" dt="2023-09-01T00:43:20.102" v="3" actId="478"/>
          <ac:spMkLst>
            <pc:docMk/>
            <pc:sldMk cId="2946032361" sldId="4825"/>
            <ac:spMk id="12" creationId="{F5317751-6551-4AE3-CAE0-8FE9DBA7C402}"/>
          </ac:spMkLst>
        </pc:spChg>
        <pc:spChg chg="add mod ord">
          <ac:chgData name="前川 亮" userId="d7d429a203bb0ce1" providerId="LiveId" clId="{EE659B3E-EB1B-4A35-B4C5-A74FD5C5B939}" dt="2023-09-01T00:47:15.639" v="78" actId="164"/>
          <ac:spMkLst>
            <pc:docMk/>
            <pc:sldMk cId="2946032361" sldId="4825"/>
            <ac:spMk id="13" creationId="{E270AB0F-1193-9800-2612-666DBB93E1F4}"/>
          </ac:spMkLst>
        </pc:spChg>
        <pc:spChg chg="add mod ord">
          <ac:chgData name="前川 亮" userId="d7d429a203bb0ce1" providerId="LiveId" clId="{EE659B3E-EB1B-4A35-B4C5-A74FD5C5B939}" dt="2023-09-01T00:47:15.639" v="78" actId="164"/>
          <ac:spMkLst>
            <pc:docMk/>
            <pc:sldMk cId="2946032361" sldId="4825"/>
            <ac:spMk id="14" creationId="{B534593A-BE70-B77B-A057-4D7E9F61FCCB}"/>
          </ac:spMkLst>
        </pc:spChg>
        <pc:spChg chg="add mod">
          <ac:chgData name="前川 亮" userId="d7d429a203bb0ce1" providerId="LiveId" clId="{EE659B3E-EB1B-4A35-B4C5-A74FD5C5B939}" dt="2023-09-01T00:47:15.639" v="78" actId="164"/>
          <ac:spMkLst>
            <pc:docMk/>
            <pc:sldMk cId="2946032361" sldId="4825"/>
            <ac:spMk id="25" creationId="{B2071D69-3E25-EC36-A677-6D6B7995B7BE}"/>
          </ac:spMkLst>
        </pc:spChg>
        <pc:spChg chg="add mod">
          <ac:chgData name="前川 亮" userId="d7d429a203bb0ce1" providerId="LiveId" clId="{EE659B3E-EB1B-4A35-B4C5-A74FD5C5B939}" dt="2023-09-01T00:47:15.639" v="78" actId="164"/>
          <ac:spMkLst>
            <pc:docMk/>
            <pc:sldMk cId="2946032361" sldId="4825"/>
            <ac:spMk id="26" creationId="{DE4DF65A-1B02-7C08-6577-A22E94E55F90}"/>
          </ac:spMkLst>
        </pc:spChg>
        <pc:spChg chg="add mod">
          <ac:chgData name="前川 亮" userId="d7d429a203bb0ce1" providerId="LiveId" clId="{EE659B3E-EB1B-4A35-B4C5-A74FD5C5B939}" dt="2023-09-01T00:47:15.639" v="78" actId="164"/>
          <ac:spMkLst>
            <pc:docMk/>
            <pc:sldMk cId="2946032361" sldId="4825"/>
            <ac:spMk id="27" creationId="{955E3DBF-41D9-03EA-5549-E57BD9246CEC}"/>
          </ac:spMkLst>
        </pc:spChg>
        <pc:grpChg chg="add mod">
          <ac:chgData name="前川 亮" userId="d7d429a203bb0ce1" providerId="LiveId" clId="{EE659B3E-EB1B-4A35-B4C5-A74FD5C5B939}" dt="2023-09-01T00:47:15.639" v="78" actId="164"/>
          <ac:grpSpMkLst>
            <pc:docMk/>
            <pc:sldMk cId="2946032361" sldId="4825"/>
            <ac:grpSpMk id="36" creationId="{1A5DA234-A2A8-2B0D-4FA9-DCDFA385EF50}"/>
          </ac:grpSpMkLst>
        </pc:grpChg>
        <pc:cxnChg chg="add del mod">
          <ac:chgData name="前川 亮" userId="d7d429a203bb0ce1" providerId="LiveId" clId="{EE659B3E-EB1B-4A35-B4C5-A74FD5C5B939}" dt="2023-09-01T00:44:14.770" v="19" actId="478"/>
          <ac:cxnSpMkLst>
            <pc:docMk/>
            <pc:sldMk cId="2946032361" sldId="4825"/>
            <ac:cxnSpMk id="8" creationId="{3BD897FF-1083-9F41-B7D0-06E31A09D529}"/>
          </ac:cxnSpMkLst>
        </pc:cxnChg>
        <pc:cxnChg chg="add del mod">
          <ac:chgData name="前川 亮" userId="d7d429a203bb0ce1" providerId="LiveId" clId="{EE659B3E-EB1B-4A35-B4C5-A74FD5C5B939}" dt="2023-09-01T00:44:13.860" v="18" actId="478"/>
          <ac:cxnSpMkLst>
            <pc:docMk/>
            <pc:sldMk cId="2946032361" sldId="4825"/>
            <ac:cxnSpMk id="9" creationId="{DA05ECAE-AA29-EDF5-98C9-9763122BB1BE}"/>
          </ac:cxnSpMkLst>
        </pc:cxnChg>
        <pc:cxnChg chg="add del mod">
          <ac:chgData name="前川 亮" userId="d7d429a203bb0ce1" providerId="LiveId" clId="{EE659B3E-EB1B-4A35-B4C5-A74FD5C5B939}" dt="2023-09-01T00:44:12.676" v="17" actId="478"/>
          <ac:cxnSpMkLst>
            <pc:docMk/>
            <pc:sldMk cId="2946032361" sldId="4825"/>
            <ac:cxnSpMk id="10" creationId="{CE54BFD8-6D09-E86E-08F6-89FF6FA970DE}"/>
          </ac:cxnSpMkLst>
        </pc:cxnChg>
        <pc:cxnChg chg="add mod">
          <ac:chgData name="前川 亮" userId="d7d429a203bb0ce1" providerId="LiveId" clId="{EE659B3E-EB1B-4A35-B4C5-A74FD5C5B939}" dt="2023-09-01T00:47:15.639" v="78" actId="164"/>
          <ac:cxnSpMkLst>
            <pc:docMk/>
            <pc:sldMk cId="2946032361" sldId="4825"/>
            <ac:cxnSpMk id="29" creationId="{1BEE233F-FAEB-46F5-5836-14E413072E5A}"/>
          </ac:cxnSpMkLst>
        </pc:cxnChg>
        <pc:cxnChg chg="add mod">
          <ac:chgData name="前川 亮" userId="d7d429a203bb0ce1" providerId="LiveId" clId="{EE659B3E-EB1B-4A35-B4C5-A74FD5C5B939}" dt="2023-09-01T00:47:15.639" v="78" actId="164"/>
          <ac:cxnSpMkLst>
            <pc:docMk/>
            <pc:sldMk cId="2946032361" sldId="4825"/>
            <ac:cxnSpMk id="30" creationId="{987FA4D8-46CF-ED38-0745-DFF21D3C202F}"/>
          </ac:cxnSpMkLst>
        </pc:cxnChg>
        <pc:cxnChg chg="add mod">
          <ac:chgData name="前川 亮" userId="d7d429a203bb0ce1" providerId="LiveId" clId="{EE659B3E-EB1B-4A35-B4C5-A74FD5C5B939}" dt="2023-09-01T00:47:15.639" v="78" actId="164"/>
          <ac:cxnSpMkLst>
            <pc:docMk/>
            <pc:sldMk cId="2946032361" sldId="4825"/>
            <ac:cxnSpMk id="33" creationId="{04AB6B16-6894-801C-E45B-F80A42AC254D}"/>
          </ac:cxnSpMkLst>
        </pc:cxnChg>
      </pc:sldChg>
    </pc:docChg>
  </pc:docChgLst>
  <pc:docChgLst>
    <pc:chgData name="前川 亮" userId="d7d429a203bb0ce1" providerId="LiveId" clId="{F78BC08F-9A37-444F-B03D-13BA11084D37}"/>
    <pc:docChg chg="custSel addSld modSld">
      <pc:chgData name="前川 亮" userId="d7d429a203bb0ce1" providerId="LiveId" clId="{F78BC08F-9A37-444F-B03D-13BA11084D37}" dt="2023-09-05T01:15:06.313" v="367" actId="164"/>
      <pc:docMkLst>
        <pc:docMk/>
      </pc:docMkLst>
      <pc:sldChg chg="delSp modSp add">
        <pc:chgData name="前川 亮" userId="d7d429a203bb0ce1" providerId="LiveId" clId="{F78BC08F-9A37-444F-B03D-13BA11084D37}" dt="2023-08-31T19:57:14.982" v="173" actId="478"/>
        <pc:sldMkLst>
          <pc:docMk/>
          <pc:sldMk cId="1348322438" sldId="4823"/>
        </pc:sldMkLst>
        <pc:spChg chg="mod">
          <ac:chgData name="前川 亮" userId="d7d429a203bb0ce1" providerId="LiveId" clId="{F78BC08F-9A37-444F-B03D-13BA11084D37}" dt="2023-08-31T19:53:15.653" v="10" actId="20577"/>
          <ac:spMkLst>
            <pc:docMk/>
            <pc:sldMk cId="1348322438" sldId="4823"/>
            <ac:spMk id="4" creationId="{9C6D39C9-1FA7-6456-D052-C2A75F13E3D3}"/>
          </ac:spMkLst>
        </pc:spChg>
        <pc:spChg chg="mod">
          <ac:chgData name="前川 亮" userId="d7d429a203bb0ce1" providerId="LiveId" clId="{F78BC08F-9A37-444F-B03D-13BA11084D37}" dt="2023-08-31T19:56:12.780" v="172" actId="20577"/>
          <ac:spMkLst>
            <pc:docMk/>
            <pc:sldMk cId="1348322438" sldId="4823"/>
            <ac:spMk id="5" creationId="{7ACFE1F4-F41E-6A5C-7ADC-1E020AF0F73C}"/>
          </ac:spMkLst>
        </pc:spChg>
        <pc:spChg chg="mod">
          <ac:chgData name="前川 亮" userId="d7d429a203bb0ce1" providerId="LiveId" clId="{F78BC08F-9A37-444F-B03D-13BA11084D37}" dt="2023-08-31T19:53:42.396" v="87" actId="20577"/>
          <ac:spMkLst>
            <pc:docMk/>
            <pc:sldMk cId="1348322438" sldId="4823"/>
            <ac:spMk id="6" creationId="{C30E0CCB-65B6-779C-A9F6-2763AC1BB404}"/>
          </ac:spMkLst>
        </pc:spChg>
        <pc:spChg chg="mod">
          <ac:chgData name="前川 亮" userId="d7d429a203bb0ce1" providerId="LiveId" clId="{F78BC08F-9A37-444F-B03D-13BA11084D37}" dt="2023-08-31T19:54:44.331" v="112" actId="20577"/>
          <ac:spMkLst>
            <pc:docMk/>
            <pc:sldMk cId="1348322438" sldId="4823"/>
            <ac:spMk id="7" creationId="{B7E2E271-B6D0-1F9A-9DA7-84D3A1803130}"/>
          </ac:spMkLst>
        </pc:spChg>
        <pc:spChg chg="mod">
          <ac:chgData name="前川 亮" userId="d7d429a203bb0ce1" providerId="LiveId" clId="{F78BC08F-9A37-444F-B03D-13BA11084D37}" dt="2023-08-31T19:53:51.199" v="105" actId="20577"/>
          <ac:spMkLst>
            <pc:docMk/>
            <pc:sldMk cId="1348322438" sldId="4823"/>
            <ac:spMk id="8" creationId="{29044E8A-C147-6C41-9C8B-C3918B1C9BA8}"/>
          </ac:spMkLst>
        </pc:spChg>
        <pc:spChg chg="mod">
          <ac:chgData name="前川 亮" userId="d7d429a203bb0ce1" providerId="LiveId" clId="{F78BC08F-9A37-444F-B03D-13BA11084D37}" dt="2023-08-31T19:55:25.323" v="160" actId="20577"/>
          <ac:spMkLst>
            <pc:docMk/>
            <pc:sldMk cId="1348322438" sldId="4823"/>
            <ac:spMk id="9" creationId="{3D83B75B-486D-B80A-C9B7-A41A6EE35CAE}"/>
          </ac:spMkLst>
        </pc:spChg>
        <pc:cxnChg chg="del mod">
          <ac:chgData name="前川 亮" userId="d7d429a203bb0ce1" providerId="LiveId" clId="{F78BC08F-9A37-444F-B03D-13BA11084D37}" dt="2023-08-31T19:57:14.982" v="173" actId="478"/>
          <ac:cxnSpMkLst>
            <pc:docMk/>
            <pc:sldMk cId="1348322438" sldId="4823"/>
            <ac:cxnSpMk id="18" creationId="{E7E29D84-A00F-4CFB-7596-94DEE9653586}"/>
          </ac:cxnSpMkLst>
        </pc:cxnChg>
      </pc:sldChg>
      <pc:sldChg chg="addSp delSp modSp add delAnim">
        <pc:chgData name="前川 亮" userId="d7d429a203bb0ce1" providerId="LiveId" clId="{F78BC08F-9A37-444F-B03D-13BA11084D37}" dt="2023-09-05T01:15:06.313" v="367" actId="164"/>
        <pc:sldMkLst>
          <pc:docMk/>
          <pc:sldMk cId="3852041061" sldId="4824"/>
        </pc:sldMkLst>
        <pc:spChg chg="mod">
          <ac:chgData name="前川 亮" userId="d7d429a203bb0ce1" providerId="LiveId" clId="{F78BC08F-9A37-444F-B03D-13BA11084D37}" dt="2023-09-05T01:15:06.313" v="367" actId="164"/>
          <ac:spMkLst>
            <pc:docMk/>
            <pc:sldMk cId="3852041061" sldId="4824"/>
            <ac:spMk id="3" creationId="{3879A18D-0375-9076-F3D1-57C31451DAE1}"/>
          </ac:spMkLst>
        </pc:spChg>
        <pc:spChg chg="mod">
          <ac:chgData name="前川 亮" userId="d7d429a203bb0ce1" providerId="LiveId" clId="{F78BC08F-9A37-444F-B03D-13BA11084D37}" dt="2023-09-05T01:15:06.313" v="367" actId="164"/>
          <ac:spMkLst>
            <pc:docMk/>
            <pc:sldMk cId="3852041061" sldId="4824"/>
            <ac:spMk id="4" creationId="{6C14BF85-E4CF-7EC5-B7C4-3C3E2FEF44AD}"/>
          </ac:spMkLst>
        </pc:spChg>
        <pc:spChg chg="mod">
          <ac:chgData name="前川 亮" userId="d7d429a203bb0ce1" providerId="LiveId" clId="{F78BC08F-9A37-444F-B03D-13BA11084D37}" dt="2023-09-05T01:15:06.313" v="367" actId="164"/>
          <ac:spMkLst>
            <pc:docMk/>
            <pc:sldMk cId="3852041061" sldId="4824"/>
            <ac:spMk id="5" creationId="{6E43C740-A71D-5FAC-E0C5-EB9CCD4586B5}"/>
          </ac:spMkLst>
        </pc:spChg>
        <pc:spChg chg="mod">
          <ac:chgData name="前川 亮" userId="d7d429a203bb0ce1" providerId="LiveId" clId="{F78BC08F-9A37-444F-B03D-13BA11084D37}" dt="2023-09-05T01:15:06.313" v="367" actId="164"/>
          <ac:spMkLst>
            <pc:docMk/>
            <pc:sldMk cId="3852041061" sldId="4824"/>
            <ac:spMk id="6" creationId="{DE3CA0E3-B48E-F5DC-00FE-85B9A4CF046B}"/>
          </ac:spMkLst>
        </pc:spChg>
        <pc:spChg chg="mod">
          <ac:chgData name="前川 亮" userId="d7d429a203bb0ce1" providerId="LiveId" clId="{F78BC08F-9A37-444F-B03D-13BA11084D37}" dt="2023-09-05T01:15:06.313" v="367" actId="164"/>
          <ac:spMkLst>
            <pc:docMk/>
            <pc:sldMk cId="3852041061" sldId="4824"/>
            <ac:spMk id="7" creationId="{A7D67889-2432-3659-58D6-0F8BD6646394}"/>
          </ac:spMkLst>
        </pc:spChg>
        <pc:spChg chg="mod">
          <ac:chgData name="前川 亮" userId="d7d429a203bb0ce1" providerId="LiveId" clId="{F78BC08F-9A37-444F-B03D-13BA11084D37}" dt="2023-09-05T01:15:06.313" v="367" actId="164"/>
          <ac:spMkLst>
            <pc:docMk/>
            <pc:sldMk cId="3852041061" sldId="4824"/>
            <ac:spMk id="18" creationId="{2929BD07-4877-2192-0D16-EB6C83675139}"/>
          </ac:spMkLst>
        </pc:spChg>
        <pc:spChg chg="mod">
          <ac:chgData name="前川 亮" userId="d7d429a203bb0ce1" providerId="LiveId" clId="{F78BC08F-9A37-444F-B03D-13BA11084D37}" dt="2023-09-05T01:15:06.313" v="367" actId="164"/>
          <ac:spMkLst>
            <pc:docMk/>
            <pc:sldMk cId="3852041061" sldId="4824"/>
            <ac:spMk id="19" creationId="{00AE7AB0-DD6D-E18E-0DE0-6F3E962BB5AB}"/>
          </ac:spMkLst>
        </pc:spChg>
        <pc:spChg chg="mod">
          <ac:chgData name="前川 亮" userId="d7d429a203bb0ce1" providerId="LiveId" clId="{F78BC08F-9A37-444F-B03D-13BA11084D37}" dt="2023-09-05T01:15:06.313" v="367" actId="164"/>
          <ac:spMkLst>
            <pc:docMk/>
            <pc:sldMk cId="3852041061" sldId="4824"/>
            <ac:spMk id="22" creationId="{A7148486-50B3-6718-8403-68B1C30D8FA3}"/>
          </ac:spMkLst>
        </pc:spChg>
        <pc:spChg chg="del">
          <ac:chgData name="前川 亮" userId="d7d429a203bb0ce1" providerId="LiveId" clId="{F78BC08F-9A37-444F-B03D-13BA11084D37}" dt="2023-08-31T21:23:54.916" v="177" actId="478"/>
          <ac:spMkLst>
            <pc:docMk/>
            <pc:sldMk cId="3852041061" sldId="4824"/>
            <ac:spMk id="23" creationId="{648C80FC-9E70-A8E8-9BC9-FABE89EA708C}"/>
          </ac:spMkLst>
        </pc:spChg>
        <pc:spChg chg="mod">
          <ac:chgData name="前川 亮" userId="d7d429a203bb0ce1" providerId="LiveId" clId="{F78BC08F-9A37-444F-B03D-13BA11084D37}" dt="2023-09-05T01:15:06.313" v="367" actId="164"/>
          <ac:spMkLst>
            <pc:docMk/>
            <pc:sldMk cId="3852041061" sldId="4824"/>
            <ac:spMk id="24" creationId="{1FB9DDBB-F8A3-E49F-A34C-76A6CC603752}"/>
          </ac:spMkLst>
        </pc:spChg>
        <pc:grpChg chg="add mod">
          <ac:chgData name="前川 亮" userId="d7d429a203bb0ce1" providerId="LiveId" clId="{F78BC08F-9A37-444F-B03D-13BA11084D37}" dt="2023-09-05T01:15:06.313" v="367" actId="164"/>
          <ac:grpSpMkLst>
            <pc:docMk/>
            <pc:sldMk cId="3852041061" sldId="4824"/>
            <ac:grpSpMk id="12" creationId="{FFBF0CAA-FA72-44A1-BD1F-2DF030ABE368}"/>
          </ac:grpSpMkLst>
        </pc:grpChg>
        <pc:grpChg chg="del">
          <ac:chgData name="前川 亮" userId="d7d429a203bb0ce1" providerId="LiveId" clId="{F78BC08F-9A37-444F-B03D-13BA11084D37}" dt="2023-08-31T21:23:51.905" v="175" actId="478"/>
          <ac:grpSpMkLst>
            <pc:docMk/>
            <pc:sldMk cId="3852041061" sldId="4824"/>
            <ac:grpSpMk id="55" creationId="{CF1AAB03-F421-52C6-621D-EB3CA7C773A6}"/>
          </ac:grpSpMkLst>
        </pc:grpChg>
        <pc:cxnChg chg="mod">
          <ac:chgData name="前川 亮" userId="d7d429a203bb0ce1" providerId="LiveId" clId="{F78BC08F-9A37-444F-B03D-13BA11084D37}" dt="2023-09-05T01:15:06.313" v="367" actId="164"/>
          <ac:cxnSpMkLst>
            <pc:docMk/>
            <pc:sldMk cId="3852041061" sldId="4824"/>
            <ac:cxnSpMk id="11" creationId="{5A28678B-42BD-B40B-727D-6292D3098B29}"/>
          </ac:cxnSpMkLst>
        </pc:cxnChg>
        <pc:cxnChg chg="mod">
          <ac:chgData name="前川 亮" userId="d7d429a203bb0ce1" providerId="LiveId" clId="{F78BC08F-9A37-444F-B03D-13BA11084D37}" dt="2023-09-05T01:15:06.313" v="367" actId="164"/>
          <ac:cxnSpMkLst>
            <pc:docMk/>
            <pc:sldMk cId="3852041061" sldId="4824"/>
            <ac:cxnSpMk id="13" creationId="{B082E542-EF43-D0F3-CB16-732B9ED1F94B}"/>
          </ac:cxnSpMkLst>
        </pc:cxnChg>
        <pc:cxnChg chg="mod">
          <ac:chgData name="前川 亮" userId="d7d429a203bb0ce1" providerId="LiveId" clId="{F78BC08F-9A37-444F-B03D-13BA11084D37}" dt="2023-09-05T01:15:06.313" v="367" actId="164"/>
          <ac:cxnSpMkLst>
            <pc:docMk/>
            <pc:sldMk cId="3852041061" sldId="4824"/>
            <ac:cxnSpMk id="15" creationId="{C634DCC2-7AEF-10DF-1E76-9F1421F7541E}"/>
          </ac:cxnSpMkLst>
        </pc:cxnChg>
        <pc:cxnChg chg="mod">
          <ac:chgData name="前川 亮" userId="d7d429a203bb0ce1" providerId="LiveId" clId="{F78BC08F-9A37-444F-B03D-13BA11084D37}" dt="2023-09-05T01:15:06.313" v="367" actId="164"/>
          <ac:cxnSpMkLst>
            <pc:docMk/>
            <pc:sldMk cId="3852041061" sldId="4824"/>
            <ac:cxnSpMk id="17" creationId="{B2CF4B1D-FADD-5AB6-21D6-1A8BEA1FF7DE}"/>
          </ac:cxnSpMkLst>
        </pc:cxnChg>
        <pc:cxnChg chg="del mod">
          <ac:chgData name="前川 亮" userId="d7d429a203bb0ce1" providerId="LiveId" clId="{F78BC08F-9A37-444F-B03D-13BA11084D37}" dt="2023-08-31T21:23:53.197" v="176" actId="478"/>
          <ac:cxnSpMkLst>
            <pc:docMk/>
            <pc:sldMk cId="3852041061" sldId="4824"/>
            <ac:cxnSpMk id="21" creationId="{6F57C6C1-C808-100F-5130-A62CA7A69347}"/>
          </ac:cxnSpMkLst>
        </pc:cxnChg>
        <pc:cxnChg chg="mod">
          <ac:chgData name="前川 亮" userId="d7d429a203bb0ce1" providerId="LiveId" clId="{F78BC08F-9A37-444F-B03D-13BA11084D37}" dt="2023-08-31T21:23:51.905" v="175" actId="478"/>
          <ac:cxnSpMkLst>
            <pc:docMk/>
            <pc:sldMk cId="3852041061" sldId="4824"/>
            <ac:cxnSpMk id="36" creationId="{5A28678B-42BD-B40B-727D-6292D3098B29}"/>
          </ac:cxnSpMkLst>
        </pc:cxnChg>
        <pc:cxnChg chg="mod">
          <ac:chgData name="前川 亮" userId="d7d429a203bb0ce1" providerId="LiveId" clId="{F78BC08F-9A37-444F-B03D-13BA11084D37}" dt="2023-08-31T21:23:51.905" v="175" actId="478"/>
          <ac:cxnSpMkLst>
            <pc:docMk/>
            <pc:sldMk cId="3852041061" sldId="4824"/>
            <ac:cxnSpMk id="37" creationId="{B082E542-EF43-D0F3-CB16-732B9ED1F94B}"/>
          </ac:cxnSpMkLst>
        </pc:cxnChg>
        <pc:cxnChg chg="mod">
          <ac:chgData name="前川 亮" userId="d7d429a203bb0ce1" providerId="LiveId" clId="{F78BC08F-9A37-444F-B03D-13BA11084D37}" dt="2023-08-31T21:23:51.905" v="175" actId="478"/>
          <ac:cxnSpMkLst>
            <pc:docMk/>
            <pc:sldMk cId="3852041061" sldId="4824"/>
            <ac:cxnSpMk id="38" creationId="{C634DCC2-7AEF-10DF-1E76-9F1421F7541E}"/>
          </ac:cxnSpMkLst>
        </pc:cxnChg>
        <pc:cxnChg chg="mod">
          <ac:chgData name="前川 亮" userId="d7d429a203bb0ce1" providerId="LiveId" clId="{F78BC08F-9A37-444F-B03D-13BA11084D37}" dt="2023-08-31T21:23:51.905" v="175" actId="478"/>
          <ac:cxnSpMkLst>
            <pc:docMk/>
            <pc:sldMk cId="3852041061" sldId="4824"/>
            <ac:cxnSpMk id="39" creationId="{B2CF4B1D-FADD-5AB6-21D6-1A8BEA1FF7DE}"/>
          </ac:cxnSpMkLst>
        </pc:cxnChg>
        <pc:cxnChg chg="mod">
          <ac:chgData name="前川 亮" userId="d7d429a203bb0ce1" providerId="LiveId" clId="{F78BC08F-9A37-444F-B03D-13BA11084D37}" dt="2023-08-31T21:23:51.905" v="175" actId="478"/>
          <ac:cxnSpMkLst>
            <pc:docMk/>
            <pc:sldMk cId="3852041061" sldId="4824"/>
            <ac:cxnSpMk id="42" creationId="{6F57C6C1-C808-100F-5130-A62CA7A69347}"/>
          </ac:cxnSpMkLst>
        </pc:cxnChg>
        <pc:cxnChg chg="mod">
          <ac:chgData name="前川 亮" userId="d7d429a203bb0ce1" providerId="LiveId" clId="{F78BC08F-9A37-444F-B03D-13BA11084D37}" dt="2023-08-31T21:23:51.905" v="175" actId="478"/>
          <ac:cxnSpMkLst>
            <pc:docMk/>
            <pc:sldMk cId="3852041061" sldId="4824"/>
            <ac:cxnSpMk id="46" creationId="{08BE110C-2C48-BE47-1DB3-8A0C4A80B6C0}"/>
          </ac:cxnSpMkLst>
        </pc:cxnChg>
        <pc:cxnChg chg="mod">
          <ac:chgData name="前川 亮" userId="d7d429a203bb0ce1" providerId="LiveId" clId="{F78BC08F-9A37-444F-B03D-13BA11084D37}" dt="2023-08-31T21:23:51.905" v="175" actId="478"/>
          <ac:cxnSpMkLst>
            <pc:docMk/>
            <pc:sldMk cId="3852041061" sldId="4824"/>
            <ac:cxnSpMk id="47" creationId="{2934AF14-8166-D2CF-6E71-4EFA2EB97511}"/>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oiresearchsvr\PROJECTS\COI_&#21271;&#24195;&#23798;&#23455;&#35388;&#23455;&#39443;\&#35299;&#26512;&#32080;&#26524;PPT\20230201%20&#21271;&#24195;&#23798;%20&#35696;&#35542;&#2999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oiresearchsvr\PROJECTS\COI_&#21271;&#24195;&#23798;&#23455;&#35388;&#23455;&#39443;\&#35299;&#26512;&#32080;&#26524;PPT\20230201%20&#21271;&#24195;&#23798;%20&#35696;&#35542;&#2999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oiresearchsvr\PROJECTS\COI_&#21271;&#24195;&#23798;&#23455;&#35388;&#23455;&#39443;\&#35299;&#26512;&#32080;&#26524;PPT\20230201%20&#21271;&#24195;&#23798;%20&#35696;&#35542;&#2999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oiresearchsvr\PROJECTS\COI_&#21271;&#24195;&#23798;&#23455;&#35388;&#23455;&#39443;\&#35299;&#26512;&#32080;&#26524;PPT\20230201%20&#21271;&#24195;&#23798;%20&#35696;&#35542;&#29992;.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B7A7-499C-9EFF-DC5624DACFE9}"/>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1</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1</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1</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1</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1</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1</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1</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1</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B7A7-499C-9EFF-DC5624DACFE9}"/>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7000"/>
          <c:min val="50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ja-JP"/>
              <a:t>Mental</a:t>
            </a:r>
            <a:r>
              <a:rPr lang="en-US" altLang="ja-JP" baseline="0"/>
              <a:t> a</a:t>
            </a:r>
            <a:r>
              <a:rPr lang="en-US" altLang="ja-JP"/>
              <a:t>rithmetic</a:t>
            </a:r>
            <a:endParaRPr lang="ja-JP" altLang="en-US"/>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被験者削除!$AC$4</c:f>
              <c:strCache>
                <c:ptCount val="1"/>
                <c:pt idx="0">
                  <c:v>T1</c:v>
                </c:pt>
              </c:strCache>
            </c:strRef>
          </c:tx>
          <c:spPr>
            <a:ln w="28575" cap="rnd">
              <a:solidFill>
                <a:schemeClr val="tx1"/>
              </a:solidFill>
              <a:round/>
            </a:ln>
            <a:effectLst/>
          </c:spPr>
          <c:marker>
            <c:symbol val="circle"/>
            <c:size val="5"/>
            <c:spPr>
              <a:solidFill>
                <a:schemeClr val="tx1"/>
              </a:solidFill>
              <a:ln w="9525">
                <a:solidFill>
                  <a:schemeClr val="tx1"/>
                </a:solidFill>
              </a:ln>
              <a:effectLst/>
            </c:spPr>
          </c:marker>
          <c:errBars>
            <c:errDir val="y"/>
            <c:errBarType val="both"/>
            <c:errValType val="cust"/>
            <c:noEndCap val="0"/>
            <c:plus>
              <c:numRef>
                <c:f>被験者削除!$AD$8:$AF$8</c:f>
                <c:numCache>
                  <c:formatCode>General</c:formatCode>
                  <c:ptCount val="3"/>
                  <c:pt idx="0">
                    <c:v>3.8715637959266344E-2</c:v>
                  </c:pt>
                  <c:pt idx="1">
                    <c:v>2.8186591526932682E-2</c:v>
                  </c:pt>
                  <c:pt idx="2">
                    <c:v>2.5966617244953367E-2</c:v>
                  </c:pt>
                </c:numCache>
              </c:numRef>
            </c:plus>
            <c:minus>
              <c:numRef>
                <c:f>被験者削除!$AD$8:$AF$8</c:f>
                <c:numCache>
                  <c:formatCode>General</c:formatCode>
                  <c:ptCount val="3"/>
                  <c:pt idx="0">
                    <c:v>3.8715637959266344E-2</c:v>
                  </c:pt>
                  <c:pt idx="1">
                    <c:v>2.8186591526932682E-2</c:v>
                  </c:pt>
                  <c:pt idx="2">
                    <c:v>2.5966617244953367E-2</c:v>
                  </c:pt>
                </c:numCache>
              </c:numRef>
            </c:minus>
            <c:spPr>
              <a:noFill/>
              <a:ln w="9525" cap="flat" cmpd="sng" algn="ctr">
                <a:solidFill>
                  <a:schemeClr val="tx1">
                    <a:lumMod val="65000"/>
                    <a:lumOff val="35000"/>
                  </a:schemeClr>
                </a:solidFill>
                <a:round/>
              </a:ln>
              <a:effectLst/>
            </c:spPr>
          </c:errBars>
          <c:cat>
            <c:strRef>
              <c:f>被験者削除!$AD$3:$AF$3</c:f>
              <c:strCache>
                <c:ptCount val="3"/>
                <c:pt idx="0">
                  <c:v>Rest 1</c:v>
                </c:pt>
                <c:pt idx="1">
                  <c:v>Task</c:v>
                </c:pt>
                <c:pt idx="2">
                  <c:v>Rest 2</c:v>
                </c:pt>
              </c:strCache>
            </c:strRef>
          </c:cat>
          <c:val>
            <c:numRef>
              <c:f>被験者削除!$AD$4:$AF$4</c:f>
              <c:numCache>
                <c:formatCode>General</c:formatCode>
                <c:ptCount val="3"/>
                <c:pt idx="0">
                  <c:v>0.27420367125595818</c:v>
                </c:pt>
                <c:pt idx="1">
                  <c:v>0.20902274393753348</c:v>
                </c:pt>
                <c:pt idx="2">
                  <c:v>0.2593514461279211</c:v>
                </c:pt>
              </c:numCache>
            </c:numRef>
          </c:val>
          <c:smooth val="0"/>
          <c:extLst>
            <c:ext xmlns:c16="http://schemas.microsoft.com/office/drawing/2014/chart" uri="{C3380CC4-5D6E-409C-BE32-E72D297353CC}">
              <c16:uniqueId val="{00000000-8C05-43E8-9008-26228EAA63E4}"/>
            </c:ext>
          </c:extLst>
        </c:ser>
        <c:ser>
          <c:idx val="1"/>
          <c:order val="1"/>
          <c:tx>
            <c:strRef>
              <c:f>被験者削除!$AC$5</c:f>
              <c:strCache>
                <c:ptCount val="1"/>
                <c:pt idx="0">
                  <c:v>T2</c:v>
                </c:pt>
              </c:strCache>
            </c:strRef>
          </c:tx>
          <c:spPr>
            <a:ln w="28575" cap="rnd">
              <a:solidFill>
                <a:schemeClr val="tx1"/>
              </a:solidFill>
              <a:round/>
            </a:ln>
            <a:effectLst/>
          </c:spPr>
          <c:marker>
            <c:symbol val="circle"/>
            <c:size val="5"/>
            <c:spPr>
              <a:solidFill>
                <a:schemeClr val="bg1"/>
              </a:solidFill>
              <a:ln w="9525">
                <a:solidFill>
                  <a:schemeClr val="tx1"/>
                </a:solidFill>
              </a:ln>
              <a:effectLst/>
            </c:spPr>
          </c:marker>
          <c:errBars>
            <c:errDir val="y"/>
            <c:errBarType val="both"/>
            <c:errValType val="cust"/>
            <c:noEndCap val="0"/>
            <c:plus>
              <c:numRef>
                <c:f>被験者削除!$AD$9:$AF$9</c:f>
                <c:numCache>
                  <c:formatCode>General</c:formatCode>
                  <c:ptCount val="3"/>
                  <c:pt idx="0">
                    <c:v>3.1687830741298863E-2</c:v>
                  </c:pt>
                  <c:pt idx="1">
                    <c:v>2.6195400023183824E-2</c:v>
                  </c:pt>
                  <c:pt idx="2">
                    <c:v>2.1249331662958029E-2</c:v>
                  </c:pt>
                </c:numCache>
              </c:numRef>
            </c:plus>
            <c:minus>
              <c:numRef>
                <c:f>被験者削除!$AD$9:$AF$9</c:f>
                <c:numCache>
                  <c:formatCode>General</c:formatCode>
                  <c:ptCount val="3"/>
                  <c:pt idx="0">
                    <c:v>3.1687830741298863E-2</c:v>
                  </c:pt>
                  <c:pt idx="1">
                    <c:v>2.6195400023183824E-2</c:v>
                  </c:pt>
                  <c:pt idx="2">
                    <c:v>2.1249331662958029E-2</c:v>
                  </c:pt>
                </c:numCache>
              </c:numRef>
            </c:minus>
            <c:spPr>
              <a:noFill/>
              <a:ln w="9525" cap="flat" cmpd="sng" algn="ctr">
                <a:solidFill>
                  <a:schemeClr val="tx1">
                    <a:lumMod val="65000"/>
                    <a:lumOff val="35000"/>
                  </a:schemeClr>
                </a:solidFill>
                <a:round/>
              </a:ln>
              <a:effectLst/>
            </c:spPr>
          </c:errBars>
          <c:cat>
            <c:strRef>
              <c:f>被験者削除!$AD$3:$AF$3</c:f>
              <c:strCache>
                <c:ptCount val="3"/>
                <c:pt idx="0">
                  <c:v>Rest 1</c:v>
                </c:pt>
                <c:pt idx="1">
                  <c:v>Task</c:v>
                </c:pt>
                <c:pt idx="2">
                  <c:v>Rest 2</c:v>
                </c:pt>
              </c:strCache>
            </c:strRef>
          </c:cat>
          <c:val>
            <c:numRef>
              <c:f>被験者削除!$AD$5:$AF$5</c:f>
              <c:numCache>
                <c:formatCode>General</c:formatCode>
                <c:ptCount val="3"/>
                <c:pt idx="0">
                  <c:v>0.19408775872863002</c:v>
                </c:pt>
                <c:pt idx="1">
                  <c:v>0.19218682882170332</c:v>
                </c:pt>
                <c:pt idx="2">
                  <c:v>0.25491629753476808</c:v>
                </c:pt>
              </c:numCache>
            </c:numRef>
          </c:val>
          <c:smooth val="0"/>
          <c:extLst>
            <c:ext xmlns:c16="http://schemas.microsoft.com/office/drawing/2014/chart" uri="{C3380CC4-5D6E-409C-BE32-E72D297353CC}">
              <c16:uniqueId val="{00000001-8C05-43E8-9008-26228EAA63E4}"/>
            </c:ext>
          </c:extLst>
        </c:ser>
        <c:dLbls>
          <c:showLegendKey val="0"/>
          <c:showVal val="0"/>
          <c:showCatName val="0"/>
          <c:showSerName val="0"/>
          <c:showPercent val="0"/>
          <c:showBubbleSize val="0"/>
        </c:dLbls>
        <c:marker val="1"/>
        <c:smooth val="0"/>
        <c:axId val="1156530239"/>
        <c:axId val="1156536063"/>
      </c:lineChart>
      <c:catAx>
        <c:axId val="1156530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56536063"/>
        <c:crosses val="autoZero"/>
        <c:auto val="1"/>
        <c:lblAlgn val="ctr"/>
        <c:lblOffset val="100"/>
        <c:noMultiLvlLbl val="0"/>
      </c:catAx>
      <c:valAx>
        <c:axId val="1156536063"/>
        <c:scaling>
          <c:orientation val="minMax"/>
          <c:min val="0.150000000000000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AS CV</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56530239"/>
        <c:crosses val="autoZero"/>
        <c:crossBetween val="between"/>
        <c:majorUnit val="5.000000000000001E-2"/>
      </c:valAx>
      <c:spPr>
        <a:noFill/>
        <a:ln>
          <a:noFill/>
        </a:ln>
        <a:effectLst/>
      </c:spPr>
    </c:plotArea>
    <c:legend>
      <c:legendPos val="r"/>
      <c:overlay val="0"/>
      <c:spPr>
        <a:noFill/>
        <a:ln>
          <a:noFill/>
        </a:ln>
        <a:effectLst/>
      </c:spPr>
      <c:txPr>
        <a:bodyPr rot="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ja-JP"/>
              <a:t>T1</a:t>
            </a:r>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被験者削除!$H$1</c:f>
              <c:strCache>
                <c:ptCount val="1"/>
                <c:pt idx="0">
                  <c:v>AS CV rest 2 - task</c:v>
                </c:pt>
              </c:strCache>
            </c:strRef>
          </c:tx>
          <c:spPr>
            <a:ln w="19050" cap="rnd">
              <a:noFill/>
              <a:round/>
            </a:ln>
            <a:effectLst/>
          </c:spPr>
          <c:marker>
            <c:symbol val="circle"/>
            <c:size val="5"/>
            <c:spPr>
              <a:solidFill>
                <a:schemeClr val="tx1"/>
              </a:solidFill>
              <a:ln w="9525">
                <a:solidFill>
                  <a:schemeClr val="tx1"/>
                </a:solidFill>
              </a:ln>
              <a:effectLst/>
            </c:spPr>
          </c:marker>
          <c:trendline>
            <c:spPr>
              <a:ln w="19050" cap="rnd">
                <a:solidFill>
                  <a:schemeClr val="tx1"/>
                </a:solidFill>
                <a:prstDash val="solid"/>
              </a:ln>
              <a:effectLst/>
            </c:spPr>
            <c:trendlineType val="linear"/>
            <c:dispRSqr val="0"/>
            <c:dispEq val="0"/>
          </c:trendline>
          <c:xVal>
            <c:numRef>
              <c:f>被験者削除!$C$2:$C$59</c:f>
              <c:numCache>
                <c:formatCode>General</c:formatCode>
                <c:ptCount val="58"/>
                <c:pt idx="0">
                  <c:v>0.55000000000000004</c:v>
                </c:pt>
                <c:pt idx="1">
                  <c:v>0.45</c:v>
                </c:pt>
                <c:pt idx="2">
                  <c:v>0.64500000000000002</c:v>
                </c:pt>
                <c:pt idx="3">
                  <c:v>0.45999999999999996</c:v>
                </c:pt>
                <c:pt idx="4">
                  <c:v>0.33</c:v>
                </c:pt>
                <c:pt idx="5">
                  <c:v>0.78499999999999992</c:v>
                </c:pt>
                <c:pt idx="6">
                  <c:v>0.79</c:v>
                </c:pt>
                <c:pt idx="7">
                  <c:v>0.68</c:v>
                </c:pt>
                <c:pt idx="8">
                  <c:v>0.51500000000000001</c:v>
                </c:pt>
                <c:pt idx="9">
                  <c:v>0.505</c:v>
                </c:pt>
                <c:pt idx="10">
                  <c:v>0.67999999999999994</c:v>
                </c:pt>
                <c:pt idx="11">
                  <c:v>0.57000000000000006</c:v>
                </c:pt>
                <c:pt idx="12">
                  <c:v>0.46</c:v>
                </c:pt>
                <c:pt idx="13">
                  <c:v>0.91499999999999992</c:v>
                </c:pt>
                <c:pt idx="14">
                  <c:v>0.53</c:v>
                </c:pt>
                <c:pt idx="15">
                  <c:v>0.94000000000000006</c:v>
                </c:pt>
                <c:pt idx="16">
                  <c:v>0.45</c:v>
                </c:pt>
                <c:pt idx="17">
                  <c:v>0.61499999999999999</c:v>
                </c:pt>
                <c:pt idx="18">
                  <c:v>0.75</c:v>
                </c:pt>
                <c:pt idx="19">
                  <c:v>0.505</c:v>
                </c:pt>
                <c:pt idx="20">
                  <c:v>0.77999999999999992</c:v>
                </c:pt>
                <c:pt idx="21">
                  <c:v>0.55499999999999994</c:v>
                </c:pt>
                <c:pt idx="22">
                  <c:v>0.88</c:v>
                </c:pt>
              </c:numCache>
            </c:numRef>
          </c:xVal>
          <c:yVal>
            <c:numRef>
              <c:f>被験者削除!$H$2:$H$59</c:f>
              <c:numCache>
                <c:formatCode>General</c:formatCode>
                <c:ptCount val="58"/>
                <c:pt idx="0">
                  <c:v>7.8855102315496653E-2</c:v>
                </c:pt>
                <c:pt idx="1">
                  <c:v>-7.7363106765825765E-2</c:v>
                </c:pt>
                <c:pt idx="2">
                  <c:v>1.7294631878069275E-2</c:v>
                </c:pt>
                <c:pt idx="3">
                  <c:v>0.12871633758011702</c:v>
                </c:pt>
                <c:pt idx="4">
                  <c:v>3.4082909770196318E-2</c:v>
                </c:pt>
                <c:pt idx="5">
                  <c:v>0.21028491896267132</c:v>
                </c:pt>
                <c:pt idx="6">
                  <c:v>0.16015760096658901</c:v>
                </c:pt>
                <c:pt idx="7">
                  <c:v>1.4352770327739295E-2</c:v>
                </c:pt>
                <c:pt idx="8">
                  <c:v>-0.11801802290585162</c:v>
                </c:pt>
                <c:pt idx="9">
                  <c:v>-0.51681011417669676</c:v>
                </c:pt>
                <c:pt idx="10">
                  <c:v>-0.20080263627603676</c:v>
                </c:pt>
                <c:pt idx="11">
                  <c:v>0.17754195874084314</c:v>
                </c:pt>
                <c:pt idx="12">
                  <c:v>1.0470751372010798E-2</c:v>
                </c:pt>
                <c:pt idx="13">
                  <c:v>0.13127789266266399</c:v>
                </c:pt>
                <c:pt idx="14">
                  <c:v>0.1024684368682984</c:v>
                </c:pt>
                <c:pt idx="15">
                  <c:v>0.10705102136550187</c:v>
                </c:pt>
                <c:pt idx="16">
                  <c:v>8.8850624357171781E-2</c:v>
                </c:pt>
                <c:pt idx="17">
                  <c:v>8.2674850803900038E-2</c:v>
                </c:pt>
                <c:pt idx="18">
                  <c:v>8.6486908865427814E-2</c:v>
                </c:pt>
                <c:pt idx="19">
                  <c:v>0.18048425422137956</c:v>
                </c:pt>
                <c:pt idx="20">
                  <c:v>0.12828935810369713</c:v>
                </c:pt>
                <c:pt idx="21">
                  <c:v>0.13770419851025018</c:v>
                </c:pt>
                <c:pt idx="22">
                  <c:v>0.19350950283130247</c:v>
                </c:pt>
              </c:numCache>
            </c:numRef>
          </c:yVal>
          <c:smooth val="0"/>
          <c:extLst>
            <c:ext xmlns:c16="http://schemas.microsoft.com/office/drawing/2014/chart" uri="{C3380CC4-5D6E-409C-BE32-E72D297353CC}">
              <c16:uniqueId val="{00000000-1CC0-4701-A630-0322AF35B1FD}"/>
            </c:ext>
          </c:extLst>
        </c:ser>
        <c:dLbls>
          <c:showLegendKey val="0"/>
          <c:showVal val="0"/>
          <c:showCatName val="0"/>
          <c:showSerName val="0"/>
          <c:showPercent val="0"/>
          <c:showBubbleSize val="0"/>
        </c:dLbls>
        <c:axId val="1156527327"/>
        <c:axId val="1156547295"/>
      </c:scatterChart>
      <c:valAx>
        <c:axId val="1156527327"/>
        <c:scaling>
          <c:orientation val="minMax"/>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HBD score</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56547295"/>
        <c:crosses val="autoZero"/>
        <c:crossBetween val="midCat"/>
      </c:valAx>
      <c:valAx>
        <c:axId val="1156547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sz="1000" b="0" i="0" u="none" strike="noStrike" kern="1200" baseline="0">
                    <a:solidFill>
                      <a:prstClr val="black">
                        <a:lumMod val="65000"/>
                        <a:lumOff val="35000"/>
                      </a:prstClr>
                    </a:solidFill>
                  </a:rPr>
                  <a:t>Recovery effect</a:t>
                </a:r>
                <a:endParaRPr lang="ja-JP" altLang="en-US" sz="1000" b="0" i="0" u="none" strike="noStrike" kern="1200" baseline="0">
                  <a:solidFill>
                    <a:prstClr val="black">
                      <a:lumMod val="65000"/>
                      <a:lumOff val="35000"/>
                    </a:prstClr>
                  </a:solidFill>
                </a:endParaRPr>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5652732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ja-JP"/>
              <a:t>T2</a:t>
            </a:r>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被験者削除!$P$1</c:f>
              <c:strCache>
                <c:ptCount val="1"/>
                <c:pt idx="0">
                  <c:v>AS CV rest 2 - task</c:v>
                </c:pt>
              </c:strCache>
            </c:strRef>
          </c:tx>
          <c:spPr>
            <a:ln w="19050" cap="rnd">
              <a:noFill/>
              <a:round/>
            </a:ln>
            <a:effectLst/>
          </c:spPr>
          <c:marker>
            <c:symbol val="circle"/>
            <c:size val="5"/>
            <c:spPr>
              <a:solidFill>
                <a:schemeClr val="tx1"/>
              </a:solidFill>
              <a:ln w="9525">
                <a:solidFill>
                  <a:schemeClr val="tx1"/>
                </a:solidFill>
              </a:ln>
              <a:effectLst/>
            </c:spPr>
          </c:marker>
          <c:trendline>
            <c:spPr>
              <a:ln w="19050" cap="rnd">
                <a:solidFill>
                  <a:schemeClr val="tx1"/>
                </a:solidFill>
                <a:prstDash val="solid"/>
              </a:ln>
              <a:effectLst/>
            </c:spPr>
            <c:trendlineType val="linear"/>
            <c:dispRSqr val="0"/>
            <c:dispEq val="0"/>
          </c:trendline>
          <c:xVal>
            <c:numRef>
              <c:f>被験者削除!$K$2:$K$59</c:f>
              <c:numCache>
                <c:formatCode>General</c:formatCode>
                <c:ptCount val="58"/>
                <c:pt idx="0">
                  <c:v>0.73</c:v>
                </c:pt>
                <c:pt idx="1">
                  <c:v>0.41500000000000004</c:v>
                </c:pt>
                <c:pt idx="2">
                  <c:v>0.48499999999999999</c:v>
                </c:pt>
                <c:pt idx="3">
                  <c:v>0.58499999999999996</c:v>
                </c:pt>
                <c:pt idx="4">
                  <c:v>0.66499999999999992</c:v>
                </c:pt>
                <c:pt idx="5">
                  <c:v>0.56000000000000005</c:v>
                </c:pt>
                <c:pt idx="6">
                  <c:v>0.7649999999999999</c:v>
                </c:pt>
                <c:pt idx="7">
                  <c:v>0.71</c:v>
                </c:pt>
                <c:pt idx="8">
                  <c:v>0.55000000000000004</c:v>
                </c:pt>
                <c:pt idx="9">
                  <c:v>0.77</c:v>
                </c:pt>
                <c:pt idx="10">
                  <c:v>1</c:v>
                </c:pt>
                <c:pt idx="11">
                  <c:v>0.63</c:v>
                </c:pt>
                <c:pt idx="12">
                  <c:v>0.54</c:v>
                </c:pt>
                <c:pt idx="13">
                  <c:v>0.56000000000000005</c:v>
                </c:pt>
                <c:pt idx="14">
                  <c:v>0.47</c:v>
                </c:pt>
                <c:pt idx="15">
                  <c:v>1</c:v>
                </c:pt>
                <c:pt idx="16">
                  <c:v>0.625</c:v>
                </c:pt>
                <c:pt idx="17">
                  <c:v>0.56500000000000006</c:v>
                </c:pt>
                <c:pt idx="18">
                  <c:v>0.45</c:v>
                </c:pt>
                <c:pt idx="19">
                  <c:v>0.64</c:v>
                </c:pt>
                <c:pt idx="20">
                  <c:v>0.85</c:v>
                </c:pt>
                <c:pt idx="21">
                  <c:v>0.56499999999999995</c:v>
                </c:pt>
                <c:pt idx="22">
                  <c:v>0.93500000000000005</c:v>
                </c:pt>
              </c:numCache>
            </c:numRef>
          </c:xVal>
          <c:yVal>
            <c:numRef>
              <c:f>被験者削除!$P$2:$P$59</c:f>
              <c:numCache>
                <c:formatCode>General</c:formatCode>
                <c:ptCount val="58"/>
                <c:pt idx="0">
                  <c:v>-5.2475582849658919E-2</c:v>
                </c:pt>
                <c:pt idx="1">
                  <c:v>0.22055758532775099</c:v>
                </c:pt>
                <c:pt idx="2">
                  <c:v>0.2211560191561375</c:v>
                </c:pt>
                <c:pt idx="3">
                  <c:v>4.3721926257543897E-2</c:v>
                </c:pt>
                <c:pt idx="4">
                  <c:v>0.34889520059087209</c:v>
                </c:pt>
                <c:pt idx="5">
                  <c:v>-0.12123775584880614</c:v>
                </c:pt>
                <c:pt idx="6">
                  <c:v>3.0414760736574786E-2</c:v>
                </c:pt>
                <c:pt idx="7">
                  <c:v>-0.12018087290833741</c:v>
                </c:pt>
                <c:pt idx="8">
                  <c:v>-5.9779592639797929E-2</c:v>
                </c:pt>
                <c:pt idx="9">
                  <c:v>2.1400311571384834E-3</c:v>
                </c:pt>
                <c:pt idx="10">
                  <c:v>0.21700356177099911</c:v>
                </c:pt>
                <c:pt idx="11">
                  <c:v>-3.13408493482496E-2</c:v>
                </c:pt>
                <c:pt idx="12">
                  <c:v>1.220681818477648E-3</c:v>
                </c:pt>
                <c:pt idx="13">
                  <c:v>3.8956135571112618E-2</c:v>
                </c:pt>
                <c:pt idx="14">
                  <c:v>0.25880540112481021</c:v>
                </c:pt>
                <c:pt idx="15">
                  <c:v>0.15622806645216375</c:v>
                </c:pt>
                <c:pt idx="16">
                  <c:v>8.7728442005353569E-2</c:v>
                </c:pt>
                <c:pt idx="17">
                  <c:v>3.3622854934782231E-2</c:v>
                </c:pt>
                <c:pt idx="18">
                  <c:v>-0.30177948793922138</c:v>
                </c:pt>
                <c:pt idx="19">
                  <c:v>0.13952234122973131</c:v>
                </c:pt>
                <c:pt idx="20">
                  <c:v>0.18966254963249696</c:v>
                </c:pt>
                <c:pt idx="21">
                  <c:v>5.4441293048101969E-2</c:v>
                </c:pt>
                <c:pt idx="22">
                  <c:v>8.5495071120516158E-2</c:v>
                </c:pt>
              </c:numCache>
            </c:numRef>
          </c:yVal>
          <c:smooth val="0"/>
          <c:extLst>
            <c:ext xmlns:c16="http://schemas.microsoft.com/office/drawing/2014/chart" uri="{C3380CC4-5D6E-409C-BE32-E72D297353CC}">
              <c16:uniqueId val="{00000000-143F-45CC-9B7B-C57AA3FC575E}"/>
            </c:ext>
          </c:extLst>
        </c:ser>
        <c:dLbls>
          <c:showLegendKey val="0"/>
          <c:showVal val="0"/>
          <c:showCatName val="0"/>
          <c:showSerName val="0"/>
          <c:showPercent val="0"/>
          <c:showBubbleSize val="0"/>
        </c:dLbls>
        <c:axId val="965552287"/>
        <c:axId val="965552703"/>
      </c:scatterChart>
      <c:valAx>
        <c:axId val="965552287"/>
        <c:scaling>
          <c:orientation val="minMax"/>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HBD score</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965552703"/>
        <c:crosses val="autoZero"/>
        <c:crossBetween val="midCat"/>
      </c:valAx>
      <c:valAx>
        <c:axId val="96555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Recovery</a:t>
                </a:r>
                <a:r>
                  <a:rPr lang="en-US" altLang="ja-JP" baseline="0"/>
                  <a:t> effect</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9655522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r>
              <a:rPr lang="en-US" altLang="ja-JP"/>
              <a:t>T2 - T1</a:t>
            </a:r>
          </a:p>
        </c:rich>
      </c:tx>
      <c:overlay val="0"/>
      <c:spPr>
        <a:noFill/>
        <a:ln>
          <a:noFill/>
        </a:ln>
        <a:effectLst/>
      </c:spPr>
      <c:txPr>
        <a:bodyPr rot="0" spcFirstLastPara="1" vertOverflow="ellipsis" vert="horz" wrap="square" anchor="ctr" anchorCtr="1"/>
        <a:lstStyle/>
        <a:p>
          <a:pPr>
            <a:defRPr lang="ja-JP"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被験者削除!$U$1</c:f>
              <c:strCache>
                <c:ptCount val="1"/>
                <c:pt idx="0">
                  <c:v>AS CV rest 2 - task</c:v>
                </c:pt>
              </c:strCache>
            </c:strRef>
          </c:tx>
          <c:spPr>
            <a:ln w="19050" cap="rnd">
              <a:noFill/>
              <a:round/>
            </a:ln>
            <a:effectLst/>
          </c:spPr>
          <c:marker>
            <c:symbol val="circle"/>
            <c:size val="5"/>
            <c:spPr>
              <a:solidFill>
                <a:schemeClr val="tx1"/>
              </a:solidFill>
              <a:ln w="9525">
                <a:solidFill>
                  <a:schemeClr val="tx1"/>
                </a:solidFill>
              </a:ln>
              <a:effectLst/>
            </c:spPr>
          </c:marker>
          <c:trendline>
            <c:spPr>
              <a:ln w="19050" cap="rnd">
                <a:solidFill>
                  <a:schemeClr val="tx1"/>
                </a:solidFill>
                <a:prstDash val="solid"/>
              </a:ln>
              <a:effectLst/>
            </c:spPr>
            <c:trendlineType val="linear"/>
            <c:dispRSqr val="0"/>
            <c:dispEq val="0"/>
          </c:trendline>
          <c:xVal>
            <c:numRef>
              <c:f>被験者削除!$S$2:$S$53</c:f>
              <c:numCache>
                <c:formatCode>General</c:formatCode>
                <c:ptCount val="52"/>
                <c:pt idx="0">
                  <c:v>0.17999999999999994</c:v>
                </c:pt>
                <c:pt idx="1">
                  <c:v>-3.4999999999999976E-2</c:v>
                </c:pt>
                <c:pt idx="2">
                  <c:v>-0.16000000000000003</c:v>
                </c:pt>
                <c:pt idx="3">
                  <c:v>0.125</c:v>
                </c:pt>
                <c:pt idx="4">
                  <c:v>0.33499999999999991</c:v>
                </c:pt>
                <c:pt idx="5">
                  <c:v>-0.22499999999999987</c:v>
                </c:pt>
                <c:pt idx="6">
                  <c:v>-2.5000000000000133E-2</c:v>
                </c:pt>
                <c:pt idx="7">
                  <c:v>2.9999999999999916E-2</c:v>
                </c:pt>
                <c:pt idx="8">
                  <c:v>3.5000000000000031E-2</c:v>
                </c:pt>
                <c:pt idx="9">
                  <c:v>0.26500000000000001</c:v>
                </c:pt>
                <c:pt idx="10">
                  <c:v>0.32000000000000006</c:v>
                </c:pt>
                <c:pt idx="11">
                  <c:v>5.9999999999999942E-2</c:v>
                </c:pt>
                <c:pt idx="12">
                  <c:v>8.0000000000000016E-2</c:v>
                </c:pt>
                <c:pt idx="13">
                  <c:v>-0.35499999999999987</c:v>
                </c:pt>
                <c:pt idx="14">
                  <c:v>-6.0000000000000053E-2</c:v>
                </c:pt>
                <c:pt idx="15">
                  <c:v>5.9999999999999942E-2</c:v>
                </c:pt>
                <c:pt idx="16">
                  <c:v>0.17499999999999999</c:v>
                </c:pt>
                <c:pt idx="17">
                  <c:v>-4.9999999999999933E-2</c:v>
                </c:pt>
                <c:pt idx="18">
                  <c:v>-0.3</c:v>
                </c:pt>
                <c:pt idx="19">
                  <c:v>0.13500000000000001</c:v>
                </c:pt>
                <c:pt idx="20">
                  <c:v>7.0000000000000062E-2</c:v>
                </c:pt>
                <c:pt idx="21">
                  <c:v>1.0000000000000009E-2</c:v>
                </c:pt>
                <c:pt idx="22">
                  <c:v>5.5000000000000049E-2</c:v>
                </c:pt>
              </c:numCache>
            </c:numRef>
          </c:xVal>
          <c:yVal>
            <c:numRef>
              <c:f>被験者削除!$U$2:$U$53</c:f>
              <c:numCache>
                <c:formatCode>General</c:formatCode>
                <c:ptCount val="52"/>
                <c:pt idx="0">
                  <c:v>-0.13133068516515556</c:v>
                </c:pt>
                <c:pt idx="1">
                  <c:v>0.29792069209357674</c:v>
                </c:pt>
                <c:pt idx="2">
                  <c:v>0.20386138727806824</c:v>
                </c:pt>
                <c:pt idx="3">
                  <c:v>-8.4994411322573127E-2</c:v>
                </c:pt>
                <c:pt idx="4">
                  <c:v>0.31481229082067574</c:v>
                </c:pt>
                <c:pt idx="5">
                  <c:v>-0.33152267481147746</c:v>
                </c:pt>
                <c:pt idx="6">
                  <c:v>-0.12974284023001423</c:v>
                </c:pt>
                <c:pt idx="7">
                  <c:v>-0.13453364323607669</c:v>
                </c:pt>
                <c:pt idx="8">
                  <c:v>5.8238430266053687E-2</c:v>
                </c:pt>
                <c:pt idx="9">
                  <c:v>0.51895014533383521</c:v>
                </c:pt>
                <c:pt idx="10">
                  <c:v>0.41780619804703589</c:v>
                </c:pt>
                <c:pt idx="11">
                  <c:v>-0.20888280808909274</c:v>
                </c:pt>
                <c:pt idx="12">
                  <c:v>-9.2500695535331495E-3</c:v>
                </c:pt>
                <c:pt idx="13">
                  <c:v>-9.2321757091551368E-2</c:v>
                </c:pt>
                <c:pt idx="14">
                  <c:v>0.15633696425651181</c:v>
                </c:pt>
                <c:pt idx="15">
                  <c:v>4.9177045086661875E-2</c:v>
                </c:pt>
                <c:pt idx="16">
                  <c:v>-1.1221823518182128E-3</c:v>
                </c:pt>
                <c:pt idx="17">
                  <c:v>-4.9051995869117807E-2</c:v>
                </c:pt>
                <c:pt idx="18">
                  <c:v>-0.38826639680464919</c:v>
                </c:pt>
                <c:pt idx="19">
                  <c:v>-4.0961912991648253E-2</c:v>
                </c:pt>
                <c:pt idx="20">
                  <c:v>6.1373191528799831E-2</c:v>
                </c:pt>
                <c:pt idx="21">
                  <c:v>-8.3262905462148207E-2</c:v>
                </c:pt>
                <c:pt idx="22">
                  <c:v>-0.10801443171078631</c:v>
                </c:pt>
              </c:numCache>
            </c:numRef>
          </c:yVal>
          <c:smooth val="0"/>
          <c:extLst>
            <c:ext xmlns:c16="http://schemas.microsoft.com/office/drawing/2014/chart" uri="{C3380CC4-5D6E-409C-BE32-E72D297353CC}">
              <c16:uniqueId val="{00000000-13CC-4850-AB03-B72408D2E712}"/>
            </c:ext>
          </c:extLst>
        </c:ser>
        <c:dLbls>
          <c:showLegendKey val="0"/>
          <c:showVal val="0"/>
          <c:showCatName val="0"/>
          <c:showSerName val="0"/>
          <c:showPercent val="0"/>
          <c:showBubbleSize val="0"/>
        </c:dLbls>
        <c:axId val="1131018271"/>
        <c:axId val="1131021599"/>
      </c:scatterChart>
      <c:valAx>
        <c:axId val="113101827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HBD score</a:t>
                </a:r>
                <a:endParaRPr lang="ja-JP" altLang="en-US"/>
              </a:p>
            </c:rich>
          </c:tx>
          <c:overlay val="0"/>
          <c:spPr>
            <a:noFill/>
            <a:ln>
              <a:noFill/>
            </a:ln>
            <a:effectLst/>
          </c:spPr>
          <c:txPr>
            <a:bodyPr rot="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31021599"/>
        <c:crosses val="autoZero"/>
        <c:crossBetween val="midCat"/>
      </c:valAx>
      <c:valAx>
        <c:axId val="11310215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r>
                  <a:rPr lang="en-US" altLang="ja-JP"/>
                  <a:t>Recovery effect</a:t>
                </a:r>
                <a:endParaRPr lang="ja-JP" altLang="en-US"/>
              </a:p>
            </c:rich>
          </c:tx>
          <c:overlay val="0"/>
          <c:spPr>
            <a:noFill/>
            <a:ln>
              <a:noFill/>
            </a:ln>
            <a:effectLst/>
          </c:spPr>
          <c:txPr>
            <a:bodyPr rot="-5400000" spcFirstLastPara="1" vertOverflow="ellipsis" vert="horz" wrap="square" anchor="ctr" anchorCtr="1"/>
            <a:lstStyle/>
            <a:p>
              <a:pPr>
                <a:defRPr lang="ja-JP"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ja-JP" sz="900" b="0" i="0" u="none" strike="noStrike" kern="1200" baseline="0">
                <a:solidFill>
                  <a:schemeClr val="tx1">
                    <a:lumMod val="65000"/>
                    <a:lumOff val="35000"/>
                  </a:schemeClr>
                </a:solidFill>
                <a:latin typeface="+mn-lt"/>
                <a:ea typeface="+mn-ea"/>
                <a:cs typeface="+mn-cs"/>
              </a:defRPr>
            </a:pPr>
            <a:endParaRPr lang="ja-JP"/>
          </a:p>
        </c:txPr>
        <c:crossAx val="113101827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A3CA8-9E4B-4850-9FC6-449CBAE7F544}" type="datetimeFigureOut">
              <a:rPr kumimoji="1" lang="ja-JP" altLang="en-US" smtClean="0"/>
              <a:t>2023/9/5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D6D4E0-5EC7-48DB-B9E8-DA646DE10729}" type="slidenum">
              <a:rPr kumimoji="1" lang="ja-JP" altLang="en-US" smtClean="0"/>
              <a:t>‹#›</a:t>
            </a:fld>
            <a:endParaRPr kumimoji="1" lang="ja-JP" altLang="en-US"/>
          </a:p>
        </p:txBody>
      </p:sp>
    </p:spTree>
    <p:extLst>
      <p:ext uri="{BB962C8B-B14F-4D97-AF65-F5344CB8AC3E}">
        <p14:creationId xmlns:p14="http://schemas.microsoft.com/office/powerpoint/2010/main" val="28881957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Today, I would like to report on the results of a social experiment conducted in </a:t>
            </a:r>
            <a:r>
              <a:rPr kumimoji="1" lang="en-US" altLang="ja-JP" err="1"/>
              <a:t>Kitahiroshima</a:t>
            </a:r>
            <a:r>
              <a:rPr kumimoji="1" lang="en-US" altLang="ja-JP"/>
              <a:t> Town.</a:t>
            </a:r>
          </a:p>
          <a:p>
            <a:r>
              <a:rPr kumimoji="1" lang="en-US" altLang="ja-JP"/>
              <a:t>We measured interoceptive sensitivity twice in </a:t>
            </a:r>
            <a:r>
              <a:rPr kumimoji="1" lang="en-US" altLang="ja-JP" err="1"/>
              <a:t>Kitahiroshima-cho</a:t>
            </a:r>
            <a:r>
              <a:rPr kumimoji="1" lang="en-US" altLang="ja-JP"/>
              <a:t> over a period of one month. At the same time, we also measured autonomic nervous system-related physiological reactions and brain waves under stress load.</a:t>
            </a:r>
          </a:p>
          <a:p>
            <a:r>
              <a:rPr kumimoji="1" lang="en-US" altLang="ja-JP"/>
              <a:t>Today, I will present the results of these measurements.</a:t>
            </a:r>
            <a:endParaRPr kumimoji="1" lang="ja-JP" altLang="en-US"/>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1</a:t>
            </a:fld>
            <a:endParaRPr kumimoji="1" lang="ja-JP" altLang="en-US"/>
          </a:p>
        </p:txBody>
      </p:sp>
    </p:spTree>
    <p:extLst>
      <p:ext uri="{BB962C8B-B14F-4D97-AF65-F5344CB8AC3E}">
        <p14:creationId xmlns:p14="http://schemas.microsoft.com/office/powerpoint/2010/main" val="3794144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Next, I will describe the heartbeat discrimination task, which is a measure of interoceptive sensitivity.</a:t>
            </a:r>
          </a:p>
          <a:p>
            <a:r>
              <a:rPr kumimoji="1" lang="en-US" altLang="ja-JP"/>
              <a:t>In this experiment, I used a heartbeat discrimination task.</a:t>
            </a:r>
          </a:p>
          <a:p>
            <a:r>
              <a:rPr kumimoji="1" lang="en-US" altLang="ja-JP"/>
              <a:t>As you all know, the heartbeat discrimination task is a task to determine whether the timing of the beep and the heartbeat are synchronized.</a:t>
            </a:r>
          </a:p>
          <a:p>
            <a:r>
              <a:rPr kumimoji="1" lang="en-US" altLang="ja-JP"/>
              <a:t>Due to the limited time available for the experiment, we conducted a shortened version in two conditions.</a:t>
            </a:r>
          </a:p>
          <a:p>
            <a:r>
              <a:rPr kumimoji="1" lang="en-US" altLang="ja-JP"/>
              <a:t>As a preliminary study, I compared the results of the index analyzed in the four conditions with those of the index analyzed in only two conditions.</a:t>
            </a:r>
          </a:p>
          <a:p>
            <a:r>
              <a:rPr kumimoji="1" lang="en-US" altLang="ja-JP"/>
              <a:t>There was a correlation of 0.40 between the two conditions.</a:t>
            </a:r>
          </a:p>
          <a:p>
            <a:r>
              <a:rPr kumimoji="1" lang="en-US" altLang="ja-JP"/>
              <a:t>This indicates that the two conditions also produce measures that correlate to some extent with the four conditions.</a:t>
            </a:r>
          </a:p>
          <a:p>
            <a:r>
              <a:rPr kumimoji="1" lang="en-US" altLang="ja-JP"/>
              <a:t>Next, I will describe how I calculated the scores for the heart rate discrimination task.</a:t>
            </a:r>
          </a:p>
          <a:p>
            <a:r>
              <a:rPr kumimoji="1" lang="en-US" altLang="ja-JP"/>
              <a:t>In the heart rate discrimination task, participants are also asked to respond to their confidence level.</a:t>
            </a:r>
          </a:p>
          <a:p>
            <a:r>
              <a:rPr kumimoji="1" lang="en-US" altLang="ja-JP"/>
              <a:t>So, if we arrange the trials by confidence level and plot them according to whether they answered synchronized or not synchronized, we can draw the following ROC curve.</a:t>
            </a:r>
          </a:p>
          <a:p>
            <a:r>
              <a:rPr kumimoji="1" lang="en-US" altLang="ja-JP"/>
              <a:t>The area under this curve is called the AUC, which is the score for the heartbeat discrimination task.</a:t>
            </a:r>
          </a:p>
          <a:p>
            <a:r>
              <a:rPr kumimoji="1" lang="en-US" altLang="ja-JP"/>
              <a:t>Basically, if the discrimination rate is high for high confidence trials, the area of this curve will be larger.</a:t>
            </a:r>
          </a:p>
          <a:p>
            <a:r>
              <a:rPr kumimoji="1" lang="en-US" altLang="ja-JP"/>
              <a:t>This figure shows examples of high and low heart rate discrimination scores.</a:t>
            </a:r>
            <a:endParaRPr kumimoji="1" lang="ja-JP" altLang="en-US"/>
          </a:p>
        </p:txBody>
      </p:sp>
      <p:sp>
        <p:nvSpPr>
          <p:cNvPr id="4" name="スライド番号プレースホルダー 3"/>
          <p:cNvSpPr>
            <a:spLocks noGrp="1"/>
          </p:cNvSpPr>
          <p:nvPr>
            <p:ph type="sldNum" sz="quarter" idx="5"/>
          </p:nvPr>
        </p:nvSpPr>
        <p:spPr/>
        <p:txBody>
          <a:bodyPr/>
          <a:lstStyle/>
          <a:p>
            <a:fld id="{74A2F6A2-BD79-4A5A-8BF2-6EF40058B053}" type="slidenum">
              <a:rPr kumimoji="1" lang="ja-JP" altLang="en-US" smtClean="0"/>
              <a:t>11</a:t>
            </a:fld>
            <a:endParaRPr kumimoji="1" lang="ja-JP" altLang="en-US"/>
          </a:p>
        </p:txBody>
      </p:sp>
    </p:spTree>
    <p:extLst>
      <p:ext uri="{BB962C8B-B14F-4D97-AF65-F5344CB8AC3E}">
        <p14:creationId xmlns:p14="http://schemas.microsoft.com/office/powerpoint/2010/main" val="812382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I next report briefly on the results of the heart rate task.</a:t>
            </a:r>
          </a:p>
          <a:p>
            <a:r>
              <a:rPr kumimoji="1" lang="en-US" altLang="ja-JP"/>
              <a:t>The figure on the left shows the distribution of scores for the heart rate task at T1 and T2.</a:t>
            </a:r>
          </a:p>
          <a:p>
            <a:r>
              <a:rPr kumimoji="1" lang="en-US" altLang="ja-JP"/>
              <a:t>There appears to be a slight increase in scores at T2, but the difference is not statistically significant.</a:t>
            </a:r>
          </a:p>
          <a:p>
            <a:r>
              <a:rPr kumimoji="1" lang="en-US" altLang="ja-JP"/>
              <a:t>The right figure also shows the intraclass correlation coefficient between T1 and T2 scores to confirm the reliability of the scores.</a:t>
            </a:r>
          </a:p>
          <a:p>
            <a:r>
              <a:rPr kumimoji="1" lang="en-US" altLang="ja-JP"/>
              <a:t>The result is 0.48, indicating a medium level of correlation.</a:t>
            </a:r>
          </a:p>
          <a:p>
            <a:r>
              <a:rPr kumimoji="1" lang="en-US" altLang="ja-JP"/>
              <a:t>As mentioned earlier, previous studies have found correlations ranging from 0.33 to 0.81 in retest experiments.</a:t>
            </a:r>
          </a:p>
          <a:p>
            <a:r>
              <a:rPr kumimoji="1" lang="en-US" altLang="ja-JP"/>
              <a:t>The value of 0.48 in the present experiment is moderate and can be considered an average result.</a:t>
            </a:r>
          </a:p>
          <a:p>
            <a:r>
              <a:rPr kumimoji="1" lang="en-US" altLang="ja-JP"/>
              <a:t>Thus, the task was considered to have been performed adequately.</a:t>
            </a:r>
            <a:endParaRPr kumimoji="1" lang="ja-JP" altLang="en-US"/>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12</a:t>
            </a:fld>
            <a:endParaRPr kumimoji="1" lang="ja-JP" altLang="en-US"/>
          </a:p>
        </p:txBody>
      </p:sp>
    </p:spTree>
    <p:extLst>
      <p:ext uri="{BB962C8B-B14F-4D97-AF65-F5344CB8AC3E}">
        <p14:creationId xmlns:p14="http://schemas.microsoft.com/office/powerpoint/2010/main" val="2348362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Next, I will show you the results of a mental arithmetic task.</a:t>
            </a:r>
          </a:p>
          <a:p>
            <a:r>
              <a:rPr kumimoji="1" lang="en-US" altLang="ja-JP"/>
              <a:t>First, I performed a manipulation check.</a:t>
            </a:r>
          </a:p>
          <a:p>
            <a:r>
              <a:rPr kumimoji="1" lang="en-US" altLang="ja-JP"/>
              <a:t>This is a plot of physiological responses during the mental arithmetic task.</a:t>
            </a:r>
          </a:p>
          <a:p>
            <a:r>
              <a:rPr kumimoji="1" lang="en-US" altLang="ja-JP"/>
              <a:t>This is the average of all participants.</a:t>
            </a:r>
          </a:p>
          <a:p>
            <a:r>
              <a:rPr kumimoji="1" lang="en-US" altLang="ja-JP"/>
              <a:t>The solid line represents the results of T1 and the dashed line represents the results of T2.</a:t>
            </a:r>
          </a:p>
          <a:p>
            <a:r>
              <a:rPr kumimoji="1" lang="en-US" altLang="ja-JP"/>
              <a:t>AS is an abbreviation for Arterial stiffness.</a:t>
            </a:r>
          </a:p>
          <a:p>
            <a:r>
              <a:rPr kumimoji="1" lang="en-US" altLang="ja-JP"/>
              <a:t>As many of you know, this is an autonomic index developed by Dr. Tsuji of Hiroshima University.</a:t>
            </a:r>
          </a:p>
          <a:p>
            <a:r>
              <a:rPr kumimoji="1" lang="en-US" altLang="ja-JP"/>
              <a:t>From the figure, we can see that AS rises during the mental arithmetic task and falls significantly at rest after the completion of the mental arithmetic.</a:t>
            </a:r>
          </a:p>
          <a:p>
            <a:r>
              <a:rPr kumimoji="1" lang="en-US" altLang="ja-JP"/>
              <a:t>Other physiological data also show similar responses.</a:t>
            </a:r>
            <a:endParaRPr kumimoji="1" lang="ja-JP" altLang="en-US"/>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13</a:t>
            </a:fld>
            <a:endParaRPr kumimoji="1" lang="ja-JP" altLang="en-US"/>
          </a:p>
        </p:txBody>
      </p:sp>
    </p:spTree>
    <p:extLst>
      <p:ext uri="{BB962C8B-B14F-4D97-AF65-F5344CB8AC3E}">
        <p14:creationId xmlns:p14="http://schemas.microsoft.com/office/powerpoint/2010/main" val="2516866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Next, I performed a statistical analysis.</a:t>
            </a:r>
          </a:p>
          <a:p>
            <a:r>
              <a:rPr kumimoji="1" lang="en-US" altLang="ja-JP"/>
              <a:t>I calculated the autonomic index before, during, and after the darkening and compared them with ANOVA.</a:t>
            </a:r>
          </a:p>
          <a:p>
            <a:r>
              <a:rPr kumimoji="1" lang="en-US" altLang="ja-JP"/>
              <a:t>The results showed significant differences in some, but not all, indices.</a:t>
            </a:r>
          </a:p>
          <a:p>
            <a:r>
              <a:rPr kumimoji="1" lang="en-US" altLang="ja-JP"/>
              <a:t>The most significant effects were seen in blood pressure and heart rate, which increased during the task and decreased after the task.</a:t>
            </a:r>
            <a:endParaRPr kumimoji="1" lang="ja-JP" altLang="en-US"/>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14</a:t>
            </a:fld>
            <a:endParaRPr kumimoji="1" lang="ja-JP" altLang="en-US"/>
          </a:p>
        </p:txBody>
      </p:sp>
    </p:spTree>
    <p:extLst>
      <p:ext uri="{BB962C8B-B14F-4D97-AF65-F5344CB8AC3E}">
        <p14:creationId xmlns:p14="http://schemas.microsoft.com/office/powerpoint/2010/main" val="2287564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Based on the results on the previous slide, I compared them to the changes in the heartbeat identification task.</a:t>
            </a:r>
          </a:p>
          <a:p>
            <a:r>
              <a:rPr kumimoji="1" lang="en-US" altLang="ja-JP"/>
              <a:t>First, as you saw on the previous slide, physiological responses increase or decrease during the task and recover after the task is completed.</a:t>
            </a:r>
          </a:p>
          <a:p>
            <a:r>
              <a:rPr kumimoji="1" lang="en-US" altLang="ja-JP"/>
              <a:t>This is an example of the coefficient of variation of AS.</a:t>
            </a:r>
          </a:p>
          <a:p>
            <a:r>
              <a:rPr kumimoji="1" lang="en-US" altLang="ja-JP"/>
              <a:t>Therefore, I used the magnitude of recovery after the end of the task as the recovery effect as a measure of physiological response.</a:t>
            </a:r>
          </a:p>
          <a:p>
            <a:r>
              <a:rPr kumimoji="1" lang="en-US" altLang="ja-JP"/>
              <a:t>Comparing the recovery effect of AS CV with the score of the heart rate discrimination task, a weak positive correlation was found for both T1 and T2.</a:t>
            </a:r>
          </a:p>
          <a:p>
            <a:r>
              <a:rPr kumimoji="1" lang="en-US" altLang="ja-JP"/>
              <a:t>Thus, it was suggested that those with better interoceptive sensitivity were more effective in recovery after the dark task.</a:t>
            </a:r>
          </a:p>
          <a:p>
            <a:r>
              <a:rPr kumimoji="1" lang="en-US" altLang="ja-JP"/>
              <a:t>To further examine the change from T1 to T2, I calculated and plotted T2 minus T1.</a:t>
            </a:r>
          </a:p>
          <a:p>
            <a:r>
              <a:rPr kumimoji="1" lang="en-US" altLang="ja-JP"/>
              <a:t>As a result, a strong positive correlation was found.</a:t>
            </a:r>
          </a:p>
          <a:p>
            <a:r>
              <a:rPr kumimoji="1" lang="en-US" altLang="ja-JP"/>
              <a:t>Thus, the increase in interoceptive sensitivity over the course of a month was associated with a greater effect of recovery from the rote counting task.</a:t>
            </a:r>
          </a:p>
          <a:p>
            <a:r>
              <a:rPr kumimoji="1" lang="en-US" altLang="ja-JP"/>
              <a:t>However, this correlation was observed only in the CV of AS.</a:t>
            </a:r>
          </a:p>
          <a:p>
            <a:r>
              <a:rPr kumimoji="1" lang="en-US" altLang="ja-JP"/>
              <a:t>This figure plots the correlation between heartbeat discrimination sensitivity and other physiological parameters.</a:t>
            </a:r>
          </a:p>
          <a:p>
            <a:r>
              <a:rPr kumimoji="1" lang="en-US" altLang="ja-JP"/>
              <a:t>Although limited, this is the first major result of this study.</a:t>
            </a:r>
            <a:endParaRPr kumimoji="1" lang="ja-JP" altLang="en-US"/>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15</a:t>
            </a:fld>
            <a:endParaRPr kumimoji="1" lang="ja-JP" altLang="en-US"/>
          </a:p>
        </p:txBody>
      </p:sp>
    </p:spTree>
    <p:extLst>
      <p:ext uri="{BB962C8B-B14F-4D97-AF65-F5344CB8AC3E}">
        <p14:creationId xmlns:p14="http://schemas.microsoft.com/office/powerpoint/2010/main" val="4273604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Next, I performed EEG analysis.</a:t>
            </a:r>
          </a:p>
          <a:p>
            <a:r>
              <a:rPr kumimoji="1" lang="en-US" altLang="ja-JP"/>
              <a:t>The left figure shows the time-frequency analysis.</a:t>
            </a:r>
          </a:p>
          <a:p>
            <a:r>
              <a:rPr kumimoji="1" lang="en-US" altLang="ja-JP"/>
              <a:t>This is at rest for 5 minutes, and these are the time periods before, during, and after the dark calculation task.</a:t>
            </a:r>
          </a:p>
          <a:p>
            <a:r>
              <a:rPr kumimoji="1" lang="en-US" altLang="ja-JP"/>
              <a:t>You can see that alpha waves are stronger during the resting period and weaker during the mental arithmetic task.</a:t>
            </a:r>
          </a:p>
          <a:p>
            <a:r>
              <a:rPr kumimoji="1" lang="en-US" altLang="ja-JP"/>
              <a:t>The figure on the right shows the results of an ANOVA comparing these results.</a:t>
            </a:r>
          </a:p>
          <a:p>
            <a:r>
              <a:rPr kumimoji="1" lang="en-US" altLang="ja-JP"/>
              <a:t>Each figure shows the results for each frequency band.</a:t>
            </a:r>
          </a:p>
          <a:p>
            <a:r>
              <a:rPr kumimoji="1" lang="en-US" altLang="ja-JP"/>
              <a:t>As you can see, there is a large difference in EEG at rest and during the task.</a:t>
            </a:r>
          </a:p>
          <a:p>
            <a:r>
              <a:rPr kumimoji="1" lang="en-US" altLang="ja-JP"/>
              <a:t>However, when we focus on the mental arithmetic task, we do not see such large differences in the EEG before, during, and after the task.</a:t>
            </a:r>
            <a:endParaRPr kumimoji="1" lang="ja-JP" altLang="en-US"/>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16</a:t>
            </a:fld>
            <a:endParaRPr kumimoji="1" lang="ja-JP" altLang="en-US"/>
          </a:p>
        </p:txBody>
      </p:sp>
    </p:spTree>
    <p:extLst>
      <p:ext uri="{BB962C8B-B14F-4D97-AF65-F5344CB8AC3E}">
        <p14:creationId xmlns:p14="http://schemas.microsoft.com/office/powerpoint/2010/main" val="759043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Since there seems to be a difference, albeit weak, in the EEG, I drew a topo plot to see where the difference lies.</a:t>
            </a:r>
          </a:p>
          <a:p>
            <a:r>
              <a:rPr kumimoji="1" lang="en-US" altLang="ja-JP"/>
              <a:t>This is a t-test of the difference between during and after the task, and the t-values are plotted.</a:t>
            </a:r>
          </a:p>
          <a:p>
            <a:r>
              <a:rPr kumimoji="1" lang="en-US" altLang="ja-JP"/>
              <a:t>The colored areas are the channels where significant differences were found.</a:t>
            </a:r>
          </a:p>
          <a:p>
            <a:r>
              <a:rPr kumimoji="1" lang="en-US" altLang="ja-JP"/>
              <a:t>There seems to be a difference in activity slightly to the right for the frontal and slightly to the left for the occipital.</a:t>
            </a:r>
            <a:endParaRPr kumimoji="1" lang="ja-JP" altLang="en-US"/>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17</a:t>
            </a:fld>
            <a:endParaRPr kumimoji="1" lang="ja-JP" altLang="en-US"/>
          </a:p>
        </p:txBody>
      </p:sp>
    </p:spTree>
    <p:extLst>
      <p:ext uri="{BB962C8B-B14F-4D97-AF65-F5344CB8AC3E}">
        <p14:creationId xmlns:p14="http://schemas.microsoft.com/office/powerpoint/2010/main" val="4210397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I then defined the channels in which differences were observed in the topo plots as regions of interest.</a:t>
            </a:r>
          </a:p>
          <a:p>
            <a:r>
              <a:rPr kumimoji="1" lang="en-US" altLang="ja-JP"/>
              <a:t>I then compared the activity in the region of interest to the change in heartbeat discrimination sensitivity.</a:t>
            </a:r>
          </a:p>
          <a:p>
            <a:r>
              <a:rPr kumimoji="1" lang="en-US" altLang="ja-JP"/>
              <a:t>The left figure shows the correlation coefficients for each frequency band, and the right figure is a scatter plot.</a:t>
            </a:r>
          </a:p>
          <a:p>
            <a:r>
              <a:rPr kumimoji="1" lang="en-US" altLang="ja-JP"/>
              <a:t>As you can see, there is a significant correlation only for alpha waves.</a:t>
            </a:r>
          </a:p>
          <a:p>
            <a:r>
              <a:rPr kumimoji="1" lang="en-US" altLang="ja-JP"/>
              <a:t>This is the second main result of this study.</a:t>
            </a:r>
          </a:p>
          <a:p>
            <a:r>
              <a:rPr kumimoji="1" lang="en-US" altLang="ja-JP"/>
              <a:t>And this is a topo plot of the correlation between each channel and heart rate discrimination sensitivity.</a:t>
            </a:r>
          </a:p>
          <a:p>
            <a:r>
              <a:rPr kumimoji="1" lang="en-US" altLang="ja-JP"/>
              <a:t>As expected, there is a strong correlation for alpha waves.</a:t>
            </a:r>
          </a:p>
          <a:p>
            <a:r>
              <a:rPr kumimoji="1" lang="en-US" altLang="ja-JP"/>
              <a:t>The correlation is split into left and right, but I don't have a good explanation for this so far.</a:t>
            </a:r>
            <a:endParaRPr kumimoji="1" lang="ja-JP" altLang="en-US"/>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18</a:t>
            </a:fld>
            <a:endParaRPr kumimoji="1" lang="ja-JP" altLang="en-US"/>
          </a:p>
        </p:txBody>
      </p:sp>
    </p:spTree>
    <p:extLst>
      <p:ext uri="{BB962C8B-B14F-4D97-AF65-F5344CB8AC3E}">
        <p14:creationId xmlns:p14="http://schemas.microsoft.com/office/powerpoint/2010/main" val="2012494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Next, I show the correlation between the heartbeat identification task and the </a:t>
            </a:r>
            <a:r>
              <a:rPr kumimoji="1" lang="en-US" altLang="ja-JP" err="1"/>
              <a:t>questionnaire.On</a:t>
            </a:r>
            <a:r>
              <a:rPr kumimoji="1" lang="en-US" altLang="ja-JP"/>
              <a:t> the left is a bar chart of the correlation coefficients and on the right is a scatter </a:t>
            </a:r>
            <a:r>
              <a:rPr kumimoji="1" lang="en-US" altLang="ja-JP" err="1"/>
              <a:t>plot.Only</a:t>
            </a:r>
            <a:r>
              <a:rPr kumimoji="1" lang="en-US" altLang="ja-JP"/>
              <a:t> Attention regulation in MAIA and Openness in TIPI showed significant correlations with the heartbeat discrimination task.</a:t>
            </a:r>
            <a:endParaRPr kumimoji="1" lang="ja-JP" altLang="en-US"/>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19</a:t>
            </a:fld>
            <a:endParaRPr kumimoji="1" lang="ja-JP" altLang="en-US"/>
          </a:p>
        </p:txBody>
      </p:sp>
    </p:spTree>
    <p:extLst>
      <p:ext uri="{BB962C8B-B14F-4D97-AF65-F5344CB8AC3E}">
        <p14:creationId xmlns:p14="http://schemas.microsoft.com/office/powerpoint/2010/main" val="255159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Finally, I performed structural equation modeling using values correlated with the heart rate task.</a:t>
            </a:r>
          </a:p>
          <a:p>
            <a:r>
              <a:rPr kumimoji="1" lang="en-US" altLang="ja-JP"/>
              <a:t>I determined the arrows of the paths exploratively and selected the appropriate model among all combinations.</a:t>
            </a:r>
          </a:p>
          <a:p>
            <a:r>
              <a:rPr kumimoji="1" lang="en-US" altLang="ja-JP"/>
              <a:t>The SEM results showed that the heart rate task score influences the questionnaire score via arterial stiffness and alpha waves in the EEG.</a:t>
            </a:r>
          </a:p>
          <a:p>
            <a:r>
              <a:rPr kumimoji="1" lang="en-US" altLang="ja-JP"/>
              <a:t>Incidentally, the model calculated by drawing an arrow directly from the heartbeat task score to the questionnaire is as follows</a:t>
            </a:r>
          </a:p>
          <a:p>
            <a:r>
              <a:rPr kumimoji="1" lang="en-US" altLang="ja-JP"/>
              <a:t>We see that the direct influence from the heartbeat task score to the questionnaire is very weak.</a:t>
            </a:r>
          </a:p>
          <a:p>
            <a:r>
              <a:rPr kumimoji="1" lang="en-US" altLang="ja-JP"/>
              <a:t>This is the conclusion of this study.</a:t>
            </a:r>
          </a:p>
          <a:p>
            <a:r>
              <a:rPr kumimoji="1" lang="en-US" altLang="ja-JP"/>
              <a:t>Changes in interoceptive sensitivity affect the psyche through changes in physiological responses and brain activity.</a:t>
            </a:r>
            <a:endParaRPr kumimoji="1" lang="ja-JP" altLang="en-US"/>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20</a:t>
            </a:fld>
            <a:endParaRPr kumimoji="1" lang="ja-JP" altLang="en-US"/>
          </a:p>
        </p:txBody>
      </p:sp>
    </p:spTree>
    <p:extLst>
      <p:ext uri="{BB962C8B-B14F-4D97-AF65-F5344CB8AC3E}">
        <p14:creationId xmlns:p14="http://schemas.microsoft.com/office/powerpoint/2010/main" val="588658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0"/>
              <a:t>As you know, many studies have pointed out the impact of interoception on mental health.</a:t>
            </a:r>
          </a:p>
          <a:p>
            <a:r>
              <a:rPr kumimoji="1" lang="en-US" altLang="ja-JP" b="0"/>
              <a:t>The figure briefly illustrates the hypothesized process by which interoception affects mental health.</a:t>
            </a:r>
          </a:p>
          <a:p>
            <a:r>
              <a:rPr kumimoji="1" lang="en-US" altLang="ja-JP" b="0"/>
              <a:t>When stress is high, the sensitivity of interoception becomes poor. This results in bad physical reactions such as heart palpitations, hyperventilation, insomnia, and diarrhea, as well as mental disorders such as panic disorder, depression, and PTSD.</a:t>
            </a:r>
          </a:p>
          <a:p>
            <a:r>
              <a:rPr kumimoji="1" lang="en-US" altLang="ja-JP" b="0"/>
              <a:t>There are many studies showing these relationships. A few of them are listed here.</a:t>
            </a:r>
          </a:p>
          <a:p>
            <a:r>
              <a:rPr kumimoji="1" lang="en-US" altLang="ja-JP" b="0"/>
              <a:t>However, all of these studies are cross-sectional and only show these correlations. Longitudinal studies may give us more information about the impact of interoception on mental health because they reduce the influence of interindividual variation.</a:t>
            </a:r>
            <a:endParaRPr kumimoji="1" lang="ja-JP" altLang="en-US" b="0"/>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2</a:t>
            </a:fld>
            <a:endParaRPr kumimoji="1" lang="ja-JP" altLang="en-US"/>
          </a:p>
        </p:txBody>
      </p:sp>
    </p:spTree>
    <p:extLst>
      <p:ext uri="{BB962C8B-B14F-4D97-AF65-F5344CB8AC3E}">
        <p14:creationId xmlns:p14="http://schemas.microsoft.com/office/powerpoint/2010/main" val="2744846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Finally, I performed structural equation modeling using values correlated with the heart rate task.</a:t>
            </a:r>
          </a:p>
          <a:p>
            <a:r>
              <a:rPr kumimoji="1" lang="en-US" altLang="ja-JP"/>
              <a:t>I determined the arrows of the paths exploratively and selected the appropriate model among all combinations.</a:t>
            </a:r>
          </a:p>
          <a:p>
            <a:r>
              <a:rPr kumimoji="1" lang="en-US" altLang="ja-JP"/>
              <a:t>The SEM results showed that the heart rate task score influences the questionnaire score via arterial stiffness and alpha waves in the EEG.</a:t>
            </a:r>
          </a:p>
          <a:p>
            <a:r>
              <a:rPr kumimoji="1" lang="en-US" altLang="ja-JP"/>
              <a:t>Incidentally, the model calculated by drawing an arrow directly from the heartbeat task score to the questionnaire is as follows</a:t>
            </a:r>
          </a:p>
          <a:p>
            <a:r>
              <a:rPr kumimoji="1" lang="en-US" altLang="ja-JP"/>
              <a:t>We see that the direct influence from the heartbeat task score to the questionnaire is very weak.</a:t>
            </a:r>
          </a:p>
          <a:p>
            <a:r>
              <a:rPr kumimoji="1" lang="en-US" altLang="ja-JP"/>
              <a:t>This is the conclusion of this study.</a:t>
            </a:r>
          </a:p>
          <a:p>
            <a:r>
              <a:rPr kumimoji="1" lang="en-US" altLang="ja-JP"/>
              <a:t>Changes in interoceptive sensitivity affect the psyche through changes in physiological responses and brain activity.</a:t>
            </a:r>
            <a:endParaRPr kumimoji="1" lang="ja-JP" altLang="en-US"/>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21</a:t>
            </a:fld>
            <a:endParaRPr kumimoji="1" lang="ja-JP" altLang="en-US"/>
          </a:p>
        </p:txBody>
      </p:sp>
    </p:spTree>
    <p:extLst>
      <p:ext uri="{BB962C8B-B14F-4D97-AF65-F5344CB8AC3E}">
        <p14:creationId xmlns:p14="http://schemas.microsoft.com/office/powerpoint/2010/main" val="82696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Finally, here are our future plans.</a:t>
            </a:r>
          </a:p>
          <a:p>
            <a:r>
              <a:rPr kumimoji="1" lang="en-US" altLang="ja-JP"/>
              <a:t>We are currently analyzing the ICA component.</a:t>
            </a:r>
          </a:p>
          <a:p>
            <a:r>
              <a:rPr kumimoji="1" lang="en-US" altLang="ja-JP"/>
              <a:t>We also had the participants wear the watches for 2 months, but so far we have not obtained any clear results from the data. I would like to do some kind of analysis if possible.</a:t>
            </a:r>
          </a:p>
          <a:p>
            <a:r>
              <a:rPr kumimoji="1" lang="en-US" altLang="ja-JP"/>
              <a:t>Then, I plan to make a presentation at the Japanese Psychological Association.</a:t>
            </a:r>
            <a:endParaRPr kumimoji="1" lang="ja-JP" altLang="en-US"/>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22</a:t>
            </a:fld>
            <a:endParaRPr kumimoji="1" lang="ja-JP" altLang="en-US"/>
          </a:p>
        </p:txBody>
      </p:sp>
    </p:spTree>
    <p:extLst>
      <p:ext uri="{BB962C8B-B14F-4D97-AF65-F5344CB8AC3E}">
        <p14:creationId xmlns:p14="http://schemas.microsoft.com/office/powerpoint/2010/main" val="3114383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0"/>
              <a:t>As you know, many studies have pointed out the impact of interoception on mental health.</a:t>
            </a:r>
          </a:p>
          <a:p>
            <a:r>
              <a:rPr kumimoji="1" lang="en-US" altLang="ja-JP" b="0"/>
              <a:t>The figure briefly illustrates the hypothesized process by which interoception affects mental health.</a:t>
            </a:r>
          </a:p>
          <a:p>
            <a:r>
              <a:rPr kumimoji="1" lang="en-US" altLang="ja-JP" b="0"/>
              <a:t>When stress is high, the sensitivity of interoception becomes poor. This results in bad physical reactions such as heart palpitations, hyperventilation, insomnia, and diarrhea, as well as mental disorders such as panic disorder, depression, and PTSD.</a:t>
            </a:r>
          </a:p>
          <a:p>
            <a:r>
              <a:rPr kumimoji="1" lang="en-US" altLang="ja-JP" b="0"/>
              <a:t>There are many studies showing these relationships. A few of them are listed here.</a:t>
            </a:r>
          </a:p>
          <a:p>
            <a:r>
              <a:rPr kumimoji="1" lang="en-US" altLang="ja-JP" b="0"/>
              <a:t>However, all of these studies are cross-sectional and only show these correlations. Longitudinal studies may give us more information about the impact of interoception on mental health because they reduce the influence of interindividual variation.</a:t>
            </a:r>
            <a:endParaRPr kumimoji="1" lang="ja-JP" altLang="en-US" b="0"/>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3</a:t>
            </a:fld>
            <a:endParaRPr kumimoji="1" lang="ja-JP" altLang="en-US"/>
          </a:p>
        </p:txBody>
      </p:sp>
    </p:spTree>
    <p:extLst>
      <p:ext uri="{BB962C8B-B14F-4D97-AF65-F5344CB8AC3E}">
        <p14:creationId xmlns:p14="http://schemas.microsoft.com/office/powerpoint/2010/main" val="1673800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To my knowledge, the number of longitudinal studies on interoceptive changes is very small and non-directive.</a:t>
            </a:r>
          </a:p>
          <a:p>
            <a:r>
              <a:rPr kumimoji="1" lang="en-US" altLang="ja-JP"/>
              <a:t>One study showed that "a subscale of the MAIA predicted the degree of muscle dysmorphic disorder after 4 weeks.</a:t>
            </a:r>
          </a:p>
          <a:p>
            <a:r>
              <a:rPr kumimoji="1" lang="en-US" altLang="ja-JP"/>
              <a:t>This table shows the results, with MAIA values weakly correlating with the degree of muscle dysmorphic disorder after 4 weeks.</a:t>
            </a:r>
          </a:p>
          <a:p>
            <a:r>
              <a:rPr kumimoji="1" lang="en-US" altLang="ja-JP"/>
              <a:t>On the other hand, the two studies below found no correlation between long-term changes in interoceptive sensitivity and physical parameters.</a:t>
            </a:r>
          </a:p>
          <a:p>
            <a:r>
              <a:rPr kumimoji="1" lang="en-US" altLang="ja-JP"/>
              <a:t>To my knowledge, there are no direct, longitudinal interoceptive studies showing significant results.</a:t>
            </a:r>
            <a:endParaRPr kumimoji="1" lang="ja-JP" altLang="en-US"/>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5</a:t>
            </a:fld>
            <a:endParaRPr kumimoji="1" lang="ja-JP" altLang="en-US"/>
          </a:p>
        </p:txBody>
      </p:sp>
    </p:spTree>
    <p:extLst>
      <p:ext uri="{BB962C8B-B14F-4D97-AF65-F5344CB8AC3E}">
        <p14:creationId xmlns:p14="http://schemas.microsoft.com/office/powerpoint/2010/main" val="1225956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i="0">
                <a:solidFill>
                  <a:srgbClr val="1C1D1E"/>
                </a:solidFill>
                <a:effectLst/>
                <a:latin typeface="Open Sans" panose="020B0606030504020204" pitchFamily="34" charset="0"/>
              </a:rPr>
              <a:t>As another example, several intervention studies have been conducted to improve the sensitivity of interoception.</a:t>
            </a:r>
          </a:p>
          <a:p>
            <a:r>
              <a:rPr lang="en-US" altLang="ja-JP" b="0" i="0">
                <a:solidFill>
                  <a:srgbClr val="1C1D1E"/>
                </a:solidFill>
                <a:effectLst/>
                <a:latin typeface="Open Sans" panose="020B0606030504020204" pitchFamily="34" charset="0"/>
              </a:rPr>
              <a:t>Some have suggested that the sensitivity of interoception may be altered.</a:t>
            </a:r>
          </a:p>
          <a:p>
            <a:r>
              <a:rPr lang="en-US" altLang="ja-JP" b="0" i="0">
                <a:solidFill>
                  <a:srgbClr val="1C1D1E"/>
                </a:solidFill>
                <a:effectLst/>
                <a:latin typeface="Open Sans" panose="020B0606030504020204" pitchFamily="34" charset="0"/>
              </a:rPr>
              <a:t>However, results have been inconsistent, with some studies finding significant effects and others finding no effects.</a:t>
            </a:r>
          </a:p>
          <a:p>
            <a:r>
              <a:rPr lang="en-US" altLang="ja-JP" b="0" i="0">
                <a:solidFill>
                  <a:srgbClr val="1C1D1E"/>
                </a:solidFill>
                <a:effectLst/>
                <a:latin typeface="Open Sans" panose="020B0606030504020204" pitchFamily="34" charset="0"/>
              </a:rPr>
              <a:t>Among the five studies, three reported positive results and two reported negative results.</a:t>
            </a:r>
          </a:p>
          <a:p>
            <a:r>
              <a:rPr lang="en-US" altLang="ja-JP" b="0" i="0">
                <a:solidFill>
                  <a:srgbClr val="1C1D1E"/>
                </a:solidFill>
                <a:effectLst/>
                <a:latin typeface="Open Sans" panose="020B0606030504020204" pitchFamily="34" charset="0"/>
              </a:rPr>
              <a:t>In one study, the authors conducted multiple social-emotional training exercises and recorded heart rate count task performance every 3 months.</a:t>
            </a:r>
          </a:p>
          <a:p>
            <a:r>
              <a:rPr lang="en-US" altLang="ja-JP" b="0" i="0">
                <a:solidFill>
                  <a:srgbClr val="1C1D1E"/>
                </a:solidFill>
                <a:effectLst/>
                <a:latin typeface="Open Sans" panose="020B0606030504020204" pitchFamily="34" charset="0"/>
              </a:rPr>
              <a:t>As shown in this figure, the intervention improved heart rate counting performance.</a:t>
            </a:r>
          </a:p>
          <a:p>
            <a:r>
              <a:rPr lang="en-US" altLang="ja-JP" b="0" i="0">
                <a:solidFill>
                  <a:srgbClr val="1C1D1E"/>
                </a:solidFill>
                <a:effectLst/>
                <a:latin typeface="Open Sans" panose="020B0606030504020204" pitchFamily="34" charset="0"/>
              </a:rPr>
              <a:t>In another study, an 8-week body scan improved heart rate counting task performance.</a:t>
            </a:r>
          </a:p>
          <a:p>
            <a:r>
              <a:rPr lang="en-US" altLang="ja-JP" b="0" i="0">
                <a:solidFill>
                  <a:srgbClr val="1C1D1E"/>
                </a:solidFill>
                <a:effectLst/>
                <a:latin typeface="Open Sans" panose="020B0606030504020204" pitchFamily="34" charset="0"/>
              </a:rPr>
              <a:t>Again, however, the results were inconsistent.</a:t>
            </a:r>
          </a:p>
          <a:p>
            <a:endParaRPr lang="en-US" altLang="ja-JP" b="0" i="0">
              <a:solidFill>
                <a:srgbClr val="1C1D1E"/>
              </a:solidFill>
              <a:effectLst/>
              <a:latin typeface="Open Sans" panose="020B0606030504020204" pitchFamily="34" charset="0"/>
            </a:endParaRPr>
          </a:p>
          <a:p>
            <a:r>
              <a:rPr lang="ja-JP" altLang="en-US" b="0" i="0">
                <a:solidFill>
                  <a:srgbClr val="1C1D1E"/>
                </a:solidFill>
                <a:effectLst/>
                <a:latin typeface="Open Sans" panose="020B0606030504020204" pitchFamily="34" charset="0"/>
              </a:rPr>
              <a:t>プレゼンスモジュールでは、参加者は現在の瞬間の経験に注意を向けることを学びます。</a:t>
            </a:r>
            <a:r>
              <a:rPr lang="en-US" altLang="ja-JP" b="0" i="0">
                <a:solidFill>
                  <a:srgbClr val="1C1D1E"/>
                </a:solidFill>
                <a:effectLst/>
                <a:latin typeface="Open Sans" panose="020B0606030504020204" pitchFamily="34" charset="0"/>
              </a:rPr>
              <a:t>2 </a:t>
            </a:r>
            <a:r>
              <a:rPr lang="ja-JP" altLang="en-US" b="0" i="0">
                <a:solidFill>
                  <a:srgbClr val="1C1D1E"/>
                </a:solidFill>
                <a:effectLst/>
                <a:latin typeface="Open Sans" panose="020B0606030504020204" pitchFamily="34" charset="0"/>
              </a:rPr>
              <a:t>つの中心的な実践は、呼吸瞑想とボディスキャンです。</a:t>
            </a:r>
            <a:endParaRPr lang="en-US" altLang="ja-JP" b="0" i="0">
              <a:solidFill>
                <a:srgbClr val="1C1D1E"/>
              </a:solidFill>
              <a:effectLst/>
              <a:latin typeface="Open Sans" panose="020B0606030504020204" pitchFamily="34" charset="0"/>
            </a:endParaRPr>
          </a:p>
          <a:p>
            <a:r>
              <a:rPr lang="ja-JP" altLang="en-US" b="0" i="0">
                <a:solidFill>
                  <a:srgbClr val="1C1D1E"/>
                </a:solidFill>
                <a:effectLst/>
                <a:latin typeface="Open Sans" panose="020B0606030504020204" pitchFamily="34" charset="0"/>
              </a:rPr>
              <a:t>「影響」モジュールでは、参加者は自分自身や他者に対する優しさ、配慮、思いやりの態度に慣れます。</a:t>
            </a:r>
            <a:endParaRPr lang="en-US" altLang="ja-JP" b="0" i="0">
              <a:solidFill>
                <a:srgbClr val="1C1D1E"/>
              </a:solidFill>
              <a:effectLst/>
              <a:latin typeface="Open Sans" panose="020B0606030504020204" pitchFamily="34" charset="0"/>
            </a:endParaRPr>
          </a:p>
          <a:p>
            <a:r>
              <a:rPr lang="ja-JP" altLang="en-US" b="0" i="0">
                <a:solidFill>
                  <a:srgbClr val="1C1D1E"/>
                </a:solidFill>
                <a:effectLst/>
                <a:latin typeface="Open Sans" panose="020B0606030504020204" pitchFamily="34" charset="0"/>
              </a:rPr>
              <a:t>パースペクティブ モジュールでは、参加者はメタ​​認知に取り組み、自己と他者に対する認知的パースペクティブに取り組みます。</a:t>
            </a:r>
            <a:endParaRPr kumimoji="1" lang="ja-JP" altLang="en-US"/>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6</a:t>
            </a:fld>
            <a:endParaRPr kumimoji="1" lang="ja-JP" altLang="en-US"/>
          </a:p>
        </p:txBody>
      </p:sp>
    </p:spTree>
    <p:extLst>
      <p:ext uri="{BB962C8B-B14F-4D97-AF65-F5344CB8AC3E}">
        <p14:creationId xmlns:p14="http://schemas.microsoft.com/office/powerpoint/2010/main" val="2105044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Next, we discuss the stability of performance on the heart rate task.</a:t>
            </a:r>
          </a:p>
          <a:p>
            <a:r>
              <a:rPr kumimoji="1" lang="en-US" altLang="ja-JP"/>
              <a:t>Opinions differ as to whether </a:t>
            </a:r>
            <a:r>
              <a:rPr kumimoji="1" lang="en-US" altLang="ja-JP" err="1"/>
              <a:t>interceptibility</a:t>
            </a:r>
            <a:r>
              <a:rPr kumimoji="1" lang="en-US" altLang="ja-JP"/>
              <a:t> changes over a period of about one month.</a:t>
            </a:r>
          </a:p>
          <a:p>
            <a:r>
              <a:rPr kumimoji="1" lang="en-US" altLang="ja-JP"/>
              <a:t>There are several studies on stability, most of which report some degree of stability.</a:t>
            </a:r>
          </a:p>
          <a:p>
            <a:r>
              <a:rPr kumimoji="1" lang="en-US" altLang="ja-JP"/>
              <a:t>The correlations between the first and second intercepts are 0.81, 0.58, and 0.33, which is expected to show some stability, although it varies from study to study.</a:t>
            </a:r>
          </a:p>
          <a:p>
            <a:r>
              <a:rPr kumimoji="1" lang="en-US" altLang="ja-JP"/>
              <a:t>On the other hand, it is not known whether the remaining errors are due to changes in interoception or measurement error.</a:t>
            </a:r>
            <a:endParaRPr kumimoji="1" lang="ja-JP" altLang="en-US"/>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7</a:t>
            </a:fld>
            <a:endParaRPr kumimoji="1" lang="ja-JP" altLang="en-US"/>
          </a:p>
        </p:txBody>
      </p:sp>
    </p:spTree>
    <p:extLst>
      <p:ext uri="{BB962C8B-B14F-4D97-AF65-F5344CB8AC3E}">
        <p14:creationId xmlns:p14="http://schemas.microsoft.com/office/powerpoint/2010/main" val="165064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Based on the above, the RESEARCH QUESTION for this study is as follows.</a:t>
            </a:r>
          </a:p>
          <a:p>
            <a:r>
              <a:rPr kumimoji="1" lang="en-US" altLang="ja-JP"/>
              <a:t>- Do changes in interoceptive sensitivity predict changes in (autonomic nervous system) physiological responses?</a:t>
            </a:r>
          </a:p>
          <a:p>
            <a:r>
              <a:rPr kumimoji="1" lang="en-US" altLang="ja-JP"/>
              <a:t>- Do changes in interoceptive sensitivity predict changes in EEG under stressful conditions?</a:t>
            </a:r>
          </a:p>
          <a:p>
            <a:r>
              <a:rPr kumimoji="1" lang="en-US" altLang="ja-JP"/>
              <a:t>- Do changes in interoceptive sensitivity predict changes in emotional/psychological state?</a:t>
            </a:r>
            <a:endParaRPr kumimoji="1" lang="ja-JP" altLang="en-US"/>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8</a:t>
            </a:fld>
            <a:endParaRPr kumimoji="1" lang="ja-JP" altLang="en-US"/>
          </a:p>
        </p:txBody>
      </p:sp>
    </p:spTree>
    <p:extLst>
      <p:ext uri="{BB962C8B-B14F-4D97-AF65-F5344CB8AC3E}">
        <p14:creationId xmlns:p14="http://schemas.microsoft.com/office/powerpoint/2010/main" val="266440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I will describe the experimental procedure.</a:t>
            </a:r>
          </a:p>
          <a:p>
            <a:r>
              <a:rPr kumimoji="1" lang="en-US" altLang="ja-JP"/>
              <a:t>The experiment was conducted over a two-month period.</a:t>
            </a:r>
          </a:p>
          <a:p>
            <a:r>
              <a:rPr kumimoji="1" lang="en-US" altLang="ja-JP"/>
              <a:t>Participants participated in the experiment at T0, T1, T2 and once a month.</a:t>
            </a:r>
          </a:p>
          <a:p>
            <a:r>
              <a:rPr kumimoji="1" lang="en-US" altLang="ja-JP"/>
              <a:t>During the month between experiments, participants wore the ADI Study Watch every night to record physiological responses.</a:t>
            </a:r>
          </a:p>
          <a:p>
            <a:r>
              <a:rPr kumimoji="1" lang="en-US" altLang="ja-JP"/>
              <a:t>Participants visited the laboratory (town hall) three times.</a:t>
            </a:r>
          </a:p>
          <a:p>
            <a:r>
              <a:rPr kumimoji="1" lang="en-US" altLang="ja-JP"/>
              <a:t>At T0, they simply completed a questionnaire and did not perform any psychophysical experiments.</a:t>
            </a:r>
          </a:p>
          <a:p>
            <a:r>
              <a:rPr kumimoji="1" lang="en-US" altLang="ja-JP"/>
              <a:t>Participants performed some experiments only at T1 and T2.</a:t>
            </a:r>
          </a:p>
          <a:p>
            <a:r>
              <a:rPr kumimoji="1" lang="en-US" altLang="ja-JP"/>
              <a:t>The present study will focus on the comparison of the results of these two experiments.</a:t>
            </a:r>
          </a:p>
          <a:p>
            <a:r>
              <a:rPr kumimoji="1" lang="en-US" altLang="ja-JP"/>
              <a:t>In this experiment, participants' autonomic responses and EEG were recorded during a 5-minute rest and mental arithmetic task.</a:t>
            </a:r>
          </a:p>
          <a:p>
            <a:r>
              <a:rPr kumimoji="1" lang="en-US" altLang="ja-JP"/>
              <a:t>In addition, participants performed a heart rate discrimination task to measure interoceptive sensitivity.</a:t>
            </a:r>
          </a:p>
          <a:p>
            <a:r>
              <a:rPr kumimoji="1" lang="en-US" altLang="ja-JP"/>
              <a:t>They also completed a questionnaire.</a:t>
            </a:r>
            <a:endParaRPr kumimoji="1" lang="ja-JP" altLang="en-US"/>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9</a:t>
            </a:fld>
            <a:endParaRPr kumimoji="1" lang="ja-JP" altLang="en-US"/>
          </a:p>
        </p:txBody>
      </p:sp>
    </p:spTree>
    <p:extLst>
      <p:ext uri="{BB962C8B-B14F-4D97-AF65-F5344CB8AC3E}">
        <p14:creationId xmlns:p14="http://schemas.microsoft.com/office/powerpoint/2010/main" val="1162897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Now I will describe the task in detail.</a:t>
            </a:r>
          </a:p>
          <a:p>
            <a:r>
              <a:rPr kumimoji="1" lang="en-US" altLang="ja-JP"/>
              <a:t>The first is a mental arithmetic task.</a:t>
            </a:r>
          </a:p>
          <a:p>
            <a:r>
              <a:rPr kumimoji="1" lang="en-US" altLang="ja-JP"/>
              <a:t>This is a task that is often used to provide cognitive load and stress to participants.</a:t>
            </a:r>
          </a:p>
          <a:p>
            <a:r>
              <a:rPr kumimoji="1" lang="en-US" altLang="ja-JP"/>
              <a:t>Participants are asked to subtract 7 from 1000 and to repeat the subtraction, performing as many calculations as possible in 30 seconds.</a:t>
            </a:r>
          </a:p>
          <a:p>
            <a:r>
              <a:rPr kumimoji="1" lang="en-US" altLang="ja-JP"/>
              <a:t>The shaded areas in the figure indicate the time periods when physiological responses were used for analysis.</a:t>
            </a:r>
          </a:p>
          <a:p>
            <a:r>
              <a:rPr kumimoji="1" lang="en-US" altLang="ja-JP"/>
              <a:t>The physiological responses recorded were EEG, arterial stiffness, blood pressure, and </a:t>
            </a:r>
            <a:r>
              <a:rPr kumimoji="1" lang="en-US" altLang="ja-JP" err="1"/>
              <a:t>photoplethysmogram</a:t>
            </a:r>
            <a:r>
              <a:rPr kumimoji="1" lang="en-US" altLang="ja-JP"/>
              <a:t>.</a:t>
            </a:r>
          </a:p>
          <a:p>
            <a:r>
              <a:rPr kumimoji="1" lang="en-US" altLang="ja-JP"/>
              <a:t>Participants also completed a questionnaire on this list.</a:t>
            </a:r>
            <a:endParaRPr kumimoji="1" lang="ja-JP" altLang="en-US"/>
          </a:p>
        </p:txBody>
      </p:sp>
      <p:sp>
        <p:nvSpPr>
          <p:cNvPr id="4" name="スライド番号プレースホルダー 3"/>
          <p:cNvSpPr>
            <a:spLocks noGrp="1"/>
          </p:cNvSpPr>
          <p:nvPr>
            <p:ph type="sldNum" sz="quarter" idx="5"/>
          </p:nvPr>
        </p:nvSpPr>
        <p:spPr/>
        <p:txBody>
          <a:bodyPr/>
          <a:lstStyle/>
          <a:p>
            <a:fld id="{29D6D4E0-5EC7-48DB-B9E8-DA646DE10729}" type="slidenum">
              <a:rPr kumimoji="1" lang="ja-JP" altLang="en-US" smtClean="0"/>
              <a:t>10</a:t>
            </a:fld>
            <a:endParaRPr kumimoji="1" lang="ja-JP" altLang="en-US"/>
          </a:p>
        </p:txBody>
      </p:sp>
    </p:spTree>
    <p:extLst>
      <p:ext uri="{BB962C8B-B14F-4D97-AF65-F5344CB8AC3E}">
        <p14:creationId xmlns:p14="http://schemas.microsoft.com/office/powerpoint/2010/main" val="1935004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092FD-94C4-69E8-5D41-0AB32BB9BC3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597308A-7905-7D41-148D-8D9F0B136C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406C916-AE4C-E23D-BD13-6D3097D7DC24}"/>
              </a:ext>
            </a:extLst>
          </p:cNvPr>
          <p:cNvSpPr>
            <a:spLocks noGrp="1"/>
          </p:cNvSpPr>
          <p:nvPr>
            <p:ph type="dt" sz="half" idx="10"/>
          </p:nvPr>
        </p:nvSpPr>
        <p:spPr/>
        <p:txBody>
          <a:bodyPr/>
          <a:lstStyle/>
          <a:p>
            <a:fld id="{F5C0FEC7-68CC-48EB-AC71-4DC21722F16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395F6E5E-21D0-A448-7926-79ED529DE7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577A1A-C4B6-02BF-225C-8FE8B7B00E98}"/>
              </a:ext>
            </a:extLst>
          </p:cNvPr>
          <p:cNvSpPr>
            <a:spLocks noGrp="1"/>
          </p:cNvSpPr>
          <p:nvPr>
            <p:ph type="sldNum" sz="quarter" idx="12"/>
          </p:nvPr>
        </p:nvSpPr>
        <p:spPr/>
        <p:txBody>
          <a:bodyPr/>
          <a:lstStyle/>
          <a:p>
            <a:fld id="{C402F654-40A3-4572-8532-019853EC6452}" type="slidenum">
              <a:rPr kumimoji="1" lang="ja-JP" altLang="en-US" smtClean="0"/>
              <a:t>‹#›</a:t>
            </a:fld>
            <a:endParaRPr kumimoji="1" lang="ja-JP" altLang="en-US"/>
          </a:p>
        </p:txBody>
      </p:sp>
    </p:spTree>
    <p:extLst>
      <p:ext uri="{BB962C8B-B14F-4D97-AF65-F5344CB8AC3E}">
        <p14:creationId xmlns:p14="http://schemas.microsoft.com/office/powerpoint/2010/main" val="948557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C5A0FB-4391-B59E-C584-DACA6A43894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802F8B-1BF7-A27E-8AD3-DF38E9E55B8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B3D524-1364-B470-3385-83FA274EF06A}"/>
              </a:ext>
            </a:extLst>
          </p:cNvPr>
          <p:cNvSpPr>
            <a:spLocks noGrp="1"/>
          </p:cNvSpPr>
          <p:nvPr>
            <p:ph type="dt" sz="half" idx="10"/>
          </p:nvPr>
        </p:nvSpPr>
        <p:spPr/>
        <p:txBody>
          <a:bodyPr/>
          <a:lstStyle/>
          <a:p>
            <a:fld id="{F5C0FEC7-68CC-48EB-AC71-4DC21722F16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F41CE904-A601-DAD4-88D3-06BB5D3AF8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EB9475-9E97-E06C-7576-F94592292A3C}"/>
              </a:ext>
            </a:extLst>
          </p:cNvPr>
          <p:cNvSpPr>
            <a:spLocks noGrp="1"/>
          </p:cNvSpPr>
          <p:nvPr>
            <p:ph type="sldNum" sz="quarter" idx="12"/>
          </p:nvPr>
        </p:nvSpPr>
        <p:spPr/>
        <p:txBody>
          <a:bodyPr/>
          <a:lstStyle/>
          <a:p>
            <a:fld id="{C402F654-40A3-4572-8532-019853EC6452}" type="slidenum">
              <a:rPr kumimoji="1" lang="ja-JP" altLang="en-US" smtClean="0"/>
              <a:t>‹#›</a:t>
            </a:fld>
            <a:endParaRPr kumimoji="1" lang="ja-JP" altLang="en-US"/>
          </a:p>
        </p:txBody>
      </p:sp>
    </p:spTree>
    <p:extLst>
      <p:ext uri="{BB962C8B-B14F-4D97-AF65-F5344CB8AC3E}">
        <p14:creationId xmlns:p14="http://schemas.microsoft.com/office/powerpoint/2010/main" val="2813099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BBF8635-96C5-28DB-29C2-B39E693038E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0A3ABEF-F3CE-DD62-23A1-528C56BE86A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3B3442-A4D1-97D8-C75C-54D59AA812AA}"/>
              </a:ext>
            </a:extLst>
          </p:cNvPr>
          <p:cNvSpPr>
            <a:spLocks noGrp="1"/>
          </p:cNvSpPr>
          <p:nvPr>
            <p:ph type="dt" sz="half" idx="10"/>
          </p:nvPr>
        </p:nvSpPr>
        <p:spPr/>
        <p:txBody>
          <a:bodyPr/>
          <a:lstStyle/>
          <a:p>
            <a:fld id="{F5C0FEC7-68CC-48EB-AC71-4DC21722F16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B6BF1B08-965F-90FB-E852-CB669B64821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8847A91-A655-B151-C56F-1418852B9146}"/>
              </a:ext>
            </a:extLst>
          </p:cNvPr>
          <p:cNvSpPr>
            <a:spLocks noGrp="1"/>
          </p:cNvSpPr>
          <p:nvPr>
            <p:ph type="sldNum" sz="quarter" idx="12"/>
          </p:nvPr>
        </p:nvSpPr>
        <p:spPr/>
        <p:txBody>
          <a:bodyPr/>
          <a:lstStyle/>
          <a:p>
            <a:fld id="{C402F654-40A3-4572-8532-019853EC6452}" type="slidenum">
              <a:rPr kumimoji="1" lang="ja-JP" altLang="en-US" smtClean="0"/>
              <a:t>‹#›</a:t>
            </a:fld>
            <a:endParaRPr kumimoji="1" lang="ja-JP" altLang="en-US"/>
          </a:p>
        </p:txBody>
      </p:sp>
    </p:spTree>
    <p:extLst>
      <p:ext uri="{BB962C8B-B14F-4D97-AF65-F5344CB8AC3E}">
        <p14:creationId xmlns:p14="http://schemas.microsoft.com/office/powerpoint/2010/main" val="49004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E72E3-AAC4-81C9-ACAE-43061A12DA5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97EE046-06D1-99EC-F2B8-A7F5E601F8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9FBD72-3030-BA79-4E13-BD9E5B6C4234}"/>
              </a:ext>
            </a:extLst>
          </p:cNvPr>
          <p:cNvSpPr>
            <a:spLocks noGrp="1"/>
          </p:cNvSpPr>
          <p:nvPr>
            <p:ph type="dt" sz="half" idx="10"/>
          </p:nvPr>
        </p:nvSpPr>
        <p:spPr/>
        <p:txBody>
          <a:bodyPr/>
          <a:lstStyle/>
          <a:p>
            <a:fld id="{F5C0FEC7-68CC-48EB-AC71-4DC21722F16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5A41CE36-06DD-33C1-C1A7-9D3A8020E4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6A8717-2C37-8131-F7D6-FF8848927C9A}"/>
              </a:ext>
            </a:extLst>
          </p:cNvPr>
          <p:cNvSpPr>
            <a:spLocks noGrp="1"/>
          </p:cNvSpPr>
          <p:nvPr>
            <p:ph type="sldNum" sz="quarter" idx="12"/>
          </p:nvPr>
        </p:nvSpPr>
        <p:spPr/>
        <p:txBody>
          <a:bodyPr/>
          <a:lstStyle/>
          <a:p>
            <a:fld id="{C402F654-40A3-4572-8532-019853EC6452}" type="slidenum">
              <a:rPr kumimoji="1" lang="ja-JP" altLang="en-US" smtClean="0"/>
              <a:t>‹#›</a:t>
            </a:fld>
            <a:endParaRPr kumimoji="1" lang="ja-JP" altLang="en-US"/>
          </a:p>
        </p:txBody>
      </p:sp>
    </p:spTree>
    <p:extLst>
      <p:ext uri="{BB962C8B-B14F-4D97-AF65-F5344CB8AC3E}">
        <p14:creationId xmlns:p14="http://schemas.microsoft.com/office/powerpoint/2010/main" val="363627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1D88C-0228-BF12-F002-A754AE7FB91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E9A8EC1-5719-5B2F-E39A-CCE95F71E5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3E6079A-6942-1632-7411-9D5AF2201705}"/>
              </a:ext>
            </a:extLst>
          </p:cNvPr>
          <p:cNvSpPr>
            <a:spLocks noGrp="1"/>
          </p:cNvSpPr>
          <p:nvPr>
            <p:ph type="dt" sz="half" idx="10"/>
          </p:nvPr>
        </p:nvSpPr>
        <p:spPr/>
        <p:txBody>
          <a:bodyPr/>
          <a:lstStyle/>
          <a:p>
            <a:fld id="{F5C0FEC7-68CC-48EB-AC71-4DC21722F16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45F36251-4482-D5FE-6B7C-20299A8DE4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F97E21-3045-9A7D-D21A-02B2361BC790}"/>
              </a:ext>
            </a:extLst>
          </p:cNvPr>
          <p:cNvSpPr>
            <a:spLocks noGrp="1"/>
          </p:cNvSpPr>
          <p:nvPr>
            <p:ph type="sldNum" sz="quarter" idx="12"/>
          </p:nvPr>
        </p:nvSpPr>
        <p:spPr/>
        <p:txBody>
          <a:bodyPr/>
          <a:lstStyle/>
          <a:p>
            <a:fld id="{C402F654-40A3-4572-8532-019853EC6452}" type="slidenum">
              <a:rPr kumimoji="1" lang="ja-JP" altLang="en-US" smtClean="0"/>
              <a:t>‹#›</a:t>
            </a:fld>
            <a:endParaRPr kumimoji="1" lang="ja-JP" altLang="en-US"/>
          </a:p>
        </p:txBody>
      </p:sp>
    </p:spTree>
    <p:extLst>
      <p:ext uri="{BB962C8B-B14F-4D97-AF65-F5344CB8AC3E}">
        <p14:creationId xmlns:p14="http://schemas.microsoft.com/office/powerpoint/2010/main" val="352981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E2E1DA-D4EE-9E00-C066-82FA3AC441B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474EA22-2283-902F-62A6-02BC3D1FD35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B18EF63-0A62-5710-C5CC-2D4FEC2D635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6A42871-F315-5AEC-CFBE-8C83CED4404A}"/>
              </a:ext>
            </a:extLst>
          </p:cNvPr>
          <p:cNvSpPr>
            <a:spLocks noGrp="1"/>
          </p:cNvSpPr>
          <p:nvPr>
            <p:ph type="dt" sz="half" idx="10"/>
          </p:nvPr>
        </p:nvSpPr>
        <p:spPr/>
        <p:txBody>
          <a:bodyPr/>
          <a:lstStyle/>
          <a:p>
            <a:fld id="{F5C0FEC7-68CC-48EB-AC71-4DC21722F169}"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462B4E3C-8885-0F72-01A9-8DCE896DC38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C35067-30F8-1D64-AB1E-D2A4B431D823}"/>
              </a:ext>
            </a:extLst>
          </p:cNvPr>
          <p:cNvSpPr>
            <a:spLocks noGrp="1"/>
          </p:cNvSpPr>
          <p:nvPr>
            <p:ph type="sldNum" sz="quarter" idx="12"/>
          </p:nvPr>
        </p:nvSpPr>
        <p:spPr/>
        <p:txBody>
          <a:bodyPr/>
          <a:lstStyle/>
          <a:p>
            <a:fld id="{C402F654-40A3-4572-8532-019853EC6452}" type="slidenum">
              <a:rPr kumimoji="1" lang="ja-JP" altLang="en-US" smtClean="0"/>
              <a:t>‹#›</a:t>
            </a:fld>
            <a:endParaRPr kumimoji="1" lang="ja-JP" altLang="en-US"/>
          </a:p>
        </p:txBody>
      </p:sp>
    </p:spTree>
    <p:extLst>
      <p:ext uri="{BB962C8B-B14F-4D97-AF65-F5344CB8AC3E}">
        <p14:creationId xmlns:p14="http://schemas.microsoft.com/office/powerpoint/2010/main" val="294014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E24451-4C9B-D2DA-5371-BA5EA28599A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1AA21C-D471-5443-CB2D-D126CF6B2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7D44AD7-EB32-D7C5-7BAD-1E4CF11AE59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8FE7F7-211F-6E7B-9E6D-4CF4063FC2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3C3C7E2-0510-4FDD-E3E4-3BAF67DB071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4C9738A-616A-0823-7B1A-1F81252BF3A8}"/>
              </a:ext>
            </a:extLst>
          </p:cNvPr>
          <p:cNvSpPr>
            <a:spLocks noGrp="1"/>
          </p:cNvSpPr>
          <p:nvPr>
            <p:ph type="dt" sz="half" idx="10"/>
          </p:nvPr>
        </p:nvSpPr>
        <p:spPr/>
        <p:txBody>
          <a:bodyPr/>
          <a:lstStyle/>
          <a:p>
            <a:fld id="{F5C0FEC7-68CC-48EB-AC71-4DC21722F169}" type="datetimeFigureOut">
              <a:rPr kumimoji="1" lang="ja-JP" altLang="en-US" smtClean="0"/>
              <a:t>2023/9/5</a:t>
            </a:fld>
            <a:endParaRPr kumimoji="1" lang="ja-JP" altLang="en-US"/>
          </a:p>
        </p:txBody>
      </p:sp>
      <p:sp>
        <p:nvSpPr>
          <p:cNvPr id="8" name="フッター プレースホルダー 7">
            <a:extLst>
              <a:ext uri="{FF2B5EF4-FFF2-40B4-BE49-F238E27FC236}">
                <a16:creationId xmlns:a16="http://schemas.microsoft.com/office/drawing/2014/main" id="{2CE209A8-4A27-2C09-61A1-7335508E57E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6EC308B-9CCD-8107-9A71-6C9B582738E6}"/>
              </a:ext>
            </a:extLst>
          </p:cNvPr>
          <p:cNvSpPr>
            <a:spLocks noGrp="1"/>
          </p:cNvSpPr>
          <p:nvPr>
            <p:ph type="sldNum" sz="quarter" idx="12"/>
          </p:nvPr>
        </p:nvSpPr>
        <p:spPr/>
        <p:txBody>
          <a:bodyPr/>
          <a:lstStyle/>
          <a:p>
            <a:fld id="{C402F654-40A3-4572-8532-019853EC6452}" type="slidenum">
              <a:rPr kumimoji="1" lang="ja-JP" altLang="en-US" smtClean="0"/>
              <a:t>‹#›</a:t>
            </a:fld>
            <a:endParaRPr kumimoji="1" lang="ja-JP" altLang="en-US"/>
          </a:p>
        </p:txBody>
      </p:sp>
    </p:spTree>
    <p:extLst>
      <p:ext uri="{BB962C8B-B14F-4D97-AF65-F5344CB8AC3E}">
        <p14:creationId xmlns:p14="http://schemas.microsoft.com/office/powerpoint/2010/main" val="3776533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72F83-D0FA-C2B9-2C64-36C5667BBFD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98CF1FB-5C0D-E966-D08D-63C7E3A6CD16}"/>
              </a:ext>
            </a:extLst>
          </p:cNvPr>
          <p:cNvSpPr>
            <a:spLocks noGrp="1"/>
          </p:cNvSpPr>
          <p:nvPr>
            <p:ph type="dt" sz="half" idx="10"/>
          </p:nvPr>
        </p:nvSpPr>
        <p:spPr/>
        <p:txBody>
          <a:bodyPr/>
          <a:lstStyle/>
          <a:p>
            <a:fld id="{F5C0FEC7-68CC-48EB-AC71-4DC21722F169}" type="datetimeFigureOut">
              <a:rPr kumimoji="1" lang="ja-JP" altLang="en-US" smtClean="0"/>
              <a:t>2023/9/5</a:t>
            </a:fld>
            <a:endParaRPr kumimoji="1" lang="ja-JP" altLang="en-US"/>
          </a:p>
        </p:txBody>
      </p:sp>
      <p:sp>
        <p:nvSpPr>
          <p:cNvPr id="4" name="フッター プレースホルダー 3">
            <a:extLst>
              <a:ext uri="{FF2B5EF4-FFF2-40B4-BE49-F238E27FC236}">
                <a16:creationId xmlns:a16="http://schemas.microsoft.com/office/drawing/2014/main" id="{2DDA38CF-62F2-ED9B-3A25-F58C15A3A08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56A3147-67F3-1DD2-CA8B-5A4B77AC67E7}"/>
              </a:ext>
            </a:extLst>
          </p:cNvPr>
          <p:cNvSpPr>
            <a:spLocks noGrp="1"/>
          </p:cNvSpPr>
          <p:nvPr>
            <p:ph type="sldNum" sz="quarter" idx="12"/>
          </p:nvPr>
        </p:nvSpPr>
        <p:spPr/>
        <p:txBody>
          <a:bodyPr/>
          <a:lstStyle/>
          <a:p>
            <a:fld id="{C402F654-40A3-4572-8532-019853EC6452}" type="slidenum">
              <a:rPr kumimoji="1" lang="ja-JP" altLang="en-US" smtClean="0"/>
              <a:t>‹#›</a:t>
            </a:fld>
            <a:endParaRPr kumimoji="1" lang="ja-JP" altLang="en-US"/>
          </a:p>
        </p:txBody>
      </p:sp>
    </p:spTree>
    <p:extLst>
      <p:ext uri="{BB962C8B-B14F-4D97-AF65-F5344CB8AC3E}">
        <p14:creationId xmlns:p14="http://schemas.microsoft.com/office/powerpoint/2010/main" val="3021365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4CDAF2A-F226-ECB6-FFA6-4562FA9EA435}"/>
              </a:ext>
            </a:extLst>
          </p:cNvPr>
          <p:cNvSpPr>
            <a:spLocks noGrp="1"/>
          </p:cNvSpPr>
          <p:nvPr>
            <p:ph type="dt" sz="half" idx="10"/>
          </p:nvPr>
        </p:nvSpPr>
        <p:spPr/>
        <p:txBody>
          <a:bodyPr/>
          <a:lstStyle/>
          <a:p>
            <a:fld id="{F5C0FEC7-68CC-48EB-AC71-4DC21722F169}" type="datetimeFigureOut">
              <a:rPr kumimoji="1" lang="ja-JP" altLang="en-US" smtClean="0"/>
              <a:t>2023/9/5</a:t>
            </a:fld>
            <a:endParaRPr kumimoji="1" lang="ja-JP" altLang="en-US"/>
          </a:p>
        </p:txBody>
      </p:sp>
      <p:sp>
        <p:nvSpPr>
          <p:cNvPr id="3" name="フッター プレースホルダー 2">
            <a:extLst>
              <a:ext uri="{FF2B5EF4-FFF2-40B4-BE49-F238E27FC236}">
                <a16:creationId xmlns:a16="http://schemas.microsoft.com/office/drawing/2014/main" id="{4A909AA0-B123-204A-4731-E63D48E1EF5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EB02469-7FD0-53DC-D068-BD62B99F6ADA}"/>
              </a:ext>
            </a:extLst>
          </p:cNvPr>
          <p:cNvSpPr>
            <a:spLocks noGrp="1"/>
          </p:cNvSpPr>
          <p:nvPr>
            <p:ph type="sldNum" sz="quarter" idx="12"/>
          </p:nvPr>
        </p:nvSpPr>
        <p:spPr/>
        <p:txBody>
          <a:bodyPr/>
          <a:lstStyle/>
          <a:p>
            <a:fld id="{C402F654-40A3-4572-8532-019853EC6452}" type="slidenum">
              <a:rPr kumimoji="1" lang="ja-JP" altLang="en-US" smtClean="0"/>
              <a:t>‹#›</a:t>
            </a:fld>
            <a:endParaRPr kumimoji="1" lang="ja-JP" altLang="en-US"/>
          </a:p>
        </p:txBody>
      </p:sp>
    </p:spTree>
    <p:extLst>
      <p:ext uri="{BB962C8B-B14F-4D97-AF65-F5344CB8AC3E}">
        <p14:creationId xmlns:p14="http://schemas.microsoft.com/office/powerpoint/2010/main" val="333083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7A101-0BB8-26C7-BDB1-7184B594EBF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43A0AC-BC3A-669C-A230-30533CA73A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9B40832-E9A2-0E1C-A017-C3DDECB29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4343FDB-11F1-BA43-4E86-39E36CE5E42D}"/>
              </a:ext>
            </a:extLst>
          </p:cNvPr>
          <p:cNvSpPr>
            <a:spLocks noGrp="1"/>
          </p:cNvSpPr>
          <p:nvPr>
            <p:ph type="dt" sz="half" idx="10"/>
          </p:nvPr>
        </p:nvSpPr>
        <p:spPr/>
        <p:txBody>
          <a:bodyPr/>
          <a:lstStyle/>
          <a:p>
            <a:fld id="{F5C0FEC7-68CC-48EB-AC71-4DC21722F169}"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1F05CCAC-F328-9906-79DE-BA5B2C2B46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C7965E2-24C1-679D-04C2-592B0E89A221}"/>
              </a:ext>
            </a:extLst>
          </p:cNvPr>
          <p:cNvSpPr>
            <a:spLocks noGrp="1"/>
          </p:cNvSpPr>
          <p:nvPr>
            <p:ph type="sldNum" sz="quarter" idx="12"/>
          </p:nvPr>
        </p:nvSpPr>
        <p:spPr/>
        <p:txBody>
          <a:bodyPr/>
          <a:lstStyle/>
          <a:p>
            <a:fld id="{C402F654-40A3-4572-8532-019853EC6452}" type="slidenum">
              <a:rPr kumimoji="1" lang="ja-JP" altLang="en-US" smtClean="0"/>
              <a:t>‹#›</a:t>
            </a:fld>
            <a:endParaRPr kumimoji="1" lang="ja-JP" altLang="en-US"/>
          </a:p>
        </p:txBody>
      </p:sp>
    </p:spTree>
    <p:extLst>
      <p:ext uri="{BB962C8B-B14F-4D97-AF65-F5344CB8AC3E}">
        <p14:creationId xmlns:p14="http://schemas.microsoft.com/office/powerpoint/2010/main" val="387183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FCF63A-552B-BA40-6F79-B4D880D136A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66662E-8F65-8C58-09EA-1053023E96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D5F823-4196-56BE-BE42-958CBFD30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58E178-55F5-3242-F8A6-0F01FA4B3C16}"/>
              </a:ext>
            </a:extLst>
          </p:cNvPr>
          <p:cNvSpPr>
            <a:spLocks noGrp="1"/>
          </p:cNvSpPr>
          <p:nvPr>
            <p:ph type="dt" sz="half" idx="10"/>
          </p:nvPr>
        </p:nvSpPr>
        <p:spPr/>
        <p:txBody>
          <a:bodyPr/>
          <a:lstStyle/>
          <a:p>
            <a:fld id="{F5C0FEC7-68CC-48EB-AC71-4DC21722F169}" type="datetimeFigureOut">
              <a:rPr kumimoji="1" lang="ja-JP" altLang="en-US" smtClean="0"/>
              <a:t>2023/9/5</a:t>
            </a:fld>
            <a:endParaRPr kumimoji="1" lang="ja-JP" altLang="en-US"/>
          </a:p>
        </p:txBody>
      </p:sp>
      <p:sp>
        <p:nvSpPr>
          <p:cNvPr id="6" name="フッター プレースホルダー 5">
            <a:extLst>
              <a:ext uri="{FF2B5EF4-FFF2-40B4-BE49-F238E27FC236}">
                <a16:creationId xmlns:a16="http://schemas.microsoft.com/office/drawing/2014/main" id="{1141B295-EEB8-2858-1C04-3BF373E9B51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D13227-AC51-181B-5B09-BF97764DD20F}"/>
              </a:ext>
            </a:extLst>
          </p:cNvPr>
          <p:cNvSpPr>
            <a:spLocks noGrp="1"/>
          </p:cNvSpPr>
          <p:nvPr>
            <p:ph type="sldNum" sz="quarter" idx="12"/>
          </p:nvPr>
        </p:nvSpPr>
        <p:spPr/>
        <p:txBody>
          <a:bodyPr/>
          <a:lstStyle/>
          <a:p>
            <a:fld id="{C402F654-40A3-4572-8532-019853EC6452}" type="slidenum">
              <a:rPr kumimoji="1" lang="ja-JP" altLang="en-US" smtClean="0"/>
              <a:t>‹#›</a:t>
            </a:fld>
            <a:endParaRPr kumimoji="1" lang="ja-JP" altLang="en-US"/>
          </a:p>
        </p:txBody>
      </p:sp>
    </p:spTree>
    <p:extLst>
      <p:ext uri="{BB962C8B-B14F-4D97-AF65-F5344CB8AC3E}">
        <p14:creationId xmlns:p14="http://schemas.microsoft.com/office/powerpoint/2010/main" val="1429224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A37CFA3-5BA9-29E0-A0BB-20EC88356A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95F0DB2-9E4C-449A-5B3A-3EB534240E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CF0AD7-8F2A-0CC5-ACA4-C476C6BCC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C0FEC7-68CC-48EB-AC71-4DC21722F169}" type="datetimeFigureOut">
              <a:rPr kumimoji="1" lang="ja-JP" altLang="en-US" smtClean="0"/>
              <a:t>2023/9/5</a:t>
            </a:fld>
            <a:endParaRPr kumimoji="1" lang="ja-JP" altLang="en-US"/>
          </a:p>
        </p:txBody>
      </p:sp>
      <p:sp>
        <p:nvSpPr>
          <p:cNvPr id="5" name="フッター プレースホルダー 4">
            <a:extLst>
              <a:ext uri="{FF2B5EF4-FFF2-40B4-BE49-F238E27FC236}">
                <a16:creationId xmlns:a16="http://schemas.microsoft.com/office/drawing/2014/main" id="{3E17B2A7-F74E-7F6C-9E40-3A1B1F43D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10CFA66-FECE-45FD-8576-1DD53622F8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2F654-40A3-4572-8532-019853EC6452}" type="slidenum">
              <a:rPr kumimoji="1" lang="ja-JP" altLang="en-US" smtClean="0"/>
              <a:t>‹#›</a:t>
            </a:fld>
            <a:endParaRPr kumimoji="1" lang="ja-JP" altLang="en-US"/>
          </a:p>
        </p:txBody>
      </p:sp>
    </p:spTree>
    <p:extLst>
      <p:ext uri="{BB962C8B-B14F-4D97-AF65-F5344CB8AC3E}">
        <p14:creationId xmlns:p14="http://schemas.microsoft.com/office/powerpoint/2010/main" val="785554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39BF7B-5651-A23F-8FC3-E4C789FC0FF1}"/>
              </a:ext>
            </a:extLst>
          </p:cNvPr>
          <p:cNvSpPr>
            <a:spLocks noGrp="1"/>
          </p:cNvSpPr>
          <p:nvPr>
            <p:ph type="ctrTitle"/>
          </p:nvPr>
        </p:nvSpPr>
        <p:spPr/>
        <p:txBody>
          <a:bodyPr>
            <a:noAutofit/>
          </a:bodyPr>
          <a:lstStyle/>
          <a:p>
            <a:r>
              <a:rPr lang="en-US" altLang="ja-JP" sz="3600"/>
              <a:t>Changes in and effects on interoceptive sensitivity over one-month</a:t>
            </a:r>
            <a:endParaRPr kumimoji="1" lang="ja-JP" altLang="en-US" sz="3600"/>
          </a:p>
        </p:txBody>
      </p:sp>
      <p:sp>
        <p:nvSpPr>
          <p:cNvPr id="3" name="字幕 2">
            <a:extLst>
              <a:ext uri="{FF2B5EF4-FFF2-40B4-BE49-F238E27FC236}">
                <a16:creationId xmlns:a16="http://schemas.microsoft.com/office/drawing/2014/main" id="{3660F46E-22EA-674C-C9B2-A6CFD5F466A8}"/>
              </a:ext>
            </a:extLst>
          </p:cNvPr>
          <p:cNvSpPr>
            <a:spLocks noGrp="1"/>
          </p:cNvSpPr>
          <p:nvPr>
            <p:ph type="subTitle" idx="1"/>
          </p:nvPr>
        </p:nvSpPr>
        <p:spPr/>
        <p:txBody>
          <a:bodyPr/>
          <a:lstStyle/>
          <a:p>
            <a:endParaRPr lang="en-US" altLang="ja-JP"/>
          </a:p>
          <a:p>
            <a:r>
              <a:rPr lang="en-US" altLang="ja-JP"/>
              <a:t>E</a:t>
            </a:r>
            <a:r>
              <a:rPr kumimoji="1" lang="en-US" altLang="ja-JP"/>
              <a:t>xperiment in Kita-Hiroshima</a:t>
            </a:r>
            <a:r>
              <a:rPr lang="en-US" altLang="ja-JP"/>
              <a:t>-Cho</a:t>
            </a:r>
            <a:endParaRPr kumimoji="1" lang="ja-JP" altLang="en-US"/>
          </a:p>
        </p:txBody>
      </p:sp>
      <p:sp>
        <p:nvSpPr>
          <p:cNvPr id="4" name="テキスト ボックス 3">
            <a:extLst>
              <a:ext uri="{FF2B5EF4-FFF2-40B4-BE49-F238E27FC236}">
                <a16:creationId xmlns:a16="http://schemas.microsoft.com/office/drawing/2014/main" id="{F9F81169-7509-870D-BD2B-BAEFB2BCEF53}"/>
              </a:ext>
            </a:extLst>
          </p:cNvPr>
          <p:cNvSpPr txBox="1"/>
          <p:nvPr/>
        </p:nvSpPr>
        <p:spPr>
          <a:xfrm>
            <a:off x="8731625" y="5202151"/>
            <a:ext cx="2302233" cy="830997"/>
          </a:xfrm>
          <a:prstGeom prst="rect">
            <a:avLst/>
          </a:prstGeom>
          <a:noFill/>
        </p:spPr>
        <p:txBody>
          <a:bodyPr wrap="none" rtlCol="0">
            <a:spAutoFit/>
          </a:bodyPr>
          <a:lstStyle/>
          <a:p>
            <a:r>
              <a:rPr kumimoji="1" lang="en-US" altLang="ja-JP" sz="2400"/>
              <a:t>2023/5/16</a:t>
            </a:r>
          </a:p>
          <a:p>
            <a:r>
              <a:rPr lang="en-US" altLang="ja-JP" sz="2400"/>
              <a:t>Toru Maekawa</a:t>
            </a:r>
            <a:endParaRPr kumimoji="1" lang="ja-JP" altLang="en-US" sz="2400"/>
          </a:p>
        </p:txBody>
      </p:sp>
    </p:spTree>
    <p:extLst>
      <p:ext uri="{BB962C8B-B14F-4D97-AF65-F5344CB8AC3E}">
        <p14:creationId xmlns:p14="http://schemas.microsoft.com/office/powerpoint/2010/main" val="325150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D858D7C4-8F01-45C3-9B92-EC5DB195BBD6}"/>
              </a:ext>
            </a:extLst>
          </p:cNvPr>
          <p:cNvSpPr/>
          <p:nvPr/>
        </p:nvSpPr>
        <p:spPr>
          <a:xfrm>
            <a:off x="5145823" y="1751529"/>
            <a:ext cx="1240674" cy="1683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A1B55C15-6D8D-442F-B9B8-878FB9621DF7}"/>
              </a:ext>
            </a:extLst>
          </p:cNvPr>
          <p:cNvSpPr/>
          <p:nvPr/>
        </p:nvSpPr>
        <p:spPr>
          <a:xfrm>
            <a:off x="6869009" y="1751529"/>
            <a:ext cx="1240674" cy="1683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67D5A570-2EF7-4C7C-B946-A647E99D30C7}"/>
              </a:ext>
            </a:extLst>
          </p:cNvPr>
          <p:cNvSpPr/>
          <p:nvPr/>
        </p:nvSpPr>
        <p:spPr>
          <a:xfrm>
            <a:off x="8710421" y="1751529"/>
            <a:ext cx="1240674" cy="1683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C0F0546F-B744-41CB-B58F-80CC8A130C93}"/>
              </a:ext>
            </a:extLst>
          </p:cNvPr>
          <p:cNvSpPr/>
          <p:nvPr/>
        </p:nvSpPr>
        <p:spPr>
          <a:xfrm>
            <a:off x="653225" y="1751529"/>
            <a:ext cx="2847783" cy="1683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2ED4774-3E64-4E31-B688-48E9F56110DB}"/>
              </a:ext>
            </a:extLst>
          </p:cNvPr>
          <p:cNvSpPr>
            <a:spLocks noGrp="1"/>
          </p:cNvSpPr>
          <p:nvPr>
            <p:ph type="title"/>
          </p:nvPr>
        </p:nvSpPr>
        <p:spPr/>
        <p:txBody>
          <a:bodyPr/>
          <a:lstStyle/>
          <a:p>
            <a:r>
              <a:rPr lang="en-US" altLang="ja-JP"/>
              <a:t>Mental arithmetic task</a:t>
            </a:r>
            <a:r>
              <a:rPr kumimoji="1" lang="en-US" altLang="ja-JP"/>
              <a:t> (T1, T2)</a:t>
            </a:r>
            <a:endParaRPr kumimoji="1" lang="ja-JP" altLang="en-US"/>
          </a:p>
        </p:txBody>
      </p:sp>
      <p:cxnSp>
        <p:nvCxnSpPr>
          <p:cNvPr id="3" name="直線矢印コネクタ 2">
            <a:extLst>
              <a:ext uri="{FF2B5EF4-FFF2-40B4-BE49-F238E27FC236}">
                <a16:creationId xmlns:a16="http://schemas.microsoft.com/office/drawing/2014/main" id="{11368550-2E4C-4C5B-8337-BF4504602EDE}"/>
              </a:ext>
            </a:extLst>
          </p:cNvPr>
          <p:cNvCxnSpPr>
            <a:cxnSpLocks/>
          </p:cNvCxnSpPr>
          <p:nvPr/>
        </p:nvCxnSpPr>
        <p:spPr>
          <a:xfrm>
            <a:off x="653225" y="2765622"/>
            <a:ext cx="11040098"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4" name="直線コネクタ 3">
            <a:extLst>
              <a:ext uri="{FF2B5EF4-FFF2-40B4-BE49-F238E27FC236}">
                <a16:creationId xmlns:a16="http://schemas.microsoft.com/office/drawing/2014/main" id="{C5D7FA94-555B-4DDE-983D-BB169B5FDB54}"/>
              </a:ext>
            </a:extLst>
          </p:cNvPr>
          <p:cNvCxnSpPr/>
          <p:nvPr/>
        </p:nvCxnSpPr>
        <p:spPr>
          <a:xfrm>
            <a:off x="667833" y="2574429"/>
            <a:ext cx="0" cy="38238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BC8B488-55E8-4D24-91BD-FE71E770A23B}"/>
              </a:ext>
            </a:extLst>
          </p:cNvPr>
          <p:cNvCxnSpPr/>
          <p:nvPr/>
        </p:nvCxnSpPr>
        <p:spPr>
          <a:xfrm>
            <a:off x="9931682" y="2574429"/>
            <a:ext cx="0" cy="38238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9D1DE00A-22FE-4762-98C2-E499D47D9482}"/>
              </a:ext>
            </a:extLst>
          </p:cNvPr>
          <p:cNvCxnSpPr/>
          <p:nvPr/>
        </p:nvCxnSpPr>
        <p:spPr>
          <a:xfrm>
            <a:off x="8704074" y="2574429"/>
            <a:ext cx="0" cy="38238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3F5F7D0-24AE-4D14-85A3-9304A917BA0C}"/>
              </a:ext>
            </a:extLst>
          </p:cNvPr>
          <p:cNvCxnSpPr/>
          <p:nvPr/>
        </p:nvCxnSpPr>
        <p:spPr>
          <a:xfrm>
            <a:off x="3501009" y="2574429"/>
            <a:ext cx="0" cy="38238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C81BB0E-423D-40CA-8C1C-3CA796B9FFD0}"/>
              </a:ext>
            </a:extLst>
          </p:cNvPr>
          <p:cNvCxnSpPr/>
          <p:nvPr/>
        </p:nvCxnSpPr>
        <p:spPr>
          <a:xfrm>
            <a:off x="8100735" y="2574429"/>
            <a:ext cx="0" cy="38238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2567BBB-DEAB-4266-89CE-C38EF5908706}"/>
              </a:ext>
            </a:extLst>
          </p:cNvPr>
          <p:cNvCxnSpPr/>
          <p:nvPr/>
        </p:nvCxnSpPr>
        <p:spPr>
          <a:xfrm>
            <a:off x="6873127" y="2574429"/>
            <a:ext cx="0" cy="38238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9A51FAD-5853-4E4F-94FD-6A1786D51CA3}"/>
              </a:ext>
            </a:extLst>
          </p:cNvPr>
          <p:cNvCxnSpPr/>
          <p:nvPr/>
        </p:nvCxnSpPr>
        <p:spPr>
          <a:xfrm>
            <a:off x="6374964" y="2574429"/>
            <a:ext cx="0" cy="38238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D4AD8CC-723D-41ED-92E4-8BF49065970D}"/>
              </a:ext>
            </a:extLst>
          </p:cNvPr>
          <p:cNvCxnSpPr/>
          <p:nvPr/>
        </p:nvCxnSpPr>
        <p:spPr>
          <a:xfrm>
            <a:off x="5147356" y="2574429"/>
            <a:ext cx="0" cy="38238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046EB7A-B1C7-4956-9123-CFA33E92D824}"/>
              </a:ext>
            </a:extLst>
          </p:cNvPr>
          <p:cNvSpPr txBox="1"/>
          <p:nvPr/>
        </p:nvSpPr>
        <p:spPr>
          <a:xfrm>
            <a:off x="9038795" y="2956815"/>
            <a:ext cx="558166" cy="369332"/>
          </a:xfrm>
          <a:prstGeom prst="rect">
            <a:avLst/>
          </a:prstGeom>
          <a:noFill/>
        </p:spPr>
        <p:txBody>
          <a:bodyPr wrap="none" rtlCol="0">
            <a:spAutoFit/>
          </a:bodyPr>
          <a:lstStyle/>
          <a:p>
            <a:r>
              <a:rPr kumimoji="1" lang="en-US" altLang="ja-JP"/>
              <a:t>30s</a:t>
            </a:r>
            <a:endParaRPr kumimoji="1" lang="ja-JP" altLang="en-US"/>
          </a:p>
        </p:txBody>
      </p:sp>
      <p:sp>
        <p:nvSpPr>
          <p:cNvPr id="17" name="テキスト ボックス 16">
            <a:extLst>
              <a:ext uri="{FF2B5EF4-FFF2-40B4-BE49-F238E27FC236}">
                <a16:creationId xmlns:a16="http://schemas.microsoft.com/office/drawing/2014/main" id="{155D87C5-609B-41E3-9764-4A02B6F4775D}"/>
              </a:ext>
            </a:extLst>
          </p:cNvPr>
          <p:cNvSpPr txBox="1"/>
          <p:nvPr/>
        </p:nvSpPr>
        <p:spPr>
          <a:xfrm>
            <a:off x="8123321" y="2956815"/>
            <a:ext cx="558166" cy="369332"/>
          </a:xfrm>
          <a:prstGeom prst="rect">
            <a:avLst/>
          </a:prstGeom>
          <a:noFill/>
        </p:spPr>
        <p:txBody>
          <a:bodyPr wrap="none" rtlCol="0">
            <a:spAutoFit/>
          </a:bodyPr>
          <a:lstStyle/>
          <a:p>
            <a:r>
              <a:rPr lang="en-US" altLang="ja-JP"/>
              <a:t>11</a:t>
            </a:r>
            <a:r>
              <a:rPr kumimoji="1" lang="en-US" altLang="ja-JP"/>
              <a:t>s</a:t>
            </a:r>
            <a:endParaRPr kumimoji="1" lang="ja-JP" altLang="en-US"/>
          </a:p>
        </p:txBody>
      </p:sp>
      <p:sp>
        <p:nvSpPr>
          <p:cNvPr id="18" name="テキスト ボックス 17">
            <a:extLst>
              <a:ext uri="{FF2B5EF4-FFF2-40B4-BE49-F238E27FC236}">
                <a16:creationId xmlns:a16="http://schemas.microsoft.com/office/drawing/2014/main" id="{67670CC2-5A5C-41BB-A1E8-06FB283ACE72}"/>
              </a:ext>
            </a:extLst>
          </p:cNvPr>
          <p:cNvSpPr txBox="1"/>
          <p:nvPr/>
        </p:nvSpPr>
        <p:spPr>
          <a:xfrm>
            <a:off x="7230435" y="2956815"/>
            <a:ext cx="558166" cy="369332"/>
          </a:xfrm>
          <a:prstGeom prst="rect">
            <a:avLst/>
          </a:prstGeom>
          <a:noFill/>
        </p:spPr>
        <p:txBody>
          <a:bodyPr wrap="none" rtlCol="0">
            <a:spAutoFit/>
          </a:bodyPr>
          <a:lstStyle/>
          <a:p>
            <a:r>
              <a:rPr kumimoji="1" lang="en-US" altLang="ja-JP"/>
              <a:t>30s</a:t>
            </a:r>
            <a:endParaRPr kumimoji="1" lang="ja-JP" altLang="en-US"/>
          </a:p>
        </p:txBody>
      </p:sp>
      <p:sp>
        <p:nvSpPr>
          <p:cNvPr id="19" name="テキスト ボックス 18">
            <a:extLst>
              <a:ext uri="{FF2B5EF4-FFF2-40B4-BE49-F238E27FC236}">
                <a16:creationId xmlns:a16="http://schemas.microsoft.com/office/drawing/2014/main" id="{0FBDE78E-F822-442A-AD62-5161D9175369}"/>
              </a:ext>
            </a:extLst>
          </p:cNvPr>
          <p:cNvSpPr txBox="1"/>
          <p:nvPr/>
        </p:nvSpPr>
        <p:spPr>
          <a:xfrm>
            <a:off x="5482077" y="2956815"/>
            <a:ext cx="558166" cy="369332"/>
          </a:xfrm>
          <a:prstGeom prst="rect">
            <a:avLst/>
          </a:prstGeom>
          <a:noFill/>
        </p:spPr>
        <p:txBody>
          <a:bodyPr wrap="none" rtlCol="0">
            <a:spAutoFit/>
          </a:bodyPr>
          <a:lstStyle/>
          <a:p>
            <a:r>
              <a:rPr kumimoji="1" lang="en-US" altLang="ja-JP"/>
              <a:t>30s</a:t>
            </a:r>
            <a:endParaRPr kumimoji="1" lang="ja-JP" altLang="en-US"/>
          </a:p>
        </p:txBody>
      </p:sp>
      <p:sp>
        <p:nvSpPr>
          <p:cNvPr id="20" name="テキスト ボックス 19">
            <a:extLst>
              <a:ext uri="{FF2B5EF4-FFF2-40B4-BE49-F238E27FC236}">
                <a16:creationId xmlns:a16="http://schemas.microsoft.com/office/drawing/2014/main" id="{728EF320-36F2-421E-810C-BBC7E3F63465}"/>
              </a:ext>
            </a:extLst>
          </p:cNvPr>
          <p:cNvSpPr txBox="1"/>
          <p:nvPr/>
        </p:nvSpPr>
        <p:spPr>
          <a:xfrm>
            <a:off x="6409083" y="2956815"/>
            <a:ext cx="429926" cy="369332"/>
          </a:xfrm>
          <a:prstGeom prst="rect">
            <a:avLst/>
          </a:prstGeom>
          <a:noFill/>
        </p:spPr>
        <p:txBody>
          <a:bodyPr wrap="none" rtlCol="0">
            <a:spAutoFit/>
          </a:bodyPr>
          <a:lstStyle/>
          <a:p>
            <a:r>
              <a:rPr lang="en-US" altLang="ja-JP"/>
              <a:t>6</a:t>
            </a:r>
            <a:r>
              <a:rPr kumimoji="1" lang="en-US" altLang="ja-JP"/>
              <a:t>s</a:t>
            </a:r>
            <a:endParaRPr kumimoji="1" lang="ja-JP" altLang="en-US"/>
          </a:p>
        </p:txBody>
      </p:sp>
      <p:sp>
        <p:nvSpPr>
          <p:cNvPr id="21" name="テキスト ボックス 20">
            <a:extLst>
              <a:ext uri="{FF2B5EF4-FFF2-40B4-BE49-F238E27FC236}">
                <a16:creationId xmlns:a16="http://schemas.microsoft.com/office/drawing/2014/main" id="{06BA3EC9-6D9C-443B-B481-8357C65FAC87}"/>
              </a:ext>
            </a:extLst>
          </p:cNvPr>
          <p:cNvSpPr txBox="1"/>
          <p:nvPr/>
        </p:nvSpPr>
        <p:spPr>
          <a:xfrm>
            <a:off x="1741218" y="2956815"/>
            <a:ext cx="686406" cy="369332"/>
          </a:xfrm>
          <a:prstGeom prst="rect">
            <a:avLst/>
          </a:prstGeom>
          <a:noFill/>
        </p:spPr>
        <p:txBody>
          <a:bodyPr wrap="none" rtlCol="0">
            <a:spAutoFit/>
          </a:bodyPr>
          <a:lstStyle/>
          <a:p>
            <a:r>
              <a:rPr kumimoji="1" lang="en-US" altLang="ja-JP"/>
              <a:t>300s</a:t>
            </a:r>
            <a:endParaRPr kumimoji="1" lang="ja-JP" altLang="en-US"/>
          </a:p>
        </p:txBody>
      </p:sp>
      <p:sp>
        <p:nvSpPr>
          <p:cNvPr id="22" name="テキスト ボックス 21">
            <a:extLst>
              <a:ext uri="{FF2B5EF4-FFF2-40B4-BE49-F238E27FC236}">
                <a16:creationId xmlns:a16="http://schemas.microsoft.com/office/drawing/2014/main" id="{B29628E8-32A8-45CF-B3F0-E50986E2358B}"/>
              </a:ext>
            </a:extLst>
          </p:cNvPr>
          <p:cNvSpPr txBox="1"/>
          <p:nvPr/>
        </p:nvSpPr>
        <p:spPr>
          <a:xfrm>
            <a:off x="1590535" y="2215984"/>
            <a:ext cx="987771" cy="369332"/>
          </a:xfrm>
          <a:prstGeom prst="rect">
            <a:avLst/>
          </a:prstGeom>
          <a:noFill/>
        </p:spPr>
        <p:txBody>
          <a:bodyPr wrap="none" rtlCol="0">
            <a:spAutoFit/>
          </a:bodyPr>
          <a:lstStyle/>
          <a:p>
            <a:r>
              <a:rPr kumimoji="1" lang="en-US" altLang="ja-JP"/>
              <a:t>Resting</a:t>
            </a:r>
            <a:endParaRPr kumimoji="1" lang="ja-JP" altLang="en-US"/>
          </a:p>
        </p:txBody>
      </p:sp>
      <p:sp>
        <p:nvSpPr>
          <p:cNvPr id="24" name="テキスト ボックス 23">
            <a:extLst>
              <a:ext uri="{FF2B5EF4-FFF2-40B4-BE49-F238E27FC236}">
                <a16:creationId xmlns:a16="http://schemas.microsoft.com/office/drawing/2014/main" id="{63ACFAA5-FE78-4F72-A7BB-94CD81536790}"/>
              </a:ext>
            </a:extLst>
          </p:cNvPr>
          <p:cNvSpPr txBox="1"/>
          <p:nvPr/>
        </p:nvSpPr>
        <p:spPr>
          <a:xfrm>
            <a:off x="3499001" y="2215984"/>
            <a:ext cx="1675459" cy="369332"/>
          </a:xfrm>
          <a:prstGeom prst="rect">
            <a:avLst/>
          </a:prstGeom>
          <a:noFill/>
        </p:spPr>
        <p:txBody>
          <a:bodyPr wrap="none" rtlCol="0">
            <a:spAutoFit/>
          </a:bodyPr>
          <a:lstStyle/>
          <a:p>
            <a:r>
              <a:rPr lang="en-US" altLang="ja-JP"/>
              <a:t>Questionnaire</a:t>
            </a:r>
            <a:endParaRPr kumimoji="1" lang="ja-JP" altLang="en-US"/>
          </a:p>
        </p:txBody>
      </p:sp>
      <p:sp>
        <p:nvSpPr>
          <p:cNvPr id="26" name="テキスト ボックス 25">
            <a:extLst>
              <a:ext uri="{FF2B5EF4-FFF2-40B4-BE49-F238E27FC236}">
                <a16:creationId xmlns:a16="http://schemas.microsoft.com/office/drawing/2014/main" id="{D25BAB3C-3946-436E-A838-82A09AA0CBAC}"/>
              </a:ext>
            </a:extLst>
          </p:cNvPr>
          <p:cNvSpPr txBox="1"/>
          <p:nvPr/>
        </p:nvSpPr>
        <p:spPr>
          <a:xfrm>
            <a:off x="5456807" y="1938985"/>
            <a:ext cx="633507" cy="646331"/>
          </a:xfrm>
          <a:prstGeom prst="rect">
            <a:avLst/>
          </a:prstGeom>
          <a:noFill/>
        </p:spPr>
        <p:txBody>
          <a:bodyPr wrap="none" rtlCol="0">
            <a:spAutoFit/>
          </a:bodyPr>
          <a:lstStyle/>
          <a:p>
            <a:pPr algn="ctr"/>
            <a:r>
              <a:rPr kumimoji="1" lang="en-US" altLang="ja-JP"/>
              <a:t>Pre</a:t>
            </a:r>
          </a:p>
          <a:p>
            <a:pPr algn="ctr"/>
            <a:r>
              <a:rPr lang="en-US" altLang="ja-JP"/>
              <a:t>task</a:t>
            </a:r>
            <a:endParaRPr kumimoji="1" lang="ja-JP" altLang="en-US"/>
          </a:p>
        </p:txBody>
      </p:sp>
      <p:sp>
        <p:nvSpPr>
          <p:cNvPr id="27" name="テキスト ボックス 26">
            <a:extLst>
              <a:ext uri="{FF2B5EF4-FFF2-40B4-BE49-F238E27FC236}">
                <a16:creationId xmlns:a16="http://schemas.microsoft.com/office/drawing/2014/main" id="{0BDBCAA9-4C3D-4DFF-9063-5DA382BC7271}"/>
              </a:ext>
            </a:extLst>
          </p:cNvPr>
          <p:cNvSpPr txBox="1"/>
          <p:nvPr/>
        </p:nvSpPr>
        <p:spPr>
          <a:xfrm>
            <a:off x="8979536" y="1938985"/>
            <a:ext cx="665567" cy="646331"/>
          </a:xfrm>
          <a:prstGeom prst="rect">
            <a:avLst/>
          </a:prstGeom>
          <a:noFill/>
        </p:spPr>
        <p:txBody>
          <a:bodyPr wrap="none" rtlCol="0">
            <a:spAutoFit/>
          </a:bodyPr>
          <a:lstStyle/>
          <a:p>
            <a:pPr algn="ctr"/>
            <a:r>
              <a:rPr kumimoji="1" lang="en-US" altLang="ja-JP"/>
              <a:t>Post</a:t>
            </a:r>
          </a:p>
          <a:p>
            <a:pPr algn="ctr"/>
            <a:r>
              <a:rPr lang="en-US" altLang="ja-JP"/>
              <a:t>task</a:t>
            </a:r>
            <a:endParaRPr kumimoji="1" lang="ja-JP" altLang="en-US"/>
          </a:p>
        </p:txBody>
      </p:sp>
      <p:sp>
        <p:nvSpPr>
          <p:cNvPr id="28" name="テキスト ボックス 27">
            <a:extLst>
              <a:ext uri="{FF2B5EF4-FFF2-40B4-BE49-F238E27FC236}">
                <a16:creationId xmlns:a16="http://schemas.microsoft.com/office/drawing/2014/main" id="{7082E32B-104B-41DC-A11F-5EAF4A8D626B}"/>
              </a:ext>
            </a:extLst>
          </p:cNvPr>
          <p:cNvSpPr txBox="1"/>
          <p:nvPr/>
        </p:nvSpPr>
        <p:spPr>
          <a:xfrm>
            <a:off x="6863616" y="1938985"/>
            <a:ext cx="1261885" cy="646331"/>
          </a:xfrm>
          <a:prstGeom prst="rect">
            <a:avLst/>
          </a:prstGeom>
          <a:noFill/>
        </p:spPr>
        <p:txBody>
          <a:bodyPr wrap="none" rtlCol="0">
            <a:spAutoFit/>
          </a:bodyPr>
          <a:lstStyle/>
          <a:p>
            <a:pPr algn="ctr"/>
            <a:r>
              <a:rPr kumimoji="1" lang="en-US" altLang="ja-JP"/>
              <a:t>Mental</a:t>
            </a:r>
          </a:p>
          <a:p>
            <a:pPr algn="ctr"/>
            <a:r>
              <a:rPr lang="en-US" altLang="ja-JP"/>
              <a:t>arithmetic</a:t>
            </a:r>
            <a:endParaRPr kumimoji="1" lang="ja-JP" altLang="en-US"/>
          </a:p>
        </p:txBody>
      </p:sp>
      <p:sp>
        <p:nvSpPr>
          <p:cNvPr id="29" name="テキスト ボックス 28">
            <a:extLst>
              <a:ext uri="{FF2B5EF4-FFF2-40B4-BE49-F238E27FC236}">
                <a16:creationId xmlns:a16="http://schemas.microsoft.com/office/drawing/2014/main" id="{366FA014-CE7B-47A8-BA9C-F1097082E59D}"/>
              </a:ext>
            </a:extLst>
          </p:cNvPr>
          <p:cNvSpPr txBox="1"/>
          <p:nvPr/>
        </p:nvSpPr>
        <p:spPr>
          <a:xfrm>
            <a:off x="9944338" y="2215984"/>
            <a:ext cx="1675459" cy="369332"/>
          </a:xfrm>
          <a:prstGeom prst="rect">
            <a:avLst/>
          </a:prstGeom>
          <a:noFill/>
        </p:spPr>
        <p:txBody>
          <a:bodyPr wrap="none" rtlCol="0">
            <a:spAutoFit/>
          </a:bodyPr>
          <a:lstStyle/>
          <a:p>
            <a:r>
              <a:rPr lang="en-US" altLang="ja-JP"/>
              <a:t>Questionnaire</a:t>
            </a:r>
            <a:endParaRPr kumimoji="1" lang="ja-JP" altLang="en-US"/>
          </a:p>
        </p:txBody>
      </p:sp>
      <p:sp>
        <p:nvSpPr>
          <p:cNvPr id="35" name="テキスト ボックス 34">
            <a:extLst>
              <a:ext uri="{FF2B5EF4-FFF2-40B4-BE49-F238E27FC236}">
                <a16:creationId xmlns:a16="http://schemas.microsoft.com/office/drawing/2014/main" id="{C0725F40-9A3D-4B13-A238-CC23003A076A}"/>
              </a:ext>
            </a:extLst>
          </p:cNvPr>
          <p:cNvSpPr txBox="1"/>
          <p:nvPr/>
        </p:nvSpPr>
        <p:spPr>
          <a:xfrm>
            <a:off x="6683263" y="3814583"/>
            <a:ext cx="4771317" cy="1754326"/>
          </a:xfrm>
          <a:prstGeom prst="rect">
            <a:avLst/>
          </a:prstGeom>
          <a:noFill/>
        </p:spPr>
        <p:txBody>
          <a:bodyPr wrap="square">
            <a:spAutoFit/>
          </a:bodyPr>
          <a:lstStyle/>
          <a:p>
            <a:r>
              <a:rPr lang="en-US" altLang="ja-JP" b="1" dirty="0"/>
              <a:t>Questionnaires</a:t>
            </a:r>
          </a:p>
          <a:p>
            <a:pPr marL="285750" indent="-285750">
              <a:buFont typeface="Arial" panose="020B0604020202020204" pitchFamily="34" charset="0"/>
              <a:buChar char="•"/>
            </a:pPr>
            <a:r>
              <a:rPr lang="en-US" altLang="ja-JP" dirty="0"/>
              <a:t>JPSS (Japanese Perceived Stress Scale)</a:t>
            </a:r>
            <a:r>
              <a:rPr lang="ja-JP" altLang="en-US" dirty="0"/>
              <a:t> </a:t>
            </a:r>
            <a:endParaRPr lang="en-US" altLang="ja-JP" dirty="0"/>
          </a:p>
          <a:p>
            <a:pPr marL="285750" indent="-285750">
              <a:buFont typeface="Arial" panose="020B0604020202020204" pitchFamily="34" charset="0"/>
              <a:buChar char="•"/>
            </a:pPr>
            <a:r>
              <a:rPr lang="en-US" altLang="ja-JP" dirty="0"/>
              <a:t>MHQ (Mental Health Questionnaire)</a:t>
            </a:r>
            <a:endParaRPr lang="ja-JP" altLang="en-US" dirty="0"/>
          </a:p>
          <a:p>
            <a:pPr marL="285750" indent="-285750">
              <a:buFont typeface="Arial" panose="020B0604020202020204" pitchFamily="34" charset="0"/>
              <a:buChar char="•"/>
            </a:pPr>
            <a:r>
              <a:rPr lang="en-US" altLang="ja-JP" dirty="0"/>
              <a:t>TIPI (Ten Item Personality Measure)</a:t>
            </a:r>
            <a:r>
              <a:rPr lang="ja-JP" altLang="en-US" dirty="0"/>
              <a:t> </a:t>
            </a:r>
            <a:endParaRPr lang="en-US" altLang="ja-JP" dirty="0"/>
          </a:p>
          <a:p>
            <a:pPr marL="285750" indent="-285750">
              <a:buFont typeface="Arial" panose="020B0604020202020204" pitchFamily="34" charset="0"/>
              <a:buChar char="•"/>
            </a:pPr>
            <a:r>
              <a:rPr lang="en-US" altLang="ja-JP" dirty="0"/>
              <a:t>BPQ (Body Perception Questionnaire)</a:t>
            </a:r>
          </a:p>
          <a:p>
            <a:pPr marL="285750" indent="-285750">
              <a:buFont typeface="Arial" panose="020B0604020202020204" pitchFamily="34" charset="0"/>
              <a:buChar char="•"/>
            </a:pPr>
            <a:r>
              <a:rPr lang="en-US" altLang="ja-JP" dirty="0"/>
              <a:t>RS14 (14-item Resilience Scale)</a:t>
            </a:r>
          </a:p>
        </p:txBody>
      </p:sp>
      <p:sp>
        <p:nvSpPr>
          <p:cNvPr id="36" name="テキスト ボックス 35">
            <a:extLst>
              <a:ext uri="{FF2B5EF4-FFF2-40B4-BE49-F238E27FC236}">
                <a16:creationId xmlns:a16="http://schemas.microsoft.com/office/drawing/2014/main" id="{4AFAA863-AD30-4C4C-9DF1-CBE6B80FD7F8}"/>
              </a:ext>
            </a:extLst>
          </p:cNvPr>
          <p:cNvSpPr txBox="1"/>
          <p:nvPr/>
        </p:nvSpPr>
        <p:spPr>
          <a:xfrm>
            <a:off x="794894" y="3814583"/>
            <a:ext cx="4614234" cy="1477328"/>
          </a:xfrm>
          <a:prstGeom prst="rect">
            <a:avLst/>
          </a:prstGeom>
          <a:noFill/>
        </p:spPr>
        <p:txBody>
          <a:bodyPr wrap="square" rtlCol="0">
            <a:spAutoFit/>
          </a:bodyPr>
          <a:lstStyle/>
          <a:p>
            <a:r>
              <a:rPr kumimoji="1" lang="en-US" altLang="ja-JP" b="1"/>
              <a:t>Autonomic physiological responses</a:t>
            </a:r>
          </a:p>
          <a:p>
            <a:pPr marL="285750" indent="-285750">
              <a:buFont typeface="Arial" panose="020B0604020202020204" pitchFamily="34" charset="0"/>
              <a:buChar char="•"/>
            </a:pPr>
            <a:r>
              <a:rPr kumimoji="1" lang="en-US" altLang="ja-JP"/>
              <a:t>EEG</a:t>
            </a:r>
          </a:p>
          <a:p>
            <a:pPr marL="285750" indent="-285750">
              <a:buFont typeface="Arial" panose="020B0604020202020204" pitchFamily="34" charset="0"/>
              <a:buChar char="•"/>
            </a:pPr>
            <a:r>
              <a:rPr kumimoji="1" lang="en-US" altLang="ja-JP"/>
              <a:t>Arterial stiffness</a:t>
            </a:r>
          </a:p>
          <a:p>
            <a:pPr marL="285750" indent="-285750">
              <a:buFont typeface="Arial" panose="020B0604020202020204" pitchFamily="34" charset="0"/>
              <a:buChar char="•"/>
            </a:pPr>
            <a:r>
              <a:rPr kumimoji="1" lang="en-US" altLang="ja-JP"/>
              <a:t>Blood pressure</a:t>
            </a:r>
          </a:p>
          <a:p>
            <a:pPr marL="285750" indent="-285750">
              <a:buFont typeface="Arial" panose="020B0604020202020204" pitchFamily="34" charset="0"/>
              <a:buChar char="•"/>
            </a:pPr>
            <a:r>
              <a:rPr kumimoji="1" lang="en-US" altLang="ja-JP"/>
              <a:t>Photo-</a:t>
            </a:r>
            <a:r>
              <a:rPr kumimoji="1" lang="en-US" altLang="ja-JP" err="1"/>
              <a:t>plethysmogram</a:t>
            </a:r>
            <a:r>
              <a:rPr kumimoji="1" lang="en-US" altLang="ja-JP"/>
              <a:t> (PPG)</a:t>
            </a:r>
          </a:p>
        </p:txBody>
      </p:sp>
      <p:sp>
        <p:nvSpPr>
          <p:cNvPr id="37" name="テキスト ボックス 36">
            <a:extLst>
              <a:ext uri="{FF2B5EF4-FFF2-40B4-BE49-F238E27FC236}">
                <a16:creationId xmlns:a16="http://schemas.microsoft.com/office/drawing/2014/main" id="{43EF91AF-93B7-4DA4-8F3E-9016746E37AE}"/>
              </a:ext>
            </a:extLst>
          </p:cNvPr>
          <p:cNvSpPr txBox="1"/>
          <p:nvPr/>
        </p:nvSpPr>
        <p:spPr>
          <a:xfrm>
            <a:off x="809501" y="5568909"/>
            <a:ext cx="6376911" cy="923330"/>
          </a:xfrm>
          <a:prstGeom prst="rect">
            <a:avLst/>
          </a:prstGeom>
          <a:noFill/>
        </p:spPr>
        <p:txBody>
          <a:bodyPr wrap="square" rtlCol="0">
            <a:spAutoFit/>
          </a:bodyPr>
          <a:lstStyle/>
          <a:p>
            <a:r>
              <a:rPr kumimoji="1" lang="en-US" altLang="ja-JP" b="1"/>
              <a:t>Mental arithmetic task</a:t>
            </a:r>
          </a:p>
          <a:p>
            <a:r>
              <a:rPr lang="en-US" altLang="ja-JP"/>
              <a:t>count mentally backwards, as fast and accurately as possible, in steps of 7 starting at 1000</a:t>
            </a:r>
            <a:endParaRPr kumimoji="1" lang="en-US" altLang="ja-JP"/>
          </a:p>
        </p:txBody>
      </p:sp>
      <p:sp>
        <p:nvSpPr>
          <p:cNvPr id="5" name="テキスト ボックス 4">
            <a:extLst>
              <a:ext uri="{FF2B5EF4-FFF2-40B4-BE49-F238E27FC236}">
                <a16:creationId xmlns:a16="http://schemas.microsoft.com/office/drawing/2014/main" id="{7037D70F-B9FE-B77D-1DBD-F6E06E07A0D2}"/>
              </a:ext>
            </a:extLst>
          </p:cNvPr>
          <p:cNvSpPr txBox="1"/>
          <p:nvPr/>
        </p:nvSpPr>
        <p:spPr>
          <a:xfrm>
            <a:off x="7795942" y="1439067"/>
            <a:ext cx="1228221" cy="369332"/>
          </a:xfrm>
          <a:prstGeom prst="rect">
            <a:avLst/>
          </a:prstGeom>
          <a:noFill/>
        </p:spPr>
        <p:txBody>
          <a:bodyPr wrap="none" rtlCol="0">
            <a:spAutoFit/>
          </a:bodyPr>
          <a:lstStyle/>
          <a:p>
            <a:pPr algn="ctr"/>
            <a:r>
              <a:rPr kumimoji="1" lang="en-US" altLang="ja-JP"/>
              <a:t>Response</a:t>
            </a:r>
            <a:endParaRPr kumimoji="1" lang="ja-JP" altLang="en-US"/>
          </a:p>
        </p:txBody>
      </p:sp>
      <p:cxnSp>
        <p:nvCxnSpPr>
          <p:cNvPr id="9" name="直線矢印コネクタ 8">
            <a:extLst>
              <a:ext uri="{FF2B5EF4-FFF2-40B4-BE49-F238E27FC236}">
                <a16:creationId xmlns:a16="http://schemas.microsoft.com/office/drawing/2014/main" id="{EEEF760A-C6BF-8D60-8B3B-7782A1C0AB78}"/>
              </a:ext>
            </a:extLst>
          </p:cNvPr>
          <p:cNvCxnSpPr>
            <a:stCxn id="5" idx="2"/>
          </p:cNvCxnSpPr>
          <p:nvPr/>
        </p:nvCxnSpPr>
        <p:spPr>
          <a:xfrm flipH="1">
            <a:off x="8410052" y="1808399"/>
            <a:ext cx="1" cy="867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317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lang="en-US" altLang="ja-JP">
                <a:ea typeface="游ゴシック" panose="020B0400000000000000" pitchFamily="50" charset="-128"/>
              </a:rPr>
              <a:t>Heartbeat discrimination task (T1, T2)</a:t>
            </a:r>
            <a:endParaRPr kumimoji="1" lang="ja-JP" altLang="en-US">
              <a:ea typeface="游ゴシック" panose="020B0400000000000000" pitchFamily="50" charset="-128"/>
            </a:endParaRPr>
          </a:p>
        </p:txBody>
      </p:sp>
      <p:sp>
        <p:nvSpPr>
          <p:cNvPr id="5" name="コンテンツ プレースホルダー 2">
            <a:extLst>
              <a:ext uri="{FF2B5EF4-FFF2-40B4-BE49-F238E27FC236}">
                <a16:creationId xmlns:a16="http://schemas.microsoft.com/office/drawing/2014/main" id="{D15E9E84-1911-423F-AC0A-47B48FE7293E}"/>
              </a:ext>
            </a:extLst>
          </p:cNvPr>
          <p:cNvSpPr txBox="1">
            <a:spLocks/>
          </p:cNvSpPr>
          <p:nvPr/>
        </p:nvSpPr>
        <p:spPr>
          <a:xfrm>
            <a:off x="838200" y="2025127"/>
            <a:ext cx="5078747" cy="26720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a:latin typeface="+mn-ea"/>
              </a:rPr>
              <a:t>10 beep sounds with delay added to R-peak</a:t>
            </a:r>
          </a:p>
          <a:p>
            <a:r>
              <a:rPr lang="en-US" altLang="ja-JP" sz="1800">
                <a:latin typeface="+mn-ea"/>
              </a:rPr>
              <a:t>Participants judged whether the heartbeat and beep were simultaneous or not, and indicated </a:t>
            </a:r>
            <a:r>
              <a:rPr lang="en-US" altLang="ja-JP" sz="1800" u="sng">
                <a:latin typeface="+mn-ea"/>
              </a:rPr>
              <a:t>confidence</a:t>
            </a:r>
            <a:r>
              <a:rPr lang="en-US" altLang="ja-JP" sz="1800">
                <a:latin typeface="+mn-ea"/>
              </a:rPr>
              <a:t> in their judgment.</a:t>
            </a:r>
          </a:p>
          <a:p>
            <a:r>
              <a:rPr lang="en-US" altLang="ja-JP" sz="1800"/>
              <a:t>Delay</a:t>
            </a:r>
            <a:r>
              <a:rPr lang="ja-JP" altLang="en-US" sz="1800"/>
              <a:t>：</a:t>
            </a:r>
            <a:r>
              <a:rPr lang="en-US" altLang="ja-JP" sz="1800"/>
              <a:t>0ms, 450ms</a:t>
            </a:r>
          </a:p>
          <a:p>
            <a:r>
              <a:rPr lang="en-US" altLang="ja-JP" sz="1800"/>
              <a:t>Repetition</a:t>
            </a:r>
            <a:r>
              <a:rPr lang="ja-JP" altLang="en-US" sz="1800"/>
              <a:t>：</a:t>
            </a:r>
            <a:r>
              <a:rPr lang="en-US" altLang="ja-JP" sz="1800"/>
              <a:t>10</a:t>
            </a:r>
            <a:r>
              <a:rPr lang="ja-JP" altLang="en-US" sz="1800"/>
              <a:t> </a:t>
            </a:r>
            <a:r>
              <a:rPr lang="en-US" altLang="ja-JP" sz="1800"/>
              <a:t>times</a:t>
            </a:r>
          </a:p>
          <a:p>
            <a:r>
              <a:rPr lang="en-US" altLang="ja-JP" sz="1800"/>
              <a:t>2</a:t>
            </a:r>
            <a:r>
              <a:rPr lang="ja-JP" altLang="en-US" sz="1800"/>
              <a:t> </a:t>
            </a:r>
            <a:r>
              <a:rPr lang="en-US" altLang="ja-JP" sz="1800"/>
              <a:t>delays×10</a:t>
            </a:r>
            <a:r>
              <a:rPr lang="ja-JP" altLang="en-US" sz="1800"/>
              <a:t> </a:t>
            </a:r>
            <a:r>
              <a:rPr lang="en-US" altLang="ja-JP" sz="1800"/>
              <a:t>repetition</a:t>
            </a:r>
            <a:r>
              <a:rPr lang="ja-JP" altLang="en-US" sz="1800"/>
              <a:t>＝</a:t>
            </a:r>
            <a:r>
              <a:rPr lang="en-US" altLang="ja-JP" sz="1800"/>
              <a:t>20 trials</a:t>
            </a:r>
          </a:p>
        </p:txBody>
      </p:sp>
      <p:graphicFrame>
        <p:nvGraphicFramePr>
          <p:cNvPr id="7" name="グラフ 6">
            <a:extLst>
              <a:ext uri="{FF2B5EF4-FFF2-40B4-BE49-F238E27FC236}">
                <a16:creationId xmlns:a16="http://schemas.microsoft.com/office/drawing/2014/main" id="{8CC4266E-C42B-4176-AB25-D5B9B5ABA61A}"/>
              </a:ext>
            </a:extLst>
          </p:cNvPr>
          <p:cNvGraphicFramePr>
            <a:graphicFrameLocks/>
          </p:cNvGraphicFramePr>
          <p:nvPr>
            <p:extLst>
              <p:ext uri="{D42A27DB-BD31-4B8C-83A1-F6EECF244321}">
                <p14:modId xmlns:p14="http://schemas.microsoft.com/office/powerpoint/2010/main" val="3167870048"/>
              </p:ext>
            </p:extLst>
          </p:nvPr>
        </p:nvGraphicFramePr>
        <p:xfrm>
          <a:off x="1342474" y="5783727"/>
          <a:ext cx="3330189" cy="806857"/>
        </p:xfrm>
        <a:graphic>
          <a:graphicData uri="http://schemas.openxmlformats.org/drawingml/2006/chart">
            <c:chart xmlns:c="http://schemas.openxmlformats.org/drawingml/2006/chart" xmlns:r="http://schemas.openxmlformats.org/officeDocument/2006/relationships" r:id="rId3"/>
          </a:graphicData>
        </a:graphic>
      </p:graphicFrame>
      <p:sp>
        <p:nvSpPr>
          <p:cNvPr id="11" name="テキスト ボックス 10">
            <a:extLst>
              <a:ext uri="{FF2B5EF4-FFF2-40B4-BE49-F238E27FC236}">
                <a16:creationId xmlns:a16="http://schemas.microsoft.com/office/drawing/2014/main" id="{22DDBF12-F54D-41D8-88D9-11739CF9E329}"/>
              </a:ext>
            </a:extLst>
          </p:cNvPr>
          <p:cNvSpPr txBox="1"/>
          <p:nvPr/>
        </p:nvSpPr>
        <p:spPr>
          <a:xfrm>
            <a:off x="2003824" y="5583431"/>
            <a:ext cx="2007488" cy="369332"/>
          </a:xfrm>
          <a:prstGeom prst="rect">
            <a:avLst/>
          </a:prstGeom>
          <a:noFill/>
        </p:spPr>
        <p:txBody>
          <a:bodyPr wrap="square" rtlCol="0">
            <a:spAutoFit/>
          </a:bodyPr>
          <a:lstStyle/>
          <a:p>
            <a:pPr algn="ctr"/>
            <a:r>
              <a:rPr lang="en-US" altLang="ja-JP"/>
              <a:t>Delay 450ms</a:t>
            </a:r>
            <a:endParaRPr kumimoji="1" lang="ja-JP" altLang="en-US"/>
          </a:p>
        </p:txBody>
      </p:sp>
      <p:pic>
        <p:nvPicPr>
          <p:cNvPr id="22" name="図 21">
            <a:extLst>
              <a:ext uri="{FF2B5EF4-FFF2-40B4-BE49-F238E27FC236}">
                <a16:creationId xmlns:a16="http://schemas.microsoft.com/office/drawing/2014/main" id="{72401E83-76E5-4CB3-C4D6-A15F61B8E095}"/>
              </a:ext>
            </a:extLst>
          </p:cNvPr>
          <p:cNvPicPr>
            <a:picLocks noChangeAspect="1"/>
          </p:cNvPicPr>
          <p:nvPr/>
        </p:nvPicPr>
        <p:blipFill>
          <a:blip r:embed="rId4"/>
          <a:stretch>
            <a:fillRect/>
          </a:stretch>
        </p:blipFill>
        <p:spPr>
          <a:xfrm>
            <a:off x="1342474" y="4606350"/>
            <a:ext cx="3105992" cy="1079111"/>
          </a:xfrm>
          <a:prstGeom prst="rect">
            <a:avLst/>
          </a:prstGeom>
        </p:spPr>
      </p:pic>
      <p:sp>
        <p:nvSpPr>
          <p:cNvPr id="3" name="テキスト ボックス 2">
            <a:extLst>
              <a:ext uri="{FF2B5EF4-FFF2-40B4-BE49-F238E27FC236}">
                <a16:creationId xmlns:a16="http://schemas.microsoft.com/office/drawing/2014/main" id="{42B060EC-704E-4096-9AB3-626593DDA3B6}"/>
              </a:ext>
            </a:extLst>
          </p:cNvPr>
          <p:cNvSpPr txBox="1"/>
          <p:nvPr/>
        </p:nvSpPr>
        <p:spPr>
          <a:xfrm>
            <a:off x="6096000" y="1602407"/>
            <a:ext cx="2803973" cy="369332"/>
          </a:xfrm>
          <a:prstGeom prst="rect">
            <a:avLst/>
          </a:prstGeom>
          <a:noFill/>
        </p:spPr>
        <p:txBody>
          <a:bodyPr wrap="none" rtlCol="0">
            <a:spAutoFit/>
          </a:bodyPr>
          <a:lstStyle/>
          <a:p>
            <a:r>
              <a:rPr lang="en-US" altLang="ja-JP" b="1"/>
              <a:t>Preliminary experiment</a:t>
            </a:r>
            <a:endParaRPr kumimoji="1" lang="ja-JP" altLang="en-US" b="1"/>
          </a:p>
        </p:txBody>
      </p:sp>
      <p:sp>
        <p:nvSpPr>
          <p:cNvPr id="18" name="テキスト ボックス 17">
            <a:extLst>
              <a:ext uri="{FF2B5EF4-FFF2-40B4-BE49-F238E27FC236}">
                <a16:creationId xmlns:a16="http://schemas.microsoft.com/office/drawing/2014/main" id="{291C300F-7C5A-4FA0-9DE2-8FD85E718764}"/>
              </a:ext>
            </a:extLst>
          </p:cNvPr>
          <p:cNvSpPr txBox="1"/>
          <p:nvPr/>
        </p:nvSpPr>
        <p:spPr>
          <a:xfrm>
            <a:off x="838200" y="1602407"/>
            <a:ext cx="1048685" cy="369332"/>
          </a:xfrm>
          <a:prstGeom prst="rect">
            <a:avLst/>
          </a:prstGeom>
          <a:noFill/>
        </p:spPr>
        <p:txBody>
          <a:bodyPr wrap="none" rtlCol="0">
            <a:spAutoFit/>
          </a:bodyPr>
          <a:lstStyle/>
          <a:p>
            <a:r>
              <a:rPr lang="en-US" altLang="ja-JP" b="1"/>
              <a:t>Method</a:t>
            </a:r>
            <a:endParaRPr kumimoji="1" lang="ja-JP" altLang="en-US" b="1"/>
          </a:p>
        </p:txBody>
      </p:sp>
      <p:sp>
        <p:nvSpPr>
          <p:cNvPr id="19" name="テキスト ボックス 18">
            <a:extLst>
              <a:ext uri="{FF2B5EF4-FFF2-40B4-BE49-F238E27FC236}">
                <a16:creationId xmlns:a16="http://schemas.microsoft.com/office/drawing/2014/main" id="{43A8AB5A-AABC-4CE9-9DDE-C3AEE9AFF7EB}"/>
              </a:ext>
            </a:extLst>
          </p:cNvPr>
          <p:cNvSpPr txBox="1"/>
          <p:nvPr/>
        </p:nvSpPr>
        <p:spPr>
          <a:xfrm>
            <a:off x="6096000" y="4056616"/>
            <a:ext cx="1122423" cy="369332"/>
          </a:xfrm>
          <a:prstGeom prst="rect">
            <a:avLst/>
          </a:prstGeom>
          <a:noFill/>
        </p:spPr>
        <p:txBody>
          <a:bodyPr wrap="none" rtlCol="0">
            <a:spAutoFit/>
          </a:bodyPr>
          <a:lstStyle/>
          <a:p>
            <a:r>
              <a:rPr lang="en-US" altLang="ja-JP" b="1"/>
              <a:t>Analysis</a:t>
            </a:r>
            <a:endParaRPr kumimoji="1" lang="ja-JP" altLang="en-US" b="1"/>
          </a:p>
        </p:txBody>
      </p:sp>
      <p:pic>
        <p:nvPicPr>
          <p:cNvPr id="8" name="図 7" descr="グラフ, 散布図&#10;&#10;自動的に生成された説明">
            <a:extLst>
              <a:ext uri="{FF2B5EF4-FFF2-40B4-BE49-F238E27FC236}">
                <a16:creationId xmlns:a16="http://schemas.microsoft.com/office/drawing/2014/main" id="{B09405C3-4727-A88E-E711-27D4C153FD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0275" y="1952818"/>
            <a:ext cx="3168446" cy="2376335"/>
          </a:xfrm>
          <a:prstGeom prst="rect">
            <a:avLst/>
          </a:prstGeom>
        </p:spPr>
      </p:pic>
      <p:sp>
        <p:nvSpPr>
          <p:cNvPr id="9" name="テキスト ボックス 8">
            <a:extLst>
              <a:ext uri="{FF2B5EF4-FFF2-40B4-BE49-F238E27FC236}">
                <a16:creationId xmlns:a16="http://schemas.microsoft.com/office/drawing/2014/main" id="{A043BBAB-2C79-FD49-CC41-B40F23BD867A}"/>
              </a:ext>
            </a:extLst>
          </p:cNvPr>
          <p:cNvSpPr txBox="1"/>
          <p:nvPr/>
        </p:nvSpPr>
        <p:spPr>
          <a:xfrm>
            <a:off x="6236555" y="2071949"/>
            <a:ext cx="2522862" cy="1200329"/>
          </a:xfrm>
          <a:prstGeom prst="rect">
            <a:avLst/>
          </a:prstGeom>
          <a:noFill/>
        </p:spPr>
        <p:txBody>
          <a:bodyPr wrap="square" rtlCol="0">
            <a:spAutoFit/>
          </a:bodyPr>
          <a:lstStyle/>
          <a:p>
            <a:r>
              <a:rPr lang="en-US" altLang="ja-JP"/>
              <a:t>C</a:t>
            </a:r>
            <a:r>
              <a:rPr kumimoji="1" lang="en-US" altLang="ja-JP"/>
              <a:t>orrelation between the results of the 4 conditions and the 2 conditions: </a:t>
            </a:r>
            <a:r>
              <a:rPr lang="en-US" altLang="ja-JP"/>
              <a:t>r = -</a:t>
            </a:r>
            <a:r>
              <a:rPr kumimoji="1" lang="en-US" altLang="ja-JP"/>
              <a:t>0.40</a:t>
            </a:r>
            <a:endParaRPr kumimoji="1" lang="ja-JP" altLang="en-US"/>
          </a:p>
        </p:txBody>
      </p:sp>
      <p:pic>
        <p:nvPicPr>
          <p:cNvPr id="12" name="図 11" descr="グラフ&#10;&#10;自動的に生成された説明">
            <a:extLst>
              <a:ext uri="{FF2B5EF4-FFF2-40B4-BE49-F238E27FC236}">
                <a16:creationId xmlns:a16="http://schemas.microsoft.com/office/drawing/2014/main" id="{744BF52D-5A30-44DC-30FA-3F3E78363A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9417" y="4476312"/>
            <a:ext cx="2952317" cy="2214238"/>
          </a:xfrm>
          <a:prstGeom prst="rect">
            <a:avLst/>
          </a:prstGeom>
        </p:spPr>
      </p:pic>
      <p:sp>
        <p:nvSpPr>
          <p:cNvPr id="14" name="テキスト ボックス 13">
            <a:extLst>
              <a:ext uri="{FF2B5EF4-FFF2-40B4-BE49-F238E27FC236}">
                <a16:creationId xmlns:a16="http://schemas.microsoft.com/office/drawing/2014/main" id="{D09ECC25-15B9-0D35-9C16-DEB35664CA92}"/>
              </a:ext>
            </a:extLst>
          </p:cNvPr>
          <p:cNvSpPr txBox="1"/>
          <p:nvPr/>
        </p:nvSpPr>
        <p:spPr>
          <a:xfrm>
            <a:off x="6236555" y="4591283"/>
            <a:ext cx="2522862" cy="1754326"/>
          </a:xfrm>
          <a:prstGeom prst="rect">
            <a:avLst/>
          </a:prstGeom>
          <a:noFill/>
        </p:spPr>
        <p:txBody>
          <a:bodyPr wrap="square" rtlCol="0">
            <a:spAutoFit/>
          </a:bodyPr>
          <a:lstStyle/>
          <a:p>
            <a:r>
              <a:rPr kumimoji="1" lang="en-US" altLang="ja-JP" u="sng" dirty="0"/>
              <a:t>ROC</a:t>
            </a:r>
          </a:p>
          <a:p>
            <a:r>
              <a:rPr kumimoji="1" lang="en-US" altLang="ja-JP" dirty="0"/>
              <a:t>Receiver Operating Characteristic</a:t>
            </a:r>
          </a:p>
          <a:p>
            <a:endParaRPr kumimoji="1" lang="en-US" altLang="ja-JP" dirty="0"/>
          </a:p>
          <a:p>
            <a:r>
              <a:rPr kumimoji="1" lang="en-US" altLang="ja-JP" u="sng" dirty="0"/>
              <a:t>AUC</a:t>
            </a:r>
          </a:p>
          <a:p>
            <a:r>
              <a:rPr kumimoji="1" lang="en-US" altLang="ja-JP" dirty="0"/>
              <a:t>Area Under Curve</a:t>
            </a:r>
            <a:endParaRPr kumimoji="1" lang="ja-JP" altLang="en-US" dirty="0"/>
          </a:p>
        </p:txBody>
      </p:sp>
    </p:spTree>
    <p:extLst>
      <p:ext uri="{BB962C8B-B14F-4D97-AF65-F5344CB8AC3E}">
        <p14:creationId xmlns:p14="http://schemas.microsoft.com/office/powerpoint/2010/main" val="4213909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F6F783-F6E4-43CD-A785-118192B8F3CE}"/>
              </a:ext>
            </a:extLst>
          </p:cNvPr>
          <p:cNvSpPr>
            <a:spLocks noGrp="1"/>
          </p:cNvSpPr>
          <p:nvPr>
            <p:ph type="title"/>
          </p:nvPr>
        </p:nvSpPr>
        <p:spPr/>
        <p:txBody>
          <a:bodyPr/>
          <a:lstStyle/>
          <a:p>
            <a:r>
              <a:rPr lang="en-US" altLang="ja-JP"/>
              <a:t>HBD test-retest reliability</a:t>
            </a:r>
            <a:endParaRPr kumimoji="1" lang="ja-JP" altLang="en-US"/>
          </a:p>
        </p:txBody>
      </p:sp>
      <p:pic>
        <p:nvPicPr>
          <p:cNvPr id="4" name="図 3" descr="グラフ, レーダー チャート&#10;&#10;自動的に生成された説明">
            <a:extLst>
              <a:ext uri="{FF2B5EF4-FFF2-40B4-BE49-F238E27FC236}">
                <a16:creationId xmlns:a16="http://schemas.microsoft.com/office/drawing/2014/main" id="{F8EEEE63-3EE0-489B-B1B1-D8EE9CC38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677" y="1690688"/>
            <a:ext cx="4171720" cy="3128790"/>
          </a:xfrm>
          <a:prstGeom prst="rect">
            <a:avLst/>
          </a:prstGeom>
        </p:spPr>
      </p:pic>
      <p:pic>
        <p:nvPicPr>
          <p:cNvPr id="6" name="図 5" descr="グラフ, 散布図&#10;&#10;自動的に生成された説明">
            <a:extLst>
              <a:ext uri="{FF2B5EF4-FFF2-40B4-BE49-F238E27FC236}">
                <a16:creationId xmlns:a16="http://schemas.microsoft.com/office/drawing/2014/main" id="{13D83D9D-C337-FF01-8E18-A36DA22E22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0688"/>
            <a:ext cx="4171720" cy="3128790"/>
          </a:xfrm>
          <a:prstGeom prst="rect">
            <a:avLst/>
          </a:prstGeom>
        </p:spPr>
      </p:pic>
      <p:sp>
        <p:nvSpPr>
          <p:cNvPr id="8" name="テキスト ボックス 7">
            <a:extLst>
              <a:ext uri="{FF2B5EF4-FFF2-40B4-BE49-F238E27FC236}">
                <a16:creationId xmlns:a16="http://schemas.microsoft.com/office/drawing/2014/main" id="{ED14AC11-52EA-0A16-6B37-C24777213AAC}"/>
              </a:ext>
            </a:extLst>
          </p:cNvPr>
          <p:cNvSpPr txBox="1"/>
          <p:nvPr/>
        </p:nvSpPr>
        <p:spPr>
          <a:xfrm>
            <a:off x="6852491" y="4808729"/>
            <a:ext cx="3089307" cy="369332"/>
          </a:xfrm>
          <a:prstGeom prst="rect">
            <a:avLst/>
          </a:prstGeom>
          <a:noFill/>
        </p:spPr>
        <p:txBody>
          <a:bodyPr wrap="none" rtlCol="0">
            <a:spAutoFit/>
          </a:bodyPr>
          <a:lstStyle/>
          <a:p>
            <a:r>
              <a:rPr kumimoji="1" lang="en-US" altLang="ja-JP" dirty="0"/>
              <a:t>ICC: r(28) = 0.48, p = 0.009</a:t>
            </a:r>
            <a:endParaRPr kumimoji="1" lang="ja-JP" altLang="en-US" dirty="0"/>
          </a:p>
        </p:txBody>
      </p:sp>
      <p:sp>
        <p:nvSpPr>
          <p:cNvPr id="9" name="正方形/長方形 8">
            <a:extLst>
              <a:ext uri="{FF2B5EF4-FFF2-40B4-BE49-F238E27FC236}">
                <a16:creationId xmlns:a16="http://schemas.microsoft.com/office/drawing/2014/main" id="{E78E6442-6AF1-7161-8F52-277CE0BF0D15}"/>
              </a:ext>
            </a:extLst>
          </p:cNvPr>
          <p:cNvSpPr/>
          <p:nvPr/>
        </p:nvSpPr>
        <p:spPr>
          <a:xfrm>
            <a:off x="6709272" y="1961002"/>
            <a:ext cx="616945" cy="297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8FDA8F9-613F-DB30-54F9-1B4808ED911D}"/>
              </a:ext>
            </a:extLst>
          </p:cNvPr>
          <p:cNvSpPr txBox="1"/>
          <p:nvPr/>
        </p:nvSpPr>
        <p:spPr>
          <a:xfrm>
            <a:off x="2563416" y="4808729"/>
            <a:ext cx="2446504" cy="369332"/>
          </a:xfrm>
          <a:prstGeom prst="rect">
            <a:avLst/>
          </a:prstGeom>
          <a:noFill/>
        </p:spPr>
        <p:txBody>
          <a:bodyPr wrap="none" rtlCol="0">
            <a:spAutoFit/>
          </a:bodyPr>
          <a:lstStyle/>
          <a:p>
            <a:r>
              <a:rPr lang="en-US" altLang="ja-JP" dirty="0"/>
              <a:t>t</a:t>
            </a:r>
            <a:r>
              <a:rPr kumimoji="1" lang="en-US" altLang="ja-JP" dirty="0"/>
              <a:t>(28) = 0.91, p = 0.38</a:t>
            </a:r>
            <a:endParaRPr kumimoji="1" lang="ja-JP" altLang="en-US" dirty="0"/>
          </a:p>
        </p:txBody>
      </p:sp>
      <p:sp>
        <p:nvSpPr>
          <p:cNvPr id="11" name="テキスト ボックス 10">
            <a:extLst>
              <a:ext uri="{FF2B5EF4-FFF2-40B4-BE49-F238E27FC236}">
                <a16:creationId xmlns:a16="http://schemas.microsoft.com/office/drawing/2014/main" id="{3909CF17-DF63-BD49-BFCF-018DC6331B32}"/>
              </a:ext>
            </a:extLst>
          </p:cNvPr>
          <p:cNvSpPr txBox="1"/>
          <p:nvPr/>
        </p:nvSpPr>
        <p:spPr>
          <a:xfrm>
            <a:off x="3119063" y="5569545"/>
            <a:ext cx="5953874" cy="923330"/>
          </a:xfrm>
          <a:prstGeom prst="rect">
            <a:avLst/>
          </a:prstGeom>
          <a:noFill/>
        </p:spPr>
        <p:txBody>
          <a:bodyPr wrap="none" rtlCol="0">
            <a:spAutoFit/>
          </a:bodyPr>
          <a:lstStyle/>
          <a:p>
            <a:r>
              <a:rPr lang="en-US" altLang="ja-JP"/>
              <a:t>Previous study, test re-test reliability: 0.33, 0.58, 0.81</a:t>
            </a:r>
          </a:p>
          <a:p>
            <a:endParaRPr kumimoji="1" lang="en-US" altLang="ja-JP"/>
          </a:p>
          <a:p>
            <a:r>
              <a:rPr kumimoji="1" lang="en-US" altLang="ja-JP"/>
              <a:t> </a:t>
            </a:r>
            <a:r>
              <a:rPr kumimoji="1" lang="ja-JP" altLang="en-US"/>
              <a:t>⇒　</a:t>
            </a:r>
            <a:r>
              <a:rPr kumimoji="1" lang="en-US" altLang="ja-JP"/>
              <a:t>The reliability of this study is of </a:t>
            </a:r>
            <a:r>
              <a:rPr lang="en-US" altLang="ja-JP"/>
              <a:t>middle</a:t>
            </a:r>
            <a:r>
              <a:rPr kumimoji="1" lang="en-US" altLang="ja-JP"/>
              <a:t> size</a:t>
            </a:r>
            <a:endParaRPr kumimoji="1" lang="ja-JP" altLang="en-US"/>
          </a:p>
        </p:txBody>
      </p:sp>
    </p:spTree>
    <p:extLst>
      <p:ext uri="{BB962C8B-B14F-4D97-AF65-F5344CB8AC3E}">
        <p14:creationId xmlns:p14="http://schemas.microsoft.com/office/powerpoint/2010/main" val="1199258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E17D2-9107-4888-91DC-B4EDBDE95A3F}"/>
              </a:ext>
            </a:extLst>
          </p:cNvPr>
          <p:cNvSpPr>
            <a:spLocks noGrp="1"/>
          </p:cNvSpPr>
          <p:nvPr>
            <p:ph type="title"/>
          </p:nvPr>
        </p:nvSpPr>
        <p:spPr/>
        <p:txBody>
          <a:bodyPr>
            <a:normAutofit/>
          </a:bodyPr>
          <a:lstStyle/>
          <a:p>
            <a:r>
              <a:rPr kumimoji="1" lang="en-US" altLang="ja-JP" sz="4000"/>
              <a:t>Mental arithmetic task: </a:t>
            </a:r>
            <a:br>
              <a:rPr kumimoji="1" lang="en-US" altLang="ja-JP" sz="4000"/>
            </a:br>
            <a:r>
              <a:rPr kumimoji="1" lang="en-US" altLang="ja-JP" sz="4000"/>
              <a:t>physiological response</a:t>
            </a:r>
            <a:endParaRPr kumimoji="1" lang="ja-JP" altLang="en-US" sz="4000"/>
          </a:p>
        </p:txBody>
      </p:sp>
      <p:pic>
        <p:nvPicPr>
          <p:cNvPr id="4" name="図 3" descr="ダイアグラム&#10;&#10;自動的に生成された説明">
            <a:extLst>
              <a:ext uri="{FF2B5EF4-FFF2-40B4-BE49-F238E27FC236}">
                <a16:creationId xmlns:a16="http://schemas.microsoft.com/office/drawing/2014/main" id="{DD03F65C-B80A-41C2-D830-7D9EB887F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202" y="1690688"/>
            <a:ext cx="8879595" cy="4994772"/>
          </a:xfrm>
          <a:prstGeom prst="rect">
            <a:avLst/>
          </a:prstGeom>
        </p:spPr>
      </p:pic>
      <p:pic>
        <p:nvPicPr>
          <p:cNvPr id="5" name="図 4">
            <a:extLst>
              <a:ext uri="{FF2B5EF4-FFF2-40B4-BE49-F238E27FC236}">
                <a16:creationId xmlns:a16="http://schemas.microsoft.com/office/drawing/2014/main" id="{4DDB9203-F72C-4D9A-9629-2366B9D4F40A}"/>
              </a:ext>
            </a:extLst>
          </p:cNvPr>
          <p:cNvPicPr>
            <a:picLocks noChangeAspect="1"/>
          </p:cNvPicPr>
          <p:nvPr/>
        </p:nvPicPr>
        <p:blipFill>
          <a:blip r:embed="rId4"/>
          <a:stretch>
            <a:fillRect/>
          </a:stretch>
        </p:blipFill>
        <p:spPr>
          <a:xfrm>
            <a:off x="6462568" y="542813"/>
            <a:ext cx="5402598" cy="970185"/>
          </a:xfrm>
          <a:prstGeom prst="rect">
            <a:avLst/>
          </a:prstGeom>
        </p:spPr>
      </p:pic>
    </p:spTree>
    <p:extLst>
      <p:ext uri="{BB962C8B-B14F-4D97-AF65-F5344CB8AC3E}">
        <p14:creationId xmlns:p14="http://schemas.microsoft.com/office/powerpoint/2010/main" val="3530369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E17D2-9107-4888-91DC-B4EDBDE95A3F}"/>
              </a:ext>
            </a:extLst>
          </p:cNvPr>
          <p:cNvSpPr>
            <a:spLocks noGrp="1"/>
          </p:cNvSpPr>
          <p:nvPr>
            <p:ph type="title"/>
          </p:nvPr>
        </p:nvSpPr>
        <p:spPr/>
        <p:txBody>
          <a:bodyPr>
            <a:normAutofit/>
          </a:bodyPr>
          <a:lstStyle/>
          <a:p>
            <a:r>
              <a:rPr kumimoji="1" lang="en-US" altLang="ja-JP" sz="4000"/>
              <a:t>Mental arithmetic task: </a:t>
            </a:r>
            <a:br>
              <a:rPr kumimoji="1" lang="en-US" altLang="ja-JP" sz="4000"/>
            </a:br>
            <a:r>
              <a:rPr kumimoji="1" lang="en-US" altLang="ja-JP" sz="4000"/>
              <a:t>physiological response</a:t>
            </a:r>
            <a:endParaRPr kumimoji="1" lang="ja-JP" altLang="en-US" sz="4000"/>
          </a:p>
        </p:txBody>
      </p:sp>
      <p:pic>
        <p:nvPicPr>
          <p:cNvPr id="5" name="図 4">
            <a:extLst>
              <a:ext uri="{FF2B5EF4-FFF2-40B4-BE49-F238E27FC236}">
                <a16:creationId xmlns:a16="http://schemas.microsoft.com/office/drawing/2014/main" id="{4DDB9203-F72C-4D9A-9629-2366B9D4F40A}"/>
              </a:ext>
            </a:extLst>
          </p:cNvPr>
          <p:cNvPicPr>
            <a:picLocks noChangeAspect="1"/>
          </p:cNvPicPr>
          <p:nvPr/>
        </p:nvPicPr>
        <p:blipFill>
          <a:blip r:embed="rId3"/>
          <a:stretch>
            <a:fillRect/>
          </a:stretch>
        </p:blipFill>
        <p:spPr>
          <a:xfrm>
            <a:off x="6462568" y="542813"/>
            <a:ext cx="5402598" cy="970185"/>
          </a:xfrm>
          <a:prstGeom prst="rect">
            <a:avLst/>
          </a:prstGeom>
        </p:spPr>
      </p:pic>
      <p:pic>
        <p:nvPicPr>
          <p:cNvPr id="6" name="図 5" descr="グラフ&#10;&#10;低い精度で自動的に生成された説明">
            <a:extLst>
              <a:ext uri="{FF2B5EF4-FFF2-40B4-BE49-F238E27FC236}">
                <a16:creationId xmlns:a16="http://schemas.microsoft.com/office/drawing/2014/main" id="{6D438C3D-5218-CAF7-7884-EB01FBEC9E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0929" y="1690686"/>
            <a:ext cx="9370142" cy="4685071"/>
          </a:xfrm>
          <a:prstGeom prst="rect">
            <a:avLst/>
          </a:prstGeom>
        </p:spPr>
      </p:pic>
      <p:sp>
        <p:nvSpPr>
          <p:cNvPr id="7" name="テキスト ボックス 6">
            <a:extLst>
              <a:ext uri="{FF2B5EF4-FFF2-40B4-BE49-F238E27FC236}">
                <a16:creationId xmlns:a16="http://schemas.microsoft.com/office/drawing/2014/main" id="{2ADB3CD0-A639-7A70-9C3E-50B79932E43E}"/>
              </a:ext>
            </a:extLst>
          </p:cNvPr>
          <p:cNvSpPr txBox="1"/>
          <p:nvPr/>
        </p:nvSpPr>
        <p:spPr>
          <a:xfrm>
            <a:off x="8632723" y="5584722"/>
            <a:ext cx="3102131" cy="523220"/>
          </a:xfrm>
          <a:prstGeom prst="rect">
            <a:avLst/>
          </a:prstGeom>
          <a:noFill/>
        </p:spPr>
        <p:txBody>
          <a:bodyPr wrap="none" rtlCol="0">
            <a:spAutoFit/>
          </a:bodyPr>
          <a:lstStyle/>
          <a:p>
            <a:r>
              <a:rPr kumimoji="1" lang="en-US" altLang="ja-JP" sz="1400"/>
              <a:t>* p &lt; 0.05, ** p &lt; 0.01, ** p &lt; 0.001</a:t>
            </a:r>
          </a:p>
          <a:p>
            <a:r>
              <a:rPr kumimoji="1" lang="en-US" altLang="ja-JP" sz="1400"/>
              <a:t>Corrected by Tukey-Kramer HSD</a:t>
            </a:r>
            <a:endParaRPr kumimoji="1" lang="ja-JP" altLang="en-US" sz="1400"/>
          </a:p>
        </p:txBody>
      </p:sp>
    </p:spTree>
    <p:extLst>
      <p:ext uri="{BB962C8B-B14F-4D97-AF65-F5344CB8AC3E}">
        <p14:creationId xmlns:p14="http://schemas.microsoft.com/office/powerpoint/2010/main" val="1464267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グラフ 2">
            <a:extLst>
              <a:ext uri="{FF2B5EF4-FFF2-40B4-BE49-F238E27FC236}">
                <a16:creationId xmlns:a16="http://schemas.microsoft.com/office/drawing/2014/main" id="{6A3BD7A1-F300-4D66-9DF9-6DFAB79CE3A1}"/>
              </a:ext>
            </a:extLst>
          </p:cNvPr>
          <p:cNvGraphicFramePr>
            <a:graphicFrameLocks/>
          </p:cNvGraphicFramePr>
          <p:nvPr>
            <p:extLst>
              <p:ext uri="{D42A27DB-BD31-4B8C-83A1-F6EECF244321}">
                <p14:modId xmlns:p14="http://schemas.microsoft.com/office/powerpoint/2010/main" val="2425476870"/>
              </p:ext>
            </p:extLst>
          </p:nvPr>
        </p:nvGraphicFramePr>
        <p:xfrm>
          <a:off x="247887" y="1470814"/>
          <a:ext cx="3525044" cy="2644775"/>
        </p:xfrm>
        <a:graphic>
          <a:graphicData uri="http://schemas.openxmlformats.org/drawingml/2006/chart">
            <c:chart xmlns:c="http://schemas.openxmlformats.org/drawingml/2006/chart" xmlns:r="http://schemas.openxmlformats.org/officeDocument/2006/relationships" r:id="rId3"/>
          </a:graphicData>
        </a:graphic>
      </p:graphicFrame>
      <p:sp>
        <p:nvSpPr>
          <p:cNvPr id="4" name="矢印: 上 3">
            <a:extLst>
              <a:ext uri="{FF2B5EF4-FFF2-40B4-BE49-F238E27FC236}">
                <a16:creationId xmlns:a16="http://schemas.microsoft.com/office/drawing/2014/main" id="{FEE84206-B105-0A01-381A-059C2912A3DD}"/>
              </a:ext>
            </a:extLst>
          </p:cNvPr>
          <p:cNvSpPr/>
          <p:nvPr/>
        </p:nvSpPr>
        <p:spPr>
          <a:xfrm rot="3507923">
            <a:off x="2232242" y="2321016"/>
            <a:ext cx="260289" cy="827481"/>
          </a:xfrm>
          <a:prstGeom prst="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5D6B9D46-6AC3-71CD-C7DF-1A3E7D071488}"/>
              </a:ext>
            </a:extLst>
          </p:cNvPr>
          <p:cNvSpPr txBox="1"/>
          <p:nvPr/>
        </p:nvSpPr>
        <p:spPr>
          <a:xfrm>
            <a:off x="253357" y="5747414"/>
            <a:ext cx="3655168" cy="646331"/>
          </a:xfrm>
          <a:prstGeom prst="rect">
            <a:avLst/>
          </a:prstGeom>
          <a:noFill/>
        </p:spPr>
        <p:txBody>
          <a:bodyPr wrap="none" rtlCol="0">
            <a:spAutoFit/>
          </a:bodyPr>
          <a:lstStyle/>
          <a:p>
            <a:r>
              <a:rPr kumimoji="1" lang="en-US" altLang="ja-JP" b="1">
                <a:solidFill>
                  <a:schemeClr val="accent4"/>
                </a:solidFill>
              </a:rPr>
              <a:t>Recovery Effect = </a:t>
            </a:r>
          </a:p>
          <a:p>
            <a:r>
              <a:rPr kumimoji="1" lang="ja-JP" altLang="en-US" b="1">
                <a:solidFill>
                  <a:schemeClr val="accent4"/>
                </a:solidFill>
              </a:rPr>
              <a:t>　　</a:t>
            </a:r>
            <a:r>
              <a:rPr kumimoji="1" lang="en-US" altLang="ja-JP" b="1">
                <a:solidFill>
                  <a:schemeClr val="accent4"/>
                </a:solidFill>
              </a:rPr>
              <a:t>(CV of Post) - (CV of Task)</a:t>
            </a:r>
            <a:endParaRPr kumimoji="1" lang="ja-JP" altLang="en-US" b="1">
              <a:solidFill>
                <a:schemeClr val="accent4"/>
              </a:solidFill>
            </a:endParaRPr>
          </a:p>
        </p:txBody>
      </p:sp>
      <p:graphicFrame>
        <p:nvGraphicFramePr>
          <p:cNvPr id="7" name="グラフ 6">
            <a:extLst>
              <a:ext uri="{FF2B5EF4-FFF2-40B4-BE49-F238E27FC236}">
                <a16:creationId xmlns:a16="http://schemas.microsoft.com/office/drawing/2014/main" id="{4EB6088F-0412-56BB-8E58-41A301F0FA6E}"/>
              </a:ext>
            </a:extLst>
          </p:cNvPr>
          <p:cNvGraphicFramePr>
            <a:graphicFrameLocks/>
          </p:cNvGraphicFramePr>
          <p:nvPr>
            <p:extLst>
              <p:ext uri="{D42A27DB-BD31-4B8C-83A1-F6EECF244321}">
                <p14:modId xmlns:p14="http://schemas.microsoft.com/office/powerpoint/2010/main" val="2531860717"/>
              </p:ext>
            </p:extLst>
          </p:nvPr>
        </p:nvGraphicFramePr>
        <p:xfrm>
          <a:off x="4296000" y="275763"/>
          <a:ext cx="3600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グラフ 7">
            <a:extLst>
              <a:ext uri="{FF2B5EF4-FFF2-40B4-BE49-F238E27FC236}">
                <a16:creationId xmlns:a16="http://schemas.microsoft.com/office/drawing/2014/main" id="{1AC5A4F6-F0E5-C4D0-176B-32C289FBCD88}"/>
              </a:ext>
            </a:extLst>
          </p:cNvPr>
          <p:cNvGraphicFramePr>
            <a:graphicFrameLocks/>
          </p:cNvGraphicFramePr>
          <p:nvPr>
            <p:extLst>
              <p:ext uri="{D42A27DB-BD31-4B8C-83A1-F6EECF244321}">
                <p14:modId xmlns:p14="http://schemas.microsoft.com/office/powerpoint/2010/main" val="3702025671"/>
              </p:ext>
            </p:extLst>
          </p:nvPr>
        </p:nvGraphicFramePr>
        <p:xfrm>
          <a:off x="4296000" y="2885612"/>
          <a:ext cx="3600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9" name="テキスト ボックス 8">
            <a:extLst>
              <a:ext uri="{FF2B5EF4-FFF2-40B4-BE49-F238E27FC236}">
                <a16:creationId xmlns:a16="http://schemas.microsoft.com/office/drawing/2014/main" id="{3E825DF7-6ACB-01BD-3BD8-2D0388D4F61D}"/>
              </a:ext>
            </a:extLst>
          </p:cNvPr>
          <p:cNvSpPr txBox="1"/>
          <p:nvPr/>
        </p:nvSpPr>
        <p:spPr>
          <a:xfrm>
            <a:off x="6772275" y="484462"/>
            <a:ext cx="1010213" cy="369332"/>
          </a:xfrm>
          <a:prstGeom prst="rect">
            <a:avLst/>
          </a:prstGeom>
          <a:noFill/>
        </p:spPr>
        <p:txBody>
          <a:bodyPr wrap="none" rtlCol="0">
            <a:spAutoFit/>
          </a:bodyPr>
          <a:lstStyle/>
          <a:p>
            <a:r>
              <a:rPr lang="en-US" altLang="ja-JP" i="1"/>
              <a:t>r</a:t>
            </a:r>
            <a:r>
              <a:rPr kumimoji="1" lang="en-US" altLang="ja-JP"/>
              <a:t> = 0.32</a:t>
            </a:r>
            <a:endParaRPr kumimoji="1" lang="ja-JP" altLang="en-US"/>
          </a:p>
        </p:txBody>
      </p:sp>
      <p:sp>
        <p:nvSpPr>
          <p:cNvPr id="10" name="テキスト ボックス 9">
            <a:extLst>
              <a:ext uri="{FF2B5EF4-FFF2-40B4-BE49-F238E27FC236}">
                <a16:creationId xmlns:a16="http://schemas.microsoft.com/office/drawing/2014/main" id="{01D8AF83-7125-FF38-72CB-A5BB741449AC}"/>
              </a:ext>
            </a:extLst>
          </p:cNvPr>
          <p:cNvSpPr txBox="1"/>
          <p:nvPr/>
        </p:nvSpPr>
        <p:spPr>
          <a:xfrm>
            <a:off x="6772274" y="3120518"/>
            <a:ext cx="1010213" cy="369332"/>
          </a:xfrm>
          <a:prstGeom prst="rect">
            <a:avLst/>
          </a:prstGeom>
          <a:noFill/>
        </p:spPr>
        <p:txBody>
          <a:bodyPr wrap="none" rtlCol="0">
            <a:spAutoFit/>
          </a:bodyPr>
          <a:lstStyle/>
          <a:p>
            <a:r>
              <a:rPr lang="en-US" altLang="ja-JP" i="1"/>
              <a:t>r</a:t>
            </a:r>
            <a:r>
              <a:rPr kumimoji="1" lang="en-US" altLang="ja-JP"/>
              <a:t> = 0.20</a:t>
            </a:r>
            <a:endParaRPr kumimoji="1" lang="ja-JP" altLang="en-US"/>
          </a:p>
        </p:txBody>
      </p:sp>
      <p:graphicFrame>
        <p:nvGraphicFramePr>
          <p:cNvPr id="11" name="グラフ 10">
            <a:extLst>
              <a:ext uri="{FF2B5EF4-FFF2-40B4-BE49-F238E27FC236}">
                <a16:creationId xmlns:a16="http://schemas.microsoft.com/office/drawing/2014/main" id="{6674A68E-885B-7C6F-1C53-AE8D7BDC9246}"/>
              </a:ext>
            </a:extLst>
          </p:cNvPr>
          <p:cNvGraphicFramePr>
            <a:graphicFrameLocks/>
          </p:cNvGraphicFramePr>
          <p:nvPr>
            <p:extLst>
              <p:ext uri="{D42A27DB-BD31-4B8C-83A1-F6EECF244321}">
                <p14:modId xmlns:p14="http://schemas.microsoft.com/office/powerpoint/2010/main" val="1252469450"/>
              </p:ext>
            </p:extLst>
          </p:nvPr>
        </p:nvGraphicFramePr>
        <p:xfrm>
          <a:off x="8274818" y="397289"/>
          <a:ext cx="3600000" cy="2743200"/>
        </p:xfrm>
        <a:graphic>
          <a:graphicData uri="http://schemas.openxmlformats.org/drawingml/2006/chart">
            <c:chart xmlns:c="http://schemas.openxmlformats.org/drawingml/2006/chart" xmlns:r="http://schemas.openxmlformats.org/officeDocument/2006/relationships" r:id="rId6"/>
          </a:graphicData>
        </a:graphic>
      </p:graphicFrame>
      <p:sp>
        <p:nvSpPr>
          <p:cNvPr id="13" name="テキスト ボックス 12">
            <a:extLst>
              <a:ext uri="{FF2B5EF4-FFF2-40B4-BE49-F238E27FC236}">
                <a16:creationId xmlns:a16="http://schemas.microsoft.com/office/drawing/2014/main" id="{6A78358D-8B5C-FF48-9214-D0DF6B6A6662}"/>
              </a:ext>
            </a:extLst>
          </p:cNvPr>
          <p:cNvSpPr txBox="1"/>
          <p:nvPr/>
        </p:nvSpPr>
        <p:spPr>
          <a:xfrm>
            <a:off x="10751685" y="2269788"/>
            <a:ext cx="1010213" cy="369332"/>
          </a:xfrm>
          <a:prstGeom prst="rect">
            <a:avLst/>
          </a:prstGeom>
          <a:noFill/>
        </p:spPr>
        <p:txBody>
          <a:bodyPr wrap="none" rtlCol="0">
            <a:spAutoFit/>
          </a:bodyPr>
          <a:lstStyle/>
          <a:p>
            <a:r>
              <a:rPr lang="en-US" altLang="ja-JP" i="1"/>
              <a:t>r</a:t>
            </a:r>
            <a:r>
              <a:rPr kumimoji="1" lang="en-US" altLang="ja-JP"/>
              <a:t> = 0.57</a:t>
            </a:r>
            <a:endParaRPr kumimoji="1" lang="ja-JP" altLang="en-US"/>
          </a:p>
        </p:txBody>
      </p:sp>
      <p:sp>
        <p:nvSpPr>
          <p:cNvPr id="14" name="テキスト ボックス 13">
            <a:extLst>
              <a:ext uri="{FF2B5EF4-FFF2-40B4-BE49-F238E27FC236}">
                <a16:creationId xmlns:a16="http://schemas.microsoft.com/office/drawing/2014/main" id="{FAB024DD-8699-9BDC-279F-9E1DA4D0E3D8}"/>
              </a:ext>
            </a:extLst>
          </p:cNvPr>
          <p:cNvSpPr txBox="1"/>
          <p:nvPr/>
        </p:nvSpPr>
        <p:spPr>
          <a:xfrm>
            <a:off x="378929" y="4648993"/>
            <a:ext cx="3499138" cy="923330"/>
          </a:xfrm>
          <a:prstGeom prst="rect">
            <a:avLst/>
          </a:prstGeom>
          <a:noFill/>
        </p:spPr>
        <p:txBody>
          <a:bodyPr wrap="square" rtlCol="0">
            <a:spAutoFit/>
          </a:bodyPr>
          <a:lstStyle/>
          <a:p>
            <a:r>
              <a:rPr kumimoji="1" lang="en-US" altLang="ja-JP"/>
              <a:t>Relaxation at the end of the task increases the coefficient of variation of arterial stiffness</a:t>
            </a:r>
            <a:endParaRPr kumimoji="1" lang="ja-JP" altLang="en-US"/>
          </a:p>
        </p:txBody>
      </p:sp>
      <p:sp>
        <p:nvSpPr>
          <p:cNvPr id="15" name="テキスト ボックス 14">
            <a:extLst>
              <a:ext uri="{FF2B5EF4-FFF2-40B4-BE49-F238E27FC236}">
                <a16:creationId xmlns:a16="http://schemas.microsoft.com/office/drawing/2014/main" id="{EB7FBF64-9C6E-7CD8-8D9E-47C03FBA6544}"/>
              </a:ext>
            </a:extLst>
          </p:cNvPr>
          <p:cNvSpPr txBox="1"/>
          <p:nvPr/>
        </p:nvSpPr>
        <p:spPr>
          <a:xfrm>
            <a:off x="4557247" y="5673196"/>
            <a:ext cx="3137443" cy="923330"/>
          </a:xfrm>
          <a:prstGeom prst="rect">
            <a:avLst/>
          </a:prstGeom>
          <a:noFill/>
        </p:spPr>
        <p:txBody>
          <a:bodyPr wrap="square" rtlCol="0">
            <a:spAutoFit/>
          </a:bodyPr>
          <a:lstStyle/>
          <a:p>
            <a:r>
              <a:rPr lang="en-US" altLang="ja-JP"/>
              <a:t>HBD score were positively correlated with AS recovery effect</a:t>
            </a:r>
            <a:endParaRPr kumimoji="1" lang="ja-JP" altLang="en-US"/>
          </a:p>
        </p:txBody>
      </p:sp>
      <p:cxnSp>
        <p:nvCxnSpPr>
          <p:cNvPr id="17" name="直線コネクタ 16">
            <a:extLst>
              <a:ext uri="{FF2B5EF4-FFF2-40B4-BE49-F238E27FC236}">
                <a16:creationId xmlns:a16="http://schemas.microsoft.com/office/drawing/2014/main" id="{9714F546-ACB8-2AF8-7EA5-FCD6FD00B5A3}"/>
              </a:ext>
            </a:extLst>
          </p:cNvPr>
          <p:cNvCxnSpPr>
            <a:cxnSpLocks/>
          </p:cNvCxnSpPr>
          <p:nvPr/>
        </p:nvCxnSpPr>
        <p:spPr>
          <a:xfrm>
            <a:off x="4149530" y="528977"/>
            <a:ext cx="0" cy="5909283"/>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92253546-94A7-F46B-3293-65FBFDDCB86A}"/>
              </a:ext>
            </a:extLst>
          </p:cNvPr>
          <p:cNvCxnSpPr>
            <a:cxnSpLocks/>
          </p:cNvCxnSpPr>
          <p:nvPr/>
        </p:nvCxnSpPr>
        <p:spPr>
          <a:xfrm>
            <a:off x="8102406" y="528977"/>
            <a:ext cx="0" cy="5909283"/>
          </a:xfrm>
          <a:prstGeom prst="line">
            <a:avLst/>
          </a:prstGeom>
        </p:spPr>
        <p:style>
          <a:lnRef idx="1">
            <a:schemeClr val="dk1"/>
          </a:lnRef>
          <a:fillRef idx="0">
            <a:schemeClr val="dk1"/>
          </a:fillRef>
          <a:effectRef idx="0">
            <a:schemeClr val="dk1"/>
          </a:effectRef>
          <a:fontRef idx="minor">
            <a:schemeClr val="tx1"/>
          </a:fontRef>
        </p:style>
      </p:cxnSp>
      <p:sp>
        <p:nvSpPr>
          <p:cNvPr id="19" name="テキスト ボックス 18">
            <a:extLst>
              <a:ext uri="{FF2B5EF4-FFF2-40B4-BE49-F238E27FC236}">
                <a16:creationId xmlns:a16="http://schemas.microsoft.com/office/drawing/2014/main" id="{106755D0-0A9B-4DBB-51DB-CDA1261645F5}"/>
              </a:ext>
            </a:extLst>
          </p:cNvPr>
          <p:cNvSpPr txBox="1"/>
          <p:nvPr/>
        </p:nvSpPr>
        <p:spPr>
          <a:xfrm>
            <a:off x="8279751" y="3083862"/>
            <a:ext cx="3671743" cy="923330"/>
          </a:xfrm>
          <a:prstGeom prst="rect">
            <a:avLst/>
          </a:prstGeom>
          <a:noFill/>
        </p:spPr>
        <p:txBody>
          <a:bodyPr wrap="square" rtlCol="0">
            <a:spAutoFit/>
          </a:bodyPr>
          <a:lstStyle/>
          <a:p>
            <a:r>
              <a:rPr kumimoji="1" lang="en-US" altLang="ja-JP"/>
              <a:t>Those with increased HBD score from T1 to T2 also had increased recovery</a:t>
            </a:r>
            <a:endParaRPr kumimoji="1" lang="ja-JP" altLang="en-US"/>
          </a:p>
        </p:txBody>
      </p:sp>
      <p:sp>
        <p:nvSpPr>
          <p:cNvPr id="16" name="テキスト ボックス 15">
            <a:extLst>
              <a:ext uri="{FF2B5EF4-FFF2-40B4-BE49-F238E27FC236}">
                <a16:creationId xmlns:a16="http://schemas.microsoft.com/office/drawing/2014/main" id="{4FA0A754-FB02-5501-42BA-70389D5808E7}"/>
              </a:ext>
            </a:extLst>
          </p:cNvPr>
          <p:cNvSpPr txBox="1"/>
          <p:nvPr/>
        </p:nvSpPr>
        <p:spPr>
          <a:xfrm>
            <a:off x="2387827" y="3823683"/>
            <a:ext cx="532354" cy="230832"/>
          </a:xfrm>
          <a:prstGeom prst="rect">
            <a:avLst/>
          </a:prstGeom>
          <a:solidFill>
            <a:schemeClr val="bg1"/>
          </a:solidFill>
        </p:spPr>
        <p:txBody>
          <a:bodyPr wrap="square" rtlCol="0">
            <a:spAutoFit/>
          </a:bodyPr>
          <a:lstStyle/>
          <a:p>
            <a:pPr algn="ctr"/>
            <a:r>
              <a:rPr lang="en-US" altLang="ja-JP" sz="900"/>
              <a:t>P</a:t>
            </a:r>
            <a:r>
              <a:rPr kumimoji="1" lang="en-US" altLang="ja-JP" sz="900"/>
              <a:t>ost</a:t>
            </a:r>
            <a:endParaRPr kumimoji="1" lang="ja-JP" altLang="en-US" sz="900"/>
          </a:p>
        </p:txBody>
      </p:sp>
      <p:sp>
        <p:nvSpPr>
          <p:cNvPr id="20" name="テキスト ボックス 19">
            <a:extLst>
              <a:ext uri="{FF2B5EF4-FFF2-40B4-BE49-F238E27FC236}">
                <a16:creationId xmlns:a16="http://schemas.microsoft.com/office/drawing/2014/main" id="{60F96B37-B187-EFC1-E118-A4754E3B53DE}"/>
              </a:ext>
            </a:extLst>
          </p:cNvPr>
          <p:cNvSpPr txBox="1"/>
          <p:nvPr/>
        </p:nvSpPr>
        <p:spPr>
          <a:xfrm>
            <a:off x="1124382" y="3823683"/>
            <a:ext cx="532354" cy="230832"/>
          </a:xfrm>
          <a:prstGeom prst="rect">
            <a:avLst/>
          </a:prstGeom>
          <a:solidFill>
            <a:schemeClr val="bg1"/>
          </a:solidFill>
        </p:spPr>
        <p:txBody>
          <a:bodyPr wrap="square" rtlCol="0">
            <a:spAutoFit/>
          </a:bodyPr>
          <a:lstStyle/>
          <a:p>
            <a:pPr algn="ctr"/>
            <a:r>
              <a:rPr lang="en-US" altLang="ja-JP" sz="900"/>
              <a:t>Pre</a:t>
            </a:r>
            <a:endParaRPr kumimoji="1" lang="ja-JP" altLang="en-US" sz="900"/>
          </a:p>
        </p:txBody>
      </p:sp>
      <p:sp>
        <p:nvSpPr>
          <p:cNvPr id="21" name="テキスト ボックス 20">
            <a:extLst>
              <a:ext uri="{FF2B5EF4-FFF2-40B4-BE49-F238E27FC236}">
                <a16:creationId xmlns:a16="http://schemas.microsoft.com/office/drawing/2014/main" id="{BFE10CF4-6214-CA9A-A456-A33BD48738FB}"/>
              </a:ext>
            </a:extLst>
          </p:cNvPr>
          <p:cNvSpPr txBox="1"/>
          <p:nvPr/>
        </p:nvSpPr>
        <p:spPr>
          <a:xfrm>
            <a:off x="222088" y="407518"/>
            <a:ext cx="4863832" cy="523220"/>
          </a:xfrm>
          <a:prstGeom prst="rect">
            <a:avLst/>
          </a:prstGeom>
          <a:solidFill>
            <a:schemeClr val="bg1"/>
          </a:solidFill>
        </p:spPr>
        <p:txBody>
          <a:bodyPr wrap="none" rtlCol="0">
            <a:spAutoFit/>
          </a:bodyPr>
          <a:lstStyle/>
          <a:p>
            <a:r>
              <a:rPr kumimoji="1" lang="en-US" altLang="ja-JP" sz="2800"/>
              <a:t>Comparison with HBD score</a:t>
            </a:r>
            <a:endParaRPr kumimoji="1" lang="ja-JP" altLang="en-US" sz="2800"/>
          </a:p>
        </p:txBody>
      </p:sp>
      <p:pic>
        <p:nvPicPr>
          <p:cNvPr id="23" name="図 22" descr="グラフ&#10;&#10;自動的に生成された説明">
            <a:extLst>
              <a:ext uri="{FF2B5EF4-FFF2-40B4-BE49-F238E27FC236}">
                <a16:creationId xmlns:a16="http://schemas.microsoft.com/office/drawing/2014/main" id="{B309C19B-6CB6-8CDD-37C6-948CEF6D97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1922" y="4169110"/>
            <a:ext cx="3367489" cy="2524655"/>
          </a:xfrm>
          <a:prstGeom prst="rect">
            <a:avLst/>
          </a:prstGeom>
        </p:spPr>
      </p:pic>
    </p:spTree>
    <p:extLst>
      <p:ext uri="{BB962C8B-B14F-4D97-AF65-F5344CB8AC3E}">
        <p14:creationId xmlns:p14="http://schemas.microsoft.com/office/powerpoint/2010/main" val="1476761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F75020-7F8A-DF9D-ECCB-4836AE573D9E}"/>
              </a:ext>
            </a:extLst>
          </p:cNvPr>
          <p:cNvSpPr>
            <a:spLocks noGrp="1"/>
          </p:cNvSpPr>
          <p:nvPr>
            <p:ph type="title"/>
          </p:nvPr>
        </p:nvSpPr>
        <p:spPr/>
        <p:txBody>
          <a:bodyPr/>
          <a:lstStyle/>
          <a:p>
            <a:r>
              <a:rPr kumimoji="1" lang="en-US" altLang="ja-JP" sz="4400"/>
              <a:t>Mental arithmetic task: EEG</a:t>
            </a:r>
            <a:endParaRPr kumimoji="1" lang="ja-JP" altLang="en-US"/>
          </a:p>
        </p:txBody>
      </p:sp>
      <p:pic>
        <p:nvPicPr>
          <p:cNvPr id="4" name="図 3" descr="グラフ&#10;&#10;自動的に生成された説明">
            <a:extLst>
              <a:ext uri="{FF2B5EF4-FFF2-40B4-BE49-F238E27FC236}">
                <a16:creationId xmlns:a16="http://schemas.microsoft.com/office/drawing/2014/main" id="{6DA8678A-3095-7A7F-81FD-9D853CDAE5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6" y="1759973"/>
            <a:ext cx="4247809" cy="2389393"/>
          </a:xfrm>
          <a:prstGeom prst="rect">
            <a:avLst/>
          </a:prstGeom>
        </p:spPr>
      </p:pic>
      <p:pic>
        <p:nvPicPr>
          <p:cNvPr id="6" name="図 5" descr="ダイアグラム&#10;&#10;自動的に生成された説明">
            <a:extLst>
              <a:ext uri="{FF2B5EF4-FFF2-40B4-BE49-F238E27FC236}">
                <a16:creationId xmlns:a16="http://schemas.microsoft.com/office/drawing/2014/main" id="{3788DCE4-2CDB-5CFC-7B74-D591C3CBB58A}"/>
              </a:ext>
            </a:extLst>
          </p:cNvPr>
          <p:cNvPicPr>
            <a:picLocks noChangeAspect="1"/>
          </p:cNvPicPr>
          <p:nvPr/>
        </p:nvPicPr>
        <p:blipFill rotWithShape="1">
          <a:blip r:embed="rId4">
            <a:extLst>
              <a:ext uri="{28A0092B-C50C-407E-A947-70E740481C1C}">
                <a14:useLocalDpi xmlns:a14="http://schemas.microsoft.com/office/drawing/2010/main" val="0"/>
              </a:ext>
            </a:extLst>
          </a:blip>
          <a:srcRect l="9448" r="6334"/>
          <a:stretch/>
        </p:blipFill>
        <p:spPr>
          <a:xfrm>
            <a:off x="4190027" y="1484210"/>
            <a:ext cx="7736504" cy="5167311"/>
          </a:xfrm>
          <a:prstGeom prst="rect">
            <a:avLst/>
          </a:prstGeom>
        </p:spPr>
      </p:pic>
    </p:spTree>
    <p:extLst>
      <p:ext uri="{BB962C8B-B14F-4D97-AF65-F5344CB8AC3E}">
        <p14:creationId xmlns:p14="http://schemas.microsoft.com/office/powerpoint/2010/main" val="50838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30759B-F292-19B8-64F9-6C5FC17D7688}"/>
              </a:ext>
            </a:extLst>
          </p:cNvPr>
          <p:cNvSpPr>
            <a:spLocks noGrp="1"/>
          </p:cNvSpPr>
          <p:nvPr>
            <p:ph type="title"/>
          </p:nvPr>
        </p:nvSpPr>
        <p:spPr/>
        <p:txBody>
          <a:bodyPr/>
          <a:lstStyle/>
          <a:p>
            <a:r>
              <a:rPr kumimoji="1" lang="en-US" altLang="ja-JP" sz="4400"/>
              <a:t>Mental arithmetic task: EEG</a:t>
            </a:r>
            <a:endParaRPr kumimoji="1" lang="ja-JP" altLang="en-US"/>
          </a:p>
        </p:txBody>
      </p:sp>
      <p:pic>
        <p:nvPicPr>
          <p:cNvPr id="4" name="図 3" descr="ダイアグラム, 概略図&#10;&#10;自動的に生成された説明">
            <a:extLst>
              <a:ext uri="{FF2B5EF4-FFF2-40B4-BE49-F238E27FC236}">
                <a16:creationId xmlns:a16="http://schemas.microsoft.com/office/drawing/2014/main" id="{B921566F-90A9-626E-4760-C5DBFA4FC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574" y="1788857"/>
            <a:ext cx="8976852" cy="5049479"/>
          </a:xfrm>
          <a:prstGeom prst="rect">
            <a:avLst/>
          </a:prstGeom>
        </p:spPr>
      </p:pic>
      <p:sp>
        <p:nvSpPr>
          <p:cNvPr id="3" name="テキスト ボックス 2">
            <a:extLst>
              <a:ext uri="{FF2B5EF4-FFF2-40B4-BE49-F238E27FC236}">
                <a16:creationId xmlns:a16="http://schemas.microsoft.com/office/drawing/2014/main" id="{E5027B30-AFBF-542F-B094-6BA88F0AF2F4}"/>
              </a:ext>
            </a:extLst>
          </p:cNvPr>
          <p:cNvSpPr txBox="1"/>
          <p:nvPr/>
        </p:nvSpPr>
        <p:spPr>
          <a:xfrm>
            <a:off x="5386193" y="1690688"/>
            <a:ext cx="1539204" cy="369332"/>
          </a:xfrm>
          <a:prstGeom prst="rect">
            <a:avLst/>
          </a:prstGeom>
          <a:solidFill>
            <a:schemeClr val="bg1"/>
          </a:solidFill>
        </p:spPr>
        <p:txBody>
          <a:bodyPr wrap="none" rtlCol="0">
            <a:spAutoFit/>
          </a:bodyPr>
          <a:lstStyle/>
          <a:p>
            <a:r>
              <a:rPr kumimoji="1" lang="en-US" altLang="ja-JP"/>
              <a:t>Task vs Post</a:t>
            </a:r>
            <a:endParaRPr kumimoji="1" lang="ja-JP" altLang="en-US"/>
          </a:p>
        </p:txBody>
      </p:sp>
    </p:spTree>
    <p:extLst>
      <p:ext uri="{BB962C8B-B14F-4D97-AF65-F5344CB8AC3E}">
        <p14:creationId xmlns:p14="http://schemas.microsoft.com/office/powerpoint/2010/main" val="1143233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DB689-34B8-AA12-1E1F-88F79DB093AC}"/>
              </a:ext>
            </a:extLst>
          </p:cNvPr>
          <p:cNvSpPr>
            <a:spLocks noGrp="1"/>
          </p:cNvSpPr>
          <p:nvPr>
            <p:ph type="title"/>
          </p:nvPr>
        </p:nvSpPr>
        <p:spPr/>
        <p:txBody>
          <a:bodyPr/>
          <a:lstStyle/>
          <a:p>
            <a:r>
              <a:rPr kumimoji="1" lang="en-US" altLang="ja-JP" sz="4400"/>
              <a:t>Comparison with </a:t>
            </a:r>
            <a:br>
              <a:rPr kumimoji="1" lang="en-US" altLang="ja-JP" sz="4400"/>
            </a:br>
            <a:r>
              <a:rPr kumimoji="1" lang="en-US" altLang="ja-JP" sz="4400"/>
              <a:t>HBD score</a:t>
            </a:r>
            <a:endParaRPr kumimoji="1" lang="ja-JP" altLang="en-US"/>
          </a:p>
        </p:txBody>
      </p:sp>
      <p:sp>
        <p:nvSpPr>
          <p:cNvPr id="7" name="テキスト ボックス 6">
            <a:extLst>
              <a:ext uri="{FF2B5EF4-FFF2-40B4-BE49-F238E27FC236}">
                <a16:creationId xmlns:a16="http://schemas.microsoft.com/office/drawing/2014/main" id="{4CC88BF1-47ED-63F5-11DA-B5A8B4043D25}"/>
              </a:ext>
            </a:extLst>
          </p:cNvPr>
          <p:cNvSpPr txBox="1"/>
          <p:nvPr/>
        </p:nvSpPr>
        <p:spPr>
          <a:xfrm>
            <a:off x="615172" y="1828212"/>
            <a:ext cx="4254283" cy="923330"/>
          </a:xfrm>
          <a:prstGeom prst="rect">
            <a:avLst/>
          </a:prstGeom>
          <a:noFill/>
        </p:spPr>
        <p:txBody>
          <a:bodyPr wrap="square" rtlCol="0">
            <a:spAutoFit/>
          </a:bodyPr>
          <a:lstStyle/>
          <a:p>
            <a:r>
              <a:rPr kumimoji="1" lang="en-US" altLang="ja-JP"/>
              <a:t>Correlation coefficient between HBD score (T2 - T1) and EEG (Post - Task and T2 - T1) by frequency</a:t>
            </a:r>
            <a:endParaRPr kumimoji="1" lang="ja-JP" altLang="en-US"/>
          </a:p>
        </p:txBody>
      </p:sp>
      <p:pic>
        <p:nvPicPr>
          <p:cNvPr id="11" name="図 10" descr="グラフ, ダイアグラム, 図形, 多角形&#10;&#10;自動的に生成された説明">
            <a:extLst>
              <a:ext uri="{FF2B5EF4-FFF2-40B4-BE49-F238E27FC236}">
                <a16:creationId xmlns:a16="http://schemas.microsoft.com/office/drawing/2014/main" id="{B1AA1F2B-7B13-65B3-3961-D9A8BC962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9450" y="3397856"/>
            <a:ext cx="6151367" cy="3460144"/>
          </a:xfrm>
          <a:prstGeom prst="rect">
            <a:avLst/>
          </a:prstGeom>
        </p:spPr>
      </p:pic>
      <p:pic>
        <p:nvPicPr>
          <p:cNvPr id="5" name="図 4" descr="グラフ&#10;&#10;自動的に生成された説明">
            <a:extLst>
              <a:ext uri="{FF2B5EF4-FFF2-40B4-BE49-F238E27FC236}">
                <a16:creationId xmlns:a16="http://schemas.microsoft.com/office/drawing/2014/main" id="{21D42D63-0120-BD5C-F139-8D79985D6D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889066"/>
            <a:ext cx="4615284" cy="3460144"/>
          </a:xfrm>
          <a:prstGeom prst="rect">
            <a:avLst/>
          </a:prstGeom>
        </p:spPr>
      </p:pic>
      <p:pic>
        <p:nvPicPr>
          <p:cNvPr id="9" name="図 8" descr="ダイアグラム, 概略図&#10;&#10;自動的に生成された説明">
            <a:extLst>
              <a:ext uri="{FF2B5EF4-FFF2-40B4-BE49-F238E27FC236}">
                <a16:creationId xmlns:a16="http://schemas.microsoft.com/office/drawing/2014/main" id="{C6AB0A4F-E87A-B23D-21F4-FACDFD6402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7556" y="98140"/>
            <a:ext cx="6151367" cy="3460144"/>
          </a:xfrm>
          <a:prstGeom prst="rect">
            <a:avLst/>
          </a:prstGeom>
        </p:spPr>
      </p:pic>
    </p:spTree>
    <p:extLst>
      <p:ext uri="{BB962C8B-B14F-4D97-AF65-F5344CB8AC3E}">
        <p14:creationId xmlns:p14="http://schemas.microsoft.com/office/powerpoint/2010/main" val="3562677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785CD3-EAD7-E68B-120F-16840115EE91}"/>
              </a:ext>
            </a:extLst>
          </p:cNvPr>
          <p:cNvSpPr>
            <a:spLocks noGrp="1"/>
          </p:cNvSpPr>
          <p:nvPr>
            <p:ph type="title"/>
          </p:nvPr>
        </p:nvSpPr>
        <p:spPr/>
        <p:txBody>
          <a:bodyPr/>
          <a:lstStyle/>
          <a:p>
            <a:r>
              <a:rPr kumimoji="1" lang="en-US" altLang="ja-JP"/>
              <a:t>HBD</a:t>
            </a:r>
            <a:r>
              <a:rPr lang="ja-JP" altLang="en-US"/>
              <a:t> </a:t>
            </a:r>
            <a:r>
              <a:rPr lang="en-US" altLang="ja-JP"/>
              <a:t>and</a:t>
            </a:r>
            <a:r>
              <a:rPr lang="ja-JP" altLang="en-US"/>
              <a:t> </a:t>
            </a:r>
            <a:r>
              <a:rPr lang="en-US" altLang="ja-JP"/>
              <a:t>questionnaire</a:t>
            </a:r>
            <a:endParaRPr kumimoji="1" lang="ja-JP" altLang="en-US"/>
          </a:p>
        </p:txBody>
      </p:sp>
      <p:pic>
        <p:nvPicPr>
          <p:cNvPr id="4" name="図 3" descr="グラフ, ウォーターフォール図&#10;&#10;自動的に生成された説明">
            <a:extLst>
              <a:ext uri="{FF2B5EF4-FFF2-40B4-BE49-F238E27FC236}">
                <a16:creationId xmlns:a16="http://schemas.microsoft.com/office/drawing/2014/main" id="{786AC060-56F7-CB2A-9697-F7A33D6F0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84" y="2489811"/>
            <a:ext cx="4185556" cy="3137971"/>
          </a:xfrm>
          <a:prstGeom prst="rect">
            <a:avLst/>
          </a:prstGeom>
        </p:spPr>
      </p:pic>
      <p:pic>
        <p:nvPicPr>
          <p:cNvPr id="6" name="図 5" descr="ダイアグラム&#10;&#10;自動的に生成された説明">
            <a:extLst>
              <a:ext uri="{FF2B5EF4-FFF2-40B4-BE49-F238E27FC236}">
                <a16:creationId xmlns:a16="http://schemas.microsoft.com/office/drawing/2014/main" id="{6E95A10E-21E0-9E83-4DEE-8B3A749CE105}"/>
              </a:ext>
            </a:extLst>
          </p:cNvPr>
          <p:cNvPicPr>
            <a:picLocks noChangeAspect="1"/>
          </p:cNvPicPr>
          <p:nvPr/>
        </p:nvPicPr>
        <p:blipFill rotWithShape="1">
          <a:blip r:embed="rId4">
            <a:extLst>
              <a:ext uri="{28A0092B-C50C-407E-A947-70E740481C1C}">
                <a14:useLocalDpi xmlns:a14="http://schemas.microsoft.com/office/drawing/2010/main" val="0"/>
              </a:ext>
            </a:extLst>
          </a:blip>
          <a:srcRect l="8894" r="5629"/>
          <a:stretch/>
        </p:blipFill>
        <p:spPr>
          <a:xfrm>
            <a:off x="4215787" y="1391463"/>
            <a:ext cx="7976213" cy="5248849"/>
          </a:xfrm>
          <a:prstGeom prst="rect">
            <a:avLst/>
          </a:prstGeom>
        </p:spPr>
      </p:pic>
    </p:spTree>
    <p:extLst>
      <p:ext uri="{BB962C8B-B14F-4D97-AF65-F5344CB8AC3E}">
        <p14:creationId xmlns:p14="http://schemas.microsoft.com/office/powerpoint/2010/main" val="175919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A4029-34EA-CDB7-81A8-9B3339663490}"/>
              </a:ext>
            </a:extLst>
          </p:cNvPr>
          <p:cNvSpPr>
            <a:spLocks noGrp="1"/>
          </p:cNvSpPr>
          <p:nvPr>
            <p:ph type="title"/>
          </p:nvPr>
        </p:nvSpPr>
        <p:spPr/>
        <p:txBody>
          <a:bodyPr/>
          <a:lstStyle/>
          <a:p>
            <a:r>
              <a:rPr lang="en-US" altLang="ja-JP"/>
              <a:t>Background</a:t>
            </a:r>
            <a:br>
              <a:rPr lang="en-US" altLang="ja-JP"/>
            </a:br>
            <a:endParaRPr kumimoji="1" lang="ja-JP" altLang="en-US"/>
          </a:p>
        </p:txBody>
      </p:sp>
      <p:sp>
        <p:nvSpPr>
          <p:cNvPr id="4" name="四角形: 角を丸くする 3">
            <a:extLst>
              <a:ext uri="{FF2B5EF4-FFF2-40B4-BE49-F238E27FC236}">
                <a16:creationId xmlns:a16="http://schemas.microsoft.com/office/drawing/2014/main" id="{9C6D39C9-1FA7-6456-D052-C2A75F13E3D3}"/>
              </a:ext>
            </a:extLst>
          </p:cNvPr>
          <p:cNvSpPr/>
          <p:nvPr/>
        </p:nvSpPr>
        <p:spPr>
          <a:xfrm>
            <a:off x="821850" y="2522155"/>
            <a:ext cx="2223247" cy="108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a:solidFill>
                  <a:schemeClr val="tx1"/>
                </a:solidFill>
              </a:rPr>
              <a:t>Chronic stress</a:t>
            </a:r>
          </a:p>
          <a:p>
            <a:pPr lvl="0"/>
            <a:r>
              <a:rPr kumimoji="1" lang="en-US" altLang="ja-JP">
                <a:solidFill>
                  <a:schemeClr val="tx1"/>
                </a:solidFill>
              </a:rPr>
              <a:t>Traumatic events</a:t>
            </a:r>
            <a:endParaRPr kumimoji="1" lang="ja-JP" altLang="en-US">
              <a:solidFill>
                <a:schemeClr val="tx1"/>
              </a:solidFill>
            </a:endParaRPr>
          </a:p>
        </p:txBody>
      </p:sp>
      <p:sp>
        <p:nvSpPr>
          <p:cNvPr id="5" name="四角形: 角を丸くする 4">
            <a:extLst>
              <a:ext uri="{FF2B5EF4-FFF2-40B4-BE49-F238E27FC236}">
                <a16:creationId xmlns:a16="http://schemas.microsoft.com/office/drawing/2014/main" id="{7ACFE1F4-F41E-6A5C-7ADC-1E020AF0F73C}"/>
              </a:ext>
            </a:extLst>
          </p:cNvPr>
          <p:cNvSpPr/>
          <p:nvPr/>
        </p:nvSpPr>
        <p:spPr>
          <a:xfrm>
            <a:off x="4150592" y="2535602"/>
            <a:ext cx="1792941" cy="108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1" lang="en-US" altLang="ja-JP">
                <a:solidFill>
                  <a:schemeClr val="tx1"/>
                </a:solidFill>
              </a:rPr>
              <a:t>Impaired interoception</a:t>
            </a:r>
            <a:endParaRPr kumimoji="1" lang="ja-JP" altLang="en-US">
              <a:solidFill>
                <a:schemeClr val="tx1"/>
              </a:solidFill>
            </a:endParaRPr>
          </a:p>
        </p:txBody>
      </p:sp>
      <p:sp>
        <p:nvSpPr>
          <p:cNvPr id="6" name="四角形: 角を丸くする 5">
            <a:extLst>
              <a:ext uri="{FF2B5EF4-FFF2-40B4-BE49-F238E27FC236}">
                <a16:creationId xmlns:a16="http://schemas.microsoft.com/office/drawing/2014/main" id="{C30E0CCB-65B6-779C-A9F6-2763AC1BB404}"/>
              </a:ext>
            </a:extLst>
          </p:cNvPr>
          <p:cNvSpPr/>
          <p:nvPr/>
        </p:nvSpPr>
        <p:spPr>
          <a:xfrm>
            <a:off x="6951568" y="1539683"/>
            <a:ext cx="2635623" cy="108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rPr>
              <a:t>U</a:t>
            </a:r>
            <a:r>
              <a:rPr kumimoji="1" lang="en-US" altLang="ja-JP">
                <a:solidFill>
                  <a:schemeClr val="tx1"/>
                </a:solidFill>
              </a:rPr>
              <a:t>nusual physiological reaction</a:t>
            </a:r>
            <a:endParaRPr kumimoji="1" lang="ja-JP" altLang="en-US">
              <a:solidFill>
                <a:schemeClr val="tx1"/>
              </a:solidFill>
            </a:endParaRPr>
          </a:p>
        </p:txBody>
      </p:sp>
      <p:sp>
        <p:nvSpPr>
          <p:cNvPr id="7" name="正方形/長方形 6">
            <a:extLst>
              <a:ext uri="{FF2B5EF4-FFF2-40B4-BE49-F238E27FC236}">
                <a16:creationId xmlns:a16="http://schemas.microsoft.com/office/drawing/2014/main" id="{B7E2E271-B6D0-1F9A-9DA7-84D3A1803130}"/>
              </a:ext>
            </a:extLst>
          </p:cNvPr>
          <p:cNvSpPr/>
          <p:nvPr/>
        </p:nvSpPr>
        <p:spPr>
          <a:xfrm>
            <a:off x="9120659" y="2148484"/>
            <a:ext cx="2223247" cy="12842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rPr>
              <a:t>Palpitations</a:t>
            </a:r>
          </a:p>
          <a:p>
            <a:pPr algn="ctr"/>
            <a:r>
              <a:rPr kumimoji="1" lang="en-US" altLang="ja-JP">
                <a:solidFill>
                  <a:schemeClr val="tx1"/>
                </a:solidFill>
              </a:rPr>
              <a:t>Hyperventilation</a:t>
            </a:r>
          </a:p>
          <a:p>
            <a:pPr algn="ctr"/>
            <a:r>
              <a:rPr lang="en-US" altLang="ja-JP">
                <a:solidFill>
                  <a:schemeClr val="tx1"/>
                </a:solidFill>
              </a:rPr>
              <a:t>I</a:t>
            </a:r>
            <a:r>
              <a:rPr kumimoji="1" lang="en-US" altLang="ja-JP">
                <a:solidFill>
                  <a:schemeClr val="tx1"/>
                </a:solidFill>
              </a:rPr>
              <a:t>nsomnia</a:t>
            </a:r>
          </a:p>
          <a:p>
            <a:pPr algn="ctr"/>
            <a:r>
              <a:rPr kumimoji="1" lang="en-US" altLang="ja-JP">
                <a:solidFill>
                  <a:schemeClr val="tx1"/>
                </a:solidFill>
              </a:rPr>
              <a:t>Diarrhea</a:t>
            </a:r>
            <a:endParaRPr kumimoji="1" lang="ja-JP" altLang="en-US">
              <a:solidFill>
                <a:schemeClr val="tx1"/>
              </a:solidFill>
            </a:endParaRPr>
          </a:p>
        </p:txBody>
      </p:sp>
      <p:sp>
        <p:nvSpPr>
          <p:cNvPr id="8" name="四角形: 角を丸くする 7">
            <a:extLst>
              <a:ext uri="{FF2B5EF4-FFF2-40B4-BE49-F238E27FC236}">
                <a16:creationId xmlns:a16="http://schemas.microsoft.com/office/drawing/2014/main" id="{29044E8A-C147-6C41-9C8B-C3918B1C9BA8}"/>
              </a:ext>
            </a:extLst>
          </p:cNvPr>
          <p:cNvSpPr/>
          <p:nvPr/>
        </p:nvSpPr>
        <p:spPr>
          <a:xfrm>
            <a:off x="8061549" y="3879928"/>
            <a:ext cx="2447365" cy="108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rPr>
              <a:t>Mental illness</a:t>
            </a:r>
            <a:endParaRPr kumimoji="1" lang="ja-JP" altLang="en-US">
              <a:solidFill>
                <a:schemeClr val="tx1"/>
              </a:solidFill>
            </a:endParaRPr>
          </a:p>
        </p:txBody>
      </p:sp>
      <p:sp>
        <p:nvSpPr>
          <p:cNvPr id="9" name="正方形/長方形 8">
            <a:extLst>
              <a:ext uri="{FF2B5EF4-FFF2-40B4-BE49-F238E27FC236}">
                <a16:creationId xmlns:a16="http://schemas.microsoft.com/office/drawing/2014/main" id="{3D83B75B-486D-B80A-C9B7-A41A6EE35CAE}"/>
              </a:ext>
            </a:extLst>
          </p:cNvPr>
          <p:cNvSpPr/>
          <p:nvPr/>
        </p:nvSpPr>
        <p:spPr>
          <a:xfrm>
            <a:off x="9105369" y="4631238"/>
            <a:ext cx="2223247"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rPr>
              <a:t>Panic Disorder</a:t>
            </a:r>
          </a:p>
          <a:p>
            <a:pPr algn="ctr"/>
            <a:r>
              <a:rPr kumimoji="1" lang="en-US" altLang="ja-JP">
                <a:solidFill>
                  <a:schemeClr val="tx1"/>
                </a:solidFill>
              </a:rPr>
              <a:t>Depression</a:t>
            </a:r>
          </a:p>
          <a:p>
            <a:pPr algn="ctr"/>
            <a:r>
              <a:rPr kumimoji="1" lang="en-US" altLang="ja-JP">
                <a:solidFill>
                  <a:schemeClr val="tx1"/>
                </a:solidFill>
              </a:rPr>
              <a:t>PTSD</a:t>
            </a:r>
            <a:endParaRPr kumimoji="1" lang="ja-JP" altLang="en-US">
              <a:solidFill>
                <a:schemeClr val="tx1"/>
              </a:solidFill>
            </a:endParaRPr>
          </a:p>
        </p:txBody>
      </p:sp>
      <p:cxnSp>
        <p:nvCxnSpPr>
          <p:cNvPr id="10" name="直線矢印コネクタ 9">
            <a:extLst>
              <a:ext uri="{FF2B5EF4-FFF2-40B4-BE49-F238E27FC236}">
                <a16:creationId xmlns:a16="http://schemas.microsoft.com/office/drawing/2014/main" id="{61618E31-3EBC-861B-ED19-C9EAE1F3B080}"/>
              </a:ext>
            </a:extLst>
          </p:cNvPr>
          <p:cNvCxnSpPr>
            <a:stCxn id="4" idx="3"/>
            <a:endCxn id="5" idx="1"/>
          </p:cNvCxnSpPr>
          <p:nvPr/>
        </p:nvCxnSpPr>
        <p:spPr>
          <a:xfrm>
            <a:off x="3045097" y="3062155"/>
            <a:ext cx="1105495" cy="134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A0D2F94-4101-7033-5F08-6E057082CB5D}"/>
              </a:ext>
            </a:extLst>
          </p:cNvPr>
          <p:cNvCxnSpPr>
            <a:stCxn id="5" idx="3"/>
            <a:endCxn id="6" idx="1"/>
          </p:cNvCxnSpPr>
          <p:nvPr/>
        </p:nvCxnSpPr>
        <p:spPr>
          <a:xfrm flipV="1">
            <a:off x="5943533" y="2079683"/>
            <a:ext cx="1008035" cy="9959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26A47FB-7AF9-073B-E17E-1553D217DF14}"/>
              </a:ext>
            </a:extLst>
          </p:cNvPr>
          <p:cNvCxnSpPr>
            <a:stCxn id="5" idx="3"/>
            <a:endCxn id="8" idx="1"/>
          </p:cNvCxnSpPr>
          <p:nvPr/>
        </p:nvCxnSpPr>
        <p:spPr>
          <a:xfrm>
            <a:off x="5943533" y="3075602"/>
            <a:ext cx="2118016" cy="13443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E7E29D84-A00F-4CFB-7596-94DEE9653586}"/>
              </a:ext>
            </a:extLst>
          </p:cNvPr>
          <p:cNvCxnSpPr>
            <a:stCxn id="6" idx="2"/>
            <a:endCxn id="8" idx="0"/>
          </p:cNvCxnSpPr>
          <p:nvPr/>
        </p:nvCxnSpPr>
        <p:spPr>
          <a:xfrm>
            <a:off x="8269380" y="2619683"/>
            <a:ext cx="1015852" cy="1260245"/>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9AD476C1-EB27-4890-B6F8-47D6F928621E}"/>
              </a:ext>
            </a:extLst>
          </p:cNvPr>
          <p:cNvSpPr txBox="1"/>
          <p:nvPr/>
        </p:nvSpPr>
        <p:spPr>
          <a:xfrm>
            <a:off x="5220769" y="1954084"/>
            <a:ext cx="1654620" cy="461665"/>
          </a:xfrm>
          <a:prstGeom prst="rect">
            <a:avLst/>
          </a:prstGeom>
          <a:noFill/>
        </p:spPr>
        <p:txBody>
          <a:bodyPr wrap="none" rtlCol="0">
            <a:spAutoFit/>
          </a:bodyPr>
          <a:lstStyle/>
          <a:p>
            <a:r>
              <a:rPr lang="en-US" altLang="ja-JP" sz="1200" err="1"/>
              <a:t>Pollatos</a:t>
            </a:r>
            <a:r>
              <a:rPr lang="en-US" altLang="ja-JP" sz="1200"/>
              <a:t> et al. (2007)</a:t>
            </a:r>
          </a:p>
          <a:p>
            <a:r>
              <a:rPr lang="en-US" altLang="ja-JP" sz="1200"/>
              <a:t>Herbert et al. (2010)</a:t>
            </a:r>
            <a:endParaRPr kumimoji="1" lang="ja-JP" altLang="en-US" sz="1200"/>
          </a:p>
        </p:txBody>
      </p:sp>
      <p:sp>
        <p:nvSpPr>
          <p:cNvPr id="11" name="テキスト ボックス 10">
            <a:extLst>
              <a:ext uri="{FF2B5EF4-FFF2-40B4-BE49-F238E27FC236}">
                <a16:creationId xmlns:a16="http://schemas.microsoft.com/office/drawing/2014/main" id="{1BBCD88D-F9A0-469E-AAEF-AAD96D0A308C}"/>
              </a:ext>
            </a:extLst>
          </p:cNvPr>
          <p:cNvSpPr txBox="1"/>
          <p:nvPr/>
        </p:nvSpPr>
        <p:spPr>
          <a:xfrm>
            <a:off x="1933473" y="6155556"/>
            <a:ext cx="3517310" cy="369332"/>
          </a:xfrm>
          <a:prstGeom prst="rect">
            <a:avLst/>
          </a:prstGeom>
          <a:noFill/>
        </p:spPr>
        <p:txBody>
          <a:bodyPr wrap="none" rtlCol="0">
            <a:spAutoFit/>
          </a:bodyPr>
          <a:lstStyle/>
          <a:p>
            <a:r>
              <a:rPr lang="en-US" altLang="ja-JP"/>
              <a:t>Based on cross-sectional study</a:t>
            </a:r>
            <a:endParaRPr kumimoji="1" lang="ja-JP" altLang="en-US"/>
          </a:p>
        </p:txBody>
      </p:sp>
      <p:sp>
        <p:nvSpPr>
          <p:cNvPr id="13" name="矢印: 折線 12">
            <a:extLst>
              <a:ext uri="{FF2B5EF4-FFF2-40B4-BE49-F238E27FC236}">
                <a16:creationId xmlns:a16="http://schemas.microsoft.com/office/drawing/2014/main" id="{051DBA44-7E47-40BA-A2F7-56FE05BC65BA}"/>
              </a:ext>
            </a:extLst>
          </p:cNvPr>
          <p:cNvSpPr/>
          <p:nvPr/>
        </p:nvSpPr>
        <p:spPr>
          <a:xfrm flipV="1">
            <a:off x="1146220" y="5872764"/>
            <a:ext cx="669702" cy="617825"/>
          </a:xfrm>
          <a:prstGeom prst="ben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E140F0FA-3D4B-40DE-87EC-68AE7A069053}"/>
              </a:ext>
            </a:extLst>
          </p:cNvPr>
          <p:cNvSpPr/>
          <p:nvPr/>
        </p:nvSpPr>
        <p:spPr>
          <a:xfrm>
            <a:off x="347730" y="1333619"/>
            <a:ext cx="11539470" cy="4539146"/>
          </a:xfrm>
          <a:prstGeom prst="roundRect">
            <a:avLst>
              <a:gd name="adj" fmla="val 5885"/>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85FBE57-B273-8E64-51FD-B3CFB427F15B}"/>
              </a:ext>
            </a:extLst>
          </p:cNvPr>
          <p:cNvSpPr txBox="1"/>
          <p:nvPr/>
        </p:nvSpPr>
        <p:spPr>
          <a:xfrm>
            <a:off x="5895227" y="3924769"/>
            <a:ext cx="1576072" cy="461665"/>
          </a:xfrm>
          <a:prstGeom prst="rect">
            <a:avLst/>
          </a:prstGeom>
          <a:noFill/>
        </p:spPr>
        <p:txBody>
          <a:bodyPr wrap="none" rtlCol="0">
            <a:spAutoFit/>
          </a:bodyPr>
          <a:lstStyle/>
          <a:p>
            <a:r>
              <a:rPr lang="en-US" altLang="ja-JP" sz="1200"/>
              <a:t>Khalsa et al. (2018)</a:t>
            </a:r>
          </a:p>
          <a:p>
            <a:r>
              <a:rPr lang="en-US" altLang="ja-JP" sz="1200" err="1"/>
              <a:t>Bonaz</a:t>
            </a:r>
            <a:r>
              <a:rPr lang="en-US" altLang="ja-JP" sz="1200"/>
              <a:t> et al. (2021)</a:t>
            </a:r>
            <a:endParaRPr kumimoji="1" lang="ja-JP" altLang="en-US" sz="1200"/>
          </a:p>
        </p:txBody>
      </p:sp>
      <p:sp>
        <p:nvSpPr>
          <p:cNvPr id="20" name="テキスト ボックス 19">
            <a:extLst>
              <a:ext uri="{FF2B5EF4-FFF2-40B4-BE49-F238E27FC236}">
                <a16:creationId xmlns:a16="http://schemas.microsoft.com/office/drawing/2014/main" id="{B52C3B5C-E4AE-59A3-4883-A5B60F665881}"/>
              </a:ext>
            </a:extLst>
          </p:cNvPr>
          <p:cNvSpPr txBox="1"/>
          <p:nvPr/>
        </p:nvSpPr>
        <p:spPr>
          <a:xfrm>
            <a:off x="3040611" y="3077688"/>
            <a:ext cx="1107996" cy="461665"/>
          </a:xfrm>
          <a:prstGeom prst="rect">
            <a:avLst/>
          </a:prstGeom>
          <a:noFill/>
        </p:spPr>
        <p:txBody>
          <a:bodyPr wrap="none" rtlCol="0">
            <a:spAutoFit/>
          </a:bodyPr>
          <a:lstStyle/>
          <a:p>
            <a:pPr algn="r"/>
            <a:r>
              <a:rPr lang="en-US" altLang="ja-JP" sz="1200" err="1"/>
              <a:t>Schaan</a:t>
            </a:r>
            <a:r>
              <a:rPr lang="en-US" altLang="ja-JP" sz="1200"/>
              <a:t> et al.</a:t>
            </a:r>
          </a:p>
          <a:p>
            <a:pPr algn="r"/>
            <a:r>
              <a:rPr lang="en-US" altLang="ja-JP" sz="1200"/>
              <a:t> (2019)</a:t>
            </a:r>
          </a:p>
        </p:txBody>
      </p:sp>
    </p:spTree>
    <p:extLst>
      <p:ext uri="{BB962C8B-B14F-4D97-AF65-F5344CB8AC3E}">
        <p14:creationId xmlns:p14="http://schemas.microsoft.com/office/powerpoint/2010/main" val="206565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69BB4-019E-81C4-5C1A-BB27491E657E}"/>
              </a:ext>
            </a:extLst>
          </p:cNvPr>
          <p:cNvSpPr>
            <a:spLocks noGrp="1"/>
          </p:cNvSpPr>
          <p:nvPr>
            <p:ph type="title"/>
          </p:nvPr>
        </p:nvSpPr>
        <p:spPr/>
        <p:txBody>
          <a:bodyPr/>
          <a:lstStyle/>
          <a:p>
            <a:r>
              <a:rPr lang="en-US" altLang="ja-JP"/>
              <a:t>S</a:t>
            </a:r>
            <a:r>
              <a:rPr kumimoji="1" lang="en-US" altLang="ja-JP"/>
              <a:t>tructural equation modeling: SEM</a:t>
            </a:r>
            <a:endParaRPr kumimoji="1" lang="ja-JP" altLang="en-US"/>
          </a:p>
        </p:txBody>
      </p:sp>
      <p:sp>
        <p:nvSpPr>
          <p:cNvPr id="3" name="正方形/長方形 2">
            <a:extLst>
              <a:ext uri="{FF2B5EF4-FFF2-40B4-BE49-F238E27FC236}">
                <a16:creationId xmlns:a16="http://schemas.microsoft.com/office/drawing/2014/main" id="{3879A18D-0375-9076-F3D1-57C31451DAE1}"/>
              </a:ext>
            </a:extLst>
          </p:cNvPr>
          <p:cNvSpPr/>
          <p:nvPr/>
        </p:nvSpPr>
        <p:spPr>
          <a:xfrm>
            <a:off x="1324583" y="2834378"/>
            <a:ext cx="2499433" cy="8427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chemeClr val="tx1"/>
                </a:solidFill>
              </a:rPr>
              <a:t>HBD score</a:t>
            </a:r>
          </a:p>
        </p:txBody>
      </p:sp>
      <p:sp>
        <p:nvSpPr>
          <p:cNvPr id="4" name="正方形/長方形 3">
            <a:extLst>
              <a:ext uri="{FF2B5EF4-FFF2-40B4-BE49-F238E27FC236}">
                <a16:creationId xmlns:a16="http://schemas.microsoft.com/office/drawing/2014/main" id="{6C14BF85-E4CF-7EC5-B7C4-3C3E2FEF44AD}"/>
              </a:ext>
            </a:extLst>
          </p:cNvPr>
          <p:cNvSpPr/>
          <p:nvPr/>
        </p:nvSpPr>
        <p:spPr>
          <a:xfrm>
            <a:off x="4920491" y="2220279"/>
            <a:ext cx="2499433" cy="8427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rPr>
              <a:t>Arterial stiffness: </a:t>
            </a:r>
          </a:p>
          <a:p>
            <a:pPr algn="ctr"/>
            <a:r>
              <a:rPr kumimoji="1" lang="en-US" altLang="ja-JP">
                <a:solidFill>
                  <a:schemeClr val="tx1"/>
                </a:solidFill>
              </a:rPr>
              <a:t>CV</a:t>
            </a:r>
          </a:p>
        </p:txBody>
      </p:sp>
      <p:sp>
        <p:nvSpPr>
          <p:cNvPr id="5" name="正方形/長方形 4">
            <a:extLst>
              <a:ext uri="{FF2B5EF4-FFF2-40B4-BE49-F238E27FC236}">
                <a16:creationId xmlns:a16="http://schemas.microsoft.com/office/drawing/2014/main" id="{6E43C740-A71D-5FAC-E0C5-EB9CCD4586B5}"/>
              </a:ext>
            </a:extLst>
          </p:cNvPr>
          <p:cNvSpPr/>
          <p:nvPr/>
        </p:nvSpPr>
        <p:spPr>
          <a:xfrm>
            <a:off x="4920491" y="3448477"/>
            <a:ext cx="2499433" cy="8427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rPr>
              <a:t>EEG: </a:t>
            </a:r>
          </a:p>
          <a:p>
            <a:pPr algn="ctr"/>
            <a:r>
              <a:rPr kumimoji="1" lang="en-US" altLang="ja-JP">
                <a:solidFill>
                  <a:schemeClr val="tx1"/>
                </a:solidFill>
              </a:rPr>
              <a:t>alpha</a:t>
            </a:r>
          </a:p>
        </p:txBody>
      </p:sp>
      <p:sp>
        <p:nvSpPr>
          <p:cNvPr id="6" name="正方形/長方形 5">
            <a:extLst>
              <a:ext uri="{FF2B5EF4-FFF2-40B4-BE49-F238E27FC236}">
                <a16:creationId xmlns:a16="http://schemas.microsoft.com/office/drawing/2014/main" id="{DE3CA0E3-B48E-F5DC-00FE-85B9A4CF046B}"/>
              </a:ext>
            </a:extLst>
          </p:cNvPr>
          <p:cNvSpPr/>
          <p:nvPr/>
        </p:nvSpPr>
        <p:spPr>
          <a:xfrm>
            <a:off x="8516398" y="1606180"/>
            <a:ext cx="2499433" cy="8427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rPr>
              <a:t>TIPI:</a:t>
            </a:r>
          </a:p>
          <a:p>
            <a:pPr algn="ctr"/>
            <a:r>
              <a:rPr lang="en-US" altLang="ja-JP">
                <a:solidFill>
                  <a:schemeClr val="tx1"/>
                </a:solidFill>
              </a:rPr>
              <a:t>Openness</a:t>
            </a:r>
            <a:endParaRPr kumimoji="1" lang="ja-JP" altLang="en-US">
              <a:solidFill>
                <a:schemeClr val="tx1"/>
              </a:solidFill>
            </a:endParaRPr>
          </a:p>
        </p:txBody>
      </p:sp>
      <p:sp>
        <p:nvSpPr>
          <p:cNvPr id="7" name="正方形/長方形 6">
            <a:extLst>
              <a:ext uri="{FF2B5EF4-FFF2-40B4-BE49-F238E27FC236}">
                <a16:creationId xmlns:a16="http://schemas.microsoft.com/office/drawing/2014/main" id="{A7D67889-2432-3659-58D6-0F8BD6646394}"/>
              </a:ext>
            </a:extLst>
          </p:cNvPr>
          <p:cNvSpPr/>
          <p:nvPr/>
        </p:nvSpPr>
        <p:spPr>
          <a:xfrm>
            <a:off x="8516398" y="4062577"/>
            <a:ext cx="2499433" cy="8427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rPr>
              <a:t>MAIA: </a:t>
            </a:r>
          </a:p>
          <a:p>
            <a:pPr algn="ctr"/>
            <a:r>
              <a:rPr kumimoji="1" lang="en-US" altLang="ja-JP">
                <a:solidFill>
                  <a:schemeClr val="tx1"/>
                </a:solidFill>
              </a:rPr>
              <a:t>Attention </a:t>
            </a:r>
            <a:r>
              <a:rPr lang="en-US" altLang="ja-JP">
                <a:solidFill>
                  <a:schemeClr val="tx1"/>
                </a:solidFill>
              </a:rPr>
              <a:t>r</a:t>
            </a:r>
            <a:r>
              <a:rPr kumimoji="1" lang="en-US" altLang="ja-JP">
                <a:solidFill>
                  <a:schemeClr val="tx1"/>
                </a:solidFill>
              </a:rPr>
              <a:t>egulation</a:t>
            </a:r>
            <a:endParaRPr kumimoji="1" lang="ja-JP" altLang="en-US">
              <a:solidFill>
                <a:schemeClr val="tx1"/>
              </a:solidFill>
            </a:endParaRPr>
          </a:p>
        </p:txBody>
      </p:sp>
      <p:cxnSp>
        <p:nvCxnSpPr>
          <p:cNvPr id="11" name="直線矢印コネクタ 10">
            <a:extLst>
              <a:ext uri="{FF2B5EF4-FFF2-40B4-BE49-F238E27FC236}">
                <a16:creationId xmlns:a16="http://schemas.microsoft.com/office/drawing/2014/main" id="{5A28678B-42BD-B40B-727D-6292D3098B29}"/>
              </a:ext>
            </a:extLst>
          </p:cNvPr>
          <p:cNvCxnSpPr>
            <a:stCxn id="3" idx="3"/>
            <a:endCxn id="4" idx="1"/>
          </p:cNvCxnSpPr>
          <p:nvPr/>
        </p:nvCxnSpPr>
        <p:spPr>
          <a:xfrm flipV="1">
            <a:off x="3824016" y="2641649"/>
            <a:ext cx="1096475" cy="61409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B082E542-EF43-D0F3-CB16-732B9ED1F94B}"/>
              </a:ext>
            </a:extLst>
          </p:cNvPr>
          <p:cNvCxnSpPr>
            <a:stCxn id="3" idx="3"/>
            <a:endCxn id="5" idx="1"/>
          </p:cNvCxnSpPr>
          <p:nvPr/>
        </p:nvCxnSpPr>
        <p:spPr>
          <a:xfrm>
            <a:off x="3824016" y="3255748"/>
            <a:ext cx="1096475" cy="61409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C634DCC2-7AEF-10DF-1E76-9F1421F7541E}"/>
              </a:ext>
            </a:extLst>
          </p:cNvPr>
          <p:cNvCxnSpPr>
            <a:stCxn id="4" idx="3"/>
            <a:endCxn id="6" idx="1"/>
          </p:cNvCxnSpPr>
          <p:nvPr/>
        </p:nvCxnSpPr>
        <p:spPr>
          <a:xfrm flipV="1">
            <a:off x="7419924" y="2027550"/>
            <a:ext cx="1096474" cy="61409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B2CF4B1D-FADD-5AB6-21D6-1A8BEA1FF7DE}"/>
              </a:ext>
            </a:extLst>
          </p:cNvPr>
          <p:cNvCxnSpPr>
            <a:stCxn id="5" idx="3"/>
            <a:endCxn id="7" idx="1"/>
          </p:cNvCxnSpPr>
          <p:nvPr/>
        </p:nvCxnSpPr>
        <p:spPr>
          <a:xfrm>
            <a:off x="7419924" y="3869847"/>
            <a:ext cx="1096474" cy="61410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8" name="テキスト ボックス 17">
            <a:extLst>
              <a:ext uri="{FF2B5EF4-FFF2-40B4-BE49-F238E27FC236}">
                <a16:creationId xmlns:a16="http://schemas.microsoft.com/office/drawing/2014/main" id="{2929BD07-4877-2192-0D16-EB6C83675139}"/>
              </a:ext>
            </a:extLst>
          </p:cNvPr>
          <p:cNvSpPr txBox="1"/>
          <p:nvPr/>
        </p:nvSpPr>
        <p:spPr>
          <a:xfrm>
            <a:off x="4122024" y="3712155"/>
            <a:ext cx="500458" cy="369332"/>
          </a:xfrm>
          <a:prstGeom prst="rect">
            <a:avLst/>
          </a:prstGeom>
          <a:noFill/>
        </p:spPr>
        <p:txBody>
          <a:bodyPr wrap="none" rtlCol="0">
            <a:spAutoFit/>
          </a:bodyPr>
          <a:lstStyle/>
          <a:p>
            <a:r>
              <a:rPr kumimoji="1" lang="en-US" altLang="ja-JP"/>
              <a:t>.47</a:t>
            </a:r>
            <a:endParaRPr kumimoji="1" lang="ja-JP" altLang="en-US"/>
          </a:p>
        </p:txBody>
      </p:sp>
      <p:sp>
        <p:nvSpPr>
          <p:cNvPr id="19" name="テキスト ボックス 18">
            <a:extLst>
              <a:ext uri="{FF2B5EF4-FFF2-40B4-BE49-F238E27FC236}">
                <a16:creationId xmlns:a16="http://schemas.microsoft.com/office/drawing/2014/main" id="{00AE7AB0-DD6D-E18E-0DE0-6F3E962BB5AB}"/>
              </a:ext>
            </a:extLst>
          </p:cNvPr>
          <p:cNvSpPr txBox="1"/>
          <p:nvPr/>
        </p:nvSpPr>
        <p:spPr>
          <a:xfrm>
            <a:off x="4116372" y="2430009"/>
            <a:ext cx="500458" cy="369332"/>
          </a:xfrm>
          <a:prstGeom prst="rect">
            <a:avLst/>
          </a:prstGeom>
          <a:noFill/>
        </p:spPr>
        <p:txBody>
          <a:bodyPr wrap="none" rtlCol="0">
            <a:spAutoFit/>
          </a:bodyPr>
          <a:lstStyle/>
          <a:p>
            <a:r>
              <a:rPr lang="en-US" altLang="ja-JP"/>
              <a:t>.52</a:t>
            </a:r>
            <a:endParaRPr kumimoji="1" lang="ja-JP" altLang="en-US"/>
          </a:p>
        </p:txBody>
      </p:sp>
      <p:cxnSp>
        <p:nvCxnSpPr>
          <p:cNvPr id="21" name="直線矢印コネクタ 20">
            <a:extLst>
              <a:ext uri="{FF2B5EF4-FFF2-40B4-BE49-F238E27FC236}">
                <a16:creationId xmlns:a16="http://schemas.microsoft.com/office/drawing/2014/main" id="{6F57C6C1-C808-100F-5130-A62CA7A69347}"/>
              </a:ext>
            </a:extLst>
          </p:cNvPr>
          <p:cNvCxnSpPr>
            <a:stCxn id="5" idx="3"/>
            <a:endCxn id="6" idx="1"/>
          </p:cNvCxnSpPr>
          <p:nvPr/>
        </p:nvCxnSpPr>
        <p:spPr>
          <a:xfrm flipV="1">
            <a:off x="7419924" y="2027550"/>
            <a:ext cx="1096474" cy="18422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7148486-50B3-6718-8403-68B1C30D8FA3}"/>
              </a:ext>
            </a:extLst>
          </p:cNvPr>
          <p:cNvSpPr txBox="1"/>
          <p:nvPr/>
        </p:nvSpPr>
        <p:spPr>
          <a:xfrm>
            <a:off x="7667437" y="1932760"/>
            <a:ext cx="500458" cy="369332"/>
          </a:xfrm>
          <a:prstGeom prst="rect">
            <a:avLst/>
          </a:prstGeom>
          <a:noFill/>
        </p:spPr>
        <p:txBody>
          <a:bodyPr wrap="none" rtlCol="0">
            <a:spAutoFit/>
          </a:bodyPr>
          <a:lstStyle/>
          <a:p>
            <a:r>
              <a:rPr kumimoji="1" lang="en-US" altLang="ja-JP"/>
              <a:t>.50</a:t>
            </a:r>
            <a:endParaRPr kumimoji="1" lang="ja-JP" altLang="en-US"/>
          </a:p>
        </p:txBody>
      </p:sp>
      <p:sp>
        <p:nvSpPr>
          <p:cNvPr id="23" name="テキスト ボックス 22">
            <a:extLst>
              <a:ext uri="{FF2B5EF4-FFF2-40B4-BE49-F238E27FC236}">
                <a16:creationId xmlns:a16="http://schemas.microsoft.com/office/drawing/2014/main" id="{648C80FC-9E70-A8E8-9BC9-FABE89EA708C}"/>
              </a:ext>
            </a:extLst>
          </p:cNvPr>
          <p:cNvSpPr txBox="1"/>
          <p:nvPr/>
        </p:nvSpPr>
        <p:spPr>
          <a:xfrm>
            <a:off x="7787299" y="3008870"/>
            <a:ext cx="500458" cy="369332"/>
          </a:xfrm>
          <a:prstGeom prst="rect">
            <a:avLst/>
          </a:prstGeom>
          <a:noFill/>
        </p:spPr>
        <p:txBody>
          <a:bodyPr wrap="none" rtlCol="0">
            <a:spAutoFit/>
          </a:bodyPr>
          <a:lstStyle/>
          <a:p>
            <a:r>
              <a:rPr kumimoji="1" lang="en-US" altLang="ja-JP"/>
              <a:t>.29</a:t>
            </a:r>
            <a:endParaRPr kumimoji="1" lang="ja-JP" altLang="en-US"/>
          </a:p>
        </p:txBody>
      </p:sp>
      <p:sp>
        <p:nvSpPr>
          <p:cNvPr id="24" name="テキスト ボックス 23">
            <a:extLst>
              <a:ext uri="{FF2B5EF4-FFF2-40B4-BE49-F238E27FC236}">
                <a16:creationId xmlns:a16="http://schemas.microsoft.com/office/drawing/2014/main" id="{1FB9DDBB-F8A3-E49F-A34C-76A6CC603752}"/>
              </a:ext>
            </a:extLst>
          </p:cNvPr>
          <p:cNvSpPr txBox="1"/>
          <p:nvPr/>
        </p:nvSpPr>
        <p:spPr>
          <a:xfrm>
            <a:off x="7667437" y="4291217"/>
            <a:ext cx="500458" cy="369332"/>
          </a:xfrm>
          <a:prstGeom prst="rect">
            <a:avLst/>
          </a:prstGeom>
          <a:noFill/>
        </p:spPr>
        <p:txBody>
          <a:bodyPr wrap="none" rtlCol="0">
            <a:spAutoFit/>
          </a:bodyPr>
          <a:lstStyle/>
          <a:p>
            <a:r>
              <a:rPr kumimoji="1" lang="en-US" altLang="ja-JP"/>
              <a:t>.70</a:t>
            </a:r>
            <a:endParaRPr kumimoji="1" lang="ja-JP" altLang="en-US"/>
          </a:p>
        </p:txBody>
      </p:sp>
      <p:grpSp>
        <p:nvGrpSpPr>
          <p:cNvPr id="55" name="グループ化 54">
            <a:extLst>
              <a:ext uri="{FF2B5EF4-FFF2-40B4-BE49-F238E27FC236}">
                <a16:creationId xmlns:a16="http://schemas.microsoft.com/office/drawing/2014/main" id="{CF1AAB03-F421-52C6-621D-EB3CA7C773A6}"/>
              </a:ext>
            </a:extLst>
          </p:cNvPr>
          <p:cNvGrpSpPr/>
          <p:nvPr/>
        </p:nvGrpSpPr>
        <p:grpSpPr>
          <a:xfrm>
            <a:off x="460538" y="4228743"/>
            <a:ext cx="5999017" cy="2469513"/>
            <a:chOff x="96983" y="4206709"/>
            <a:chExt cx="5999017" cy="2554309"/>
          </a:xfrm>
        </p:grpSpPr>
        <p:sp>
          <p:nvSpPr>
            <p:cNvPr id="54" name="正方形/長方形 53">
              <a:extLst>
                <a:ext uri="{FF2B5EF4-FFF2-40B4-BE49-F238E27FC236}">
                  <a16:creationId xmlns:a16="http://schemas.microsoft.com/office/drawing/2014/main" id="{5E2FA7AF-8C23-6743-7D86-CC3F7C97A817}"/>
                </a:ext>
              </a:extLst>
            </p:cNvPr>
            <p:cNvSpPr/>
            <p:nvPr/>
          </p:nvSpPr>
          <p:spPr>
            <a:xfrm>
              <a:off x="96983" y="4206709"/>
              <a:ext cx="5999017" cy="25543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0" name="グループ化 49">
              <a:extLst>
                <a:ext uri="{FF2B5EF4-FFF2-40B4-BE49-F238E27FC236}">
                  <a16:creationId xmlns:a16="http://schemas.microsoft.com/office/drawing/2014/main" id="{2B36FE0B-7261-E7F2-287C-C15839592B35}"/>
                </a:ext>
              </a:extLst>
            </p:cNvPr>
            <p:cNvGrpSpPr/>
            <p:nvPr/>
          </p:nvGrpSpPr>
          <p:grpSpPr>
            <a:xfrm>
              <a:off x="196019" y="4326254"/>
              <a:ext cx="5821788" cy="2309477"/>
              <a:chOff x="1616939" y="2557701"/>
              <a:chExt cx="9691250" cy="3808734"/>
            </a:xfrm>
          </p:grpSpPr>
          <p:sp>
            <p:nvSpPr>
              <p:cNvPr id="31" name="正方形/長方形 30">
                <a:extLst>
                  <a:ext uri="{FF2B5EF4-FFF2-40B4-BE49-F238E27FC236}">
                    <a16:creationId xmlns:a16="http://schemas.microsoft.com/office/drawing/2014/main" id="{3879A18D-0375-9076-F3D1-57C31451DAE1}"/>
                  </a:ext>
                </a:extLst>
              </p:cNvPr>
              <p:cNvSpPr/>
              <p:nvPr/>
            </p:nvSpPr>
            <p:spPr>
              <a:xfrm>
                <a:off x="1616939" y="3977427"/>
                <a:ext cx="2499433" cy="8427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sz="1200">
                    <a:solidFill>
                      <a:schemeClr val="tx1"/>
                    </a:solidFill>
                  </a:rPr>
                  <a:t>HBD score</a:t>
                </a:r>
              </a:p>
            </p:txBody>
          </p:sp>
          <p:sp>
            <p:nvSpPr>
              <p:cNvPr id="32" name="正方形/長方形 31">
                <a:extLst>
                  <a:ext uri="{FF2B5EF4-FFF2-40B4-BE49-F238E27FC236}">
                    <a16:creationId xmlns:a16="http://schemas.microsoft.com/office/drawing/2014/main" id="{6C14BF85-E4CF-7EC5-B7C4-3C3E2FEF44AD}"/>
                  </a:ext>
                </a:extLst>
              </p:cNvPr>
              <p:cNvSpPr/>
              <p:nvPr/>
            </p:nvSpPr>
            <p:spPr>
              <a:xfrm>
                <a:off x="5212847" y="3363328"/>
                <a:ext cx="2499433" cy="8427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200">
                    <a:solidFill>
                      <a:schemeClr val="tx1"/>
                    </a:solidFill>
                  </a:rPr>
                  <a:t>Arterial stiffness: </a:t>
                </a:r>
              </a:p>
              <a:p>
                <a:pPr algn="ctr"/>
                <a:r>
                  <a:rPr kumimoji="1" lang="en-US" altLang="ja-JP" sz="1200">
                    <a:solidFill>
                      <a:schemeClr val="tx1"/>
                    </a:solidFill>
                  </a:rPr>
                  <a:t>CV</a:t>
                </a:r>
              </a:p>
            </p:txBody>
          </p:sp>
          <p:sp>
            <p:nvSpPr>
              <p:cNvPr id="33" name="正方形/長方形 32">
                <a:extLst>
                  <a:ext uri="{FF2B5EF4-FFF2-40B4-BE49-F238E27FC236}">
                    <a16:creationId xmlns:a16="http://schemas.microsoft.com/office/drawing/2014/main" id="{6E43C740-A71D-5FAC-E0C5-EB9CCD4586B5}"/>
                  </a:ext>
                </a:extLst>
              </p:cNvPr>
              <p:cNvSpPr/>
              <p:nvPr/>
            </p:nvSpPr>
            <p:spPr>
              <a:xfrm>
                <a:off x="5212847" y="4591526"/>
                <a:ext cx="2499433" cy="8427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200">
                    <a:solidFill>
                      <a:schemeClr val="tx1"/>
                    </a:solidFill>
                  </a:rPr>
                  <a:t>EEG: </a:t>
                </a:r>
              </a:p>
              <a:p>
                <a:pPr algn="ctr"/>
                <a:r>
                  <a:rPr kumimoji="1" lang="en-US" altLang="ja-JP" sz="1200">
                    <a:solidFill>
                      <a:schemeClr val="tx1"/>
                    </a:solidFill>
                  </a:rPr>
                  <a:t>alpha</a:t>
                </a:r>
              </a:p>
            </p:txBody>
          </p:sp>
          <p:sp>
            <p:nvSpPr>
              <p:cNvPr id="34" name="正方形/長方形 33">
                <a:extLst>
                  <a:ext uri="{FF2B5EF4-FFF2-40B4-BE49-F238E27FC236}">
                    <a16:creationId xmlns:a16="http://schemas.microsoft.com/office/drawing/2014/main" id="{DE3CA0E3-B48E-F5DC-00FE-85B9A4CF046B}"/>
                  </a:ext>
                </a:extLst>
              </p:cNvPr>
              <p:cNvSpPr/>
              <p:nvPr/>
            </p:nvSpPr>
            <p:spPr>
              <a:xfrm>
                <a:off x="8808754" y="2749229"/>
                <a:ext cx="2499433" cy="8427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200">
                    <a:solidFill>
                      <a:schemeClr val="tx1"/>
                    </a:solidFill>
                  </a:rPr>
                  <a:t>TIPI:</a:t>
                </a:r>
              </a:p>
              <a:p>
                <a:pPr algn="ctr"/>
                <a:r>
                  <a:rPr lang="en-US" altLang="ja-JP" sz="1200">
                    <a:solidFill>
                      <a:schemeClr val="tx1"/>
                    </a:solidFill>
                  </a:rPr>
                  <a:t>Openness</a:t>
                </a:r>
                <a:endParaRPr kumimoji="1" lang="ja-JP" altLang="en-US" sz="1200">
                  <a:solidFill>
                    <a:schemeClr val="tx1"/>
                  </a:solidFill>
                </a:endParaRPr>
              </a:p>
            </p:txBody>
          </p:sp>
          <p:sp>
            <p:nvSpPr>
              <p:cNvPr id="35" name="正方形/長方形 34">
                <a:extLst>
                  <a:ext uri="{FF2B5EF4-FFF2-40B4-BE49-F238E27FC236}">
                    <a16:creationId xmlns:a16="http://schemas.microsoft.com/office/drawing/2014/main" id="{A7D67889-2432-3659-58D6-0F8BD6646394}"/>
                  </a:ext>
                </a:extLst>
              </p:cNvPr>
              <p:cNvSpPr/>
              <p:nvPr/>
            </p:nvSpPr>
            <p:spPr>
              <a:xfrm>
                <a:off x="8563694" y="5205626"/>
                <a:ext cx="2744495" cy="8427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200">
                    <a:solidFill>
                      <a:schemeClr val="tx1"/>
                    </a:solidFill>
                  </a:rPr>
                  <a:t>MAIA: </a:t>
                </a:r>
              </a:p>
              <a:p>
                <a:pPr algn="ctr"/>
                <a:r>
                  <a:rPr kumimoji="1" lang="en-US" altLang="ja-JP" sz="1200">
                    <a:solidFill>
                      <a:schemeClr val="tx1"/>
                    </a:solidFill>
                  </a:rPr>
                  <a:t>Attention </a:t>
                </a:r>
                <a:r>
                  <a:rPr lang="en-US" altLang="ja-JP" sz="1200">
                    <a:solidFill>
                      <a:schemeClr val="tx1"/>
                    </a:solidFill>
                  </a:rPr>
                  <a:t>r</a:t>
                </a:r>
                <a:r>
                  <a:rPr kumimoji="1" lang="en-US" altLang="ja-JP" sz="1200">
                    <a:solidFill>
                      <a:schemeClr val="tx1"/>
                    </a:solidFill>
                  </a:rPr>
                  <a:t>egulation</a:t>
                </a:r>
                <a:endParaRPr kumimoji="1" lang="ja-JP" altLang="en-US" sz="1200">
                  <a:solidFill>
                    <a:schemeClr val="tx1"/>
                  </a:solidFill>
                </a:endParaRPr>
              </a:p>
            </p:txBody>
          </p:sp>
          <p:cxnSp>
            <p:nvCxnSpPr>
              <p:cNvPr id="36" name="直線矢印コネクタ 35">
                <a:extLst>
                  <a:ext uri="{FF2B5EF4-FFF2-40B4-BE49-F238E27FC236}">
                    <a16:creationId xmlns:a16="http://schemas.microsoft.com/office/drawing/2014/main" id="{5A28678B-42BD-B40B-727D-6292D3098B29}"/>
                  </a:ext>
                </a:extLst>
              </p:cNvPr>
              <p:cNvCxnSpPr>
                <a:stCxn id="31" idx="3"/>
                <a:endCxn id="32" idx="1"/>
              </p:cNvCxnSpPr>
              <p:nvPr/>
            </p:nvCxnSpPr>
            <p:spPr>
              <a:xfrm flipV="1">
                <a:off x="4116372" y="3784698"/>
                <a:ext cx="1096475" cy="61409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7" name="直線矢印コネクタ 36">
                <a:extLst>
                  <a:ext uri="{FF2B5EF4-FFF2-40B4-BE49-F238E27FC236}">
                    <a16:creationId xmlns:a16="http://schemas.microsoft.com/office/drawing/2014/main" id="{B082E542-EF43-D0F3-CB16-732B9ED1F94B}"/>
                  </a:ext>
                </a:extLst>
              </p:cNvPr>
              <p:cNvCxnSpPr>
                <a:stCxn id="31" idx="3"/>
                <a:endCxn id="33" idx="1"/>
              </p:cNvCxnSpPr>
              <p:nvPr/>
            </p:nvCxnSpPr>
            <p:spPr>
              <a:xfrm>
                <a:off x="4116372" y="4398797"/>
                <a:ext cx="1096475" cy="61409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8" name="直線矢印コネクタ 37">
                <a:extLst>
                  <a:ext uri="{FF2B5EF4-FFF2-40B4-BE49-F238E27FC236}">
                    <a16:creationId xmlns:a16="http://schemas.microsoft.com/office/drawing/2014/main" id="{C634DCC2-7AEF-10DF-1E76-9F1421F7541E}"/>
                  </a:ext>
                </a:extLst>
              </p:cNvPr>
              <p:cNvCxnSpPr>
                <a:stCxn id="32" idx="3"/>
                <a:endCxn id="34" idx="1"/>
              </p:cNvCxnSpPr>
              <p:nvPr/>
            </p:nvCxnSpPr>
            <p:spPr>
              <a:xfrm flipV="1">
                <a:off x="7712280" y="3170599"/>
                <a:ext cx="1096474" cy="61409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a:extLst>
                  <a:ext uri="{FF2B5EF4-FFF2-40B4-BE49-F238E27FC236}">
                    <a16:creationId xmlns:a16="http://schemas.microsoft.com/office/drawing/2014/main" id="{B2CF4B1D-FADD-5AB6-21D6-1A8BEA1FF7DE}"/>
                  </a:ext>
                </a:extLst>
              </p:cNvPr>
              <p:cNvCxnSpPr>
                <a:cxnSpLocks/>
                <a:stCxn id="33" idx="3"/>
                <a:endCxn id="35" idx="1"/>
              </p:cNvCxnSpPr>
              <p:nvPr/>
            </p:nvCxnSpPr>
            <p:spPr>
              <a:xfrm>
                <a:off x="7712280" y="5012897"/>
                <a:ext cx="851414" cy="61410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40" name="テキスト ボックス 17">
                <a:extLst>
                  <a:ext uri="{FF2B5EF4-FFF2-40B4-BE49-F238E27FC236}">
                    <a16:creationId xmlns:a16="http://schemas.microsoft.com/office/drawing/2014/main" id="{2929BD07-4877-2192-0D16-EB6C83675139}"/>
                  </a:ext>
                </a:extLst>
              </p:cNvPr>
              <p:cNvSpPr txBox="1"/>
              <p:nvPr/>
            </p:nvSpPr>
            <p:spPr>
              <a:xfrm>
                <a:off x="4345188" y="4878055"/>
                <a:ext cx="656971" cy="47250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a:t>.46</a:t>
                </a:r>
                <a:endParaRPr kumimoji="1" lang="ja-JP" altLang="en-US" sz="1200"/>
              </a:p>
            </p:txBody>
          </p:sp>
          <p:sp>
            <p:nvSpPr>
              <p:cNvPr id="41" name="テキスト ボックス 18">
                <a:extLst>
                  <a:ext uri="{FF2B5EF4-FFF2-40B4-BE49-F238E27FC236}">
                    <a16:creationId xmlns:a16="http://schemas.microsoft.com/office/drawing/2014/main" id="{00AE7AB0-DD6D-E18E-0DE0-6F3E962BB5AB}"/>
                  </a:ext>
                </a:extLst>
              </p:cNvPr>
              <p:cNvSpPr txBox="1"/>
              <p:nvPr/>
            </p:nvSpPr>
            <p:spPr>
              <a:xfrm>
                <a:off x="4339537" y="3550208"/>
                <a:ext cx="656971" cy="47250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200"/>
                  <a:t>.51</a:t>
                </a:r>
                <a:endParaRPr kumimoji="1" lang="ja-JP" altLang="en-US" sz="1200"/>
              </a:p>
            </p:txBody>
          </p:sp>
          <p:cxnSp>
            <p:nvCxnSpPr>
              <p:cNvPr id="42" name="直線矢印コネクタ 41">
                <a:extLst>
                  <a:ext uri="{FF2B5EF4-FFF2-40B4-BE49-F238E27FC236}">
                    <a16:creationId xmlns:a16="http://schemas.microsoft.com/office/drawing/2014/main" id="{6F57C6C1-C808-100F-5130-A62CA7A69347}"/>
                  </a:ext>
                </a:extLst>
              </p:cNvPr>
              <p:cNvCxnSpPr>
                <a:stCxn id="33" idx="3"/>
                <a:endCxn id="34" idx="1"/>
              </p:cNvCxnSpPr>
              <p:nvPr/>
            </p:nvCxnSpPr>
            <p:spPr>
              <a:xfrm flipV="1">
                <a:off x="7712280" y="3170599"/>
                <a:ext cx="1096474" cy="18422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21">
                <a:extLst>
                  <a:ext uri="{FF2B5EF4-FFF2-40B4-BE49-F238E27FC236}">
                    <a16:creationId xmlns:a16="http://schemas.microsoft.com/office/drawing/2014/main" id="{A7148486-50B3-6718-8403-68B1C30D8FA3}"/>
                  </a:ext>
                </a:extLst>
              </p:cNvPr>
              <p:cNvSpPr txBox="1"/>
              <p:nvPr/>
            </p:nvSpPr>
            <p:spPr>
              <a:xfrm>
                <a:off x="7890602" y="2961564"/>
                <a:ext cx="656971" cy="47250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a:t>.45</a:t>
                </a:r>
                <a:endParaRPr kumimoji="1" lang="ja-JP" altLang="en-US" sz="1200"/>
              </a:p>
            </p:txBody>
          </p:sp>
          <p:sp>
            <p:nvSpPr>
              <p:cNvPr id="44" name="テキスト ボックス 22">
                <a:extLst>
                  <a:ext uri="{FF2B5EF4-FFF2-40B4-BE49-F238E27FC236}">
                    <a16:creationId xmlns:a16="http://schemas.microsoft.com/office/drawing/2014/main" id="{648C80FC-9E70-A8E8-9BC9-FABE89EA708C}"/>
                  </a:ext>
                </a:extLst>
              </p:cNvPr>
              <p:cNvSpPr txBox="1"/>
              <p:nvPr/>
            </p:nvSpPr>
            <p:spPr>
              <a:xfrm>
                <a:off x="8079655" y="4151920"/>
                <a:ext cx="656971" cy="47250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a:t>.25</a:t>
                </a:r>
                <a:endParaRPr kumimoji="1" lang="ja-JP" altLang="en-US" sz="1200"/>
              </a:p>
            </p:txBody>
          </p:sp>
          <p:sp>
            <p:nvSpPr>
              <p:cNvPr id="45" name="テキスト ボックス 23">
                <a:extLst>
                  <a:ext uri="{FF2B5EF4-FFF2-40B4-BE49-F238E27FC236}">
                    <a16:creationId xmlns:a16="http://schemas.microsoft.com/office/drawing/2014/main" id="{1FB9DDBB-F8A3-E49F-A34C-76A6CC603752}"/>
                  </a:ext>
                </a:extLst>
              </p:cNvPr>
              <p:cNvSpPr txBox="1"/>
              <p:nvPr/>
            </p:nvSpPr>
            <p:spPr>
              <a:xfrm>
                <a:off x="7729156" y="5434266"/>
                <a:ext cx="656971" cy="47250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a:t>.66</a:t>
                </a:r>
                <a:endParaRPr kumimoji="1" lang="ja-JP" altLang="en-US" sz="1200"/>
              </a:p>
            </p:txBody>
          </p:sp>
          <p:cxnSp>
            <p:nvCxnSpPr>
              <p:cNvPr id="46" name="コネクタ: カギ線 45">
                <a:extLst>
                  <a:ext uri="{FF2B5EF4-FFF2-40B4-BE49-F238E27FC236}">
                    <a16:creationId xmlns:a16="http://schemas.microsoft.com/office/drawing/2014/main" id="{08BE110C-2C48-BE47-1DB3-8A0C4A80B6C0}"/>
                  </a:ext>
                </a:extLst>
              </p:cNvPr>
              <p:cNvCxnSpPr>
                <a:cxnSpLocks/>
                <a:stCxn id="31" idx="2"/>
                <a:endCxn id="35" idx="2"/>
              </p:cNvCxnSpPr>
              <p:nvPr/>
            </p:nvCxnSpPr>
            <p:spPr>
              <a:xfrm rot="16200000" flipH="1">
                <a:off x="5787199" y="1899623"/>
                <a:ext cx="1228199" cy="7069285"/>
              </a:xfrm>
              <a:prstGeom prst="bentConnector3">
                <a:avLst>
                  <a:gd name="adj1" fmla="val 130695"/>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a:extLst>
                  <a:ext uri="{FF2B5EF4-FFF2-40B4-BE49-F238E27FC236}">
                    <a16:creationId xmlns:a16="http://schemas.microsoft.com/office/drawing/2014/main" id="{2934AF14-8166-D2CF-6E71-4EFA2EB97511}"/>
                  </a:ext>
                </a:extLst>
              </p:cNvPr>
              <p:cNvCxnSpPr>
                <a:stCxn id="31" idx="0"/>
                <a:endCxn id="34" idx="0"/>
              </p:cNvCxnSpPr>
              <p:nvPr/>
            </p:nvCxnSpPr>
            <p:spPr>
              <a:xfrm rot="5400000" flipH="1" flipV="1">
                <a:off x="5848464" y="-232579"/>
                <a:ext cx="1228198" cy="7191815"/>
              </a:xfrm>
              <a:prstGeom prst="bentConnector3">
                <a:avLst>
                  <a:gd name="adj1" fmla="val 118613"/>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7">
                <a:extLst>
                  <a:ext uri="{FF2B5EF4-FFF2-40B4-BE49-F238E27FC236}">
                    <a16:creationId xmlns:a16="http://schemas.microsoft.com/office/drawing/2014/main" id="{4CF5CF68-52EB-9B75-19F5-2FEB0DB7E6DB}"/>
                  </a:ext>
                </a:extLst>
              </p:cNvPr>
              <p:cNvSpPr txBox="1"/>
              <p:nvPr/>
            </p:nvSpPr>
            <p:spPr>
              <a:xfrm>
                <a:off x="6087633" y="2557701"/>
                <a:ext cx="656971" cy="45682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a:t>.12</a:t>
                </a:r>
                <a:endParaRPr kumimoji="1" lang="ja-JP" altLang="en-US" sz="1200"/>
              </a:p>
            </p:txBody>
          </p:sp>
          <p:sp>
            <p:nvSpPr>
              <p:cNvPr id="49" name="テキスト ボックス 8">
                <a:extLst>
                  <a:ext uri="{FF2B5EF4-FFF2-40B4-BE49-F238E27FC236}">
                    <a16:creationId xmlns:a16="http://schemas.microsoft.com/office/drawing/2014/main" id="{30DF45A1-84A3-CF19-7F58-AE6C5D3BD90B}"/>
                  </a:ext>
                </a:extLst>
              </p:cNvPr>
              <p:cNvSpPr txBox="1"/>
              <p:nvPr/>
            </p:nvSpPr>
            <p:spPr>
              <a:xfrm>
                <a:off x="6212333" y="5909615"/>
                <a:ext cx="656971" cy="45682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sz="1200"/>
                  <a:t>.07</a:t>
                </a:r>
                <a:endParaRPr kumimoji="1" lang="ja-JP" altLang="en-US" sz="1200"/>
              </a:p>
            </p:txBody>
          </p:sp>
        </p:grpSp>
      </p:grpSp>
      <p:sp>
        <p:nvSpPr>
          <p:cNvPr id="56" name="テキスト ボックス 55">
            <a:extLst>
              <a:ext uri="{FF2B5EF4-FFF2-40B4-BE49-F238E27FC236}">
                <a16:creationId xmlns:a16="http://schemas.microsoft.com/office/drawing/2014/main" id="{FD405272-57BB-7886-694F-64B23CE41130}"/>
              </a:ext>
            </a:extLst>
          </p:cNvPr>
          <p:cNvSpPr txBox="1"/>
          <p:nvPr/>
        </p:nvSpPr>
        <p:spPr>
          <a:xfrm>
            <a:off x="6883306" y="5595644"/>
            <a:ext cx="4704202" cy="923330"/>
          </a:xfrm>
          <a:prstGeom prst="rect">
            <a:avLst/>
          </a:prstGeom>
          <a:noFill/>
        </p:spPr>
        <p:txBody>
          <a:bodyPr wrap="square" rtlCol="0">
            <a:spAutoFit/>
          </a:bodyPr>
          <a:lstStyle/>
          <a:p>
            <a:r>
              <a:rPr kumimoji="1" lang="en-US" altLang="ja-JP"/>
              <a:t>Changes in interoceptive sensitivity affect psychology through changes in physiological responses and brain activity</a:t>
            </a:r>
            <a:endParaRPr kumimoji="1" lang="ja-JP" altLang="en-US"/>
          </a:p>
        </p:txBody>
      </p:sp>
    </p:spTree>
    <p:extLst>
      <p:ext uri="{BB962C8B-B14F-4D97-AF65-F5344CB8AC3E}">
        <p14:creationId xmlns:p14="http://schemas.microsoft.com/office/powerpoint/2010/main" val="6937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369BB4-019E-81C4-5C1A-BB27491E657E}"/>
              </a:ext>
            </a:extLst>
          </p:cNvPr>
          <p:cNvSpPr>
            <a:spLocks noGrp="1"/>
          </p:cNvSpPr>
          <p:nvPr>
            <p:ph type="title"/>
          </p:nvPr>
        </p:nvSpPr>
        <p:spPr/>
        <p:txBody>
          <a:bodyPr/>
          <a:lstStyle/>
          <a:p>
            <a:r>
              <a:rPr lang="en-US" altLang="ja-JP"/>
              <a:t>S</a:t>
            </a:r>
            <a:r>
              <a:rPr kumimoji="1" lang="en-US" altLang="ja-JP"/>
              <a:t>tructural equation modeling: SEM</a:t>
            </a:r>
            <a:endParaRPr kumimoji="1" lang="ja-JP" altLang="en-US"/>
          </a:p>
        </p:txBody>
      </p:sp>
      <p:grpSp>
        <p:nvGrpSpPr>
          <p:cNvPr id="12" name="グループ化 11">
            <a:extLst>
              <a:ext uri="{FF2B5EF4-FFF2-40B4-BE49-F238E27FC236}">
                <a16:creationId xmlns:a16="http://schemas.microsoft.com/office/drawing/2014/main" id="{FFBF0CAA-FA72-44A1-BD1F-2DF030ABE368}"/>
              </a:ext>
            </a:extLst>
          </p:cNvPr>
          <p:cNvGrpSpPr/>
          <p:nvPr/>
        </p:nvGrpSpPr>
        <p:grpSpPr>
          <a:xfrm>
            <a:off x="1324583" y="2220279"/>
            <a:ext cx="9691248" cy="2070938"/>
            <a:chOff x="1324583" y="2220279"/>
            <a:chExt cx="9691248" cy="2070938"/>
          </a:xfrm>
        </p:grpSpPr>
        <p:sp>
          <p:nvSpPr>
            <p:cNvPr id="3" name="正方形/長方形 2">
              <a:extLst>
                <a:ext uri="{FF2B5EF4-FFF2-40B4-BE49-F238E27FC236}">
                  <a16:creationId xmlns:a16="http://schemas.microsoft.com/office/drawing/2014/main" id="{3879A18D-0375-9076-F3D1-57C31451DAE1}"/>
                </a:ext>
              </a:extLst>
            </p:cNvPr>
            <p:cNvSpPr/>
            <p:nvPr/>
          </p:nvSpPr>
          <p:spPr>
            <a:xfrm>
              <a:off x="1324583" y="2834378"/>
              <a:ext cx="2499433" cy="8427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心拍弁別</a:t>
              </a:r>
              <a:r>
                <a:rPr lang="en-US" altLang="ja-JP" dirty="0">
                  <a:solidFill>
                    <a:schemeClr val="tx1"/>
                  </a:solidFill>
                </a:rPr>
                <a:t>:</a:t>
              </a:r>
              <a:r>
                <a:rPr lang="ja-JP" altLang="en-US" dirty="0">
                  <a:solidFill>
                    <a:schemeClr val="tx1"/>
                  </a:solidFill>
                </a:rPr>
                <a:t> </a:t>
              </a:r>
              <a:r>
                <a:rPr lang="en-US" altLang="ja-JP" dirty="0">
                  <a:solidFill>
                    <a:schemeClr val="tx1"/>
                  </a:solidFill>
                </a:rPr>
                <a:t>AUC</a:t>
              </a:r>
            </a:p>
          </p:txBody>
        </p:sp>
        <p:sp>
          <p:nvSpPr>
            <p:cNvPr id="4" name="正方形/長方形 3">
              <a:extLst>
                <a:ext uri="{FF2B5EF4-FFF2-40B4-BE49-F238E27FC236}">
                  <a16:creationId xmlns:a16="http://schemas.microsoft.com/office/drawing/2014/main" id="{6C14BF85-E4CF-7EC5-B7C4-3C3E2FEF44AD}"/>
                </a:ext>
              </a:extLst>
            </p:cNvPr>
            <p:cNvSpPr/>
            <p:nvPr/>
          </p:nvSpPr>
          <p:spPr>
            <a:xfrm>
              <a:off x="4920491" y="2220279"/>
              <a:ext cx="2499433" cy="8427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末梢血管剛性</a:t>
              </a:r>
              <a:r>
                <a:rPr kumimoji="1" lang="en-US" altLang="ja-JP" dirty="0">
                  <a:solidFill>
                    <a:schemeClr val="tx1"/>
                  </a:solidFill>
                </a:rPr>
                <a:t>: CV</a:t>
              </a:r>
            </a:p>
          </p:txBody>
        </p:sp>
        <p:sp>
          <p:nvSpPr>
            <p:cNvPr id="5" name="正方形/長方形 4">
              <a:extLst>
                <a:ext uri="{FF2B5EF4-FFF2-40B4-BE49-F238E27FC236}">
                  <a16:creationId xmlns:a16="http://schemas.microsoft.com/office/drawing/2014/main" id="{6E43C740-A71D-5FAC-E0C5-EB9CCD4586B5}"/>
                </a:ext>
              </a:extLst>
            </p:cNvPr>
            <p:cNvSpPr/>
            <p:nvPr/>
          </p:nvSpPr>
          <p:spPr>
            <a:xfrm>
              <a:off x="4920491" y="3448477"/>
              <a:ext cx="2499433" cy="8427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EEG: alpha</a:t>
              </a:r>
            </a:p>
          </p:txBody>
        </p:sp>
        <p:sp>
          <p:nvSpPr>
            <p:cNvPr id="6" name="正方形/長方形 5">
              <a:extLst>
                <a:ext uri="{FF2B5EF4-FFF2-40B4-BE49-F238E27FC236}">
                  <a16:creationId xmlns:a16="http://schemas.microsoft.com/office/drawing/2014/main" id="{DE3CA0E3-B48E-F5DC-00FE-85B9A4CF046B}"/>
                </a:ext>
              </a:extLst>
            </p:cNvPr>
            <p:cNvSpPr/>
            <p:nvPr/>
          </p:nvSpPr>
          <p:spPr>
            <a:xfrm>
              <a:off x="8516398" y="2220279"/>
              <a:ext cx="2499433" cy="8427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TIPI: </a:t>
              </a:r>
              <a:r>
                <a:rPr kumimoji="1" lang="ja-JP" altLang="en-US" dirty="0">
                  <a:solidFill>
                    <a:schemeClr val="tx1"/>
                  </a:solidFill>
                </a:rPr>
                <a:t>開放性</a:t>
              </a:r>
            </a:p>
          </p:txBody>
        </p:sp>
        <p:sp>
          <p:nvSpPr>
            <p:cNvPr id="7" name="正方形/長方形 6">
              <a:extLst>
                <a:ext uri="{FF2B5EF4-FFF2-40B4-BE49-F238E27FC236}">
                  <a16:creationId xmlns:a16="http://schemas.microsoft.com/office/drawing/2014/main" id="{A7D67889-2432-3659-58D6-0F8BD6646394}"/>
                </a:ext>
              </a:extLst>
            </p:cNvPr>
            <p:cNvSpPr/>
            <p:nvPr/>
          </p:nvSpPr>
          <p:spPr>
            <a:xfrm>
              <a:off x="8516398" y="3444514"/>
              <a:ext cx="2499433" cy="8427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MAIA: </a:t>
              </a:r>
              <a:r>
                <a:rPr lang="ja-JP" altLang="en-US" dirty="0">
                  <a:solidFill>
                    <a:schemeClr val="tx1"/>
                  </a:solidFill>
                </a:rPr>
                <a:t>注意制御</a:t>
              </a:r>
              <a:endParaRPr kumimoji="1" lang="ja-JP" altLang="en-US" dirty="0">
                <a:solidFill>
                  <a:schemeClr val="tx1"/>
                </a:solidFill>
              </a:endParaRPr>
            </a:p>
          </p:txBody>
        </p:sp>
        <p:cxnSp>
          <p:nvCxnSpPr>
            <p:cNvPr id="11" name="直線矢印コネクタ 10">
              <a:extLst>
                <a:ext uri="{FF2B5EF4-FFF2-40B4-BE49-F238E27FC236}">
                  <a16:creationId xmlns:a16="http://schemas.microsoft.com/office/drawing/2014/main" id="{5A28678B-42BD-B40B-727D-6292D3098B29}"/>
                </a:ext>
              </a:extLst>
            </p:cNvPr>
            <p:cNvCxnSpPr>
              <a:stCxn id="3" idx="3"/>
              <a:endCxn id="4" idx="1"/>
            </p:cNvCxnSpPr>
            <p:nvPr/>
          </p:nvCxnSpPr>
          <p:spPr>
            <a:xfrm flipV="1">
              <a:off x="3824016" y="2641649"/>
              <a:ext cx="1096475" cy="61409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B082E542-EF43-D0F3-CB16-732B9ED1F94B}"/>
                </a:ext>
              </a:extLst>
            </p:cNvPr>
            <p:cNvCxnSpPr>
              <a:stCxn id="3" idx="3"/>
              <a:endCxn id="5" idx="1"/>
            </p:cNvCxnSpPr>
            <p:nvPr/>
          </p:nvCxnSpPr>
          <p:spPr>
            <a:xfrm>
              <a:off x="3824016" y="3255748"/>
              <a:ext cx="1096475" cy="61409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C634DCC2-7AEF-10DF-1E76-9F1421F7541E}"/>
                </a:ext>
              </a:extLst>
            </p:cNvPr>
            <p:cNvCxnSpPr>
              <a:stCxn id="4" idx="3"/>
              <a:endCxn id="6" idx="1"/>
            </p:cNvCxnSpPr>
            <p:nvPr/>
          </p:nvCxnSpPr>
          <p:spPr>
            <a:xfrm>
              <a:off x="7419924" y="2641649"/>
              <a:ext cx="1096474"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B2CF4B1D-FADD-5AB6-21D6-1A8BEA1FF7DE}"/>
                </a:ext>
              </a:extLst>
            </p:cNvPr>
            <p:cNvCxnSpPr>
              <a:stCxn id="5" idx="3"/>
              <a:endCxn id="7" idx="1"/>
            </p:cNvCxnSpPr>
            <p:nvPr/>
          </p:nvCxnSpPr>
          <p:spPr>
            <a:xfrm flipV="1">
              <a:off x="7419924" y="3865884"/>
              <a:ext cx="1096474" cy="396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8" name="テキスト ボックス 17">
              <a:extLst>
                <a:ext uri="{FF2B5EF4-FFF2-40B4-BE49-F238E27FC236}">
                  <a16:creationId xmlns:a16="http://schemas.microsoft.com/office/drawing/2014/main" id="{2929BD07-4877-2192-0D16-EB6C83675139}"/>
                </a:ext>
              </a:extLst>
            </p:cNvPr>
            <p:cNvSpPr txBox="1"/>
            <p:nvPr/>
          </p:nvSpPr>
          <p:spPr>
            <a:xfrm>
              <a:off x="4122024" y="3712155"/>
              <a:ext cx="500458" cy="369332"/>
            </a:xfrm>
            <a:prstGeom prst="rect">
              <a:avLst/>
            </a:prstGeom>
            <a:noFill/>
          </p:spPr>
          <p:txBody>
            <a:bodyPr wrap="none" rtlCol="0">
              <a:spAutoFit/>
            </a:bodyPr>
            <a:lstStyle/>
            <a:p>
              <a:r>
                <a:rPr kumimoji="1" lang="en-US" altLang="ja-JP" dirty="0"/>
                <a:t>.70</a:t>
              </a:r>
              <a:endParaRPr kumimoji="1" lang="ja-JP" altLang="en-US" dirty="0"/>
            </a:p>
          </p:txBody>
        </p:sp>
        <p:sp>
          <p:nvSpPr>
            <p:cNvPr id="19" name="テキスト ボックス 18">
              <a:extLst>
                <a:ext uri="{FF2B5EF4-FFF2-40B4-BE49-F238E27FC236}">
                  <a16:creationId xmlns:a16="http://schemas.microsoft.com/office/drawing/2014/main" id="{00AE7AB0-DD6D-E18E-0DE0-6F3E962BB5AB}"/>
                </a:ext>
              </a:extLst>
            </p:cNvPr>
            <p:cNvSpPr txBox="1"/>
            <p:nvPr/>
          </p:nvSpPr>
          <p:spPr>
            <a:xfrm>
              <a:off x="4116372" y="2430009"/>
              <a:ext cx="500458" cy="369332"/>
            </a:xfrm>
            <a:prstGeom prst="rect">
              <a:avLst/>
            </a:prstGeom>
            <a:noFill/>
          </p:spPr>
          <p:txBody>
            <a:bodyPr wrap="none" rtlCol="0">
              <a:spAutoFit/>
            </a:bodyPr>
            <a:lstStyle/>
            <a:p>
              <a:r>
                <a:rPr lang="en-US" altLang="ja-JP"/>
                <a:t>.52</a:t>
              </a:r>
              <a:endParaRPr kumimoji="1" lang="ja-JP" altLang="en-US"/>
            </a:p>
          </p:txBody>
        </p:sp>
        <p:sp>
          <p:nvSpPr>
            <p:cNvPr id="22" name="テキスト ボックス 21">
              <a:extLst>
                <a:ext uri="{FF2B5EF4-FFF2-40B4-BE49-F238E27FC236}">
                  <a16:creationId xmlns:a16="http://schemas.microsoft.com/office/drawing/2014/main" id="{A7148486-50B3-6718-8403-68B1C30D8FA3}"/>
                </a:ext>
              </a:extLst>
            </p:cNvPr>
            <p:cNvSpPr txBox="1"/>
            <p:nvPr/>
          </p:nvSpPr>
          <p:spPr>
            <a:xfrm>
              <a:off x="7694071" y="2243481"/>
              <a:ext cx="500458" cy="369332"/>
            </a:xfrm>
            <a:prstGeom prst="rect">
              <a:avLst/>
            </a:prstGeom>
            <a:noFill/>
          </p:spPr>
          <p:txBody>
            <a:bodyPr wrap="none" rtlCol="0">
              <a:spAutoFit/>
            </a:bodyPr>
            <a:lstStyle/>
            <a:p>
              <a:r>
                <a:rPr kumimoji="1" lang="en-US" altLang="ja-JP" dirty="0"/>
                <a:t>.60</a:t>
              </a:r>
              <a:endParaRPr kumimoji="1" lang="ja-JP" altLang="en-US" dirty="0"/>
            </a:p>
          </p:txBody>
        </p:sp>
        <p:sp>
          <p:nvSpPr>
            <p:cNvPr id="24" name="テキスト ボックス 23">
              <a:extLst>
                <a:ext uri="{FF2B5EF4-FFF2-40B4-BE49-F238E27FC236}">
                  <a16:creationId xmlns:a16="http://schemas.microsoft.com/office/drawing/2014/main" id="{1FB9DDBB-F8A3-E49F-A34C-76A6CC603752}"/>
                </a:ext>
              </a:extLst>
            </p:cNvPr>
            <p:cNvSpPr txBox="1"/>
            <p:nvPr/>
          </p:nvSpPr>
          <p:spPr>
            <a:xfrm>
              <a:off x="7694071" y="3918354"/>
              <a:ext cx="500458" cy="369332"/>
            </a:xfrm>
            <a:prstGeom prst="rect">
              <a:avLst/>
            </a:prstGeom>
            <a:noFill/>
          </p:spPr>
          <p:txBody>
            <a:bodyPr wrap="none" rtlCol="0">
              <a:spAutoFit/>
            </a:bodyPr>
            <a:lstStyle/>
            <a:p>
              <a:r>
                <a:rPr kumimoji="1" lang="en-US" altLang="ja-JP" dirty="0"/>
                <a:t>.</a:t>
              </a:r>
              <a:r>
                <a:rPr lang="en-US" altLang="ja-JP" dirty="0"/>
                <a:t>46</a:t>
              </a:r>
              <a:endParaRPr kumimoji="1" lang="ja-JP" altLang="en-US" dirty="0"/>
            </a:p>
          </p:txBody>
        </p:sp>
      </p:grpSp>
      <p:sp>
        <p:nvSpPr>
          <p:cNvPr id="56" name="テキスト ボックス 55">
            <a:extLst>
              <a:ext uri="{FF2B5EF4-FFF2-40B4-BE49-F238E27FC236}">
                <a16:creationId xmlns:a16="http://schemas.microsoft.com/office/drawing/2014/main" id="{FD405272-57BB-7886-694F-64B23CE41130}"/>
              </a:ext>
            </a:extLst>
          </p:cNvPr>
          <p:cNvSpPr txBox="1"/>
          <p:nvPr/>
        </p:nvSpPr>
        <p:spPr>
          <a:xfrm>
            <a:off x="6883306" y="5595644"/>
            <a:ext cx="4704202" cy="923330"/>
          </a:xfrm>
          <a:prstGeom prst="rect">
            <a:avLst/>
          </a:prstGeom>
          <a:noFill/>
        </p:spPr>
        <p:txBody>
          <a:bodyPr wrap="square" rtlCol="0">
            <a:spAutoFit/>
          </a:bodyPr>
          <a:lstStyle/>
          <a:p>
            <a:r>
              <a:rPr kumimoji="1" lang="en-US" altLang="ja-JP"/>
              <a:t>Changes in interoceptive sensitivity affect psychology through changes in physiological responses and brain activity</a:t>
            </a:r>
            <a:endParaRPr kumimoji="1" lang="ja-JP" altLang="en-US"/>
          </a:p>
        </p:txBody>
      </p:sp>
    </p:spTree>
    <p:extLst>
      <p:ext uri="{BB962C8B-B14F-4D97-AF65-F5344CB8AC3E}">
        <p14:creationId xmlns:p14="http://schemas.microsoft.com/office/powerpoint/2010/main" val="3852041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1C08EF-C7B0-5D56-23E9-D91AFCCF8D3E}"/>
              </a:ext>
            </a:extLst>
          </p:cNvPr>
          <p:cNvSpPr>
            <a:spLocks noGrp="1"/>
          </p:cNvSpPr>
          <p:nvPr>
            <p:ph type="title"/>
          </p:nvPr>
        </p:nvSpPr>
        <p:spPr/>
        <p:txBody>
          <a:bodyPr/>
          <a:lstStyle/>
          <a:p>
            <a:r>
              <a:rPr kumimoji="1" lang="en-US" altLang="ja-JP"/>
              <a:t>Future issues</a:t>
            </a:r>
            <a:endParaRPr kumimoji="1" lang="ja-JP" altLang="en-US"/>
          </a:p>
        </p:txBody>
      </p:sp>
      <p:sp>
        <p:nvSpPr>
          <p:cNvPr id="3" name="コンテンツ プレースホルダー 2">
            <a:extLst>
              <a:ext uri="{FF2B5EF4-FFF2-40B4-BE49-F238E27FC236}">
                <a16:creationId xmlns:a16="http://schemas.microsoft.com/office/drawing/2014/main" id="{6B3C4506-9AC0-8EB4-28C8-47852B32D72A}"/>
              </a:ext>
            </a:extLst>
          </p:cNvPr>
          <p:cNvSpPr>
            <a:spLocks noGrp="1"/>
          </p:cNvSpPr>
          <p:nvPr>
            <p:ph idx="1"/>
          </p:nvPr>
        </p:nvSpPr>
        <p:spPr/>
        <p:txBody>
          <a:bodyPr/>
          <a:lstStyle/>
          <a:p>
            <a:r>
              <a:rPr kumimoji="1" lang="en-US" altLang="ja-JP"/>
              <a:t>Analysis of EEG based on ICA components</a:t>
            </a:r>
          </a:p>
          <a:p>
            <a:endParaRPr kumimoji="1" lang="en-US" altLang="ja-JP"/>
          </a:p>
          <a:p>
            <a:r>
              <a:rPr kumimoji="1" lang="en-US" altLang="ja-JP"/>
              <a:t>Data recorded for 2 months on ADI Study Watch. No reasonable association with results of other tasks could be found. More detailed analysis is needed.</a:t>
            </a:r>
          </a:p>
          <a:p>
            <a:endParaRPr lang="en-US" altLang="ja-JP"/>
          </a:p>
          <a:p>
            <a:r>
              <a:rPr kumimoji="1" lang="en-US" altLang="ja-JP"/>
              <a:t>I will present some of the results at the Japanese Psychological Association (9/15 - 17).</a:t>
            </a:r>
            <a:endParaRPr kumimoji="1" lang="ja-JP" altLang="en-US"/>
          </a:p>
        </p:txBody>
      </p:sp>
    </p:spTree>
    <p:extLst>
      <p:ext uri="{BB962C8B-B14F-4D97-AF65-F5344CB8AC3E}">
        <p14:creationId xmlns:p14="http://schemas.microsoft.com/office/powerpoint/2010/main" val="4027158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A4029-34EA-CDB7-81A8-9B3339663490}"/>
              </a:ext>
            </a:extLst>
          </p:cNvPr>
          <p:cNvSpPr>
            <a:spLocks noGrp="1"/>
          </p:cNvSpPr>
          <p:nvPr>
            <p:ph type="title"/>
          </p:nvPr>
        </p:nvSpPr>
        <p:spPr/>
        <p:txBody>
          <a:bodyPr/>
          <a:lstStyle/>
          <a:p>
            <a:r>
              <a:rPr lang="en-US" altLang="ja-JP" dirty="0"/>
              <a:t>Background</a:t>
            </a:r>
            <a:br>
              <a:rPr lang="en-US" altLang="ja-JP" dirty="0"/>
            </a:br>
            <a:endParaRPr kumimoji="1" lang="ja-JP" altLang="en-US" dirty="0"/>
          </a:p>
        </p:txBody>
      </p:sp>
      <p:sp>
        <p:nvSpPr>
          <p:cNvPr id="4" name="四角形: 角を丸くする 3">
            <a:extLst>
              <a:ext uri="{FF2B5EF4-FFF2-40B4-BE49-F238E27FC236}">
                <a16:creationId xmlns:a16="http://schemas.microsoft.com/office/drawing/2014/main" id="{9C6D39C9-1FA7-6456-D052-C2A75F13E3D3}"/>
              </a:ext>
            </a:extLst>
          </p:cNvPr>
          <p:cNvSpPr/>
          <p:nvPr/>
        </p:nvSpPr>
        <p:spPr>
          <a:xfrm>
            <a:off x="821850" y="2522155"/>
            <a:ext cx="2223247" cy="108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ストレス</a:t>
            </a:r>
          </a:p>
        </p:txBody>
      </p:sp>
      <p:sp>
        <p:nvSpPr>
          <p:cNvPr id="5" name="四角形: 角を丸くする 4">
            <a:extLst>
              <a:ext uri="{FF2B5EF4-FFF2-40B4-BE49-F238E27FC236}">
                <a16:creationId xmlns:a16="http://schemas.microsoft.com/office/drawing/2014/main" id="{7ACFE1F4-F41E-6A5C-7ADC-1E020AF0F73C}"/>
              </a:ext>
            </a:extLst>
          </p:cNvPr>
          <p:cNvSpPr/>
          <p:nvPr/>
        </p:nvSpPr>
        <p:spPr>
          <a:xfrm>
            <a:off x="4150592" y="2535602"/>
            <a:ext cx="1792941" cy="108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1" lang="ja-JP" altLang="en-US" dirty="0">
                <a:solidFill>
                  <a:schemeClr val="tx1"/>
                </a:solidFill>
              </a:rPr>
              <a:t>内受容感覚</a:t>
            </a:r>
            <a:endParaRPr kumimoji="1" lang="en-US" altLang="ja-JP" dirty="0">
              <a:solidFill>
                <a:schemeClr val="tx1"/>
              </a:solidFill>
            </a:endParaRPr>
          </a:p>
          <a:p>
            <a:pPr lvl="0"/>
            <a:r>
              <a:rPr lang="ja-JP" altLang="en-US" dirty="0">
                <a:solidFill>
                  <a:schemeClr val="tx1"/>
                </a:solidFill>
              </a:rPr>
              <a:t>の異常</a:t>
            </a:r>
            <a:endParaRPr kumimoji="1" lang="ja-JP" altLang="en-US" dirty="0">
              <a:solidFill>
                <a:schemeClr val="tx1"/>
              </a:solidFill>
            </a:endParaRPr>
          </a:p>
        </p:txBody>
      </p:sp>
      <p:sp>
        <p:nvSpPr>
          <p:cNvPr id="6" name="四角形: 角を丸くする 5">
            <a:extLst>
              <a:ext uri="{FF2B5EF4-FFF2-40B4-BE49-F238E27FC236}">
                <a16:creationId xmlns:a16="http://schemas.microsoft.com/office/drawing/2014/main" id="{C30E0CCB-65B6-779C-A9F6-2763AC1BB404}"/>
              </a:ext>
            </a:extLst>
          </p:cNvPr>
          <p:cNvSpPr/>
          <p:nvPr/>
        </p:nvSpPr>
        <p:spPr>
          <a:xfrm>
            <a:off x="6951568" y="1539683"/>
            <a:ext cx="2635623" cy="108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異常な生理反応</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B7E2E271-B6D0-1F9A-9DA7-84D3A1803130}"/>
              </a:ext>
            </a:extLst>
          </p:cNvPr>
          <p:cNvSpPr/>
          <p:nvPr/>
        </p:nvSpPr>
        <p:spPr>
          <a:xfrm>
            <a:off x="9120659" y="2148484"/>
            <a:ext cx="2223247" cy="12842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動悸</a:t>
            </a:r>
            <a:endParaRPr lang="en-US" altLang="ja-JP" dirty="0">
              <a:solidFill>
                <a:schemeClr val="tx1"/>
              </a:solidFill>
            </a:endParaRPr>
          </a:p>
          <a:p>
            <a:pPr algn="ctr"/>
            <a:r>
              <a:rPr lang="ja-JP" altLang="en-US" dirty="0">
                <a:solidFill>
                  <a:schemeClr val="tx1"/>
                </a:solidFill>
              </a:rPr>
              <a:t>過呼吸</a:t>
            </a:r>
            <a:endParaRPr lang="en-US" altLang="ja-JP" dirty="0">
              <a:solidFill>
                <a:schemeClr val="tx1"/>
              </a:solidFill>
            </a:endParaRPr>
          </a:p>
          <a:p>
            <a:pPr algn="ctr"/>
            <a:r>
              <a:rPr lang="ja-JP" altLang="en-US" dirty="0">
                <a:solidFill>
                  <a:schemeClr val="tx1"/>
                </a:solidFill>
              </a:rPr>
              <a:t>不眠症</a:t>
            </a:r>
            <a:endParaRPr lang="en-US" altLang="ja-JP" dirty="0">
              <a:solidFill>
                <a:schemeClr val="tx1"/>
              </a:solidFill>
            </a:endParaRPr>
          </a:p>
          <a:p>
            <a:pPr algn="ctr"/>
            <a:r>
              <a:rPr lang="ja-JP" altLang="en-US" dirty="0">
                <a:solidFill>
                  <a:schemeClr val="tx1"/>
                </a:solidFill>
              </a:rPr>
              <a:t>下痢</a:t>
            </a:r>
            <a:endParaRPr kumimoji="1" lang="ja-JP" altLang="en-US" dirty="0">
              <a:solidFill>
                <a:schemeClr val="tx1"/>
              </a:solidFill>
            </a:endParaRPr>
          </a:p>
        </p:txBody>
      </p:sp>
      <p:sp>
        <p:nvSpPr>
          <p:cNvPr id="8" name="四角形: 角を丸くする 7">
            <a:extLst>
              <a:ext uri="{FF2B5EF4-FFF2-40B4-BE49-F238E27FC236}">
                <a16:creationId xmlns:a16="http://schemas.microsoft.com/office/drawing/2014/main" id="{29044E8A-C147-6C41-9C8B-C3918B1C9BA8}"/>
              </a:ext>
            </a:extLst>
          </p:cNvPr>
          <p:cNvSpPr/>
          <p:nvPr/>
        </p:nvSpPr>
        <p:spPr>
          <a:xfrm>
            <a:off x="8061549" y="3879928"/>
            <a:ext cx="2447365" cy="108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精神疾患</a:t>
            </a:r>
          </a:p>
        </p:txBody>
      </p:sp>
      <p:sp>
        <p:nvSpPr>
          <p:cNvPr id="9" name="正方形/長方形 8">
            <a:extLst>
              <a:ext uri="{FF2B5EF4-FFF2-40B4-BE49-F238E27FC236}">
                <a16:creationId xmlns:a16="http://schemas.microsoft.com/office/drawing/2014/main" id="{3D83B75B-486D-B80A-C9B7-A41A6EE35CAE}"/>
              </a:ext>
            </a:extLst>
          </p:cNvPr>
          <p:cNvSpPr/>
          <p:nvPr/>
        </p:nvSpPr>
        <p:spPr>
          <a:xfrm>
            <a:off x="9105369" y="4631238"/>
            <a:ext cx="2223247"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パニック障害</a:t>
            </a:r>
            <a:endParaRPr kumimoji="1" lang="en-US" altLang="ja-JP" dirty="0">
              <a:solidFill>
                <a:schemeClr val="tx1"/>
              </a:solidFill>
            </a:endParaRPr>
          </a:p>
          <a:p>
            <a:pPr algn="ctr"/>
            <a:r>
              <a:rPr lang="ja-JP" altLang="en-US" dirty="0">
                <a:solidFill>
                  <a:schemeClr val="tx1"/>
                </a:solidFill>
              </a:rPr>
              <a:t>うつ病</a:t>
            </a:r>
            <a:endParaRPr lang="en-US" altLang="ja-JP" dirty="0">
              <a:solidFill>
                <a:schemeClr val="tx1"/>
              </a:solidFill>
            </a:endParaRPr>
          </a:p>
          <a:p>
            <a:pPr algn="ctr"/>
            <a:r>
              <a:rPr kumimoji="1" lang="en-US" altLang="ja-JP" dirty="0">
                <a:solidFill>
                  <a:schemeClr val="tx1"/>
                </a:solidFill>
              </a:rPr>
              <a:t>PTSD</a:t>
            </a:r>
            <a:endParaRPr kumimoji="1" lang="ja-JP" altLang="en-US" dirty="0">
              <a:solidFill>
                <a:schemeClr val="tx1"/>
              </a:solidFill>
            </a:endParaRPr>
          </a:p>
        </p:txBody>
      </p:sp>
      <p:cxnSp>
        <p:nvCxnSpPr>
          <p:cNvPr id="10" name="直線矢印コネクタ 9">
            <a:extLst>
              <a:ext uri="{FF2B5EF4-FFF2-40B4-BE49-F238E27FC236}">
                <a16:creationId xmlns:a16="http://schemas.microsoft.com/office/drawing/2014/main" id="{61618E31-3EBC-861B-ED19-C9EAE1F3B080}"/>
              </a:ext>
            </a:extLst>
          </p:cNvPr>
          <p:cNvCxnSpPr>
            <a:stCxn id="4" idx="3"/>
            <a:endCxn id="5" idx="1"/>
          </p:cNvCxnSpPr>
          <p:nvPr/>
        </p:nvCxnSpPr>
        <p:spPr>
          <a:xfrm>
            <a:off x="3045097" y="3062155"/>
            <a:ext cx="1105495" cy="134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A0D2F94-4101-7033-5F08-6E057082CB5D}"/>
              </a:ext>
            </a:extLst>
          </p:cNvPr>
          <p:cNvCxnSpPr>
            <a:stCxn id="5" idx="3"/>
            <a:endCxn id="6" idx="1"/>
          </p:cNvCxnSpPr>
          <p:nvPr/>
        </p:nvCxnSpPr>
        <p:spPr>
          <a:xfrm flipV="1">
            <a:off x="5943533" y="2079683"/>
            <a:ext cx="1008035" cy="9959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26A47FB-7AF9-073B-E17E-1553D217DF14}"/>
              </a:ext>
            </a:extLst>
          </p:cNvPr>
          <p:cNvCxnSpPr>
            <a:stCxn id="5" idx="3"/>
            <a:endCxn id="8" idx="1"/>
          </p:cNvCxnSpPr>
          <p:nvPr/>
        </p:nvCxnSpPr>
        <p:spPr>
          <a:xfrm>
            <a:off x="5943533" y="3075602"/>
            <a:ext cx="2118016" cy="13443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9AD476C1-EB27-4890-B6F8-47D6F928621E}"/>
              </a:ext>
            </a:extLst>
          </p:cNvPr>
          <p:cNvSpPr txBox="1"/>
          <p:nvPr/>
        </p:nvSpPr>
        <p:spPr>
          <a:xfrm>
            <a:off x="5220769" y="1954084"/>
            <a:ext cx="1654620" cy="461665"/>
          </a:xfrm>
          <a:prstGeom prst="rect">
            <a:avLst/>
          </a:prstGeom>
          <a:noFill/>
        </p:spPr>
        <p:txBody>
          <a:bodyPr wrap="none" rtlCol="0">
            <a:spAutoFit/>
          </a:bodyPr>
          <a:lstStyle/>
          <a:p>
            <a:r>
              <a:rPr lang="en-US" altLang="ja-JP" sz="1200" err="1"/>
              <a:t>Pollatos</a:t>
            </a:r>
            <a:r>
              <a:rPr lang="en-US" altLang="ja-JP" sz="1200"/>
              <a:t> et al. (2007)</a:t>
            </a:r>
          </a:p>
          <a:p>
            <a:r>
              <a:rPr lang="en-US" altLang="ja-JP" sz="1200"/>
              <a:t>Herbert et al. (2010)</a:t>
            </a:r>
            <a:endParaRPr kumimoji="1" lang="ja-JP" altLang="en-US" sz="1200"/>
          </a:p>
        </p:txBody>
      </p:sp>
      <p:sp>
        <p:nvSpPr>
          <p:cNvPr id="11" name="テキスト ボックス 10">
            <a:extLst>
              <a:ext uri="{FF2B5EF4-FFF2-40B4-BE49-F238E27FC236}">
                <a16:creationId xmlns:a16="http://schemas.microsoft.com/office/drawing/2014/main" id="{1BBCD88D-F9A0-469E-AAEF-AAD96D0A308C}"/>
              </a:ext>
            </a:extLst>
          </p:cNvPr>
          <p:cNvSpPr txBox="1"/>
          <p:nvPr/>
        </p:nvSpPr>
        <p:spPr>
          <a:xfrm>
            <a:off x="1933473" y="6155556"/>
            <a:ext cx="3517310" cy="369332"/>
          </a:xfrm>
          <a:prstGeom prst="rect">
            <a:avLst/>
          </a:prstGeom>
          <a:noFill/>
        </p:spPr>
        <p:txBody>
          <a:bodyPr wrap="none" rtlCol="0">
            <a:spAutoFit/>
          </a:bodyPr>
          <a:lstStyle/>
          <a:p>
            <a:r>
              <a:rPr lang="en-US" altLang="ja-JP"/>
              <a:t>Based on cross-sectional study</a:t>
            </a:r>
            <a:endParaRPr kumimoji="1" lang="ja-JP" altLang="en-US"/>
          </a:p>
        </p:txBody>
      </p:sp>
      <p:sp>
        <p:nvSpPr>
          <p:cNvPr id="13" name="矢印: 折線 12">
            <a:extLst>
              <a:ext uri="{FF2B5EF4-FFF2-40B4-BE49-F238E27FC236}">
                <a16:creationId xmlns:a16="http://schemas.microsoft.com/office/drawing/2014/main" id="{051DBA44-7E47-40BA-A2F7-56FE05BC65BA}"/>
              </a:ext>
            </a:extLst>
          </p:cNvPr>
          <p:cNvSpPr/>
          <p:nvPr/>
        </p:nvSpPr>
        <p:spPr>
          <a:xfrm flipV="1">
            <a:off x="1146220" y="5872764"/>
            <a:ext cx="669702" cy="617825"/>
          </a:xfrm>
          <a:prstGeom prst="ben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E140F0FA-3D4B-40DE-87EC-68AE7A069053}"/>
              </a:ext>
            </a:extLst>
          </p:cNvPr>
          <p:cNvSpPr/>
          <p:nvPr/>
        </p:nvSpPr>
        <p:spPr>
          <a:xfrm>
            <a:off x="347730" y="1333619"/>
            <a:ext cx="11539470" cy="4539146"/>
          </a:xfrm>
          <a:prstGeom prst="roundRect">
            <a:avLst>
              <a:gd name="adj" fmla="val 5885"/>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85FBE57-B273-8E64-51FD-B3CFB427F15B}"/>
              </a:ext>
            </a:extLst>
          </p:cNvPr>
          <p:cNvSpPr txBox="1"/>
          <p:nvPr/>
        </p:nvSpPr>
        <p:spPr>
          <a:xfrm>
            <a:off x="5895227" y="3924769"/>
            <a:ext cx="1576072" cy="461665"/>
          </a:xfrm>
          <a:prstGeom prst="rect">
            <a:avLst/>
          </a:prstGeom>
          <a:noFill/>
        </p:spPr>
        <p:txBody>
          <a:bodyPr wrap="none" rtlCol="0">
            <a:spAutoFit/>
          </a:bodyPr>
          <a:lstStyle/>
          <a:p>
            <a:r>
              <a:rPr lang="en-US" altLang="ja-JP" sz="1200"/>
              <a:t>Khalsa et al. (2018)</a:t>
            </a:r>
          </a:p>
          <a:p>
            <a:r>
              <a:rPr lang="en-US" altLang="ja-JP" sz="1200" err="1"/>
              <a:t>Bonaz</a:t>
            </a:r>
            <a:r>
              <a:rPr lang="en-US" altLang="ja-JP" sz="1200"/>
              <a:t> et al. (2021)</a:t>
            </a:r>
            <a:endParaRPr kumimoji="1" lang="ja-JP" altLang="en-US" sz="1200"/>
          </a:p>
        </p:txBody>
      </p:sp>
      <p:sp>
        <p:nvSpPr>
          <p:cNvPr id="20" name="テキスト ボックス 19">
            <a:extLst>
              <a:ext uri="{FF2B5EF4-FFF2-40B4-BE49-F238E27FC236}">
                <a16:creationId xmlns:a16="http://schemas.microsoft.com/office/drawing/2014/main" id="{B52C3B5C-E4AE-59A3-4883-A5B60F665881}"/>
              </a:ext>
            </a:extLst>
          </p:cNvPr>
          <p:cNvSpPr txBox="1"/>
          <p:nvPr/>
        </p:nvSpPr>
        <p:spPr>
          <a:xfrm>
            <a:off x="3040611" y="3077688"/>
            <a:ext cx="1107996" cy="461665"/>
          </a:xfrm>
          <a:prstGeom prst="rect">
            <a:avLst/>
          </a:prstGeom>
          <a:noFill/>
        </p:spPr>
        <p:txBody>
          <a:bodyPr wrap="none" rtlCol="0">
            <a:spAutoFit/>
          </a:bodyPr>
          <a:lstStyle/>
          <a:p>
            <a:pPr algn="r"/>
            <a:r>
              <a:rPr lang="en-US" altLang="ja-JP" sz="1200" err="1"/>
              <a:t>Schaan</a:t>
            </a:r>
            <a:r>
              <a:rPr lang="en-US" altLang="ja-JP" sz="1200"/>
              <a:t> et al.</a:t>
            </a:r>
          </a:p>
          <a:p>
            <a:pPr algn="r"/>
            <a:r>
              <a:rPr lang="en-US" altLang="ja-JP" sz="1200"/>
              <a:t> (2019)</a:t>
            </a:r>
          </a:p>
        </p:txBody>
      </p:sp>
    </p:spTree>
    <p:extLst>
      <p:ext uri="{BB962C8B-B14F-4D97-AF65-F5344CB8AC3E}">
        <p14:creationId xmlns:p14="http://schemas.microsoft.com/office/powerpoint/2010/main" val="1348322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グループ化 35">
            <a:extLst>
              <a:ext uri="{FF2B5EF4-FFF2-40B4-BE49-F238E27FC236}">
                <a16:creationId xmlns:a16="http://schemas.microsoft.com/office/drawing/2014/main" id="{1A5DA234-A2A8-2B0D-4FA9-DCDFA385EF50}"/>
              </a:ext>
            </a:extLst>
          </p:cNvPr>
          <p:cNvGrpSpPr/>
          <p:nvPr/>
        </p:nvGrpSpPr>
        <p:grpSpPr>
          <a:xfrm>
            <a:off x="1164866" y="253866"/>
            <a:ext cx="10144459" cy="6691873"/>
            <a:chOff x="1164866" y="253866"/>
            <a:chExt cx="10144459" cy="6691873"/>
          </a:xfrm>
        </p:grpSpPr>
        <p:sp>
          <p:nvSpPr>
            <p:cNvPr id="2" name="四角形: 角を丸くする 1">
              <a:extLst>
                <a:ext uri="{FF2B5EF4-FFF2-40B4-BE49-F238E27FC236}">
                  <a16:creationId xmlns:a16="http://schemas.microsoft.com/office/drawing/2014/main" id="{DD713E74-97E8-4B0D-027B-25B46C84B682}"/>
                </a:ext>
              </a:extLst>
            </p:cNvPr>
            <p:cNvSpPr/>
            <p:nvPr/>
          </p:nvSpPr>
          <p:spPr>
            <a:xfrm>
              <a:off x="1164866" y="4846409"/>
              <a:ext cx="2223247" cy="108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ストレス</a:t>
              </a:r>
            </a:p>
          </p:txBody>
        </p:sp>
        <p:sp>
          <p:nvSpPr>
            <p:cNvPr id="3" name="四角形: 角を丸くする 2">
              <a:extLst>
                <a:ext uri="{FF2B5EF4-FFF2-40B4-BE49-F238E27FC236}">
                  <a16:creationId xmlns:a16="http://schemas.microsoft.com/office/drawing/2014/main" id="{3D94BB1F-23EF-9130-68AC-5EAE978E4ED0}"/>
                </a:ext>
              </a:extLst>
            </p:cNvPr>
            <p:cNvSpPr/>
            <p:nvPr/>
          </p:nvSpPr>
          <p:spPr>
            <a:xfrm>
              <a:off x="4823051" y="2889000"/>
              <a:ext cx="1792941" cy="108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kumimoji="1" lang="ja-JP" altLang="en-US" dirty="0">
                  <a:solidFill>
                    <a:schemeClr val="tx1"/>
                  </a:solidFill>
                </a:rPr>
                <a:t>内受容感覚</a:t>
              </a:r>
              <a:endParaRPr kumimoji="1" lang="en-US" altLang="ja-JP" dirty="0">
                <a:solidFill>
                  <a:schemeClr val="tx1"/>
                </a:solidFill>
              </a:endParaRPr>
            </a:p>
            <a:p>
              <a:pPr lvl="0" algn="ctr"/>
              <a:r>
                <a:rPr lang="ja-JP" altLang="en-US" dirty="0">
                  <a:solidFill>
                    <a:schemeClr val="tx1"/>
                  </a:solidFill>
                </a:rPr>
                <a:t>異常</a:t>
              </a:r>
              <a:endParaRPr kumimoji="1" lang="ja-JP" altLang="en-US" dirty="0">
                <a:solidFill>
                  <a:schemeClr val="tx1"/>
                </a:solidFill>
              </a:endParaRPr>
            </a:p>
          </p:txBody>
        </p:sp>
        <p:sp>
          <p:nvSpPr>
            <p:cNvPr id="4" name="四角形: 角を丸くする 3">
              <a:extLst>
                <a:ext uri="{FF2B5EF4-FFF2-40B4-BE49-F238E27FC236}">
                  <a16:creationId xmlns:a16="http://schemas.microsoft.com/office/drawing/2014/main" id="{BA6EA769-22A2-B82C-73EF-D83103805B9F}"/>
                </a:ext>
              </a:extLst>
            </p:cNvPr>
            <p:cNvSpPr/>
            <p:nvPr/>
          </p:nvSpPr>
          <p:spPr>
            <a:xfrm>
              <a:off x="7935080" y="4846409"/>
              <a:ext cx="2635623" cy="108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異常な生理反応</a:t>
              </a: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1A9C364E-03C0-7FD1-CCD3-A77E67179767}"/>
                </a:ext>
              </a:extLst>
            </p:cNvPr>
            <p:cNvSpPr/>
            <p:nvPr/>
          </p:nvSpPr>
          <p:spPr>
            <a:xfrm>
              <a:off x="9086078" y="5661456"/>
              <a:ext cx="2223247" cy="12842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動悸</a:t>
              </a:r>
              <a:endParaRPr lang="en-US" altLang="ja-JP" dirty="0">
                <a:solidFill>
                  <a:schemeClr val="tx1"/>
                </a:solidFill>
              </a:endParaRPr>
            </a:p>
            <a:p>
              <a:pPr algn="ctr"/>
              <a:r>
                <a:rPr lang="ja-JP" altLang="en-US" dirty="0">
                  <a:solidFill>
                    <a:schemeClr val="tx1"/>
                  </a:solidFill>
                </a:rPr>
                <a:t>過呼吸</a:t>
              </a:r>
              <a:endParaRPr lang="en-US" altLang="ja-JP" dirty="0">
                <a:solidFill>
                  <a:schemeClr val="tx1"/>
                </a:solidFill>
              </a:endParaRPr>
            </a:p>
            <a:p>
              <a:pPr algn="ctr"/>
              <a:r>
                <a:rPr lang="ja-JP" altLang="en-US" dirty="0">
                  <a:solidFill>
                    <a:schemeClr val="tx1"/>
                  </a:solidFill>
                </a:rPr>
                <a:t>不眠症</a:t>
              </a:r>
              <a:endParaRPr lang="en-US" altLang="ja-JP" dirty="0">
                <a:solidFill>
                  <a:schemeClr val="tx1"/>
                </a:solidFill>
              </a:endParaRPr>
            </a:p>
            <a:p>
              <a:pPr algn="ctr"/>
              <a:r>
                <a:rPr lang="ja-JP" altLang="en-US" dirty="0">
                  <a:solidFill>
                    <a:schemeClr val="tx1"/>
                  </a:solidFill>
                </a:rPr>
                <a:t>下痢</a:t>
              </a:r>
              <a:endParaRPr kumimoji="1" lang="ja-JP" altLang="en-US" dirty="0">
                <a:solidFill>
                  <a:schemeClr val="tx1"/>
                </a:solidFill>
              </a:endParaRPr>
            </a:p>
          </p:txBody>
        </p:sp>
        <p:sp>
          <p:nvSpPr>
            <p:cNvPr id="6" name="四角形: 角を丸くする 5">
              <a:extLst>
                <a:ext uri="{FF2B5EF4-FFF2-40B4-BE49-F238E27FC236}">
                  <a16:creationId xmlns:a16="http://schemas.microsoft.com/office/drawing/2014/main" id="{D36DE6CD-09C8-3348-1094-F595E224F69A}"/>
                </a:ext>
              </a:extLst>
            </p:cNvPr>
            <p:cNvSpPr/>
            <p:nvPr/>
          </p:nvSpPr>
          <p:spPr>
            <a:xfrm>
              <a:off x="4495839" y="437217"/>
              <a:ext cx="2447365" cy="1080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精神疾患</a:t>
              </a:r>
            </a:p>
          </p:txBody>
        </p:sp>
        <p:sp>
          <p:nvSpPr>
            <p:cNvPr id="7" name="正方形/長方形 6">
              <a:extLst>
                <a:ext uri="{FF2B5EF4-FFF2-40B4-BE49-F238E27FC236}">
                  <a16:creationId xmlns:a16="http://schemas.microsoft.com/office/drawing/2014/main" id="{308D3487-0016-037F-BDAD-0D5A79D74F52}"/>
                </a:ext>
              </a:extLst>
            </p:cNvPr>
            <p:cNvSpPr/>
            <p:nvPr/>
          </p:nvSpPr>
          <p:spPr>
            <a:xfrm>
              <a:off x="6332301" y="253866"/>
              <a:ext cx="2223247" cy="108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パニック障害</a:t>
              </a:r>
              <a:endParaRPr kumimoji="1" lang="en-US" altLang="ja-JP" dirty="0">
                <a:solidFill>
                  <a:schemeClr val="tx1"/>
                </a:solidFill>
              </a:endParaRPr>
            </a:p>
            <a:p>
              <a:pPr algn="ctr"/>
              <a:r>
                <a:rPr lang="ja-JP" altLang="en-US" dirty="0">
                  <a:solidFill>
                    <a:schemeClr val="tx1"/>
                  </a:solidFill>
                </a:rPr>
                <a:t>うつ病</a:t>
              </a:r>
              <a:endParaRPr lang="en-US" altLang="ja-JP" dirty="0">
                <a:solidFill>
                  <a:schemeClr val="tx1"/>
                </a:solidFill>
              </a:endParaRPr>
            </a:p>
            <a:p>
              <a:pPr algn="ctr"/>
              <a:r>
                <a:rPr kumimoji="1" lang="en-US" altLang="ja-JP" dirty="0">
                  <a:solidFill>
                    <a:schemeClr val="tx1"/>
                  </a:solidFill>
                </a:rPr>
                <a:t>PTSD</a:t>
              </a:r>
              <a:endParaRPr kumimoji="1" lang="ja-JP" altLang="en-US" dirty="0">
                <a:solidFill>
                  <a:schemeClr val="tx1"/>
                </a:solidFill>
              </a:endParaRPr>
            </a:p>
          </p:txBody>
        </p:sp>
        <p:sp>
          <p:nvSpPr>
            <p:cNvPr id="25" name="矢印: 上下 24">
              <a:extLst>
                <a:ext uri="{FF2B5EF4-FFF2-40B4-BE49-F238E27FC236}">
                  <a16:creationId xmlns:a16="http://schemas.microsoft.com/office/drawing/2014/main" id="{B2071D69-3E25-EC36-A677-6D6B7995B7BE}"/>
                </a:ext>
              </a:extLst>
            </p:cNvPr>
            <p:cNvSpPr/>
            <p:nvPr/>
          </p:nvSpPr>
          <p:spPr>
            <a:xfrm rot="19440105">
              <a:off x="7969276" y="1348807"/>
              <a:ext cx="216407" cy="3620386"/>
            </a:xfrm>
            <a:prstGeom prst="upDownArrow">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上下 25">
              <a:extLst>
                <a:ext uri="{FF2B5EF4-FFF2-40B4-BE49-F238E27FC236}">
                  <a16:creationId xmlns:a16="http://schemas.microsoft.com/office/drawing/2014/main" id="{DE4DF65A-1B02-7C08-6577-A22E94E55F90}"/>
                </a:ext>
              </a:extLst>
            </p:cNvPr>
            <p:cNvSpPr/>
            <p:nvPr/>
          </p:nvSpPr>
          <p:spPr>
            <a:xfrm rot="16200000">
              <a:off x="5764399" y="3743059"/>
              <a:ext cx="216407" cy="3620386"/>
            </a:xfrm>
            <a:prstGeom prst="upDownArrow">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上下 26">
              <a:extLst>
                <a:ext uri="{FF2B5EF4-FFF2-40B4-BE49-F238E27FC236}">
                  <a16:creationId xmlns:a16="http://schemas.microsoft.com/office/drawing/2014/main" id="{955E3DBF-41D9-03EA-5549-E57BD9246CEC}"/>
                </a:ext>
              </a:extLst>
            </p:cNvPr>
            <p:cNvSpPr/>
            <p:nvPr/>
          </p:nvSpPr>
          <p:spPr>
            <a:xfrm rot="2159895" flipH="1">
              <a:off x="3724006" y="1348807"/>
              <a:ext cx="216407" cy="3620386"/>
            </a:xfrm>
            <a:prstGeom prst="upDownArrow">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1BEE233F-FAEB-46F5-5836-14E413072E5A}"/>
                </a:ext>
              </a:extLst>
            </p:cNvPr>
            <p:cNvCxnSpPr/>
            <p:nvPr/>
          </p:nvCxnSpPr>
          <p:spPr>
            <a:xfrm flipH="1">
              <a:off x="3388113" y="3928730"/>
              <a:ext cx="1350744" cy="940638"/>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0" name="直線矢印コネクタ 29">
              <a:extLst>
                <a:ext uri="{FF2B5EF4-FFF2-40B4-BE49-F238E27FC236}">
                  <a16:creationId xmlns:a16="http://schemas.microsoft.com/office/drawing/2014/main" id="{987FA4D8-46CF-ED38-0745-DFF21D3C202F}"/>
                </a:ext>
              </a:extLst>
            </p:cNvPr>
            <p:cNvCxnSpPr>
              <a:cxnSpLocks/>
            </p:cNvCxnSpPr>
            <p:nvPr/>
          </p:nvCxnSpPr>
          <p:spPr>
            <a:xfrm flipH="1" flipV="1">
              <a:off x="6531798" y="3928730"/>
              <a:ext cx="1455123" cy="1013569"/>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33" name="直線矢印コネクタ 32">
              <a:extLst>
                <a:ext uri="{FF2B5EF4-FFF2-40B4-BE49-F238E27FC236}">
                  <a16:creationId xmlns:a16="http://schemas.microsoft.com/office/drawing/2014/main" id="{04AB6B16-6894-801C-E45B-F80A42AC254D}"/>
                </a:ext>
              </a:extLst>
            </p:cNvPr>
            <p:cNvCxnSpPr>
              <a:cxnSpLocks/>
              <a:stCxn id="3" idx="0"/>
              <a:endCxn id="6" idx="2"/>
            </p:cNvCxnSpPr>
            <p:nvPr/>
          </p:nvCxnSpPr>
          <p:spPr>
            <a:xfrm flipV="1">
              <a:off x="5719522" y="1517217"/>
              <a:ext cx="0" cy="1371783"/>
            </a:xfrm>
            <a:prstGeom prst="straightConnector1">
              <a:avLst/>
            </a:prstGeom>
            <a:ln w="38100">
              <a:headEnd type="triangle"/>
              <a:tailEnd type="triangle"/>
            </a:ln>
          </p:spPr>
          <p:style>
            <a:lnRef idx="1">
              <a:schemeClr val="accent2"/>
            </a:lnRef>
            <a:fillRef idx="0">
              <a:schemeClr val="accent2"/>
            </a:fillRef>
            <a:effectRef idx="0">
              <a:schemeClr val="accent2"/>
            </a:effectRef>
            <a:fontRef idx="minor">
              <a:schemeClr val="tx1"/>
            </a:fontRef>
          </p:style>
        </p:cxnSp>
        <p:sp>
          <p:nvSpPr>
            <p:cNvPr id="11" name="テキスト ボックス 10">
              <a:extLst>
                <a:ext uri="{FF2B5EF4-FFF2-40B4-BE49-F238E27FC236}">
                  <a16:creationId xmlns:a16="http://schemas.microsoft.com/office/drawing/2014/main" id="{C5A99FE1-9A41-CDA0-EDEE-291E764BEB6A}"/>
                </a:ext>
              </a:extLst>
            </p:cNvPr>
            <p:cNvSpPr txBox="1"/>
            <p:nvPr/>
          </p:nvSpPr>
          <p:spPr>
            <a:xfrm>
              <a:off x="6332301" y="4407703"/>
              <a:ext cx="1654620" cy="461665"/>
            </a:xfrm>
            <a:prstGeom prst="rect">
              <a:avLst/>
            </a:prstGeom>
            <a:noFill/>
          </p:spPr>
          <p:txBody>
            <a:bodyPr wrap="none" rtlCol="0">
              <a:spAutoFit/>
            </a:bodyPr>
            <a:lstStyle/>
            <a:p>
              <a:r>
                <a:rPr lang="en-US" altLang="ja-JP" sz="1200" dirty="0" err="1"/>
                <a:t>Pollatos</a:t>
              </a:r>
              <a:r>
                <a:rPr lang="en-US" altLang="ja-JP" sz="1200" dirty="0"/>
                <a:t> et al. (2007)</a:t>
              </a:r>
            </a:p>
            <a:p>
              <a:r>
                <a:rPr lang="en-US" altLang="ja-JP" sz="1200" dirty="0"/>
                <a:t>Herbert et al. (2010)</a:t>
              </a:r>
              <a:endParaRPr kumimoji="1" lang="ja-JP" altLang="en-US" sz="1200" dirty="0"/>
            </a:p>
          </p:txBody>
        </p:sp>
        <p:sp>
          <p:nvSpPr>
            <p:cNvPr id="13" name="テキスト ボックス 12">
              <a:extLst>
                <a:ext uri="{FF2B5EF4-FFF2-40B4-BE49-F238E27FC236}">
                  <a16:creationId xmlns:a16="http://schemas.microsoft.com/office/drawing/2014/main" id="{E270AB0F-1193-9800-2612-666DBB93E1F4}"/>
                </a:ext>
              </a:extLst>
            </p:cNvPr>
            <p:cNvSpPr txBox="1"/>
            <p:nvPr/>
          </p:nvSpPr>
          <p:spPr>
            <a:xfrm>
              <a:off x="4847291" y="2172144"/>
              <a:ext cx="1576072" cy="461665"/>
            </a:xfrm>
            <a:prstGeom prst="rect">
              <a:avLst/>
            </a:prstGeom>
            <a:noFill/>
          </p:spPr>
          <p:txBody>
            <a:bodyPr wrap="none" rtlCol="0">
              <a:spAutoFit/>
            </a:bodyPr>
            <a:lstStyle/>
            <a:p>
              <a:r>
                <a:rPr lang="en-US" altLang="ja-JP" sz="1200" dirty="0"/>
                <a:t>Khalsa et al. (2018)</a:t>
              </a:r>
            </a:p>
            <a:p>
              <a:r>
                <a:rPr lang="en-US" altLang="ja-JP" sz="1200" dirty="0" err="1"/>
                <a:t>Bonaz</a:t>
              </a:r>
              <a:r>
                <a:rPr lang="en-US" altLang="ja-JP" sz="1200" dirty="0"/>
                <a:t> et al. (2021)</a:t>
              </a:r>
              <a:endParaRPr kumimoji="1" lang="ja-JP" altLang="en-US" sz="1200" dirty="0"/>
            </a:p>
          </p:txBody>
        </p:sp>
        <p:sp>
          <p:nvSpPr>
            <p:cNvPr id="14" name="テキスト ボックス 13">
              <a:extLst>
                <a:ext uri="{FF2B5EF4-FFF2-40B4-BE49-F238E27FC236}">
                  <a16:creationId xmlns:a16="http://schemas.microsoft.com/office/drawing/2014/main" id="{B534593A-BE70-B77B-A057-4D7E9F61FCCB}"/>
                </a:ext>
              </a:extLst>
            </p:cNvPr>
            <p:cNvSpPr txBox="1"/>
            <p:nvPr/>
          </p:nvSpPr>
          <p:spPr>
            <a:xfrm>
              <a:off x="3508411" y="4217550"/>
              <a:ext cx="1107996" cy="461665"/>
            </a:xfrm>
            <a:prstGeom prst="rect">
              <a:avLst/>
            </a:prstGeom>
            <a:noFill/>
          </p:spPr>
          <p:txBody>
            <a:bodyPr wrap="none" rtlCol="0">
              <a:spAutoFit/>
            </a:bodyPr>
            <a:lstStyle/>
            <a:p>
              <a:pPr algn="r"/>
              <a:r>
                <a:rPr lang="en-US" altLang="ja-JP" sz="1200" dirty="0"/>
                <a:t>Schaan et al.</a:t>
              </a:r>
            </a:p>
            <a:p>
              <a:pPr algn="r"/>
              <a:r>
                <a:rPr lang="en-US" altLang="ja-JP" sz="1200" dirty="0"/>
                <a:t> (2019)</a:t>
              </a:r>
            </a:p>
          </p:txBody>
        </p:sp>
      </p:grpSp>
    </p:spTree>
    <p:extLst>
      <p:ext uri="{BB962C8B-B14F-4D97-AF65-F5344CB8AC3E}">
        <p14:creationId xmlns:p14="http://schemas.microsoft.com/office/powerpoint/2010/main" val="2946032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7B82AD3-796B-2560-7F5B-34A6A2AAAC57}"/>
              </a:ext>
            </a:extLst>
          </p:cNvPr>
          <p:cNvPicPr>
            <a:picLocks noChangeAspect="1"/>
          </p:cNvPicPr>
          <p:nvPr/>
        </p:nvPicPr>
        <p:blipFill rotWithShape="1">
          <a:blip r:embed="rId3"/>
          <a:srcRect l="72491" r="-67"/>
          <a:stretch/>
        </p:blipFill>
        <p:spPr>
          <a:xfrm>
            <a:off x="9505243" y="2274022"/>
            <a:ext cx="2092905" cy="1459535"/>
          </a:xfrm>
          <a:prstGeom prst="rect">
            <a:avLst/>
          </a:prstGeom>
        </p:spPr>
      </p:pic>
      <p:sp>
        <p:nvSpPr>
          <p:cNvPr id="2" name="タイトル 1">
            <a:extLst>
              <a:ext uri="{FF2B5EF4-FFF2-40B4-BE49-F238E27FC236}">
                <a16:creationId xmlns:a16="http://schemas.microsoft.com/office/drawing/2014/main" id="{7F57F8E2-521A-6620-738A-446DE4B84643}"/>
              </a:ext>
            </a:extLst>
          </p:cNvPr>
          <p:cNvSpPr>
            <a:spLocks noGrp="1"/>
          </p:cNvSpPr>
          <p:nvPr>
            <p:ph type="title"/>
          </p:nvPr>
        </p:nvSpPr>
        <p:spPr/>
        <p:txBody>
          <a:bodyPr/>
          <a:lstStyle/>
          <a:p>
            <a:r>
              <a:rPr kumimoji="1" lang="en-US" altLang="ja-JP"/>
              <a:t>Longitudinal study</a:t>
            </a:r>
            <a:endParaRPr kumimoji="1" lang="ja-JP" altLang="en-US"/>
          </a:p>
        </p:txBody>
      </p:sp>
      <p:sp>
        <p:nvSpPr>
          <p:cNvPr id="3" name="コンテンツ プレースホルダー 2">
            <a:extLst>
              <a:ext uri="{FF2B5EF4-FFF2-40B4-BE49-F238E27FC236}">
                <a16:creationId xmlns:a16="http://schemas.microsoft.com/office/drawing/2014/main" id="{6C15FF97-F6DE-6790-892B-D85CC5E02F26}"/>
              </a:ext>
            </a:extLst>
          </p:cNvPr>
          <p:cNvSpPr>
            <a:spLocks noGrp="1"/>
          </p:cNvSpPr>
          <p:nvPr>
            <p:ph idx="1"/>
          </p:nvPr>
        </p:nvSpPr>
        <p:spPr>
          <a:xfrm>
            <a:off x="838200" y="1825624"/>
            <a:ext cx="5257800" cy="3601781"/>
          </a:xfrm>
        </p:spPr>
        <p:txBody>
          <a:bodyPr>
            <a:normAutofit/>
          </a:bodyPr>
          <a:lstStyle/>
          <a:p>
            <a:r>
              <a:rPr lang="en-US" altLang="ja-JP" sz="1800"/>
              <a:t>MAIA subscales predicted degree of muscle dysmorphic disorder at 4 weeks (Grunewald et al., 2023)</a:t>
            </a:r>
          </a:p>
          <a:p>
            <a:endParaRPr lang="en-US" altLang="ja-JP" sz="1800"/>
          </a:p>
          <a:p>
            <a:r>
              <a:rPr lang="en-US" altLang="ja-JP" sz="1800"/>
              <a:t>Interoceptive accuracy did not predict body awareness over an eight weeks period of time (</a:t>
            </a:r>
            <a:r>
              <a:rPr lang="en-US" altLang="ja-JP" sz="1800" err="1"/>
              <a:t>Ferentzi</a:t>
            </a:r>
            <a:r>
              <a:rPr lang="en-US" altLang="ja-JP" sz="1800"/>
              <a:t> et al., 2018)</a:t>
            </a:r>
          </a:p>
          <a:p>
            <a:endParaRPr kumimoji="1" lang="en-US" altLang="ja-JP" sz="1800"/>
          </a:p>
          <a:p>
            <a:r>
              <a:rPr lang="en-US" altLang="ja-JP" sz="1800"/>
              <a:t>Dissatisfaction with body image 8 weeks later was not predicted by interoceptive accuracy (Drew et al., 2020)</a:t>
            </a:r>
            <a:endParaRPr kumimoji="1" lang="ja-JP" altLang="en-US" sz="1800"/>
          </a:p>
        </p:txBody>
      </p:sp>
      <p:pic>
        <p:nvPicPr>
          <p:cNvPr id="5" name="図 4">
            <a:extLst>
              <a:ext uri="{FF2B5EF4-FFF2-40B4-BE49-F238E27FC236}">
                <a16:creationId xmlns:a16="http://schemas.microsoft.com/office/drawing/2014/main" id="{93FA9DA0-CD94-9AF0-8B4B-5084A583B698}"/>
              </a:ext>
            </a:extLst>
          </p:cNvPr>
          <p:cNvPicPr>
            <a:picLocks noChangeAspect="1"/>
          </p:cNvPicPr>
          <p:nvPr/>
        </p:nvPicPr>
        <p:blipFill rotWithShape="1">
          <a:blip r:embed="rId3"/>
          <a:srcRect r="30723"/>
          <a:stretch/>
        </p:blipFill>
        <p:spPr>
          <a:xfrm>
            <a:off x="6317770" y="903943"/>
            <a:ext cx="5257800" cy="1459535"/>
          </a:xfrm>
          <a:prstGeom prst="rect">
            <a:avLst/>
          </a:prstGeom>
        </p:spPr>
      </p:pic>
      <p:pic>
        <p:nvPicPr>
          <p:cNvPr id="7" name="図 6">
            <a:extLst>
              <a:ext uri="{FF2B5EF4-FFF2-40B4-BE49-F238E27FC236}">
                <a16:creationId xmlns:a16="http://schemas.microsoft.com/office/drawing/2014/main" id="{862EF31C-B3B0-5390-7464-96D58CE4133F}"/>
              </a:ext>
            </a:extLst>
          </p:cNvPr>
          <p:cNvPicPr>
            <a:picLocks noChangeAspect="1"/>
          </p:cNvPicPr>
          <p:nvPr/>
        </p:nvPicPr>
        <p:blipFill>
          <a:blip r:embed="rId4"/>
          <a:stretch>
            <a:fillRect/>
          </a:stretch>
        </p:blipFill>
        <p:spPr>
          <a:xfrm>
            <a:off x="7458641" y="4052061"/>
            <a:ext cx="4008046" cy="1727850"/>
          </a:xfrm>
          <a:prstGeom prst="rect">
            <a:avLst/>
          </a:prstGeom>
        </p:spPr>
      </p:pic>
      <p:sp>
        <p:nvSpPr>
          <p:cNvPr id="8" name="テキスト ボックス 7">
            <a:extLst>
              <a:ext uri="{FF2B5EF4-FFF2-40B4-BE49-F238E27FC236}">
                <a16:creationId xmlns:a16="http://schemas.microsoft.com/office/drawing/2014/main" id="{A1153747-7762-6C9D-0E09-B313B3FB9ECC}"/>
              </a:ext>
            </a:extLst>
          </p:cNvPr>
          <p:cNvSpPr txBox="1"/>
          <p:nvPr/>
        </p:nvSpPr>
        <p:spPr>
          <a:xfrm>
            <a:off x="1160207" y="5847645"/>
            <a:ext cx="6529352" cy="369332"/>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u="sng"/>
              <a:t>Very few longitudinal studies, some with negative results</a:t>
            </a:r>
            <a:endParaRPr kumimoji="1" lang="ja-JP" altLang="en-US" u="sng"/>
          </a:p>
        </p:txBody>
      </p:sp>
    </p:spTree>
    <p:extLst>
      <p:ext uri="{BB962C8B-B14F-4D97-AF65-F5344CB8AC3E}">
        <p14:creationId xmlns:p14="http://schemas.microsoft.com/office/powerpoint/2010/main" val="416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A36F80-B2DE-4A44-A26A-919C63F2103B}"/>
              </a:ext>
            </a:extLst>
          </p:cNvPr>
          <p:cNvSpPr>
            <a:spLocks noGrp="1"/>
          </p:cNvSpPr>
          <p:nvPr>
            <p:ph type="title"/>
          </p:nvPr>
        </p:nvSpPr>
        <p:spPr/>
        <p:txBody>
          <a:bodyPr/>
          <a:lstStyle/>
          <a:p>
            <a:r>
              <a:rPr kumimoji="1" lang="en-US" altLang="ja-JP"/>
              <a:t>Interventions</a:t>
            </a:r>
            <a:endParaRPr kumimoji="1" lang="ja-JP" altLang="en-US"/>
          </a:p>
        </p:txBody>
      </p:sp>
      <p:pic>
        <p:nvPicPr>
          <p:cNvPr id="4" name="Picture 2">
            <a:extLst>
              <a:ext uri="{FF2B5EF4-FFF2-40B4-BE49-F238E27FC236}">
                <a16:creationId xmlns:a16="http://schemas.microsoft.com/office/drawing/2014/main" id="{9656A197-2712-E43E-5E1B-81B5B069B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808" y="1673200"/>
            <a:ext cx="3109769" cy="18825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BA2155A-B7C8-C694-A868-90EDD903C7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2294" y="4114785"/>
            <a:ext cx="3035283" cy="18098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詳細は画像後のキャプションに記載しております">
            <a:extLst>
              <a:ext uri="{FF2B5EF4-FFF2-40B4-BE49-F238E27FC236}">
                <a16:creationId xmlns:a16="http://schemas.microsoft.com/office/drawing/2014/main" id="{11A01C45-6938-74D5-7EF7-8B71542F6A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9460" y="1286477"/>
            <a:ext cx="2499057" cy="4940927"/>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2EB5C230-3E74-DC42-C680-F7D52BFA7166}"/>
              </a:ext>
            </a:extLst>
          </p:cNvPr>
          <p:cNvSpPr txBox="1"/>
          <p:nvPr/>
        </p:nvSpPr>
        <p:spPr>
          <a:xfrm>
            <a:off x="573155" y="1592365"/>
            <a:ext cx="4909479" cy="4801314"/>
          </a:xfrm>
          <a:prstGeom prst="rect">
            <a:avLst/>
          </a:prstGeom>
          <a:noFill/>
        </p:spPr>
        <p:txBody>
          <a:bodyPr wrap="square" rtlCol="0">
            <a:spAutoFit/>
          </a:bodyPr>
          <a:lstStyle/>
          <a:p>
            <a:r>
              <a:rPr kumimoji="1" lang="en-US" altLang="ja-JP" u="sng"/>
              <a:t>Parkin et al., 2013; Antony et al., 1994; </a:t>
            </a:r>
            <a:r>
              <a:rPr kumimoji="1" lang="en-US" altLang="ja-JP" u="sng" err="1"/>
              <a:t>Mussgay</a:t>
            </a:r>
            <a:r>
              <a:rPr kumimoji="1" lang="en-US" altLang="ja-JP" u="sng"/>
              <a:t> et al., 1999; </a:t>
            </a:r>
            <a:r>
              <a:rPr kumimoji="1" lang="en-US" altLang="ja-JP" u="sng" err="1"/>
              <a:t>Bornemann</a:t>
            </a:r>
            <a:r>
              <a:rPr lang="en-US" altLang="ja-JP" u="sng"/>
              <a:t> &amp;</a:t>
            </a:r>
            <a:r>
              <a:rPr kumimoji="1" lang="en-US" altLang="ja-JP" u="sng"/>
              <a:t> Singer, 2017; Fischer et al., 2017</a:t>
            </a:r>
            <a:endParaRPr kumimoji="1" lang="en-US" altLang="ja-JP"/>
          </a:p>
          <a:p>
            <a:pPr marL="285750" indent="-285750">
              <a:buFont typeface="Arial" panose="020B0604020202020204" pitchFamily="34" charset="0"/>
              <a:buChar char="•"/>
            </a:pPr>
            <a:r>
              <a:rPr kumimoji="1" lang="en-US" altLang="ja-JP"/>
              <a:t>Long-term contemplative and social-emotional training improved interoceptive accuracy with small to moderate effect sizes after 6 and 9 months (</a:t>
            </a:r>
            <a:r>
              <a:rPr kumimoji="1" lang="en-US" altLang="ja-JP" err="1"/>
              <a:t>Bornemann</a:t>
            </a:r>
            <a:r>
              <a:rPr lang="en-US" altLang="ja-JP"/>
              <a:t> &amp;</a:t>
            </a:r>
            <a:r>
              <a:rPr kumimoji="1" lang="en-US" altLang="ja-JP"/>
              <a:t> Singer, 2017)</a:t>
            </a:r>
            <a:endParaRPr lang="en-US" altLang="ja-JP"/>
          </a:p>
          <a:p>
            <a:pPr marL="285750" indent="-285750">
              <a:buFont typeface="Arial" panose="020B0604020202020204" pitchFamily="34" charset="0"/>
              <a:buChar char="•"/>
            </a:pPr>
            <a:endParaRPr kumimoji="1" lang="en-US" altLang="ja-JP"/>
          </a:p>
          <a:p>
            <a:pPr marL="285750" indent="-285750">
              <a:buFont typeface="Arial" panose="020B0604020202020204" pitchFamily="34" charset="0"/>
              <a:buChar char="•"/>
            </a:pPr>
            <a:r>
              <a:rPr kumimoji="1" lang="en-US" altLang="ja-JP"/>
              <a:t>One sub-study of an 8-week body scan intervention significantly improved heart rate perception (Fischer et al., 2017)</a:t>
            </a:r>
          </a:p>
          <a:p>
            <a:endParaRPr lang="en-US" altLang="ja-JP"/>
          </a:p>
          <a:p>
            <a:pPr marL="285750" indent="-285750">
              <a:buFont typeface="Wingdings" panose="05000000000000000000" pitchFamily="2" charset="2"/>
              <a:buChar char="Ø"/>
            </a:pPr>
            <a:r>
              <a:rPr lang="en-US" altLang="ja-JP"/>
              <a:t>While some studies have found improvements in interoceptive sensitivity with the intervention, others have not found significant effects</a:t>
            </a:r>
            <a:endParaRPr kumimoji="1" lang="ja-JP" altLang="en-US"/>
          </a:p>
        </p:txBody>
      </p:sp>
    </p:spTree>
    <p:extLst>
      <p:ext uri="{BB962C8B-B14F-4D97-AF65-F5344CB8AC3E}">
        <p14:creationId xmlns:p14="http://schemas.microsoft.com/office/powerpoint/2010/main" val="252798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24035-8ED8-46AD-B005-644BFFAAD0ED}"/>
              </a:ext>
            </a:extLst>
          </p:cNvPr>
          <p:cNvSpPr>
            <a:spLocks noGrp="1"/>
          </p:cNvSpPr>
          <p:nvPr>
            <p:ph type="title"/>
          </p:nvPr>
        </p:nvSpPr>
        <p:spPr/>
        <p:txBody>
          <a:bodyPr/>
          <a:lstStyle/>
          <a:p>
            <a:r>
              <a:rPr lang="en-US" altLang="ja-JP"/>
              <a:t>Stability of interoceptive sensitivity</a:t>
            </a:r>
            <a:endParaRPr kumimoji="1" lang="ja-JP" altLang="en-US"/>
          </a:p>
        </p:txBody>
      </p:sp>
      <p:sp>
        <p:nvSpPr>
          <p:cNvPr id="3" name="コンテンツ プレースホルダー 2">
            <a:extLst>
              <a:ext uri="{FF2B5EF4-FFF2-40B4-BE49-F238E27FC236}">
                <a16:creationId xmlns:a16="http://schemas.microsoft.com/office/drawing/2014/main" id="{33A43BAB-1D42-4FEF-9FB2-EF5E2917C60F}"/>
              </a:ext>
            </a:extLst>
          </p:cNvPr>
          <p:cNvSpPr>
            <a:spLocks noGrp="1"/>
          </p:cNvSpPr>
          <p:nvPr>
            <p:ph idx="1"/>
          </p:nvPr>
        </p:nvSpPr>
        <p:spPr/>
        <p:txBody>
          <a:bodyPr>
            <a:normAutofit/>
          </a:bodyPr>
          <a:lstStyle/>
          <a:p>
            <a:r>
              <a:rPr lang="en-US" altLang="ja-JP" sz="1800"/>
              <a:t>Test-retest reliability for the tracking task was estimated to be up to 0.81 (</a:t>
            </a:r>
            <a:r>
              <a:rPr lang="en-US" altLang="ja-JP" sz="1800" err="1"/>
              <a:t>Pollatos</a:t>
            </a:r>
            <a:r>
              <a:rPr lang="en-US" altLang="ja-JP" sz="1800"/>
              <a:t> et al., 2007; Herbert et al., 2011)</a:t>
            </a:r>
            <a:endParaRPr kumimoji="1" lang="en-US" altLang="ja-JP" sz="1800"/>
          </a:p>
          <a:p>
            <a:r>
              <a:rPr lang="en-US" altLang="ja-JP" sz="1800"/>
              <a:t>Strong test-retest correlation of heartbeat perception in a four weeks period (r = 0.58; </a:t>
            </a:r>
            <a:r>
              <a:rPr lang="en-US" altLang="ja-JP" sz="1800" err="1"/>
              <a:t>Mussgay</a:t>
            </a:r>
            <a:r>
              <a:rPr lang="en-US" altLang="ja-JP" sz="1800"/>
              <a:t> et al., 1999)</a:t>
            </a:r>
            <a:endParaRPr kumimoji="1" lang="en-US" altLang="ja-JP" sz="1800"/>
          </a:p>
          <a:p>
            <a:r>
              <a:rPr lang="en-US" altLang="ja-JP" sz="1800"/>
              <a:t>A study investigating a big sample of children (N = 1657) between age 6 and 11 found relatively low stability of heartbeat perception (β = 0.33) after a year (Koch &amp; </a:t>
            </a:r>
            <a:r>
              <a:rPr lang="en-US" altLang="ja-JP" sz="1800" err="1"/>
              <a:t>Pollatos</a:t>
            </a:r>
            <a:r>
              <a:rPr lang="en-US" altLang="ja-JP" sz="1800"/>
              <a:t>, 2014)</a:t>
            </a:r>
            <a:endParaRPr kumimoji="1" lang="ja-JP" altLang="en-US" sz="1800"/>
          </a:p>
        </p:txBody>
      </p:sp>
      <p:pic>
        <p:nvPicPr>
          <p:cNvPr id="4" name="Picture 2">
            <a:extLst>
              <a:ext uri="{FF2B5EF4-FFF2-40B4-BE49-F238E27FC236}">
                <a16:creationId xmlns:a16="http://schemas.microsoft.com/office/drawing/2014/main" id="{456BB692-096F-CEBD-1A40-6D6D440A8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924" y="4458689"/>
            <a:ext cx="3538393" cy="20341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12259E4-B41A-3018-6A32-C2EFBD4149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3339" y="4113540"/>
            <a:ext cx="4873336" cy="237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666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4EB0EB-3312-429E-8815-7940C3B217A8}"/>
              </a:ext>
            </a:extLst>
          </p:cNvPr>
          <p:cNvSpPr>
            <a:spLocks noGrp="1"/>
          </p:cNvSpPr>
          <p:nvPr>
            <p:ph type="title"/>
          </p:nvPr>
        </p:nvSpPr>
        <p:spPr/>
        <p:txBody>
          <a:bodyPr/>
          <a:lstStyle/>
          <a:p>
            <a:r>
              <a:rPr kumimoji="1" lang="en-US" altLang="ja-JP"/>
              <a:t>Research question</a:t>
            </a:r>
            <a:endParaRPr kumimoji="1" lang="ja-JP" altLang="en-US"/>
          </a:p>
        </p:txBody>
      </p:sp>
      <p:sp>
        <p:nvSpPr>
          <p:cNvPr id="3" name="コンテンツ プレースホルダー 2">
            <a:extLst>
              <a:ext uri="{FF2B5EF4-FFF2-40B4-BE49-F238E27FC236}">
                <a16:creationId xmlns:a16="http://schemas.microsoft.com/office/drawing/2014/main" id="{2090B440-E66D-492C-9D3F-E2C622B77FA7}"/>
              </a:ext>
            </a:extLst>
          </p:cNvPr>
          <p:cNvSpPr>
            <a:spLocks noGrp="1"/>
          </p:cNvSpPr>
          <p:nvPr>
            <p:ph idx="1"/>
          </p:nvPr>
        </p:nvSpPr>
        <p:spPr/>
        <p:txBody>
          <a:bodyPr>
            <a:normAutofit/>
          </a:bodyPr>
          <a:lstStyle/>
          <a:p>
            <a:pPr marL="0" indent="0">
              <a:buNone/>
            </a:pPr>
            <a:r>
              <a:rPr kumimoji="1" lang="en-US" altLang="ja-JP" sz="2000"/>
              <a:t>Effects of changes in interoceptive sensitivity over a month</a:t>
            </a:r>
          </a:p>
          <a:p>
            <a:pPr marL="0" indent="0">
              <a:buNone/>
            </a:pPr>
            <a:endParaRPr kumimoji="1" lang="en-US" altLang="ja-JP" sz="2000"/>
          </a:p>
          <a:p>
            <a:r>
              <a:rPr kumimoji="1" lang="en-US" altLang="ja-JP" sz="2000"/>
              <a:t>Do changes in interoceptive sensitivity predict changes in (autonomic nervous system) physiological responses?</a:t>
            </a:r>
          </a:p>
          <a:p>
            <a:endParaRPr kumimoji="1" lang="en-US" altLang="ja-JP" sz="2000"/>
          </a:p>
          <a:p>
            <a:r>
              <a:rPr kumimoji="1" lang="en-US" altLang="ja-JP" sz="2000"/>
              <a:t>Do changes in interoceptive sensitivity predict changes in EEG under stressful conditions?</a:t>
            </a:r>
          </a:p>
          <a:p>
            <a:endParaRPr kumimoji="1" lang="en-US" altLang="ja-JP" sz="2000"/>
          </a:p>
          <a:p>
            <a:r>
              <a:rPr kumimoji="1" lang="en-US" altLang="ja-JP" sz="2000"/>
              <a:t>Do changes in interoceptive sensitivity predict changes in emotional/psychological state?</a:t>
            </a:r>
            <a:endParaRPr kumimoji="1" lang="ja-JP" altLang="en-US" sz="2000"/>
          </a:p>
        </p:txBody>
      </p:sp>
    </p:spTree>
    <p:extLst>
      <p:ext uri="{BB962C8B-B14F-4D97-AF65-F5344CB8AC3E}">
        <p14:creationId xmlns:p14="http://schemas.microsoft.com/office/powerpoint/2010/main" val="17154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テキスト ボックス 48">
            <a:extLst>
              <a:ext uri="{FF2B5EF4-FFF2-40B4-BE49-F238E27FC236}">
                <a16:creationId xmlns:a16="http://schemas.microsoft.com/office/drawing/2014/main" id="{3A5EAC03-EDBA-4C7D-A7E5-D42AF8988B83}"/>
              </a:ext>
            </a:extLst>
          </p:cNvPr>
          <p:cNvSpPr txBox="1"/>
          <p:nvPr/>
        </p:nvSpPr>
        <p:spPr>
          <a:xfrm>
            <a:off x="1059535" y="4421114"/>
            <a:ext cx="3181370" cy="646331"/>
          </a:xfrm>
          <a:prstGeom prst="rect">
            <a:avLst/>
          </a:prstGeom>
          <a:noFill/>
        </p:spPr>
        <p:txBody>
          <a:bodyPr wrap="square" rtlCol="0">
            <a:spAutoFit/>
          </a:bodyPr>
          <a:lstStyle/>
          <a:p>
            <a:r>
              <a:rPr kumimoji="1" lang="en-US" altLang="ja-JP"/>
              <a:t>ADI watch worn daily at bedtime</a:t>
            </a:r>
          </a:p>
        </p:txBody>
      </p:sp>
      <p:sp>
        <p:nvSpPr>
          <p:cNvPr id="2" name="タイトル 1">
            <a:extLst>
              <a:ext uri="{FF2B5EF4-FFF2-40B4-BE49-F238E27FC236}">
                <a16:creationId xmlns:a16="http://schemas.microsoft.com/office/drawing/2014/main" id="{9AB7AA91-1F6A-451E-A942-BE120CCA658B}"/>
              </a:ext>
            </a:extLst>
          </p:cNvPr>
          <p:cNvSpPr>
            <a:spLocks noGrp="1"/>
          </p:cNvSpPr>
          <p:nvPr>
            <p:ph type="title"/>
          </p:nvPr>
        </p:nvSpPr>
        <p:spPr/>
        <p:txBody>
          <a:bodyPr/>
          <a:lstStyle/>
          <a:p>
            <a:r>
              <a:rPr lang="en-US" altLang="ja-JP"/>
              <a:t>Procedure</a:t>
            </a:r>
            <a:endParaRPr kumimoji="1" lang="ja-JP" altLang="en-US"/>
          </a:p>
        </p:txBody>
      </p:sp>
      <p:pic>
        <p:nvPicPr>
          <p:cNvPr id="1026" name="Picture 2" descr="患者のより良いケアを実現するセンサー技術とデジタル技術 | アナログ・デバイセズ">
            <a:extLst>
              <a:ext uri="{FF2B5EF4-FFF2-40B4-BE49-F238E27FC236}">
                <a16:creationId xmlns:a16="http://schemas.microsoft.com/office/drawing/2014/main" id="{04BFF43C-9B6A-42E0-A752-E852B61B1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785" y="5384917"/>
            <a:ext cx="1281120" cy="93948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線矢印コネクタ 3">
            <a:extLst>
              <a:ext uri="{FF2B5EF4-FFF2-40B4-BE49-F238E27FC236}">
                <a16:creationId xmlns:a16="http://schemas.microsoft.com/office/drawing/2014/main" id="{6FF61ED3-7CCA-4773-B637-B527D91758E4}"/>
              </a:ext>
            </a:extLst>
          </p:cNvPr>
          <p:cNvCxnSpPr/>
          <p:nvPr/>
        </p:nvCxnSpPr>
        <p:spPr>
          <a:xfrm>
            <a:off x="769829" y="2340780"/>
            <a:ext cx="10652342" cy="0"/>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cxnSp>
        <p:nvCxnSpPr>
          <p:cNvPr id="6" name="直線コネクタ 5">
            <a:extLst>
              <a:ext uri="{FF2B5EF4-FFF2-40B4-BE49-F238E27FC236}">
                <a16:creationId xmlns:a16="http://schemas.microsoft.com/office/drawing/2014/main" id="{C87301D9-7154-4999-ABF3-A01C229D54CB}"/>
              </a:ext>
            </a:extLst>
          </p:cNvPr>
          <p:cNvCxnSpPr/>
          <p:nvPr/>
        </p:nvCxnSpPr>
        <p:spPr>
          <a:xfrm>
            <a:off x="1080654" y="2149265"/>
            <a:ext cx="0" cy="38238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57375B35-D89E-4759-A07B-7A64DEF1340C}"/>
              </a:ext>
            </a:extLst>
          </p:cNvPr>
          <p:cNvCxnSpPr/>
          <p:nvPr/>
        </p:nvCxnSpPr>
        <p:spPr>
          <a:xfrm>
            <a:off x="6028113" y="2149265"/>
            <a:ext cx="0" cy="38238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E240595-7174-481A-89AE-CFA35D6AB63F}"/>
              </a:ext>
            </a:extLst>
          </p:cNvPr>
          <p:cNvCxnSpPr/>
          <p:nvPr/>
        </p:nvCxnSpPr>
        <p:spPr>
          <a:xfrm>
            <a:off x="10975570" y="2149265"/>
            <a:ext cx="0" cy="38238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0066A0BF-F549-46B6-BEBF-00D91CFEFF02}"/>
              </a:ext>
            </a:extLst>
          </p:cNvPr>
          <p:cNvSpPr txBox="1"/>
          <p:nvPr/>
        </p:nvSpPr>
        <p:spPr>
          <a:xfrm>
            <a:off x="838200" y="1712425"/>
            <a:ext cx="458780" cy="369332"/>
          </a:xfrm>
          <a:prstGeom prst="rect">
            <a:avLst/>
          </a:prstGeom>
          <a:noFill/>
        </p:spPr>
        <p:txBody>
          <a:bodyPr wrap="none" rtlCol="0">
            <a:spAutoFit/>
          </a:bodyPr>
          <a:lstStyle/>
          <a:p>
            <a:r>
              <a:rPr kumimoji="1" lang="en-US" altLang="ja-JP"/>
              <a:t>T0</a:t>
            </a:r>
            <a:endParaRPr kumimoji="1" lang="ja-JP" altLang="en-US"/>
          </a:p>
        </p:txBody>
      </p:sp>
      <p:sp>
        <p:nvSpPr>
          <p:cNvPr id="11" name="テキスト ボックス 10">
            <a:extLst>
              <a:ext uri="{FF2B5EF4-FFF2-40B4-BE49-F238E27FC236}">
                <a16:creationId xmlns:a16="http://schemas.microsoft.com/office/drawing/2014/main" id="{495D074E-D1B1-434F-8209-03DF512CB348}"/>
              </a:ext>
            </a:extLst>
          </p:cNvPr>
          <p:cNvSpPr txBox="1"/>
          <p:nvPr/>
        </p:nvSpPr>
        <p:spPr>
          <a:xfrm>
            <a:off x="5792191" y="1699328"/>
            <a:ext cx="458780" cy="369332"/>
          </a:xfrm>
          <a:prstGeom prst="rect">
            <a:avLst/>
          </a:prstGeom>
          <a:noFill/>
        </p:spPr>
        <p:txBody>
          <a:bodyPr wrap="none" rtlCol="0">
            <a:spAutoFit/>
          </a:bodyPr>
          <a:lstStyle/>
          <a:p>
            <a:r>
              <a:rPr kumimoji="1" lang="en-US" altLang="ja-JP"/>
              <a:t>T1</a:t>
            </a:r>
            <a:endParaRPr kumimoji="1" lang="ja-JP" altLang="en-US"/>
          </a:p>
        </p:txBody>
      </p:sp>
      <p:sp>
        <p:nvSpPr>
          <p:cNvPr id="12" name="テキスト ボックス 11">
            <a:extLst>
              <a:ext uri="{FF2B5EF4-FFF2-40B4-BE49-F238E27FC236}">
                <a16:creationId xmlns:a16="http://schemas.microsoft.com/office/drawing/2014/main" id="{C2BE4C65-D5B1-4C5F-8B0E-A7F85778E095}"/>
              </a:ext>
            </a:extLst>
          </p:cNvPr>
          <p:cNvSpPr txBox="1"/>
          <p:nvPr/>
        </p:nvSpPr>
        <p:spPr>
          <a:xfrm>
            <a:off x="10746180" y="1714749"/>
            <a:ext cx="458780" cy="369332"/>
          </a:xfrm>
          <a:prstGeom prst="rect">
            <a:avLst/>
          </a:prstGeom>
          <a:noFill/>
        </p:spPr>
        <p:txBody>
          <a:bodyPr wrap="none" rtlCol="0">
            <a:spAutoFit/>
          </a:bodyPr>
          <a:lstStyle/>
          <a:p>
            <a:r>
              <a:rPr kumimoji="1" lang="en-US" altLang="ja-JP"/>
              <a:t>T2</a:t>
            </a:r>
            <a:endParaRPr kumimoji="1" lang="ja-JP" altLang="en-US"/>
          </a:p>
        </p:txBody>
      </p:sp>
      <p:sp>
        <p:nvSpPr>
          <p:cNvPr id="10" name="テキスト ボックス 9">
            <a:extLst>
              <a:ext uri="{FF2B5EF4-FFF2-40B4-BE49-F238E27FC236}">
                <a16:creationId xmlns:a16="http://schemas.microsoft.com/office/drawing/2014/main" id="{E6881909-B315-473D-98E2-59D208965BD7}"/>
              </a:ext>
            </a:extLst>
          </p:cNvPr>
          <p:cNvSpPr txBox="1"/>
          <p:nvPr/>
        </p:nvSpPr>
        <p:spPr>
          <a:xfrm>
            <a:off x="3015434" y="1904525"/>
            <a:ext cx="1058303" cy="369332"/>
          </a:xfrm>
          <a:prstGeom prst="rect">
            <a:avLst/>
          </a:prstGeom>
          <a:noFill/>
        </p:spPr>
        <p:txBody>
          <a:bodyPr wrap="none" rtlCol="0">
            <a:spAutoFit/>
          </a:bodyPr>
          <a:lstStyle/>
          <a:p>
            <a:r>
              <a:rPr kumimoji="1" lang="en-US" altLang="ja-JP"/>
              <a:t>1 month</a:t>
            </a:r>
            <a:endParaRPr kumimoji="1" lang="ja-JP" altLang="en-US"/>
          </a:p>
        </p:txBody>
      </p:sp>
      <p:sp>
        <p:nvSpPr>
          <p:cNvPr id="14" name="テキスト ボックス 13">
            <a:extLst>
              <a:ext uri="{FF2B5EF4-FFF2-40B4-BE49-F238E27FC236}">
                <a16:creationId xmlns:a16="http://schemas.microsoft.com/office/drawing/2014/main" id="{E69F97AD-1AD5-4CD5-9887-EA54C3FB7688}"/>
              </a:ext>
            </a:extLst>
          </p:cNvPr>
          <p:cNvSpPr txBox="1"/>
          <p:nvPr/>
        </p:nvSpPr>
        <p:spPr>
          <a:xfrm>
            <a:off x="7969424" y="1904525"/>
            <a:ext cx="1058303" cy="369332"/>
          </a:xfrm>
          <a:prstGeom prst="rect">
            <a:avLst/>
          </a:prstGeom>
          <a:noFill/>
        </p:spPr>
        <p:txBody>
          <a:bodyPr wrap="none" rtlCol="0">
            <a:spAutoFit/>
          </a:bodyPr>
          <a:lstStyle/>
          <a:p>
            <a:r>
              <a:rPr kumimoji="1" lang="en-US" altLang="ja-JP"/>
              <a:t>1 month</a:t>
            </a:r>
            <a:endParaRPr kumimoji="1" lang="ja-JP" altLang="en-US"/>
          </a:p>
        </p:txBody>
      </p:sp>
      <p:sp>
        <p:nvSpPr>
          <p:cNvPr id="13" name="右中かっこ 12">
            <a:extLst>
              <a:ext uri="{FF2B5EF4-FFF2-40B4-BE49-F238E27FC236}">
                <a16:creationId xmlns:a16="http://schemas.microsoft.com/office/drawing/2014/main" id="{BBA2CE3F-D3D8-4622-85A4-D84997B58DD5}"/>
              </a:ext>
            </a:extLst>
          </p:cNvPr>
          <p:cNvSpPr/>
          <p:nvPr/>
        </p:nvSpPr>
        <p:spPr>
          <a:xfrm rot="5400000">
            <a:off x="3398859" y="335546"/>
            <a:ext cx="311049" cy="461455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6" name="右中かっこ 15">
            <a:extLst>
              <a:ext uri="{FF2B5EF4-FFF2-40B4-BE49-F238E27FC236}">
                <a16:creationId xmlns:a16="http://schemas.microsoft.com/office/drawing/2014/main" id="{96B75B68-0741-4FF9-8DA2-64F3B43E0ED1}"/>
              </a:ext>
            </a:extLst>
          </p:cNvPr>
          <p:cNvSpPr/>
          <p:nvPr/>
        </p:nvSpPr>
        <p:spPr>
          <a:xfrm rot="5400000">
            <a:off x="8346318" y="335547"/>
            <a:ext cx="311049" cy="461455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9DD4331F-A9B7-4B96-A03F-033D449C8202}"/>
              </a:ext>
            </a:extLst>
          </p:cNvPr>
          <p:cNvCxnSpPr/>
          <p:nvPr/>
        </p:nvCxnSpPr>
        <p:spPr>
          <a:xfrm>
            <a:off x="1080654" y="2531651"/>
            <a:ext cx="0" cy="897349"/>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8" name="テキスト ボックス 17">
            <a:extLst>
              <a:ext uri="{FF2B5EF4-FFF2-40B4-BE49-F238E27FC236}">
                <a16:creationId xmlns:a16="http://schemas.microsoft.com/office/drawing/2014/main" id="{27A6BEB3-9BE9-4E41-98DF-B031471A12C0}"/>
              </a:ext>
            </a:extLst>
          </p:cNvPr>
          <p:cNvSpPr txBox="1"/>
          <p:nvPr/>
        </p:nvSpPr>
        <p:spPr>
          <a:xfrm>
            <a:off x="1067590" y="3104942"/>
            <a:ext cx="1675459" cy="369332"/>
          </a:xfrm>
          <a:prstGeom prst="rect">
            <a:avLst/>
          </a:prstGeom>
          <a:noFill/>
        </p:spPr>
        <p:txBody>
          <a:bodyPr wrap="none" rtlCol="0">
            <a:spAutoFit/>
          </a:bodyPr>
          <a:lstStyle/>
          <a:p>
            <a:r>
              <a:rPr kumimoji="1" lang="en-US" altLang="ja-JP"/>
              <a:t>Questionnaire</a:t>
            </a:r>
            <a:endParaRPr kumimoji="1" lang="ja-JP" altLang="en-US"/>
          </a:p>
        </p:txBody>
      </p:sp>
      <p:sp>
        <p:nvSpPr>
          <p:cNvPr id="19" name="正方形/長方形 18">
            <a:extLst>
              <a:ext uri="{FF2B5EF4-FFF2-40B4-BE49-F238E27FC236}">
                <a16:creationId xmlns:a16="http://schemas.microsoft.com/office/drawing/2014/main" id="{B9025BCD-19D0-476F-AD07-969AFA5A4ACE}"/>
              </a:ext>
            </a:extLst>
          </p:cNvPr>
          <p:cNvSpPr/>
          <p:nvPr/>
        </p:nvSpPr>
        <p:spPr>
          <a:xfrm>
            <a:off x="4572010" y="3721994"/>
            <a:ext cx="6850158" cy="26788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481221B-470E-42E4-8114-BE9A79645E93}"/>
              </a:ext>
            </a:extLst>
          </p:cNvPr>
          <p:cNvSpPr/>
          <p:nvPr/>
        </p:nvSpPr>
        <p:spPr>
          <a:xfrm>
            <a:off x="838199" y="4002291"/>
            <a:ext cx="3530601" cy="23985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443F0E21-D53B-4B4A-AA89-B8080470810D}"/>
              </a:ext>
            </a:extLst>
          </p:cNvPr>
          <p:cNvCxnSpPr>
            <a:cxnSpLocks/>
            <a:stCxn id="13" idx="1"/>
            <a:endCxn id="21" idx="0"/>
          </p:cNvCxnSpPr>
          <p:nvPr/>
        </p:nvCxnSpPr>
        <p:spPr>
          <a:xfrm flipH="1">
            <a:off x="2603500" y="2798349"/>
            <a:ext cx="950883" cy="12039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975C03D-AA52-4230-824C-D4C76D71B803}"/>
              </a:ext>
            </a:extLst>
          </p:cNvPr>
          <p:cNvCxnSpPr>
            <a:cxnSpLocks/>
            <a:stCxn id="16" idx="1"/>
            <a:endCxn id="21" idx="0"/>
          </p:cNvCxnSpPr>
          <p:nvPr/>
        </p:nvCxnSpPr>
        <p:spPr>
          <a:xfrm flipH="1">
            <a:off x="2603500" y="2798350"/>
            <a:ext cx="5898342" cy="120394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177A73B6-331B-4012-A9FD-B3529C87230D}"/>
              </a:ext>
            </a:extLst>
          </p:cNvPr>
          <p:cNvCxnSpPr>
            <a:cxnSpLocks/>
            <a:endCxn id="19" idx="0"/>
          </p:cNvCxnSpPr>
          <p:nvPr/>
        </p:nvCxnSpPr>
        <p:spPr>
          <a:xfrm>
            <a:off x="6028113" y="2531651"/>
            <a:ext cx="1968976" cy="11903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BC68C47-E0B3-4854-966F-4EC412CD854D}"/>
              </a:ext>
            </a:extLst>
          </p:cNvPr>
          <p:cNvCxnSpPr>
            <a:cxnSpLocks/>
            <a:endCxn id="19" idx="0"/>
          </p:cNvCxnSpPr>
          <p:nvPr/>
        </p:nvCxnSpPr>
        <p:spPr>
          <a:xfrm flipH="1">
            <a:off x="7997089" y="2540556"/>
            <a:ext cx="2947806" cy="118143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53A6B476-7A08-4990-8D7C-246CE674A63D}"/>
              </a:ext>
            </a:extLst>
          </p:cNvPr>
          <p:cNvSpPr txBox="1"/>
          <p:nvPr/>
        </p:nvSpPr>
        <p:spPr>
          <a:xfrm>
            <a:off x="956969" y="4089731"/>
            <a:ext cx="1507144" cy="369332"/>
          </a:xfrm>
          <a:prstGeom prst="rect">
            <a:avLst/>
          </a:prstGeom>
          <a:noFill/>
        </p:spPr>
        <p:txBody>
          <a:bodyPr wrap="none" rtlCol="0">
            <a:spAutoFit/>
          </a:bodyPr>
          <a:lstStyle/>
          <a:p>
            <a:r>
              <a:rPr kumimoji="1" lang="en-US" altLang="ja-JP" b="1">
                <a:solidFill>
                  <a:srgbClr val="FF0000"/>
                </a:solidFill>
              </a:rPr>
              <a:t>Re</a:t>
            </a:r>
            <a:r>
              <a:rPr lang="en-US" altLang="ja-JP" b="1">
                <a:solidFill>
                  <a:srgbClr val="FF0000"/>
                </a:solidFill>
              </a:rPr>
              <a:t>s-Q band</a:t>
            </a:r>
            <a:endParaRPr kumimoji="1" lang="ja-JP" altLang="en-US" b="1">
              <a:solidFill>
                <a:srgbClr val="FF0000"/>
              </a:solidFill>
            </a:endParaRPr>
          </a:p>
        </p:txBody>
      </p:sp>
      <p:sp>
        <p:nvSpPr>
          <p:cNvPr id="38" name="テキスト ボックス 37">
            <a:extLst>
              <a:ext uri="{FF2B5EF4-FFF2-40B4-BE49-F238E27FC236}">
                <a16:creationId xmlns:a16="http://schemas.microsoft.com/office/drawing/2014/main" id="{B42A6D9E-743E-4C0F-972F-6408DC750613}"/>
              </a:ext>
            </a:extLst>
          </p:cNvPr>
          <p:cNvSpPr txBox="1"/>
          <p:nvPr/>
        </p:nvSpPr>
        <p:spPr>
          <a:xfrm>
            <a:off x="4764435" y="3815767"/>
            <a:ext cx="1765227" cy="369332"/>
          </a:xfrm>
          <a:prstGeom prst="rect">
            <a:avLst/>
          </a:prstGeom>
          <a:noFill/>
        </p:spPr>
        <p:txBody>
          <a:bodyPr wrap="none" rtlCol="0">
            <a:spAutoFit/>
          </a:bodyPr>
          <a:lstStyle/>
          <a:p>
            <a:r>
              <a:rPr kumimoji="1" lang="en-US" altLang="ja-JP" b="1"/>
              <a:t>Questionnaire</a:t>
            </a:r>
            <a:endParaRPr kumimoji="1" lang="ja-JP" altLang="en-US" b="1"/>
          </a:p>
        </p:txBody>
      </p:sp>
      <p:sp>
        <p:nvSpPr>
          <p:cNvPr id="39" name="テキスト ボックス 38">
            <a:extLst>
              <a:ext uri="{FF2B5EF4-FFF2-40B4-BE49-F238E27FC236}">
                <a16:creationId xmlns:a16="http://schemas.microsoft.com/office/drawing/2014/main" id="{3DB8CA34-09C2-425F-94E0-6003D4796BAB}"/>
              </a:ext>
            </a:extLst>
          </p:cNvPr>
          <p:cNvSpPr txBox="1"/>
          <p:nvPr/>
        </p:nvSpPr>
        <p:spPr>
          <a:xfrm>
            <a:off x="7610328" y="3815767"/>
            <a:ext cx="2880917" cy="369332"/>
          </a:xfrm>
          <a:prstGeom prst="rect">
            <a:avLst/>
          </a:prstGeom>
          <a:noFill/>
        </p:spPr>
        <p:txBody>
          <a:bodyPr wrap="none" rtlCol="0">
            <a:spAutoFit/>
          </a:bodyPr>
          <a:lstStyle/>
          <a:p>
            <a:r>
              <a:rPr kumimoji="1" lang="en-US" altLang="ja-JP" b="1"/>
              <a:t>Interoceptive sensitivity</a:t>
            </a:r>
            <a:endParaRPr kumimoji="1" lang="ja-JP" altLang="en-US" b="1"/>
          </a:p>
        </p:txBody>
      </p:sp>
      <p:pic>
        <p:nvPicPr>
          <p:cNvPr id="1028" name="Picture 4" descr="北広島町役場">
            <a:extLst>
              <a:ext uri="{FF2B5EF4-FFF2-40B4-BE49-F238E27FC236}">
                <a16:creationId xmlns:a16="http://schemas.microsoft.com/office/drawing/2014/main" id="{B1FEB15F-0348-4177-984A-5A703C8980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2983" y="736663"/>
            <a:ext cx="2226704" cy="614263"/>
          </a:xfrm>
          <a:prstGeom prst="rect">
            <a:avLst/>
          </a:prstGeom>
          <a:noFill/>
          <a:extLst>
            <a:ext uri="{909E8E84-426E-40DD-AFC4-6F175D3DCCD1}">
              <a14:hiddenFill xmlns:a14="http://schemas.microsoft.com/office/drawing/2010/main">
                <a:solidFill>
                  <a:srgbClr val="FFFFFF"/>
                </a:solidFill>
              </a14:hiddenFill>
            </a:ext>
          </a:extLst>
        </p:spPr>
      </p:pic>
      <p:sp>
        <p:nvSpPr>
          <p:cNvPr id="42" name="テキスト ボックス 41">
            <a:extLst>
              <a:ext uri="{FF2B5EF4-FFF2-40B4-BE49-F238E27FC236}">
                <a16:creationId xmlns:a16="http://schemas.microsoft.com/office/drawing/2014/main" id="{27C59FC5-2901-42B8-BFB2-C3E01B5D1398}"/>
              </a:ext>
            </a:extLst>
          </p:cNvPr>
          <p:cNvSpPr txBox="1"/>
          <p:nvPr/>
        </p:nvSpPr>
        <p:spPr>
          <a:xfrm>
            <a:off x="4993055" y="5129644"/>
            <a:ext cx="1943161" cy="1200329"/>
          </a:xfrm>
          <a:prstGeom prst="rect">
            <a:avLst/>
          </a:prstGeom>
          <a:noFill/>
        </p:spPr>
        <p:txBody>
          <a:bodyPr wrap="none" rtlCol="0">
            <a:spAutoFit/>
          </a:bodyPr>
          <a:lstStyle/>
          <a:p>
            <a:r>
              <a:rPr lang="en-US" altLang="ja-JP"/>
              <a:t>Arterial stiffness</a:t>
            </a:r>
          </a:p>
          <a:p>
            <a:r>
              <a:rPr kumimoji="1" lang="en-US" altLang="ja-JP"/>
              <a:t>PPG</a:t>
            </a:r>
          </a:p>
          <a:p>
            <a:r>
              <a:rPr lang="en-US" altLang="ja-JP"/>
              <a:t>Blood pressure</a:t>
            </a:r>
          </a:p>
          <a:p>
            <a:r>
              <a:rPr kumimoji="1" lang="en-US" altLang="ja-JP"/>
              <a:t>EEG</a:t>
            </a:r>
            <a:endParaRPr kumimoji="1" lang="ja-JP" altLang="en-US"/>
          </a:p>
        </p:txBody>
      </p:sp>
      <p:sp>
        <p:nvSpPr>
          <p:cNvPr id="45" name="テキスト ボックス 44">
            <a:extLst>
              <a:ext uri="{FF2B5EF4-FFF2-40B4-BE49-F238E27FC236}">
                <a16:creationId xmlns:a16="http://schemas.microsoft.com/office/drawing/2014/main" id="{A5B62708-28FD-4F9A-892D-36229CF8B71E}"/>
              </a:ext>
            </a:extLst>
          </p:cNvPr>
          <p:cNvSpPr txBox="1"/>
          <p:nvPr/>
        </p:nvSpPr>
        <p:spPr>
          <a:xfrm>
            <a:off x="4760221" y="4800062"/>
            <a:ext cx="4504759" cy="369332"/>
          </a:xfrm>
          <a:prstGeom prst="rect">
            <a:avLst/>
          </a:prstGeom>
          <a:noFill/>
        </p:spPr>
        <p:txBody>
          <a:bodyPr wrap="none" rtlCol="0">
            <a:spAutoFit/>
          </a:bodyPr>
          <a:lstStyle/>
          <a:p>
            <a:r>
              <a:rPr kumimoji="1" lang="en-US" altLang="ja-JP" b="1"/>
              <a:t>Autonomic physiological, brain activity</a:t>
            </a:r>
            <a:endParaRPr kumimoji="1" lang="ja-JP" altLang="en-US" b="1"/>
          </a:p>
        </p:txBody>
      </p:sp>
      <p:sp>
        <p:nvSpPr>
          <p:cNvPr id="43" name="テキスト ボックス 42">
            <a:extLst>
              <a:ext uri="{FF2B5EF4-FFF2-40B4-BE49-F238E27FC236}">
                <a16:creationId xmlns:a16="http://schemas.microsoft.com/office/drawing/2014/main" id="{24175837-F589-4FB1-8BB3-6FD9D31DA70C}"/>
              </a:ext>
            </a:extLst>
          </p:cNvPr>
          <p:cNvSpPr txBox="1"/>
          <p:nvPr/>
        </p:nvSpPr>
        <p:spPr>
          <a:xfrm>
            <a:off x="7872983" y="5129644"/>
            <a:ext cx="2587568" cy="646331"/>
          </a:xfrm>
          <a:prstGeom prst="rect">
            <a:avLst/>
          </a:prstGeom>
          <a:noFill/>
        </p:spPr>
        <p:txBody>
          <a:bodyPr wrap="none" rtlCol="0">
            <a:spAutoFit/>
          </a:bodyPr>
          <a:lstStyle/>
          <a:p>
            <a:r>
              <a:rPr kumimoji="1" lang="en-US" altLang="ja-JP"/>
              <a:t>Resting (5 min)</a:t>
            </a:r>
          </a:p>
          <a:p>
            <a:r>
              <a:rPr lang="en-US" altLang="ja-JP"/>
              <a:t>Mental arithmetic task</a:t>
            </a:r>
            <a:endParaRPr kumimoji="1" lang="ja-JP" altLang="en-US"/>
          </a:p>
        </p:txBody>
      </p:sp>
      <p:sp>
        <p:nvSpPr>
          <p:cNvPr id="50" name="テキスト ボックス 49">
            <a:extLst>
              <a:ext uri="{FF2B5EF4-FFF2-40B4-BE49-F238E27FC236}">
                <a16:creationId xmlns:a16="http://schemas.microsoft.com/office/drawing/2014/main" id="{6A8AD54A-D85A-4A48-A628-7B25041A7C3A}"/>
              </a:ext>
            </a:extLst>
          </p:cNvPr>
          <p:cNvSpPr txBox="1"/>
          <p:nvPr/>
        </p:nvSpPr>
        <p:spPr>
          <a:xfrm>
            <a:off x="10488680" y="1127290"/>
            <a:ext cx="912429" cy="369332"/>
          </a:xfrm>
          <a:prstGeom prst="rect">
            <a:avLst/>
          </a:prstGeom>
          <a:noFill/>
        </p:spPr>
        <p:txBody>
          <a:bodyPr wrap="none" rtlCol="0">
            <a:spAutoFit/>
          </a:bodyPr>
          <a:lstStyle/>
          <a:p>
            <a:r>
              <a:rPr kumimoji="1" lang="en-US" altLang="ja-JP"/>
              <a:t>N = 29</a:t>
            </a:r>
            <a:endParaRPr kumimoji="1" lang="ja-JP" altLang="en-US"/>
          </a:p>
        </p:txBody>
      </p:sp>
      <p:sp>
        <p:nvSpPr>
          <p:cNvPr id="15" name="テキスト ボックス 14">
            <a:extLst>
              <a:ext uri="{FF2B5EF4-FFF2-40B4-BE49-F238E27FC236}">
                <a16:creationId xmlns:a16="http://schemas.microsoft.com/office/drawing/2014/main" id="{AE36C6E2-6BAC-71CD-1884-B31157958F9C}"/>
              </a:ext>
            </a:extLst>
          </p:cNvPr>
          <p:cNvSpPr txBox="1"/>
          <p:nvPr/>
        </p:nvSpPr>
        <p:spPr>
          <a:xfrm>
            <a:off x="1095183" y="5042788"/>
            <a:ext cx="2787347"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a:t>Sleep length, quality</a:t>
            </a:r>
          </a:p>
          <a:p>
            <a:pPr marL="285750" indent="-285750">
              <a:buFont typeface="Arial" panose="020B0604020202020204" pitchFamily="34" charset="0"/>
              <a:buChar char="•"/>
            </a:pPr>
            <a:r>
              <a:rPr lang="en-US" altLang="ja-JP"/>
              <a:t>Heart rate</a:t>
            </a:r>
          </a:p>
          <a:p>
            <a:pPr marL="285750" indent="-285750">
              <a:buFont typeface="Arial" panose="020B0604020202020204" pitchFamily="34" charset="0"/>
              <a:buChar char="•"/>
            </a:pPr>
            <a:r>
              <a:rPr lang="en-US" altLang="ja-JP"/>
              <a:t>Respiration</a:t>
            </a:r>
          </a:p>
          <a:p>
            <a:pPr marL="285750" indent="-285750">
              <a:buFont typeface="Arial" panose="020B0604020202020204" pitchFamily="34" charset="0"/>
              <a:buChar char="•"/>
            </a:pPr>
            <a:r>
              <a:rPr lang="en-US" altLang="ja-JP"/>
              <a:t>SPO</a:t>
            </a:r>
            <a:r>
              <a:rPr lang="en-US" altLang="ja-JP" baseline="-25000"/>
              <a:t>2</a:t>
            </a:r>
          </a:p>
        </p:txBody>
      </p:sp>
      <p:sp>
        <p:nvSpPr>
          <p:cNvPr id="20" name="テキスト ボックス 19">
            <a:extLst>
              <a:ext uri="{FF2B5EF4-FFF2-40B4-BE49-F238E27FC236}">
                <a16:creationId xmlns:a16="http://schemas.microsoft.com/office/drawing/2014/main" id="{FD29E59C-57AA-0DA0-29E1-7B338357AA9C}"/>
              </a:ext>
            </a:extLst>
          </p:cNvPr>
          <p:cNvSpPr txBox="1"/>
          <p:nvPr/>
        </p:nvSpPr>
        <p:spPr>
          <a:xfrm>
            <a:off x="7872983" y="4158524"/>
            <a:ext cx="3334567" cy="369332"/>
          </a:xfrm>
          <a:prstGeom prst="rect">
            <a:avLst/>
          </a:prstGeom>
          <a:noFill/>
        </p:spPr>
        <p:txBody>
          <a:bodyPr wrap="none" rtlCol="0">
            <a:spAutoFit/>
          </a:bodyPr>
          <a:lstStyle/>
          <a:p>
            <a:r>
              <a:rPr lang="en-US" altLang="ja-JP"/>
              <a:t>Heartbeat discrimination task</a:t>
            </a:r>
            <a:endParaRPr kumimoji="1" lang="ja-JP" altLang="en-US"/>
          </a:p>
        </p:txBody>
      </p:sp>
      <p:sp>
        <p:nvSpPr>
          <p:cNvPr id="23" name="テキスト ボックス 22">
            <a:extLst>
              <a:ext uri="{FF2B5EF4-FFF2-40B4-BE49-F238E27FC236}">
                <a16:creationId xmlns:a16="http://schemas.microsoft.com/office/drawing/2014/main" id="{4D889078-EADE-4ED8-8CF4-161F44938E12}"/>
              </a:ext>
            </a:extLst>
          </p:cNvPr>
          <p:cNvSpPr txBox="1"/>
          <p:nvPr/>
        </p:nvSpPr>
        <p:spPr>
          <a:xfrm>
            <a:off x="4993055" y="4158524"/>
            <a:ext cx="2360139" cy="646331"/>
          </a:xfrm>
          <a:prstGeom prst="rect">
            <a:avLst/>
          </a:prstGeom>
          <a:noFill/>
        </p:spPr>
        <p:txBody>
          <a:bodyPr wrap="square" rtlCol="0">
            <a:spAutoFit/>
          </a:bodyPr>
          <a:lstStyle/>
          <a:p>
            <a:r>
              <a:rPr kumimoji="1" lang="en-US" altLang="ja-JP"/>
              <a:t>ARSQ, JPSS, MHQ, TIPI, BPQ, RS14</a:t>
            </a:r>
          </a:p>
        </p:txBody>
      </p:sp>
    </p:spTree>
    <p:extLst>
      <p:ext uri="{BB962C8B-B14F-4D97-AF65-F5344CB8AC3E}">
        <p14:creationId xmlns:p14="http://schemas.microsoft.com/office/powerpoint/2010/main" val="29121778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3706</Words>
  <Application>Microsoft Office PowerPoint</Application>
  <PresentationFormat>ワイド画面</PresentationFormat>
  <Paragraphs>410</Paragraphs>
  <Slides>22</Slides>
  <Notes>21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Open Sans</vt:lpstr>
      <vt:lpstr>游ゴシック</vt:lpstr>
      <vt:lpstr>游ゴシック Light</vt:lpstr>
      <vt:lpstr>Arial</vt:lpstr>
      <vt:lpstr>Wingdings</vt:lpstr>
      <vt:lpstr>Office テーマ</vt:lpstr>
      <vt:lpstr>Changes in and effects on interoceptive sensitivity over one-month</vt:lpstr>
      <vt:lpstr>Background </vt:lpstr>
      <vt:lpstr>Background </vt:lpstr>
      <vt:lpstr>PowerPoint プレゼンテーション</vt:lpstr>
      <vt:lpstr>Longitudinal study</vt:lpstr>
      <vt:lpstr>Interventions</vt:lpstr>
      <vt:lpstr>Stability of interoceptive sensitivity</vt:lpstr>
      <vt:lpstr>Research question</vt:lpstr>
      <vt:lpstr>Procedure</vt:lpstr>
      <vt:lpstr>Mental arithmetic task (T1, T2)</vt:lpstr>
      <vt:lpstr>Heartbeat discrimination task (T1, T2)</vt:lpstr>
      <vt:lpstr>HBD test-retest reliability</vt:lpstr>
      <vt:lpstr>Mental arithmetic task:  physiological response</vt:lpstr>
      <vt:lpstr>Mental arithmetic task:  physiological response</vt:lpstr>
      <vt:lpstr>PowerPoint プレゼンテーション</vt:lpstr>
      <vt:lpstr>Mental arithmetic task: EEG</vt:lpstr>
      <vt:lpstr>Mental arithmetic task: EEG</vt:lpstr>
      <vt:lpstr>Comparison with  HBD score</vt:lpstr>
      <vt:lpstr>HBD and questionnaire</vt:lpstr>
      <vt:lpstr>Structural equation modeling: SEM</vt:lpstr>
      <vt:lpstr>Structural equation modeling: SEM</vt:lpstr>
      <vt:lpstr>Future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1ヶ月間の内受容感覚感度の変化とその影響</dc:title>
  <dc:creator>前川 亮</dc:creator>
  <cp:lastModifiedBy>前川 亮</cp:lastModifiedBy>
  <cp:revision>3</cp:revision>
  <dcterms:created xsi:type="dcterms:W3CDTF">2023-05-13T15:46:00Z</dcterms:created>
  <dcterms:modified xsi:type="dcterms:W3CDTF">2023-09-05T01:30:37Z</dcterms:modified>
</cp:coreProperties>
</file>