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6" r:id="rId3"/>
    <p:sldId id="264" r:id="rId4"/>
    <p:sldId id="267" r:id="rId5"/>
    <p:sldId id="269" r:id="rId6"/>
    <p:sldId id="260" r:id="rId7"/>
    <p:sldId id="261" r:id="rId8"/>
    <p:sldId id="270" r:id="rId9"/>
    <p:sldId id="273" r:id="rId10"/>
    <p:sldId id="272" r:id="rId11"/>
    <p:sldId id="266" r:id="rId12"/>
    <p:sldId id="265" r:id="rId13"/>
    <p:sldId id="274" r:id="rId14"/>
    <p:sldId id="27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77" autoAdjust="0"/>
  </p:normalViewPr>
  <p:slideViewPr>
    <p:cSldViewPr snapToGrid="0">
      <p:cViewPr varScale="1">
        <p:scale>
          <a:sx n="97" d="100"/>
          <a:sy n="97" d="100"/>
        </p:scale>
        <p:origin x="11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246E2-F9AD-4AC7-80F3-7BC725C7EF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34767D6A-73C9-4D6D-8D88-D934E7E9586A}">
      <dgm:prSet phldrT="[テキスト]" custT="1"/>
      <dgm:spPr/>
      <dgm:t>
        <a:bodyPr/>
        <a:lstStyle/>
        <a:p>
          <a:r>
            <a:rPr kumimoji="1" lang="ja-JP" altLang="en-US" sz="2400" dirty="0"/>
            <a:t>選択行動</a:t>
          </a:r>
        </a:p>
      </dgm:t>
    </dgm:pt>
    <dgm:pt modelId="{FF3BF246-BD22-4855-975B-E292AF19C5EF}" type="parTrans" cxnId="{0DC569C2-AC73-42D2-8CB0-DFD0B3C41A9E}">
      <dgm:prSet/>
      <dgm:spPr/>
      <dgm:t>
        <a:bodyPr/>
        <a:lstStyle/>
        <a:p>
          <a:endParaRPr kumimoji="1" lang="ja-JP" altLang="en-US"/>
        </a:p>
      </dgm:t>
    </dgm:pt>
    <dgm:pt modelId="{0332F3AD-D869-4B8B-9844-2359E2E73B2D}" type="sibTrans" cxnId="{0DC569C2-AC73-42D2-8CB0-DFD0B3C41A9E}">
      <dgm:prSet/>
      <dgm:spPr/>
      <dgm:t>
        <a:bodyPr/>
        <a:lstStyle/>
        <a:p>
          <a:endParaRPr kumimoji="1" lang="ja-JP" altLang="en-US"/>
        </a:p>
      </dgm:t>
    </dgm:pt>
    <dgm:pt modelId="{1C9069FB-6691-4BF2-A182-09AFA55BD021}">
      <dgm:prSet phldrT="[テキスト]" custT="1"/>
      <dgm:spPr/>
      <dgm:t>
        <a:bodyPr/>
        <a:lstStyle/>
        <a:p>
          <a:r>
            <a:rPr kumimoji="1" lang="ja-JP" altLang="en-US" sz="2000" dirty="0"/>
            <a:t>アイオワ・ギャンブル課題</a:t>
          </a:r>
        </a:p>
      </dgm:t>
    </dgm:pt>
    <dgm:pt modelId="{BD21EF7F-C787-463E-A315-DCE59A91ADC4}" type="parTrans" cxnId="{C2DE7A7D-761C-4348-A01A-EADAA964FD90}">
      <dgm:prSet/>
      <dgm:spPr/>
      <dgm:t>
        <a:bodyPr/>
        <a:lstStyle/>
        <a:p>
          <a:endParaRPr kumimoji="1" lang="ja-JP" altLang="en-US"/>
        </a:p>
      </dgm:t>
    </dgm:pt>
    <dgm:pt modelId="{50D1878C-CF27-4848-A84C-D2FF9019CBF4}" type="sibTrans" cxnId="{C2DE7A7D-761C-4348-A01A-EADAA964FD90}">
      <dgm:prSet/>
      <dgm:spPr/>
      <dgm:t>
        <a:bodyPr/>
        <a:lstStyle/>
        <a:p>
          <a:endParaRPr kumimoji="1" lang="ja-JP" altLang="en-US"/>
        </a:p>
      </dgm:t>
    </dgm:pt>
    <dgm:pt modelId="{6987EA8A-F794-47BF-83DE-674F50BF30D3}">
      <dgm:prSet phldrT="[テキスト]" custT="1"/>
      <dgm:spPr/>
      <dgm:t>
        <a:bodyPr/>
        <a:lstStyle/>
        <a:p>
          <a:r>
            <a:rPr kumimoji="1" lang="ja-JP" altLang="en-US" sz="2400" dirty="0"/>
            <a:t>情動反応</a:t>
          </a:r>
        </a:p>
      </dgm:t>
    </dgm:pt>
    <dgm:pt modelId="{4B1F7BC3-6432-4EA0-9CB6-D30BFA4B5B43}" type="parTrans" cxnId="{28D0967F-6EED-4E9E-98DE-5AEDBBEBF248}">
      <dgm:prSet/>
      <dgm:spPr/>
      <dgm:t>
        <a:bodyPr/>
        <a:lstStyle/>
        <a:p>
          <a:endParaRPr kumimoji="1" lang="ja-JP" altLang="en-US"/>
        </a:p>
      </dgm:t>
    </dgm:pt>
    <dgm:pt modelId="{D2C03298-C53E-406A-89F1-A881AAB835A5}" type="sibTrans" cxnId="{28D0967F-6EED-4E9E-98DE-5AEDBBEBF248}">
      <dgm:prSet/>
      <dgm:spPr/>
      <dgm:t>
        <a:bodyPr/>
        <a:lstStyle/>
        <a:p>
          <a:endParaRPr kumimoji="1" lang="ja-JP" altLang="en-US"/>
        </a:p>
      </dgm:t>
    </dgm:pt>
    <dgm:pt modelId="{BB047EC2-75B8-439C-B5A0-235299EAA715}">
      <dgm:prSet phldrT="[テキスト]" custT="1"/>
      <dgm:spPr/>
      <dgm:t>
        <a:bodyPr/>
        <a:lstStyle/>
        <a:p>
          <a:r>
            <a:rPr kumimoji="1" lang="ja-JP" altLang="en-US" sz="2000" dirty="0"/>
            <a:t>心拍</a:t>
          </a:r>
        </a:p>
      </dgm:t>
    </dgm:pt>
    <dgm:pt modelId="{0A15CBAA-490A-47DC-A572-7F65AD0BAD66}" type="parTrans" cxnId="{69E949B4-2790-482C-A0B6-A61FF1F915C1}">
      <dgm:prSet/>
      <dgm:spPr/>
      <dgm:t>
        <a:bodyPr/>
        <a:lstStyle/>
        <a:p>
          <a:endParaRPr kumimoji="1" lang="ja-JP" altLang="en-US"/>
        </a:p>
      </dgm:t>
    </dgm:pt>
    <dgm:pt modelId="{A19D6330-4E41-4C94-A2A9-45729F578F48}" type="sibTrans" cxnId="{69E949B4-2790-482C-A0B6-A61FF1F915C1}">
      <dgm:prSet/>
      <dgm:spPr/>
      <dgm:t>
        <a:bodyPr/>
        <a:lstStyle/>
        <a:p>
          <a:endParaRPr kumimoji="1" lang="ja-JP" altLang="en-US"/>
        </a:p>
      </dgm:t>
    </dgm:pt>
    <dgm:pt modelId="{CE60CBC6-9300-447F-BBA5-C6E96DCA3BB6}">
      <dgm:prSet phldrT="[テキスト]" custT="1"/>
      <dgm:spPr/>
      <dgm:t>
        <a:bodyPr/>
        <a:lstStyle/>
        <a:p>
          <a:r>
            <a:rPr kumimoji="1" lang="ja-JP" altLang="en-US" sz="2000" dirty="0"/>
            <a:t>発汗</a:t>
          </a:r>
        </a:p>
      </dgm:t>
    </dgm:pt>
    <dgm:pt modelId="{AF3FACD1-04A6-4401-806D-D8802188309C}" type="parTrans" cxnId="{21A0DEDB-6964-468A-BAE4-D6E8E4D7EC67}">
      <dgm:prSet/>
      <dgm:spPr/>
      <dgm:t>
        <a:bodyPr/>
        <a:lstStyle/>
        <a:p>
          <a:endParaRPr kumimoji="1" lang="ja-JP" altLang="en-US"/>
        </a:p>
      </dgm:t>
    </dgm:pt>
    <dgm:pt modelId="{E7C68FC9-F2F2-48CE-A91D-133D9EA2DA0C}" type="sibTrans" cxnId="{21A0DEDB-6964-468A-BAE4-D6E8E4D7EC67}">
      <dgm:prSet/>
      <dgm:spPr/>
      <dgm:t>
        <a:bodyPr/>
        <a:lstStyle/>
        <a:p>
          <a:endParaRPr kumimoji="1" lang="ja-JP" altLang="en-US"/>
        </a:p>
      </dgm:t>
    </dgm:pt>
    <dgm:pt modelId="{359C1363-515F-44EB-9463-72CFA969F232}">
      <dgm:prSet phldrT="[テキスト]" custT="1"/>
      <dgm:spPr/>
      <dgm:t>
        <a:bodyPr/>
        <a:lstStyle/>
        <a:p>
          <a:r>
            <a:rPr kumimoji="1" lang="ja-JP" altLang="en-US" sz="2400" dirty="0"/>
            <a:t>気質</a:t>
          </a:r>
        </a:p>
      </dgm:t>
    </dgm:pt>
    <dgm:pt modelId="{BBADF179-2F03-46C6-8DF4-987E4E2F56A5}" type="parTrans" cxnId="{66B22148-EF69-494F-8AA3-A9CE1B6E8189}">
      <dgm:prSet/>
      <dgm:spPr/>
      <dgm:t>
        <a:bodyPr/>
        <a:lstStyle/>
        <a:p>
          <a:endParaRPr kumimoji="1" lang="ja-JP" altLang="en-US"/>
        </a:p>
      </dgm:t>
    </dgm:pt>
    <dgm:pt modelId="{F3EDA803-271F-48F1-AF47-423A282DBEA4}" type="sibTrans" cxnId="{66B22148-EF69-494F-8AA3-A9CE1B6E8189}">
      <dgm:prSet/>
      <dgm:spPr/>
      <dgm:t>
        <a:bodyPr/>
        <a:lstStyle/>
        <a:p>
          <a:endParaRPr kumimoji="1" lang="ja-JP" altLang="en-US"/>
        </a:p>
      </dgm:t>
    </dgm:pt>
    <dgm:pt modelId="{01564BAA-E41B-44C2-9AB7-70363902B66D}">
      <dgm:prSet phldrT="[テキスト]" custT="1"/>
      <dgm:spPr/>
      <dgm:t>
        <a:bodyPr/>
        <a:lstStyle/>
        <a:p>
          <a:r>
            <a:rPr kumimoji="1" lang="en-US" altLang="ja-JP" sz="2000" dirty="0"/>
            <a:t>BIS/BAS	         </a:t>
          </a:r>
          <a:r>
            <a:rPr kumimoji="1" lang="ja-JP" altLang="en-US" sz="2000" dirty="0"/>
            <a:t>（高橋ら</a:t>
          </a:r>
          <a:r>
            <a:rPr kumimoji="1" lang="en-US" altLang="ja-JP" sz="2000" dirty="0"/>
            <a:t>, 2007</a:t>
          </a:r>
          <a:r>
            <a:rPr kumimoji="1" lang="ja-JP" altLang="en-US" sz="2000" dirty="0"/>
            <a:t>）</a:t>
          </a:r>
        </a:p>
      </dgm:t>
    </dgm:pt>
    <dgm:pt modelId="{E3C51628-F7F7-46FE-8862-EDD5D5626811}" type="parTrans" cxnId="{8FC603CC-3B3E-44F2-A79D-782EE403B9CB}">
      <dgm:prSet/>
      <dgm:spPr/>
      <dgm:t>
        <a:bodyPr/>
        <a:lstStyle/>
        <a:p>
          <a:endParaRPr kumimoji="1" lang="ja-JP" altLang="en-US"/>
        </a:p>
      </dgm:t>
    </dgm:pt>
    <dgm:pt modelId="{4939255E-73F5-4CEA-B1E2-D0EBBF0D87FE}" type="sibTrans" cxnId="{8FC603CC-3B3E-44F2-A79D-782EE403B9CB}">
      <dgm:prSet/>
      <dgm:spPr/>
      <dgm:t>
        <a:bodyPr/>
        <a:lstStyle/>
        <a:p>
          <a:endParaRPr kumimoji="1" lang="ja-JP" altLang="en-US"/>
        </a:p>
      </dgm:t>
    </dgm:pt>
    <dgm:pt modelId="{E7E2DF43-E768-4A67-9734-E51480119983}" type="pres">
      <dgm:prSet presAssocID="{42A246E2-F9AD-4AC7-80F3-7BC725C7EFED}" presName="Name0" presStyleCnt="0">
        <dgm:presLayoutVars>
          <dgm:dir/>
          <dgm:animLvl val="lvl"/>
          <dgm:resizeHandles val="exact"/>
        </dgm:presLayoutVars>
      </dgm:prSet>
      <dgm:spPr/>
    </dgm:pt>
    <dgm:pt modelId="{57C3EAAB-0238-444B-864F-456AAC1465B8}" type="pres">
      <dgm:prSet presAssocID="{34767D6A-73C9-4D6D-8D88-D934E7E9586A}" presName="linNode" presStyleCnt="0"/>
      <dgm:spPr/>
    </dgm:pt>
    <dgm:pt modelId="{5BCE0530-BA62-4A9A-9CF3-8261182483B0}" type="pres">
      <dgm:prSet presAssocID="{34767D6A-73C9-4D6D-8D88-D934E7E9586A}" presName="parentText" presStyleLbl="node1" presStyleIdx="0" presStyleCnt="3">
        <dgm:presLayoutVars>
          <dgm:chMax val="1"/>
          <dgm:bulletEnabled val="1"/>
        </dgm:presLayoutVars>
      </dgm:prSet>
      <dgm:spPr/>
    </dgm:pt>
    <dgm:pt modelId="{D9A8B744-A18C-4E18-A817-37541FFB9D72}" type="pres">
      <dgm:prSet presAssocID="{34767D6A-73C9-4D6D-8D88-D934E7E9586A}" presName="descendantText" presStyleLbl="alignAccFollowNode1" presStyleIdx="0" presStyleCnt="3">
        <dgm:presLayoutVars>
          <dgm:bulletEnabled val="1"/>
        </dgm:presLayoutVars>
      </dgm:prSet>
      <dgm:spPr/>
    </dgm:pt>
    <dgm:pt modelId="{4F658F8D-578D-4F19-8295-43426722E0DB}" type="pres">
      <dgm:prSet presAssocID="{0332F3AD-D869-4B8B-9844-2359E2E73B2D}" presName="sp" presStyleCnt="0"/>
      <dgm:spPr/>
    </dgm:pt>
    <dgm:pt modelId="{C3EF4936-74E1-4223-BBA2-C73353AED3DA}" type="pres">
      <dgm:prSet presAssocID="{6987EA8A-F794-47BF-83DE-674F50BF30D3}" presName="linNode" presStyleCnt="0"/>
      <dgm:spPr/>
    </dgm:pt>
    <dgm:pt modelId="{1E822DB7-18F5-4D08-B193-D409C7E3F493}" type="pres">
      <dgm:prSet presAssocID="{6987EA8A-F794-47BF-83DE-674F50BF30D3}" presName="parentText" presStyleLbl="node1" presStyleIdx="1" presStyleCnt="3">
        <dgm:presLayoutVars>
          <dgm:chMax val="1"/>
          <dgm:bulletEnabled val="1"/>
        </dgm:presLayoutVars>
      </dgm:prSet>
      <dgm:spPr/>
    </dgm:pt>
    <dgm:pt modelId="{7D694F42-8811-4335-91A3-CC826A8F282E}" type="pres">
      <dgm:prSet presAssocID="{6987EA8A-F794-47BF-83DE-674F50BF30D3}" presName="descendantText" presStyleLbl="alignAccFollowNode1" presStyleIdx="1" presStyleCnt="3">
        <dgm:presLayoutVars>
          <dgm:bulletEnabled val="1"/>
        </dgm:presLayoutVars>
      </dgm:prSet>
      <dgm:spPr/>
    </dgm:pt>
    <dgm:pt modelId="{C2E345C3-7FA7-49E6-8643-024BFA20EDE3}" type="pres">
      <dgm:prSet presAssocID="{D2C03298-C53E-406A-89F1-A881AAB835A5}" presName="sp" presStyleCnt="0"/>
      <dgm:spPr/>
    </dgm:pt>
    <dgm:pt modelId="{D96D0FBE-83BF-47ED-B80C-C2BF9F25FD69}" type="pres">
      <dgm:prSet presAssocID="{359C1363-515F-44EB-9463-72CFA969F232}" presName="linNode" presStyleCnt="0"/>
      <dgm:spPr/>
    </dgm:pt>
    <dgm:pt modelId="{1B174781-FE7D-4CEC-96C3-2958CF2F0DDE}" type="pres">
      <dgm:prSet presAssocID="{359C1363-515F-44EB-9463-72CFA969F232}" presName="parentText" presStyleLbl="node1" presStyleIdx="2" presStyleCnt="3">
        <dgm:presLayoutVars>
          <dgm:chMax val="1"/>
          <dgm:bulletEnabled val="1"/>
        </dgm:presLayoutVars>
      </dgm:prSet>
      <dgm:spPr/>
    </dgm:pt>
    <dgm:pt modelId="{C0276F60-9C46-49FB-BE2E-233259B2BB63}" type="pres">
      <dgm:prSet presAssocID="{359C1363-515F-44EB-9463-72CFA969F232}" presName="descendantText" presStyleLbl="alignAccFollowNode1" presStyleIdx="2" presStyleCnt="3">
        <dgm:presLayoutVars>
          <dgm:bulletEnabled val="1"/>
        </dgm:presLayoutVars>
      </dgm:prSet>
      <dgm:spPr/>
    </dgm:pt>
  </dgm:ptLst>
  <dgm:cxnLst>
    <dgm:cxn modelId="{75525F00-1F80-4C1A-88AF-BAF91E6DEF09}" type="presOf" srcId="{01564BAA-E41B-44C2-9AB7-70363902B66D}" destId="{C0276F60-9C46-49FB-BE2E-233259B2BB63}" srcOrd="0" destOrd="0" presId="urn:microsoft.com/office/officeart/2005/8/layout/vList5"/>
    <dgm:cxn modelId="{CB7A6B62-FF61-4A05-A919-9389603CBA76}" type="presOf" srcId="{BB047EC2-75B8-439C-B5A0-235299EAA715}" destId="{7D694F42-8811-4335-91A3-CC826A8F282E}" srcOrd="0" destOrd="0" presId="urn:microsoft.com/office/officeart/2005/8/layout/vList5"/>
    <dgm:cxn modelId="{66B22148-EF69-494F-8AA3-A9CE1B6E8189}" srcId="{42A246E2-F9AD-4AC7-80F3-7BC725C7EFED}" destId="{359C1363-515F-44EB-9463-72CFA969F232}" srcOrd="2" destOrd="0" parTransId="{BBADF179-2F03-46C6-8DF4-987E4E2F56A5}" sibTransId="{F3EDA803-271F-48F1-AF47-423A282DBEA4}"/>
    <dgm:cxn modelId="{5902E16D-E62D-442B-9A88-EF66CDB7B013}" type="presOf" srcId="{CE60CBC6-9300-447F-BBA5-C6E96DCA3BB6}" destId="{7D694F42-8811-4335-91A3-CC826A8F282E}" srcOrd="0" destOrd="1" presId="urn:microsoft.com/office/officeart/2005/8/layout/vList5"/>
    <dgm:cxn modelId="{029C4D55-A09E-4C1D-B110-96442685EABC}" type="presOf" srcId="{42A246E2-F9AD-4AC7-80F3-7BC725C7EFED}" destId="{E7E2DF43-E768-4A67-9734-E51480119983}" srcOrd="0" destOrd="0" presId="urn:microsoft.com/office/officeart/2005/8/layout/vList5"/>
    <dgm:cxn modelId="{C2DE7A7D-761C-4348-A01A-EADAA964FD90}" srcId="{34767D6A-73C9-4D6D-8D88-D934E7E9586A}" destId="{1C9069FB-6691-4BF2-A182-09AFA55BD021}" srcOrd="0" destOrd="0" parTransId="{BD21EF7F-C787-463E-A315-DCE59A91ADC4}" sibTransId="{50D1878C-CF27-4848-A84C-D2FF9019CBF4}"/>
    <dgm:cxn modelId="{28D0967F-6EED-4E9E-98DE-5AEDBBEBF248}" srcId="{42A246E2-F9AD-4AC7-80F3-7BC725C7EFED}" destId="{6987EA8A-F794-47BF-83DE-674F50BF30D3}" srcOrd="1" destOrd="0" parTransId="{4B1F7BC3-6432-4EA0-9CB6-D30BFA4B5B43}" sibTransId="{D2C03298-C53E-406A-89F1-A881AAB835A5}"/>
    <dgm:cxn modelId="{86C3BE90-BEDC-49A5-B5A4-B0BC2EE55E83}" type="presOf" srcId="{6987EA8A-F794-47BF-83DE-674F50BF30D3}" destId="{1E822DB7-18F5-4D08-B193-D409C7E3F493}" srcOrd="0" destOrd="0" presId="urn:microsoft.com/office/officeart/2005/8/layout/vList5"/>
    <dgm:cxn modelId="{DCEE7296-4946-4510-850D-526A15D6A908}" type="presOf" srcId="{1C9069FB-6691-4BF2-A182-09AFA55BD021}" destId="{D9A8B744-A18C-4E18-A817-37541FFB9D72}" srcOrd="0" destOrd="0" presId="urn:microsoft.com/office/officeart/2005/8/layout/vList5"/>
    <dgm:cxn modelId="{69E949B4-2790-482C-A0B6-A61FF1F915C1}" srcId="{6987EA8A-F794-47BF-83DE-674F50BF30D3}" destId="{BB047EC2-75B8-439C-B5A0-235299EAA715}" srcOrd="0" destOrd="0" parTransId="{0A15CBAA-490A-47DC-A572-7F65AD0BAD66}" sibTransId="{A19D6330-4E41-4C94-A2A9-45729F578F48}"/>
    <dgm:cxn modelId="{0DC569C2-AC73-42D2-8CB0-DFD0B3C41A9E}" srcId="{42A246E2-F9AD-4AC7-80F3-7BC725C7EFED}" destId="{34767D6A-73C9-4D6D-8D88-D934E7E9586A}" srcOrd="0" destOrd="0" parTransId="{FF3BF246-BD22-4855-975B-E292AF19C5EF}" sibTransId="{0332F3AD-D869-4B8B-9844-2359E2E73B2D}"/>
    <dgm:cxn modelId="{8FC603CC-3B3E-44F2-A79D-782EE403B9CB}" srcId="{359C1363-515F-44EB-9463-72CFA969F232}" destId="{01564BAA-E41B-44C2-9AB7-70363902B66D}" srcOrd="0" destOrd="0" parTransId="{E3C51628-F7F7-46FE-8862-EDD5D5626811}" sibTransId="{4939255E-73F5-4CEA-B1E2-D0EBBF0D87FE}"/>
    <dgm:cxn modelId="{21A0DEDB-6964-468A-BAE4-D6E8E4D7EC67}" srcId="{6987EA8A-F794-47BF-83DE-674F50BF30D3}" destId="{CE60CBC6-9300-447F-BBA5-C6E96DCA3BB6}" srcOrd="1" destOrd="0" parTransId="{AF3FACD1-04A6-4401-806D-D8802188309C}" sibTransId="{E7C68FC9-F2F2-48CE-A91D-133D9EA2DA0C}"/>
    <dgm:cxn modelId="{1C2B38F4-A670-46E3-80D5-7B6B26C771F0}" type="presOf" srcId="{359C1363-515F-44EB-9463-72CFA969F232}" destId="{1B174781-FE7D-4CEC-96C3-2958CF2F0DDE}" srcOrd="0" destOrd="0" presId="urn:microsoft.com/office/officeart/2005/8/layout/vList5"/>
    <dgm:cxn modelId="{58ED86F9-2EBD-4A2A-8A9C-5193487B3E1E}" type="presOf" srcId="{34767D6A-73C9-4D6D-8D88-D934E7E9586A}" destId="{5BCE0530-BA62-4A9A-9CF3-8261182483B0}" srcOrd="0" destOrd="0" presId="urn:microsoft.com/office/officeart/2005/8/layout/vList5"/>
    <dgm:cxn modelId="{7A36F7D9-8ABC-457B-9945-1719AF1795D9}" type="presParOf" srcId="{E7E2DF43-E768-4A67-9734-E51480119983}" destId="{57C3EAAB-0238-444B-864F-456AAC1465B8}" srcOrd="0" destOrd="0" presId="urn:microsoft.com/office/officeart/2005/8/layout/vList5"/>
    <dgm:cxn modelId="{0071E32A-1479-415A-94DE-B36F8FE94FAC}" type="presParOf" srcId="{57C3EAAB-0238-444B-864F-456AAC1465B8}" destId="{5BCE0530-BA62-4A9A-9CF3-8261182483B0}" srcOrd="0" destOrd="0" presId="urn:microsoft.com/office/officeart/2005/8/layout/vList5"/>
    <dgm:cxn modelId="{494D026A-CAC7-4A14-8FC0-7A131897B7C3}" type="presParOf" srcId="{57C3EAAB-0238-444B-864F-456AAC1465B8}" destId="{D9A8B744-A18C-4E18-A817-37541FFB9D72}" srcOrd="1" destOrd="0" presId="urn:microsoft.com/office/officeart/2005/8/layout/vList5"/>
    <dgm:cxn modelId="{49458946-5CBA-420F-AF47-B95B0DD0432A}" type="presParOf" srcId="{E7E2DF43-E768-4A67-9734-E51480119983}" destId="{4F658F8D-578D-4F19-8295-43426722E0DB}" srcOrd="1" destOrd="0" presId="urn:microsoft.com/office/officeart/2005/8/layout/vList5"/>
    <dgm:cxn modelId="{382EFED8-1963-4CC1-885A-F5E887955E1D}" type="presParOf" srcId="{E7E2DF43-E768-4A67-9734-E51480119983}" destId="{C3EF4936-74E1-4223-BBA2-C73353AED3DA}" srcOrd="2" destOrd="0" presId="urn:microsoft.com/office/officeart/2005/8/layout/vList5"/>
    <dgm:cxn modelId="{248EFDAC-1285-4B0D-AA39-E5A0162AC79F}" type="presParOf" srcId="{C3EF4936-74E1-4223-BBA2-C73353AED3DA}" destId="{1E822DB7-18F5-4D08-B193-D409C7E3F493}" srcOrd="0" destOrd="0" presId="urn:microsoft.com/office/officeart/2005/8/layout/vList5"/>
    <dgm:cxn modelId="{622ED7DD-7FB5-426C-8F17-C0D978AAED42}" type="presParOf" srcId="{C3EF4936-74E1-4223-BBA2-C73353AED3DA}" destId="{7D694F42-8811-4335-91A3-CC826A8F282E}" srcOrd="1" destOrd="0" presId="urn:microsoft.com/office/officeart/2005/8/layout/vList5"/>
    <dgm:cxn modelId="{806A471E-9DF4-4657-B7E8-9C455169A029}" type="presParOf" srcId="{E7E2DF43-E768-4A67-9734-E51480119983}" destId="{C2E345C3-7FA7-49E6-8643-024BFA20EDE3}" srcOrd="3" destOrd="0" presId="urn:microsoft.com/office/officeart/2005/8/layout/vList5"/>
    <dgm:cxn modelId="{1533DAFE-3890-48D9-97C3-F2AE9612BAAB}" type="presParOf" srcId="{E7E2DF43-E768-4A67-9734-E51480119983}" destId="{D96D0FBE-83BF-47ED-B80C-C2BF9F25FD69}" srcOrd="4" destOrd="0" presId="urn:microsoft.com/office/officeart/2005/8/layout/vList5"/>
    <dgm:cxn modelId="{696C1DC9-3B95-40BE-A6AE-4700441A7949}" type="presParOf" srcId="{D96D0FBE-83BF-47ED-B80C-C2BF9F25FD69}" destId="{1B174781-FE7D-4CEC-96C3-2958CF2F0DDE}" srcOrd="0" destOrd="0" presId="urn:microsoft.com/office/officeart/2005/8/layout/vList5"/>
    <dgm:cxn modelId="{667C633D-B872-4F24-93F1-2091338531F2}" type="presParOf" srcId="{D96D0FBE-83BF-47ED-B80C-C2BF9F25FD69}" destId="{C0276F60-9C46-49FB-BE2E-233259B2BB6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B744-A18C-4E18-A817-37541FFB9D72}">
      <dsp:nvSpPr>
        <dsp:cNvPr id="0" name=""/>
        <dsp:cNvSpPr/>
      </dsp:nvSpPr>
      <dsp:spPr>
        <a:xfrm rot="5400000">
          <a:off x="2610583" y="-838182"/>
          <a:ext cx="996751" cy="292607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kumimoji="1" lang="ja-JP" altLang="en-US" sz="2000" kern="1200" dirty="0"/>
            <a:t>アイオワ・ギャンブル課題</a:t>
          </a:r>
        </a:p>
      </dsp:txBody>
      <dsp:txXfrm rot="-5400000">
        <a:off x="1645920" y="175138"/>
        <a:ext cx="2877422" cy="899437"/>
      </dsp:txXfrm>
    </dsp:sp>
    <dsp:sp modelId="{5BCE0530-BA62-4A9A-9CF3-8261182483B0}">
      <dsp:nvSpPr>
        <dsp:cNvPr id="0" name=""/>
        <dsp:cNvSpPr/>
      </dsp:nvSpPr>
      <dsp:spPr>
        <a:xfrm>
          <a:off x="0" y="1887"/>
          <a:ext cx="1645919" cy="1245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選択行動</a:t>
          </a:r>
        </a:p>
      </dsp:txBody>
      <dsp:txXfrm>
        <a:off x="60822" y="62709"/>
        <a:ext cx="1524275" cy="1124295"/>
      </dsp:txXfrm>
    </dsp:sp>
    <dsp:sp modelId="{7D694F42-8811-4335-91A3-CC826A8F282E}">
      <dsp:nvSpPr>
        <dsp:cNvPr id="0" name=""/>
        <dsp:cNvSpPr/>
      </dsp:nvSpPr>
      <dsp:spPr>
        <a:xfrm rot="5400000">
          <a:off x="2610583" y="470054"/>
          <a:ext cx="996751" cy="292607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kumimoji="1" lang="ja-JP" altLang="en-US" sz="2000" kern="1200" dirty="0"/>
            <a:t>心拍</a:t>
          </a:r>
        </a:p>
        <a:p>
          <a:pPr marL="228600" lvl="1" indent="-228600" algn="l" defTabSz="889000">
            <a:lnSpc>
              <a:spcPct val="90000"/>
            </a:lnSpc>
            <a:spcBef>
              <a:spcPct val="0"/>
            </a:spcBef>
            <a:spcAft>
              <a:spcPct val="15000"/>
            </a:spcAft>
            <a:buChar char="•"/>
          </a:pPr>
          <a:r>
            <a:rPr kumimoji="1" lang="ja-JP" altLang="en-US" sz="2000" kern="1200" dirty="0"/>
            <a:t>発汗</a:t>
          </a:r>
        </a:p>
      </dsp:txBody>
      <dsp:txXfrm rot="-5400000">
        <a:off x="1645920" y="1483375"/>
        <a:ext cx="2877422" cy="899437"/>
      </dsp:txXfrm>
    </dsp:sp>
    <dsp:sp modelId="{1E822DB7-18F5-4D08-B193-D409C7E3F493}">
      <dsp:nvSpPr>
        <dsp:cNvPr id="0" name=""/>
        <dsp:cNvSpPr/>
      </dsp:nvSpPr>
      <dsp:spPr>
        <a:xfrm>
          <a:off x="0" y="1310124"/>
          <a:ext cx="1645919" cy="1245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情動反応</a:t>
          </a:r>
        </a:p>
      </dsp:txBody>
      <dsp:txXfrm>
        <a:off x="60822" y="1370946"/>
        <a:ext cx="1524275" cy="1124295"/>
      </dsp:txXfrm>
    </dsp:sp>
    <dsp:sp modelId="{C0276F60-9C46-49FB-BE2E-233259B2BB63}">
      <dsp:nvSpPr>
        <dsp:cNvPr id="0" name=""/>
        <dsp:cNvSpPr/>
      </dsp:nvSpPr>
      <dsp:spPr>
        <a:xfrm rot="5400000">
          <a:off x="2610583" y="1778290"/>
          <a:ext cx="996751" cy="292607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a:t>BIS/BAS	         </a:t>
          </a:r>
          <a:r>
            <a:rPr kumimoji="1" lang="ja-JP" altLang="en-US" sz="2000" kern="1200" dirty="0"/>
            <a:t>（高橋ら</a:t>
          </a:r>
          <a:r>
            <a:rPr kumimoji="1" lang="en-US" altLang="ja-JP" sz="2000" kern="1200" dirty="0"/>
            <a:t>, 2007</a:t>
          </a:r>
          <a:r>
            <a:rPr kumimoji="1" lang="ja-JP" altLang="en-US" sz="2000" kern="1200" dirty="0"/>
            <a:t>）</a:t>
          </a:r>
        </a:p>
      </dsp:txBody>
      <dsp:txXfrm rot="-5400000">
        <a:off x="1645920" y="2791611"/>
        <a:ext cx="2877422" cy="899437"/>
      </dsp:txXfrm>
    </dsp:sp>
    <dsp:sp modelId="{1B174781-FE7D-4CEC-96C3-2958CF2F0DDE}">
      <dsp:nvSpPr>
        <dsp:cNvPr id="0" name=""/>
        <dsp:cNvSpPr/>
      </dsp:nvSpPr>
      <dsp:spPr>
        <a:xfrm>
          <a:off x="0" y="2618360"/>
          <a:ext cx="1645919" cy="12459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気質</a:t>
          </a:r>
        </a:p>
      </dsp:txBody>
      <dsp:txXfrm>
        <a:off x="60822" y="2679182"/>
        <a:ext cx="1524275" cy="1124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D08BF-3FE6-4D16-9663-B266127A2830}" type="datetimeFigureOut">
              <a:rPr kumimoji="1" lang="ja-JP" altLang="en-US" smtClean="0"/>
              <a:t>2017/10/12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89404-975B-49BC-9F47-9F90A57645BA}" type="slidenum">
              <a:rPr kumimoji="1" lang="ja-JP" altLang="en-US" smtClean="0"/>
              <a:t>‹#›</a:t>
            </a:fld>
            <a:endParaRPr kumimoji="1" lang="ja-JP" altLang="en-US"/>
          </a:p>
        </p:txBody>
      </p:sp>
    </p:spTree>
    <p:extLst>
      <p:ext uri="{BB962C8B-B14F-4D97-AF65-F5344CB8AC3E}">
        <p14:creationId xmlns:p14="http://schemas.microsoft.com/office/powerpoint/2010/main" val="34641419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64C89404-975B-49BC-9F47-9F90A57645BA}" type="slidenum">
              <a:rPr kumimoji="1" lang="ja-JP" altLang="en-US" smtClean="0"/>
              <a:t>10</a:t>
            </a:fld>
            <a:endParaRPr kumimoji="1" lang="ja-JP" altLang="en-US"/>
          </a:p>
        </p:txBody>
      </p:sp>
    </p:spTree>
    <p:extLst>
      <p:ext uri="{BB962C8B-B14F-4D97-AF65-F5344CB8AC3E}">
        <p14:creationId xmlns:p14="http://schemas.microsoft.com/office/powerpoint/2010/main" val="117070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B0D02-FD1D-4951-9E24-52E4B38B90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C7690C6D-B74D-402C-8B79-A2F698ED2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918294-FE05-42AF-A25B-5D457EE54C82}"/>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5" name="フッター プレースホルダー 4">
            <a:extLst>
              <a:ext uri="{FF2B5EF4-FFF2-40B4-BE49-F238E27FC236}">
                <a16:creationId xmlns:a16="http://schemas.microsoft.com/office/drawing/2014/main" id="{071C6438-E668-41B1-BA62-3E35492CDF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70C73D-8594-4F68-9DE0-61BBC59DE48E}"/>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104305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F100D-FC55-4989-9D76-623D27B734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893AA14-743F-44FD-ACA1-26A6B10D43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9B11AB-8C49-4757-9093-3EF2F6B1F027}"/>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5" name="フッター プレースホルダー 4">
            <a:extLst>
              <a:ext uri="{FF2B5EF4-FFF2-40B4-BE49-F238E27FC236}">
                <a16:creationId xmlns:a16="http://schemas.microsoft.com/office/drawing/2014/main" id="{E34C2803-BEDD-4DB7-8C70-242BAB1D32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801C54-BE22-42D3-B548-2AE91291D6F9}"/>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3662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A9F3A1-6F94-4A92-BBCB-49FD0925607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5EFC0F-937B-4F12-AE98-F2F372436E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982BF7-173C-47C2-BD2F-91232146970B}"/>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5" name="フッター プレースホルダー 4">
            <a:extLst>
              <a:ext uri="{FF2B5EF4-FFF2-40B4-BE49-F238E27FC236}">
                <a16:creationId xmlns:a16="http://schemas.microsoft.com/office/drawing/2014/main" id="{C6D7A071-332E-439D-A3BC-09586AFB74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51B157-639B-43C1-9B8D-2F66092F2CCF}"/>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186492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6AA7A-36EB-4C48-B3A7-AF42A1609A7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201690-A390-416F-88A9-A6B6B703D98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BF6DBC-F060-4C94-98A7-30061D822EFE}"/>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5" name="フッター プレースホルダー 4">
            <a:extLst>
              <a:ext uri="{FF2B5EF4-FFF2-40B4-BE49-F238E27FC236}">
                <a16:creationId xmlns:a16="http://schemas.microsoft.com/office/drawing/2014/main" id="{50D5385B-B92E-4F98-9FD9-E97EE82DE0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113A92-6DAB-463B-9CE8-F0D7414E0596}"/>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92855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E8399-F221-480A-8295-FEFBF87266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02A039-DE6A-4869-9E5A-75966F01B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9DE1EF-B959-40E9-B51C-5B990A32F1FD}"/>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5" name="フッター プレースホルダー 4">
            <a:extLst>
              <a:ext uri="{FF2B5EF4-FFF2-40B4-BE49-F238E27FC236}">
                <a16:creationId xmlns:a16="http://schemas.microsoft.com/office/drawing/2014/main" id="{B275DBFE-537B-46F7-945F-A48F0EAFC1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38F583-F3D9-4E5D-B675-C9835BA8C529}"/>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174470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39DF6E-AC00-449E-9114-C196EC75D3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B32B92-5700-40E8-A1C4-063A86224EE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2B1A5F3-809D-454D-B8D0-B1FF9D5DBE3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6145F9-E2C1-4A1A-AA46-726300C5F4F1}"/>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6" name="フッター プレースホルダー 5">
            <a:extLst>
              <a:ext uri="{FF2B5EF4-FFF2-40B4-BE49-F238E27FC236}">
                <a16:creationId xmlns:a16="http://schemas.microsoft.com/office/drawing/2014/main" id="{65D8E2E4-75BC-46E6-B00E-C015A96BB3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CDE153-F01F-4720-98D4-B08596ED2DEC}"/>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296898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35764-4974-4B58-8821-05D9A6CEA0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0D9EF0-3385-4878-9DFB-D23121A2C9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D44A4C-B3E9-4F1E-804D-F03A6F3F4FB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08C9591-47AD-433E-835C-5D89BD525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C1DF36-4ECC-4903-AD24-FD8449EDFB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4833ACE-4737-48BF-938E-C8AD7A00C0E4}"/>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8" name="フッター プレースホルダー 7">
            <a:extLst>
              <a:ext uri="{FF2B5EF4-FFF2-40B4-BE49-F238E27FC236}">
                <a16:creationId xmlns:a16="http://schemas.microsoft.com/office/drawing/2014/main" id="{677BA19D-EDC3-4FD6-9505-5C7683839E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F18FCB6-0485-4538-93AD-F1C5D8B91D64}"/>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314889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C9C6B-C9EA-4DE0-AE9F-C4A9BA23A8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A88FD1A-14C9-4994-BEE8-2B9FE56F88FE}"/>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4" name="フッター プレースホルダー 3">
            <a:extLst>
              <a:ext uri="{FF2B5EF4-FFF2-40B4-BE49-F238E27FC236}">
                <a16:creationId xmlns:a16="http://schemas.microsoft.com/office/drawing/2014/main" id="{3603B6C2-AE8F-4420-BD48-787046CB60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DF809B-170A-4D08-ACDF-D216C70CE81D}"/>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280758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A66400B-E659-4D0C-816A-BEA9FF521F0A}"/>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3" name="フッター プレースホルダー 2">
            <a:extLst>
              <a:ext uri="{FF2B5EF4-FFF2-40B4-BE49-F238E27FC236}">
                <a16:creationId xmlns:a16="http://schemas.microsoft.com/office/drawing/2014/main" id="{91CC035D-0F32-4277-957B-F3943A1741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2723FC-CBF1-497E-BEDF-40546B23DFCD}"/>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124538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B640F3-A98E-4152-9401-5A1F42DD32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1B225E-829C-4141-842C-BA22CD84E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E274258-B7C7-4CF8-959D-07D03F7FE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2C8513-D5AC-4958-8ADD-D0E88A281018}"/>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6" name="フッター プレースホルダー 5">
            <a:extLst>
              <a:ext uri="{FF2B5EF4-FFF2-40B4-BE49-F238E27FC236}">
                <a16:creationId xmlns:a16="http://schemas.microsoft.com/office/drawing/2014/main" id="{141D48DD-D2F4-4521-A7CD-9652DFE49D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BC36FC-85F9-4CF5-9F76-2BECF52B8F6B}"/>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99371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42462-32F5-47B3-A152-B5F7C1EF099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049A6B4-9163-4628-AB63-65DE042FA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4B7E90-D50F-4E85-8643-D2AF81EDB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B69D93-9BE1-4FCE-B3F8-6C8366EB09FE}"/>
              </a:ext>
            </a:extLst>
          </p:cNvPr>
          <p:cNvSpPr>
            <a:spLocks noGrp="1"/>
          </p:cNvSpPr>
          <p:nvPr>
            <p:ph type="dt" sz="half" idx="10"/>
          </p:nvPr>
        </p:nvSpPr>
        <p:spPr/>
        <p:txBody>
          <a:bodyPr/>
          <a:lstStyle/>
          <a:p>
            <a:fld id="{E0941A0D-1A2A-46B7-9DA9-407F2D2CEF7D}" type="datetimeFigureOut">
              <a:rPr kumimoji="1" lang="ja-JP" altLang="en-US" smtClean="0"/>
              <a:t>2017/10/12</a:t>
            </a:fld>
            <a:endParaRPr kumimoji="1" lang="ja-JP" altLang="en-US"/>
          </a:p>
        </p:txBody>
      </p:sp>
      <p:sp>
        <p:nvSpPr>
          <p:cNvPr id="6" name="フッター プレースホルダー 5">
            <a:extLst>
              <a:ext uri="{FF2B5EF4-FFF2-40B4-BE49-F238E27FC236}">
                <a16:creationId xmlns:a16="http://schemas.microsoft.com/office/drawing/2014/main" id="{2456F546-D0CC-4F2C-9853-36272CB946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9D1FEE-D158-4EC8-87AD-BC49D9551648}"/>
              </a:ext>
            </a:extLst>
          </p:cNvPr>
          <p:cNvSpPr>
            <a:spLocks noGrp="1"/>
          </p:cNvSpPr>
          <p:nvPr>
            <p:ph type="sldNum" sz="quarter" idx="12"/>
          </p:nvPr>
        </p:nvSpPr>
        <p:spPr/>
        <p:txBody>
          <a:body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298489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076B6C1-2E7C-40BC-941B-E455371F0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77C7F4-17A7-4421-A161-218AEE39C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4BD586-25E5-4D58-A1F0-C75CF39C3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41A0D-1A2A-46B7-9DA9-407F2D2CEF7D}" type="datetimeFigureOut">
              <a:rPr kumimoji="1" lang="ja-JP" altLang="en-US" smtClean="0"/>
              <a:t>2017/10/12</a:t>
            </a:fld>
            <a:endParaRPr kumimoji="1" lang="ja-JP" altLang="en-US"/>
          </a:p>
        </p:txBody>
      </p:sp>
      <p:sp>
        <p:nvSpPr>
          <p:cNvPr id="5" name="フッター プレースホルダー 4">
            <a:extLst>
              <a:ext uri="{FF2B5EF4-FFF2-40B4-BE49-F238E27FC236}">
                <a16:creationId xmlns:a16="http://schemas.microsoft.com/office/drawing/2014/main" id="{22F192BE-A726-40B8-AE26-AA27EEB6B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A42B6C5-0618-4B49-A07C-52D97BDC65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F11B9-86AC-4351-ACF5-38953AD23A54}" type="slidenum">
              <a:rPr kumimoji="1" lang="ja-JP" altLang="en-US" smtClean="0"/>
              <a:t>‹#›</a:t>
            </a:fld>
            <a:endParaRPr kumimoji="1" lang="ja-JP" altLang="en-US"/>
          </a:p>
        </p:txBody>
      </p:sp>
    </p:spTree>
    <p:extLst>
      <p:ext uri="{BB962C8B-B14F-4D97-AF65-F5344CB8AC3E}">
        <p14:creationId xmlns:p14="http://schemas.microsoft.com/office/powerpoint/2010/main" val="3996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6996D-C981-420F-8718-C627BB023823}"/>
              </a:ext>
            </a:extLst>
          </p:cNvPr>
          <p:cNvSpPr>
            <a:spLocks noGrp="1"/>
          </p:cNvSpPr>
          <p:nvPr>
            <p:ph type="ctrTitle"/>
          </p:nvPr>
        </p:nvSpPr>
        <p:spPr/>
        <p:txBody>
          <a:bodyPr>
            <a:normAutofit/>
          </a:bodyPr>
          <a:lstStyle/>
          <a:p>
            <a:r>
              <a:rPr lang="ja-JP" altLang="en-US" sz="3200" dirty="0"/>
              <a:t>情動的な身体状態の変化がアイオワ・ギャンブル課題に及ぼす影響とその個人差</a:t>
            </a:r>
            <a:endParaRPr kumimoji="1" lang="ja-JP" altLang="en-US" sz="3200" dirty="0"/>
          </a:p>
        </p:txBody>
      </p:sp>
      <p:sp>
        <p:nvSpPr>
          <p:cNvPr id="3" name="サブタイトル 2">
            <a:extLst>
              <a:ext uri="{FF2B5EF4-FFF2-40B4-BE49-F238E27FC236}">
                <a16:creationId xmlns:a16="http://schemas.microsoft.com/office/drawing/2014/main" id="{D92A4570-DD17-47A6-ADCE-546F19B61DAB}"/>
              </a:ext>
            </a:extLst>
          </p:cNvPr>
          <p:cNvSpPr>
            <a:spLocks noGrp="1"/>
          </p:cNvSpPr>
          <p:nvPr>
            <p:ph type="subTitle" idx="1"/>
          </p:nvPr>
        </p:nvSpPr>
        <p:spPr>
          <a:xfrm>
            <a:off x="1524000" y="3602037"/>
            <a:ext cx="9144000" cy="2209677"/>
          </a:xfrm>
        </p:spPr>
        <p:txBody>
          <a:bodyPr>
            <a:normAutofit/>
          </a:bodyPr>
          <a:lstStyle/>
          <a:p>
            <a:pPr algn="r"/>
            <a:endParaRPr lang="en-US" altLang="ja-JP" dirty="0"/>
          </a:p>
          <a:p>
            <a:pPr algn="r"/>
            <a:r>
              <a:rPr lang="ja-JP" altLang="en-US" dirty="0"/>
              <a:t>追手門学院大学</a:t>
            </a:r>
            <a:endParaRPr lang="en-US" altLang="ja-JP" dirty="0"/>
          </a:p>
          <a:p>
            <a:pPr algn="r"/>
            <a:r>
              <a:rPr lang="ja-JP" altLang="en-US" dirty="0"/>
              <a:t>心理学部</a:t>
            </a:r>
            <a:endParaRPr lang="en-US" altLang="ja-JP" dirty="0"/>
          </a:p>
          <a:p>
            <a:pPr algn="r"/>
            <a:r>
              <a:rPr lang="ja-JP" altLang="en-US" dirty="0"/>
              <a:t>前川亮・乾敏郎</a:t>
            </a:r>
            <a:endParaRPr kumimoji="1" lang="ja-JP" altLang="en-US" dirty="0"/>
          </a:p>
        </p:txBody>
      </p:sp>
    </p:spTree>
    <p:extLst>
      <p:ext uri="{BB962C8B-B14F-4D97-AF65-F5344CB8AC3E}">
        <p14:creationId xmlns:p14="http://schemas.microsoft.com/office/powerpoint/2010/main" val="175176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8343-9B95-49C5-B5A3-1E017D7A00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893AF4C0-01CD-47A3-8186-289648C8F5C2}"/>
              </a:ext>
            </a:extLst>
          </p:cNvPr>
          <p:cNvSpPr>
            <a:spLocks noGrp="1"/>
          </p:cNvSpPr>
          <p:nvPr>
            <p:ph idx="1"/>
          </p:nvPr>
        </p:nvSpPr>
        <p:spPr/>
        <p:txBody>
          <a:bodyPr>
            <a:normAutofit/>
          </a:bodyPr>
          <a:lstStyle/>
          <a:p>
            <a:r>
              <a:rPr lang="ja-JP" altLang="en-US" sz="2400" dirty="0"/>
              <a:t>刺激探求は、長期的によりよい利益を得るために短期的な利益を捨てて情報収集にあたる行動と関連がある</a:t>
            </a:r>
            <a:endParaRPr lang="en-US" altLang="ja-JP" sz="2400" dirty="0"/>
          </a:p>
          <a:p>
            <a:endParaRPr lang="en-US" altLang="ja-JP" sz="2400" dirty="0"/>
          </a:p>
          <a:p>
            <a:r>
              <a:rPr lang="ja-JP" altLang="en-US" sz="2400" dirty="0"/>
              <a:t>同様に、前頭前皮質は長期的によい報酬を得るために短期的な満足感を先送りにするという、選択肢を制御する能力を持つとされる</a:t>
            </a:r>
            <a:endParaRPr lang="en-US" altLang="ja-JP" sz="2400" dirty="0"/>
          </a:p>
          <a:p>
            <a:pPr marL="0" indent="0">
              <a:buNone/>
            </a:pPr>
            <a:endParaRPr lang="en-US" altLang="ja-JP" sz="2400" dirty="0"/>
          </a:p>
          <a:p>
            <a:pPr marL="0" indent="0">
              <a:buNone/>
            </a:pPr>
            <a:endParaRPr kumimoji="1" lang="en-US" altLang="ja-JP" sz="2400" dirty="0"/>
          </a:p>
          <a:p>
            <a:pPr marL="0" indent="0">
              <a:buNone/>
            </a:pPr>
            <a:r>
              <a:rPr lang="ja-JP" altLang="en-US" sz="2400" dirty="0"/>
              <a:t>今回の結果から、刺激探求の強い人は大きな情動反応を生じて、長期的利益に基づく選択行動における損害の回避に優れていることがわかる</a:t>
            </a:r>
            <a:endParaRPr lang="en-US" altLang="ja-JP" sz="2400" dirty="0"/>
          </a:p>
          <a:p>
            <a:pPr marL="0" indent="0">
              <a:buNone/>
            </a:pPr>
            <a:r>
              <a:rPr kumimoji="1" lang="ja-JP" altLang="en-US" sz="2400" dirty="0"/>
              <a:t>それは、長期的な行動選択の際に有利に働いているのかもしれない</a:t>
            </a:r>
            <a:endParaRPr kumimoji="1" lang="en-US" altLang="ja-JP" sz="2400" dirty="0"/>
          </a:p>
          <a:p>
            <a:endParaRPr kumimoji="1" lang="ja-JP" altLang="en-US" sz="2400" dirty="0"/>
          </a:p>
        </p:txBody>
      </p:sp>
      <p:sp>
        <p:nvSpPr>
          <p:cNvPr id="4" name="四角形: 角を丸くする 3">
            <a:extLst>
              <a:ext uri="{FF2B5EF4-FFF2-40B4-BE49-F238E27FC236}">
                <a16:creationId xmlns:a16="http://schemas.microsoft.com/office/drawing/2014/main" id="{463ABC1B-44F6-4301-9916-3921E8A6D2B7}"/>
              </a:ext>
            </a:extLst>
          </p:cNvPr>
          <p:cNvSpPr/>
          <p:nvPr/>
        </p:nvSpPr>
        <p:spPr>
          <a:xfrm>
            <a:off x="745840" y="4584217"/>
            <a:ext cx="10515600" cy="1521615"/>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359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95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ソマティック・マーカー</a:t>
            </a:r>
            <a:r>
              <a:rPr kumimoji="1" lang="ja-JP" altLang="en-US" dirty="0"/>
              <a:t>仮説</a:t>
            </a:r>
          </a:p>
        </p:txBody>
      </p:sp>
      <p:sp>
        <p:nvSpPr>
          <p:cNvPr id="3" name="コンテンツ プレースホルダー 2"/>
          <p:cNvSpPr>
            <a:spLocks noGrp="1"/>
          </p:cNvSpPr>
          <p:nvPr>
            <p:ph idx="1"/>
          </p:nvPr>
        </p:nvSpPr>
        <p:spPr>
          <a:xfrm>
            <a:off x="838200" y="1825625"/>
            <a:ext cx="6761085" cy="4351338"/>
          </a:xfrm>
        </p:spPr>
        <p:txBody>
          <a:bodyPr>
            <a:normAutofit lnSpcReduction="10000"/>
          </a:bodyPr>
          <a:lstStyle/>
          <a:p>
            <a:r>
              <a:rPr lang="ja-JP" altLang="en-US" sz="2400" dirty="0"/>
              <a:t>腹内側前頭前野（</a:t>
            </a:r>
            <a:r>
              <a:rPr lang="en-US" altLang="ja-JP" sz="2400" dirty="0" err="1"/>
              <a:t>vmPFC</a:t>
            </a:r>
            <a:r>
              <a:rPr lang="ja-JP" altLang="en-US" sz="2400" dirty="0"/>
              <a:t>）を中心とした情動ネットワークにおいて情動的な身体的反応が処理される（ソマティック・マーカー）</a:t>
            </a:r>
            <a:endParaRPr lang="en-US" altLang="ja-JP" sz="2400" dirty="0"/>
          </a:p>
          <a:p>
            <a:endParaRPr lang="en-US" altLang="ja-JP" sz="2400" dirty="0"/>
          </a:p>
          <a:p>
            <a:endParaRPr lang="en-US" altLang="ja-JP" sz="2400" dirty="0"/>
          </a:p>
          <a:p>
            <a:r>
              <a:rPr lang="ja-JP" altLang="en-US" sz="2400" dirty="0"/>
              <a:t>ソマティック・マーカーは，意思決定の際の有利・不利に対する予測因子として働き，選択にバイアスを掛ける</a:t>
            </a:r>
            <a:r>
              <a:rPr lang="en-US" altLang="ja-JP" sz="2400" dirty="0"/>
              <a:t>			</a:t>
            </a:r>
          </a:p>
          <a:p>
            <a:endParaRPr lang="en-US" altLang="ja-JP" sz="2400" dirty="0"/>
          </a:p>
          <a:p>
            <a:endParaRPr lang="en-US" altLang="ja-JP" sz="2400" dirty="0"/>
          </a:p>
          <a:p>
            <a:pPr marL="0" indent="0">
              <a:buNone/>
            </a:pPr>
            <a:r>
              <a:rPr lang="en-US" altLang="ja-JP" sz="2400" dirty="0"/>
              <a:t>				</a:t>
            </a:r>
            <a:r>
              <a:rPr lang="ja-JP" altLang="en-US" sz="2400" dirty="0"/>
              <a:t>（</a:t>
            </a:r>
            <a:r>
              <a:rPr lang="en-US" altLang="ja-JP" sz="2400" dirty="0"/>
              <a:t>Damasio 1994</a:t>
            </a:r>
            <a:r>
              <a:rPr lang="ja-JP" altLang="en-US" sz="2400" dirty="0"/>
              <a:t>）</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403" y="1629622"/>
            <a:ext cx="3558397" cy="4743343"/>
          </a:xfrm>
          <a:prstGeom prst="rect">
            <a:avLst/>
          </a:prstGeom>
        </p:spPr>
      </p:pic>
    </p:spTree>
    <p:extLst>
      <p:ext uri="{BB962C8B-B14F-4D97-AF65-F5344CB8AC3E}">
        <p14:creationId xmlns:p14="http://schemas.microsoft.com/office/powerpoint/2010/main" val="398926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54E52C8D-04C8-4E9A-BE86-558A0C8B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pic>
        <p:nvPicPr>
          <p:cNvPr id="10" name="図 9">
            <a:extLst>
              <a:ext uri="{FF2B5EF4-FFF2-40B4-BE49-F238E27FC236}">
                <a16:creationId xmlns:a16="http://schemas.microsoft.com/office/drawing/2014/main" id="{37C080F6-BEB2-4042-B512-F7211EF95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sp>
        <p:nvSpPr>
          <p:cNvPr id="2" name="タイトル 1">
            <a:extLst>
              <a:ext uri="{FF2B5EF4-FFF2-40B4-BE49-F238E27FC236}">
                <a16:creationId xmlns:a16="http://schemas.microsoft.com/office/drawing/2014/main" id="{29081221-251D-4A7D-A1D3-E5CCA7E4079C}"/>
              </a:ext>
            </a:extLst>
          </p:cNvPr>
          <p:cNvSpPr>
            <a:spLocks noGrp="1"/>
          </p:cNvSpPr>
          <p:nvPr>
            <p:ph type="title"/>
          </p:nvPr>
        </p:nvSpPr>
        <p:spPr/>
        <p:txBody>
          <a:bodyPr/>
          <a:lstStyle/>
          <a:p>
            <a:r>
              <a:rPr lang="ja-JP" altLang="en-US" dirty="0"/>
              <a:t>発汗</a:t>
            </a:r>
            <a:r>
              <a:rPr kumimoji="1" lang="ja-JP" altLang="en-US" dirty="0"/>
              <a:t>反応の個人差</a:t>
            </a:r>
            <a:r>
              <a:rPr lang="ja-JP" altLang="en-US" dirty="0"/>
              <a:t>（</a:t>
            </a:r>
            <a:r>
              <a:rPr lang="en-US" altLang="ja-JP" dirty="0"/>
              <a:t>N=22</a:t>
            </a:r>
            <a:r>
              <a:rPr lang="ja-JP" altLang="en-US" dirty="0"/>
              <a:t>）</a:t>
            </a:r>
            <a:endParaRPr kumimoji="1" lang="ja-JP" altLang="en-US" dirty="0"/>
          </a:p>
        </p:txBody>
      </p:sp>
      <p:sp>
        <p:nvSpPr>
          <p:cNvPr id="6" name="テキスト ボックス 5">
            <a:extLst>
              <a:ext uri="{FF2B5EF4-FFF2-40B4-BE49-F238E27FC236}">
                <a16:creationId xmlns:a16="http://schemas.microsoft.com/office/drawing/2014/main" id="{EBC3E812-0BC3-4B62-9B8D-178FFD8DA496}"/>
              </a:ext>
            </a:extLst>
          </p:cNvPr>
          <p:cNvSpPr txBox="1"/>
          <p:nvPr/>
        </p:nvSpPr>
        <p:spPr>
          <a:xfrm rot="16200000">
            <a:off x="6756" y="3743145"/>
            <a:ext cx="3575018" cy="646331"/>
          </a:xfrm>
          <a:prstGeom prst="rect">
            <a:avLst/>
          </a:prstGeom>
          <a:noFill/>
        </p:spPr>
        <p:txBody>
          <a:bodyPr wrap="none" rtlCol="0">
            <a:spAutoFit/>
          </a:bodyPr>
          <a:lstStyle/>
          <a:p>
            <a:r>
              <a:rPr lang="ja-JP" altLang="en-US" dirty="0"/>
              <a:t>悪い</a:t>
            </a:r>
            <a:r>
              <a:rPr kumimoji="1" lang="ja-JP" altLang="en-US" dirty="0"/>
              <a:t>山における発汗反応 －</a:t>
            </a:r>
            <a:endParaRPr kumimoji="1" lang="en-US" altLang="ja-JP" dirty="0"/>
          </a:p>
          <a:p>
            <a:r>
              <a:rPr lang="ja-JP" altLang="en-US" dirty="0"/>
              <a:t>　良い山における発汗反応 </a:t>
            </a:r>
            <a:r>
              <a:rPr lang="en-US" altLang="ja-JP" dirty="0"/>
              <a:t>[</a:t>
            </a:r>
            <a:r>
              <a:rPr lang="en-US" altLang="ja-JP" dirty="0" err="1"/>
              <a:t>μS</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E53AC47F-5E83-4C92-85AF-EBC9D5E63881}"/>
              </a:ext>
            </a:extLst>
          </p:cNvPr>
          <p:cNvSpPr txBox="1"/>
          <p:nvPr/>
        </p:nvSpPr>
        <p:spPr>
          <a:xfrm>
            <a:off x="3992387" y="6066560"/>
            <a:ext cx="1584088" cy="369332"/>
          </a:xfrm>
          <a:prstGeom prst="rect">
            <a:avLst/>
          </a:prstGeom>
          <a:noFill/>
        </p:spPr>
        <p:txBody>
          <a:bodyPr wrap="none" rtlCol="0">
            <a:spAutoFit/>
          </a:bodyPr>
          <a:lstStyle/>
          <a:p>
            <a:r>
              <a:rPr kumimoji="1" lang="ja-JP" altLang="en-US" dirty="0"/>
              <a:t>獲得金額 </a:t>
            </a:r>
            <a:r>
              <a:rPr kumimoji="1" lang="en-US" altLang="ja-JP" dirty="0"/>
              <a:t>[</a:t>
            </a:r>
            <a:r>
              <a:rPr kumimoji="1" lang="ja-JP" altLang="en-US" dirty="0"/>
              <a:t>円</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EBB5F8F0-9A8C-4F34-BB6A-538E04EEA9EB}"/>
              </a:ext>
            </a:extLst>
          </p:cNvPr>
          <p:cNvSpPr txBox="1"/>
          <p:nvPr/>
        </p:nvSpPr>
        <p:spPr>
          <a:xfrm>
            <a:off x="7905446" y="3306010"/>
            <a:ext cx="3613943" cy="1200329"/>
          </a:xfrm>
          <a:prstGeom prst="rect">
            <a:avLst/>
          </a:prstGeom>
          <a:noFill/>
        </p:spPr>
        <p:txBody>
          <a:bodyPr wrap="square" rtlCol="0">
            <a:spAutoFit/>
          </a:bodyPr>
          <a:lstStyle/>
          <a:p>
            <a:r>
              <a:rPr kumimoji="1" lang="ja-JP" altLang="en-US" sz="2400" dirty="0"/>
              <a:t>悪い山</a:t>
            </a:r>
            <a:r>
              <a:rPr lang="ja-JP" altLang="en-US" sz="2400" dirty="0"/>
              <a:t>に対する情動反応が強い人ほど、良い山を選ぶ確率が高い</a:t>
            </a:r>
            <a:endParaRPr kumimoji="1" lang="ja-JP" altLang="en-US" sz="2400" dirty="0"/>
          </a:p>
        </p:txBody>
      </p:sp>
      <p:sp>
        <p:nvSpPr>
          <p:cNvPr id="9" name="テキスト ボックス 8">
            <a:extLst>
              <a:ext uri="{FF2B5EF4-FFF2-40B4-BE49-F238E27FC236}">
                <a16:creationId xmlns:a16="http://schemas.microsoft.com/office/drawing/2014/main" id="{5F300D7C-EE1D-4260-A6DA-3D645F77B4EA}"/>
              </a:ext>
            </a:extLst>
          </p:cNvPr>
          <p:cNvSpPr txBox="1"/>
          <p:nvPr/>
        </p:nvSpPr>
        <p:spPr>
          <a:xfrm>
            <a:off x="3106089" y="2530167"/>
            <a:ext cx="1111202" cy="646331"/>
          </a:xfrm>
          <a:prstGeom prst="rect">
            <a:avLst/>
          </a:prstGeom>
          <a:noFill/>
        </p:spPr>
        <p:txBody>
          <a:bodyPr wrap="none" rtlCol="0">
            <a:spAutoFit/>
          </a:bodyPr>
          <a:lstStyle/>
          <a:p>
            <a:r>
              <a:rPr lang="en-US" altLang="ja-JP" dirty="0"/>
              <a:t>r = -0.55</a:t>
            </a:r>
          </a:p>
          <a:p>
            <a:r>
              <a:rPr kumimoji="1" lang="en-US" altLang="ja-JP" dirty="0"/>
              <a:t>p = 0.01</a:t>
            </a:r>
            <a:endParaRPr kumimoji="1" lang="ja-JP" altLang="en-US" dirty="0"/>
          </a:p>
        </p:txBody>
      </p:sp>
      <p:cxnSp>
        <p:nvCxnSpPr>
          <p:cNvPr id="13" name="直線コネクタ 12">
            <a:extLst>
              <a:ext uri="{FF2B5EF4-FFF2-40B4-BE49-F238E27FC236}">
                <a16:creationId xmlns:a16="http://schemas.microsoft.com/office/drawing/2014/main" id="{1AD4E853-594B-49A2-B86B-78D2A40DC8CE}"/>
              </a:ext>
            </a:extLst>
          </p:cNvPr>
          <p:cNvCxnSpPr>
            <a:cxnSpLocks/>
          </p:cNvCxnSpPr>
          <p:nvPr/>
        </p:nvCxnSpPr>
        <p:spPr>
          <a:xfrm>
            <a:off x="2809875" y="2362200"/>
            <a:ext cx="412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F63EDDE-887B-436E-BC89-E2EADCABD23F}"/>
              </a:ext>
            </a:extLst>
          </p:cNvPr>
          <p:cNvCxnSpPr/>
          <p:nvPr/>
        </p:nvCxnSpPr>
        <p:spPr>
          <a:xfrm flipV="1">
            <a:off x="6934200" y="2362200"/>
            <a:ext cx="0" cy="3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4150868B-D03B-48A1-8B27-FB63DFCF9391}"/>
              </a:ext>
            </a:extLst>
          </p:cNvPr>
          <p:cNvSpPr/>
          <p:nvPr/>
        </p:nvSpPr>
        <p:spPr>
          <a:xfrm>
            <a:off x="7813083" y="3152578"/>
            <a:ext cx="3706306" cy="1390706"/>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305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36C175AA-6FF2-42AA-B54E-FBC7ABB7E78D}"/>
              </a:ext>
            </a:extLst>
          </p:cNvPr>
          <p:cNvSpPr/>
          <p:nvPr/>
        </p:nvSpPr>
        <p:spPr>
          <a:xfrm>
            <a:off x="7015683" y="1385296"/>
            <a:ext cx="4586382" cy="367831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83452AB-3B13-4695-A668-DD0BDE493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119" y="2016242"/>
            <a:ext cx="3799510" cy="2849633"/>
          </a:xfrm>
          <a:prstGeom prst="rect">
            <a:avLst/>
          </a:prstGeom>
        </p:spPr>
      </p:pic>
      <p:pic>
        <p:nvPicPr>
          <p:cNvPr id="5" name="図 4">
            <a:extLst>
              <a:ext uri="{FF2B5EF4-FFF2-40B4-BE49-F238E27FC236}">
                <a16:creationId xmlns:a16="http://schemas.microsoft.com/office/drawing/2014/main" id="{CEA285DC-A6D0-434D-B54D-1C04EA0A1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295" y="1592966"/>
            <a:ext cx="5334000" cy="4000500"/>
          </a:xfrm>
          <a:prstGeom prst="rect">
            <a:avLst/>
          </a:prstGeom>
        </p:spPr>
      </p:pic>
      <p:sp>
        <p:nvSpPr>
          <p:cNvPr id="2" name="タイトル 1">
            <a:extLst>
              <a:ext uri="{FF2B5EF4-FFF2-40B4-BE49-F238E27FC236}">
                <a16:creationId xmlns:a16="http://schemas.microsoft.com/office/drawing/2014/main" id="{687DF513-05E9-4342-A4E6-536A85E81008}"/>
              </a:ext>
            </a:extLst>
          </p:cNvPr>
          <p:cNvSpPr>
            <a:spLocks noGrp="1"/>
          </p:cNvSpPr>
          <p:nvPr>
            <p:ph type="title"/>
          </p:nvPr>
        </p:nvSpPr>
        <p:spPr/>
        <p:txBody>
          <a:bodyPr/>
          <a:lstStyle/>
          <a:p>
            <a:r>
              <a:rPr kumimoji="1" lang="ja-JP" altLang="en-US" dirty="0"/>
              <a:t>気質特性</a:t>
            </a:r>
            <a:r>
              <a:rPr lang="ja-JP" altLang="en-US" dirty="0"/>
              <a:t>（</a:t>
            </a:r>
            <a:r>
              <a:rPr lang="en-US" altLang="ja-JP" dirty="0"/>
              <a:t>N=22</a:t>
            </a:r>
            <a:r>
              <a:rPr lang="ja-JP" altLang="en-US" dirty="0"/>
              <a:t>）</a:t>
            </a:r>
            <a:endParaRPr kumimoji="1" lang="ja-JP" altLang="en-US" dirty="0"/>
          </a:p>
        </p:txBody>
      </p:sp>
      <p:sp>
        <p:nvSpPr>
          <p:cNvPr id="8" name="テキスト ボックス 7">
            <a:extLst>
              <a:ext uri="{FF2B5EF4-FFF2-40B4-BE49-F238E27FC236}">
                <a16:creationId xmlns:a16="http://schemas.microsoft.com/office/drawing/2014/main" id="{C2E96878-469A-4ABE-A003-58C93126B0BF}"/>
              </a:ext>
            </a:extLst>
          </p:cNvPr>
          <p:cNvSpPr txBox="1"/>
          <p:nvPr/>
        </p:nvSpPr>
        <p:spPr>
          <a:xfrm>
            <a:off x="779527" y="5992055"/>
            <a:ext cx="10632947" cy="461665"/>
          </a:xfrm>
          <a:prstGeom prst="rect">
            <a:avLst/>
          </a:prstGeom>
          <a:noFill/>
        </p:spPr>
        <p:txBody>
          <a:bodyPr wrap="square" rtlCol="0">
            <a:spAutoFit/>
          </a:bodyPr>
          <a:lstStyle/>
          <a:p>
            <a:pPr algn="ctr"/>
            <a:r>
              <a:rPr kumimoji="1" lang="ja-JP" altLang="en-US" sz="2400" dirty="0"/>
              <a:t>刺激探求性の高い人は情動反応が生じやすく、その結果よい選択を</a:t>
            </a:r>
            <a:r>
              <a:rPr lang="ja-JP" altLang="en-US" sz="2400" dirty="0"/>
              <a:t>しやすい</a:t>
            </a:r>
            <a:endParaRPr kumimoji="1" lang="ja-JP" altLang="en-US" sz="2400" dirty="0"/>
          </a:p>
        </p:txBody>
      </p:sp>
      <p:sp>
        <p:nvSpPr>
          <p:cNvPr id="9" name="四角形: 角を丸くする 8">
            <a:extLst>
              <a:ext uri="{FF2B5EF4-FFF2-40B4-BE49-F238E27FC236}">
                <a16:creationId xmlns:a16="http://schemas.microsoft.com/office/drawing/2014/main" id="{EC611F46-3875-4C08-844D-7BFEEBA5B4C0}"/>
              </a:ext>
            </a:extLst>
          </p:cNvPr>
          <p:cNvSpPr/>
          <p:nvPr/>
        </p:nvSpPr>
        <p:spPr>
          <a:xfrm>
            <a:off x="516194" y="5919020"/>
            <a:ext cx="11159612" cy="607734"/>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ECA891F-18FD-476B-8042-259B22B6D2F8}"/>
              </a:ext>
            </a:extLst>
          </p:cNvPr>
          <p:cNvSpPr txBox="1"/>
          <p:nvPr/>
        </p:nvSpPr>
        <p:spPr>
          <a:xfrm>
            <a:off x="10088056" y="2912308"/>
            <a:ext cx="415498" cy="369332"/>
          </a:xfrm>
          <a:prstGeom prst="rect">
            <a:avLst/>
          </a:prstGeom>
          <a:noFill/>
        </p:spPr>
        <p:txBody>
          <a:bodyPr wrap="none" rtlCol="0">
            <a:spAutoFit/>
          </a:bodyPr>
          <a:lstStyle/>
          <a:p>
            <a:r>
              <a:rPr kumimoji="1" lang="ja-JP" altLang="en-US" dirty="0"/>
              <a:t>＊</a:t>
            </a:r>
          </a:p>
        </p:txBody>
      </p:sp>
      <p:sp>
        <p:nvSpPr>
          <p:cNvPr id="18" name="テキスト ボックス 17">
            <a:extLst>
              <a:ext uri="{FF2B5EF4-FFF2-40B4-BE49-F238E27FC236}">
                <a16:creationId xmlns:a16="http://schemas.microsoft.com/office/drawing/2014/main" id="{4D5BFA83-C8C4-48AF-9593-6B749094D0EC}"/>
              </a:ext>
            </a:extLst>
          </p:cNvPr>
          <p:cNvSpPr txBox="1"/>
          <p:nvPr/>
        </p:nvSpPr>
        <p:spPr>
          <a:xfrm>
            <a:off x="7831546" y="1514310"/>
            <a:ext cx="2954655" cy="461665"/>
          </a:xfrm>
          <a:prstGeom prst="rect">
            <a:avLst/>
          </a:prstGeom>
          <a:noFill/>
        </p:spPr>
        <p:txBody>
          <a:bodyPr wrap="none" rtlCol="0">
            <a:spAutoFit/>
          </a:bodyPr>
          <a:lstStyle/>
          <a:p>
            <a:r>
              <a:rPr kumimoji="1" lang="ja-JP" altLang="en-US" sz="2400" dirty="0"/>
              <a:t>行動賦活　下位因子</a:t>
            </a:r>
          </a:p>
        </p:txBody>
      </p:sp>
      <p:sp>
        <p:nvSpPr>
          <p:cNvPr id="24" name="矢印: ストライプ 23">
            <a:extLst>
              <a:ext uri="{FF2B5EF4-FFF2-40B4-BE49-F238E27FC236}">
                <a16:creationId xmlns:a16="http://schemas.microsoft.com/office/drawing/2014/main" id="{6D2CF378-2450-40B7-97C6-3AC1384C1ED7}"/>
              </a:ext>
            </a:extLst>
          </p:cNvPr>
          <p:cNvSpPr/>
          <p:nvPr/>
        </p:nvSpPr>
        <p:spPr>
          <a:xfrm rot="20338207">
            <a:off x="5608410" y="4005650"/>
            <a:ext cx="1313408" cy="766916"/>
          </a:xfrm>
          <a:prstGeom prst="stripedRightArrow">
            <a:avLst>
              <a:gd name="adj1" fmla="val 45882"/>
              <a:gd name="adj2" fmla="val 50000"/>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762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FCE04-BB9B-4F47-A408-BF54CCCD0F74}"/>
              </a:ext>
            </a:extLst>
          </p:cNvPr>
          <p:cNvSpPr>
            <a:spLocks noGrp="1"/>
          </p:cNvSpPr>
          <p:nvPr>
            <p:ph type="ctrTitle"/>
          </p:nvPr>
        </p:nvSpPr>
        <p:spPr>
          <a:ln>
            <a:solidFill>
              <a:schemeClr val="tx1"/>
            </a:solidFill>
          </a:ln>
        </p:spPr>
        <p:txBody>
          <a:bodyPr>
            <a:normAutofit/>
          </a:bodyPr>
          <a:lstStyle/>
          <a:p>
            <a:pPr>
              <a:lnSpc>
                <a:spcPct val="110000"/>
              </a:lnSpc>
              <a:spcAft>
                <a:spcPts val="7800"/>
              </a:spcAft>
            </a:pPr>
            <a:r>
              <a:rPr kumimoji="1" lang="ja-JP" altLang="en-US" sz="4800" dirty="0"/>
              <a:t>日本神経心理学会</a:t>
            </a:r>
            <a:br>
              <a:rPr kumimoji="1" lang="en-US" altLang="ja-JP" sz="4800" dirty="0"/>
            </a:br>
            <a:r>
              <a:rPr kumimoji="1" lang="ja-JP" altLang="en-US" sz="4800" dirty="0"/>
              <a:t>利益相反開示</a:t>
            </a:r>
            <a:br>
              <a:rPr kumimoji="1" lang="en-US" altLang="ja-JP" dirty="0"/>
            </a:br>
            <a:r>
              <a:rPr kumimoji="1" lang="ja-JP" altLang="en-US" sz="3200" dirty="0"/>
              <a:t>筆頭発表者名：前川 亮</a:t>
            </a:r>
            <a:endParaRPr kumimoji="1" lang="ja-JP" altLang="en-US" dirty="0"/>
          </a:p>
        </p:txBody>
      </p:sp>
      <p:sp>
        <p:nvSpPr>
          <p:cNvPr id="3" name="サブタイトル 2">
            <a:extLst>
              <a:ext uri="{FF2B5EF4-FFF2-40B4-BE49-F238E27FC236}">
                <a16:creationId xmlns:a16="http://schemas.microsoft.com/office/drawing/2014/main" id="{E47A96B4-B42C-4E5B-9051-EE94A83D4624}"/>
              </a:ext>
            </a:extLst>
          </p:cNvPr>
          <p:cNvSpPr>
            <a:spLocks noGrp="1"/>
          </p:cNvSpPr>
          <p:nvPr>
            <p:ph type="subTitle" idx="1"/>
          </p:nvPr>
        </p:nvSpPr>
        <p:spPr/>
        <p:txBody>
          <a:bodyPr>
            <a:normAutofit fontScale="92500" lnSpcReduction="20000"/>
          </a:bodyPr>
          <a:lstStyle/>
          <a:p>
            <a:endParaRPr lang="en-US" altLang="ja-JP" sz="2800" dirty="0"/>
          </a:p>
          <a:p>
            <a:r>
              <a:rPr lang="ja-JP" altLang="en-US" sz="2800" dirty="0"/>
              <a:t>演題発表に関連し、開示すべき利益相反関係にある企業</a:t>
            </a:r>
            <a:endParaRPr lang="en-US" altLang="ja-JP" sz="2800" dirty="0"/>
          </a:p>
          <a:p>
            <a:endParaRPr lang="en-US" altLang="ja-JP" sz="2800" dirty="0"/>
          </a:p>
          <a:p>
            <a:r>
              <a:rPr lang="ja-JP" altLang="en-US" sz="2800" dirty="0"/>
              <a:t>受託研究：株式会社コンポン研究所</a:t>
            </a:r>
            <a:endParaRPr kumimoji="1" lang="en-US" altLang="ja-JP" sz="2800" dirty="0"/>
          </a:p>
        </p:txBody>
      </p:sp>
    </p:spTree>
    <p:extLst>
      <p:ext uri="{BB962C8B-B14F-4D97-AF65-F5344CB8AC3E}">
        <p14:creationId xmlns:p14="http://schemas.microsoft.com/office/powerpoint/2010/main" val="390519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A0A18-FE02-4789-9D1C-0F94E4985721}"/>
              </a:ext>
            </a:extLst>
          </p:cNvPr>
          <p:cNvSpPr>
            <a:spLocks noGrp="1"/>
          </p:cNvSpPr>
          <p:nvPr>
            <p:ph type="title"/>
          </p:nvPr>
        </p:nvSpPr>
        <p:spPr/>
        <p:txBody>
          <a:bodyPr/>
          <a:lstStyle/>
          <a:p>
            <a:r>
              <a:rPr kumimoji="1" lang="ja-JP" altLang="en-US" dirty="0"/>
              <a:t>ソマティック・マーカー仮説</a:t>
            </a:r>
          </a:p>
        </p:txBody>
      </p:sp>
      <p:grpSp>
        <p:nvGrpSpPr>
          <p:cNvPr id="6" name="グループ化 5">
            <a:extLst>
              <a:ext uri="{FF2B5EF4-FFF2-40B4-BE49-F238E27FC236}">
                <a16:creationId xmlns:a16="http://schemas.microsoft.com/office/drawing/2014/main" id="{45F672E3-C8AB-428D-BB87-0552E0C27391}"/>
              </a:ext>
            </a:extLst>
          </p:cNvPr>
          <p:cNvGrpSpPr/>
          <p:nvPr/>
        </p:nvGrpSpPr>
        <p:grpSpPr>
          <a:xfrm>
            <a:off x="2446390" y="2061970"/>
            <a:ext cx="7299220" cy="2571429"/>
            <a:chOff x="2166636" y="2394477"/>
            <a:chExt cx="7299220" cy="2571429"/>
          </a:xfrm>
        </p:grpSpPr>
        <p:pic>
          <p:nvPicPr>
            <p:cNvPr id="4" name="図 3">
              <a:extLst>
                <a:ext uri="{FF2B5EF4-FFF2-40B4-BE49-F238E27FC236}">
                  <a16:creationId xmlns:a16="http://schemas.microsoft.com/office/drawing/2014/main" id="{9D4C08F9-8472-44D9-B8A0-4D59BCC2A3FD}"/>
                </a:ext>
              </a:extLst>
            </p:cNvPr>
            <p:cNvPicPr>
              <a:picLocks noChangeAspect="1"/>
            </p:cNvPicPr>
            <p:nvPr/>
          </p:nvPicPr>
          <p:blipFill>
            <a:blip r:embed="rId2"/>
            <a:stretch>
              <a:fillRect/>
            </a:stretch>
          </p:blipFill>
          <p:spPr>
            <a:xfrm>
              <a:off x="6322999" y="2394477"/>
              <a:ext cx="3142857" cy="2571429"/>
            </a:xfrm>
            <a:prstGeom prst="rect">
              <a:avLst/>
            </a:prstGeom>
          </p:spPr>
        </p:pic>
        <p:pic>
          <p:nvPicPr>
            <p:cNvPr id="5" name="図 4">
              <a:extLst>
                <a:ext uri="{FF2B5EF4-FFF2-40B4-BE49-F238E27FC236}">
                  <a16:creationId xmlns:a16="http://schemas.microsoft.com/office/drawing/2014/main" id="{614351C6-7B8D-4BAF-9B28-711D1B17FD2D}"/>
                </a:ext>
              </a:extLst>
            </p:cNvPr>
            <p:cNvPicPr>
              <a:picLocks noChangeAspect="1"/>
            </p:cNvPicPr>
            <p:nvPr/>
          </p:nvPicPr>
          <p:blipFill>
            <a:blip r:embed="rId3"/>
            <a:stretch>
              <a:fillRect/>
            </a:stretch>
          </p:blipFill>
          <p:spPr>
            <a:xfrm>
              <a:off x="2166636" y="2530191"/>
              <a:ext cx="3142857" cy="2300000"/>
            </a:xfrm>
            <a:prstGeom prst="rect">
              <a:avLst/>
            </a:prstGeom>
          </p:spPr>
        </p:pic>
      </p:grpSp>
      <p:sp>
        <p:nvSpPr>
          <p:cNvPr id="7" name="テキスト ボックス 6">
            <a:extLst>
              <a:ext uri="{FF2B5EF4-FFF2-40B4-BE49-F238E27FC236}">
                <a16:creationId xmlns:a16="http://schemas.microsoft.com/office/drawing/2014/main" id="{503E57F2-8C32-478C-B567-9F0FEE32EC00}"/>
              </a:ext>
            </a:extLst>
          </p:cNvPr>
          <p:cNvSpPr txBox="1"/>
          <p:nvPr/>
        </p:nvSpPr>
        <p:spPr>
          <a:xfrm>
            <a:off x="1325418" y="5140799"/>
            <a:ext cx="9541164" cy="1200329"/>
          </a:xfrm>
          <a:prstGeom prst="rect">
            <a:avLst/>
          </a:prstGeom>
          <a:noFill/>
        </p:spPr>
        <p:txBody>
          <a:bodyPr wrap="square" rtlCol="0">
            <a:spAutoFit/>
          </a:bodyPr>
          <a:lstStyle/>
          <a:p>
            <a:r>
              <a:rPr lang="ja-JP" altLang="en-US" sz="2400" dirty="0"/>
              <a:t>腹内側前頭前野（</a:t>
            </a:r>
            <a:r>
              <a:rPr lang="en-US" altLang="ja-JP" sz="2400" dirty="0" err="1"/>
              <a:t>vmPFC</a:t>
            </a:r>
            <a:r>
              <a:rPr lang="ja-JP" altLang="en-US" sz="2400" dirty="0"/>
              <a:t>）を中心とした情動ネットワークにおいて情動的な身体的反応が処理され、意思決定の際に選択肢に重みづけをするバイアスとして働く</a:t>
            </a:r>
            <a:r>
              <a:rPr lang="en-US" altLang="ja-JP" sz="2400" dirty="0"/>
              <a:t>			</a:t>
            </a:r>
            <a:r>
              <a:rPr lang="ja-JP" altLang="en-US" sz="2400" dirty="0"/>
              <a:t>（</a:t>
            </a:r>
            <a:r>
              <a:rPr lang="en-US" altLang="ja-JP" sz="2400" dirty="0"/>
              <a:t>Damasio 1994</a:t>
            </a:r>
            <a:r>
              <a:rPr lang="ja-JP" altLang="en-US" sz="2400" dirty="0"/>
              <a:t>）</a:t>
            </a:r>
            <a:endParaRPr kumimoji="1" lang="ja-JP" altLang="en-US" sz="2400" dirty="0"/>
          </a:p>
        </p:txBody>
      </p:sp>
    </p:spTree>
    <p:extLst>
      <p:ext uri="{BB962C8B-B14F-4D97-AF65-F5344CB8AC3E}">
        <p14:creationId xmlns:p14="http://schemas.microsoft.com/office/powerpoint/2010/main" val="231337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DA4D1F-8A1F-44E3-BF6F-0B9F38A63B6E}"/>
              </a:ext>
            </a:extLst>
          </p:cNvPr>
          <p:cNvSpPr>
            <a:spLocks noGrp="1"/>
          </p:cNvSpPr>
          <p:nvPr>
            <p:ph type="title"/>
          </p:nvPr>
        </p:nvSpPr>
        <p:spPr/>
        <p:txBody>
          <a:bodyPr/>
          <a:lstStyle/>
          <a:p>
            <a:r>
              <a:rPr kumimoji="1" lang="ja-JP" altLang="en-US" dirty="0"/>
              <a:t>アイオワ・ギャンブル課題</a:t>
            </a:r>
          </a:p>
        </p:txBody>
      </p:sp>
      <p:pic>
        <p:nvPicPr>
          <p:cNvPr id="4" name="図 3">
            <a:extLst>
              <a:ext uri="{FF2B5EF4-FFF2-40B4-BE49-F238E27FC236}">
                <a16:creationId xmlns:a16="http://schemas.microsoft.com/office/drawing/2014/main" id="{1D6A2265-F2C3-4E4A-BBCC-3AE62D1EF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385" y="2615449"/>
            <a:ext cx="1025271" cy="1200150"/>
          </a:xfrm>
          <a:prstGeom prst="rect">
            <a:avLst/>
          </a:prstGeom>
        </p:spPr>
      </p:pic>
      <p:pic>
        <p:nvPicPr>
          <p:cNvPr id="5" name="図 4">
            <a:extLst>
              <a:ext uri="{FF2B5EF4-FFF2-40B4-BE49-F238E27FC236}">
                <a16:creationId xmlns:a16="http://schemas.microsoft.com/office/drawing/2014/main" id="{863BF5A7-3662-4BA1-9CF5-BFE389893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302" y="2615449"/>
            <a:ext cx="1025271" cy="1200150"/>
          </a:xfrm>
          <a:prstGeom prst="rect">
            <a:avLst/>
          </a:prstGeom>
        </p:spPr>
      </p:pic>
      <p:pic>
        <p:nvPicPr>
          <p:cNvPr id="6" name="図 5">
            <a:extLst>
              <a:ext uri="{FF2B5EF4-FFF2-40B4-BE49-F238E27FC236}">
                <a16:creationId xmlns:a16="http://schemas.microsoft.com/office/drawing/2014/main" id="{9E395936-42EF-4A43-AF6B-CA2CF251D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219" y="2615449"/>
            <a:ext cx="1025271" cy="1200150"/>
          </a:xfrm>
          <a:prstGeom prst="rect">
            <a:avLst/>
          </a:prstGeom>
        </p:spPr>
      </p:pic>
      <p:pic>
        <p:nvPicPr>
          <p:cNvPr id="7" name="図 6">
            <a:extLst>
              <a:ext uri="{FF2B5EF4-FFF2-40B4-BE49-F238E27FC236}">
                <a16:creationId xmlns:a16="http://schemas.microsoft.com/office/drawing/2014/main" id="{4577BF69-4586-4CEB-B46F-AECF5F7C1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137" y="2615449"/>
            <a:ext cx="1025271" cy="1200150"/>
          </a:xfrm>
          <a:prstGeom prst="rect">
            <a:avLst/>
          </a:prstGeom>
        </p:spPr>
      </p:pic>
      <p:sp>
        <p:nvSpPr>
          <p:cNvPr id="10" name="コンテンツ プレースホルダー 2">
            <a:extLst>
              <a:ext uri="{FF2B5EF4-FFF2-40B4-BE49-F238E27FC236}">
                <a16:creationId xmlns:a16="http://schemas.microsoft.com/office/drawing/2014/main" id="{A8D8625D-4EFD-49F9-9A01-82FD36A789C6}"/>
              </a:ext>
            </a:extLst>
          </p:cNvPr>
          <p:cNvSpPr txBox="1">
            <a:spLocks/>
          </p:cNvSpPr>
          <p:nvPr/>
        </p:nvSpPr>
        <p:spPr>
          <a:xfrm>
            <a:off x="616804" y="1947974"/>
            <a:ext cx="5257801" cy="459047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意識的に良い山を認識する前に発汗の反応に変化がみられる</a:t>
            </a:r>
            <a:endParaRPr lang="en-US" altLang="ja-JP" sz="2400" dirty="0"/>
          </a:p>
          <a:p>
            <a:endParaRPr lang="en-US" altLang="ja-JP" sz="2400" dirty="0"/>
          </a:p>
          <a:p>
            <a:r>
              <a:rPr lang="ja-JP" altLang="en-US" sz="2400" dirty="0"/>
              <a:t>発汗反応は末梢の自律神経反応を反映している</a:t>
            </a:r>
            <a:endParaRPr lang="en-US" altLang="ja-JP" sz="2400" dirty="0"/>
          </a:p>
          <a:p>
            <a:endParaRPr lang="en-US" altLang="ja-JP" sz="2400" dirty="0"/>
          </a:p>
          <a:p>
            <a:r>
              <a:rPr lang="en-US" altLang="ja-JP" sz="2400" dirty="0" err="1"/>
              <a:t>vmPFC</a:t>
            </a:r>
            <a:r>
              <a:rPr lang="ja-JP" altLang="en-US" sz="2400" dirty="0"/>
              <a:t>損傷患者では、良い山への選好が見られず、かつ発汗反応も生じない</a:t>
            </a:r>
            <a:endParaRPr lang="en-US" altLang="ja-JP" sz="2400" dirty="0"/>
          </a:p>
          <a:p>
            <a:pPr marL="0" indent="0" algn="r">
              <a:buNone/>
            </a:pPr>
            <a:r>
              <a:rPr lang="en-US" altLang="ja-JP" sz="2400" dirty="0"/>
              <a:t>	</a:t>
            </a:r>
            <a:r>
              <a:rPr lang="ja-JP" altLang="en-US" sz="2400" dirty="0"/>
              <a:t>（</a:t>
            </a:r>
            <a:r>
              <a:rPr lang="en-US" altLang="ja-JP" sz="2400" dirty="0" err="1"/>
              <a:t>Bechara</a:t>
            </a:r>
            <a:r>
              <a:rPr lang="en-US" altLang="ja-JP" sz="2400" dirty="0"/>
              <a:t> et al., 1997</a:t>
            </a:r>
            <a:r>
              <a:rPr lang="ja-JP" altLang="en-US" sz="2400" dirty="0"/>
              <a:t>）</a:t>
            </a:r>
            <a:endParaRPr lang="en-US" altLang="ja-JP" sz="2400" dirty="0"/>
          </a:p>
        </p:txBody>
      </p:sp>
      <p:sp>
        <p:nvSpPr>
          <p:cNvPr id="11" name="テキスト ボックス 10">
            <a:extLst>
              <a:ext uri="{FF2B5EF4-FFF2-40B4-BE49-F238E27FC236}">
                <a16:creationId xmlns:a16="http://schemas.microsoft.com/office/drawing/2014/main" id="{9648B9CD-EEFA-4CA0-B268-0D7081773483}"/>
              </a:ext>
            </a:extLst>
          </p:cNvPr>
          <p:cNvSpPr txBox="1"/>
          <p:nvPr/>
        </p:nvSpPr>
        <p:spPr>
          <a:xfrm>
            <a:off x="6073557" y="4601935"/>
            <a:ext cx="1107996" cy="646331"/>
          </a:xfrm>
          <a:prstGeom prst="rect">
            <a:avLst/>
          </a:prstGeom>
          <a:noFill/>
        </p:spPr>
        <p:txBody>
          <a:bodyPr wrap="none" rtlCol="0">
            <a:spAutoFit/>
          </a:bodyPr>
          <a:lstStyle/>
          <a:p>
            <a:pPr algn="ctr"/>
            <a:r>
              <a:rPr kumimoji="1" lang="ja-JP" altLang="en-US" dirty="0"/>
              <a:t>獲得金額</a:t>
            </a:r>
            <a:endParaRPr kumimoji="1" lang="en-US" altLang="ja-JP" dirty="0"/>
          </a:p>
          <a:p>
            <a:pPr algn="ctr"/>
            <a:r>
              <a:rPr lang="ja-JP" altLang="en-US" dirty="0"/>
              <a:t>期待値</a:t>
            </a:r>
            <a:endParaRPr kumimoji="1" lang="ja-JP" altLang="en-US" dirty="0"/>
          </a:p>
        </p:txBody>
      </p:sp>
      <p:sp>
        <p:nvSpPr>
          <p:cNvPr id="12" name="テキスト ボックス 11">
            <a:extLst>
              <a:ext uri="{FF2B5EF4-FFF2-40B4-BE49-F238E27FC236}">
                <a16:creationId xmlns:a16="http://schemas.microsoft.com/office/drawing/2014/main" id="{95A3D09E-B695-4912-B08B-FD31EDD458BD}"/>
              </a:ext>
            </a:extLst>
          </p:cNvPr>
          <p:cNvSpPr txBox="1"/>
          <p:nvPr/>
        </p:nvSpPr>
        <p:spPr>
          <a:xfrm>
            <a:off x="6304389" y="5497353"/>
            <a:ext cx="646331" cy="369332"/>
          </a:xfrm>
          <a:prstGeom prst="rect">
            <a:avLst/>
          </a:prstGeom>
          <a:noFill/>
        </p:spPr>
        <p:txBody>
          <a:bodyPr wrap="none" rtlCol="0">
            <a:spAutoFit/>
          </a:bodyPr>
          <a:lstStyle/>
          <a:p>
            <a:r>
              <a:rPr lang="ja-JP" altLang="en-US" dirty="0"/>
              <a:t>分散</a:t>
            </a:r>
            <a:endParaRPr kumimoji="1" lang="ja-JP" altLang="en-US" dirty="0"/>
          </a:p>
        </p:txBody>
      </p:sp>
      <p:sp>
        <p:nvSpPr>
          <p:cNvPr id="13" name="テキスト ボックス 12">
            <a:extLst>
              <a:ext uri="{FF2B5EF4-FFF2-40B4-BE49-F238E27FC236}">
                <a16:creationId xmlns:a16="http://schemas.microsoft.com/office/drawing/2014/main" id="{B39B2369-E7B6-49CF-88CD-4CD569C9241D}"/>
              </a:ext>
            </a:extLst>
          </p:cNvPr>
          <p:cNvSpPr txBox="1"/>
          <p:nvPr/>
        </p:nvSpPr>
        <p:spPr>
          <a:xfrm>
            <a:off x="8009995" y="1876100"/>
            <a:ext cx="1107996" cy="461665"/>
          </a:xfrm>
          <a:prstGeom prst="rect">
            <a:avLst/>
          </a:prstGeom>
          <a:noFill/>
        </p:spPr>
        <p:txBody>
          <a:bodyPr wrap="none" rtlCol="0">
            <a:spAutoFit/>
          </a:bodyPr>
          <a:lstStyle/>
          <a:p>
            <a:r>
              <a:rPr lang="ja-JP" altLang="en-US" sz="2400" u="sng" dirty="0"/>
              <a:t>悪い</a:t>
            </a:r>
            <a:r>
              <a:rPr kumimoji="1" lang="ja-JP" altLang="en-US" sz="2400" u="sng" dirty="0"/>
              <a:t>山</a:t>
            </a:r>
          </a:p>
        </p:txBody>
      </p:sp>
      <p:sp>
        <p:nvSpPr>
          <p:cNvPr id="14" name="テキスト ボックス 13">
            <a:extLst>
              <a:ext uri="{FF2B5EF4-FFF2-40B4-BE49-F238E27FC236}">
                <a16:creationId xmlns:a16="http://schemas.microsoft.com/office/drawing/2014/main" id="{04721DFF-7905-423A-B5FC-225E634D2656}"/>
              </a:ext>
            </a:extLst>
          </p:cNvPr>
          <p:cNvSpPr txBox="1"/>
          <p:nvPr/>
        </p:nvSpPr>
        <p:spPr>
          <a:xfrm>
            <a:off x="10287022" y="1876100"/>
            <a:ext cx="1107996" cy="461665"/>
          </a:xfrm>
          <a:prstGeom prst="rect">
            <a:avLst/>
          </a:prstGeom>
          <a:noFill/>
        </p:spPr>
        <p:txBody>
          <a:bodyPr wrap="none" rtlCol="0">
            <a:spAutoFit/>
          </a:bodyPr>
          <a:lstStyle/>
          <a:p>
            <a:r>
              <a:rPr kumimoji="1" lang="ja-JP" altLang="en-US" sz="2400" u="sng" dirty="0"/>
              <a:t>良い山</a:t>
            </a:r>
          </a:p>
        </p:txBody>
      </p:sp>
      <p:sp>
        <p:nvSpPr>
          <p:cNvPr id="15" name="テキスト ボックス 14">
            <a:extLst>
              <a:ext uri="{FF2B5EF4-FFF2-40B4-BE49-F238E27FC236}">
                <a16:creationId xmlns:a16="http://schemas.microsoft.com/office/drawing/2014/main" id="{A78BB1AC-F61B-4E5A-B50B-606A502A26D0}"/>
              </a:ext>
            </a:extLst>
          </p:cNvPr>
          <p:cNvSpPr txBox="1"/>
          <p:nvPr/>
        </p:nvSpPr>
        <p:spPr>
          <a:xfrm>
            <a:off x="7654084" y="3916220"/>
            <a:ext cx="333746" cy="369332"/>
          </a:xfrm>
          <a:prstGeom prst="rect">
            <a:avLst/>
          </a:prstGeom>
          <a:noFill/>
        </p:spPr>
        <p:txBody>
          <a:bodyPr wrap="none" rtlCol="0">
            <a:spAutoFit/>
          </a:bodyPr>
          <a:lstStyle/>
          <a:p>
            <a:r>
              <a:rPr kumimoji="1" lang="en-US" altLang="ja-JP" dirty="0"/>
              <a:t>A</a:t>
            </a:r>
            <a:endParaRPr kumimoji="1" lang="ja-JP" altLang="en-US" dirty="0"/>
          </a:p>
        </p:txBody>
      </p:sp>
      <p:sp>
        <p:nvSpPr>
          <p:cNvPr id="16" name="テキスト ボックス 15">
            <a:extLst>
              <a:ext uri="{FF2B5EF4-FFF2-40B4-BE49-F238E27FC236}">
                <a16:creationId xmlns:a16="http://schemas.microsoft.com/office/drawing/2014/main" id="{654BA1EC-7F5E-4011-8F01-83155C10EAC6}"/>
              </a:ext>
            </a:extLst>
          </p:cNvPr>
          <p:cNvSpPr txBox="1"/>
          <p:nvPr/>
        </p:nvSpPr>
        <p:spPr>
          <a:xfrm>
            <a:off x="8767069" y="3916220"/>
            <a:ext cx="341760" cy="369332"/>
          </a:xfrm>
          <a:prstGeom prst="rect">
            <a:avLst/>
          </a:prstGeom>
          <a:noFill/>
        </p:spPr>
        <p:txBody>
          <a:bodyPr wrap="none" rtlCol="0">
            <a:spAutoFit/>
          </a:bodyPr>
          <a:lstStyle/>
          <a:p>
            <a:r>
              <a:rPr kumimoji="1" lang="en-US" altLang="ja-JP" dirty="0"/>
              <a:t>B</a:t>
            </a:r>
            <a:endParaRPr kumimoji="1" lang="ja-JP" altLang="en-US" dirty="0"/>
          </a:p>
        </p:txBody>
      </p:sp>
      <p:sp>
        <p:nvSpPr>
          <p:cNvPr id="17" name="テキスト ボックス 16">
            <a:extLst>
              <a:ext uri="{FF2B5EF4-FFF2-40B4-BE49-F238E27FC236}">
                <a16:creationId xmlns:a16="http://schemas.microsoft.com/office/drawing/2014/main" id="{87F98CA8-F0FF-4403-8E9F-C3363947938D}"/>
              </a:ext>
            </a:extLst>
          </p:cNvPr>
          <p:cNvSpPr txBox="1"/>
          <p:nvPr/>
        </p:nvSpPr>
        <p:spPr>
          <a:xfrm>
            <a:off x="9880054" y="3916220"/>
            <a:ext cx="341760" cy="369332"/>
          </a:xfrm>
          <a:prstGeom prst="rect">
            <a:avLst/>
          </a:prstGeom>
          <a:noFill/>
        </p:spPr>
        <p:txBody>
          <a:bodyPr wrap="none" rtlCol="0">
            <a:spAutoFit/>
          </a:bodyPr>
          <a:lstStyle/>
          <a:p>
            <a:r>
              <a:rPr lang="en-US" altLang="ja-JP" dirty="0"/>
              <a:t>C</a:t>
            </a:r>
            <a:endParaRPr kumimoji="1" lang="ja-JP" altLang="en-US" dirty="0"/>
          </a:p>
        </p:txBody>
      </p:sp>
      <p:sp>
        <p:nvSpPr>
          <p:cNvPr id="18" name="テキスト ボックス 17">
            <a:extLst>
              <a:ext uri="{FF2B5EF4-FFF2-40B4-BE49-F238E27FC236}">
                <a16:creationId xmlns:a16="http://schemas.microsoft.com/office/drawing/2014/main" id="{493A9AA1-C346-43F6-BF0C-3C2F6CE59995}"/>
              </a:ext>
            </a:extLst>
          </p:cNvPr>
          <p:cNvSpPr txBox="1"/>
          <p:nvPr/>
        </p:nvSpPr>
        <p:spPr>
          <a:xfrm>
            <a:off x="10993040" y="3916220"/>
            <a:ext cx="356188" cy="369332"/>
          </a:xfrm>
          <a:prstGeom prst="rect">
            <a:avLst/>
          </a:prstGeom>
          <a:noFill/>
        </p:spPr>
        <p:txBody>
          <a:bodyPr wrap="none" rtlCol="0">
            <a:spAutoFit/>
          </a:bodyPr>
          <a:lstStyle/>
          <a:p>
            <a:r>
              <a:rPr lang="en-US" altLang="ja-JP" dirty="0"/>
              <a:t>D</a:t>
            </a:r>
            <a:endParaRPr kumimoji="1" lang="ja-JP" altLang="en-US" dirty="0"/>
          </a:p>
        </p:txBody>
      </p:sp>
      <p:sp>
        <p:nvSpPr>
          <p:cNvPr id="19" name="テキスト ボックス 18">
            <a:extLst>
              <a:ext uri="{FF2B5EF4-FFF2-40B4-BE49-F238E27FC236}">
                <a16:creationId xmlns:a16="http://schemas.microsoft.com/office/drawing/2014/main" id="{40719ED5-6067-48F4-BCC1-6A3D69C46418}"/>
              </a:ext>
            </a:extLst>
          </p:cNvPr>
          <p:cNvSpPr txBox="1"/>
          <p:nvPr/>
        </p:nvSpPr>
        <p:spPr>
          <a:xfrm>
            <a:off x="7434472" y="4740434"/>
            <a:ext cx="772969" cy="369332"/>
          </a:xfrm>
          <a:prstGeom prst="rect">
            <a:avLst/>
          </a:prstGeom>
          <a:noFill/>
        </p:spPr>
        <p:txBody>
          <a:bodyPr wrap="none" rtlCol="0">
            <a:spAutoFit/>
          </a:bodyPr>
          <a:lstStyle/>
          <a:p>
            <a:r>
              <a:rPr lang="en-US" altLang="ja-JP" dirty="0"/>
              <a:t>-</a:t>
            </a:r>
            <a:r>
              <a:rPr kumimoji="1" lang="en-US" altLang="ja-JP" dirty="0"/>
              <a:t>50</a:t>
            </a:r>
            <a:r>
              <a:rPr kumimoji="1" lang="ja-JP" altLang="en-US" dirty="0"/>
              <a:t>円</a:t>
            </a:r>
          </a:p>
        </p:txBody>
      </p:sp>
      <p:sp>
        <p:nvSpPr>
          <p:cNvPr id="21" name="テキスト ボックス 20">
            <a:extLst>
              <a:ext uri="{FF2B5EF4-FFF2-40B4-BE49-F238E27FC236}">
                <a16:creationId xmlns:a16="http://schemas.microsoft.com/office/drawing/2014/main" id="{AC14C15D-7E44-429F-B5D3-1720089ED712}"/>
              </a:ext>
            </a:extLst>
          </p:cNvPr>
          <p:cNvSpPr txBox="1"/>
          <p:nvPr/>
        </p:nvSpPr>
        <p:spPr>
          <a:xfrm>
            <a:off x="8520392" y="4740434"/>
            <a:ext cx="772969" cy="369332"/>
          </a:xfrm>
          <a:prstGeom prst="rect">
            <a:avLst/>
          </a:prstGeom>
          <a:noFill/>
        </p:spPr>
        <p:txBody>
          <a:bodyPr wrap="none" rtlCol="0">
            <a:spAutoFit/>
          </a:bodyPr>
          <a:lstStyle/>
          <a:p>
            <a:r>
              <a:rPr lang="en-US" altLang="ja-JP" dirty="0"/>
              <a:t>-</a:t>
            </a:r>
            <a:r>
              <a:rPr kumimoji="1" lang="en-US" altLang="ja-JP" dirty="0"/>
              <a:t>50</a:t>
            </a:r>
            <a:r>
              <a:rPr kumimoji="1" lang="ja-JP" altLang="en-US" dirty="0"/>
              <a:t>円</a:t>
            </a:r>
          </a:p>
        </p:txBody>
      </p:sp>
      <p:sp>
        <p:nvSpPr>
          <p:cNvPr id="22" name="テキスト ボックス 21">
            <a:extLst>
              <a:ext uri="{FF2B5EF4-FFF2-40B4-BE49-F238E27FC236}">
                <a16:creationId xmlns:a16="http://schemas.microsoft.com/office/drawing/2014/main" id="{27AEABD6-6077-4A55-9E9F-84925B735641}"/>
              </a:ext>
            </a:extLst>
          </p:cNvPr>
          <p:cNvSpPr txBox="1"/>
          <p:nvPr/>
        </p:nvSpPr>
        <p:spPr>
          <a:xfrm>
            <a:off x="9606312" y="4740434"/>
            <a:ext cx="838691" cy="369332"/>
          </a:xfrm>
          <a:prstGeom prst="rect">
            <a:avLst/>
          </a:prstGeom>
          <a:noFill/>
        </p:spPr>
        <p:txBody>
          <a:bodyPr wrap="none" rtlCol="0">
            <a:spAutoFit/>
          </a:bodyPr>
          <a:lstStyle/>
          <a:p>
            <a:r>
              <a:rPr kumimoji="1" lang="en-US" altLang="ja-JP" dirty="0"/>
              <a:t>+50</a:t>
            </a:r>
            <a:r>
              <a:rPr kumimoji="1" lang="ja-JP" altLang="en-US" dirty="0"/>
              <a:t>円</a:t>
            </a:r>
          </a:p>
        </p:txBody>
      </p:sp>
      <p:sp>
        <p:nvSpPr>
          <p:cNvPr id="23" name="テキスト ボックス 22">
            <a:extLst>
              <a:ext uri="{FF2B5EF4-FFF2-40B4-BE49-F238E27FC236}">
                <a16:creationId xmlns:a16="http://schemas.microsoft.com/office/drawing/2014/main" id="{3D6E9EF5-A419-407A-9CDD-D133D8D5D55E}"/>
              </a:ext>
            </a:extLst>
          </p:cNvPr>
          <p:cNvSpPr txBox="1"/>
          <p:nvPr/>
        </p:nvSpPr>
        <p:spPr>
          <a:xfrm>
            <a:off x="10757955" y="4740434"/>
            <a:ext cx="838691" cy="369332"/>
          </a:xfrm>
          <a:prstGeom prst="rect">
            <a:avLst/>
          </a:prstGeom>
          <a:noFill/>
        </p:spPr>
        <p:txBody>
          <a:bodyPr wrap="none" rtlCol="0">
            <a:spAutoFit/>
          </a:bodyPr>
          <a:lstStyle/>
          <a:p>
            <a:r>
              <a:rPr kumimoji="1" lang="en-US" altLang="ja-JP" dirty="0"/>
              <a:t>+50</a:t>
            </a:r>
            <a:r>
              <a:rPr kumimoji="1" lang="ja-JP" altLang="en-US" dirty="0"/>
              <a:t>円</a:t>
            </a:r>
          </a:p>
        </p:txBody>
      </p:sp>
      <p:sp>
        <p:nvSpPr>
          <p:cNvPr id="24" name="テキスト ボックス 23">
            <a:extLst>
              <a:ext uri="{FF2B5EF4-FFF2-40B4-BE49-F238E27FC236}">
                <a16:creationId xmlns:a16="http://schemas.microsoft.com/office/drawing/2014/main" id="{EAD5A52C-C45C-4BEA-9CF3-8132E3D4DED5}"/>
              </a:ext>
            </a:extLst>
          </p:cNvPr>
          <p:cNvSpPr txBox="1"/>
          <p:nvPr/>
        </p:nvSpPr>
        <p:spPr>
          <a:xfrm>
            <a:off x="7600383" y="5497353"/>
            <a:ext cx="441146" cy="369332"/>
          </a:xfrm>
          <a:prstGeom prst="rect">
            <a:avLst/>
          </a:prstGeom>
          <a:noFill/>
        </p:spPr>
        <p:txBody>
          <a:bodyPr wrap="none" rtlCol="0">
            <a:spAutoFit/>
          </a:bodyPr>
          <a:lstStyle/>
          <a:p>
            <a:r>
              <a:rPr kumimoji="1" lang="en-US" altLang="ja-JP" dirty="0"/>
              <a:t>35</a:t>
            </a:r>
            <a:endParaRPr kumimoji="1" lang="ja-JP" altLang="en-US" dirty="0"/>
          </a:p>
        </p:txBody>
      </p:sp>
      <p:sp>
        <p:nvSpPr>
          <p:cNvPr id="25" name="テキスト ボックス 24">
            <a:extLst>
              <a:ext uri="{FF2B5EF4-FFF2-40B4-BE49-F238E27FC236}">
                <a16:creationId xmlns:a16="http://schemas.microsoft.com/office/drawing/2014/main" id="{225E756E-3271-4EB6-8921-EFA63A268E3A}"/>
              </a:ext>
            </a:extLst>
          </p:cNvPr>
          <p:cNvSpPr txBox="1"/>
          <p:nvPr/>
        </p:nvSpPr>
        <p:spPr>
          <a:xfrm>
            <a:off x="8720537" y="5497353"/>
            <a:ext cx="441146" cy="369332"/>
          </a:xfrm>
          <a:prstGeom prst="rect">
            <a:avLst/>
          </a:prstGeom>
          <a:noFill/>
        </p:spPr>
        <p:txBody>
          <a:bodyPr wrap="none" rtlCol="0">
            <a:spAutoFit/>
          </a:bodyPr>
          <a:lstStyle/>
          <a:p>
            <a:r>
              <a:rPr kumimoji="1" lang="en-US" altLang="ja-JP" dirty="0"/>
              <a:t>13</a:t>
            </a:r>
            <a:endParaRPr kumimoji="1" lang="ja-JP" altLang="en-US" dirty="0"/>
          </a:p>
        </p:txBody>
      </p:sp>
      <p:sp>
        <p:nvSpPr>
          <p:cNvPr id="26" name="テキスト ボックス 25">
            <a:extLst>
              <a:ext uri="{FF2B5EF4-FFF2-40B4-BE49-F238E27FC236}">
                <a16:creationId xmlns:a16="http://schemas.microsoft.com/office/drawing/2014/main" id="{19586F02-A8A9-406B-BF3F-EA3E6B3C26BE}"/>
              </a:ext>
            </a:extLst>
          </p:cNvPr>
          <p:cNvSpPr txBox="1"/>
          <p:nvPr/>
        </p:nvSpPr>
        <p:spPr>
          <a:xfrm>
            <a:off x="9840691" y="5497353"/>
            <a:ext cx="441146" cy="369332"/>
          </a:xfrm>
          <a:prstGeom prst="rect">
            <a:avLst/>
          </a:prstGeom>
          <a:noFill/>
        </p:spPr>
        <p:txBody>
          <a:bodyPr wrap="none" rtlCol="0">
            <a:spAutoFit/>
          </a:bodyPr>
          <a:lstStyle/>
          <a:p>
            <a:r>
              <a:rPr kumimoji="1" lang="en-US" altLang="ja-JP" dirty="0"/>
              <a:t>35</a:t>
            </a:r>
            <a:endParaRPr kumimoji="1" lang="ja-JP" altLang="en-US" dirty="0"/>
          </a:p>
        </p:txBody>
      </p:sp>
      <p:sp>
        <p:nvSpPr>
          <p:cNvPr id="27" name="テキスト ボックス 26">
            <a:extLst>
              <a:ext uri="{FF2B5EF4-FFF2-40B4-BE49-F238E27FC236}">
                <a16:creationId xmlns:a16="http://schemas.microsoft.com/office/drawing/2014/main" id="{05DE0FAF-414E-4EC8-994A-C4CFD4DC05CE}"/>
              </a:ext>
            </a:extLst>
          </p:cNvPr>
          <p:cNvSpPr txBox="1"/>
          <p:nvPr/>
        </p:nvSpPr>
        <p:spPr>
          <a:xfrm>
            <a:off x="10960845" y="5497353"/>
            <a:ext cx="441146" cy="369332"/>
          </a:xfrm>
          <a:prstGeom prst="rect">
            <a:avLst/>
          </a:prstGeom>
          <a:noFill/>
        </p:spPr>
        <p:txBody>
          <a:bodyPr wrap="none" rtlCol="0">
            <a:spAutoFit/>
          </a:bodyPr>
          <a:lstStyle/>
          <a:p>
            <a:r>
              <a:rPr kumimoji="1" lang="en-US" altLang="ja-JP" dirty="0"/>
              <a:t>13</a:t>
            </a:r>
            <a:endParaRPr kumimoji="1" lang="ja-JP" altLang="en-US" dirty="0"/>
          </a:p>
        </p:txBody>
      </p:sp>
      <p:sp>
        <p:nvSpPr>
          <p:cNvPr id="31" name="正方形/長方形 30">
            <a:extLst>
              <a:ext uri="{FF2B5EF4-FFF2-40B4-BE49-F238E27FC236}">
                <a16:creationId xmlns:a16="http://schemas.microsoft.com/office/drawing/2014/main" id="{2325C091-E17A-4A3A-A150-BC1B23541BEF}"/>
              </a:ext>
            </a:extLst>
          </p:cNvPr>
          <p:cNvSpPr/>
          <p:nvPr/>
        </p:nvSpPr>
        <p:spPr>
          <a:xfrm>
            <a:off x="6050089" y="1644508"/>
            <a:ext cx="5892803" cy="441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E4BAC54D-A097-4942-BED5-2901355F2BD9}"/>
              </a:ext>
            </a:extLst>
          </p:cNvPr>
          <p:cNvSpPr txBox="1"/>
          <p:nvPr/>
        </p:nvSpPr>
        <p:spPr>
          <a:xfrm>
            <a:off x="9148220" y="6164369"/>
            <a:ext cx="2800767" cy="369332"/>
          </a:xfrm>
          <a:prstGeom prst="rect">
            <a:avLst/>
          </a:prstGeom>
          <a:noFill/>
        </p:spPr>
        <p:txBody>
          <a:bodyPr wrap="none" rtlCol="0">
            <a:spAutoFit/>
          </a:bodyPr>
          <a:lstStyle/>
          <a:p>
            <a:r>
              <a:rPr kumimoji="1" lang="en-US" altLang="ja-JP" dirty="0"/>
              <a:t>Dunn et al. (2010)</a:t>
            </a:r>
            <a:r>
              <a:rPr kumimoji="1" lang="ja-JP" altLang="en-US" dirty="0"/>
              <a:t>を改変</a:t>
            </a:r>
          </a:p>
        </p:txBody>
      </p:sp>
    </p:spTree>
    <p:extLst>
      <p:ext uri="{BB962C8B-B14F-4D97-AF65-F5344CB8AC3E}">
        <p14:creationId xmlns:p14="http://schemas.microsoft.com/office/powerpoint/2010/main" val="316719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AA2DA-A212-4989-BFD4-839F4A02FC55}"/>
              </a:ext>
            </a:extLst>
          </p:cNvPr>
          <p:cNvSpPr>
            <a:spLocks noGrp="1"/>
          </p:cNvSpPr>
          <p:nvPr>
            <p:ph type="title"/>
          </p:nvPr>
        </p:nvSpPr>
        <p:spPr/>
        <p:txBody>
          <a:bodyPr/>
          <a:lstStyle/>
          <a:p>
            <a:r>
              <a:rPr kumimoji="1" lang="ja-JP" altLang="en-US" dirty="0"/>
              <a:t>研究の目的</a:t>
            </a:r>
          </a:p>
        </p:txBody>
      </p:sp>
      <p:sp>
        <p:nvSpPr>
          <p:cNvPr id="3" name="コンテンツ プレースホルダー 2">
            <a:extLst>
              <a:ext uri="{FF2B5EF4-FFF2-40B4-BE49-F238E27FC236}">
                <a16:creationId xmlns:a16="http://schemas.microsoft.com/office/drawing/2014/main" id="{71648593-3EAD-4CB7-A018-36F2F08960BB}"/>
              </a:ext>
            </a:extLst>
          </p:cNvPr>
          <p:cNvSpPr>
            <a:spLocks noGrp="1"/>
          </p:cNvSpPr>
          <p:nvPr>
            <p:ph idx="1"/>
          </p:nvPr>
        </p:nvSpPr>
        <p:spPr>
          <a:xfrm>
            <a:off x="838200" y="1825625"/>
            <a:ext cx="5331691" cy="4351338"/>
          </a:xfrm>
        </p:spPr>
        <p:txBody>
          <a:bodyPr>
            <a:normAutofit/>
          </a:bodyPr>
          <a:lstStyle/>
          <a:p>
            <a:r>
              <a:rPr kumimoji="1" lang="ja-JP" altLang="en-US" sz="2400" dirty="0"/>
              <a:t>その後の研究によって、アイオワ・ギャンブル課題における選択行動には大きな個人差が存在することが指摘されている</a:t>
            </a:r>
            <a:endParaRPr lang="en-US" altLang="ja-JP" sz="2400" dirty="0"/>
          </a:p>
          <a:p>
            <a:pPr marL="0" indent="0" algn="r">
              <a:buNone/>
            </a:pPr>
            <a:r>
              <a:rPr kumimoji="1" lang="ja-JP" altLang="en-US" sz="2400" dirty="0"/>
              <a:t>（</a:t>
            </a:r>
            <a:r>
              <a:rPr lang="en-US" altLang="ja-JP" sz="2400" dirty="0" err="1"/>
              <a:t>Steingroever</a:t>
            </a:r>
            <a:r>
              <a:rPr lang="en-US" altLang="ja-JP" sz="2400" dirty="0"/>
              <a:t> et al., 2013</a:t>
            </a:r>
            <a:r>
              <a:rPr lang="ja-JP" altLang="en-US" sz="2400" dirty="0"/>
              <a:t>）</a:t>
            </a:r>
            <a:endParaRPr lang="en-US" altLang="ja-JP" sz="2400" dirty="0"/>
          </a:p>
          <a:p>
            <a:endParaRPr kumimoji="1" lang="en-US" altLang="ja-JP" sz="2400" dirty="0"/>
          </a:p>
          <a:p>
            <a:endParaRPr kumimoji="1" lang="en-US" altLang="ja-JP" sz="2400" dirty="0"/>
          </a:p>
          <a:p>
            <a:r>
              <a:rPr lang="ja-JP" altLang="en-US" sz="2400" dirty="0"/>
              <a:t>課題遂行時の生理反応を記録し、それを行動と気質特性と比較することで、選択行動の個人差と情動反応の関連を調べる</a:t>
            </a:r>
            <a:endParaRPr kumimoji="1" lang="ja-JP" altLang="en-US" sz="2400" dirty="0"/>
          </a:p>
        </p:txBody>
      </p:sp>
      <p:graphicFrame>
        <p:nvGraphicFramePr>
          <p:cNvPr id="4" name="図表 3">
            <a:extLst>
              <a:ext uri="{FF2B5EF4-FFF2-40B4-BE49-F238E27FC236}">
                <a16:creationId xmlns:a16="http://schemas.microsoft.com/office/drawing/2014/main" id="{66C640AC-DDC3-4143-8E08-F6DAF767CF68}"/>
              </a:ext>
            </a:extLst>
          </p:cNvPr>
          <p:cNvGraphicFramePr/>
          <p:nvPr>
            <p:extLst>
              <p:ext uri="{D42A27DB-BD31-4B8C-83A1-F6EECF244321}">
                <p14:modId xmlns:p14="http://schemas.microsoft.com/office/powerpoint/2010/main" val="2114224155"/>
              </p:ext>
            </p:extLst>
          </p:nvPr>
        </p:nvGraphicFramePr>
        <p:xfrm>
          <a:off x="6781801" y="2241259"/>
          <a:ext cx="4571999" cy="3866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四角形: 角を丸くする 4">
            <a:extLst>
              <a:ext uri="{FF2B5EF4-FFF2-40B4-BE49-F238E27FC236}">
                <a16:creationId xmlns:a16="http://schemas.microsoft.com/office/drawing/2014/main" id="{F4312878-7EB0-42AB-8D71-735D649E83C2}"/>
              </a:ext>
            </a:extLst>
          </p:cNvPr>
          <p:cNvSpPr/>
          <p:nvPr/>
        </p:nvSpPr>
        <p:spPr>
          <a:xfrm>
            <a:off x="6613236" y="1865744"/>
            <a:ext cx="5006109" cy="4461166"/>
          </a:xfrm>
          <a:prstGeom prst="roundRect">
            <a:avLst>
              <a:gd name="adj" fmla="val 5618"/>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AE5241A6-9224-4217-AAC2-ED29AFDE12E5}"/>
              </a:ext>
            </a:extLst>
          </p:cNvPr>
          <p:cNvSpPr txBox="1"/>
          <p:nvPr/>
        </p:nvSpPr>
        <p:spPr>
          <a:xfrm>
            <a:off x="6918037" y="1654585"/>
            <a:ext cx="1107996" cy="461665"/>
          </a:xfrm>
          <a:prstGeom prst="rect">
            <a:avLst/>
          </a:prstGeom>
          <a:solidFill>
            <a:schemeClr val="bg1"/>
          </a:solidFill>
          <a:ln w="25400">
            <a:solidFill>
              <a:schemeClr val="accent2"/>
            </a:solidFill>
          </a:ln>
        </p:spPr>
        <p:txBody>
          <a:bodyPr wrap="none" rtlCol="0">
            <a:spAutoFit/>
          </a:bodyPr>
          <a:lstStyle/>
          <a:p>
            <a:r>
              <a:rPr kumimoji="1" lang="ja-JP" altLang="en-US" sz="2400" dirty="0">
                <a:solidFill>
                  <a:schemeClr val="accent2"/>
                </a:solidFill>
              </a:rPr>
              <a:t>個人差</a:t>
            </a:r>
            <a:endParaRPr kumimoji="1" lang="ja-JP" altLang="en-US" dirty="0">
              <a:solidFill>
                <a:schemeClr val="accent2"/>
              </a:solidFill>
            </a:endParaRPr>
          </a:p>
        </p:txBody>
      </p:sp>
    </p:spTree>
    <p:extLst>
      <p:ext uri="{BB962C8B-B14F-4D97-AF65-F5344CB8AC3E}">
        <p14:creationId xmlns:p14="http://schemas.microsoft.com/office/powerpoint/2010/main" val="13987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807F7E0-47C7-4005-BB56-BA0D735B96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011" y="1056929"/>
            <a:ext cx="3017520" cy="1697355"/>
          </a:xfrm>
          <a:prstGeom prst="rect">
            <a:avLst/>
          </a:prstGeom>
          <a:ln w="38100">
            <a:solidFill>
              <a:schemeClr val="bg1"/>
            </a:solidFill>
          </a:ln>
        </p:spPr>
      </p:pic>
      <p:pic>
        <p:nvPicPr>
          <p:cNvPr id="5" name="図 4">
            <a:extLst>
              <a:ext uri="{FF2B5EF4-FFF2-40B4-BE49-F238E27FC236}">
                <a16:creationId xmlns:a16="http://schemas.microsoft.com/office/drawing/2014/main" id="{DEC20D25-A511-4811-899A-E8E4741192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839" y="1056929"/>
            <a:ext cx="3017520" cy="1697355"/>
          </a:xfrm>
          <a:prstGeom prst="rect">
            <a:avLst/>
          </a:prstGeom>
          <a:ln w="38100">
            <a:solidFill>
              <a:schemeClr val="bg1"/>
            </a:solidFill>
          </a:ln>
        </p:spPr>
      </p:pic>
      <p:cxnSp>
        <p:nvCxnSpPr>
          <p:cNvPr id="7" name="直線コネクタ 6">
            <a:extLst>
              <a:ext uri="{FF2B5EF4-FFF2-40B4-BE49-F238E27FC236}">
                <a16:creationId xmlns:a16="http://schemas.microsoft.com/office/drawing/2014/main" id="{C0FAD57F-6FCA-4A6A-9AA9-A9B59CB9440F}"/>
              </a:ext>
            </a:extLst>
          </p:cNvPr>
          <p:cNvCxnSpPr/>
          <p:nvPr/>
        </p:nvCxnSpPr>
        <p:spPr>
          <a:xfrm>
            <a:off x="829836" y="306119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4A00AF4-63FA-441B-B37F-6231EAE836D8}"/>
              </a:ext>
            </a:extLst>
          </p:cNvPr>
          <p:cNvCxnSpPr>
            <a:cxnSpLocks/>
          </p:cNvCxnSpPr>
          <p:nvPr/>
        </p:nvCxnSpPr>
        <p:spPr>
          <a:xfrm>
            <a:off x="829836" y="3347077"/>
            <a:ext cx="1054362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4140881-D5B9-4E5F-92F1-5E431C63CA80}"/>
              </a:ext>
            </a:extLst>
          </p:cNvPr>
          <p:cNvCxnSpPr/>
          <p:nvPr/>
        </p:nvCxnSpPr>
        <p:spPr>
          <a:xfrm>
            <a:off x="3886564" y="306119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267463A-E10F-4770-B015-66032D09C725}"/>
              </a:ext>
            </a:extLst>
          </p:cNvPr>
          <p:cNvCxnSpPr/>
          <p:nvPr/>
        </p:nvCxnSpPr>
        <p:spPr>
          <a:xfrm>
            <a:off x="6804821" y="306119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713B2A4-EC1F-46E5-B715-534CBC0E3228}"/>
              </a:ext>
            </a:extLst>
          </p:cNvPr>
          <p:cNvCxnSpPr/>
          <p:nvPr/>
        </p:nvCxnSpPr>
        <p:spPr>
          <a:xfrm>
            <a:off x="9723079" y="306119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CD8F1F4-C95B-4870-8A4C-43D504BB4673}"/>
              </a:ext>
            </a:extLst>
          </p:cNvPr>
          <p:cNvSpPr/>
          <p:nvPr/>
        </p:nvSpPr>
        <p:spPr>
          <a:xfrm>
            <a:off x="4595673" y="3204136"/>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16" name="直線コネクタ 15">
            <a:extLst>
              <a:ext uri="{FF2B5EF4-FFF2-40B4-BE49-F238E27FC236}">
                <a16:creationId xmlns:a16="http://schemas.microsoft.com/office/drawing/2014/main" id="{6A9D994D-AE4A-4418-8A55-6A74200E406F}"/>
              </a:ext>
            </a:extLst>
          </p:cNvPr>
          <p:cNvCxnSpPr>
            <a:cxnSpLocks/>
          </p:cNvCxnSpPr>
          <p:nvPr/>
        </p:nvCxnSpPr>
        <p:spPr>
          <a:xfrm>
            <a:off x="6678214" y="2753114"/>
            <a:ext cx="126607" cy="2824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E6DFC84-C9D3-4F39-BAEC-2F3E81B6F13D}"/>
              </a:ext>
            </a:extLst>
          </p:cNvPr>
          <p:cNvCxnSpPr>
            <a:cxnSpLocks/>
          </p:cNvCxnSpPr>
          <p:nvPr/>
        </p:nvCxnSpPr>
        <p:spPr>
          <a:xfrm flipH="1">
            <a:off x="6812997" y="2753114"/>
            <a:ext cx="61842" cy="2988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D63BEF-6932-4AE3-82C0-9FFE59A4F4BD}"/>
              </a:ext>
            </a:extLst>
          </p:cNvPr>
          <p:cNvCxnSpPr>
            <a:cxnSpLocks/>
          </p:cNvCxnSpPr>
          <p:nvPr/>
        </p:nvCxnSpPr>
        <p:spPr>
          <a:xfrm flipH="1">
            <a:off x="9723081" y="2778303"/>
            <a:ext cx="169278" cy="3121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C292245-49BC-4531-B727-A38CF428C9BA}"/>
              </a:ext>
            </a:extLst>
          </p:cNvPr>
          <p:cNvSpPr txBox="1"/>
          <p:nvPr/>
        </p:nvSpPr>
        <p:spPr>
          <a:xfrm>
            <a:off x="2086331" y="2906658"/>
            <a:ext cx="543739" cy="369332"/>
          </a:xfrm>
          <a:prstGeom prst="rect">
            <a:avLst/>
          </a:prstGeom>
          <a:noFill/>
        </p:spPr>
        <p:txBody>
          <a:bodyPr wrap="none" rtlCol="0">
            <a:spAutoFit/>
          </a:bodyPr>
          <a:lstStyle/>
          <a:p>
            <a:r>
              <a:rPr lang="en-US" altLang="ja-JP" dirty="0"/>
              <a:t>6</a:t>
            </a:r>
            <a:r>
              <a:rPr kumimoji="1" lang="ja-JP" altLang="en-US" dirty="0"/>
              <a:t>秒</a:t>
            </a:r>
          </a:p>
        </p:txBody>
      </p:sp>
      <p:sp>
        <p:nvSpPr>
          <p:cNvPr id="21" name="テキスト ボックス 20">
            <a:extLst>
              <a:ext uri="{FF2B5EF4-FFF2-40B4-BE49-F238E27FC236}">
                <a16:creationId xmlns:a16="http://schemas.microsoft.com/office/drawing/2014/main" id="{5821CAEA-D8A1-423E-92B2-B571C18A42AE}"/>
              </a:ext>
            </a:extLst>
          </p:cNvPr>
          <p:cNvSpPr txBox="1"/>
          <p:nvPr/>
        </p:nvSpPr>
        <p:spPr>
          <a:xfrm>
            <a:off x="10229144" y="2903291"/>
            <a:ext cx="543739" cy="369332"/>
          </a:xfrm>
          <a:prstGeom prst="rect">
            <a:avLst/>
          </a:prstGeom>
          <a:noFill/>
        </p:spPr>
        <p:txBody>
          <a:bodyPr wrap="none" rtlCol="0">
            <a:spAutoFit/>
          </a:bodyPr>
          <a:lstStyle/>
          <a:p>
            <a:r>
              <a:rPr lang="en-US" altLang="ja-JP" dirty="0"/>
              <a:t>3</a:t>
            </a:r>
            <a:r>
              <a:rPr kumimoji="1" lang="ja-JP" altLang="en-US" dirty="0"/>
              <a:t>秒</a:t>
            </a:r>
          </a:p>
        </p:txBody>
      </p:sp>
      <p:sp>
        <p:nvSpPr>
          <p:cNvPr id="22" name="テキスト ボックス 21">
            <a:extLst>
              <a:ext uri="{FF2B5EF4-FFF2-40B4-BE49-F238E27FC236}">
                <a16:creationId xmlns:a16="http://schemas.microsoft.com/office/drawing/2014/main" id="{E4E8CFB2-E908-41E3-A177-9197263A15DA}"/>
              </a:ext>
            </a:extLst>
          </p:cNvPr>
          <p:cNvSpPr txBox="1"/>
          <p:nvPr/>
        </p:nvSpPr>
        <p:spPr>
          <a:xfrm>
            <a:off x="1572805" y="3789730"/>
            <a:ext cx="1569660" cy="369332"/>
          </a:xfrm>
          <a:prstGeom prst="rect">
            <a:avLst/>
          </a:prstGeom>
          <a:noFill/>
        </p:spPr>
        <p:txBody>
          <a:bodyPr wrap="none" rtlCol="0">
            <a:spAutoFit/>
          </a:bodyPr>
          <a:lstStyle/>
          <a:p>
            <a:r>
              <a:rPr kumimoji="1" lang="ja-JP" altLang="en-US" dirty="0">
                <a:solidFill>
                  <a:srgbClr val="FF0000"/>
                </a:solidFill>
              </a:rPr>
              <a:t>生理反応解析</a:t>
            </a:r>
          </a:p>
        </p:txBody>
      </p:sp>
      <p:cxnSp>
        <p:nvCxnSpPr>
          <p:cNvPr id="23" name="直線コネクタ 22">
            <a:extLst>
              <a:ext uri="{FF2B5EF4-FFF2-40B4-BE49-F238E27FC236}">
                <a16:creationId xmlns:a16="http://schemas.microsoft.com/office/drawing/2014/main" id="{5635CB89-2411-4138-88D3-A1E87852DA00}"/>
              </a:ext>
            </a:extLst>
          </p:cNvPr>
          <p:cNvCxnSpPr/>
          <p:nvPr/>
        </p:nvCxnSpPr>
        <p:spPr>
          <a:xfrm>
            <a:off x="829614" y="3613661"/>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2265E77-2BCF-419D-B051-05736B8A6443}"/>
              </a:ext>
            </a:extLst>
          </p:cNvPr>
          <p:cNvCxnSpPr/>
          <p:nvPr/>
        </p:nvCxnSpPr>
        <p:spPr>
          <a:xfrm>
            <a:off x="3885656" y="3599235"/>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5B1451E-A9A6-486D-AFF9-E10EFEA3C2F2}"/>
              </a:ext>
            </a:extLst>
          </p:cNvPr>
          <p:cNvCxnSpPr>
            <a:cxnSpLocks/>
          </p:cNvCxnSpPr>
          <p:nvPr/>
        </p:nvCxnSpPr>
        <p:spPr>
          <a:xfrm>
            <a:off x="829614" y="3645876"/>
            <a:ext cx="3056042"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CFD4B9D-4428-45B8-998F-8D18AA3D1B96}"/>
              </a:ext>
            </a:extLst>
          </p:cNvPr>
          <p:cNvSpPr/>
          <p:nvPr/>
        </p:nvSpPr>
        <p:spPr>
          <a:xfrm>
            <a:off x="7513930" y="3204136"/>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39" name="直線コネクタ 38">
            <a:extLst>
              <a:ext uri="{FF2B5EF4-FFF2-40B4-BE49-F238E27FC236}">
                <a16:creationId xmlns:a16="http://schemas.microsoft.com/office/drawing/2014/main" id="{08060B92-9E7D-4C8B-9D42-6375E5A6F01E}"/>
              </a:ext>
            </a:extLst>
          </p:cNvPr>
          <p:cNvCxnSpPr>
            <a:cxnSpLocks/>
          </p:cNvCxnSpPr>
          <p:nvPr/>
        </p:nvCxnSpPr>
        <p:spPr>
          <a:xfrm>
            <a:off x="3653835" y="2754284"/>
            <a:ext cx="231821" cy="33367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F46A560C-5C7C-4DAD-90D1-011412A4F801}"/>
              </a:ext>
            </a:extLst>
          </p:cNvPr>
          <p:cNvSpPr txBox="1"/>
          <p:nvPr/>
        </p:nvSpPr>
        <p:spPr>
          <a:xfrm>
            <a:off x="4155108" y="657903"/>
            <a:ext cx="2031325" cy="369332"/>
          </a:xfrm>
          <a:prstGeom prst="rect">
            <a:avLst/>
          </a:prstGeom>
          <a:noFill/>
        </p:spPr>
        <p:txBody>
          <a:bodyPr wrap="none" rtlCol="0">
            <a:spAutoFit/>
          </a:bodyPr>
          <a:lstStyle/>
          <a:p>
            <a:r>
              <a:rPr kumimoji="1" lang="ja-JP" altLang="en-US" dirty="0"/>
              <a:t>課題①：山を選択</a:t>
            </a:r>
          </a:p>
        </p:txBody>
      </p:sp>
      <p:sp>
        <p:nvSpPr>
          <p:cNvPr id="47" name="テキスト ボックス 46">
            <a:extLst>
              <a:ext uri="{FF2B5EF4-FFF2-40B4-BE49-F238E27FC236}">
                <a16:creationId xmlns:a16="http://schemas.microsoft.com/office/drawing/2014/main" id="{327FFEE2-3973-417E-AB30-80B7380B29D2}"/>
              </a:ext>
            </a:extLst>
          </p:cNvPr>
          <p:cNvSpPr txBox="1"/>
          <p:nvPr/>
        </p:nvSpPr>
        <p:spPr>
          <a:xfrm>
            <a:off x="7248286" y="654891"/>
            <a:ext cx="2031325" cy="369332"/>
          </a:xfrm>
          <a:prstGeom prst="rect">
            <a:avLst/>
          </a:prstGeom>
          <a:noFill/>
        </p:spPr>
        <p:txBody>
          <a:bodyPr wrap="none" rtlCol="0">
            <a:spAutoFit/>
          </a:bodyPr>
          <a:lstStyle/>
          <a:p>
            <a:r>
              <a:rPr kumimoji="1" lang="ja-JP" altLang="en-US" dirty="0"/>
              <a:t>課題②：色を応答</a:t>
            </a:r>
          </a:p>
        </p:txBody>
      </p:sp>
      <p:sp>
        <p:nvSpPr>
          <p:cNvPr id="48" name="テキスト ボックス 47">
            <a:extLst>
              <a:ext uri="{FF2B5EF4-FFF2-40B4-BE49-F238E27FC236}">
                <a16:creationId xmlns:a16="http://schemas.microsoft.com/office/drawing/2014/main" id="{58679B07-C504-4A17-AC48-DBEA433CC3FE}"/>
              </a:ext>
            </a:extLst>
          </p:cNvPr>
          <p:cNvSpPr txBox="1"/>
          <p:nvPr/>
        </p:nvSpPr>
        <p:spPr>
          <a:xfrm>
            <a:off x="442900" y="516391"/>
            <a:ext cx="2031325" cy="646331"/>
          </a:xfrm>
          <a:prstGeom prst="rect">
            <a:avLst/>
          </a:prstGeom>
          <a:noFill/>
        </p:spPr>
        <p:txBody>
          <a:bodyPr wrap="none" rtlCol="0">
            <a:spAutoFit/>
          </a:bodyPr>
          <a:lstStyle/>
          <a:p>
            <a:r>
              <a:rPr lang="ja-JP" altLang="en-US" sz="3600" dirty="0"/>
              <a:t>実験概要</a:t>
            </a:r>
            <a:endParaRPr kumimoji="1" lang="ja-JP" altLang="en-US" sz="3600" dirty="0"/>
          </a:p>
        </p:txBody>
      </p:sp>
      <p:sp>
        <p:nvSpPr>
          <p:cNvPr id="49" name="テキスト ボックス 48">
            <a:extLst>
              <a:ext uri="{FF2B5EF4-FFF2-40B4-BE49-F238E27FC236}">
                <a16:creationId xmlns:a16="http://schemas.microsoft.com/office/drawing/2014/main" id="{8F99A1D1-A818-4BE4-B128-69E17F52820C}"/>
              </a:ext>
            </a:extLst>
          </p:cNvPr>
          <p:cNvSpPr txBox="1"/>
          <p:nvPr/>
        </p:nvSpPr>
        <p:spPr>
          <a:xfrm>
            <a:off x="442900" y="4415245"/>
            <a:ext cx="2646878" cy="584775"/>
          </a:xfrm>
          <a:prstGeom prst="rect">
            <a:avLst/>
          </a:prstGeom>
          <a:noFill/>
        </p:spPr>
        <p:txBody>
          <a:bodyPr wrap="none" rtlCol="0">
            <a:spAutoFit/>
          </a:bodyPr>
          <a:lstStyle/>
          <a:p>
            <a:r>
              <a:rPr kumimoji="1" lang="ja-JP" altLang="en-US" sz="3200" dirty="0"/>
              <a:t>全体の試行数</a:t>
            </a:r>
          </a:p>
        </p:txBody>
      </p:sp>
      <p:cxnSp>
        <p:nvCxnSpPr>
          <p:cNvPr id="50" name="直線矢印コネクタ 49">
            <a:extLst>
              <a:ext uri="{FF2B5EF4-FFF2-40B4-BE49-F238E27FC236}">
                <a16:creationId xmlns:a16="http://schemas.microsoft.com/office/drawing/2014/main" id="{CECD7559-41E6-43C8-982C-17358E40A164}"/>
              </a:ext>
            </a:extLst>
          </p:cNvPr>
          <p:cNvCxnSpPr>
            <a:cxnSpLocks/>
          </p:cNvCxnSpPr>
          <p:nvPr/>
        </p:nvCxnSpPr>
        <p:spPr>
          <a:xfrm>
            <a:off x="824186" y="5835907"/>
            <a:ext cx="10543628"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F1AF2DC-4297-4D53-B0D0-8BF26B96E22E}"/>
              </a:ext>
            </a:extLst>
          </p:cNvPr>
          <p:cNvCxnSpPr/>
          <p:nvPr/>
        </p:nvCxnSpPr>
        <p:spPr>
          <a:xfrm>
            <a:off x="829836" y="555002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884CBCBE-73C7-4231-88DC-D94555A99665}"/>
              </a:ext>
            </a:extLst>
          </p:cNvPr>
          <p:cNvCxnSpPr/>
          <p:nvPr/>
        </p:nvCxnSpPr>
        <p:spPr>
          <a:xfrm>
            <a:off x="11351748" y="555002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1F63A77-919D-4A84-87BE-A4C51D1EF6F7}"/>
              </a:ext>
            </a:extLst>
          </p:cNvPr>
          <p:cNvCxnSpPr/>
          <p:nvPr/>
        </p:nvCxnSpPr>
        <p:spPr>
          <a:xfrm>
            <a:off x="339213" y="4262235"/>
            <a:ext cx="115135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5FE98DF3-4C24-43A2-A5E7-2C6985066E51}"/>
              </a:ext>
            </a:extLst>
          </p:cNvPr>
          <p:cNvSpPr txBox="1"/>
          <p:nvPr/>
        </p:nvSpPr>
        <p:spPr>
          <a:xfrm>
            <a:off x="2648403" y="5444198"/>
            <a:ext cx="902811" cy="369332"/>
          </a:xfrm>
          <a:prstGeom prst="rect">
            <a:avLst/>
          </a:prstGeom>
          <a:noFill/>
        </p:spPr>
        <p:txBody>
          <a:bodyPr wrap="none" rtlCol="0">
            <a:spAutoFit/>
          </a:bodyPr>
          <a:lstStyle/>
          <a:p>
            <a:r>
              <a:rPr lang="en-US" altLang="ja-JP" dirty="0"/>
              <a:t>45</a:t>
            </a:r>
            <a:r>
              <a:rPr kumimoji="1" lang="ja-JP" altLang="en-US" dirty="0"/>
              <a:t>試行</a:t>
            </a:r>
          </a:p>
        </p:txBody>
      </p:sp>
      <p:sp>
        <p:nvSpPr>
          <p:cNvPr id="57" name="テキスト ボックス 56">
            <a:extLst>
              <a:ext uri="{FF2B5EF4-FFF2-40B4-BE49-F238E27FC236}">
                <a16:creationId xmlns:a16="http://schemas.microsoft.com/office/drawing/2014/main" id="{AD3E6063-6966-477A-BC31-9A4101DECCC5}"/>
              </a:ext>
            </a:extLst>
          </p:cNvPr>
          <p:cNvSpPr txBox="1"/>
          <p:nvPr/>
        </p:nvSpPr>
        <p:spPr>
          <a:xfrm>
            <a:off x="7907763" y="5444198"/>
            <a:ext cx="902811" cy="369332"/>
          </a:xfrm>
          <a:prstGeom prst="rect">
            <a:avLst/>
          </a:prstGeom>
          <a:noFill/>
        </p:spPr>
        <p:txBody>
          <a:bodyPr wrap="none" rtlCol="0">
            <a:spAutoFit/>
          </a:bodyPr>
          <a:lstStyle/>
          <a:p>
            <a:r>
              <a:rPr lang="en-US" altLang="ja-JP" dirty="0"/>
              <a:t>55</a:t>
            </a:r>
            <a:r>
              <a:rPr kumimoji="1" lang="ja-JP" altLang="en-US" dirty="0"/>
              <a:t>試行</a:t>
            </a:r>
          </a:p>
        </p:txBody>
      </p:sp>
      <p:sp>
        <p:nvSpPr>
          <p:cNvPr id="58" name="テキスト ボックス 57">
            <a:extLst>
              <a:ext uri="{FF2B5EF4-FFF2-40B4-BE49-F238E27FC236}">
                <a16:creationId xmlns:a16="http://schemas.microsoft.com/office/drawing/2014/main" id="{8CC91FB1-AFBA-4B85-BC20-AE0F9E86E387}"/>
              </a:ext>
            </a:extLst>
          </p:cNvPr>
          <p:cNvSpPr txBox="1"/>
          <p:nvPr/>
        </p:nvSpPr>
        <p:spPr>
          <a:xfrm>
            <a:off x="7574338" y="6377726"/>
            <a:ext cx="1569660" cy="369332"/>
          </a:xfrm>
          <a:prstGeom prst="rect">
            <a:avLst/>
          </a:prstGeom>
          <a:noFill/>
        </p:spPr>
        <p:txBody>
          <a:bodyPr wrap="none" rtlCol="0">
            <a:spAutoFit/>
          </a:bodyPr>
          <a:lstStyle/>
          <a:p>
            <a:r>
              <a:rPr kumimoji="1" lang="ja-JP" altLang="en-US" dirty="0">
                <a:solidFill>
                  <a:srgbClr val="FF0000"/>
                </a:solidFill>
              </a:rPr>
              <a:t>生理反応解析</a:t>
            </a:r>
          </a:p>
        </p:txBody>
      </p:sp>
      <p:cxnSp>
        <p:nvCxnSpPr>
          <p:cNvPr id="59" name="直線コネクタ 58">
            <a:extLst>
              <a:ext uri="{FF2B5EF4-FFF2-40B4-BE49-F238E27FC236}">
                <a16:creationId xmlns:a16="http://schemas.microsoft.com/office/drawing/2014/main" id="{F051FD05-627D-4CD5-BFEC-2A1BDBCBBC7F}"/>
              </a:ext>
            </a:extLst>
          </p:cNvPr>
          <p:cNvCxnSpPr/>
          <p:nvPr/>
        </p:nvCxnSpPr>
        <p:spPr>
          <a:xfrm>
            <a:off x="5369780" y="6164924"/>
            <a:ext cx="0" cy="432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6A7A24B-1D46-4FC7-BE90-5EAAAC739AF1}"/>
              </a:ext>
            </a:extLst>
          </p:cNvPr>
          <p:cNvCxnSpPr/>
          <p:nvPr/>
        </p:nvCxnSpPr>
        <p:spPr>
          <a:xfrm>
            <a:off x="11354607" y="6150498"/>
            <a:ext cx="0" cy="432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2AA5454B-68CD-4283-ACAE-28915C293F04}"/>
              </a:ext>
            </a:extLst>
          </p:cNvPr>
          <p:cNvCxnSpPr>
            <a:cxnSpLocks/>
          </p:cNvCxnSpPr>
          <p:nvPr/>
        </p:nvCxnSpPr>
        <p:spPr>
          <a:xfrm>
            <a:off x="5369780" y="6276610"/>
            <a:ext cx="5981968"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E2B36C8D-3A59-49FD-AA99-08F7F8853B13}"/>
              </a:ext>
            </a:extLst>
          </p:cNvPr>
          <p:cNvSpPr/>
          <p:nvPr/>
        </p:nvSpPr>
        <p:spPr>
          <a:xfrm>
            <a:off x="5369780" y="4651813"/>
            <a:ext cx="5981968" cy="840799"/>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成績が有意に向上</a:t>
            </a:r>
          </a:p>
        </p:txBody>
      </p:sp>
      <p:cxnSp>
        <p:nvCxnSpPr>
          <p:cNvPr id="52" name="直線コネクタ 51">
            <a:extLst>
              <a:ext uri="{FF2B5EF4-FFF2-40B4-BE49-F238E27FC236}">
                <a16:creationId xmlns:a16="http://schemas.microsoft.com/office/drawing/2014/main" id="{78517D37-B815-43E8-9FE0-C0AA67D86DE3}"/>
              </a:ext>
            </a:extLst>
          </p:cNvPr>
          <p:cNvCxnSpPr>
            <a:cxnSpLocks/>
          </p:cNvCxnSpPr>
          <p:nvPr/>
        </p:nvCxnSpPr>
        <p:spPr>
          <a:xfrm>
            <a:off x="5372480" y="4845378"/>
            <a:ext cx="0" cy="127641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9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8181DEC-7316-461F-A540-CA16194E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64" y="1810760"/>
            <a:ext cx="7620000" cy="4762500"/>
          </a:xfrm>
          <a:prstGeom prst="rect">
            <a:avLst/>
          </a:prstGeom>
        </p:spPr>
      </p:pic>
      <p:sp>
        <p:nvSpPr>
          <p:cNvPr id="4" name="タイトル 3"/>
          <p:cNvSpPr>
            <a:spLocks noGrp="1"/>
          </p:cNvSpPr>
          <p:nvPr>
            <p:ph type="title"/>
          </p:nvPr>
        </p:nvSpPr>
        <p:spPr/>
        <p:txBody>
          <a:bodyPr/>
          <a:lstStyle/>
          <a:p>
            <a:r>
              <a:rPr lang="ja-JP" altLang="en-US" dirty="0"/>
              <a:t>応答前</a:t>
            </a:r>
            <a:r>
              <a:rPr lang="en-US" altLang="ja-JP" dirty="0"/>
              <a:t>(6</a:t>
            </a:r>
            <a:r>
              <a:rPr lang="ja-JP" altLang="en-US" dirty="0"/>
              <a:t>秒間</a:t>
            </a:r>
            <a:r>
              <a:rPr lang="en-US" altLang="ja-JP" dirty="0"/>
              <a:t>)</a:t>
            </a:r>
            <a:r>
              <a:rPr lang="ja-JP" altLang="en-US" dirty="0"/>
              <a:t>の平均発汗反応（</a:t>
            </a:r>
            <a:r>
              <a:rPr lang="en-US" altLang="ja-JP" dirty="0"/>
              <a:t>N=22</a:t>
            </a:r>
            <a:r>
              <a:rPr lang="ja-JP" altLang="en-US" dirty="0"/>
              <a:t>）</a:t>
            </a:r>
            <a:endParaRPr kumimoji="1" lang="ja-JP" altLang="en-US" dirty="0"/>
          </a:p>
        </p:txBody>
      </p:sp>
      <p:sp>
        <p:nvSpPr>
          <p:cNvPr id="3" name="テキスト ボックス 2"/>
          <p:cNvSpPr txBox="1"/>
          <p:nvPr/>
        </p:nvSpPr>
        <p:spPr>
          <a:xfrm rot="16200000">
            <a:off x="-261923" y="3923868"/>
            <a:ext cx="3042821" cy="369332"/>
          </a:xfrm>
          <a:prstGeom prst="rect">
            <a:avLst/>
          </a:prstGeom>
          <a:noFill/>
        </p:spPr>
        <p:txBody>
          <a:bodyPr wrap="none" rtlCol="0">
            <a:spAutoFit/>
          </a:bodyPr>
          <a:lstStyle/>
          <a:p>
            <a:r>
              <a:rPr lang="en-US" altLang="ja-JP" dirty="0"/>
              <a:t>GSR (</a:t>
            </a:r>
            <a:r>
              <a:rPr lang="ja-JP" altLang="en-US" dirty="0"/>
              <a:t>平均からの差）</a:t>
            </a:r>
            <a:r>
              <a:rPr lang="en-US" altLang="ja-JP" dirty="0"/>
              <a:t> [</a:t>
            </a:r>
            <a:r>
              <a:rPr lang="en-US" altLang="ja-JP" dirty="0" err="1"/>
              <a:t>μS</a:t>
            </a:r>
            <a:r>
              <a:rPr lang="en-US" altLang="ja-JP" dirty="0"/>
              <a:t>]</a:t>
            </a:r>
            <a:endParaRPr lang="ja-JP" altLang="en-US" dirty="0"/>
          </a:p>
        </p:txBody>
      </p:sp>
      <p:sp>
        <p:nvSpPr>
          <p:cNvPr id="6" name="テキスト ボックス 5"/>
          <p:cNvSpPr txBox="1"/>
          <p:nvPr/>
        </p:nvSpPr>
        <p:spPr>
          <a:xfrm>
            <a:off x="3047850" y="6309166"/>
            <a:ext cx="877163" cy="369332"/>
          </a:xfrm>
          <a:prstGeom prst="rect">
            <a:avLst/>
          </a:prstGeom>
          <a:noFill/>
        </p:spPr>
        <p:txBody>
          <a:bodyPr wrap="none" rtlCol="0">
            <a:spAutoFit/>
          </a:bodyPr>
          <a:lstStyle/>
          <a:p>
            <a:r>
              <a:rPr lang="ja-JP" altLang="en-US" dirty="0"/>
              <a:t>悪い山</a:t>
            </a:r>
          </a:p>
        </p:txBody>
      </p:sp>
      <p:grpSp>
        <p:nvGrpSpPr>
          <p:cNvPr id="9" name="グループ化 8"/>
          <p:cNvGrpSpPr/>
          <p:nvPr/>
        </p:nvGrpSpPr>
        <p:grpSpPr>
          <a:xfrm flipH="1">
            <a:off x="2844505" y="1607381"/>
            <a:ext cx="4100943" cy="1449555"/>
            <a:chOff x="4165603" y="1644627"/>
            <a:chExt cx="4100943" cy="1449555"/>
          </a:xfrm>
        </p:grpSpPr>
        <p:cxnSp>
          <p:nvCxnSpPr>
            <p:cNvPr id="8" name="直線コネクタ 7"/>
            <p:cNvCxnSpPr/>
            <p:nvPr/>
          </p:nvCxnSpPr>
          <p:spPr>
            <a:xfrm>
              <a:off x="4756727" y="1874674"/>
              <a:ext cx="290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784436" y="1874674"/>
              <a:ext cx="0" cy="1219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656945" y="1874674"/>
              <a:ext cx="0" cy="148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165603" y="3094182"/>
              <a:ext cx="1302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982691" y="2022764"/>
              <a:ext cx="1283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177150" y="1644627"/>
              <a:ext cx="295274" cy="369332"/>
            </a:xfrm>
            <a:prstGeom prst="rect">
              <a:avLst/>
            </a:prstGeom>
            <a:noFill/>
          </p:spPr>
          <p:txBody>
            <a:bodyPr wrap="none" rtlCol="0">
              <a:spAutoFit/>
            </a:bodyPr>
            <a:lstStyle/>
            <a:p>
              <a:r>
                <a:rPr lang="en-US" altLang="ja-JP" dirty="0"/>
                <a:t>*</a:t>
              </a:r>
              <a:endParaRPr lang="ja-JP" altLang="en-US" dirty="0"/>
            </a:p>
          </p:txBody>
        </p:sp>
      </p:grpSp>
      <p:sp>
        <p:nvSpPr>
          <p:cNvPr id="13" name="テキスト ボックス 12"/>
          <p:cNvSpPr txBox="1"/>
          <p:nvPr/>
        </p:nvSpPr>
        <p:spPr>
          <a:xfrm>
            <a:off x="8386916" y="2326956"/>
            <a:ext cx="3421626" cy="3046988"/>
          </a:xfrm>
          <a:prstGeom prst="rect">
            <a:avLst/>
          </a:prstGeom>
          <a:noFill/>
        </p:spPr>
        <p:txBody>
          <a:bodyPr wrap="square" rtlCol="0">
            <a:spAutoFit/>
          </a:bodyPr>
          <a:lstStyle/>
          <a:p>
            <a:r>
              <a:rPr kumimoji="1" lang="ja-JP" altLang="en-US" sz="2400" dirty="0"/>
              <a:t>悪い山の</a:t>
            </a:r>
            <a:r>
              <a:rPr lang="ja-JP" altLang="en-US" sz="2400" dirty="0"/>
              <a:t>選択時には、</a:t>
            </a:r>
            <a:r>
              <a:rPr kumimoji="1" lang="ja-JP" altLang="en-US" sz="2400" dirty="0"/>
              <a:t>選択を行う前に発汗が増加</a:t>
            </a:r>
            <a:endParaRPr kumimoji="1" lang="en-US" altLang="ja-JP" sz="2400" dirty="0"/>
          </a:p>
          <a:p>
            <a:endParaRPr lang="en-US" altLang="ja-JP" sz="2400" dirty="0"/>
          </a:p>
          <a:p>
            <a:endParaRPr lang="en-US" altLang="ja-JP" sz="2400" dirty="0"/>
          </a:p>
          <a:p>
            <a:r>
              <a:rPr kumimoji="1" lang="ja-JP" altLang="en-US" sz="2400" dirty="0"/>
              <a:t>自律神経が無意識に山の良し悪しに反応している</a:t>
            </a:r>
          </a:p>
        </p:txBody>
      </p:sp>
      <p:sp>
        <p:nvSpPr>
          <p:cNvPr id="15" name="矢印: 下 14"/>
          <p:cNvSpPr/>
          <p:nvPr/>
        </p:nvSpPr>
        <p:spPr>
          <a:xfrm>
            <a:off x="9821086" y="3605456"/>
            <a:ext cx="442452" cy="41593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888033" y="6309166"/>
            <a:ext cx="877163" cy="369332"/>
          </a:xfrm>
          <a:prstGeom prst="rect">
            <a:avLst/>
          </a:prstGeom>
          <a:noFill/>
        </p:spPr>
        <p:txBody>
          <a:bodyPr wrap="none" rtlCol="0">
            <a:spAutoFit/>
          </a:bodyPr>
          <a:lstStyle/>
          <a:p>
            <a:r>
              <a:rPr lang="ja-JP" altLang="en-US" dirty="0"/>
              <a:t>良い山</a:t>
            </a:r>
          </a:p>
        </p:txBody>
      </p:sp>
      <p:sp>
        <p:nvSpPr>
          <p:cNvPr id="2" name="四角形: 角を丸くする 1">
            <a:extLst>
              <a:ext uri="{FF2B5EF4-FFF2-40B4-BE49-F238E27FC236}">
                <a16:creationId xmlns:a16="http://schemas.microsoft.com/office/drawing/2014/main" id="{ACCBC9BD-C5D8-46F8-95B3-620AF4BCA4AE}"/>
              </a:ext>
            </a:extLst>
          </p:cNvPr>
          <p:cNvSpPr/>
          <p:nvPr/>
        </p:nvSpPr>
        <p:spPr>
          <a:xfrm>
            <a:off x="8313028" y="1985518"/>
            <a:ext cx="3421626" cy="3644427"/>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393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54E52C8D-04C8-4E9A-BE86-558A0C8B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pic>
        <p:nvPicPr>
          <p:cNvPr id="21" name="図 20">
            <a:extLst>
              <a:ext uri="{FF2B5EF4-FFF2-40B4-BE49-F238E27FC236}">
                <a16:creationId xmlns:a16="http://schemas.microsoft.com/office/drawing/2014/main" id="{9D1E1428-C4EF-4A7E-85E3-B598E30EA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sp>
        <p:nvSpPr>
          <p:cNvPr id="2" name="タイトル 1">
            <a:extLst>
              <a:ext uri="{FF2B5EF4-FFF2-40B4-BE49-F238E27FC236}">
                <a16:creationId xmlns:a16="http://schemas.microsoft.com/office/drawing/2014/main" id="{29081221-251D-4A7D-A1D3-E5CCA7E4079C}"/>
              </a:ext>
            </a:extLst>
          </p:cNvPr>
          <p:cNvSpPr>
            <a:spLocks noGrp="1"/>
          </p:cNvSpPr>
          <p:nvPr>
            <p:ph type="title"/>
          </p:nvPr>
        </p:nvSpPr>
        <p:spPr/>
        <p:txBody>
          <a:bodyPr/>
          <a:lstStyle/>
          <a:p>
            <a:r>
              <a:rPr lang="ja-JP" altLang="en-US" dirty="0"/>
              <a:t>発汗</a:t>
            </a:r>
            <a:r>
              <a:rPr kumimoji="1" lang="ja-JP" altLang="en-US" dirty="0"/>
              <a:t>反応の個人差</a:t>
            </a:r>
            <a:r>
              <a:rPr lang="ja-JP" altLang="en-US" dirty="0"/>
              <a:t>（</a:t>
            </a:r>
            <a:r>
              <a:rPr lang="en-US" altLang="ja-JP" dirty="0"/>
              <a:t>N=22</a:t>
            </a:r>
            <a:r>
              <a:rPr lang="ja-JP" altLang="en-US" dirty="0"/>
              <a:t>）</a:t>
            </a:r>
            <a:endParaRPr kumimoji="1" lang="ja-JP" altLang="en-US" dirty="0"/>
          </a:p>
        </p:txBody>
      </p:sp>
      <p:sp>
        <p:nvSpPr>
          <p:cNvPr id="6" name="テキスト ボックス 5">
            <a:extLst>
              <a:ext uri="{FF2B5EF4-FFF2-40B4-BE49-F238E27FC236}">
                <a16:creationId xmlns:a16="http://schemas.microsoft.com/office/drawing/2014/main" id="{EBC3E812-0BC3-4B62-9B8D-178FFD8DA496}"/>
              </a:ext>
            </a:extLst>
          </p:cNvPr>
          <p:cNvSpPr txBox="1"/>
          <p:nvPr/>
        </p:nvSpPr>
        <p:spPr>
          <a:xfrm rot="16200000">
            <a:off x="6756" y="3743145"/>
            <a:ext cx="3575018" cy="646331"/>
          </a:xfrm>
          <a:prstGeom prst="rect">
            <a:avLst/>
          </a:prstGeom>
          <a:noFill/>
        </p:spPr>
        <p:txBody>
          <a:bodyPr wrap="none" rtlCol="0">
            <a:spAutoFit/>
          </a:bodyPr>
          <a:lstStyle/>
          <a:p>
            <a:r>
              <a:rPr lang="ja-JP" altLang="en-US" dirty="0"/>
              <a:t>悪い</a:t>
            </a:r>
            <a:r>
              <a:rPr kumimoji="1" lang="ja-JP" altLang="en-US" dirty="0"/>
              <a:t>山における発汗反応 －</a:t>
            </a:r>
            <a:endParaRPr kumimoji="1" lang="en-US" altLang="ja-JP" dirty="0"/>
          </a:p>
          <a:p>
            <a:r>
              <a:rPr lang="ja-JP" altLang="en-US" dirty="0"/>
              <a:t>　良い山における発汗反応 </a:t>
            </a:r>
            <a:r>
              <a:rPr lang="en-US" altLang="ja-JP" dirty="0"/>
              <a:t>[</a:t>
            </a:r>
            <a:r>
              <a:rPr lang="en-US" altLang="ja-JP" dirty="0" err="1"/>
              <a:t>μS</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E53AC47F-5E83-4C92-85AF-EBC9D5E63881}"/>
              </a:ext>
            </a:extLst>
          </p:cNvPr>
          <p:cNvSpPr txBox="1"/>
          <p:nvPr/>
        </p:nvSpPr>
        <p:spPr>
          <a:xfrm>
            <a:off x="3992387" y="6066560"/>
            <a:ext cx="1584088" cy="369332"/>
          </a:xfrm>
          <a:prstGeom prst="rect">
            <a:avLst/>
          </a:prstGeom>
          <a:noFill/>
        </p:spPr>
        <p:txBody>
          <a:bodyPr wrap="none" rtlCol="0">
            <a:spAutoFit/>
          </a:bodyPr>
          <a:lstStyle/>
          <a:p>
            <a:r>
              <a:rPr kumimoji="1" lang="ja-JP" altLang="en-US" dirty="0"/>
              <a:t>獲得金額 </a:t>
            </a:r>
            <a:r>
              <a:rPr kumimoji="1" lang="en-US" altLang="ja-JP" dirty="0"/>
              <a:t>[</a:t>
            </a:r>
            <a:r>
              <a:rPr kumimoji="1" lang="ja-JP" altLang="en-US" dirty="0"/>
              <a:t>円</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EBB5F8F0-9A8C-4F34-BB6A-538E04EEA9EB}"/>
              </a:ext>
            </a:extLst>
          </p:cNvPr>
          <p:cNvSpPr txBox="1"/>
          <p:nvPr/>
        </p:nvSpPr>
        <p:spPr>
          <a:xfrm>
            <a:off x="7905446" y="3306010"/>
            <a:ext cx="3613943" cy="1200329"/>
          </a:xfrm>
          <a:prstGeom prst="rect">
            <a:avLst/>
          </a:prstGeom>
          <a:noFill/>
        </p:spPr>
        <p:txBody>
          <a:bodyPr wrap="square" rtlCol="0">
            <a:spAutoFit/>
          </a:bodyPr>
          <a:lstStyle/>
          <a:p>
            <a:r>
              <a:rPr kumimoji="1" lang="ja-JP" altLang="en-US" sz="2400" dirty="0"/>
              <a:t>悪い山</a:t>
            </a:r>
            <a:r>
              <a:rPr lang="ja-JP" altLang="en-US" sz="2400" dirty="0"/>
              <a:t>に対する情動反応が強い人ほど、良い山を選ぶ確率が高い</a:t>
            </a:r>
            <a:endParaRPr kumimoji="1" lang="ja-JP" altLang="en-US" sz="2400" dirty="0"/>
          </a:p>
        </p:txBody>
      </p:sp>
      <p:sp>
        <p:nvSpPr>
          <p:cNvPr id="9" name="テキスト ボックス 8">
            <a:extLst>
              <a:ext uri="{FF2B5EF4-FFF2-40B4-BE49-F238E27FC236}">
                <a16:creationId xmlns:a16="http://schemas.microsoft.com/office/drawing/2014/main" id="{5F300D7C-EE1D-4260-A6DA-3D645F77B4EA}"/>
              </a:ext>
            </a:extLst>
          </p:cNvPr>
          <p:cNvSpPr txBox="1"/>
          <p:nvPr/>
        </p:nvSpPr>
        <p:spPr>
          <a:xfrm>
            <a:off x="3106089" y="2530167"/>
            <a:ext cx="1111202" cy="646331"/>
          </a:xfrm>
          <a:prstGeom prst="rect">
            <a:avLst/>
          </a:prstGeom>
          <a:noFill/>
        </p:spPr>
        <p:txBody>
          <a:bodyPr wrap="none" rtlCol="0">
            <a:spAutoFit/>
          </a:bodyPr>
          <a:lstStyle/>
          <a:p>
            <a:r>
              <a:rPr lang="en-US" altLang="ja-JP" dirty="0"/>
              <a:t>r = -0.55</a:t>
            </a:r>
          </a:p>
          <a:p>
            <a:r>
              <a:rPr kumimoji="1" lang="en-US" altLang="ja-JP" dirty="0"/>
              <a:t>p = 0.01</a:t>
            </a:r>
            <a:endParaRPr kumimoji="1" lang="ja-JP" altLang="en-US" dirty="0"/>
          </a:p>
        </p:txBody>
      </p:sp>
      <p:cxnSp>
        <p:nvCxnSpPr>
          <p:cNvPr id="13" name="直線コネクタ 12">
            <a:extLst>
              <a:ext uri="{FF2B5EF4-FFF2-40B4-BE49-F238E27FC236}">
                <a16:creationId xmlns:a16="http://schemas.microsoft.com/office/drawing/2014/main" id="{1AD4E853-594B-49A2-B86B-78D2A40DC8CE}"/>
              </a:ext>
            </a:extLst>
          </p:cNvPr>
          <p:cNvCxnSpPr>
            <a:cxnSpLocks/>
          </p:cNvCxnSpPr>
          <p:nvPr/>
        </p:nvCxnSpPr>
        <p:spPr>
          <a:xfrm>
            <a:off x="2809875" y="2362200"/>
            <a:ext cx="412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F63EDDE-887B-436E-BC89-E2EADCABD23F}"/>
              </a:ext>
            </a:extLst>
          </p:cNvPr>
          <p:cNvCxnSpPr/>
          <p:nvPr/>
        </p:nvCxnSpPr>
        <p:spPr>
          <a:xfrm flipV="1">
            <a:off x="6934200" y="2362200"/>
            <a:ext cx="0" cy="3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4150868B-D03B-48A1-8B27-FB63DFCF9391}"/>
              </a:ext>
            </a:extLst>
          </p:cNvPr>
          <p:cNvSpPr/>
          <p:nvPr/>
        </p:nvSpPr>
        <p:spPr>
          <a:xfrm>
            <a:off x="7813083" y="3152578"/>
            <a:ext cx="3706306" cy="1390706"/>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7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36C175AA-6FF2-42AA-B54E-FBC7ABB7E78D}"/>
              </a:ext>
            </a:extLst>
          </p:cNvPr>
          <p:cNvSpPr/>
          <p:nvPr/>
        </p:nvSpPr>
        <p:spPr>
          <a:xfrm>
            <a:off x="7015683" y="1385296"/>
            <a:ext cx="4586382" cy="367831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7DF513-05E9-4342-A4E6-536A85E81008}"/>
              </a:ext>
            </a:extLst>
          </p:cNvPr>
          <p:cNvSpPr>
            <a:spLocks noGrp="1"/>
          </p:cNvSpPr>
          <p:nvPr>
            <p:ph type="title"/>
          </p:nvPr>
        </p:nvSpPr>
        <p:spPr/>
        <p:txBody>
          <a:bodyPr/>
          <a:lstStyle/>
          <a:p>
            <a:r>
              <a:rPr kumimoji="1" lang="ja-JP" altLang="en-US" dirty="0"/>
              <a:t>気質特性</a:t>
            </a:r>
            <a:r>
              <a:rPr lang="ja-JP" altLang="en-US" dirty="0"/>
              <a:t>（</a:t>
            </a:r>
            <a:r>
              <a:rPr lang="en-US" altLang="ja-JP" dirty="0"/>
              <a:t>N=22</a:t>
            </a:r>
            <a:r>
              <a:rPr lang="ja-JP" altLang="en-US" dirty="0"/>
              <a:t>）</a:t>
            </a:r>
            <a:endParaRPr kumimoji="1" lang="ja-JP" altLang="en-US" dirty="0"/>
          </a:p>
        </p:txBody>
      </p:sp>
      <p:sp>
        <p:nvSpPr>
          <p:cNvPr id="8" name="テキスト ボックス 7">
            <a:extLst>
              <a:ext uri="{FF2B5EF4-FFF2-40B4-BE49-F238E27FC236}">
                <a16:creationId xmlns:a16="http://schemas.microsoft.com/office/drawing/2014/main" id="{C2E96878-469A-4ABE-A003-58C93126B0BF}"/>
              </a:ext>
            </a:extLst>
          </p:cNvPr>
          <p:cNvSpPr txBox="1"/>
          <p:nvPr/>
        </p:nvSpPr>
        <p:spPr>
          <a:xfrm>
            <a:off x="779527" y="5992055"/>
            <a:ext cx="10632947" cy="461665"/>
          </a:xfrm>
          <a:prstGeom prst="rect">
            <a:avLst/>
          </a:prstGeom>
          <a:noFill/>
        </p:spPr>
        <p:txBody>
          <a:bodyPr wrap="square" rtlCol="0">
            <a:spAutoFit/>
          </a:bodyPr>
          <a:lstStyle/>
          <a:p>
            <a:pPr algn="ctr"/>
            <a:r>
              <a:rPr kumimoji="1" lang="ja-JP" altLang="en-US" sz="2400" dirty="0"/>
              <a:t>刺激探求性の高い人は情動反応が生じやすく、その結果よい選択を</a:t>
            </a:r>
            <a:r>
              <a:rPr lang="ja-JP" altLang="en-US" sz="2400" dirty="0"/>
              <a:t>しやすい</a:t>
            </a:r>
            <a:endParaRPr kumimoji="1" lang="ja-JP" altLang="en-US" sz="2400" dirty="0"/>
          </a:p>
        </p:txBody>
      </p:sp>
      <p:sp>
        <p:nvSpPr>
          <p:cNvPr id="9" name="四角形: 角を丸くする 8">
            <a:extLst>
              <a:ext uri="{FF2B5EF4-FFF2-40B4-BE49-F238E27FC236}">
                <a16:creationId xmlns:a16="http://schemas.microsoft.com/office/drawing/2014/main" id="{EC611F46-3875-4C08-844D-7BFEEBA5B4C0}"/>
              </a:ext>
            </a:extLst>
          </p:cNvPr>
          <p:cNvSpPr/>
          <p:nvPr/>
        </p:nvSpPr>
        <p:spPr>
          <a:xfrm>
            <a:off x="516194" y="5919020"/>
            <a:ext cx="11159612" cy="607734"/>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DA55BB1A-D9E9-41D7-ADA2-04629AC7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95" y="1626885"/>
            <a:ext cx="5334000" cy="4000500"/>
          </a:xfrm>
          <a:prstGeom prst="rect">
            <a:avLst/>
          </a:prstGeom>
        </p:spPr>
      </p:pic>
      <p:pic>
        <p:nvPicPr>
          <p:cNvPr id="10" name="図 9">
            <a:extLst>
              <a:ext uri="{FF2B5EF4-FFF2-40B4-BE49-F238E27FC236}">
                <a16:creationId xmlns:a16="http://schemas.microsoft.com/office/drawing/2014/main" id="{6D9BC53E-F867-482A-8973-8BF6B356E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340" y="2006517"/>
            <a:ext cx="3785337" cy="2839003"/>
          </a:xfrm>
          <a:prstGeom prst="rect">
            <a:avLst/>
          </a:prstGeom>
        </p:spPr>
      </p:pic>
      <p:sp>
        <p:nvSpPr>
          <p:cNvPr id="14" name="テキスト ボックス 13">
            <a:extLst>
              <a:ext uri="{FF2B5EF4-FFF2-40B4-BE49-F238E27FC236}">
                <a16:creationId xmlns:a16="http://schemas.microsoft.com/office/drawing/2014/main" id="{EECA891F-18FD-476B-8042-259B22B6D2F8}"/>
              </a:ext>
            </a:extLst>
          </p:cNvPr>
          <p:cNvSpPr txBox="1"/>
          <p:nvPr/>
        </p:nvSpPr>
        <p:spPr>
          <a:xfrm>
            <a:off x="4798301" y="3027996"/>
            <a:ext cx="415498" cy="369332"/>
          </a:xfrm>
          <a:prstGeom prst="rect">
            <a:avLst/>
          </a:prstGeom>
          <a:noFill/>
        </p:spPr>
        <p:txBody>
          <a:bodyPr wrap="none" rtlCol="0">
            <a:spAutoFit/>
          </a:bodyPr>
          <a:lstStyle/>
          <a:p>
            <a:r>
              <a:rPr kumimoji="1" lang="ja-JP" altLang="en-US" dirty="0"/>
              <a:t>＊</a:t>
            </a:r>
          </a:p>
        </p:txBody>
      </p:sp>
      <p:sp>
        <p:nvSpPr>
          <p:cNvPr id="15" name="テキスト ボックス 14">
            <a:extLst>
              <a:ext uri="{FF2B5EF4-FFF2-40B4-BE49-F238E27FC236}">
                <a16:creationId xmlns:a16="http://schemas.microsoft.com/office/drawing/2014/main" id="{50DC8C11-720F-4F5B-934E-E1C67AD5C9AB}"/>
              </a:ext>
            </a:extLst>
          </p:cNvPr>
          <p:cNvSpPr txBox="1"/>
          <p:nvPr/>
        </p:nvSpPr>
        <p:spPr>
          <a:xfrm>
            <a:off x="10110378" y="2747306"/>
            <a:ext cx="415498" cy="369332"/>
          </a:xfrm>
          <a:prstGeom prst="rect">
            <a:avLst/>
          </a:prstGeom>
          <a:noFill/>
        </p:spPr>
        <p:txBody>
          <a:bodyPr wrap="none" rtlCol="0">
            <a:spAutoFit/>
          </a:bodyPr>
          <a:lstStyle/>
          <a:p>
            <a:r>
              <a:rPr kumimoji="1" lang="ja-JP" altLang="en-US" dirty="0"/>
              <a:t>＊</a:t>
            </a:r>
          </a:p>
        </p:txBody>
      </p:sp>
      <p:sp>
        <p:nvSpPr>
          <p:cNvPr id="18" name="テキスト ボックス 17">
            <a:extLst>
              <a:ext uri="{FF2B5EF4-FFF2-40B4-BE49-F238E27FC236}">
                <a16:creationId xmlns:a16="http://schemas.microsoft.com/office/drawing/2014/main" id="{4D5BFA83-C8C4-48AF-9593-6B749094D0EC}"/>
              </a:ext>
            </a:extLst>
          </p:cNvPr>
          <p:cNvSpPr txBox="1"/>
          <p:nvPr/>
        </p:nvSpPr>
        <p:spPr>
          <a:xfrm>
            <a:off x="7831546" y="1514310"/>
            <a:ext cx="2954655" cy="461665"/>
          </a:xfrm>
          <a:prstGeom prst="rect">
            <a:avLst/>
          </a:prstGeom>
          <a:noFill/>
        </p:spPr>
        <p:txBody>
          <a:bodyPr wrap="none" rtlCol="0">
            <a:spAutoFit/>
          </a:bodyPr>
          <a:lstStyle/>
          <a:p>
            <a:r>
              <a:rPr kumimoji="1" lang="ja-JP" altLang="en-US" sz="2400" dirty="0"/>
              <a:t>行動賦活　下位因子</a:t>
            </a:r>
          </a:p>
        </p:txBody>
      </p:sp>
      <p:sp>
        <p:nvSpPr>
          <p:cNvPr id="24" name="矢印: ストライプ 23">
            <a:extLst>
              <a:ext uri="{FF2B5EF4-FFF2-40B4-BE49-F238E27FC236}">
                <a16:creationId xmlns:a16="http://schemas.microsoft.com/office/drawing/2014/main" id="{6D2CF378-2450-40B7-97C6-3AC1384C1ED7}"/>
              </a:ext>
            </a:extLst>
          </p:cNvPr>
          <p:cNvSpPr/>
          <p:nvPr/>
        </p:nvSpPr>
        <p:spPr>
          <a:xfrm rot="20338207">
            <a:off x="5608410" y="4005650"/>
            <a:ext cx="1313408" cy="766916"/>
          </a:xfrm>
          <a:prstGeom prst="stripedRightArrow">
            <a:avLst>
              <a:gd name="adj1" fmla="val 45882"/>
              <a:gd name="adj2" fmla="val 50000"/>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07204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683</Words>
  <Application>Microsoft Office PowerPoint</Application>
  <PresentationFormat>ワイド画面</PresentationFormat>
  <Paragraphs>114</Paragraphs>
  <Slides>14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情動的な身体状態の変化がアイオワ・ギャンブル課題に及ぼす影響とその個人差</vt:lpstr>
      <vt:lpstr>日本神経心理学会 利益相反開示 筆頭発表者名：前川 亮</vt:lpstr>
      <vt:lpstr>ソマティック・マーカー仮説</vt:lpstr>
      <vt:lpstr>アイオワ・ギャンブル課題</vt:lpstr>
      <vt:lpstr>研究の目的</vt:lpstr>
      <vt:lpstr>PowerPoint プレゼンテーション</vt:lpstr>
      <vt:lpstr>応答前(6秒間)の平均発汗反応（N=22）</vt:lpstr>
      <vt:lpstr>発汗反応の個人差（N=22）</vt:lpstr>
      <vt:lpstr>気質特性（N=22）</vt:lpstr>
      <vt:lpstr>考察</vt:lpstr>
      <vt:lpstr>PowerPoint プレゼンテーション</vt:lpstr>
      <vt:lpstr>ソマティック・マーカー仮説</vt:lpstr>
      <vt:lpstr>発汗反応の個人差（N=22）</vt:lpstr>
      <vt:lpstr>気質特性（N=22）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情動的な身体状態の変化がアイオワ・ギャンブル課題に及ぼす影響とその個人差</dc:title>
  <dc:creator>前川亮</dc:creator>
  <cp:lastModifiedBy>前川亮</cp:lastModifiedBy>
  <cp:revision>52</cp:revision>
  <dcterms:created xsi:type="dcterms:W3CDTF">2017-10-10T12:29:23Z</dcterms:created>
  <dcterms:modified xsi:type="dcterms:W3CDTF">2017-10-12T00:07:05Z</dcterms:modified>
</cp:coreProperties>
</file>