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4" r:id="rId3"/>
    <p:sldId id="290" r:id="rId4"/>
    <p:sldId id="287" r:id="rId5"/>
    <p:sldId id="291" r:id="rId6"/>
    <p:sldId id="280" r:id="rId7"/>
    <p:sldId id="281" r:id="rId8"/>
    <p:sldId id="292" r:id="rId9"/>
    <p:sldId id="282" r:id="rId10"/>
    <p:sldId id="283" r:id="rId11"/>
    <p:sldId id="275" r:id="rId12"/>
    <p:sldId id="289" r:id="rId13"/>
    <p:sldId id="276" r:id="rId14"/>
    <p:sldId id="277" r:id="rId15"/>
    <p:sldId id="278" r:id="rId16"/>
    <p:sldId id="27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4B0D3-EEE7-40FF-BBDD-C0A0F6B184C5}" v="143" dt="2018-09-11T02:03:32.7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90" autoAdjust="0"/>
  </p:normalViewPr>
  <p:slideViewPr>
    <p:cSldViewPr snapToGrid="0">
      <p:cViewPr varScale="1">
        <p:scale>
          <a:sx n="100" d="100"/>
          <a:sy n="100"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BCB4B0D3-EEE7-40FF-BBDD-C0A0F6B184C5}"/>
    <pc:docChg chg="custSel modSld">
      <pc:chgData name="前川 亮" userId="d7d429a203bb0ce1" providerId="LiveId" clId="{BCB4B0D3-EEE7-40FF-BBDD-C0A0F6B184C5}" dt="2018-09-11T02:03:32.777" v="142" actId="20577"/>
      <pc:docMkLst>
        <pc:docMk/>
      </pc:docMkLst>
      <pc:sldChg chg="modAnim">
        <pc:chgData name="前川 亮" userId="d7d429a203bb0ce1" providerId="LiveId" clId="{BCB4B0D3-EEE7-40FF-BBDD-C0A0F6B184C5}" dt="2018-09-11T02:02:49.333" v="118" actId="20577"/>
        <pc:sldMkLst>
          <pc:docMk/>
          <pc:sldMk cId="3201481694" sldId="280"/>
        </pc:sldMkLst>
      </pc:sldChg>
      <pc:sldChg chg="modSp">
        <pc:chgData name="前川 亮" userId="d7d429a203bb0ce1" providerId="LiveId" clId="{BCB4B0D3-EEE7-40FF-BBDD-C0A0F6B184C5}" dt="2018-09-11T01:51:30.059" v="9" actId="20577"/>
        <pc:sldMkLst>
          <pc:docMk/>
          <pc:sldMk cId="3545791960" sldId="282"/>
        </pc:sldMkLst>
        <pc:spChg chg="mod">
          <ac:chgData name="前川 亮" userId="d7d429a203bb0ce1" providerId="LiveId" clId="{BCB4B0D3-EEE7-40FF-BBDD-C0A0F6B184C5}" dt="2018-09-11T01:47:15.254" v="6" actId="20577"/>
          <ac:spMkLst>
            <pc:docMk/>
            <pc:sldMk cId="3545791960" sldId="282"/>
            <ac:spMk id="2" creationId="{4341809C-D877-4083-936D-AEED411AA5E9}"/>
          </ac:spMkLst>
        </pc:spChg>
        <pc:spChg chg="mod">
          <ac:chgData name="前川 亮" userId="d7d429a203bb0ce1" providerId="LiveId" clId="{BCB4B0D3-EEE7-40FF-BBDD-C0A0F6B184C5}" dt="2018-09-11T01:51:30.059" v="9" actId="20577"/>
          <ac:spMkLst>
            <pc:docMk/>
            <pc:sldMk cId="3545791960" sldId="282"/>
            <ac:spMk id="16" creationId="{1711B794-01AA-410E-B857-148CF9F41749}"/>
          </ac:spMkLst>
        </pc:spChg>
      </pc:sldChg>
      <pc:sldChg chg="modSp">
        <pc:chgData name="前川 亮" userId="d7d429a203bb0ce1" providerId="LiveId" clId="{BCB4B0D3-EEE7-40FF-BBDD-C0A0F6B184C5}" dt="2018-09-11T02:03:32.777" v="142" actId="20577"/>
        <pc:sldMkLst>
          <pc:docMk/>
          <pc:sldMk cId="606432588" sldId="283"/>
        </pc:sldMkLst>
        <pc:spChg chg="mod">
          <ac:chgData name="前川 亮" userId="d7d429a203bb0ce1" providerId="LiveId" clId="{BCB4B0D3-EEE7-40FF-BBDD-C0A0F6B184C5}" dt="2018-09-11T02:03:32.777" v="142" actId="20577"/>
          <ac:spMkLst>
            <pc:docMk/>
            <pc:sldMk cId="606432588" sldId="283"/>
            <ac:spMk id="12" creationId="{0E9E444D-47CC-4CF3-8B20-0EACC9F4B5DF}"/>
          </ac:spMkLst>
        </pc:spChg>
      </pc:sldChg>
      <pc:sldChg chg="addSp delSp modSp">
        <pc:chgData name="前川 亮" userId="d7d429a203bb0ce1" providerId="LiveId" clId="{BCB4B0D3-EEE7-40FF-BBDD-C0A0F6B184C5}" dt="2018-09-11T02:01:30.870" v="46" actId="1035"/>
        <pc:sldMkLst>
          <pc:docMk/>
          <pc:sldMk cId="3167199004" sldId="284"/>
        </pc:sldMkLst>
        <pc:spChg chg="mod">
          <ac:chgData name="前川 亮" userId="d7d429a203bb0ce1" providerId="LiveId" clId="{BCB4B0D3-EEE7-40FF-BBDD-C0A0F6B184C5}" dt="2018-09-11T02:01:02.507" v="30" actId="12788"/>
          <ac:spMkLst>
            <pc:docMk/>
            <pc:sldMk cId="3167199004" sldId="284"/>
            <ac:spMk id="15" creationId="{A78BB1AC-F61B-4E5A-B50B-606A502A26D0}"/>
          </ac:spMkLst>
        </pc:spChg>
        <pc:spChg chg="mod">
          <ac:chgData name="前川 亮" userId="d7d429a203bb0ce1" providerId="LiveId" clId="{BCB4B0D3-EEE7-40FF-BBDD-C0A0F6B184C5}" dt="2018-09-11T02:01:23.525" v="33" actId="12788"/>
          <ac:spMkLst>
            <pc:docMk/>
            <pc:sldMk cId="3167199004" sldId="284"/>
            <ac:spMk id="16" creationId="{654BA1EC-7F5E-4011-8F01-83155C10EAC6}"/>
          </ac:spMkLst>
        </pc:spChg>
        <pc:spChg chg="mod">
          <ac:chgData name="前川 亮" userId="d7d429a203bb0ce1" providerId="LiveId" clId="{BCB4B0D3-EEE7-40FF-BBDD-C0A0F6B184C5}" dt="2018-09-11T02:01:17.103" v="32" actId="12788"/>
          <ac:spMkLst>
            <pc:docMk/>
            <pc:sldMk cId="3167199004" sldId="284"/>
            <ac:spMk id="17" creationId="{87F98CA8-F0FF-4403-8E9F-C3363947938D}"/>
          </ac:spMkLst>
        </pc:spChg>
        <pc:spChg chg="mod">
          <ac:chgData name="前川 亮" userId="d7d429a203bb0ce1" providerId="LiveId" clId="{BCB4B0D3-EEE7-40FF-BBDD-C0A0F6B184C5}" dt="2018-09-11T02:01:07.577" v="31" actId="12788"/>
          <ac:spMkLst>
            <pc:docMk/>
            <pc:sldMk cId="3167199004" sldId="284"/>
            <ac:spMk id="18" creationId="{493A9AA1-C346-43F6-BF0C-3C2F6CE59995}"/>
          </ac:spMkLst>
        </pc:spChg>
        <pc:spChg chg="mod">
          <ac:chgData name="前川 亮" userId="d7d429a203bb0ce1" providerId="LiveId" clId="{BCB4B0D3-EEE7-40FF-BBDD-C0A0F6B184C5}" dt="2018-09-11T02:01:02.507" v="30" actId="12788"/>
          <ac:spMkLst>
            <pc:docMk/>
            <pc:sldMk cId="3167199004" sldId="284"/>
            <ac:spMk id="19" creationId="{40719ED5-6067-48F4-BCC1-6A3D69C46418}"/>
          </ac:spMkLst>
        </pc:spChg>
        <pc:spChg chg="mod">
          <ac:chgData name="前川 亮" userId="d7d429a203bb0ce1" providerId="LiveId" clId="{BCB4B0D3-EEE7-40FF-BBDD-C0A0F6B184C5}" dt="2018-09-11T02:01:23.525" v="33" actId="12788"/>
          <ac:spMkLst>
            <pc:docMk/>
            <pc:sldMk cId="3167199004" sldId="284"/>
            <ac:spMk id="40" creationId="{4CAF1A65-3DE3-41CE-B572-7226BF9BABB7}"/>
          </ac:spMkLst>
        </pc:spChg>
        <pc:spChg chg="mod">
          <ac:chgData name="前川 亮" userId="d7d429a203bb0ce1" providerId="LiveId" clId="{BCB4B0D3-EEE7-40FF-BBDD-C0A0F6B184C5}" dt="2018-09-11T02:01:17.103" v="32" actId="12788"/>
          <ac:spMkLst>
            <pc:docMk/>
            <pc:sldMk cId="3167199004" sldId="284"/>
            <ac:spMk id="41" creationId="{A29FE009-B3E4-4818-A382-0861FC6C3145}"/>
          </ac:spMkLst>
        </pc:spChg>
        <pc:spChg chg="mod">
          <ac:chgData name="前川 亮" userId="d7d429a203bb0ce1" providerId="LiveId" clId="{BCB4B0D3-EEE7-40FF-BBDD-C0A0F6B184C5}" dt="2018-09-11T02:01:07.577" v="31" actId="12788"/>
          <ac:spMkLst>
            <pc:docMk/>
            <pc:sldMk cId="3167199004" sldId="284"/>
            <ac:spMk id="42" creationId="{DD874BFD-7F3F-4089-8071-A5828E356CAE}"/>
          </ac:spMkLst>
        </pc:spChg>
        <pc:spChg chg="mod">
          <ac:chgData name="前川 亮" userId="d7d429a203bb0ce1" providerId="LiveId" clId="{BCB4B0D3-EEE7-40FF-BBDD-C0A0F6B184C5}" dt="2018-09-11T02:01:02.507" v="30" actId="12788"/>
          <ac:spMkLst>
            <pc:docMk/>
            <pc:sldMk cId="3167199004" sldId="284"/>
            <ac:spMk id="44" creationId="{6259D576-5D93-4CCD-BCCA-21D4C9C2A2CA}"/>
          </ac:spMkLst>
        </pc:spChg>
        <pc:spChg chg="mod">
          <ac:chgData name="前川 亮" userId="d7d429a203bb0ce1" providerId="LiveId" clId="{BCB4B0D3-EEE7-40FF-BBDD-C0A0F6B184C5}" dt="2018-09-11T02:01:23.525" v="33" actId="12788"/>
          <ac:spMkLst>
            <pc:docMk/>
            <pc:sldMk cId="3167199004" sldId="284"/>
            <ac:spMk id="45" creationId="{75B68D8F-9000-45C6-B011-F841511F2721}"/>
          </ac:spMkLst>
        </pc:spChg>
        <pc:spChg chg="mod">
          <ac:chgData name="前川 亮" userId="d7d429a203bb0ce1" providerId="LiveId" clId="{BCB4B0D3-EEE7-40FF-BBDD-C0A0F6B184C5}" dt="2018-09-11T02:01:17.103" v="32" actId="12788"/>
          <ac:spMkLst>
            <pc:docMk/>
            <pc:sldMk cId="3167199004" sldId="284"/>
            <ac:spMk id="46" creationId="{D380FD99-27CC-4FC8-B5BC-44140FAFABED}"/>
          </ac:spMkLst>
        </pc:spChg>
        <pc:spChg chg="mod">
          <ac:chgData name="前川 亮" userId="d7d429a203bb0ce1" providerId="LiveId" clId="{BCB4B0D3-EEE7-40FF-BBDD-C0A0F6B184C5}" dt="2018-09-11T02:01:07.577" v="31" actId="12788"/>
          <ac:spMkLst>
            <pc:docMk/>
            <pc:sldMk cId="3167199004" sldId="284"/>
            <ac:spMk id="47" creationId="{9202AF71-7415-48D8-843F-C56BAA4E93C2}"/>
          </ac:spMkLst>
        </pc:spChg>
        <pc:spChg chg="mod">
          <ac:chgData name="前川 亮" userId="d7d429a203bb0ce1" providerId="LiveId" clId="{BCB4B0D3-EEE7-40FF-BBDD-C0A0F6B184C5}" dt="2018-09-11T02:01:02.507" v="30" actId="12788"/>
          <ac:spMkLst>
            <pc:docMk/>
            <pc:sldMk cId="3167199004" sldId="284"/>
            <ac:spMk id="49" creationId="{81AB2B62-3B79-44FA-9F54-67C0E7EC59F8}"/>
          </ac:spMkLst>
        </pc:spChg>
        <pc:spChg chg="mod">
          <ac:chgData name="前川 亮" userId="d7d429a203bb0ce1" providerId="LiveId" clId="{BCB4B0D3-EEE7-40FF-BBDD-C0A0F6B184C5}" dt="2018-09-11T02:01:23.525" v="33" actId="12788"/>
          <ac:spMkLst>
            <pc:docMk/>
            <pc:sldMk cId="3167199004" sldId="284"/>
            <ac:spMk id="50" creationId="{FA2D95BF-8300-42B9-84F3-0B2BAAD4FE52}"/>
          </ac:spMkLst>
        </pc:spChg>
        <pc:spChg chg="mod">
          <ac:chgData name="前川 亮" userId="d7d429a203bb0ce1" providerId="LiveId" clId="{BCB4B0D3-EEE7-40FF-BBDD-C0A0F6B184C5}" dt="2018-09-11T02:01:17.103" v="32" actId="12788"/>
          <ac:spMkLst>
            <pc:docMk/>
            <pc:sldMk cId="3167199004" sldId="284"/>
            <ac:spMk id="51" creationId="{FBA0E9D7-1C8F-45BA-A284-F3F067A6989C}"/>
          </ac:spMkLst>
        </pc:spChg>
        <pc:spChg chg="mod">
          <ac:chgData name="前川 亮" userId="d7d429a203bb0ce1" providerId="LiveId" clId="{BCB4B0D3-EEE7-40FF-BBDD-C0A0F6B184C5}" dt="2018-09-11T02:01:07.577" v="31" actId="12788"/>
          <ac:spMkLst>
            <pc:docMk/>
            <pc:sldMk cId="3167199004" sldId="284"/>
            <ac:spMk id="52" creationId="{54131C41-1396-4023-A995-4541EB86505E}"/>
          </ac:spMkLst>
        </pc:spChg>
        <pc:picChg chg="add mod">
          <ac:chgData name="前川 亮" userId="d7d429a203bb0ce1" providerId="LiveId" clId="{BCB4B0D3-EEE7-40FF-BBDD-C0A0F6B184C5}" dt="2018-09-11T02:01:30.870" v="46" actId="1035"/>
          <ac:picMkLst>
            <pc:docMk/>
            <pc:sldMk cId="3167199004" sldId="284"/>
            <ac:picMk id="3" creationId="{06F4BF10-4147-4478-9953-2BF535EC2212}"/>
          </ac:picMkLst>
        </pc:picChg>
        <pc:picChg chg="del">
          <ac:chgData name="前川 亮" userId="d7d429a203bb0ce1" providerId="LiveId" clId="{BCB4B0D3-EEE7-40FF-BBDD-C0A0F6B184C5}" dt="2018-09-11T01:58:55.367" v="14" actId="478"/>
          <ac:picMkLst>
            <pc:docMk/>
            <pc:sldMk cId="3167199004" sldId="284"/>
            <ac:picMk id="4" creationId="{1D6A2265-F2C3-4E4A-BBCC-3AE62D1EFCDB}"/>
          </ac:picMkLst>
        </pc:picChg>
        <pc:picChg chg="del">
          <ac:chgData name="前川 亮" userId="d7d429a203bb0ce1" providerId="LiveId" clId="{BCB4B0D3-EEE7-40FF-BBDD-C0A0F6B184C5}" dt="2018-09-11T01:58:55.367" v="14" actId="478"/>
          <ac:picMkLst>
            <pc:docMk/>
            <pc:sldMk cId="3167199004" sldId="284"/>
            <ac:picMk id="5" creationId="{863BF5A7-3662-4BA1-9CF5-BFE389893B64}"/>
          </ac:picMkLst>
        </pc:picChg>
        <pc:picChg chg="del">
          <ac:chgData name="前川 亮" userId="d7d429a203bb0ce1" providerId="LiveId" clId="{BCB4B0D3-EEE7-40FF-BBDD-C0A0F6B184C5}" dt="2018-09-11T01:58:55.367" v="14" actId="478"/>
          <ac:picMkLst>
            <pc:docMk/>
            <pc:sldMk cId="3167199004" sldId="284"/>
            <ac:picMk id="6" creationId="{9E395936-42EF-4A43-AF6B-CA2CF251DF09}"/>
          </ac:picMkLst>
        </pc:picChg>
        <pc:picChg chg="del">
          <ac:chgData name="前川 亮" userId="d7d429a203bb0ce1" providerId="LiveId" clId="{BCB4B0D3-EEE7-40FF-BBDD-C0A0F6B184C5}" dt="2018-09-11T01:58:55.367" v="14" actId="478"/>
          <ac:picMkLst>
            <pc:docMk/>
            <pc:sldMk cId="3167199004" sldId="284"/>
            <ac:picMk id="7" creationId="{4577BF69-4586-4CEB-B46F-AECF5F7C1A70}"/>
          </ac:picMkLst>
        </pc:picChg>
        <pc:picChg chg="add mod">
          <ac:chgData name="前川 亮" userId="d7d429a203bb0ce1" providerId="LiveId" clId="{BCB4B0D3-EEE7-40FF-BBDD-C0A0F6B184C5}" dt="2018-09-11T02:01:30.870" v="46" actId="1035"/>
          <ac:picMkLst>
            <pc:docMk/>
            <pc:sldMk cId="3167199004" sldId="284"/>
            <ac:picMk id="9" creationId="{4CAB0E6A-AC3F-4ABF-8DE8-3152C8FCA328}"/>
          </ac:picMkLst>
        </pc:picChg>
        <pc:picChg chg="add mod">
          <ac:chgData name="前川 亮" userId="d7d429a203bb0ce1" providerId="LiveId" clId="{BCB4B0D3-EEE7-40FF-BBDD-C0A0F6B184C5}" dt="2018-09-11T02:01:30.870" v="46" actId="1035"/>
          <ac:picMkLst>
            <pc:docMk/>
            <pc:sldMk cId="3167199004" sldId="284"/>
            <ac:picMk id="20" creationId="{94DC912F-8D69-4AC5-99C5-35E64F333C1E}"/>
          </ac:picMkLst>
        </pc:picChg>
        <pc:picChg chg="add mod">
          <ac:chgData name="前川 亮" userId="d7d429a203bb0ce1" providerId="LiveId" clId="{BCB4B0D3-EEE7-40FF-BBDD-C0A0F6B184C5}" dt="2018-09-11T02:01:30.870" v="46" actId="1035"/>
          <ac:picMkLst>
            <pc:docMk/>
            <pc:sldMk cId="3167199004" sldId="284"/>
            <ac:picMk id="22" creationId="{0C5004C3-07CD-4C72-876C-065751435D0C}"/>
          </ac:picMkLst>
        </pc:picChg>
      </pc:sldChg>
      <pc:sldChg chg="modSp">
        <pc:chgData name="前川 亮" userId="d7d429a203bb0ce1" providerId="LiveId" clId="{BCB4B0D3-EEE7-40FF-BBDD-C0A0F6B184C5}" dt="2018-09-11T02:02:18.173" v="117" actId="1035"/>
        <pc:sldMkLst>
          <pc:docMk/>
          <pc:sldMk cId="2526717828" sldId="290"/>
        </pc:sldMkLst>
        <pc:spChg chg="mod">
          <ac:chgData name="前川 亮" userId="d7d429a203bb0ce1" providerId="LiveId" clId="{BCB4B0D3-EEE7-40FF-BBDD-C0A0F6B184C5}" dt="2018-09-11T02:02:14.534" v="112" actId="1035"/>
          <ac:spMkLst>
            <pc:docMk/>
            <pc:sldMk cId="2526717828" sldId="290"/>
            <ac:spMk id="2" creationId="{B2F49BBA-B7A8-4783-9D3B-52CEB1D164C2}"/>
          </ac:spMkLst>
        </pc:spChg>
        <pc:spChg chg="mod">
          <ac:chgData name="前川 亮" userId="d7d429a203bb0ce1" providerId="LiveId" clId="{BCB4B0D3-EEE7-40FF-BBDD-C0A0F6B184C5}" dt="2018-09-11T02:02:11.834" v="105" actId="1035"/>
          <ac:spMkLst>
            <pc:docMk/>
            <pc:sldMk cId="2526717828" sldId="290"/>
            <ac:spMk id="3" creationId="{672601BA-145B-4DC3-BC59-23FF3C2D7E38}"/>
          </ac:spMkLst>
        </pc:spChg>
        <pc:spChg chg="mod">
          <ac:chgData name="前川 亮" userId="d7d429a203bb0ce1" providerId="LiveId" clId="{BCB4B0D3-EEE7-40FF-BBDD-C0A0F6B184C5}" dt="2018-09-11T02:02:18.173" v="117" actId="1035"/>
          <ac:spMkLst>
            <pc:docMk/>
            <pc:sldMk cId="2526717828" sldId="290"/>
            <ac:spMk id="8" creationId="{30B25869-A0AC-4C08-B7CF-6DB974C17629}"/>
          </ac:spMkLst>
        </pc:spChg>
        <pc:spChg chg="mod">
          <ac:chgData name="前川 亮" userId="d7d429a203bb0ce1" providerId="LiveId" clId="{BCB4B0D3-EEE7-40FF-BBDD-C0A0F6B184C5}" dt="2018-09-11T02:02:05.473" v="91" actId="20577"/>
          <ac:spMkLst>
            <pc:docMk/>
            <pc:sldMk cId="2526717828" sldId="290"/>
            <ac:spMk id="53" creationId="{E94C5B63-BB7F-44E1-B40F-60B0378C56B4}"/>
          </ac:spMkLst>
        </pc:spChg>
        <pc:spChg chg="mod">
          <ac:chgData name="前川 亮" userId="d7d429a203bb0ce1" providerId="LiveId" clId="{BCB4B0D3-EEE7-40FF-BBDD-C0A0F6B184C5}" dt="2018-09-11T02:02:18.173" v="117" actId="1035"/>
          <ac:spMkLst>
            <pc:docMk/>
            <pc:sldMk cId="2526717828" sldId="290"/>
            <ac:spMk id="54" creationId="{4BC1E095-938E-40ED-81FF-0A97EF079613}"/>
          </ac:spMkLst>
        </pc:spChg>
        <pc:spChg chg="mod">
          <ac:chgData name="前川 亮" userId="d7d429a203bb0ce1" providerId="LiveId" clId="{BCB4B0D3-EEE7-40FF-BBDD-C0A0F6B184C5}" dt="2018-09-11T02:02:18.173" v="117" actId="1035"/>
          <ac:spMkLst>
            <pc:docMk/>
            <pc:sldMk cId="2526717828" sldId="290"/>
            <ac:spMk id="55" creationId="{F8D0579A-243C-410E-8280-0CC16436D570}"/>
          </ac:spMkLst>
        </pc:spChg>
      </pc:sldChg>
      <pc:sldChg chg="modSp">
        <pc:chgData name="前川 亮" userId="d7d429a203bb0ce1" providerId="LiveId" clId="{BCB4B0D3-EEE7-40FF-BBDD-C0A0F6B184C5}" dt="2018-09-11T02:03:13.686" v="119" actId="403"/>
        <pc:sldMkLst>
          <pc:docMk/>
          <pc:sldMk cId="3434986841" sldId="292"/>
        </pc:sldMkLst>
        <pc:graphicFrameChg chg="mod">
          <ac:chgData name="前川 亮" userId="d7d429a203bb0ce1" providerId="LiveId" clId="{BCB4B0D3-EEE7-40FF-BBDD-C0A0F6B184C5}" dt="2018-09-11T02:03:13.686" v="119" actId="403"/>
          <ac:graphicFrameMkLst>
            <pc:docMk/>
            <pc:sldMk cId="3434986841" sldId="292"/>
            <ac:graphicFrameMk id="12" creationId="{C47A7D95-A21D-4F4F-8319-D35746AAB60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35895;&#30000;&#12373;&#12435;\12.4%20&#35299;&#26512;&#29992;_&#21069;&#2402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35895;&#30000;&#12373;&#12435;\12.4%20&#35299;&#26512;&#29992;_&#21069;&#2402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6&#29305;&#35542;14\2017&#24180;&#24230;%20&#21330;&#26989;&#35542;&#25991;\&#35895;&#30000;&#39822;&#32654;\&#23455;&#39443;&#12487;&#12540;&#12479;&#65288;&#35299;&#26512;&#65289;\12.4%20&#35299;&#26512;&#29992;_&#21069;&#2402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yumi\Downloads\12.4%20&#35299;&#26512;&#2999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yumi\Downloads\12.4%20&#35299;&#26512;&#29992;.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E:\&#21330;&#35542;\12.4%20&#20998;&#26512;&#2999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lumMod val="50000"/>
              </a:schemeClr>
            </a:solidFill>
            <a:ln>
              <a:noFill/>
            </a:ln>
            <a:effectLst/>
          </c:spPr>
          <c:invertIfNegative val="0"/>
          <c:dPt>
            <c:idx val="0"/>
            <c:invertIfNegative val="0"/>
            <c:bubble3D val="0"/>
            <c:spPr>
              <a:solidFill>
                <a:schemeClr val="tx1">
                  <a:alpha val="98000"/>
                </a:schemeClr>
              </a:solidFill>
              <a:ln>
                <a:noFill/>
              </a:ln>
              <a:effectLst/>
            </c:spPr>
            <c:extLst>
              <c:ext xmlns:c16="http://schemas.microsoft.com/office/drawing/2014/chart" uri="{C3380CC4-5D6E-409C-BE32-E72D297353CC}">
                <c16:uniqueId val="{00000001-77F9-47AD-ABA7-F3E08DAB33FD}"/>
              </c:ext>
            </c:extLst>
          </c:dPt>
          <c:dPt>
            <c:idx val="1"/>
            <c:invertIfNegative val="0"/>
            <c:bubble3D val="0"/>
            <c:spPr>
              <a:solidFill>
                <a:schemeClr val="tx1"/>
              </a:solidFill>
              <a:ln>
                <a:solidFill>
                  <a:schemeClr val="tx1"/>
                </a:solidFill>
              </a:ln>
              <a:effectLst/>
            </c:spPr>
            <c:extLst>
              <c:ext xmlns:c16="http://schemas.microsoft.com/office/drawing/2014/chart" uri="{C3380CC4-5D6E-409C-BE32-E72D297353CC}">
                <c16:uniqueId val="{00000003-77F9-47AD-ABA7-F3E08DAB33FD}"/>
              </c:ext>
            </c:extLst>
          </c:dPt>
          <c:dPt>
            <c:idx val="2"/>
            <c:invertIfNegative val="0"/>
            <c:bubble3D val="0"/>
            <c:spPr>
              <a:noFill/>
              <a:ln>
                <a:solidFill>
                  <a:schemeClr val="tx1"/>
                </a:solidFill>
              </a:ln>
              <a:effectLst/>
            </c:spPr>
            <c:extLst>
              <c:ext xmlns:c16="http://schemas.microsoft.com/office/drawing/2014/chart" uri="{C3380CC4-5D6E-409C-BE32-E72D297353CC}">
                <c16:uniqueId val="{00000005-77F9-47AD-ABA7-F3E08DAB33FD}"/>
              </c:ext>
            </c:extLst>
          </c:dPt>
          <c:dPt>
            <c:idx val="3"/>
            <c:invertIfNegative val="0"/>
            <c:bubble3D val="0"/>
            <c:spPr>
              <a:noFill/>
              <a:ln>
                <a:solidFill>
                  <a:schemeClr val="tx1"/>
                </a:solidFill>
              </a:ln>
              <a:effectLst/>
            </c:spPr>
            <c:extLst>
              <c:ext xmlns:c16="http://schemas.microsoft.com/office/drawing/2014/chart" uri="{C3380CC4-5D6E-409C-BE32-E72D297353CC}">
                <c16:uniqueId val="{00000007-77F9-47AD-ABA7-F3E08DAB33FD}"/>
              </c:ext>
            </c:extLst>
          </c:dPt>
          <c:errBars>
            <c:errBarType val="both"/>
            <c:errValType val="cust"/>
            <c:noEndCap val="0"/>
            <c:plus>
              <c:numRef>
                <c:f>グラフ!$AG$25:$AJ$25</c:f>
                <c:numCache>
                  <c:formatCode>General</c:formatCode>
                  <c:ptCount val="4"/>
                  <c:pt idx="0">
                    <c:v>6.3240762327815059</c:v>
                  </c:pt>
                  <c:pt idx="1">
                    <c:v>8.1329576253351963</c:v>
                  </c:pt>
                  <c:pt idx="2">
                    <c:v>10.706290850796968</c:v>
                  </c:pt>
                  <c:pt idx="3">
                    <c:v>11.217008505823884</c:v>
                  </c:pt>
                </c:numCache>
              </c:numRef>
            </c:plus>
            <c:minus>
              <c:numRef>
                <c:f>グラフ!$AG$25:$AJ$25</c:f>
                <c:numCache>
                  <c:formatCode>General</c:formatCode>
                  <c:ptCount val="4"/>
                  <c:pt idx="0">
                    <c:v>6.3240762327815059</c:v>
                  </c:pt>
                  <c:pt idx="1">
                    <c:v>8.1329576253351963</c:v>
                  </c:pt>
                  <c:pt idx="2">
                    <c:v>10.706290850796968</c:v>
                  </c:pt>
                  <c:pt idx="3">
                    <c:v>11.217008505823884</c:v>
                  </c:pt>
                </c:numCache>
              </c:numRef>
            </c:minus>
            <c:spPr>
              <a:noFill/>
              <a:ln w="9525" cap="flat" cmpd="sng" algn="ctr">
                <a:solidFill>
                  <a:schemeClr val="tx1">
                    <a:lumMod val="65000"/>
                    <a:lumOff val="35000"/>
                  </a:schemeClr>
                </a:solidFill>
                <a:round/>
              </a:ln>
              <a:effectLst/>
            </c:spPr>
          </c:errBars>
          <c:cat>
            <c:strRef>
              <c:f>グラフ!$AG$1:$AJ$1</c:f>
              <c:strCache>
                <c:ptCount val="4"/>
                <c:pt idx="0">
                  <c:v>A</c:v>
                </c:pt>
                <c:pt idx="1">
                  <c:v>B</c:v>
                </c:pt>
                <c:pt idx="2">
                  <c:v>C</c:v>
                </c:pt>
                <c:pt idx="3">
                  <c:v>D</c:v>
                </c:pt>
              </c:strCache>
            </c:strRef>
          </c:cat>
          <c:val>
            <c:numRef>
              <c:f>グラフ!$AG$24:$AJ$24</c:f>
              <c:numCache>
                <c:formatCode>General</c:formatCode>
                <c:ptCount val="4"/>
                <c:pt idx="0">
                  <c:v>16.560604088529786</c:v>
                </c:pt>
                <c:pt idx="1">
                  <c:v>24.509669697880451</c:v>
                </c:pt>
                <c:pt idx="2">
                  <c:v>31.215428060996775</c:v>
                </c:pt>
                <c:pt idx="3">
                  <c:v>27.714298152592988</c:v>
                </c:pt>
              </c:numCache>
            </c:numRef>
          </c:val>
          <c:extLst>
            <c:ext xmlns:c16="http://schemas.microsoft.com/office/drawing/2014/chart" uri="{C3380CC4-5D6E-409C-BE32-E72D297353CC}">
              <c16:uniqueId val="{00000008-77F9-47AD-ABA7-F3E08DAB33FD}"/>
            </c:ext>
          </c:extLst>
        </c:ser>
        <c:dLbls>
          <c:showLegendKey val="0"/>
          <c:showVal val="0"/>
          <c:showCatName val="0"/>
          <c:showSerName val="0"/>
          <c:showPercent val="0"/>
          <c:showBubbleSize val="0"/>
        </c:dLbls>
        <c:gapWidth val="219"/>
        <c:overlap val="-27"/>
        <c:axId val="525601824"/>
        <c:axId val="525604064"/>
      </c:barChart>
      <c:catAx>
        <c:axId val="525601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4064"/>
        <c:crosses val="autoZero"/>
        <c:auto val="1"/>
        <c:lblAlgn val="ctr"/>
        <c:lblOffset val="100"/>
        <c:noMultiLvlLbl val="0"/>
      </c:catAx>
      <c:valAx>
        <c:axId val="525604064"/>
        <c:scaling>
          <c:orientation val="minMax"/>
          <c:max val="6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山の選択割合（％）</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18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solidFill>
            <a:ln>
              <a:solidFill>
                <a:schemeClr val="tx1"/>
              </a:solidFill>
            </a:ln>
            <a:effectLst/>
          </c:spPr>
          <c:invertIfNegative val="0"/>
          <c:dPt>
            <c:idx val="0"/>
            <c:invertIfNegative val="0"/>
            <c:bubble3D val="0"/>
            <c:spPr>
              <a:noFill/>
              <a:ln>
                <a:solidFill>
                  <a:schemeClr val="tx1"/>
                </a:solidFill>
              </a:ln>
              <a:effectLst/>
            </c:spPr>
            <c:extLst>
              <c:ext xmlns:c16="http://schemas.microsoft.com/office/drawing/2014/chart" uri="{C3380CC4-5D6E-409C-BE32-E72D297353CC}">
                <c16:uniqueId val="{00000001-0BD3-48FE-B570-1933D7734820}"/>
              </c:ext>
            </c:extLst>
          </c:dPt>
          <c:dPt>
            <c:idx val="1"/>
            <c:invertIfNegative val="0"/>
            <c:bubble3D val="0"/>
            <c:spPr>
              <a:noFill/>
              <a:ln>
                <a:solidFill>
                  <a:schemeClr val="tx1"/>
                </a:solidFill>
              </a:ln>
              <a:effectLst/>
            </c:spPr>
            <c:extLst>
              <c:ext xmlns:c16="http://schemas.microsoft.com/office/drawing/2014/chart" uri="{C3380CC4-5D6E-409C-BE32-E72D297353CC}">
                <c16:uniqueId val="{00000003-0BD3-48FE-B570-1933D7734820}"/>
              </c:ext>
            </c:extLst>
          </c:dPt>
          <c:errBars>
            <c:errBarType val="both"/>
            <c:errValType val="cust"/>
            <c:noEndCap val="0"/>
            <c:plus>
              <c:numRef>
                <c:f>グラフ!$AL$25:$AO$25</c:f>
                <c:numCache>
                  <c:formatCode>General</c:formatCode>
                  <c:ptCount val="4"/>
                  <c:pt idx="0">
                    <c:v>16.934988480470505</c:v>
                  </c:pt>
                  <c:pt idx="1">
                    <c:v>15.747440917177213</c:v>
                  </c:pt>
                  <c:pt idx="2">
                    <c:v>18.161639697839046</c:v>
                  </c:pt>
                  <c:pt idx="3">
                    <c:v>15.080100465663662</c:v>
                  </c:pt>
                </c:numCache>
              </c:numRef>
            </c:plus>
            <c:minus>
              <c:numRef>
                <c:f>グラフ!$AL$25:$AO$25</c:f>
                <c:numCache>
                  <c:formatCode>General</c:formatCode>
                  <c:ptCount val="4"/>
                  <c:pt idx="0">
                    <c:v>16.934988480470505</c:v>
                  </c:pt>
                  <c:pt idx="1">
                    <c:v>15.747440917177213</c:v>
                  </c:pt>
                  <c:pt idx="2">
                    <c:v>18.161639697839046</c:v>
                  </c:pt>
                  <c:pt idx="3">
                    <c:v>15.080100465663662</c:v>
                  </c:pt>
                </c:numCache>
              </c:numRef>
            </c:minus>
            <c:spPr>
              <a:noFill/>
              <a:ln w="9525" cap="flat" cmpd="sng" algn="ctr">
                <a:solidFill>
                  <a:schemeClr val="tx1">
                    <a:lumMod val="65000"/>
                    <a:lumOff val="35000"/>
                  </a:schemeClr>
                </a:solidFill>
                <a:round/>
              </a:ln>
              <a:effectLst/>
            </c:spPr>
          </c:errBars>
          <c:cat>
            <c:strRef>
              <c:f>グラフ!$AL$1:$AO$1</c:f>
              <c:strCache>
                <c:ptCount val="4"/>
                <c:pt idx="0">
                  <c:v>A</c:v>
                </c:pt>
                <c:pt idx="1">
                  <c:v>B</c:v>
                </c:pt>
                <c:pt idx="2">
                  <c:v>C</c:v>
                </c:pt>
                <c:pt idx="3">
                  <c:v>D</c:v>
                </c:pt>
              </c:strCache>
            </c:strRef>
          </c:cat>
          <c:val>
            <c:numRef>
              <c:f>グラフ!$AL$24:$AO$24</c:f>
              <c:numCache>
                <c:formatCode>General</c:formatCode>
                <c:ptCount val="4"/>
                <c:pt idx="0">
                  <c:v>24.589750502347162</c:v>
                </c:pt>
                <c:pt idx="1">
                  <c:v>21.50542093076076</c:v>
                </c:pt>
                <c:pt idx="2">
                  <c:v>32.7661235439028</c:v>
                </c:pt>
                <c:pt idx="3">
                  <c:v>21.138705022989289</c:v>
                </c:pt>
              </c:numCache>
            </c:numRef>
          </c:val>
          <c:extLst>
            <c:ext xmlns:c16="http://schemas.microsoft.com/office/drawing/2014/chart" uri="{C3380CC4-5D6E-409C-BE32-E72D297353CC}">
              <c16:uniqueId val="{00000004-0BD3-48FE-B570-1933D7734820}"/>
            </c:ext>
          </c:extLst>
        </c:ser>
        <c:dLbls>
          <c:showLegendKey val="0"/>
          <c:showVal val="0"/>
          <c:showCatName val="0"/>
          <c:showSerName val="0"/>
          <c:showPercent val="0"/>
          <c:showBubbleSize val="0"/>
        </c:dLbls>
        <c:gapWidth val="219"/>
        <c:overlap val="-27"/>
        <c:axId val="525606304"/>
        <c:axId val="415864976"/>
      </c:barChart>
      <c:catAx>
        <c:axId val="525606304"/>
        <c:scaling>
          <c:orientation val="minMax"/>
        </c:scaling>
        <c:delete val="0"/>
        <c:axPos val="b"/>
        <c:numFmt formatCode="General"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415864976"/>
        <c:crosses val="autoZero"/>
        <c:auto val="1"/>
        <c:lblAlgn val="ctr"/>
        <c:lblOffset val="100"/>
        <c:noMultiLvlLbl val="0"/>
      </c:catAx>
      <c:valAx>
        <c:axId val="41586497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山の選択割合（％）</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52560630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グラフ!$AY$2:$AY$22</c:f>
              <c:numCache>
                <c:formatCode>General</c:formatCode>
                <c:ptCount val="21"/>
                <c:pt idx="0">
                  <c:v>66.546618647458985</c:v>
                </c:pt>
                <c:pt idx="1">
                  <c:v>13.550135501355015</c:v>
                </c:pt>
                <c:pt idx="2">
                  <c:v>43.710631799961831</c:v>
                </c:pt>
                <c:pt idx="3">
                  <c:v>7.2414199787710771</c:v>
                </c:pt>
                <c:pt idx="4">
                  <c:v>21.645021645021643</c:v>
                </c:pt>
                <c:pt idx="5">
                  <c:v>-10.609548593734353</c:v>
                </c:pt>
                <c:pt idx="6">
                  <c:v>51.19047619047619</c:v>
                </c:pt>
                <c:pt idx="7">
                  <c:v>18.155854753161982</c:v>
                </c:pt>
                <c:pt idx="8">
                  <c:v>47.06041356940127</c:v>
                </c:pt>
                <c:pt idx="9">
                  <c:v>15.238095238095248</c:v>
                </c:pt>
                <c:pt idx="10">
                  <c:v>78.269798485431906</c:v>
                </c:pt>
                <c:pt idx="11">
                  <c:v>11.782826338082401</c:v>
                </c:pt>
                <c:pt idx="12">
                  <c:v>10.706903679206285</c:v>
                </c:pt>
                <c:pt idx="13">
                  <c:v>-29.824561403508774</c:v>
                </c:pt>
                <c:pt idx="14">
                  <c:v>140.30840656607529</c:v>
                </c:pt>
                <c:pt idx="15">
                  <c:v>-80.830280830280827</c:v>
                </c:pt>
                <c:pt idx="16">
                  <c:v>-14.617141483351361</c:v>
                </c:pt>
                <c:pt idx="17">
                  <c:v>54.464285714285715</c:v>
                </c:pt>
                <c:pt idx="18">
                  <c:v>19.087612139721323</c:v>
                </c:pt>
                <c:pt idx="19">
                  <c:v>42.110603754439374</c:v>
                </c:pt>
                <c:pt idx="20">
                  <c:v>33.863729090167283</c:v>
                </c:pt>
              </c:numCache>
            </c:numRef>
          </c:xVal>
          <c:yVal>
            <c:numRef>
              <c:f>グラフ!$AA$2:$AA$22</c:f>
              <c:numCache>
                <c:formatCode>General</c:formatCode>
                <c:ptCount val="21"/>
                <c:pt idx="0">
                  <c:v>102</c:v>
                </c:pt>
                <c:pt idx="1">
                  <c:v>36</c:v>
                </c:pt>
                <c:pt idx="2">
                  <c:v>31</c:v>
                </c:pt>
                <c:pt idx="3">
                  <c:v>61</c:v>
                </c:pt>
                <c:pt idx="4">
                  <c:v>165</c:v>
                </c:pt>
                <c:pt idx="5">
                  <c:v>103</c:v>
                </c:pt>
                <c:pt idx="6">
                  <c:v>56</c:v>
                </c:pt>
                <c:pt idx="7">
                  <c:v>86</c:v>
                </c:pt>
                <c:pt idx="8">
                  <c:v>49</c:v>
                </c:pt>
                <c:pt idx="9">
                  <c:v>60</c:v>
                </c:pt>
                <c:pt idx="10">
                  <c:v>53</c:v>
                </c:pt>
                <c:pt idx="11">
                  <c:v>53</c:v>
                </c:pt>
                <c:pt idx="12">
                  <c:v>118</c:v>
                </c:pt>
                <c:pt idx="13">
                  <c:v>48</c:v>
                </c:pt>
                <c:pt idx="14">
                  <c:v>37</c:v>
                </c:pt>
                <c:pt idx="15">
                  <c:v>182</c:v>
                </c:pt>
                <c:pt idx="16">
                  <c:v>141</c:v>
                </c:pt>
                <c:pt idx="17">
                  <c:v>32</c:v>
                </c:pt>
                <c:pt idx="18">
                  <c:v>31</c:v>
                </c:pt>
                <c:pt idx="19">
                  <c:v>54</c:v>
                </c:pt>
                <c:pt idx="20">
                  <c:v>114</c:v>
                </c:pt>
              </c:numCache>
            </c:numRef>
          </c:yVal>
          <c:smooth val="0"/>
          <c:extLst>
            <c:ext xmlns:c16="http://schemas.microsoft.com/office/drawing/2014/chart" uri="{C3380CC4-5D6E-409C-BE32-E72D297353CC}">
              <c16:uniqueId val="{00000001-3FB9-42F4-BAC0-0C5D9B2E80DC}"/>
            </c:ext>
          </c:extLst>
        </c:ser>
        <c:dLbls>
          <c:showLegendKey val="0"/>
          <c:showVal val="0"/>
          <c:showCatName val="0"/>
          <c:showSerName val="0"/>
          <c:showPercent val="0"/>
          <c:showBubbleSize val="0"/>
        </c:dLbls>
        <c:axId val="190657664"/>
        <c:axId val="190659584"/>
      </c:scatterChart>
      <c:valAx>
        <c:axId val="19065766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ja-JP"/>
                  <a:t>保続の強さ</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190659584"/>
        <c:crosses val="autoZero"/>
        <c:crossBetween val="midCat"/>
      </c:valAx>
      <c:valAx>
        <c:axId val="190659584"/>
        <c:scaling>
          <c:orientation val="minMax"/>
        </c:scaling>
        <c:delete val="0"/>
        <c:axPos val="l"/>
        <c:title>
          <c:tx>
            <c:rich>
              <a:bodyPr rot="0" spcFirstLastPara="1" vertOverflow="ellipsis" vert="eaVert" wrap="square" anchor="ctr" anchorCtr="1"/>
              <a:lstStyle/>
              <a:p>
                <a:pPr>
                  <a:defRPr sz="1800" b="0" i="0" u="none" strike="noStrike" kern="1200" baseline="0">
                    <a:solidFill>
                      <a:schemeClr val="tx1"/>
                    </a:solidFill>
                    <a:latin typeface="+mn-lt"/>
                    <a:ea typeface="+mn-ea"/>
                    <a:cs typeface="+mn-cs"/>
                  </a:defRPr>
                </a:pPr>
                <a:r>
                  <a:rPr lang="ja-JP"/>
                  <a:t>山を切り替えた試行数</a:t>
                </a:r>
              </a:p>
            </c:rich>
          </c:tx>
          <c:overlay val="0"/>
          <c:spPr>
            <a:noFill/>
            <a:ln>
              <a:noFill/>
            </a:ln>
            <a:effectLst/>
          </c:spPr>
          <c:txPr>
            <a:bodyPr rot="0" spcFirstLastPara="1" vertOverflow="ellipsis" vert="eaVert"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crossAx val="190657664"/>
        <c:crossesAt val="-1000"/>
        <c:crossBetween val="midCat"/>
      </c:valAx>
      <c:spPr>
        <a:noFill/>
        <a:ln>
          <a:noFill/>
        </a:ln>
        <a:effectLst/>
      </c:spPr>
    </c:plotArea>
    <c:plotVisOnly val="1"/>
    <c:dispBlanksAs val="gap"/>
    <c:showDLblsOverMax val="0"/>
  </c:chart>
  <c:spPr>
    <a:noFill/>
    <a:ln>
      <a:noFill/>
    </a:ln>
    <a:effectLst/>
  </c:spPr>
  <c:txPr>
    <a:bodyPr/>
    <a:lstStyle/>
    <a:p>
      <a:pPr>
        <a:defRPr sz="1800">
          <a:solidFill>
            <a:schemeClr val="tx1"/>
          </a:solidFill>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'分析用(2)'!$Z$2:$Z$22</c:f>
              <c:numCache>
                <c:formatCode>General</c:formatCode>
                <c:ptCount val="21"/>
                <c:pt idx="0">
                  <c:v>30.392156862745097</c:v>
                </c:pt>
                <c:pt idx="1">
                  <c:v>41.666666666666671</c:v>
                </c:pt>
                <c:pt idx="2">
                  <c:v>9.67741935483871</c:v>
                </c:pt>
                <c:pt idx="3">
                  <c:v>27.868852459016392</c:v>
                </c:pt>
                <c:pt idx="4">
                  <c:v>35.151515151515149</c:v>
                </c:pt>
                <c:pt idx="5">
                  <c:v>22.330097087378643</c:v>
                </c:pt>
                <c:pt idx="6">
                  <c:v>32.142857142857146</c:v>
                </c:pt>
                <c:pt idx="7">
                  <c:v>25.581395348837212</c:v>
                </c:pt>
                <c:pt idx="8">
                  <c:v>44.897959183673471</c:v>
                </c:pt>
                <c:pt idx="9">
                  <c:v>33.333333333333329</c:v>
                </c:pt>
                <c:pt idx="10">
                  <c:v>43.39622641509434</c:v>
                </c:pt>
                <c:pt idx="11">
                  <c:v>35.849056603773583</c:v>
                </c:pt>
                <c:pt idx="12">
                  <c:v>27.966101694915253</c:v>
                </c:pt>
                <c:pt idx="13">
                  <c:v>41.666666666666671</c:v>
                </c:pt>
                <c:pt idx="14">
                  <c:v>51.351351351351347</c:v>
                </c:pt>
                <c:pt idx="15">
                  <c:v>12.637362637362637</c:v>
                </c:pt>
                <c:pt idx="16">
                  <c:v>24.822695035460992</c:v>
                </c:pt>
                <c:pt idx="17">
                  <c:v>37.5</c:v>
                </c:pt>
                <c:pt idx="18">
                  <c:v>16.129032258064516</c:v>
                </c:pt>
                <c:pt idx="19">
                  <c:v>31.481481481481481</c:v>
                </c:pt>
                <c:pt idx="20">
                  <c:v>32.456140350877192</c:v>
                </c:pt>
              </c:numCache>
            </c:numRef>
          </c:xVal>
          <c:yVal>
            <c:numRef>
              <c:f>'分析用(2)'!$B$2:$B$22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9A85-42A9-BD0F-D8A792ECBC30}"/>
            </c:ext>
          </c:extLst>
        </c:ser>
        <c:dLbls>
          <c:showLegendKey val="0"/>
          <c:showVal val="0"/>
          <c:showCatName val="0"/>
          <c:showSerName val="0"/>
          <c:showPercent val="0"/>
          <c:showBubbleSize val="0"/>
        </c:dLbls>
        <c:axId val="313843936"/>
        <c:axId val="313844496"/>
      </c:scatterChart>
      <c:valAx>
        <c:axId val="313843936"/>
        <c:scaling>
          <c:orientation val="minMax"/>
        </c:scaling>
        <c:delete val="0"/>
        <c:axPos val="b"/>
        <c:title>
          <c:tx>
            <c:rich>
              <a:bodyPr/>
              <a:lstStyle/>
              <a:p>
                <a:pPr>
                  <a:defRPr b="0"/>
                </a:pPr>
                <a:r>
                  <a:rPr lang="ja-JP" b="0" dirty="0"/>
                  <a:t>山</a:t>
                </a:r>
                <a:r>
                  <a:rPr lang="en-US" b="0" dirty="0"/>
                  <a:t>C</a:t>
                </a:r>
                <a:r>
                  <a:rPr lang="ja-JP" b="0" dirty="0"/>
                  <a:t>（良い山）の選択割合</a:t>
                </a:r>
              </a:p>
            </c:rich>
          </c:tx>
          <c:layout>
            <c:manualLayout>
              <c:xMode val="edge"/>
              <c:yMode val="edge"/>
              <c:x val="0.2666636386418737"/>
              <c:y val="0.83372274143302183"/>
            </c:manualLayout>
          </c:layout>
          <c:overlay val="0"/>
        </c:title>
        <c:numFmt formatCode="General" sourceLinked="1"/>
        <c:majorTickMark val="out"/>
        <c:minorTickMark val="none"/>
        <c:tickLblPos val="nextTo"/>
        <c:spPr>
          <a:ln>
            <a:solidFill>
              <a:schemeClr val="tx1"/>
            </a:solidFill>
          </a:ln>
        </c:spPr>
        <c:crossAx val="313844496"/>
        <c:crosses val="autoZero"/>
        <c:crossBetween val="midCat"/>
      </c:valAx>
      <c:valAx>
        <c:axId val="313844496"/>
        <c:scaling>
          <c:orientation val="minMax"/>
        </c:scaling>
        <c:delete val="0"/>
        <c:axPos val="l"/>
        <c:title>
          <c:tx>
            <c:rich>
              <a:bodyPr rot="-5400000" vert="horz"/>
              <a:lstStyle/>
              <a:p>
                <a:pPr>
                  <a:defRPr b="0"/>
                </a:pPr>
                <a:r>
                  <a:rPr lang="ja-JP" b="0"/>
                  <a:t>新奇性追求得点</a:t>
                </a:r>
              </a:p>
            </c:rich>
          </c:tx>
          <c:overlay val="0"/>
        </c:title>
        <c:numFmt formatCode="General" sourceLinked="1"/>
        <c:majorTickMark val="out"/>
        <c:minorTickMark val="none"/>
        <c:tickLblPos val="nextTo"/>
        <c:spPr>
          <a:noFill/>
          <a:ln>
            <a:solidFill>
              <a:schemeClr val="tx1"/>
            </a:solidFill>
          </a:ln>
        </c:spPr>
        <c:crossAx val="3138439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'分析用(2)'!$AC$2:$AC$22</c:f>
              <c:numCache>
                <c:formatCode>General</c:formatCode>
                <c:ptCount val="21"/>
                <c:pt idx="0">
                  <c:v>8.1632653061224492</c:v>
                </c:pt>
                <c:pt idx="1">
                  <c:v>20.73170731707317</c:v>
                </c:pt>
                <c:pt idx="2">
                  <c:v>20.710059171597635</c:v>
                </c:pt>
                <c:pt idx="3">
                  <c:v>9.3525179856115113</c:v>
                </c:pt>
                <c:pt idx="4">
                  <c:v>0.48571428571428571</c:v>
                </c:pt>
                <c:pt idx="5">
                  <c:v>50.515463917525771</c:v>
                </c:pt>
                <c:pt idx="6">
                  <c:v>23.611111111111111</c:v>
                </c:pt>
                <c:pt idx="7">
                  <c:v>12.280701754385964</c:v>
                </c:pt>
                <c:pt idx="8">
                  <c:v>12.582781456953644</c:v>
                </c:pt>
                <c:pt idx="9">
                  <c:v>50.714285714285708</c:v>
                </c:pt>
                <c:pt idx="10">
                  <c:v>6.8027210884353746</c:v>
                </c:pt>
                <c:pt idx="11">
                  <c:v>10.884353741496598</c:v>
                </c:pt>
                <c:pt idx="12">
                  <c:v>41.463414634146339</c:v>
                </c:pt>
                <c:pt idx="13">
                  <c:v>63.815789473684212</c:v>
                </c:pt>
                <c:pt idx="14">
                  <c:v>1.8404907975460123</c:v>
                </c:pt>
                <c:pt idx="15">
                  <c:v>16.666666666666664</c:v>
                </c:pt>
                <c:pt idx="16">
                  <c:v>23.728813559322035</c:v>
                </c:pt>
                <c:pt idx="17">
                  <c:v>11.30952380952381</c:v>
                </c:pt>
                <c:pt idx="18">
                  <c:v>28.402366863905325</c:v>
                </c:pt>
                <c:pt idx="19">
                  <c:v>24.657534246575342</c:v>
                </c:pt>
                <c:pt idx="20">
                  <c:v>22.093023255813954</c:v>
                </c:pt>
              </c:numCache>
            </c:numRef>
          </c:xVal>
          <c:yVal>
            <c:numRef>
              <c:f>'分析用(2)'!$C$2:$C$22</c:f>
              <c:numCache>
                <c:formatCode>General</c:formatCode>
                <c:ptCount val="21"/>
                <c:pt idx="0">
                  <c:v>24</c:v>
                </c:pt>
                <c:pt idx="1">
                  <c:v>27</c:v>
                </c:pt>
                <c:pt idx="2">
                  <c:v>32</c:v>
                </c:pt>
                <c:pt idx="3">
                  <c:v>11</c:v>
                </c:pt>
                <c:pt idx="4">
                  <c:v>18</c:v>
                </c:pt>
                <c:pt idx="5">
                  <c:v>29</c:v>
                </c:pt>
                <c:pt idx="6">
                  <c:v>22</c:v>
                </c:pt>
                <c:pt idx="7">
                  <c:v>22</c:v>
                </c:pt>
                <c:pt idx="8">
                  <c:v>30</c:v>
                </c:pt>
                <c:pt idx="9">
                  <c:v>20</c:v>
                </c:pt>
                <c:pt idx="10">
                  <c:v>26</c:v>
                </c:pt>
                <c:pt idx="11">
                  <c:v>17</c:v>
                </c:pt>
                <c:pt idx="12">
                  <c:v>27</c:v>
                </c:pt>
                <c:pt idx="13">
                  <c:v>32</c:v>
                </c:pt>
                <c:pt idx="14">
                  <c:v>18</c:v>
                </c:pt>
                <c:pt idx="15">
                  <c:v>28</c:v>
                </c:pt>
                <c:pt idx="16">
                  <c:v>30</c:v>
                </c:pt>
                <c:pt idx="17">
                  <c:v>15</c:v>
                </c:pt>
                <c:pt idx="18">
                  <c:v>27</c:v>
                </c:pt>
                <c:pt idx="19">
                  <c:v>26</c:v>
                </c:pt>
                <c:pt idx="20">
                  <c:v>34</c:v>
                </c:pt>
              </c:numCache>
            </c:numRef>
          </c:yVal>
          <c:smooth val="0"/>
          <c:extLst>
            <c:ext xmlns:c16="http://schemas.microsoft.com/office/drawing/2014/chart" uri="{C3380CC4-5D6E-409C-BE32-E72D297353CC}">
              <c16:uniqueId val="{00000001-DA4E-4401-815D-2184F956581E}"/>
            </c:ext>
          </c:extLst>
        </c:ser>
        <c:dLbls>
          <c:showLegendKey val="0"/>
          <c:showVal val="0"/>
          <c:showCatName val="0"/>
          <c:showSerName val="0"/>
          <c:showPercent val="0"/>
          <c:showBubbleSize val="0"/>
        </c:dLbls>
        <c:axId val="313846736"/>
        <c:axId val="313847296"/>
      </c:scatterChart>
      <c:valAx>
        <c:axId val="313846736"/>
        <c:scaling>
          <c:orientation val="minMax"/>
          <c:max val="70"/>
          <c:min val="0"/>
        </c:scaling>
        <c:delete val="0"/>
        <c:axPos val="b"/>
        <c:title>
          <c:tx>
            <c:rich>
              <a:bodyPr/>
              <a:lstStyle/>
              <a:p>
                <a:pPr>
                  <a:defRPr b="0"/>
                </a:pPr>
                <a:r>
                  <a:rPr lang="ja-JP" b="0"/>
                  <a:t>山</a:t>
                </a:r>
                <a:r>
                  <a:rPr lang="en-US" b="0"/>
                  <a:t>A</a:t>
                </a:r>
                <a:r>
                  <a:rPr lang="ja-JP" b="0"/>
                  <a:t>（良い山）の選択割合</a:t>
                </a:r>
              </a:p>
            </c:rich>
          </c:tx>
          <c:overlay val="0"/>
        </c:title>
        <c:numFmt formatCode="General" sourceLinked="1"/>
        <c:majorTickMark val="out"/>
        <c:minorTickMark val="none"/>
        <c:tickLblPos val="nextTo"/>
        <c:spPr>
          <a:ln>
            <a:solidFill>
              <a:schemeClr val="tx1"/>
            </a:solidFill>
          </a:ln>
        </c:spPr>
        <c:crossAx val="313847296"/>
        <c:crosses val="autoZero"/>
        <c:crossBetween val="midCat"/>
        <c:majorUnit val="20"/>
      </c:valAx>
      <c:valAx>
        <c:axId val="313847296"/>
        <c:scaling>
          <c:orientation val="minMax"/>
        </c:scaling>
        <c:delete val="0"/>
        <c:axPos val="l"/>
        <c:title>
          <c:tx>
            <c:rich>
              <a:bodyPr rot="-5400000" vert="horz"/>
              <a:lstStyle/>
              <a:p>
                <a:pPr>
                  <a:defRPr b="0"/>
                </a:pPr>
                <a:r>
                  <a:rPr lang="ja-JP" b="0"/>
                  <a:t>損害回避得点</a:t>
                </a:r>
              </a:p>
            </c:rich>
          </c:tx>
          <c:overlay val="0"/>
        </c:title>
        <c:numFmt formatCode="General" sourceLinked="1"/>
        <c:majorTickMark val="out"/>
        <c:minorTickMark val="none"/>
        <c:tickLblPos val="nextTo"/>
        <c:spPr>
          <a:ln>
            <a:solidFill>
              <a:schemeClr val="tx1"/>
            </a:solidFill>
          </a:ln>
        </c:spPr>
        <c:crossAx val="3138467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Sheet1!$E$2:$E$22</c:f>
              <c:numCache>
                <c:formatCode>General</c:formatCode>
                <c:ptCount val="21"/>
                <c:pt idx="0">
                  <c:v>5</c:v>
                </c:pt>
                <c:pt idx="1">
                  <c:v>9</c:v>
                </c:pt>
                <c:pt idx="2">
                  <c:v>11</c:v>
                </c:pt>
                <c:pt idx="3">
                  <c:v>11</c:v>
                </c:pt>
                <c:pt idx="4">
                  <c:v>12</c:v>
                </c:pt>
                <c:pt idx="5">
                  <c:v>5</c:v>
                </c:pt>
                <c:pt idx="6">
                  <c:v>5</c:v>
                </c:pt>
                <c:pt idx="7">
                  <c:v>7</c:v>
                </c:pt>
                <c:pt idx="8">
                  <c:v>0</c:v>
                </c:pt>
                <c:pt idx="9">
                  <c:v>14</c:v>
                </c:pt>
                <c:pt idx="10">
                  <c:v>0</c:v>
                </c:pt>
                <c:pt idx="11">
                  <c:v>11</c:v>
                </c:pt>
                <c:pt idx="12">
                  <c:v>5</c:v>
                </c:pt>
                <c:pt idx="13">
                  <c:v>6</c:v>
                </c:pt>
                <c:pt idx="14">
                  <c:v>0</c:v>
                </c:pt>
                <c:pt idx="15">
                  <c:v>12</c:v>
                </c:pt>
                <c:pt idx="16">
                  <c:v>13</c:v>
                </c:pt>
                <c:pt idx="17">
                  <c:v>6</c:v>
                </c:pt>
                <c:pt idx="18">
                  <c:v>11</c:v>
                </c:pt>
                <c:pt idx="19">
                  <c:v>8</c:v>
                </c:pt>
                <c:pt idx="20">
                  <c:v>3</c:v>
                </c:pt>
              </c:numCache>
            </c:numRef>
          </c:xVal>
          <c:yVal>
            <c:numRef>
              <c:f>Sheet1!$B$2:$B$22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0158-41B6-B113-D6FBC21C792D}"/>
            </c:ext>
          </c:extLst>
        </c:ser>
        <c:dLbls>
          <c:showLegendKey val="0"/>
          <c:showVal val="0"/>
          <c:showCatName val="0"/>
          <c:showSerName val="0"/>
          <c:showPercent val="0"/>
          <c:showBubbleSize val="0"/>
        </c:dLbls>
        <c:axId val="313849536"/>
        <c:axId val="313850096"/>
      </c:scatterChart>
      <c:valAx>
        <c:axId val="3138495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良い山の選択回数</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50096"/>
        <c:crosses val="autoZero"/>
        <c:crossBetween val="midCat"/>
      </c:valAx>
      <c:valAx>
        <c:axId val="31385009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新奇性追求得点</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49536"/>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D8D9D-8CDF-4A54-B3E4-7F3B1F66A21C}" type="datetimeFigureOut">
              <a:rPr kumimoji="1" lang="ja-JP" altLang="en-US" smtClean="0"/>
              <a:t>2018/9/11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AD4C-C6F9-4C31-9F9B-899ECD8CD80C}" type="slidenum">
              <a:rPr kumimoji="1" lang="ja-JP" altLang="en-US" smtClean="0"/>
              <a:t>‹#›</a:t>
            </a:fld>
            <a:endParaRPr kumimoji="1" lang="ja-JP" altLang="en-US"/>
          </a:p>
        </p:txBody>
      </p:sp>
    </p:spTree>
    <p:extLst>
      <p:ext uri="{BB962C8B-B14F-4D97-AF65-F5344CB8AC3E}">
        <p14:creationId xmlns:p14="http://schemas.microsoft.com/office/powerpoint/2010/main" val="12617187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5DAD4C-C6F9-4C31-9F9B-899ECD8CD80C}" type="slidenum">
              <a:rPr kumimoji="1" lang="ja-JP" altLang="en-US" smtClean="0"/>
              <a:t>2</a:t>
            </a:fld>
            <a:endParaRPr kumimoji="1" lang="ja-JP" altLang="en-US"/>
          </a:p>
        </p:txBody>
      </p:sp>
    </p:spTree>
    <p:extLst>
      <p:ext uri="{BB962C8B-B14F-4D97-AF65-F5344CB8AC3E}">
        <p14:creationId xmlns:p14="http://schemas.microsoft.com/office/powerpoint/2010/main" val="23456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185314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54745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56903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4144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520F3-612C-42D3-9D24-BAE532191D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762236-C54A-4277-ABD6-800C8CD76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44862-D7A6-4D9E-BF9D-437E0E0F0EC5}"/>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2E6F222E-3C90-425F-A3C7-81B7A74D2D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16A4B3-BE0B-4F56-9770-5C68F816A405}"/>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8271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1F8A7-6705-4FB4-945C-0D03CD5C333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BDB51C-9F07-428D-A04F-B2AD155D08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E48B0B-8562-49B3-AA6A-14BC22CD0923}"/>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7575851A-4EAA-4010-B248-7ECAF8B73E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0287C2-CF96-4C3E-91EC-BDA4946398CB}"/>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6448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CB1440-1BA0-492D-AC3D-527213E2F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938ACE-16BE-42B3-AA4D-AEC860E6D4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9797F2-FD1B-4120-8890-1497CC42A565}"/>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469E939A-14AD-4CF8-8697-A63972413B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AB19CC-54AC-4E94-A64D-3CA3B1E7EA78}"/>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68608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83761-FCE0-4974-9C2E-8DA1BDF068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11B529-26AE-4703-AD71-59E02120A9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CA4E3-F17D-48E0-B407-D9D435B7A80A}"/>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4CB6A042-FC35-4514-857E-96A9046C64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DFADD1-4714-441A-BF76-3E13E6C60B67}"/>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44838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60D45-9F7C-4961-AA75-8BE09617DBA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369027-31D3-488C-9E77-F1E0D369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A21BA8-0B4D-440A-961E-F20D154A4B43}"/>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D90E6CC0-21AC-413C-AECC-A6D6F7F34B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6BDD35-C7E6-4D64-93E2-342C9DBD8967}"/>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9702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A0BF4-CF75-422C-963F-C24A6E51B9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3E855C-BDB9-44BF-A497-61CE9C2B5BC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092699-D847-4289-877A-A3ABB94ECE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C8424F-5537-446C-B951-E8CA2615F803}"/>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6" name="フッター プレースホルダー 5">
            <a:extLst>
              <a:ext uri="{FF2B5EF4-FFF2-40B4-BE49-F238E27FC236}">
                <a16:creationId xmlns:a16="http://schemas.microsoft.com/office/drawing/2014/main" id="{8E6E1801-8AF2-4897-ADA9-91B0896243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FD9D95-7959-4BD0-ACDE-B7B3188C21B9}"/>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49210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15A43-491F-4605-A27D-EDCAFA6F69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F06AB6-5DD6-457C-B290-3C5694CD5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4D3C24-1AD1-47A1-AE8B-FA16212942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A02996-BD5B-4B75-B6D1-7C7A2DF69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7AF1C56-7463-4AEA-8644-12F0745B742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9EE6C8-E10A-427E-B231-38E22B3DE270}"/>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8" name="フッター プレースホルダー 7">
            <a:extLst>
              <a:ext uri="{FF2B5EF4-FFF2-40B4-BE49-F238E27FC236}">
                <a16:creationId xmlns:a16="http://schemas.microsoft.com/office/drawing/2014/main" id="{4CFE7A30-DD6E-44C5-AF2D-0BB9CD14E6F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58635E-ECB4-4B41-B264-BDB8A46B4D3F}"/>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78895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E4A6CC-9FE3-4CAE-A4ED-27F5D9BCC84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E3AA7CB-5C95-4A50-95D8-17DBB54B06C8}"/>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4" name="フッター プレースホルダー 3">
            <a:extLst>
              <a:ext uri="{FF2B5EF4-FFF2-40B4-BE49-F238E27FC236}">
                <a16:creationId xmlns:a16="http://schemas.microsoft.com/office/drawing/2014/main" id="{B445C588-7A3D-4587-A5D2-D7C4E2AC763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B525B8-918B-456D-BAF0-DD3BD1EEE19E}"/>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43259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90946E-2F91-4A36-866D-D61D40870F11}"/>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3" name="フッター プレースホルダー 2">
            <a:extLst>
              <a:ext uri="{FF2B5EF4-FFF2-40B4-BE49-F238E27FC236}">
                <a16:creationId xmlns:a16="http://schemas.microsoft.com/office/drawing/2014/main" id="{C3678939-CC99-4554-93FC-C7D7EA5B25F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18DD4E-9F6E-44D4-A203-9879DEBBD913}"/>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58624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B6219-A9C1-4B83-A82E-9DBA004146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85BB78-2670-46E3-A007-EF3CB8E41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7FBE918-402A-4D23-9690-4FE897A18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7A505D-688F-42E5-9FCD-4B92F6477D84}"/>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6" name="フッター プレースホルダー 5">
            <a:extLst>
              <a:ext uri="{FF2B5EF4-FFF2-40B4-BE49-F238E27FC236}">
                <a16:creationId xmlns:a16="http://schemas.microsoft.com/office/drawing/2014/main" id="{B54702BC-1110-4E19-97AD-5367988297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A4F1DE-B70A-4496-9129-AA0D9EB09616}"/>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1202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51B05-9FDB-46FB-999A-41F21EC69E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85516B-C52D-4475-8856-518FAE45E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58E412-A489-4CB3-9B97-3B8B20C5B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1A2933-CE6A-4E7A-84C2-1F60CB2202D6}"/>
              </a:ext>
            </a:extLst>
          </p:cNvPr>
          <p:cNvSpPr>
            <a:spLocks noGrp="1"/>
          </p:cNvSpPr>
          <p:nvPr>
            <p:ph type="dt" sz="half" idx="10"/>
          </p:nvPr>
        </p:nvSpPr>
        <p:spPr/>
        <p:txBody>
          <a:bodyPr/>
          <a:lstStyle/>
          <a:p>
            <a:fld id="{1304A1D0-8D5C-4E14-8397-BED519E7C790}" type="datetimeFigureOut">
              <a:rPr kumimoji="1" lang="ja-JP" altLang="en-US" smtClean="0"/>
              <a:t>2018/9/11</a:t>
            </a:fld>
            <a:endParaRPr kumimoji="1" lang="ja-JP" altLang="en-US"/>
          </a:p>
        </p:txBody>
      </p:sp>
      <p:sp>
        <p:nvSpPr>
          <p:cNvPr id="6" name="フッター プレースホルダー 5">
            <a:extLst>
              <a:ext uri="{FF2B5EF4-FFF2-40B4-BE49-F238E27FC236}">
                <a16:creationId xmlns:a16="http://schemas.microsoft.com/office/drawing/2014/main" id="{9A50B50D-18A7-43C0-8F60-A814635D49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4DBD5C-88E1-4797-9EDC-515B5204D15C}"/>
              </a:ext>
            </a:extLst>
          </p:cNvPr>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7353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7B423F5-A1B6-42D7-8FA3-812EBF165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CCEFFB-EAE4-4008-87C2-EA557D0AE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A80D0E-3092-4378-B1C2-0D2AAA24C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4A1D0-8D5C-4E14-8397-BED519E7C790}" type="datetimeFigureOut">
              <a:rPr kumimoji="1" lang="ja-JP" altLang="en-US" smtClean="0"/>
              <a:t>2018/9/11</a:t>
            </a:fld>
            <a:endParaRPr kumimoji="1" lang="ja-JP" altLang="en-US"/>
          </a:p>
        </p:txBody>
      </p:sp>
      <p:sp>
        <p:nvSpPr>
          <p:cNvPr id="5" name="フッター プレースホルダー 4">
            <a:extLst>
              <a:ext uri="{FF2B5EF4-FFF2-40B4-BE49-F238E27FC236}">
                <a16:creationId xmlns:a16="http://schemas.microsoft.com/office/drawing/2014/main" id="{5E0B7E87-5C94-4334-B462-A6841EC8E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A4906D-D98A-4802-8AB0-AE0070D32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92191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62D3-4D6B-44B3-A988-1B4AC7E49B4A}"/>
              </a:ext>
            </a:extLst>
          </p:cNvPr>
          <p:cNvSpPr>
            <a:spLocks noGrp="1"/>
          </p:cNvSpPr>
          <p:nvPr>
            <p:ph type="ctrTitle"/>
          </p:nvPr>
        </p:nvSpPr>
        <p:spPr/>
        <p:txBody>
          <a:bodyPr>
            <a:normAutofit/>
          </a:bodyPr>
          <a:lstStyle/>
          <a:p>
            <a:r>
              <a:rPr lang="ja-JP" altLang="en-US" sz="4400" dirty="0"/>
              <a:t>アイオワ・ギャンブル課題を用いた認知セットシフトの検討</a:t>
            </a:r>
            <a:endParaRPr kumimoji="1" lang="ja-JP" altLang="en-US" sz="4400" dirty="0"/>
          </a:p>
        </p:txBody>
      </p:sp>
      <p:sp>
        <p:nvSpPr>
          <p:cNvPr id="3" name="字幕 2">
            <a:extLst>
              <a:ext uri="{FF2B5EF4-FFF2-40B4-BE49-F238E27FC236}">
                <a16:creationId xmlns:a16="http://schemas.microsoft.com/office/drawing/2014/main" id="{4293C33C-1446-481B-85C9-4C30746D2F62}"/>
              </a:ext>
            </a:extLst>
          </p:cNvPr>
          <p:cNvSpPr>
            <a:spLocks noGrp="1"/>
          </p:cNvSpPr>
          <p:nvPr>
            <p:ph type="subTitle" idx="1"/>
          </p:nvPr>
        </p:nvSpPr>
        <p:spPr>
          <a:xfrm>
            <a:off x="1524000" y="4305422"/>
            <a:ext cx="9144000" cy="1655762"/>
          </a:xfrm>
        </p:spPr>
        <p:txBody>
          <a:bodyPr>
            <a:normAutofit lnSpcReduction="10000"/>
          </a:bodyPr>
          <a:lstStyle/>
          <a:p>
            <a:pPr algn="r"/>
            <a:r>
              <a:rPr kumimoji="1" lang="ja-JP" altLang="en-US" dirty="0"/>
              <a:t>追手門学院大学</a:t>
            </a:r>
            <a:endParaRPr kumimoji="1" lang="en-US" altLang="ja-JP" dirty="0"/>
          </a:p>
          <a:p>
            <a:pPr algn="r"/>
            <a:r>
              <a:rPr lang="ja-JP" altLang="en-US" dirty="0"/>
              <a:t>前川　亮</a:t>
            </a:r>
            <a:endParaRPr lang="en-US" altLang="ja-JP" dirty="0"/>
          </a:p>
          <a:p>
            <a:pPr algn="r"/>
            <a:r>
              <a:rPr kumimoji="1" lang="ja-JP" altLang="en-US" dirty="0"/>
              <a:t>谷田鮎美</a:t>
            </a:r>
            <a:endParaRPr kumimoji="1" lang="en-US" altLang="ja-JP" dirty="0"/>
          </a:p>
          <a:p>
            <a:pPr algn="r"/>
            <a:r>
              <a:rPr lang="ja-JP" altLang="en-US" dirty="0"/>
              <a:t>乾　敏郎</a:t>
            </a:r>
            <a:endParaRPr kumimoji="1" lang="ja-JP" altLang="en-US" dirty="0"/>
          </a:p>
        </p:txBody>
      </p:sp>
      <p:sp>
        <p:nvSpPr>
          <p:cNvPr id="5" name="テキスト ボックス 4">
            <a:extLst>
              <a:ext uri="{FF2B5EF4-FFF2-40B4-BE49-F238E27FC236}">
                <a16:creationId xmlns:a16="http://schemas.microsoft.com/office/drawing/2014/main" id="{0C72785F-FC0E-48B5-805D-A324D8A44059}"/>
              </a:ext>
            </a:extLst>
          </p:cNvPr>
          <p:cNvSpPr txBox="1"/>
          <p:nvPr/>
        </p:nvSpPr>
        <p:spPr>
          <a:xfrm>
            <a:off x="6613237" y="494489"/>
            <a:ext cx="4996872" cy="830997"/>
          </a:xfrm>
          <a:prstGeom prst="rect">
            <a:avLst/>
          </a:prstGeom>
          <a:noFill/>
        </p:spPr>
        <p:txBody>
          <a:bodyPr wrap="square" rtlCol="0">
            <a:spAutoFit/>
          </a:bodyPr>
          <a:lstStyle/>
          <a:p>
            <a:pPr algn="r"/>
            <a:r>
              <a:rPr kumimoji="1" lang="ja-JP" altLang="en-US" sz="2400" dirty="0"/>
              <a:t>第</a:t>
            </a:r>
            <a:r>
              <a:rPr kumimoji="1" lang="en-US" altLang="ja-JP" sz="2400" dirty="0"/>
              <a:t>42</a:t>
            </a:r>
            <a:r>
              <a:rPr kumimoji="1" lang="ja-JP" altLang="en-US" sz="2400" dirty="0"/>
              <a:t>回日本神経心理学会学術集会</a:t>
            </a:r>
            <a:r>
              <a:rPr lang="en-US" altLang="ja-JP" sz="2400" dirty="0"/>
              <a:t>1B-15</a:t>
            </a:r>
            <a:endParaRPr kumimoji="1" lang="en-US" altLang="ja-JP" sz="2400" dirty="0"/>
          </a:p>
        </p:txBody>
      </p:sp>
    </p:spTree>
    <p:extLst>
      <p:ext uri="{BB962C8B-B14F-4D97-AF65-F5344CB8AC3E}">
        <p14:creationId xmlns:p14="http://schemas.microsoft.com/office/powerpoint/2010/main" val="4427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考察・まとめ</a:t>
              </a:r>
              <a:endParaRPr lang="ja-JP" altLang="en-US" sz="3800" dirty="0">
                <a:solidFill>
                  <a:schemeClr val="bg1"/>
                </a:solidFill>
              </a:endParaRPr>
            </a:p>
          </p:txBody>
        </p:sp>
      </p:grpSp>
      <p:sp>
        <p:nvSpPr>
          <p:cNvPr id="12" name="コンテンツ プレースホルダー 2">
            <a:extLst>
              <a:ext uri="{FF2B5EF4-FFF2-40B4-BE49-F238E27FC236}">
                <a16:creationId xmlns:a16="http://schemas.microsoft.com/office/drawing/2014/main" id="{0E9E444D-47CC-4CF3-8B20-0EACC9F4B5D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山の切り替えを用いたアイオワ・ギャンブル課題を行った</a:t>
            </a:r>
            <a:endParaRPr lang="en-US" altLang="ja-JP" sz="2400" dirty="0"/>
          </a:p>
          <a:p>
            <a:endParaRPr lang="en-US" altLang="ja-JP" sz="2400" dirty="0"/>
          </a:p>
          <a:p>
            <a:r>
              <a:rPr lang="ja-JP" altLang="en-US" sz="2400" dirty="0"/>
              <a:t>山の切り替えの早さと保続の強さ</a:t>
            </a:r>
          </a:p>
          <a:p>
            <a:pPr lvl="1"/>
            <a:r>
              <a:rPr lang="ja-JP" altLang="en-US" dirty="0"/>
              <a:t>結論を得る早さと保続の強さ</a:t>
            </a:r>
            <a:r>
              <a:rPr lang="ja-JP" altLang="en-US"/>
              <a:t>に相関がみられた</a:t>
            </a:r>
            <a:endParaRPr lang="en-US" altLang="ja-JP" dirty="0"/>
          </a:p>
          <a:p>
            <a:pPr marL="0" indent="0">
              <a:buNone/>
            </a:pPr>
            <a:endParaRPr lang="en-US" altLang="ja-JP" sz="2400" dirty="0"/>
          </a:p>
          <a:p>
            <a:r>
              <a:rPr lang="ja-JP" altLang="en-US" sz="2400" dirty="0"/>
              <a:t>気質特性と選択行動の関係</a:t>
            </a:r>
            <a:endParaRPr lang="en-US" altLang="ja-JP" sz="2400" dirty="0"/>
          </a:p>
          <a:p>
            <a:pPr lvl="1"/>
            <a:r>
              <a:rPr lang="ja-JP" altLang="en-US" dirty="0"/>
              <a:t>新奇性追求の高い人は探索行動傾向が強く，利益獲得行動傾向が弱い傾向がみられた</a:t>
            </a:r>
          </a:p>
        </p:txBody>
      </p:sp>
    </p:spTree>
    <p:extLst>
      <p:ext uri="{BB962C8B-B14F-4D97-AF65-F5344CB8AC3E}">
        <p14:creationId xmlns:p14="http://schemas.microsoft.com/office/powerpoint/2010/main" val="6064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A9CE7-9823-461C-9F81-6B8144800196}"/>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サブタイトル 2">
            <a:extLst>
              <a:ext uri="{FF2B5EF4-FFF2-40B4-BE49-F238E27FC236}">
                <a16:creationId xmlns:a16="http://schemas.microsoft.com/office/drawing/2014/main" id="{2D69FADF-BE27-4AB7-955F-79B7C470C3D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1360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3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予備実験：内受容感覚の測定</a:t>
              </a:r>
              <a:endParaRPr lang="ja-JP" altLang="en-US" sz="3800" dirty="0">
                <a:solidFill>
                  <a:schemeClr val="bg1"/>
                </a:solidFill>
              </a:endParaRPr>
            </a:p>
          </p:txBody>
        </p:sp>
      </p:grpSp>
      <p:pic>
        <p:nvPicPr>
          <p:cNvPr id="46" name="Picture 4" descr="ãå¿æãç´ æãã¤ã©ã¹ããã®ç»åæ¤ç´¢çµæ">
            <a:extLst>
              <a:ext uri="{FF2B5EF4-FFF2-40B4-BE49-F238E27FC236}">
                <a16:creationId xmlns:a16="http://schemas.microsoft.com/office/drawing/2014/main" id="{1C6AA35E-124B-4165-AD0F-DF0BEF880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8650" y="4470341"/>
            <a:ext cx="1714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47" name="コンテンツ プレースホルダー 2">
            <a:extLst>
              <a:ext uri="{FF2B5EF4-FFF2-40B4-BE49-F238E27FC236}">
                <a16:creationId xmlns:a16="http://schemas.microsoft.com/office/drawing/2014/main" id="{B73204A5-7027-43AF-9006-55964CB42518}"/>
              </a:ext>
            </a:extLst>
          </p:cNvPr>
          <p:cNvSpPr txBox="1">
            <a:spLocks/>
          </p:cNvSpPr>
          <p:nvPr/>
        </p:nvSpPr>
        <p:spPr>
          <a:xfrm>
            <a:off x="838200" y="1825625"/>
            <a:ext cx="755332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心拍追跡課題</a:t>
            </a:r>
            <a:endParaRPr lang="en-US" altLang="ja-JP" sz="2400" dirty="0"/>
          </a:p>
          <a:p>
            <a:pPr lvl="1"/>
            <a:r>
              <a:rPr lang="en-US" altLang="ja-JP" dirty="0"/>
              <a:t>25</a:t>
            </a:r>
            <a:r>
              <a:rPr lang="ja-JP" altLang="en-US" dirty="0"/>
              <a:t>秒～</a:t>
            </a:r>
            <a:r>
              <a:rPr lang="en-US" altLang="ja-JP" dirty="0"/>
              <a:t>50</a:t>
            </a:r>
            <a:r>
              <a:rPr lang="ja-JP" altLang="en-US" dirty="0"/>
              <a:t>秒間の自身の心拍数を数える</a:t>
            </a:r>
            <a:endParaRPr lang="en-US" altLang="ja-JP" dirty="0"/>
          </a:p>
          <a:p>
            <a:pPr lvl="1"/>
            <a:r>
              <a:rPr lang="ja-JP" altLang="en-US" dirty="0"/>
              <a:t>試行後に応答の確信度を評定</a:t>
            </a:r>
            <a:endParaRPr lang="en-US" altLang="ja-JP" dirty="0"/>
          </a:p>
          <a:p>
            <a:pPr marL="0" indent="0">
              <a:buNone/>
            </a:pPr>
            <a:endParaRPr lang="en-US" altLang="ja-JP" sz="2400" dirty="0"/>
          </a:p>
          <a:p>
            <a:endParaRPr lang="en-US" altLang="ja-JP" sz="2400" dirty="0"/>
          </a:p>
          <a:p>
            <a:endParaRPr lang="en-US" altLang="ja-JP" sz="2400" dirty="0"/>
          </a:p>
          <a:p>
            <a:r>
              <a:rPr lang="ja-JP" altLang="en-US" sz="2400" dirty="0"/>
              <a:t>内受容感覚への気づきの多次元的アセスメント（</a:t>
            </a:r>
            <a:r>
              <a:rPr lang="en-US" altLang="ja-JP" sz="2400" dirty="0"/>
              <a:t>Multidimensional Assessment of Interoceptive Awareness; MAIA</a:t>
            </a:r>
            <a:r>
              <a:rPr lang="ja-JP" altLang="en-US" sz="2400" dirty="0"/>
              <a:t>）</a:t>
            </a:r>
            <a:endParaRPr lang="en-US" altLang="ja-JP" sz="2400" dirty="0"/>
          </a:p>
          <a:p>
            <a:endParaRPr lang="en-US" altLang="ja-JP" sz="2400" dirty="0"/>
          </a:p>
          <a:p>
            <a:endParaRPr lang="en-US" altLang="ja-JP" sz="2400" dirty="0"/>
          </a:p>
        </p:txBody>
      </p:sp>
      <p:pic>
        <p:nvPicPr>
          <p:cNvPr id="4" name="図 3">
            <a:extLst>
              <a:ext uri="{FF2B5EF4-FFF2-40B4-BE49-F238E27FC236}">
                <a16:creationId xmlns:a16="http://schemas.microsoft.com/office/drawing/2014/main" id="{F05E2D2D-D371-4052-9DAC-A8F18F3F15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649" y="1875263"/>
            <a:ext cx="2608501" cy="2007191"/>
          </a:xfrm>
          <a:prstGeom prst="rect">
            <a:avLst/>
          </a:prstGeom>
        </p:spPr>
      </p:pic>
    </p:spTree>
    <p:extLst>
      <p:ext uri="{BB962C8B-B14F-4D97-AF65-F5344CB8AC3E}">
        <p14:creationId xmlns:p14="http://schemas.microsoft.com/office/powerpoint/2010/main" val="74384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a:t>
              </a:r>
              <a:r>
                <a:rPr lang="en-US" altLang="ja-JP" sz="3800" b="1" dirty="0">
                  <a:solidFill>
                    <a:prstClr val="white"/>
                  </a:solidFill>
                  <a:latin typeface="HG丸ｺﾞｼｯｸM-PRO" pitchFamily="50" charset="-128"/>
                  <a:ea typeface="HG丸ｺﾞｼｯｸM-PRO" pitchFamily="50" charset="-128"/>
                </a:rPr>
                <a:t>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1994947" y="3316104"/>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1994947" y="5526815"/>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grpSp>
        <p:nvGrpSpPr>
          <p:cNvPr id="9" name="グループ化 8">
            <a:extLst>
              <a:ext uri="{FF2B5EF4-FFF2-40B4-BE49-F238E27FC236}">
                <a16:creationId xmlns:a16="http://schemas.microsoft.com/office/drawing/2014/main" id="{DF143077-818E-4FD0-A397-79003D491A6B}"/>
              </a:ext>
            </a:extLst>
          </p:cNvPr>
          <p:cNvGrpSpPr/>
          <p:nvPr/>
        </p:nvGrpSpPr>
        <p:grpSpPr>
          <a:xfrm>
            <a:off x="1660159" y="1868638"/>
            <a:ext cx="5137883" cy="1378168"/>
            <a:chOff x="508263" y="2096731"/>
            <a:chExt cx="5137883" cy="1378168"/>
          </a:xfrm>
        </p:grpSpPr>
        <p:sp>
          <p:nvSpPr>
            <p:cNvPr id="10" name="テキスト ボックス 9">
              <a:extLst>
                <a:ext uri="{FF2B5EF4-FFF2-40B4-BE49-F238E27FC236}">
                  <a16:creationId xmlns:a16="http://schemas.microsoft.com/office/drawing/2014/main" id="{07268F18-B41B-408D-9632-E0F273840EA1}"/>
                </a:ext>
              </a:extLst>
            </p:cNvPr>
            <p:cNvSpPr txBox="1"/>
            <p:nvPr/>
          </p:nvSpPr>
          <p:spPr>
            <a:xfrm>
              <a:off x="4084457" y="2540710"/>
              <a:ext cx="1107996" cy="369332"/>
            </a:xfrm>
            <a:prstGeom prst="rect">
              <a:avLst/>
            </a:prstGeom>
            <a:noFill/>
          </p:spPr>
          <p:txBody>
            <a:bodyPr wrap="none" rtlCol="0">
              <a:spAutoFit/>
            </a:bodyPr>
            <a:lstStyle/>
            <a:p>
              <a:r>
                <a:rPr lang="ja-JP" altLang="en-US" dirty="0"/>
                <a:t>最初の山</a:t>
              </a:r>
              <a:endParaRPr kumimoji="1" lang="ja-JP" altLang="en-US" dirty="0"/>
            </a:p>
          </p:txBody>
        </p:sp>
        <p:grpSp>
          <p:nvGrpSpPr>
            <p:cNvPr id="11" name="グループ化 10">
              <a:extLst>
                <a:ext uri="{FF2B5EF4-FFF2-40B4-BE49-F238E27FC236}">
                  <a16:creationId xmlns:a16="http://schemas.microsoft.com/office/drawing/2014/main" id="{605A1326-CBC3-4D27-9D19-A0EC8722B6CB}"/>
                </a:ext>
              </a:extLst>
            </p:cNvPr>
            <p:cNvGrpSpPr/>
            <p:nvPr/>
          </p:nvGrpSpPr>
          <p:grpSpPr>
            <a:xfrm>
              <a:off x="770907" y="2284822"/>
              <a:ext cx="2927838" cy="1190077"/>
              <a:chOff x="810244" y="2284822"/>
              <a:chExt cx="2927838" cy="1190077"/>
            </a:xfrm>
          </p:grpSpPr>
          <p:sp>
            <p:nvSpPr>
              <p:cNvPr id="13" name="四角形: 角を丸くする 12">
                <a:extLst>
                  <a:ext uri="{FF2B5EF4-FFF2-40B4-BE49-F238E27FC236}">
                    <a16:creationId xmlns:a16="http://schemas.microsoft.com/office/drawing/2014/main" id="{424C6AFB-7DCF-4974-9287-215CF0282605}"/>
                  </a:ext>
                </a:extLst>
              </p:cNvPr>
              <p:cNvSpPr/>
              <p:nvPr/>
            </p:nvSpPr>
            <p:spPr>
              <a:xfrm>
                <a:off x="810244" y="2284822"/>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595690" y="2284822"/>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381136"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3166582"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1129358" y="3167122"/>
                <a:ext cx="723275" cy="307777"/>
              </a:xfrm>
              <a:prstGeom prst="rect">
                <a:avLst/>
              </a:prstGeom>
              <a:noFill/>
            </p:spPr>
            <p:txBody>
              <a:bodyPr wrap="none" rtlCol="0">
                <a:spAutoFit/>
              </a:bodyPr>
              <a:lstStyle/>
              <a:p>
                <a:r>
                  <a:rPr kumimoji="1" lang="ja-JP" altLang="en-US" sz="1400" dirty="0"/>
                  <a:t>良い山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695690" y="3167122"/>
                <a:ext cx="723275" cy="307777"/>
              </a:xfrm>
              <a:prstGeom prst="rect">
                <a:avLst/>
              </a:prstGeom>
              <a:noFill/>
            </p:spPr>
            <p:txBody>
              <a:bodyPr wrap="none" rtlCol="0">
                <a:spAutoFit/>
              </a:bodyPr>
              <a:lstStyle/>
              <a:p>
                <a:r>
                  <a:rPr kumimoji="1" lang="ja-JP" altLang="en-US" sz="1400" dirty="0"/>
                  <a:t>悪い山</a:t>
                </a:r>
              </a:p>
            </p:txBody>
          </p:sp>
        </p:grpSp>
        <p:sp>
          <p:nvSpPr>
            <p:cNvPr id="12" name="四角形: 角を丸くする 11">
              <a:extLst>
                <a:ext uri="{FF2B5EF4-FFF2-40B4-BE49-F238E27FC236}">
                  <a16:creationId xmlns:a16="http://schemas.microsoft.com/office/drawing/2014/main" id="{8691ABE6-3EC2-41D1-9A49-AC04564FBB31}"/>
                </a:ext>
              </a:extLst>
            </p:cNvPr>
            <p:cNvSpPr/>
            <p:nvPr/>
          </p:nvSpPr>
          <p:spPr>
            <a:xfrm>
              <a:off x="508263" y="2096731"/>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67CC323-6FD2-43D0-AF10-6892EA55371F}"/>
              </a:ext>
            </a:extLst>
          </p:cNvPr>
          <p:cNvGrpSpPr/>
          <p:nvPr/>
        </p:nvGrpSpPr>
        <p:grpSpPr>
          <a:xfrm>
            <a:off x="1660159" y="4079350"/>
            <a:ext cx="5137883" cy="1378168"/>
            <a:chOff x="508263" y="4455697"/>
            <a:chExt cx="5137883" cy="1378168"/>
          </a:xfrm>
        </p:grpSpPr>
        <p:sp>
          <p:nvSpPr>
            <p:cNvPr id="25" name="テキスト ボックス 24">
              <a:extLst>
                <a:ext uri="{FF2B5EF4-FFF2-40B4-BE49-F238E27FC236}">
                  <a16:creationId xmlns:a16="http://schemas.microsoft.com/office/drawing/2014/main" id="{0902AAFE-6749-4380-83EF-9320CDC64076}"/>
                </a:ext>
              </a:extLst>
            </p:cNvPr>
            <p:cNvSpPr txBox="1"/>
            <p:nvPr/>
          </p:nvSpPr>
          <p:spPr>
            <a:xfrm>
              <a:off x="3898156" y="4902857"/>
              <a:ext cx="1569660" cy="369332"/>
            </a:xfrm>
            <a:prstGeom prst="rect">
              <a:avLst/>
            </a:prstGeom>
            <a:noFill/>
          </p:spPr>
          <p:txBody>
            <a:bodyPr wrap="none" rtlCol="0">
              <a:spAutoFit/>
            </a:bodyPr>
            <a:lstStyle/>
            <a:p>
              <a:r>
                <a:rPr lang="ja-JP" altLang="en-US" dirty="0"/>
                <a:t>山の切り替え</a:t>
              </a:r>
              <a:endParaRPr kumimoji="1" lang="ja-JP" altLang="en-US" dirty="0"/>
            </a:p>
          </p:txBody>
        </p:sp>
        <p:grpSp>
          <p:nvGrpSpPr>
            <p:cNvPr id="26" name="グループ化 25">
              <a:extLst>
                <a:ext uri="{FF2B5EF4-FFF2-40B4-BE49-F238E27FC236}">
                  <a16:creationId xmlns:a16="http://schemas.microsoft.com/office/drawing/2014/main" id="{D49E8366-1C16-4705-AC3B-DF2073E48C7A}"/>
                </a:ext>
              </a:extLst>
            </p:cNvPr>
            <p:cNvGrpSpPr/>
            <p:nvPr/>
          </p:nvGrpSpPr>
          <p:grpSpPr>
            <a:xfrm>
              <a:off x="770907" y="4646969"/>
              <a:ext cx="2927838" cy="1186896"/>
              <a:chOff x="1089789" y="4646969"/>
              <a:chExt cx="2927838" cy="1186896"/>
            </a:xfrm>
          </p:grpSpPr>
          <p:sp>
            <p:nvSpPr>
              <p:cNvPr id="28" name="四角形: 角を丸くする 27">
                <a:extLst>
                  <a:ext uri="{FF2B5EF4-FFF2-40B4-BE49-F238E27FC236}">
                    <a16:creationId xmlns:a16="http://schemas.microsoft.com/office/drawing/2014/main" id="{4BD4893E-5ECF-486C-8303-5D3EFB9E8E37}"/>
                  </a:ext>
                </a:extLst>
              </p:cNvPr>
              <p:cNvSpPr/>
              <p:nvPr/>
            </p:nvSpPr>
            <p:spPr>
              <a:xfrm>
                <a:off x="1089789"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875235"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660681" y="4646969"/>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3446127" y="4646969"/>
                <a:ext cx="571500" cy="8811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978594" y="5526088"/>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1406639" y="5526088"/>
                <a:ext cx="723275" cy="307777"/>
              </a:xfrm>
              <a:prstGeom prst="rect">
                <a:avLst/>
              </a:prstGeom>
              <a:noFill/>
            </p:spPr>
            <p:txBody>
              <a:bodyPr wrap="none" rtlCol="0">
                <a:spAutoFit/>
              </a:bodyPr>
              <a:lstStyle/>
              <a:p>
                <a:r>
                  <a:rPr kumimoji="1" lang="ja-JP" altLang="en-US" sz="1400" dirty="0"/>
                  <a:t>悪い山</a:t>
                </a:r>
              </a:p>
            </p:txBody>
          </p:sp>
        </p:grpSp>
        <p:sp>
          <p:nvSpPr>
            <p:cNvPr id="27" name="四角形: 角を丸くする 26">
              <a:extLst>
                <a:ext uri="{FF2B5EF4-FFF2-40B4-BE49-F238E27FC236}">
                  <a16:creationId xmlns:a16="http://schemas.microsoft.com/office/drawing/2014/main" id="{05401501-9AC2-41DB-8698-A6212C67A16B}"/>
                </a:ext>
              </a:extLst>
            </p:cNvPr>
            <p:cNvSpPr/>
            <p:nvPr/>
          </p:nvSpPr>
          <p:spPr>
            <a:xfrm>
              <a:off x="508263" y="4455697"/>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8009996" y="4518128"/>
            <a:ext cx="3258331" cy="461665"/>
          </a:xfrm>
          <a:prstGeom prst="rect">
            <a:avLst/>
          </a:prstGeom>
          <a:noFill/>
        </p:spPr>
        <p:txBody>
          <a:bodyPr wrap="square" rtlCol="0">
            <a:spAutoFit/>
          </a:bodyPr>
          <a:lstStyle/>
          <a:p>
            <a:pPr algn="ctr"/>
            <a:r>
              <a:rPr lang="ja-JP" altLang="en-US" sz="2400" dirty="0"/>
              <a:t>ルールが途中で変わる</a:t>
            </a:r>
            <a:endParaRPr kumimoji="1" lang="ja-JP" altLang="en-US" sz="2400" dirty="0"/>
          </a:p>
        </p:txBody>
      </p:sp>
      <p:sp>
        <p:nvSpPr>
          <p:cNvPr id="39" name="四角形: 角を丸くする 38">
            <a:extLst>
              <a:ext uri="{FF2B5EF4-FFF2-40B4-BE49-F238E27FC236}">
                <a16:creationId xmlns:a16="http://schemas.microsoft.com/office/drawing/2014/main" id="{092E2B4A-F750-44A3-A384-8B005651C98A}"/>
              </a:ext>
            </a:extLst>
          </p:cNvPr>
          <p:cNvSpPr/>
          <p:nvPr/>
        </p:nvSpPr>
        <p:spPr>
          <a:xfrm>
            <a:off x="7977011" y="4488686"/>
            <a:ext cx="3324300" cy="520549"/>
          </a:xfrm>
          <a:prstGeom prst="roundRect">
            <a:avLst>
              <a:gd name="adj" fmla="val 5634"/>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6134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a:t>
              </a:r>
              <a:r>
                <a:rPr lang="ja-JP" altLang="en-US" sz="3800" b="1">
                  <a:solidFill>
                    <a:prstClr val="white"/>
                  </a:solidFill>
                  <a:latin typeface="HG丸ｺﾞｼｯｸM-PRO" pitchFamily="50" charset="-128"/>
                  <a:ea typeface="HG丸ｺﾞｼｯｸM-PRO" pitchFamily="50" charset="-128"/>
                </a:rPr>
                <a:t>実験：状況の変化への対応</a:t>
              </a:r>
              <a:endParaRPr lang="ja-JP" altLang="en-US" sz="3800" dirty="0">
                <a:solidFill>
                  <a:schemeClr val="bg1"/>
                </a:solidFill>
              </a:endParaRPr>
            </a:p>
          </p:txBody>
        </p:sp>
      </p:grpSp>
      <p:sp>
        <p:nvSpPr>
          <p:cNvPr id="35" name="コンテンツ プレースホルダー 2">
            <a:extLst>
              <a:ext uri="{FF2B5EF4-FFF2-40B4-BE49-F238E27FC236}">
                <a16:creationId xmlns:a16="http://schemas.microsoft.com/office/drawing/2014/main" id="{4E3FD445-45B7-490F-93CB-9F27D66FA876}"/>
              </a:ext>
            </a:extLst>
          </p:cNvPr>
          <p:cNvSpPr txBox="1">
            <a:spLocks/>
          </p:cNvSpPr>
          <p:nvPr/>
        </p:nvSpPr>
        <p:spPr>
          <a:xfrm>
            <a:off x="724096" y="1804361"/>
            <a:ext cx="10743809" cy="9007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保続</a:t>
            </a:r>
            <a:endParaRPr lang="en-US" altLang="ja-JP" sz="2400" dirty="0"/>
          </a:p>
          <a:p>
            <a:pPr lvl="1">
              <a:buFont typeface="Wingdings" panose="05000000000000000000" pitchFamily="2" charset="2"/>
              <a:buChar char="Ø"/>
            </a:pPr>
            <a:r>
              <a:rPr lang="ja-JP" altLang="en-US" dirty="0"/>
              <a:t>前頭葉に障害を持つ人は，状況が変わっても過去の選択に固執する</a:t>
            </a:r>
            <a:endParaRPr lang="en-US" altLang="ja-JP" dirty="0"/>
          </a:p>
        </p:txBody>
      </p:sp>
      <p:sp>
        <p:nvSpPr>
          <p:cNvPr id="38" name="四角形: 角を丸くする 37">
            <a:extLst>
              <a:ext uri="{FF2B5EF4-FFF2-40B4-BE49-F238E27FC236}">
                <a16:creationId xmlns:a16="http://schemas.microsoft.com/office/drawing/2014/main" id="{7184C901-65E8-4197-AB82-B7E688F63721}"/>
              </a:ext>
            </a:extLst>
          </p:cNvPr>
          <p:cNvSpPr/>
          <p:nvPr/>
        </p:nvSpPr>
        <p:spPr>
          <a:xfrm>
            <a:off x="582890"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ルールの　学習</a:t>
            </a:r>
            <a:endParaRPr lang="en-US" altLang="ja-JP" sz="2400" dirty="0"/>
          </a:p>
        </p:txBody>
      </p:sp>
      <p:sp>
        <p:nvSpPr>
          <p:cNvPr id="2" name="矢印: 右 1">
            <a:extLst>
              <a:ext uri="{FF2B5EF4-FFF2-40B4-BE49-F238E27FC236}">
                <a16:creationId xmlns:a16="http://schemas.microsoft.com/office/drawing/2014/main" id="{D1A2D17E-1EF8-4D80-BDCA-14F2FDAE71C0}"/>
              </a:ext>
            </a:extLst>
          </p:cNvPr>
          <p:cNvSpPr/>
          <p:nvPr/>
        </p:nvSpPr>
        <p:spPr>
          <a:xfrm>
            <a:off x="2930337" y="2866223"/>
            <a:ext cx="1685925" cy="178117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ルールの変化</a:t>
            </a:r>
          </a:p>
        </p:txBody>
      </p:sp>
      <p:sp>
        <p:nvSpPr>
          <p:cNvPr id="40" name="四角形: 角を丸くする 39">
            <a:extLst>
              <a:ext uri="{FF2B5EF4-FFF2-40B4-BE49-F238E27FC236}">
                <a16:creationId xmlns:a16="http://schemas.microsoft.com/office/drawing/2014/main" id="{7A003D95-585F-486C-B946-1067B049158E}"/>
              </a:ext>
            </a:extLst>
          </p:cNvPr>
          <p:cNvSpPr/>
          <p:nvPr/>
        </p:nvSpPr>
        <p:spPr>
          <a:xfrm>
            <a:off x="4974849"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認知の　　切り替え</a:t>
            </a:r>
            <a:endParaRPr lang="en-US" altLang="ja-JP" sz="2400" dirty="0"/>
          </a:p>
        </p:txBody>
      </p:sp>
      <p:sp>
        <p:nvSpPr>
          <p:cNvPr id="41" name="矢印: 右 40">
            <a:extLst>
              <a:ext uri="{FF2B5EF4-FFF2-40B4-BE49-F238E27FC236}">
                <a16:creationId xmlns:a16="http://schemas.microsoft.com/office/drawing/2014/main" id="{72698818-26B4-42C0-B2FC-D4546A9AC3F9}"/>
              </a:ext>
            </a:extLst>
          </p:cNvPr>
          <p:cNvSpPr/>
          <p:nvPr/>
        </p:nvSpPr>
        <p:spPr>
          <a:xfrm>
            <a:off x="7322296" y="2866223"/>
            <a:ext cx="655359" cy="1781175"/>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endParaRPr>
          </a:p>
        </p:txBody>
      </p:sp>
      <p:sp>
        <p:nvSpPr>
          <p:cNvPr id="42" name="四角形: 角を丸くする 41">
            <a:extLst>
              <a:ext uri="{FF2B5EF4-FFF2-40B4-BE49-F238E27FC236}">
                <a16:creationId xmlns:a16="http://schemas.microsoft.com/office/drawing/2014/main" id="{98A4E177-ADF7-451E-B7AD-CEDE33E01D5B}"/>
              </a:ext>
            </a:extLst>
          </p:cNvPr>
          <p:cNvSpPr/>
          <p:nvPr/>
        </p:nvSpPr>
        <p:spPr>
          <a:xfrm>
            <a:off x="8336241" y="3217846"/>
            <a:ext cx="1988860" cy="1077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再学習</a:t>
            </a:r>
            <a:endParaRPr lang="en-US" altLang="ja-JP" sz="2400" dirty="0"/>
          </a:p>
        </p:txBody>
      </p:sp>
      <p:sp>
        <p:nvSpPr>
          <p:cNvPr id="43" name="四角形: 角を丸くする 42">
            <a:extLst>
              <a:ext uri="{FF2B5EF4-FFF2-40B4-BE49-F238E27FC236}">
                <a16:creationId xmlns:a16="http://schemas.microsoft.com/office/drawing/2014/main" id="{199DFBB8-5B6F-4D0F-8643-DA99491643CA}"/>
              </a:ext>
            </a:extLst>
          </p:cNvPr>
          <p:cNvSpPr/>
          <p:nvPr/>
        </p:nvSpPr>
        <p:spPr>
          <a:xfrm>
            <a:off x="3243262" y="4920415"/>
            <a:ext cx="2141105" cy="1096019"/>
          </a:xfrm>
          <a:prstGeom prst="round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情動</a:t>
            </a:r>
            <a:endParaRPr kumimoji="1" lang="en-US" altLang="ja-JP" sz="2400" dirty="0"/>
          </a:p>
          <a:p>
            <a:pPr algn="ctr"/>
            <a:r>
              <a:rPr lang="ja-JP" altLang="en-US" sz="2400" dirty="0"/>
              <a:t>内受容感覚</a:t>
            </a:r>
            <a:endParaRPr kumimoji="1" lang="ja-JP" altLang="en-US" sz="2400" dirty="0"/>
          </a:p>
        </p:txBody>
      </p:sp>
      <p:cxnSp>
        <p:nvCxnSpPr>
          <p:cNvPr id="4" name="直線矢印コネクタ 3">
            <a:extLst>
              <a:ext uri="{FF2B5EF4-FFF2-40B4-BE49-F238E27FC236}">
                <a16:creationId xmlns:a16="http://schemas.microsoft.com/office/drawing/2014/main" id="{8116B9DB-D468-4524-B1D8-2204B3FE1E67}"/>
              </a:ext>
            </a:extLst>
          </p:cNvPr>
          <p:cNvCxnSpPr>
            <a:cxnSpLocks/>
            <a:stCxn id="43" idx="0"/>
            <a:endCxn id="40" idx="2"/>
          </p:cNvCxnSpPr>
          <p:nvPr/>
        </p:nvCxnSpPr>
        <p:spPr>
          <a:xfrm flipV="1">
            <a:off x="4313815" y="4295774"/>
            <a:ext cx="1655464" cy="62464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86632AB9-AC48-4251-BAE7-DB9A98E24083}"/>
              </a:ext>
            </a:extLst>
          </p:cNvPr>
          <p:cNvSpPr/>
          <p:nvPr/>
        </p:nvSpPr>
        <p:spPr>
          <a:xfrm>
            <a:off x="5806304" y="4866298"/>
            <a:ext cx="1707073" cy="91841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保続</a:t>
            </a:r>
          </a:p>
        </p:txBody>
      </p:sp>
      <p:cxnSp>
        <p:nvCxnSpPr>
          <p:cNvPr id="6" name="直線矢印コネクタ 5">
            <a:extLst>
              <a:ext uri="{FF2B5EF4-FFF2-40B4-BE49-F238E27FC236}">
                <a16:creationId xmlns:a16="http://schemas.microsoft.com/office/drawing/2014/main" id="{1B4F5927-C567-4E53-9703-A06D2618B9E5}"/>
              </a:ext>
            </a:extLst>
          </p:cNvPr>
          <p:cNvCxnSpPr>
            <a:cxnSpLocks/>
            <a:stCxn id="44" idx="0"/>
            <a:endCxn id="40" idx="2"/>
          </p:cNvCxnSpPr>
          <p:nvPr/>
        </p:nvCxnSpPr>
        <p:spPr>
          <a:xfrm flipH="1" flipV="1">
            <a:off x="5969279" y="4295774"/>
            <a:ext cx="690562" cy="570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F0031FA-774A-4359-9C32-27B54BBC022D}"/>
              </a:ext>
            </a:extLst>
          </p:cNvPr>
          <p:cNvSpPr txBox="1"/>
          <p:nvPr/>
        </p:nvSpPr>
        <p:spPr>
          <a:xfrm>
            <a:off x="3949698" y="4404633"/>
            <a:ext cx="800219" cy="461665"/>
          </a:xfrm>
          <a:prstGeom prst="rect">
            <a:avLst/>
          </a:prstGeom>
          <a:noFill/>
        </p:spPr>
        <p:txBody>
          <a:bodyPr wrap="none" rtlCol="0">
            <a:spAutoFit/>
          </a:bodyPr>
          <a:lstStyle/>
          <a:p>
            <a:r>
              <a:rPr lang="ja-JP" altLang="en-US" sz="2400" dirty="0">
                <a:solidFill>
                  <a:schemeClr val="accent2"/>
                </a:solidFill>
              </a:rPr>
              <a:t>直観</a:t>
            </a:r>
            <a:endParaRPr kumimoji="1" lang="ja-JP" altLang="en-US" sz="2400" dirty="0">
              <a:solidFill>
                <a:schemeClr val="accent2"/>
              </a:solidFill>
            </a:endParaRPr>
          </a:p>
        </p:txBody>
      </p:sp>
      <p:sp>
        <p:nvSpPr>
          <p:cNvPr id="48" name="テキスト ボックス 47">
            <a:extLst>
              <a:ext uri="{FF2B5EF4-FFF2-40B4-BE49-F238E27FC236}">
                <a16:creationId xmlns:a16="http://schemas.microsoft.com/office/drawing/2014/main" id="{B1143DD9-2AF2-435C-881D-E5FAED9ACD84}"/>
              </a:ext>
            </a:extLst>
          </p:cNvPr>
          <p:cNvSpPr txBox="1"/>
          <p:nvPr/>
        </p:nvSpPr>
        <p:spPr>
          <a:xfrm>
            <a:off x="8357708" y="5057904"/>
            <a:ext cx="3612468" cy="1569660"/>
          </a:xfrm>
          <a:prstGeom prst="rect">
            <a:avLst/>
          </a:prstGeom>
          <a:noFill/>
        </p:spPr>
        <p:txBody>
          <a:bodyPr wrap="square" rtlCol="0">
            <a:spAutoFit/>
          </a:bodyPr>
          <a:lstStyle/>
          <a:p>
            <a:r>
              <a:rPr lang="ja-JP" altLang="en-US" sz="2400" dirty="0"/>
              <a:t>内受容感覚に優れる人は情動の認識に優れており環境の変化に柔軟であると予想</a:t>
            </a:r>
            <a:endParaRPr lang="en-US" altLang="ja-JP" sz="2400" dirty="0"/>
          </a:p>
        </p:txBody>
      </p:sp>
      <p:sp>
        <p:nvSpPr>
          <p:cNvPr id="49" name="四角形: 角を丸くする 48">
            <a:extLst>
              <a:ext uri="{FF2B5EF4-FFF2-40B4-BE49-F238E27FC236}">
                <a16:creationId xmlns:a16="http://schemas.microsoft.com/office/drawing/2014/main" id="{430EDBD0-3D78-4EFF-9665-28D50C7CEF9D}"/>
              </a:ext>
            </a:extLst>
          </p:cNvPr>
          <p:cNvSpPr/>
          <p:nvPr/>
        </p:nvSpPr>
        <p:spPr>
          <a:xfrm>
            <a:off x="8301971" y="4999020"/>
            <a:ext cx="3723943" cy="1687428"/>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381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p:cNvGrpSpPr/>
          <p:nvPr/>
        </p:nvGrpSpPr>
        <p:grpSpPr>
          <a:xfrm>
            <a:off x="0" y="0"/>
            <a:ext cx="12192000" cy="1287379"/>
            <a:chOff x="0" y="-21145"/>
            <a:chExt cx="12192000" cy="1287379"/>
          </a:xfrm>
        </p:grpSpPr>
        <p:sp>
          <p:nvSpPr>
            <p:cNvPr id="47" name="正方形/長方形 46">
              <a:extLst>
                <a:ext uri="{FF2B5EF4-FFF2-40B4-BE49-F238E27FC236}">
                  <a16:creationId xmlns:a16="http://schemas.microsoft.com/office/drawing/2014/main" id="{3E70B0DC-9CB8-4F44-B2E6-9A776B38801D}"/>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8" name="直角三角形 47">
              <a:extLst>
                <a:ext uri="{FF2B5EF4-FFF2-40B4-BE49-F238E27FC236}">
                  <a16:creationId xmlns:a16="http://schemas.microsoft.com/office/drawing/2014/main" id="{04A4BCD0-5D3D-49E1-B919-E24F59DF36CE}"/>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77" name="正方形/長方形 76">
            <a:extLst>
              <a:ext uri="{FF2B5EF4-FFF2-40B4-BE49-F238E27FC236}">
                <a16:creationId xmlns:a16="http://schemas.microsoft.com/office/drawing/2014/main" id="{17C4EA21-EAF6-4966-97C1-D6B07BAA5B41}"/>
              </a:ext>
            </a:extLst>
          </p:cNvPr>
          <p:cNvSpPr/>
          <p:nvPr/>
        </p:nvSpPr>
        <p:spPr>
          <a:xfrm>
            <a:off x="9326043" y="3633802"/>
            <a:ext cx="1476000" cy="27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8" name="正方形/長方形 77">
            <a:extLst>
              <a:ext uri="{FF2B5EF4-FFF2-40B4-BE49-F238E27FC236}">
                <a16:creationId xmlns:a16="http://schemas.microsoft.com/office/drawing/2014/main" id="{E077B6BD-CE49-40B7-B240-512EC93391E7}"/>
              </a:ext>
            </a:extLst>
          </p:cNvPr>
          <p:cNvSpPr/>
          <p:nvPr/>
        </p:nvSpPr>
        <p:spPr>
          <a:xfrm>
            <a:off x="9326043" y="4226866"/>
            <a:ext cx="1476000" cy="27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2" name="矢印: 上向き折線 71">
            <a:extLst>
              <a:ext uri="{FF2B5EF4-FFF2-40B4-BE49-F238E27FC236}">
                <a16:creationId xmlns:a16="http://schemas.microsoft.com/office/drawing/2014/main" id="{E8CC77A9-AFC4-4A95-844A-0EFAC6095551}"/>
              </a:ext>
            </a:extLst>
          </p:cNvPr>
          <p:cNvSpPr/>
          <p:nvPr/>
        </p:nvSpPr>
        <p:spPr>
          <a:xfrm flipV="1">
            <a:off x="9362143" y="3019064"/>
            <a:ext cx="1968877" cy="3467974"/>
          </a:xfrm>
          <a:prstGeom prst="bentUpArrow">
            <a:avLst>
              <a:gd name="adj1" fmla="val 14273"/>
              <a:gd name="adj2" fmla="val 25000"/>
              <a:gd name="adj3" fmla="val 25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D7BD129D-9757-4DD6-93A5-E220304F0B9A}"/>
              </a:ext>
            </a:extLst>
          </p:cNvPr>
          <p:cNvSpPr>
            <a:spLocks noGrp="1"/>
          </p:cNvSpPr>
          <p:nvPr>
            <p:ph type="title"/>
          </p:nvPr>
        </p:nvSpPr>
        <p:spPr>
          <a:xfrm>
            <a:off x="73950" y="232360"/>
            <a:ext cx="11306559" cy="804473"/>
          </a:xfrm>
        </p:spPr>
        <p:txBody>
          <a:bodyPr>
            <a:normAutofit/>
          </a:bodyPr>
          <a:lstStyle/>
          <a:p>
            <a:r>
              <a:rPr kumimoji="1" lang="ja-JP" altLang="en-US" sz="3200" b="1" dirty="0">
                <a:solidFill>
                  <a:schemeClr val="bg1"/>
                </a:solidFill>
                <a:latin typeface="HG丸ｺﾞｼｯｸM-PRO" panose="020F0600000000000000" pitchFamily="50" charset="-128"/>
                <a:ea typeface="HG丸ｺﾞｼｯｸM-PRO" panose="020F0600000000000000" pitchFamily="50" charset="-128"/>
              </a:rPr>
              <a:t>認知</a:t>
            </a:r>
            <a:r>
              <a:rPr lang="ja-JP" altLang="en-US" sz="3200" b="1" dirty="0">
                <a:solidFill>
                  <a:schemeClr val="bg1"/>
                </a:solidFill>
                <a:latin typeface="HG丸ｺﾞｼｯｸM-PRO" panose="020F0600000000000000" pitchFamily="50" charset="-128"/>
                <a:ea typeface="HG丸ｺﾞｼｯｸM-PRO" panose="020F0600000000000000" pitchFamily="50" charset="-128"/>
              </a:rPr>
              <a:t>セットシフト・探索特性の検討　－気質特性との関係－</a:t>
            </a:r>
            <a:endParaRPr kumimoji="1" lang="ja-JP" altLang="en-US" sz="32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64FD61B3-52BC-48D1-B261-91E641044477}"/>
              </a:ext>
            </a:extLst>
          </p:cNvPr>
          <p:cNvSpPr txBox="1"/>
          <p:nvPr/>
        </p:nvSpPr>
        <p:spPr>
          <a:xfrm>
            <a:off x="403645" y="1509656"/>
            <a:ext cx="582723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山の切り替えを加えたアイオワ・ギャンブル課題</a:t>
            </a:r>
          </a:p>
        </p:txBody>
      </p:sp>
      <p:sp>
        <p:nvSpPr>
          <p:cNvPr id="24" name="矢印: 下 23">
            <a:extLst>
              <a:ext uri="{FF2B5EF4-FFF2-40B4-BE49-F238E27FC236}">
                <a16:creationId xmlns:a16="http://schemas.microsoft.com/office/drawing/2014/main" id="{8C4D4CD2-7A2E-4A7F-A082-BF48AC591B9B}"/>
              </a:ext>
            </a:extLst>
          </p:cNvPr>
          <p:cNvSpPr/>
          <p:nvPr/>
        </p:nvSpPr>
        <p:spPr>
          <a:xfrm>
            <a:off x="1377828" y="3592329"/>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最適な山の学習</a:t>
            </a:r>
          </a:p>
        </p:txBody>
      </p:sp>
      <p:sp>
        <p:nvSpPr>
          <p:cNvPr id="25" name="矢印: 下 24">
            <a:extLst>
              <a:ext uri="{FF2B5EF4-FFF2-40B4-BE49-F238E27FC236}">
                <a16:creationId xmlns:a16="http://schemas.microsoft.com/office/drawing/2014/main" id="{BC5F419E-7057-41AB-B7D8-09920F98FD4F}"/>
              </a:ext>
            </a:extLst>
          </p:cNvPr>
          <p:cNvSpPr/>
          <p:nvPr/>
        </p:nvSpPr>
        <p:spPr>
          <a:xfrm>
            <a:off x="1377828" y="5803040"/>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山の再学習</a:t>
            </a:r>
          </a:p>
        </p:txBody>
      </p:sp>
      <p:grpSp>
        <p:nvGrpSpPr>
          <p:cNvPr id="26" name="グループ化 25">
            <a:extLst>
              <a:ext uri="{FF2B5EF4-FFF2-40B4-BE49-F238E27FC236}">
                <a16:creationId xmlns:a16="http://schemas.microsoft.com/office/drawing/2014/main" id="{A2458F3A-893B-42B7-9FAF-76A207EA6869}"/>
              </a:ext>
            </a:extLst>
          </p:cNvPr>
          <p:cNvGrpSpPr/>
          <p:nvPr/>
        </p:nvGrpSpPr>
        <p:grpSpPr>
          <a:xfrm>
            <a:off x="1043040" y="2144863"/>
            <a:ext cx="5137883" cy="1378168"/>
            <a:chOff x="508263" y="2096731"/>
            <a:chExt cx="5137883" cy="1378168"/>
          </a:xfrm>
        </p:grpSpPr>
        <p:sp>
          <p:nvSpPr>
            <p:cNvPr id="27" name="テキスト ボックス 26">
              <a:extLst>
                <a:ext uri="{FF2B5EF4-FFF2-40B4-BE49-F238E27FC236}">
                  <a16:creationId xmlns:a16="http://schemas.microsoft.com/office/drawing/2014/main" id="{B4A8E8BF-F97B-442E-9397-6645CBF95DED}"/>
                </a:ext>
              </a:extLst>
            </p:cNvPr>
            <p:cNvSpPr txBox="1"/>
            <p:nvPr/>
          </p:nvSpPr>
          <p:spPr>
            <a:xfrm>
              <a:off x="4084457" y="254071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最初の山</a:t>
              </a:r>
            </a:p>
          </p:txBody>
        </p:sp>
        <p:grpSp>
          <p:nvGrpSpPr>
            <p:cNvPr id="28" name="グループ化 27">
              <a:extLst>
                <a:ext uri="{FF2B5EF4-FFF2-40B4-BE49-F238E27FC236}">
                  <a16:creationId xmlns:a16="http://schemas.microsoft.com/office/drawing/2014/main" id="{484AB586-954C-4882-B9F1-B1F3F9914458}"/>
                </a:ext>
              </a:extLst>
            </p:cNvPr>
            <p:cNvGrpSpPr/>
            <p:nvPr/>
          </p:nvGrpSpPr>
          <p:grpSpPr>
            <a:xfrm>
              <a:off x="770907" y="2284822"/>
              <a:ext cx="2927838" cy="1190077"/>
              <a:chOff x="810244" y="2284822"/>
              <a:chExt cx="2927838" cy="1190077"/>
            </a:xfrm>
          </p:grpSpPr>
          <p:sp>
            <p:nvSpPr>
              <p:cNvPr id="30" name="四角形: 角を丸くする 29">
                <a:extLst>
                  <a:ext uri="{FF2B5EF4-FFF2-40B4-BE49-F238E27FC236}">
                    <a16:creationId xmlns:a16="http://schemas.microsoft.com/office/drawing/2014/main" id="{100370E9-46B0-4E21-AA9F-0AEB5FAF8F3F}"/>
                  </a:ext>
                </a:extLst>
              </p:cNvPr>
              <p:cNvSpPr/>
              <p:nvPr/>
            </p:nvSpPr>
            <p:spPr>
              <a:xfrm>
                <a:off x="810244" y="2284822"/>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46F896EF-398B-4F26-87D8-6FA771EC326C}"/>
                  </a:ext>
                </a:extLst>
              </p:cNvPr>
              <p:cNvSpPr/>
              <p:nvPr/>
            </p:nvSpPr>
            <p:spPr>
              <a:xfrm>
                <a:off x="1595690" y="2284822"/>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2" name="四角形: 角を丸くする 31">
                <a:extLst>
                  <a:ext uri="{FF2B5EF4-FFF2-40B4-BE49-F238E27FC236}">
                    <a16:creationId xmlns:a16="http://schemas.microsoft.com/office/drawing/2014/main" id="{867B8DC9-3E4E-4670-A56F-4471605B45C2}"/>
                  </a:ext>
                </a:extLst>
              </p:cNvPr>
              <p:cNvSpPr/>
              <p:nvPr/>
            </p:nvSpPr>
            <p:spPr>
              <a:xfrm>
                <a:off x="2381136"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3CAD9D38-802F-44DE-AB87-FD4EF99B2D69}"/>
                  </a:ext>
                </a:extLst>
              </p:cNvPr>
              <p:cNvSpPr/>
              <p:nvPr/>
            </p:nvSpPr>
            <p:spPr>
              <a:xfrm>
                <a:off x="3166582"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D</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28D9903-7487-4694-81BF-EF1F8EBCD4C5}"/>
                  </a:ext>
                </a:extLst>
              </p:cNvPr>
              <p:cNvSpPr txBox="1"/>
              <p:nvPr/>
            </p:nvSpPr>
            <p:spPr>
              <a:xfrm>
                <a:off x="1129358" y="3167122"/>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良い山</a:t>
                </a:r>
              </a:p>
            </p:txBody>
          </p:sp>
          <p:sp>
            <p:nvSpPr>
              <p:cNvPr id="35" name="テキスト ボックス 34">
                <a:extLst>
                  <a:ext uri="{FF2B5EF4-FFF2-40B4-BE49-F238E27FC236}">
                    <a16:creationId xmlns:a16="http://schemas.microsoft.com/office/drawing/2014/main" id="{FF0F2C7D-9AF1-41DC-AAB2-F348145F3C7E}"/>
                  </a:ext>
                </a:extLst>
              </p:cNvPr>
              <p:cNvSpPr txBox="1"/>
              <p:nvPr/>
            </p:nvSpPr>
            <p:spPr>
              <a:xfrm>
                <a:off x="2695690" y="3167122"/>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悪い山</a:t>
                </a:r>
              </a:p>
            </p:txBody>
          </p:sp>
        </p:grpSp>
        <p:sp>
          <p:nvSpPr>
            <p:cNvPr id="29" name="四角形: 角を丸くする 28">
              <a:extLst>
                <a:ext uri="{FF2B5EF4-FFF2-40B4-BE49-F238E27FC236}">
                  <a16:creationId xmlns:a16="http://schemas.microsoft.com/office/drawing/2014/main" id="{8A9BF4A2-9F6D-4771-BE32-2C55FB305103}"/>
                </a:ext>
              </a:extLst>
            </p:cNvPr>
            <p:cNvSpPr/>
            <p:nvPr/>
          </p:nvSpPr>
          <p:spPr>
            <a:xfrm>
              <a:off x="508263" y="2096731"/>
              <a:ext cx="5137883" cy="1378168"/>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36" name="グループ化 35">
            <a:extLst>
              <a:ext uri="{FF2B5EF4-FFF2-40B4-BE49-F238E27FC236}">
                <a16:creationId xmlns:a16="http://schemas.microsoft.com/office/drawing/2014/main" id="{A643DA10-C298-426C-B259-2B3BC9F3DC91}"/>
              </a:ext>
            </a:extLst>
          </p:cNvPr>
          <p:cNvGrpSpPr/>
          <p:nvPr/>
        </p:nvGrpSpPr>
        <p:grpSpPr>
          <a:xfrm>
            <a:off x="1043040" y="4355575"/>
            <a:ext cx="5137883" cy="1378168"/>
            <a:chOff x="508263" y="4455697"/>
            <a:chExt cx="5137883" cy="1378168"/>
          </a:xfrm>
        </p:grpSpPr>
        <p:sp>
          <p:nvSpPr>
            <p:cNvPr id="37" name="テキスト ボックス 36">
              <a:extLst>
                <a:ext uri="{FF2B5EF4-FFF2-40B4-BE49-F238E27FC236}">
                  <a16:creationId xmlns:a16="http://schemas.microsoft.com/office/drawing/2014/main" id="{5B32DAB0-65FE-40C9-8E75-139AC6AFEEDE}"/>
                </a:ext>
              </a:extLst>
            </p:cNvPr>
            <p:cNvSpPr txBox="1"/>
            <p:nvPr/>
          </p:nvSpPr>
          <p:spPr>
            <a:xfrm>
              <a:off x="3898156" y="4902857"/>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山の切り替え</a:t>
              </a:r>
            </a:p>
          </p:txBody>
        </p:sp>
        <p:grpSp>
          <p:nvGrpSpPr>
            <p:cNvPr id="38" name="グループ化 37">
              <a:extLst>
                <a:ext uri="{FF2B5EF4-FFF2-40B4-BE49-F238E27FC236}">
                  <a16:creationId xmlns:a16="http://schemas.microsoft.com/office/drawing/2014/main" id="{C43BBAFC-F496-4DFD-802D-0A48ADDD7182}"/>
                </a:ext>
              </a:extLst>
            </p:cNvPr>
            <p:cNvGrpSpPr/>
            <p:nvPr/>
          </p:nvGrpSpPr>
          <p:grpSpPr>
            <a:xfrm>
              <a:off x="770907" y="4646969"/>
              <a:ext cx="2927838" cy="1186896"/>
              <a:chOff x="1089789" y="4646969"/>
              <a:chExt cx="2927838" cy="1186896"/>
            </a:xfrm>
          </p:grpSpPr>
          <p:sp>
            <p:nvSpPr>
              <p:cNvPr id="40" name="四角形: 角を丸くする 39">
                <a:extLst>
                  <a:ext uri="{FF2B5EF4-FFF2-40B4-BE49-F238E27FC236}">
                    <a16:creationId xmlns:a16="http://schemas.microsoft.com/office/drawing/2014/main" id="{F426E3E8-8F47-417A-8B83-8FD75EF8761D}"/>
                  </a:ext>
                </a:extLst>
              </p:cNvPr>
              <p:cNvSpPr/>
              <p:nvPr/>
            </p:nvSpPr>
            <p:spPr>
              <a:xfrm>
                <a:off x="1089789"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1" name="四角形: 角を丸くする 40">
                <a:extLst>
                  <a:ext uri="{FF2B5EF4-FFF2-40B4-BE49-F238E27FC236}">
                    <a16:creationId xmlns:a16="http://schemas.microsoft.com/office/drawing/2014/main" id="{ED939555-0817-4DC0-9A7A-CCDB1ED046AA}"/>
                  </a:ext>
                </a:extLst>
              </p:cNvPr>
              <p:cNvSpPr/>
              <p:nvPr/>
            </p:nvSpPr>
            <p:spPr>
              <a:xfrm>
                <a:off x="1875235"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2" name="四角形: 角を丸くする 41">
                <a:extLst>
                  <a:ext uri="{FF2B5EF4-FFF2-40B4-BE49-F238E27FC236}">
                    <a16:creationId xmlns:a16="http://schemas.microsoft.com/office/drawing/2014/main" id="{E30F8E03-DBEE-4916-9278-154D19C68880}"/>
                  </a:ext>
                </a:extLst>
              </p:cNvPr>
              <p:cNvSpPr/>
              <p:nvPr/>
            </p:nvSpPr>
            <p:spPr>
              <a:xfrm>
                <a:off x="2660681" y="4646969"/>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四角形: 角を丸くする 42">
                <a:extLst>
                  <a:ext uri="{FF2B5EF4-FFF2-40B4-BE49-F238E27FC236}">
                    <a16:creationId xmlns:a16="http://schemas.microsoft.com/office/drawing/2014/main" id="{9985732C-AB1D-49C6-BE7E-9D1AC23429EA}"/>
                  </a:ext>
                </a:extLst>
              </p:cNvPr>
              <p:cNvSpPr/>
              <p:nvPr/>
            </p:nvSpPr>
            <p:spPr>
              <a:xfrm>
                <a:off x="3446127" y="4646969"/>
                <a:ext cx="571500" cy="8811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D</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B5577921-5F8A-4961-A7EE-FA4EEE327A99}"/>
                  </a:ext>
                </a:extLst>
              </p:cNvPr>
              <p:cNvSpPr txBox="1"/>
              <p:nvPr/>
            </p:nvSpPr>
            <p:spPr>
              <a:xfrm>
                <a:off x="2978594" y="5526088"/>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良い山</a:t>
                </a:r>
              </a:p>
            </p:txBody>
          </p:sp>
          <p:sp>
            <p:nvSpPr>
              <p:cNvPr id="45" name="テキスト ボックス 44">
                <a:extLst>
                  <a:ext uri="{FF2B5EF4-FFF2-40B4-BE49-F238E27FC236}">
                    <a16:creationId xmlns:a16="http://schemas.microsoft.com/office/drawing/2014/main" id="{042FFB5B-95C6-4564-86A2-6129F2A07358}"/>
                  </a:ext>
                </a:extLst>
              </p:cNvPr>
              <p:cNvSpPr txBox="1"/>
              <p:nvPr/>
            </p:nvSpPr>
            <p:spPr>
              <a:xfrm>
                <a:off x="1406639" y="5526088"/>
                <a:ext cx="7232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悪い山</a:t>
                </a:r>
              </a:p>
            </p:txBody>
          </p:sp>
        </p:grpSp>
        <p:sp>
          <p:nvSpPr>
            <p:cNvPr id="39" name="四角形: 角を丸くする 38">
              <a:extLst>
                <a:ext uri="{FF2B5EF4-FFF2-40B4-BE49-F238E27FC236}">
                  <a16:creationId xmlns:a16="http://schemas.microsoft.com/office/drawing/2014/main" id="{8740713C-3951-49DC-AF08-1B2CC8C25EA8}"/>
                </a:ext>
              </a:extLst>
            </p:cNvPr>
            <p:cNvSpPr/>
            <p:nvPr/>
          </p:nvSpPr>
          <p:spPr>
            <a:xfrm>
              <a:off x="508263" y="4455697"/>
              <a:ext cx="5137883" cy="1378168"/>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cxnSp>
        <p:nvCxnSpPr>
          <p:cNvPr id="58" name="直線コネクタ 57">
            <a:extLst>
              <a:ext uri="{FF2B5EF4-FFF2-40B4-BE49-F238E27FC236}">
                <a16:creationId xmlns:a16="http://schemas.microsoft.com/office/drawing/2014/main" id="{5CD933B6-9EEA-4713-9D6E-06F6F6A62030}"/>
              </a:ext>
            </a:extLst>
          </p:cNvPr>
          <p:cNvCxnSpPr/>
          <p:nvPr/>
        </p:nvCxnSpPr>
        <p:spPr>
          <a:xfrm>
            <a:off x="6391171" y="1545569"/>
            <a:ext cx="0" cy="5037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D8EA695F-27FC-4E36-BC3A-B248B2468623}"/>
              </a:ext>
            </a:extLst>
          </p:cNvPr>
          <p:cNvSpPr/>
          <p:nvPr/>
        </p:nvSpPr>
        <p:spPr>
          <a:xfrm>
            <a:off x="7250540" y="1611984"/>
            <a:ext cx="1809946" cy="4875056"/>
          </a:xfrm>
          <a:prstGeom prst="downArrow">
            <a:avLst>
              <a:gd name="adj1" fmla="val 50000"/>
              <a:gd name="adj2" fmla="val 307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四角形: 角を丸くする 19">
            <a:extLst>
              <a:ext uri="{FF2B5EF4-FFF2-40B4-BE49-F238E27FC236}">
                <a16:creationId xmlns:a16="http://schemas.microsoft.com/office/drawing/2014/main" id="{84091786-9F92-4F8D-9EF2-0E94287B8128}"/>
              </a:ext>
            </a:extLst>
          </p:cNvPr>
          <p:cNvSpPr/>
          <p:nvPr/>
        </p:nvSpPr>
        <p:spPr>
          <a:xfrm>
            <a:off x="6948882" y="2921831"/>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エラー情報を捉える</a:t>
            </a:r>
          </a:p>
        </p:txBody>
      </p:sp>
      <p:sp>
        <p:nvSpPr>
          <p:cNvPr id="67" name="四角形: 角を丸くする 66">
            <a:extLst>
              <a:ext uri="{FF2B5EF4-FFF2-40B4-BE49-F238E27FC236}">
                <a16:creationId xmlns:a16="http://schemas.microsoft.com/office/drawing/2014/main" id="{E33FCE59-A928-42A6-B6AC-DAEACC86207E}"/>
              </a:ext>
            </a:extLst>
          </p:cNvPr>
          <p:cNvSpPr/>
          <p:nvPr/>
        </p:nvSpPr>
        <p:spPr>
          <a:xfrm>
            <a:off x="6948882" y="3520949"/>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以前のルールの抑制</a:t>
            </a:r>
          </a:p>
        </p:txBody>
      </p:sp>
      <p:sp>
        <p:nvSpPr>
          <p:cNvPr id="68" name="四角形: 角を丸くする 67">
            <a:extLst>
              <a:ext uri="{FF2B5EF4-FFF2-40B4-BE49-F238E27FC236}">
                <a16:creationId xmlns:a16="http://schemas.microsoft.com/office/drawing/2014/main" id="{F8B86BB9-E1A6-4F1D-8A6F-D9D7A94AEF1B}"/>
              </a:ext>
            </a:extLst>
          </p:cNvPr>
          <p:cNvSpPr/>
          <p:nvPr/>
        </p:nvSpPr>
        <p:spPr>
          <a:xfrm>
            <a:off x="6948882" y="4120067"/>
            <a:ext cx="2413262" cy="468000"/>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基準の切り替え</a:t>
            </a:r>
          </a:p>
        </p:txBody>
      </p:sp>
      <p:sp>
        <p:nvSpPr>
          <p:cNvPr id="70" name="四角形: 角を丸くする 69">
            <a:extLst>
              <a:ext uri="{FF2B5EF4-FFF2-40B4-BE49-F238E27FC236}">
                <a16:creationId xmlns:a16="http://schemas.microsoft.com/office/drawing/2014/main" id="{922B7EFB-00F4-4A3C-99F2-F702B1424D80}"/>
              </a:ext>
            </a:extLst>
          </p:cNvPr>
          <p:cNvSpPr/>
          <p:nvPr/>
        </p:nvSpPr>
        <p:spPr>
          <a:xfrm>
            <a:off x="6767646" y="4719186"/>
            <a:ext cx="2775735" cy="916045"/>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再学習</a:t>
            </a:r>
          </a:p>
        </p:txBody>
      </p:sp>
      <p:sp>
        <p:nvSpPr>
          <p:cNvPr id="71" name="四角形: 角を丸くする 70">
            <a:extLst>
              <a:ext uri="{FF2B5EF4-FFF2-40B4-BE49-F238E27FC236}">
                <a16:creationId xmlns:a16="http://schemas.microsoft.com/office/drawing/2014/main" id="{04545FA3-0A85-4210-B76B-AF852AF06D0F}"/>
              </a:ext>
            </a:extLst>
          </p:cNvPr>
          <p:cNvSpPr/>
          <p:nvPr/>
        </p:nvSpPr>
        <p:spPr>
          <a:xfrm>
            <a:off x="6767646" y="1592476"/>
            <a:ext cx="2775735" cy="916045"/>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学習</a:t>
            </a:r>
          </a:p>
        </p:txBody>
      </p:sp>
      <p:sp>
        <p:nvSpPr>
          <p:cNvPr id="22" name="矢印: 右 21">
            <a:extLst>
              <a:ext uri="{FF2B5EF4-FFF2-40B4-BE49-F238E27FC236}">
                <a16:creationId xmlns:a16="http://schemas.microsoft.com/office/drawing/2014/main" id="{DD80A667-6123-430D-A875-6F02E1FB62B0}"/>
              </a:ext>
            </a:extLst>
          </p:cNvPr>
          <p:cNvSpPr/>
          <p:nvPr/>
        </p:nvSpPr>
        <p:spPr>
          <a:xfrm flipH="1">
            <a:off x="8824817" y="2605088"/>
            <a:ext cx="1074655" cy="1846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BFA5A1DC-5CFF-405D-A59E-8E1EF3B459F6}"/>
              </a:ext>
            </a:extLst>
          </p:cNvPr>
          <p:cNvSpPr txBox="1"/>
          <p:nvPr/>
        </p:nvSpPr>
        <p:spPr>
          <a:xfrm>
            <a:off x="9904089" y="2517655"/>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ルールの変化</a:t>
            </a:r>
          </a:p>
        </p:txBody>
      </p:sp>
      <p:sp>
        <p:nvSpPr>
          <p:cNvPr id="73" name="四角形: 角を丸くする 72">
            <a:extLst>
              <a:ext uri="{FF2B5EF4-FFF2-40B4-BE49-F238E27FC236}">
                <a16:creationId xmlns:a16="http://schemas.microsoft.com/office/drawing/2014/main" id="{D0A050C0-CD5A-48B3-A5AC-0283CC4736C2}"/>
              </a:ext>
            </a:extLst>
          </p:cNvPr>
          <p:cNvSpPr/>
          <p:nvPr/>
        </p:nvSpPr>
        <p:spPr>
          <a:xfrm>
            <a:off x="9772949" y="3520949"/>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抑制の不足</a:t>
            </a:r>
          </a:p>
        </p:txBody>
      </p:sp>
      <p:sp>
        <p:nvSpPr>
          <p:cNvPr id="74" name="四角形: 角を丸くする 73">
            <a:extLst>
              <a:ext uri="{FF2B5EF4-FFF2-40B4-BE49-F238E27FC236}">
                <a16:creationId xmlns:a16="http://schemas.microsoft.com/office/drawing/2014/main" id="{F50221F4-BA0B-4E7E-B7A7-E7B6AC2AECC0}"/>
              </a:ext>
            </a:extLst>
          </p:cNvPr>
          <p:cNvSpPr/>
          <p:nvPr/>
        </p:nvSpPr>
        <p:spPr>
          <a:xfrm>
            <a:off x="9772949" y="4724740"/>
            <a:ext cx="2127005" cy="91604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行動の保続</a:t>
            </a:r>
          </a:p>
        </p:txBody>
      </p:sp>
      <p:sp>
        <p:nvSpPr>
          <p:cNvPr id="75" name="四角形: 角を丸くする 74">
            <a:extLst>
              <a:ext uri="{FF2B5EF4-FFF2-40B4-BE49-F238E27FC236}">
                <a16:creationId xmlns:a16="http://schemas.microsoft.com/office/drawing/2014/main" id="{70BB51EB-7A87-41F4-9E2D-5228E5619AE9}"/>
              </a:ext>
            </a:extLst>
          </p:cNvPr>
          <p:cNvSpPr/>
          <p:nvPr/>
        </p:nvSpPr>
        <p:spPr>
          <a:xfrm>
            <a:off x="9772948" y="4120067"/>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切り替えの障害</a:t>
            </a:r>
          </a:p>
        </p:txBody>
      </p:sp>
      <p:sp>
        <p:nvSpPr>
          <p:cNvPr id="76" name="四角形: 角を丸くする 75">
            <a:extLst>
              <a:ext uri="{FF2B5EF4-FFF2-40B4-BE49-F238E27FC236}">
                <a16:creationId xmlns:a16="http://schemas.microsoft.com/office/drawing/2014/main" id="{CA10FEC9-C3E9-4909-9F26-67F219AFCBD0}"/>
              </a:ext>
            </a:extLst>
          </p:cNvPr>
          <p:cNvSpPr/>
          <p:nvPr/>
        </p:nvSpPr>
        <p:spPr>
          <a:xfrm>
            <a:off x="9772948" y="2921831"/>
            <a:ext cx="2127005" cy="4680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エラーの検出失敗</a:t>
            </a:r>
          </a:p>
        </p:txBody>
      </p:sp>
    </p:spTree>
    <p:extLst>
      <p:ext uri="{BB962C8B-B14F-4D97-AF65-F5344CB8AC3E}">
        <p14:creationId xmlns:p14="http://schemas.microsoft.com/office/powerpoint/2010/main" val="361400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A8D8625D-4EFD-49F9-9A01-82FD36A789C6}"/>
              </a:ext>
            </a:extLst>
          </p:cNvPr>
          <p:cNvSpPr txBox="1">
            <a:spLocks/>
          </p:cNvSpPr>
          <p:nvPr/>
        </p:nvSpPr>
        <p:spPr>
          <a:xfrm>
            <a:off x="616805" y="1876100"/>
            <a:ext cx="4894216" cy="41829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意思決定機能検査</a:t>
            </a:r>
            <a:endParaRPr lang="en-US" altLang="ja-JP" sz="2400" dirty="0"/>
          </a:p>
          <a:p>
            <a:endParaRPr lang="en-US" altLang="ja-JP" sz="2400" dirty="0"/>
          </a:p>
          <a:p>
            <a:r>
              <a:rPr lang="ja-JP" altLang="en-US" sz="2400" dirty="0"/>
              <a:t>カードを引くことで，長期的に利益の出る山を学習する課題</a:t>
            </a:r>
            <a:endParaRPr lang="en-US" altLang="ja-JP" sz="2400" dirty="0"/>
          </a:p>
          <a:p>
            <a:pPr marL="0" indent="0">
              <a:buNone/>
            </a:pPr>
            <a:endParaRPr lang="en-US" altLang="ja-JP" sz="2400" dirty="0"/>
          </a:p>
          <a:p>
            <a:r>
              <a:rPr lang="ja-JP" altLang="en-US" sz="2400" dirty="0"/>
              <a:t>腹内側前頭前野（</a:t>
            </a:r>
            <a:r>
              <a:rPr lang="en-US" altLang="ja-JP" sz="2400" dirty="0" err="1"/>
              <a:t>vmPFC</a:t>
            </a:r>
            <a:r>
              <a:rPr lang="ja-JP" altLang="en-US" sz="2400" dirty="0"/>
              <a:t>）損傷患者では、良い山への選好が見られず、発汗反応も生じない</a:t>
            </a:r>
            <a:r>
              <a:rPr lang="en-US" altLang="ja-JP" sz="2400" dirty="0"/>
              <a:t>	</a:t>
            </a:r>
            <a:r>
              <a:rPr lang="ja-JP" altLang="en-US" sz="2400" dirty="0"/>
              <a:t>（</a:t>
            </a:r>
            <a:r>
              <a:rPr lang="en-US" altLang="ja-JP" sz="2400" dirty="0" err="1"/>
              <a:t>Bechara</a:t>
            </a:r>
            <a:r>
              <a:rPr lang="en-US" altLang="ja-JP" sz="2400" dirty="0"/>
              <a:t> et al., 1997</a:t>
            </a:r>
            <a:r>
              <a:rPr lang="ja-JP" altLang="en-US" sz="2400" dirty="0"/>
              <a:t>）</a:t>
            </a:r>
            <a:endParaRPr lang="en-US" altLang="ja-JP" sz="2400" dirty="0"/>
          </a:p>
        </p:txBody>
      </p:sp>
      <p:sp>
        <p:nvSpPr>
          <p:cNvPr id="11" name="テキスト ボックス 10">
            <a:extLst>
              <a:ext uri="{FF2B5EF4-FFF2-40B4-BE49-F238E27FC236}">
                <a16:creationId xmlns:a16="http://schemas.microsoft.com/office/drawing/2014/main" id="{9648B9CD-EEFA-4CA0-B268-0D7081773483}"/>
              </a:ext>
            </a:extLst>
          </p:cNvPr>
          <p:cNvSpPr txBox="1"/>
          <p:nvPr/>
        </p:nvSpPr>
        <p:spPr>
          <a:xfrm>
            <a:off x="5810893" y="4508092"/>
            <a:ext cx="1467068" cy="369332"/>
          </a:xfrm>
          <a:prstGeom prst="rect">
            <a:avLst/>
          </a:prstGeom>
          <a:noFill/>
        </p:spPr>
        <p:txBody>
          <a:bodyPr wrap="none" rtlCol="0">
            <a:spAutoFit/>
          </a:bodyPr>
          <a:lstStyle/>
          <a:p>
            <a:pPr algn="ctr"/>
            <a:r>
              <a:rPr kumimoji="1" lang="en-US" altLang="ja-JP" dirty="0"/>
              <a:t>1</a:t>
            </a:r>
            <a:r>
              <a:rPr kumimoji="1" lang="ja-JP" altLang="en-US" dirty="0"/>
              <a:t>枚毎の利益</a:t>
            </a:r>
            <a:endParaRPr kumimoji="1" lang="en-US" altLang="ja-JP" dirty="0"/>
          </a:p>
        </p:txBody>
      </p:sp>
      <p:sp>
        <p:nvSpPr>
          <p:cNvPr id="13" name="テキスト ボックス 12">
            <a:extLst>
              <a:ext uri="{FF2B5EF4-FFF2-40B4-BE49-F238E27FC236}">
                <a16:creationId xmlns:a16="http://schemas.microsoft.com/office/drawing/2014/main" id="{B39B2369-E7B6-49CF-88CD-4CD569C9241D}"/>
              </a:ext>
            </a:extLst>
          </p:cNvPr>
          <p:cNvSpPr txBox="1"/>
          <p:nvPr/>
        </p:nvSpPr>
        <p:spPr>
          <a:xfrm>
            <a:off x="8083883" y="1876100"/>
            <a:ext cx="1107996" cy="461665"/>
          </a:xfrm>
          <a:prstGeom prst="rect">
            <a:avLst/>
          </a:prstGeom>
          <a:noFill/>
        </p:spPr>
        <p:txBody>
          <a:bodyPr wrap="none" rtlCol="0">
            <a:spAutoFit/>
          </a:bodyPr>
          <a:lstStyle/>
          <a:p>
            <a:r>
              <a:rPr lang="ja-JP" altLang="en-US" sz="2400" u="sng" dirty="0"/>
              <a:t>悪い</a:t>
            </a:r>
            <a:r>
              <a:rPr kumimoji="1" lang="ja-JP" altLang="en-US" sz="2400" u="sng" dirty="0"/>
              <a:t>山</a:t>
            </a:r>
          </a:p>
        </p:txBody>
      </p:sp>
      <p:sp>
        <p:nvSpPr>
          <p:cNvPr id="14" name="テキスト ボックス 13">
            <a:extLst>
              <a:ext uri="{FF2B5EF4-FFF2-40B4-BE49-F238E27FC236}">
                <a16:creationId xmlns:a16="http://schemas.microsoft.com/office/drawing/2014/main" id="{04721DFF-7905-423A-B5FC-225E634D2656}"/>
              </a:ext>
            </a:extLst>
          </p:cNvPr>
          <p:cNvSpPr txBox="1"/>
          <p:nvPr/>
        </p:nvSpPr>
        <p:spPr>
          <a:xfrm>
            <a:off x="10360910" y="1876100"/>
            <a:ext cx="1107996" cy="461665"/>
          </a:xfrm>
          <a:prstGeom prst="rect">
            <a:avLst/>
          </a:prstGeom>
          <a:noFill/>
        </p:spPr>
        <p:txBody>
          <a:bodyPr wrap="none" rtlCol="0">
            <a:spAutoFit/>
          </a:bodyPr>
          <a:lstStyle/>
          <a:p>
            <a:r>
              <a:rPr kumimoji="1" lang="ja-JP" altLang="en-US" sz="2400" u="sng" dirty="0"/>
              <a:t>良い山</a:t>
            </a:r>
          </a:p>
        </p:txBody>
      </p:sp>
      <p:sp>
        <p:nvSpPr>
          <p:cNvPr id="15" name="テキスト ボックス 14">
            <a:extLst>
              <a:ext uri="{FF2B5EF4-FFF2-40B4-BE49-F238E27FC236}">
                <a16:creationId xmlns:a16="http://schemas.microsoft.com/office/drawing/2014/main" id="{A78BB1AC-F61B-4E5A-B50B-606A502A26D0}"/>
              </a:ext>
            </a:extLst>
          </p:cNvPr>
          <p:cNvSpPr txBox="1"/>
          <p:nvPr/>
        </p:nvSpPr>
        <p:spPr>
          <a:xfrm>
            <a:off x="7745543" y="3916220"/>
            <a:ext cx="333746" cy="369332"/>
          </a:xfrm>
          <a:prstGeom prst="rect">
            <a:avLst/>
          </a:prstGeom>
          <a:noFill/>
        </p:spPr>
        <p:txBody>
          <a:bodyPr wrap="none" rtlCol="0">
            <a:spAutoFit/>
          </a:bodyPr>
          <a:lstStyle/>
          <a:p>
            <a:r>
              <a:rPr kumimoji="1" lang="en-US" altLang="ja-JP" dirty="0"/>
              <a:t>A</a:t>
            </a:r>
            <a:endParaRPr kumimoji="1" lang="ja-JP" altLang="en-US" dirty="0"/>
          </a:p>
        </p:txBody>
      </p:sp>
      <p:sp>
        <p:nvSpPr>
          <p:cNvPr id="16" name="テキスト ボックス 15">
            <a:extLst>
              <a:ext uri="{FF2B5EF4-FFF2-40B4-BE49-F238E27FC236}">
                <a16:creationId xmlns:a16="http://schemas.microsoft.com/office/drawing/2014/main" id="{654BA1EC-7F5E-4011-8F01-83155C10EAC6}"/>
              </a:ext>
            </a:extLst>
          </p:cNvPr>
          <p:cNvSpPr txBox="1"/>
          <p:nvPr/>
        </p:nvSpPr>
        <p:spPr>
          <a:xfrm>
            <a:off x="8831031" y="3916220"/>
            <a:ext cx="341760" cy="369332"/>
          </a:xfrm>
          <a:prstGeom prst="rect">
            <a:avLst/>
          </a:prstGeom>
          <a:noFill/>
        </p:spPr>
        <p:txBody>
          <a:bodyPr wrap="none" rtlCol="0">
            <a:spAutoFit/>
          </a:bodyPr>
          <a:lstStyle/>
          <a:p>
            <a:r>
              <a:rPr kumimoji="1" lang="en-US" altLang="ja-JP" dirty="0"/>
              <a:t>B</a:t>
            </a:r>
            <a:endParaRPr kumimoji="1" lang="ja-JP" altLang="en-US" dirty="0"/>
          </a:p>
        </p:txBody>
      </p:sp>
      <p:sp>
        <p:nvSpPr>
          <p:cNvPr id="17" name="テキスト ボックス 16">
            <a:extLst>
              <a:ext uri="{FF2B5EF4-FFF2-40B4-BE49-F238E27FC236}">
                <a16:creationId xmlns:a16="http://schemas.microsoft.com/office/drawing/2014/main" id="{87F98CA8-F0FF-4403-8E9F-C3363947938D}"/>
              </a:ext>
            </a:extLst>
          </p:cNvPr>
          <p:cNvSpPr txBox="1"/>
          <p:nvPr/>
        </p:nvSpPr>
        <p:spPr>
          <a:xfrm>
            <a:off x="9920526" y="3916220"/>
            <a:ext cx="341760" cy="369332"/>
          </a:xfrm>
          <a:prstGeom prst="rect">
            <a:avLst/>
          </a:prstGeom>
          <a:noFill/>
        </p:spPr>
        <p:txBody>
          <a:bodyPr wrap="none" rtlCol="0">
            <a:spAutoFit/>
          </a:bodyPr>
          <a:lstStyle/>
          <a:p>
            <a:r>
              <a:rPr lang="en-US" altLang="ja-JP" dirty="0"/>
              <a:t>C</a:t>
            </a:r>
            <a:endParaRPr kumimoji="1" lang="ja-JP" altLang="en-US" dirty="0"/>
          </a:p>
        </p:txBody>
      </p:sp>
      <p:sp>
        <p:nvSpPr>
          <p:cNvPr id="18" name="テキスト ボックス 17">
            <a:extLst>
              <a:ext uri="{FF2B5EF4-FFF2-40B4-BE49-F238E27FC236}">
                <a16:creationId xmlns:a16="http://schemas.microsoft.com/office/drawing/2014/main" id="{493A9AA1-C346-43F6-BF0C-3C2F6CE59995}"/>
              </a:ext>
            </a:extLst>
          </p:cNvPr>
          <p:cNvSpPr txBox="1"/>
          <p:nvPr/>
        </p:nvSpPr>
        <p:spPr>
          <a:xfrm>
            <a:off x="11002808" y="3916220"/>
            <a:ext cx="356188" cy="369332"/>
          </a:xfrm>
          <a:prstGeom prst="rect">
            <a:avLst/>
          </a:prstGeom>
          <a:noFill/>
        </p:spPr>
        <p:txBody>
          <a:bodyPr wrap="none" rtlCol="0">
            <a:spAutoFit/>
          </a:bodyPr>
          <a:lstStyle/>
          <a:p>
            <a:r>
              <a:rPr lang="en-US" altLang="ja-JP" dirty="0"/>
              <a:t>D</a:t>
            </a:r>
            <a:endParaRPr kumimoji="1" lang="ja-JP" altLang="en-US" dirty="0"/>
          </a:p>
        </p:txBody>
      </p:sp>
      <p:sp>
        <p:nvSpPr>
          <p:cNvPr id="19" name="テキスト ボックス 18">
            <a:extLst>
              <a:ext uri="{FF2B5EF4-FFF2-40B4-BE49-F238E27FC236}">
                <a16:creationId xmlns:a16="http://schemas.microsoft.com/office/drawing/2014/main" id="{40719ED5-6067-48F4-BCC1-6A3D69C46418}"/>
              </a:ext>
            </a:extLst>
          </p:cNvPr>
          <p:cNvSpPr txBox="1"/>
          <p:nvPr/>
        </p:nvSpPr>
        <p:spPr>
          <a:xfrm>
            <a:off x="7561198" y="4508092"/>
            <a:ext cx="702436" cy="369332"/>
          </a:xfrm>
          <a:prstGeom prst="rect">
            <a:avLst/>
          </a:prstGeom>
          <a:noFill/>
        </p:spPr>
        <p:txBody>
          <a:bodyPr wrap="none" rtlCol="0">
            <a:spAutoFit/>
          </a:bodyPr>
          <a:lstStyle/>
          <a:p>
            <a:r>
              <a:rPr kumimoji="1" lang="en-US" altLang="ja-JP" dirty="0"/>
              <a:t>$100</a:t>
            </a:r>
            <a:endParaRPr kumimoji="1" lang="ja-JP" altLang="en-US" dirty="0"/>
          </a:p>
        </p:txBody>
      </p:sp>
      <p:sp>
        <p:nvSpPr>
          <p:cNvPr id="31" name="正方形/長方形 30">
            <a:extLst>
              <a:ext uri="{FF2B5EF4-FFF2-40B4-BE49-F238E27FC236}">
                <a16:creationId xmlns:a16="http://schemas.microsoft.com/office/drawing/2014/main" id="{2325C091-E17A-4A3A-A150-BC1B23541BEF}"/>
              </a:ext>
            </a:extLst>
          </p:cNvPr>
          <p:cNvSpPr/>
          <p:nvPr/>
        </p:nvSpPr>
        <p:spPr>
          <a:xfrm>
            <a:off x="5621589" y="1644508"/>
            <a:ext cx="6321304" cy="441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タイトル 1">
            <a:extLst>
              <a:ext uri="{FF2B5EF4-FFF2-40B4-BE49-F238E27FC236}">
                <a16:creationId xmlns:a16="http://schemas.microsoft.com/office/drawing/2014/main" id="{4B81E4BF-14B0-4CA9-99EC-3E151F2EFCBB}"/>
              </a:ext>
            </a:extLst>
          </p:cNvPr>
          <p:cNvSpPr txBox="1">
            <a:spLocks/>
          </p:cNvSpPr>
          <p:nvPr/>
        </p:nvSpPr>
        <p:spPr>
          <a:xfrm>
            <a:off x="535884" y="233704"/>
            <a:ext cx="10935513" cy="66289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solidFill>
                  <a:prstClr val="white"/>
                </a:solidFill>
                <a:latin typeface="HG丸ｺﾞｼｯｸM-PRO" pitchFamily="50" charset="-128"/>
                <a:ea typeface="HG丸ｺﾞｼｯｸM-PRO" pitchFamily="50" charset="-128"/>
              </a:rPr>
              <a:t>アイオア・ギャンブル課題</a:t>
            </a:r>
            <a:endParaRPr lang="en-US" altLang="ja-JP" sz="2800" b="1" dirty="0">
              <a:solidFill>
                <a:prstClr val="white"/>
              </a:solidFill>
              <a:latin typeface="HG丸ｺﾞｼｯｸM-PRO" pitchFamily="50" charset="-128"/>
              <a:ea typeface="HG丸ｺﾞｼｯｸM-PRO" pitchFamily="50" charset="-128"/>
            </a:endParaRPr>
          </a:p>
        </p:txBody>
      </p:sp>
      <p:grpSp>
        <p:nvGrpSpPr>
          <p:cNvPr id="35" name="グループ化 34">
            <a:extLst>
              <a:ext uri="{FF2B5EF4-FFF2-40B4-BE49-F238E27FC236}">
                <a16:creationId xmlns:a16="http://schemas.microsoft.com/office/drawing/2014/main" id="{D07BEF92-EA1C-4B08-874E-AEA722CCF9B3}"/>
              </a:ext>
            </a:extLst>
          </p:cNvPr>
          <p:cNvGrpSpPr/>
          <p:nvPr/>
        </p:nvGrpSpPr>
        <p:grpSpPr>
          <a:xfrm>
            <a:off x="0" y="0"/>
            <a:ext cx="12192000" cy="1287379"/>
            <a:chOff x="0" y="0"/>
            <a:chExt cx="12192000" cy="1287379"/>
          </a:xfrm>
        </p:grpSpPr>
        <p:grpSp>
          <p:nvGrpSpPr>
            <p:cNvPr id="36" name="グループ化 35">
              <a:extLst>
                <a:ext uri="{FF2B5EF4-FFF2-40B4-BE49-F238E27FC236}">
                  <a16:creationId xmlns:a16="http://schemas.microsoft.com/office/drawing/2014/main" id="{D7744D1D-0281-4801-8000-15F58B16D126}"/>
                </a:ext>
              </a:extLst>
            </p:cNvPr>
            <p:cNvGrpSpPr/>
            <p:nvPr/>
          </p:nvGrpSpPr>
          <p:grpSpPr>
            <a:xfrm>
              <a:off x="0" y="0"/>
              <a:ext cx="12192000" cy="1287379"/>
              <a:chOff x="0" y="-21145"/>
              <a:chExt cx="12192000" cy="1287379"/>
            </a:xfrm>
          </p:grpSpPr>
          <p:sp>
            <p:nvSpPr>
              <p:cNvPr id="38" name="正方形/長方形 37">
                <a:extLst>
                  <a:ext uri="{FF2B5EF4-FFF2-40B4-BE49-F238E27FC236}">
                    <a16:creationId xmlns:a16="http://schemas.microsoft.com/office/drawing/2014/main" id="{CEBD869E-F44C-45C3-B1EB-C5C3A7A3C277}"/>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直角三角形 38">
                <a:extLst>
                  <a:ext uri="{FF2B5EF4-FFF2-40B4-BE49-F238E27FC236}">
                    <a16:creationId xmlns:a16="http://schemas.microsoft.com/office/drawing/2014/main" id="{5B6F206B-20B6-41B2-B14E-19A81E73A25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7" name="タイトル 1">
              <a:extLst>
                <a:ext uri="{FF2B5EF4-FFF2-40B4-BE49-F238E27FC236}">
                  <a16:creationId xmlns:a16="http://schemas.microsoft.com/office/drawing/2014/main" id="{9BEEE94F-4053-4A21-AEEA-2BE7D4A476D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アイオワ・ギャンブル課題</a:t>
              </a:r>
              <a:endParaRPr lang="ja-JP" altLang="en-US" sz="3800" dirty="0">
                <a:solidFill>
                  <a:schemeClr val="bg1"/>
                </a:solidFill>
              </a:endParaRPr>
            </a:p>
          </p:txBody>
        </p:sp>
      </p:grpSp>
      <p:sp>
        <p:nvSpPr>
          <p:cNvPr id="40" name="テキスト ボックス 39">
            <a:extLst>
              <a:ext uri="{FF2B5EF4-FFF2-40B4-BE49-F238E27FC236}">
                <a16:creationId xmlns:a16="http://schemas.microsoft.com/office/drawing/2014/main" id="{4CAF1A65-3DE3-41CE-B572-7226BF9BABB7}"/>
              </a:ext>
            </a:extLst>
          </p:cNvPr>
          <p:cNvSpPr txBox="1"/>
          <p:nvPr/>
        </p:nvSpPr>
        <p:spPr>
          <a:xfrm>
            <a:off x="8650693" y="4508092"/>
            <a:ext cx="702436" cy="369332"/>
          </a:xfrm>
          <a:prstGeom prst="rect">
            <a:avLst/>
          </a:prstGeom>
          <a:noFill/>
        </p:spPr>
        <p:txBody>
          <a:bodyPr wrap="none" rtlCol="0">
            <a:spAutoFit/>
          </a:bodyPr>
          <a:lstStyle/>
          <a:p>
            <a:r>
              <a:rPr kumimoji="1" lang="en-US" altLang="ja-JP" dirty="0"/>
              <a:t>$100</a:t>
            </a:r>
            <a:endParaRPr kumimoji="1" lang="ja-JP" altLang="en-US" dirty="0"/>
          </a:p>
        </p:txBody>
      </p:sp>
      <p:sp>
        <p:nvSpPr>
          <p:cNvPr id="41" name="テキスト ボックス 40">
            <a:extLst>
              <a:ext uri="{FF2B5EF4-FFF2-40B4-BE49-F238E27FC236}">
                <a16:creationId xmlns:a16="http://schemas.microsoft.com/office/drawing/2014/main" id="{A29FE009-B3E4-4818-A382-0861FC6C3145}"/>
              </a:ext>
            </a:extLst>
          </p:cNvPr>
          <p:cNvSpPr txBox="1"/>
          <p:nvPr/>
        </p:nvSpPr>
        <p:spPr>
          <a:xfrm>
            <a:off x="9804308" y="4508092"/>
            <a:ext cx="574196" cy="369332"/>
          </a:xfrm>
          <a:prstGeom prst="rect">
            <a:avLst/>
          </a:prstGeom>
          <a:noFill/>
        </p:spPr>
        <p:txBody>
          <a:bodyPr wrap="none" rtlCol="0">
            <a:spAutoFit/>
          </a:bodyPr>
          <a:lstStyle/>
          <a:p>
            <a:r>
              <a:rPr kumimoji="1" lang="en-US" altLang="ja-JP" dirty="0"/>
              <a:t>$50</a:t>
            </a:r>
            <a:endParaRPr kumimoji="1" lang="ja-JP" altLang="en-US" dirty="0"/>
          </a:p>
        </p:txBody>
      </p:sp>
      <p:sp>
        <p:nvSpPr>
          <p:cNvPr id="42" name="テキスト ボックス 41">
            <a:extLst>
              <a:ext uri="{FF2B5EF4-FFF2-40B4-BE49-F238E27FC236}">
                <a16:creationId xmlns:a16="http://schemas.microsoft.com/office/drawing/2014/main" id="{DD874BFD-7F3F-4089-8071-A5828E356CAE}"/>
              </a:ext>
            </a:extLst>
          </p:cNvPr>
          <p:cNvSpPr txBox="1"/>
          <p:nvPr/>
        </p:nvSpPr>
        <p:spPr>
          <a:xfrm>
            <a:off x="10893804" y="4508092"/>
            <a:ext cx="574196" cy="369332"/>
          </a:xfrm>
          <a:prstGeom prst="rect">
            <a:avLst/>
          </a:prstGeom>
          <a:noFill/>
        </p:spPr>
        <p:txBody>
          <a:bodyPr wrap="none" rtlCol="0">
            <a:spAutoFit/>
          </a:bodyPr>
          <a:lstStyle/>
          <a:p>
            <a:r>
              <a:rPr kumimoji="1" lang="en-US" altLang="ja-JP" dirty="0"/>
              <a:t>$50</a:t>
            </a:r>
            <a:endParaRPr kumimoji="1" lang="ja-JP" altLang="en-US" dirty="0"/>
          </a:p>
        </p:txBody>
      </p:sp>
      <p:sp>
        <p:nvSpPr>
          <p:cNvPr id="43" name="テキスト ボックス 42">
            <a:extLst>
              <a:ext uri="{FF2B5EF4-FFF2-40B4-BE49-F238E27FC236}">
                <a16:creationId xmlns:a16="http://schemas.microsoft.com/office/drawing/2014/main" id="{9CC84293-0A87-4940-9D88-84C66757AD28}"/>
              </a:ext>
            </a:extLst>
          </p:cNvPr>
          <p:cNvSpPr txBox="1"/>
          <p:nvPr/>
        </p:nvSpPr>
        <p:spPr>
          <a:xfrm>
            <a:off x="5926310" y="5016683"/>
            <a:ext cx="1236236" cy="369332"/>
          </a:xfrm>
          <a:prstGeom prst="rect">
            <a:avLst/>
          </a:prstGeom>
          <a:noFill/>
        </p:spPr>
        <p:txBody>
          <a:bodyPr wrap="none" rtlCol="0">
            <a:spAutoFit/>
          </a:bodyPr>
          <a:lstStyle/>
          <a:p>
            <a:pPr algn="ctr"/>
            <a:r>
              <a:rPr kumimoji="1" lang="en-US" altLang="ja-JP" dirty="0"/>
              <a:t>1</a:t>
            </a:r>
            <a:r>
              <a:rPr kumimoji="1" lang="ja-JP" altLang="en-US" dirty="0"/>
              <a:t>回の損失</a:t>
            </a:r>
            <a:endParaRPr kumimoji="1" lang="en-US" altLang="ja-JP" dirty="0"/>
          </a:p>
        </p:txBody>
      </p:sp>
      <p:sp>
        <p:nvSpPr>
          <p:cNvPr id="44" name="テキスト ボックス 43">
            <a:extLst>
              <a:ext uri="{FF2B5EF4-FFF2-40B4-BE49-F238E27FC236}">
                <a16:creationId xmlns:a16="http://schemas.microsoft.com/office/drawing/2014/main" id="{6259D576-5D93-4CCD-BCCA-21D4C9C2A2CA}"/>
              </a:ext>
            </a:extLst>
          </p:cNvPr>
          <p:cNvSpPr txBox="1"/>
          <p:nvPr/>
        </p:nvSpPr>
        <p:spPr>
          <a:xfrm>
            <a:off x="7510704" y="5016683"/>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45" name="テキスト ボックス 44">
            <a:extLst>
              <a:ext uri="{FF2B5EF4-FFF2-40B4-BE49-F238E27FC236}">
                <a16:creationId xmlns:a16="http://schemas.microsoft.com/office/drawing/2014/main" id="{75B68D8F-9000-45C6-B011-F841511F2721}"/>
              </a:ext>
            </a:extLst>
          </p:cNvPr>
          <p:cNvSpPr txBox="1"/>
          <p:nvPr/>
        </p:nvSpPr>
        <p:spPr>
          <a:xfrm>
            <a:off x="8536079" y="5016683"/>
            <a:ext cx="931665" cy="369332"/>
          </a:xfrm>
          <a:prstGeom prst="rect">
            <a:avLst/>
          </a:prstGeom>
          <a:noFill/>
        </p:spPr>
        <p:txBody>
          <a:bodyPr wrap="none" rtlCol="0">
            <a:spAutoFit/>
          </a:bodyPr>
          <a:lstStyle/>
          <a:p>
            <a:r>
              <a:rPr kumimoji="1" lang="en-US" altLang="ja-JP" dirty="0"/>
              <a:t>$-1250</a:t>
            </a:r>
            <a:endParaRPr kumimoji="1" lang="ja-JP" altLang="en-US" dirty="0"/>
          </a:p>
        </p:txBody>
      </p:sp>
      <p:sp>
        <p:nvSpPr>
          <p:cNvPr id="46" name="テキスト ボックス 45">
            <a:extLst>
              <a:ext uri="{FF2B5EF4-FFF2-40B4-BE49-F238E27FC236}">
                <a16:creationId xmlns:a16="http://schemas.microsoft.com/office/drawing/2014/main" id="{D380FD99-27CC-4FC8-B5BC-44140FAFABED}"/>
              </a:ext>
            </a:extLst>
          </p:cNvPr>
          <p:cNvSpPr txBox="1"/>
          <p:nvPr/>
        </p:nvSpPr>
        <p:spPr>
          <a:xfrm>
            <a:off x="9753814" y="5016683"/>
            <a:ext cx="675185" cy="369332"/>
          </a:xfrm>
          <a:prstGeom prst="rect">
            <a:avLst/>
          </a:prstGeom>
          <a:noFill/>
        </p:spPr>
        <p:txBody>
          <a:bodyPr wrap="none" rtlCol="0">
            <a:spAutoFit/>
          </a:bodyPr>
          <a:lstStyle/>
          <a:p>
            <a:r>
              <a:rPr kumimoji="1" lang="en-US" altLang="ja-JP" dirty="0"/>
              <a:t>$-50</a:t>
            </a:r>
            <a:endParaRPr kumimoji="1" lang="ja-JP" altLang="en-US" dirty="0"/>
          </a:p>
        </p:txBody>
      </p:sp>
      <p:sp>
        <p:nvSpPr>
          <p:cNvPr id="47" name="テキスト ボックス 46">
            <a:extLst>
              <a:ext uri="{FF2B5EF4-FFF2-40B4-BE49-F238E27FC236}">
                <a16:creationId xmlns:a16="http://schemas.microsoft.com/office/drawing/2014/main" id="{9202AF71-7415-48D8-843F-C56BAA4E93C2}"/>
              </a:ext>
            </a:extLst>
          </p:cNvPr>
          <p:cNvSpPr txBox="1"/>
          <p:nvPr/>
        </p:nvSpPr>
        <p:spPr>
          <a:xfrm>
            <a:off x="10779190" y="5016683"/>
            <a:ext cx="803425" cy="369332"/>
          </a:xfrm>
          <a:prstGeom prst="rect">
            <a:avLst/>
          </a:prstGeom>
          <a:noFill/>
        </p:spPr>
        <p:txBody>
          <a:bodyPr wrap="none" rtlCol="0">
            <a:spAutoFit/>
          </a:bodyPr>
          <a:lstStyle/>
          <a:p>
            <a:r>
              <a:rPr kumimoji="1" lang="en-US" altLang="ja-JP"/>
              <a:t>$-250</a:t>
            </a:r>
            <a:endParaRPr kumimoji="1" lang="ja-JP" altLang="en-US" dirty="0"/>
          </a:p>
        </p:txBody>
      </p:sp>
      <p:sp>
        <p:nvSpPr>
          <p:cNvPr id="48" name="テキスト ボックス 47">
            <a:extLst>
              <a:ext uri="{FF2B5EF4-FFF2-40B4-BE49-F238E27FC236}">
                <a16:creationId xmlns:a16="http://schemas.microsoft.com/office/drawing/2014/main" id="{E744F2EB-5CF7-4282-89EB-203124722E9A}"/>
              </a:ext>
            </a:extLst>
          </p:cNvPr>
          <p:cNvSpPr txBox="1"/>
          <p:nvPr/>
        </p:nvSpPr>
        <p:spPr>
          <a:xfrm>
            <a:off x="5631357" y="5525274"/>
            <a:ext cx="1826141" cy="369332"/>
          </a:xfrm>
          <a:prstGeom prst="rect">
            <a:avLst/>
          </a:prstGeom>
          <a:noFill/>
        </p:spPr>
        <p:txBody>
          <a:bodyPr wrap="none" rtlCol="0">
            <a:spAutoFit/>
          </a:bodyPr>
          <a:lstStyle/>
          <a:p>
            <a:pPr algn="ctr"/>
            <a:r>
              <a:rPr kumimoji="1" lang="en-US" altLang="ja-JP" dirty="0"/>
              <a:t>10</a:t>
            </a:r>
            <a:r>
              <a:rPr kumimoji="1" lang="ja-JP" altLang="en-US" dirty="0"/>
              <a:t>枚毎の期待値</a:t>
            </a:r>
            <a:endParaRPr kumimoji="1" lang="en-US" altLang="ja-JP" dirty="0"/>
          </a:p>
        </p:txBody>
      </p:sp>
      <p:sp>
        <p:nvSpPr>
          <p:cNvPr id="49" name="テキスト ボックス 48">
            <a:extLst>
              <a:ext uri="{FF2B5EF4-FFF2-40B4-BE49-F238E27FC236}">
                <a16:creationId xmlns:a16="http://schemas.microsoft.com/office/drawing/2014/main" id="{81AB2B62-3B79-44FA-9F54-67C0E7EC59F8}"/>
              </a:ext>
            </a:extLst>
          </p:cNvPr>
          <p:cNvSpPr txBox="1"/>
          <p:nvPr/>
        </p:nvSpPr>
        <p:spPr>
          <a:xfrm>
            <a:off x="7510704" y="5525274"/>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50" name="テキスト ボックス 49">
            <a:extLst>
              <a:ext uri="{FF2B5EF4-FFF2-40B4-BE49-F238E27FC236}">
                <a16:creationId xmlns:a16="http://schemas.microsoft.com/office/drawing/2014/main" id="{FA2D95BF-8300-42B9-84F3-0B2BAAD4FE52}"/>
              </a:ext>
            </a:extLst>
          </p:cNvPr>
          <p:cNvSpPr txBox="1"/>
          <p:nvPr/>
        </p:nvSpPr>
        <p:spPr>
          <a:xfrm>
            <a:off x="8600199" y="5525274"/>
            <a:ext cx="803425" cy="369332"/>
          </a:xfrm>
          <a:prstGeom prst="rect">
            <a:avLst/>
          </a:prstGeom>
          <a:noFill/>
        </p:spPr>
        <p:txBody>
          <a:bodyPr wrap="none" rtlCol="0">
            <a:spAutoFit/>
          </a:bodyPr>
          <a:lstStyle/>
          <a:p>
            <a:r>
              <a:rPr kumimoji="1" lang="en-US" altLang="ja-JP" dirty="0"/>
              <a:t>$-250</a:t>
            </a:r>
            <a:endParaRPr kumimoji="1" lang="ja-JP" altLang="en-US" dirty="0"/>
          </a:p>
        </p:txBody>
      </p:sp>
      <p:sp>
        <p:nvSpPr>
          <p:cNvPr id="51" name="テキスト ボックス 50">
            <a:extLst>
              <a:ext uri="{FF2B5EF4-FFF2-40B4-BE49-F238E27FC236}">
                <a16:creationId xmlns:a16="http://schemas.microsoft.com/office/drawing/2014/main" id="{FBA0E9D7-1C8F-45BA-A284-F3F067A6989C}"/>
              </a:ext>
            </a:extLst>
          </p:cNvPr>
          <p:cNvSpPr txBox="1"/>
          <p:nvPr/>
        </p:nvSpPr>
        <p:spPr>
          <a:xfrm>
            <a:off x="9740188" y="5525274"/>
            <a:ext cx="702436" cy="369332"/>
          </a:xfrm>
          <a:prstGeom prst="rect">
            <a:avLst/>
          </a:prstGeom>
          <a:noFill/>
        </p:spPr>
        <p:txBody>
          <a:bodyPr wrap="none" rtlCol="0">
            <a:spAutoFit/>
          </a:bodyPr>
          <a:lstStyle/>
          <a:p>
            <a:r>
              <a:rPr kumimoji="1" lang="en-US" altLang="ja-JP" dirty="0"/>
              <a:t>$250</a:t>
            </a:r>
            <a:endParaRPr kumimoji="1" lang="ja-JP" altLang="en-US" dirty="0"/>
          </a:p>
        </p:txBody>
      </p:sp>
      <p:sp>
        <p:nvSpPr>
          <p:cNvPr id="52" name="テキスト ボックス 51">
            <a:extLst>
              <a:ext uri="{FF2B5EF4-FFF2-40B4-BE49-F238E27FC236}">
                <a16:creationId xmlns:a16="http://schemas.microsoft.com/office/drawing/2014/main" id="{54131C41-1396-4023-A995-4541EB86505E}"/>
              </a:ext>
            </a:extLst>
          </p:cNvPr>
          <p:cNvSpPr txBox="1"/>
          <p:nvPr/>
        </p:nvSpPr>
        <p:spPr>
          <a:xfrm>
            <a:off x="10829684" y="5525274"/>
            <a:ext cx="702436" cy="369332"/>
          </a:xfrm>
          <a:prstGeom prst="rect">
            <a:avLst/>
          </a:prstGeom>
          <a:noFill/>
        </p:spPr>
        <p:txBody>
          <a:bodyPr wrap="none" rtlCol="0">
            <a:spAutoFit/>
          </a:bodyPr>
          <a:lstStyle/>
          <a:p>
            <a:r>
              <a:rPr kumimoji="1" lang="en-US" altLang="ja-JP" dirty="0"/>
              <a:t>$250</a:t>
            </a:r>
            <a:endParaRPr kumimoji="1" lang="ja-JP" altLang="en-US" dirty="0"/>
          </a:p>
        </p:txBody>
      </p:sp>
      <p:pic>
        <p:nvPicPr>
          <p:cNvPr id="3" name="図 2">
            <a:extLst>
              <a:ext uri="{FF2B5EF4-FFF2-40B4-BE49-F238E27FC236}">
                <a16:creationId xmlns:a16="http://schemas.microsoft.com/office/drawing/2014/main" id="{06F4BF10-4147-4478-9953-2BF535EC2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816" y="2566775"/>
            <a:ext cx="1219200" cy="1219200"/>
          </a:xfrm>
          <a:prstGeom prst="rect">
            <a:avLst/>
          </a:prstGeom>
        </p:spPr>
      </p:pic>
      <p:pic>
        <p:nvPicPr>
          <p:cNvPr id="9" name="図 8">
            <a:extLst>
              <a:ext uri="{FF2B5EF4-FFF2-40B4-BE49-F238E27FC236}">
                <a16:creationId xmlns:a16="http://schemas.microsoft.com/office/drawing/2014/main" id="{4CAB0E6A-AC3F-4ABF-8DE8-3152C8FC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311" y="2566775"/>
            <a:ext cx="1219200" cy="1219200"/>
          </a:xfrm>
          <a:prstGeom prst="rect">
            <a:avLst/>
          </a:prstGeom>
        </p:spPr>
      </p:pic>
      <p:pic>
        <p:nvPicPr>
          <p:cNvPr id="20" name="図 19">
            <a:extLst>
              <a:ext uri="{FF2B5EF4-FFF2-40B4-BE49-F238E27FC236}">
                <a16:creationId xmlns:a16="http://schemas.microsoft.com/office/drawing/2014/main" id="{94DC912F-8D69-4AC5-99C5-35E64F333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1806" y="2566775"/>
            <a:ext cx="1219200" cy="1219200"/>
          </a:xfrm>
          <a:prstGeom prst="rect">
            <a:avLst/>
          </a:prstGeom>
        </p:spPr>
      </p:pic>
      <p:pic>
        <p:nvPicPr>
          <p:cNvPr id="22" name="図 21">
            <a:extLst>
              <a:ext uri="{FF2B5EF4-FFF2-40B4-BE49-F238E27FC236}">
                <a16:creationId xmlns:a16="http://schemas.microsoft.com/office/drawing/2014/main" id="{0C5004C3-07CD-4C72-876C-065751435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1302" y="2566775"/>
            <a:ext cx="1219200" cy="1219200"/>
          </a:xfrm>
          <a:prstGeom prst="rect">
            <a:avLst/>
          </a:prstGeom>
        </p:spPr>
      </p:pic>
    </p:spTree>
    <p:extLst>
      <p:ext uri="{BB962C8B-B14F-4D97-AF65-F5344CB8AC3E}">
        <p14:creationId xmlns:p14="http://schemas.microsoft.com/office/powerpoint/2010/main" val="316719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a:extLst>
              <a:ext uri="{FF2B5EF4-FFF2-40B4-BE49-F238E27FC236}">
                <a16:creationId xmlns:a16="http://schemas.microsoft.com/office/drawing/2014/main" id="{4B81E4BF-14B0-4CA9-99EC-3E151F2EFCBB}"/>
              </a:ext>
            </a:extLst>
          </p:cNvPr>
          <p:cNvSpPr txBox="1">
            <a:spLocks/>
          </p:cNvSpPr>
          <p:nvPr/>
        </p:nvSpPr>
        <p:spPr>
          <a:xfrm>
            <a:off x="535884" y="233704"/>
            <a:ext cx="10935513" cy="66289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solidFill>
                  <a:prstClr val="white"/>
                </a:solidFill>
                <a:latin typeface="HG丸ｺﾞｼｯｸM-PRO" pitchFamily="50" charset="-128"/>
                <a:ea typeface="HG丸ｺﾞｼｯｸM-PRO" pitchFamily="50" charset="-128"/>
              </a:rPr>
              <a:t>アイオア・ギャンブル課題</a:t>
            </a:r>
            <a:endParaRPr lang="en-US" altLang="ja-JP" sz="2800" b="1" dirty="0">
              <a:solidFill>
                <a:prstClr val="white"/>
              </a:solidFill>
              <a:latin typeface="HG丸ｺﾞｼｯｸM-PRO" pitchFamily="50" charset="-128"/>
              <a:ea typeface="HG丸ｺﾞｼｯｸM-PRO" pitchFamily="50" charset="-128"/>
            </a:endParaRPr>
          </a:p>
        </p:txBody>
      </p:sp>
      <p:grpSp>
        <p:nvGrpSpPr>
          <p:cNvPr id="35" name="グループ化 34">
            <a:extLst>
              <a:ext uri="{FF2B5EF4-FFF2-40B4-BE49-F238E27FC236}">
                <a16:creationId xmlns:a16="http://schemas.microsoft.com/office/drawing/2014/main" id="{D07BEF92-EA1C-4B08-874E-AEA722CCF9B3}"/>
              </a:ext>
            </a:extLst>
          </p:cNvPr>
          <p:cNvGrpSpPr/>
          <p:nvPr/>
        </p:nvGrpSpPr>
        <p:grpSpPr>
          <a:xfrm>
            <a:off x="0" y="0"/>
            <a:ext cx="12192000" cy="1287379"/>
            <a:chOff x="0" y="0"/>
            <a:chExt cx="12192000" cy="1287379"/>
          </a:xfrm>
        </p:grpSpPr>
        <p:grpSp>
          <p:nvGrpSpPr>
            <p:cNvPr id="36" name="グループ化 35">
              <a:extLst>
                <a:ext uri="{FF2B5EF4-FFF2-40B4-BE49-F238E27FC236}">
                  <a16:creationId xmlns:a16="http://schemas.microsoft.com/office/drawing/2014/main" id="{D7744D1D-0281-4801-8000-15F58B16D126}"/>
                </a:ext>
              </a:extLst>
            </p:cNvPr>
            <p:cNvGrpSpPr/>
            <p:nvPr/>
          </p:nvGrpSpPr>
          <p:grpSpPr>
            <a:xfrm>
              <a:off x="0" y="0"/>
              <a:ext cx="12192000" cy="1287379"/>
              <a:chOff x="0" y="-21145"/>
              <a:chExt cx="12192000" cy="1287379"/>
            </a:xfrm>
          </p:grpSpPr>
          <p:sp>
            <p:nvSpPr>
              <p:cNvPr id="38" name="正方形/長方形 37">
                <a:extLst>
                  <a:ext uri="{FF2B5EF4-FFF2-40B4-BE49-F238E27FC236}">
                    <a16:creationId xmlns:a16="http://schemas.microsoft.com/office/drawing/2014/main" id="{CEBD869E-F44C-45C3-B1EB-C5C3A7A3C277}"/>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9" name="直角三角形 38">
                <a:extLst>
                  <a:ext uri="{FF2B5EF4-FFF2-40B4-BE49-F238E27FC236}">
                    <a16:creationId xmlns:a16="http://schemas.microsoft.com/office/drawing/2014/main" id="{5B6F206B-20B6-41B2-B14E-19A81E73A25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7" name="タイトル 1">
              <a:extLst>
                <a:ext uri="{FF2B5EF4-FFF2-40B4-BE49-F238E27FC236}">
                  <a16:creationId xmlns:a16="http://schemas.microsoft.com/office/drawing/2014/main" id="{9BEEE94F-4053-4A21-AEEA-2BE7D4A476D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認知の切り替え</a:t>
              </a:r>
              <a:endParaRPr lang="ja-JP" altLang="en-US" sz="3800" dirty="0">
                <a:solidFill>
                  <a:schemeClr val="bg1"/>
                </a:solidFill>
              </a:endParaRPr>
            </a:p>
          </p:txBody>
        </p:sp>
      </p:grpSp>
      <p:sp>
        <p:nvSpPr>
          <p:cNvPr id="53" name="コンテンツ プレースホルダー 2">
            <a:extLst>
              <a:ext uri="{FF2B5EF4-FFF2-40B4-BE49-F238E27FC236}">
                <a16:creationId xmlns:a16="http://schemas.microsoft.com/office/drawing/2014/main" id="{E94C5B63-BB7F-44E1-B40F-60B0378C56B4}"/>
              </a:ext>
            </a:extLst>
          </p:cNvPr>
          <p:cNvSpPr txBox="1">
            <a:spLocks/>
          </p:cNvSpPr>
          <p:nvPr/>
        </p:nvSpPr>
        <p:spPr>
          <a:xfrm>
            <a:off x="838200" y="1825625"/>
            <a:ext cx="10515600" cy="31365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保続</a:t>
            </a:r>
            <a:endParaRPr lang="en-US" altLang="ja-JP" sz="2400" dirty="0"/>
          </a:p>
          <a:p>
            <a:pPr lvl="1"/>
            <a:r>
              <a:rPr lang="ja-JP" altLang="en-US" dirty="0"/>
              <a:t>ウィスコンシンカード分類テストにおいて，前頭前野損傷者や自閉症児は過去の分類規則に固執する傾向がある</a:t>
            </a:r>
            <a:endParaRPr lang="en-US" altLang="ja-JP" dirty="0"/>
          </a:p>
          <a:p>
            <a:pPr lvl="1"/>
            <a:r>
              <a:rPr lang="ja-JP" altLang="en-US" dirty="0"/>
              <a:t>腹内側前頭前野の損傷者は逆転弁別学習課題の成績が悪い</a:t>
            </a:r>
            <a:endParaRPr lang="ja-JP" altLang="en-US" sz="2400" dirty="0"/>
          </a:p>
        </p:txBody>
      </p:sp>
      <p:sp>
        <p:nvSpPr>
          <p:cNvPr id="54" name="四角形: 角を丸くする 53">
            <a:extLst>
              <a:ext uri="{FF2B5EF4-FFF2-40B4-BE49-F238E27FC236}">
                <a16:creationId xmlns:a16="http://schemas.microsoft.com/office/drawing/2014/main" id="{4BC1E095-938E-40ED-81FF-0A97EF079613}"/>
              </a:ext>
            </a:extLst>
          </p:cNvPr>
          <p:cNvSpPr/>
          <p:nvPr/>
        </p:nvSpPr>
        <p:spPr>
          <a:xfrm>
            <a:off x="1391245" y="5364308"/>
            <a:ext cx="9409510" cy="115988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F8D0579A-243C-410E-8280-0CC16436D570}"/>
              </a:ext>
            </a:extLst>
          </p:cNvPr>
          <p:cNvSpPr txBox="1"/>
          <p:nvPr/>
        </p:nvSpPr>
        <p:spPr>
          <a:xfrm>
            <a:off x="1544800" y="5528752"/>
            <a:ext cx="9102401" cy="830997"/>
          </a:xfrm>
          <a:prstGeom prst="rect">
            <a:avLst/>
          </a:prstGeom>
          <a:noFill/>
        </p:spPr>
        <p:txBody>
          <a:bodyPr wrap="square" rtlCol="0">
            <a:spAutoFit/>
          </a:bodyPr>
          <a:lstStyle/>
          <a:p>
            <a:r>
              <a:rPr kumimoji="1" lang="ja-JP" altLang="en-US" sz="2400" dirty="0"/>
              <a:t>前頭前野の機能と関りがあるとされるアイオワ・ギャンブル課題を用いて認知の切り替え特性を</a:t>
            </a:r>
            <a:r>
              <a:rPr lang="ja-JP" altLang="en-US" sz="2400" dirty="0"/>
              <a:t>検討する</a:t>
            </a:r>
            <a:endParaRPr kumimoji="1" lang="ja-JP" altLang="en-US" sz="2400" dirty="0"/>
          </a:p>
        </p:txBody>
      </p:sp>
      <p:sp>
        <p:nvSpPr>
          <p:cNvPr id="2" name="矢印: 下 1">
            <a:extLst>
              <a:ext uri="{FF2B5EF4-FFF2-40B4-BE49-F238E27FC236}">
                <a16:creationId xmlns:a16="http://schemas.microsoft.com/office/drawing/2014/main" id="{B2F49BBA-B7A8-4783-9D3B-52CEB1D164C2}"/>
              </a:ext>
            </a:extLst>
          </p:cNvPr>
          <p:cNvSpPr/>
          <p:nvPr/>
        </p:nvSpPr>
        <p:spPr>
          <a:xfrm>
            <a:off x="5287819" y="3548214"/>
            <a:ext cx="1616363" cy="471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72601BA-145B-4DC3-BC59-23FF3C2D7E38}"/>
              </a:ext>
            </a:extLst>
          </p:cNvPr>
          <p:cNvSpPr txBox="1"/>
          <p:nvPr/>
        </p:nvSpPr>
        <p:spPr>
          <a:xfrm>
            <a:off x="2156460" y="4296132"/>
            <a:ext cx="7879080" cy="461665"/>
          </a:xfrm>
          <a:prstGeom prst="rect">
            <a:avLst/>
          </a:prstGeom>
          <a:noFill/>
        </p:spPr>
        <p:txBody>
          <a:bodyPr wrap="none" rtlCol="0">
            <a:spAutoFit/>
          </a:bodyPr>
          <a:lstStyle/>
          <a:p>
            <a:r>
              <a:rPr kumimoji="1" lang="ja-JP" altLang="en-US" sz="2400" u="sng" dirty="0"/>
              <a:t>前頭前野が認知の切り替えに重要な役割を果たしている</a:t>
            </a:r>
          </a:p>
        </p:txBody>
      </p:sp>
      <p:sp>
        <p:nvSpPr>
          <p:cNvPr id="8" name="正方形/長方形 7">
            <a:extLst>
              <a:ext uri="{FF2B5EF4-FFF2-40B4-BE49-F238E27FC236}">
                <a16:creationId xmlns:a16="http://schemas.microsoft.com/office/drawing/2014/main" id="{30B25869-A0AC-4C08-B7CF-6DB974C17629}"/>
              </a:ext>
            </a:extLst>
          </p:cNvPr>
          <p:cNvSpPr/>
          <p:nvPr/>
        </p:nvSpPr>
        <p:spPr>
          <a:xfrm>
            <a:off x="1688869" y="5117750"/>
            <a:ext cx="935182" cy="471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目的</a:t>
            </a:r>
          </a:p>
        </p:txBody>
      </p:sp>
    </p:spTree>
    <p:extLst>
      <p:ext uri="{BB962C8B-B14F-4D97-AF65-F5344CB8AC3E}">
        <p14:creationId xmlns:p14="http://schemas.microsoft.com/office/powerpoint/2010/main" val="252671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4547647" y="3316104"/>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4547647" y="5526815"/>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grpSp>
        <p:nvGrpSpPr>
          <p:cNvPr id="9" name="グループ化 8">
            <a:extLst>
              <a:ext uri="{FF2B5EF4-FFF2-40B4-BE49-F238E27FC236}">
                <a16:creationId xmlns:a16="http://schemas.microsoft.com/office/drawing/2014/main" id="{DF143077-818E-4FD0-A397-79003D491A6B}"/>
              </a:ext>
            </a:extLst>
          </p:cNvPr>
          <p:cNvGrpSpPr/>
          <p:nvPr/>
        </p:nvGrpSpPr>
        <p:grpSpPr>
          <a:xfrm>
            <a:off x="4212859" y="1868638"/>
            <a:ext cx="5137883" cy="1378168"/>
            <a:chOff x="508263" y="2096731"/>
            <a:chExt cx="5137883" cy="1378168"/>
          </a:xfrm>
        </p:grpSpPr>
        <p:sp>
          <p:nvSpPr>
            <p:cNvPr id="10" name="テキスト ボックス 9">
              <a:extLst>
                <a:ext uri="{FF2B5EF4-FFF2-40B4-BE49-F238E27FC236}">
                  <a16:creationId xmlns:a16="http://schemas.microsoft.com/office/drawing/2014/main" id="{07268F18-B41B-408D-9632-E0F273840EA1}"/>
                </a:ext>
              </a:extLst>
            </p:cNvPr>
            <p:cNvSpPr txBox="1"/>
            <p:nvPr/>
          </p:nvSpPr>
          <p:spPr>
            <a:xfrm>
              <a:off x="4084457" y="2540710"/>
              <a:ext cx="1107996" cy="369332"/>
            </a:xfrm>
            <a:prstGeom prst="rect">
              <a:avLst/>
            </a:prstGeom>
            <a:noFill/>
          </p:spPr>
          <p:txBody>
            <a:bodyPr wrap="none" rtlCol="0">
              <a:spAutoFit/>
            </a:bodyPr>
            <a:lstStyle/>
            <a:p>
              <a:r>
                <a:rPr lang="ja-JP" altLang="en-US" dirty="0"/>
                <a:t>最初の山</a:t>
              </a:r>
              <a:endParaRPr kumimoji="1" lang="ja-JP" altLang="en-US" dirty="0"/>
            </a:p>
          </p:txBody>
        </p:sp>
        <p:grpSp>
          <p:nvGrpSpPr>
            <p:cNvPr id="11" name="グループ化 10">
              <a:extLst>
                <a:ext uri="{FF2B5EF4-FFF2-40B4-BE49-F238E27FC236}">
                  <a16:creationId xmlns:a16="http://schemas.microsoft.com/office/drawing/2014/main" id="{605A1326-CBC3-4D27-9D19-A0EC8722B6CB}"/>
                </a:ext>
              </a:extLst>
            </p:cNvPr>
            <p:cNvGrpSpPr/>
            <p:nvPr/>
          </p:nvGrpSpPr>
          <p:grpSpPr>
            <a:xfrm>
              <a:off x="770907" y="2284822"/>
              <a:ext cx="2927838" cy="1190077"/>
              <a:chOff x="810244" y="2284822"/>
              <a:chExt cx="2927838" cy="1190077"/>
            </a:xfrm>
          </p:grpSpPr>
          <p:sp>
            <p:nvSpPr>
              <p:cNvPr id="13" name="四角形: 角を丸くする 12">
                <a:extLst>
                  <a:ext uri="{FF2B5EF4-FFF2-40B4-BE49-F238E27FC236}">
                    <a16:creationId xmlns:a16="http://schemas.microsoft.com/office/drawing/2014/main" id="{424C6AFB-7DCF-4974-9287-215CF0282605}"/>
                  </a:ext>
                </a:extLst>
              </p:cNvPr>
              <p:cNvSpPr/>
              <p:nvPr/>
            </p:nvSpPr>
            <p:spPr>
              <a:xfrm>
                <a:off x="810244" y="2284822"/>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595690" y="2284822"/>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381136" y="2284822"/>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3166582" y="2284822"/>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1129358" y="3167122"/>
                <a:ext cx="723275" cy="307777"/>
              </a:xfrm>
              <a:prstGeom prst="rect">
                <a:avLst/>
              </a:prstGeom>
              <a:noFill/>
            </p:spPr>
            <p:txBody>
              <a:bodyPr wrap="none" rtlCol="0">
                <a:spAutoFit/>
              </a:bodyPr>
              <a:lstStyle/>
              <a:p>
                <a:r>
                  <a:rPr lang="ja-JP" altLang="en-US" sz="1400" dirty="0"/>
                  <a:t>悪い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695690" y="3167122"/>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grpSp>
        <p:sp>
          <p:nvSpPr>
            <p:cNvPr id="12" name="四角形: 角を丸くする 11">
              <a:extLst>
                <a:ext uri="{FF2B5EF4-FFF2-40B4-BE49-F238E27FC236}">
                  <a16:creationId xmlns:a16="http://schemas.microsoft.com/office/drawing/2014/main" id="{8691ABE6-3EC2-41D1-9A49-AC04564FBB31}"/>
                </a:ext>
              </a:extLst>
            </p:cNvPr>
            <p:cNvSpPr/>
            <p:nvPr/>
          </p:nvSpPr>
          <p:spPr>
            <a:xfrm>
              <a:off x="508263" y="2096731"/>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67CC323-6FD2-43D0-AF10-6892EA55371F}"/>
              </a:ext>
            </a:extLst>
          </p:cNvPr>
          <p:cNvGrpSpPr/>
          <p:nvPr/>
        </p:nvGrpSpPr>
        <p:grpSpPr>
          <a:xfrm>
            <a:off x="4212859" y="4079350"/>
            <a:ext cx="5137883" cy="1378168"/>
            <a:chOff x="508263" y="4455697"/>
            <a:chExt cx="5137883" cy="1378168"/>
          </a:xfrm>
        </p:grpSpPr>
        <p:sp>
          <p:nvSpPr>
            <p:cNvPr id="25" name="テキスト ボックス 24">
              <a:extLst>
                <a:ext uri="{FF2B5EF4-FFF2-40B4-BE49-F238E27FC236}">
                  <a16:creationId xmlns:a16="http://schemas.microsoft.com/office/drawing/2014/main" id="{0902AAFE-6749-4380-83EF-9320CDC64076}"/>
                </a:ext>
              </a:extLst>
            </p:cNvPr>
            <p:cNvSpPr txBox="1"/>
            <p:nvPr/>
          </p:nvSpPr>
          <p:spPr>
            <a:xfrm>
              <a:off x="3898156" y="4902857"/>
              <a:ext cx="1569660" cy="369332"/>
            </a:xfrm>
            <a:prstGeom prst="rect">
              <a:avLst/>
            </a:prstGeom>
            <a:noFill/>
          </p:spPr>
          <p:txBody>
            <a:bodyPr wrap="none" rtlCol="0">
              <a:spAutoFit/>
            </a:bodyPr>
            <a:lstStyle/>
            <a:p>
              <a:r>
                <a:rPr lang="ja-JP" altLang="en-US" dirty="0"/>
                <a:t>山の切り替え</a:t>
              </a:r>
              <a:endParaRPr kumimoji="1" lang="ja-JP" altLang="en-US" dirty="0"/>
            </a:p>
          </p:txBody>
        </p:sp>
        <p:grpSp>
          <p:nvGrpSpPr>
            <p:cNvPr id="26" name="グループ化 25">
              <a:extLst>
                <a:ext uri="{FF2B5EF4-FFF2-40B4-BE49-F238E27FC236}">
                  <a16:creationId xmlns:a16="http://schemas.microsoft.com/office/drawing/2014/main" id="{D49E8366-1C16-4705-AC3B-DF2073E48C7A}"/>
                </a:ext>
              </a:extLst>
            </p:cNvPr>
            <p:cNvGrpSpPr/>
            <p:nvPr/>
          </p:nvGrpSpPr>
          <p:grpSpPr>
            <a:xfrm>
              <a:off x="770907" y="4646969"/>
              <a:ext cx="2927838" cy="1186896"/>
              <a:chOff x="1089789" y="4646969"/>
              <a:chExt cx="2927838" cy="1186896"/>
            </a:xfrm>
          </p:grpSpPr>
          <p:sp>
            <p:nvSpPr>
              <p:cNvPr id="28" name="四角形: 角を丸くする 27">
                <a:extLst>
                  <a:ext uri="{FF2B5EF4-FFF2-40B4-BE49-F238E27FC236}">
                    <a16:creationId xmlns:a16="http://schemas.microsoft.com/office/drawing/2014/main" id="{4BD4893E-5ECF-486C-8303-5D3EFB9E8E37}"/>
                  </a:ext>
                </a:extLst>
              </p:cNvPr>
              <p:cNvSpPr/>
              <p:nvPr/>
            </p:nvSpPr>
            <p:spPr>
              <a:xfrm>
                <a:off x="1089789" y="4646969"/>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875235" y="4646969"/>
                <a:ext cx="571500" cy="881108"/>
              </a:xfrm>
              <a:prstGeom prst="round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660681" y="4646969"/>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3446127" y="4646969"/>
                <a:ext cx="571500" cy="88110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978594" y="5526088"/>
                <a:ext cx="723275" cy="307777"/>
              </a:xfrm>
              <a:prstGeom prst="rect">
                <a:avLst/>
              </a:prstGeom>
              <a:noFill/>
            </p:spPr>
            <p:txBody>
              <a:bodyPr wrap="none" rtlCol="0">
                <a:spAutoFit/>
              </a:bodyPr>
              <a:lstStyle/>
              <a:p>
                <a:r>
                  <a:rPr lang="ja-JP" altLang="en-US" sz="1400" dirty="0"/>
                  <a:t>悪い</a:t>
                </a:r>
                <a:r>
                  <a:rPr kumimoji="1" lang="ja-JP" altLang="en-US" sz="1400" dirty="0"/>
                  <a:t>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1406639" y="5526088"/>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grpSp>
        <p:sp>
          <p:nvSpPr>
            <p:cNvPr id="27" name="四角形: 角を丸くする 26">
              <a:extLst>
                <a:ext uri="{FF2B5EF4-FFF2-40B4-BE49-F238E27FC236}">
                  <a16:creationId xmlns:a16="http://schemas.microsoft.com/office/drawing/2014/main" id="{05401501-9AC2-41DB-8698-A6212C67A16B}"/>
                </a:ext>
              </a:extLst>
            </p:cNvPr>
            <p:cNvSpPr/>
            <p:nvPr/>
          </p:nvSpPr>
          <p:spPr>
            <a:xfrm>
              <a:off x="508263" y="4455697"/>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 name="直線矢印コネクタ 2">
            <a:extLst>
              <a:ext uri="{FF2B5EF4-FFF2-40B4-BE49-F238E27FC236}">
                <a16:creationId xmlns:a16="http://schemas.microsoft.com/office/drawing/2014/main" id="{C1FBE5F0-9212-4A6A-9F34-A90C49861E1D}"/>
              </a:ext>
            </a:extLst>
          </p:cNvPr>
          <p:cNvCxnSpPr>
            <a:cxnSpLocks/>
          </p:cNvCxnSpPr>
          <p:nvPr/>
        </p:nvCxnSpPr>
        <p:spPr>
          <a:xfrm flipH="1">
            <a:off x="3133283" y="4153735"/>
            <a:ext cx="666750" cy="0"/>
          </a:xfrm>
          <a:prstGeom prst="straightConnector1">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319B1B0-0268-4C75-9A27-8FF8449739F3}"/>
              </a:ext>
            </a:extLst>
          </p:cNvPr>
          <p:cNvSpPr txBox="1"/>
          <p:nvPr/>
        </p:nvSpPr>
        <p:spPr>
          <a:xfrm>
            <a:off x="339436" y="3553570"/>
            <a:ext cx="2752047" cy="1200329"/>
          </a:xfrm>
          <a:prstGeom prst="rect">
            <a:avLst/>
          </a:prstGeom>
          <a:noFill/>
        </p:spPr>
        <p:txBody>
          <a:bodyPr wrap="square" rtlCol="0">
            <a:spAutoFit/>
          </a:bodyPr>
          <a:lstStyle/>
          <a:p>
            <a:r>
              <a:rPr kumimoji="1" lang="ja-JP" altLang="en-US" sz="2400" dirty="0"/>
              <a:t>参加者が</a:t>
            </a:r>
            <a:r>
              <a:rPr kumimoji="1" lang="en-US" altLang="ja-JP" sz="2400" dirty="0"/>
              <a:t>7</a:t>
            </a:r>
            <a:r>
              <a:rPr kumimoji="1" lang="ja-JP" altLang="en-US" sz="2400" dirty="0"/>
              <a:t>回連続良い山を</a:t>
            </a:r>
            <a:r>
              <a:rPr lang="ja-JP" altLang="en-US" sz="2400" dirty="0"/>
              <a:t>選択したら</a:t>
            </a:r>
            <a:r>
              <a:rPr kumimoji="1" lang="ja-JP" altLang="en-US" sz="2400" dirty="0"/>
              <a:t>山</a:t>
            </a:r>
            <a:r>
              <a:rPr lang="ja-JP" altLang="en-US" sz="2400" dirty="0"/>
              <a:t>を</a:t>
            </a:r>
            <a:r>
              <a:rPr kumimoji="1" lang="ja-JP" altLang="en-US" sz="2400" dirty="0"/>
              <a:t>切り替え</a:t>
            </a:r>
          </a:p>
        </p:txBody>
      </p:sp>
      <p:sp>
        <p:nvSpPr>
          <p:cNvPr id="6" name="右中かっこ 5">
            <a:extLst>
              <a:ext uri="{FF2B5EF4-FFF2-40B4-BE49-F238E27FC236}">
                <a16:creationId xmlns:a16="http://schemas.microsoft.com/office/drawing/2014/main" id="{C26A5842-6DC8-47D6-B88C-70BD6B669DA5}"/>
              </a:ext>
            </a:extLst>
          </p:cNvPr>
          <p:cNvSpPr/>
          <p:nvPr/>
        </p:nvSpPr>
        <p:spPr>
          <a:xfrm>
            <a:off x="9763125" y="1685925"/>
            <a:ext cx="304799" cy="4524890"/>
          </a:xfrm>
          <a:prstGeom prst="rightBrace">
            <a:avLst>
              <a:gd name="adj1" fmla="val 52083"/>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E803DA1-45FA-4E9D-9885-09CEC230C14C}"/>
              </a:ext>
            </a:extLst>
          </p:cNvPr>
          <p:cNvSpPr txBox="1"/>
          <p:nvPr/>
        </p:nvSpPr>
        <p:spPr>
          <a:xfrm>
            <a:off x="10308846" y="3717537"/>
            <a:ext cx="1622560" cy="461665"/>
          </a:xfrm>
          <a:prstGeom prst="rect">
            <a:avLst/>
          </a:prstGeom>
          <a:noFill/>
        </p:spPr>
        <p:txBody>
          <a:bodyPr wrap="none" rtlCol="0">
            <a:spAutoFit/>
          </a:bodyPr>
          <a:lstStyle/>
          <a:p>
            <a:r>
              <a:rPr kumimoji="1" lang="ja-JP" altLang="en-US" sz="2400" dirty="0"/>
              <a:t>全</a:t>
            </a:r>
            <a:r>
              <a:rPr kumimoji="1" lang="en-US" altLang="ja-JP" sz="2400" dirty="0"/>
              <a:t>200</a:t>
            </a:r>
            <a:r>
              <a:rPr kumimoji="1" lang="ja-JP" altLang="en-US" sz="2400" dirty="0"/>
              <a:t>試行</a:t>
            </a:r>
          </a:p>
        </p:txBody>
      </p:sp>
    </p:spTree>
    <p:extLst>
      <p:ext uri="{BB962C8B-B14F-4D97-AF65-F5344CB8AC3E}">
        <p14:creationId xmlns:p14="http://schemas.microsoft.com/office/powerpoint/2010/main" val="138641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68B99815-B83A-472C-B52A-0A438A2EE892}"/>
              </a:ext>
            </a:extLst>
          </p:cNvPr>
          <p:cNvGrpSpPr/>
          <p:nvPr/>
        </p:nvGrpSpPr>
        <p:grpSpPr>
          <a:xfrm>
            <a:off x="0" y="0"/>
            <a:ext cx="12192000" cy="1287379"/>
            <a:chOff x="0" y="0"/>
            <a:chExt cx="12192000" cy="1287379"/>
          </a:xfrm>
        </p:grpSpPr>
        <p:grpSp>
          <p:nvGrpSpPr>
            <p:cNvPr id="34" name="グループ化 33">
              <a:extLst>
                <a:ext uri="{FF2B5EF4-FFF2-40B4-BE49-F238E27FC236}">
                  <a16:creationId xmlns:a16="http://schemas.microsoft.com/office/drawing/2014/main" id="{B439A1C2-EBC3-45B8-96E9-88697CA87E07}"/>
                </a:ext>
              </a:extLst>
            </p:cNvPr>
            <p:cNvGrpSpPr/>
            <p:nvPr/>
          </p:nvGrpSpPr>
          <p:grpSpPr>
            <a:xfrm>
              <a:off x="0" y="0"/>
              <a:ext cx="12192000" cy="1287379"/>
              <a:chOff x="0" y="-21145"/>
              <a:chExt cx="12192000" cy="1287379"/>
            </a:xfrm>
          </p:grpSpPr>
          <p:sp>
            <p:nvSpPr>
              <p:cNvPr id="42" name="正方形/長方形 41">
                <a:extLst>
                  <a:ext uri="{FF2B5EF4-FFF2-40B4-BE49-F238E27FC236}">
                    <a16:creationId xmlns:a16="http://schemas.microsoft.com/office/drawing/2014/main" id="{9C633A91-5705-4DF9-A973-9B00D716EA2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3" name="直角三角形 42">
                <a:extLst>
                  <a:ext uri="{FF2B5EF4-FFF2-40B4-BE49-F238E27FC236}">
                    <a16:creationId xmlns:a16="http://schemas.microsoft.com/office/drawing/2014/main" id="{6D517244-2899-4417-BCA4-F1C5248397E1}"/>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5" name="タイトル 1">
              <a:extLst>
                <a:ext uri="{FF2B5EF4-FFF2-40B4-BE49-F238E27FC236}">
                  <a16:creationId xmlns:a16="http://schemas.microsoft.com/office/drawing/2014/main" id="{766781DD-229C-4018-8167-722AF153EF8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実験方法</a:t>
              </a:r>
              <a:endParaRPr lang="ja-JP" altLang="en-US" sz="3800" dirty="0">
                <a:solidFill>
                  <a:schemeClr val="bg1"/>
                </a:solidFill>
              </a:endParaRPr>
            </a:p>
          </p:txBody>
        </p:sp>
      </p:grpSp>
      <p:graphicFrame>
        <p:nvGraphicFramePr>
          <p:cNvPr id="2" name="表 1">
            <a:extLst>
              <a:ext uri="{FF2B5EF4-FFF2-40B4-BE49-F238E27FC236}">
                <a16:creationId xmlns:a16="http://schemas.microsoft.com/office/drawing/2014/main" id="{BC8C9512-BE59-433D-AB4A-B6AB9FAD99D3}"/>
              </a:ext>
            </a:extLst>
          </p:cNvPr>
          <p:cNvGraphicFramePr>
            <a:graphicFrameLocks noGrp="1"/>
          </p:cNvGraphicFramePr>
          <p:nvPr>
            <p:extLst>
              <p:ext uri="{D42A27DB-BD31-4B8C-83A1-F6EECF244321}">
                <p14:modId xmlns:p14="http://schemas.microsoft.com/office/powerpoint/2010/main" val="2565525333"/>
              </p:ext>
            </p:extLst>
          </p:nvPr>
        </p:nvGraphicFramePr>
        <p:xfrm>
          <a:off x="619126" y="4020917"/>
          <a:ext cx="10953748" cy="2132805"/>
        </p:xfrm>
        <a:graphic>
          <a:graphicData uri="http://schemas.openxmlformats.org/drawingml/2006/table">
            <a:tbl>
              <a:tblPr firstRow="1" firstCol="1" bandRow="1">
                <a:tableStyleId>{F5AB1C69-6EDB-4FF4-983F-18BD219EF322}</a:tableStyleId>
              </a:tblPr>
              <a:tblGrid>
                <a:gridCol w="2143125">
                  <a:extLst>
                    <a:ext uri="{9D8B030D-6E8A-4147-A177-3AD203B41FA5}">
                      <a16:colId xmlns:a16="http://schemas.microsoft.com/office/drawing/2014/main" val="131787713"/>
                    </a:ext>
                  </a:extLst>
                </a:gridCol>
                <a:gridCol w="3494451">
                  <a:extLst>
                    <a:ext uri="{9D8B030D-6E8A-4147-A177-3AD203B41FA5}">
                      <a16:colId xmlns:a16="http://schemas.microsoft.com/office/drawing/2014/main" val="4009308546"/>
                    </a:ext>
                  </a:extLst>
                </a:gridCol>
                <a:gridCol w="1329043">
                  <a:extLst>
                    <a:ext uri="{9D8B030D-6E8A-4147-A177-3AD203B41FA5}">
                      <a16:colId xmlns:a16="http://schemas.microsoft.com/office/drawing/2014/main" val="1536266932"/>
                    </a:ext>
                  </a:extLst>
                </a:gridCol>
                <a:gridCol w="1329043">
                  <a:extLst>
                    <a:ext uri="{9D8B030D-6E8A-4147-A177-3AD203B41FA5}">
                      <a16:colId xmlns:a16="http://schemas.microsoft.com/office/drawing/2014/main" val="222940789"/>
                    </a:ext>
                  </a:extLst>
                </a:gridCol>
                <a:gridCol w="1329043">
                  <a:extLst>
                    <a:ext uri="{9D8B030D-6E8A-4147-A177-3AD203B41FA5}">
                      <a16:colId xmlns:a16="http://schemas.microsoft.com/office/drawing/2014/main" val="4120698642"/>
                    </a:ext>
                  </a:extLst>
                </a:gridCol>
                <a:gridCol w="1329043">
                  <a:extLst>
                    <a:ext uri="{9D8B030D-6E8A-4147-A177-3AD203B41FA5}">
                      <a16:colId xmlns:a16="http://schemas.microsoft.com/office/drawing/2014/main" val="1612412624"/>
                    </a:ext>
                  </a:extLst>
                </a:gridCol>
              </a:tblGrid>
              <a:tr h="426561">
                <a:tc>
                  <a:txBody>
                    <a:bodyPr/>
                    <a:lstStyle/>
                    <a:p>
                      <a:pPr algn="just">
                        <a:spcAft>
                          <a:spcPts val="0"/>
                        </a:spcAft>
                      </a:pPr>
                      <a:r>
                        <a:rPr lang="en-US" sz="2400" kern="100">
                          <a:effectLst/>
                        </a:rPr>
                        <a:t> </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ctr">
                        <a:spcAft>
                          <a:spcPts val="0"/>
                        </a:spcAft>
                      </a:pPr>
                      <a:r>
                        <a:rPr lang="ja-JP" sz="2400" kern="100">
                          <a:effectLst/>
                        </a:rPr>
                        <a:t>山</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A</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B</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C</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D</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79927476"/>
                  </a:ext>
                </a:extLst>
              </a:tr>
              <a:tr h="426561">
                <a:tc rowSpan="2">
                  <a:txBody>
                    <a:bodyPr/>
                    <a:lstStyle/>
                    <a:p>
                      <a:pPr algn="ctr">
                        <a:spcAft>
                          <a:spcPts val="0"/>
                        </a:spcAft>
                      </a:pPr>
                      <a:r>
                        <a:rPr lang="ja-JP" sz="2400" kern="100">
                          <a:effectLst/>
                        </a:rPr>
                        <a:t>切り替え前</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r>
                        <a:rPr lang="ja-JP" sz="2400" kern="100" dirty="0">
                          <a:effectLst/>
                        </a:rPr>
                        <a:t>試行の損得</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5840102"/>
                  </a:ext>
                </a:extLst>
              </a:tr>
              <a:tr h="426561">
                <a:tc vMerge="1">
                  <a:txBody>
                    <a:bodyPr/>
                    <a:lstStyle/>
                    <a:p>
                      <a:endParaRPr kumimoji="1" lang="ja-JP" altLang="en-US"/>
                    </a:p>
                  </a:txBody>
                  <a:tcPr/>
                </a:tc>
                <a:tc>
                  <a:txBody>
                    <a:bodyPr/>
                    <a:lstStyle/>
                    <a:p>
                      <a:pPr algn="ctr">
                        <a:spcAft>
                          <a:spcPts val="0"/>
                        </a:spcAft>
                      </a:pPr>
                      <a:r>
                        <a:rPr lang="ja-JP" sz="2400" kern="100">
                          <a:effectLst/>
                        </a:rPr>
                        <a:t>損失の生じる割合</a:t>
                      </a:r>
                      <a:r>
                        <a:rPr lang="en-US" sz="2400" kern="10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90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30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90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30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8824160"/>
                  </a:ext>
                </a:extLst>
              </a:tr>
              <a:tr h="426561">
                <a:tc rowSpan="2">
                  <a:txBody>
                    <a:bodyPr/>
                    <a:lstStyle/>
                    <a:p>
                      <a:pPr algn="ctr">
                        <a:spcAft>
                          <a:spcPts val="0"/>
                        </a:spcAft>
                      </a:pPr>
                      <a:r>
                        <a:rPr lang="ja-JP" sz="2400" kern="100">
                          <a:effectLst/>
                        </a:rPr>
                        <a:t>切り替え後</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a:t>
                      </a:r>
                      <a:r>
                        <a:rPr lang="ja-JP" sz="2400" kern="100">
                          <a:effectLst/>
                        </a:rPr>
                        <a:t>試行の損得</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-100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436765012"/>
                  </a:ext>
                </a:extLst>
              </a:tr>
              <a:tr h="426561">
                <a:tc vMerge="1">
                  <a:txBody>
                    <a:bodyPr/>
                    <a:lstStyle/>
                    <a:p>
                      <a:endParaRPr kumimoji="1" lang="ja-JP" altLang="en-US"/>
                    </a:p>
                  </a:txBody>
                  <a:tcPr/>
                </a:tc>
                <a:tc>
                  <a:txBody>
                    <a:bodyPr/>
                    <a:lstStyle/>
                    <a:p>
                      <a:pPr algn="ctr">
                        <a:spcAft>
                          <a:spcPts val="0"/>
                        </a:spcAft>
                      </a:pPr>
                      <a:r>
                        <a:rPr lang="ja-JP" sz="2400" kern="100">
                          <a:effectLst/>
                        </a:rPr>
                        <a:t>損失の生じる割合</a:t>
                      </a:r>
                      <a:r>
                        <a:rPr lang="en-US" sz="2400" kern="100">
                          <a:effectLst/>
                        </a:rPr>
                        <a:t>(%)</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a:effectLst/>
                        </a:rPr>
                        <a:t>50</a:t>
                      </a:r>
                      <a:endParaRPr lang="ja-JP" sz="24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50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10</a:t>
                      </a:r>
                      <a:endParaRPr 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38434984"/>
                  </a:ext>
                </a:extLst>
              </a:tr>
            </a:tbl>
          </a:graphicData>
        </a:graphic>
      </p:graphicFrame>
      <p:sp>
        <p:nvSpPr>
          <p:cNvPr id="13" name="コンテンツ プレースホルダー 2">
            <a:extLst>
              <a:ext uri="{FF2B5EF4-FFF2-40B4-BE49-F238E27FC236}">
                <a16:creationId xmlns:a16="http://schemas.microsoft.com/office/drawing/2014/main" id="{16DB5180-7579-4A3B-B28B-C4E154B26233}"/>
              </a:ext>
            </a:extLst>
          </p:cNvPr>
          <p:cNvSpPr txBox="1">
            <a:spLocks/>
          </p:cNvSpPr>
          <p:nvPr/>
        </p:nvSpPr>
        <p:spPr>
          <a:xfrm>
            <a:off x="838200" y="1825625"/>
            <a:ext cx="10515600" cy="31365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参加者：大学生</a:t>
            </a:r>
            <a:r>
              <a:rPr lang="en-US" altLang="ja-JP" sz="2400" dirty="0"/>
              <a:t>27</a:t>
            </a:r>
            <a:r>
              <a:rPr lang="ja-JP" altLang="en-US" sz="2400" dirty="0"/>
              <a:t>名（男性</a:t>
            </a:r>
            <a:r>
              <a:rPr lang="en-US" altLang="ja-JP" sz="2400" dirty="0"/>
              <a:t>5</a:t>
            </a:r>
            <a:r>
              <a:rPr lang="ja-JP" altLang="en-US" sz="2400" dirty="0"/>
              <a:t>名，女性</a:t>
            </a:r>
            <a:r>
              <a:rPr lang="en-US" altLang="ja-JP" sz="2400" dirty="0"/>
              <a:t>22</a:t>
            </a:r>
            <a:r>
              <a:rPr lang="ja-JP" altLang="en-US" sz="2400" dirty="0"/>
              <a:t>名）</a:t>
            </a:r>
            <a:endParaRPr lang="en-US" altLang="ja-JP" sz="2400" dirty="0"/>
          </a:p>
          <a:p>
            <a:r>
              <a:rPr lang="ja-JP" altLang="en-US" sz="2400" dirty="0"/>
              <a:t>試行数：</a:t>
            </a:r>
            <a:r>
              <a:rPr lang="en-US" altLang="ja-JP" sz="2400" dirty="0"/>
              <a:t>200</a:t>
            </a:r>
            <a:r>
              <a:rPr lang="ja-JP" altLang="en-US" sz="2400" dirty="0"/>
              <a:t>試行</a:t>
            </a:r>
            <a:endParaRPr lang="en-US" altLang="ja-JP" sz="2400" dirty="0"/>
          </a:p>
          <a:p>
            <a:r>
              <a:rPr lang="ja-JP" altLang="en-US" sz="2400" dirty="0"/>
              <a:t>山の切り替えは参加者には伝えない</a:t>
            </a:r>
            <a:endParaRPr lang="en-US" altLang="ja-JP" sz="2400" dirty="0"/>
          </a:p>
          <a:p>
            <a:r>
              <a:rPr lang="ja-JP" altLang="en-US" sz="2400" dirty="0"/>
              <a:t>成績に応じて謝金を支払うと教示</a:t>
            </a:r>
            <a:endParaRPr lang="en-US" altLang="ja-JP" sz="2400" dirty="0"/>
          </a:p>
          <a:p>
            <a:endParaRPr lang="ja-JP" altLang="en-US" sz="2400" dirty="0"/>
          </a:p>
          <a:p>
            <a:endParaRPr lang="ja-JP" altLang="en-US" sz="2400" dirty="0"/>
          </a:p>
        </p:txBody>
      </p:sp>
    </p:spTree>
    <p:extLst>
      <p:ext uri="{BB962C8B-B14F-4D97-AF65-F5344CB8AC3E}">
        <p14:creationId xmlns:p14="http://schemas.microsoft.com/office/powerpoint/2010/main" val="325669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テキスト ボックス 39">
            <a:extLst>
              <a:ext uri="{FF2B5EF4-FFF2-40B4-BE49-F238E27FC236}">
                <a16:creationId xmlns:a16="http://schemas.microsoft.com/office/drawing/2014/main" id="{3D40A568-8635-40C8-BE55-9FB59E9EBD76}"/>
              </a:ext>
            </a:extLst>
          </p:cNvPr>
          <p:cNvSpPr txBox="1"/>
          <p:nvPr/>
        </p:nvSpPr>
        <p:spPr>
          <a:xfrm>
            <a:off x="699331" y="1752086"/>
            <a:ext cx="470192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Cloninger </a:t>
            </a: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のパーソナリティ理論</a:t>
            </a:r>
          </a:p>
        </p:txBody>
      </p:sp>
      <p:sp>
        <p:nvSpPr>
          <p:cNvPr id="41" name="四角形: 角を丸くする 40">
            <a:extLst>
              <a:ext uri="{FF2B5EF4-FFF2-40B4-BE49-F238E27FC236}">
                <a16:creationId xmlns:a16="http://schemas.microsoft.com/office/drawing/2014/main" id="{9620F404-F1F6-454B-94B3-D453D896A338}"/>
              </a:ext>
            </a:extLst>
          </p:cNvPr>
          <p:cNvSpPr/>
          <p:nvPr/>
        </p:nvSpPr>
        <p:spPr>
          <a:xfrm>
            <a:off x="5184743" y="2491965"/>
            <a:ext cx="2243579" cy="524612"/>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パーソナリティ</a:t>
            </a:r>
          </a:p>
        </p:txBody>
      </p:sp>
      <p:sp>
        <p:nvSpPr>
          <p:cNvPr id="42" name="四角形: 角を丸くする 41">
            <a:extLst>
              <a:ext uri="{FF2B5EF4-FFF2-40B4-BE49-F238E27FC236}">
                <a16:creationId xmlns:a16="http://schemas.microsoft.com/office/drawing/2014/main" id="{44EE372D-2814-4C14-A411-67B2655E41AA}"/>
              </a:ext>
            </a:extLst>
          </p:cNvPr>
          <p:cNvSpPr/>
          <p:nvPr/>
        </p:nvSpPr>
        <p:spPr>
          <a:xfrm>
            <a:off x="3761295" y="3883843"/>
            <a:ext cx="980388" cy="556182"/>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気質</a:t>
            </a:r>
          </a:p>
        </p:txBody>
      </p:sp>
      <p:sp>
        <p:nvSpPr>
          <p:cNvPr id="43" name="四角形: 角を丸くする 42">
            <a:extLst>
              <a:ext uri="{FF2B5EF4-FFF2-40B4-BE49-F238E27FC236}">
                <a16:creationId xmlns:a16="http://schemas.microsoft.com/office/drawing/2014/main" id="{32A5AC30-6605-4B3D-B84C-C80E73A661D0}"/>
              </a:ext>
            </a:extLst>
          </p:cNvPr>
          <p:cNvSpPr/>
          <p:nvPr/>
        </p:nvSpPr>
        <p:spPr>
          <a:xfrm>
            <a:off x="7759831" y="3883843"/>
            <a:ext cx="980388" cy="556182"/>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性格</a:t>
            </a:r>
          </a:p>
        </p:txBody>
      </p:sp>
      <p:sp>
        <p:nvSpPr>
          <p:cNvPr id="44" name="四角形: 角を丸くする 43">
            <a:extLst>
              <a:ext uri="{FF2B5EF4-FFF2-40B4-BE49-F238E27FC236}">
                <a16:creationId xmlns:a16="http://schemas.microsoft.com/office/drawing/2014/main" id="{D3F41A88-8D65-4E19-8327-00C16D91621D}"/>
              </a:ext>
            </a:extLst>
          </p:cNvPr>
          <p:cNvSpPr/>
          <p:nvPr/>
        </p:nvSpPr>
        <p:spPr>
          <a:xfrm>
            <a:off x="1884612"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新奇性追求</a:t>
            </a:r>
          </a:p>
        </p:txBody>
      </p:sp>
      <p:sp>
        <p:nvSpPr>
          <p:cNvPr id="45" name="四角形: 角を丸くする 44">
            <a:extLst>
              <a:ext uri="{FF2B5EF4-FFF2-40B4-BE49-F238E27FC236}">
                <a16:creationId xmlns:a16="http://schemas.microsoft.com/office/drawing/2014/main" id="{99B100F1-C251-4076-83BE-D455B42059B2}"/>
              </a:ext>
            </a:extLst>
          </p:cNvPr>
          <p:cNvSpPr/>
          <p:nvPr/>
        </p:nvSpPr>
        <p:spPr>
          <a:xfrm>
            <a:off x="3050295"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損害</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回避</a:t>
            </a:r>
          </a:p>
        </p:txBody>
      </p:sp>
      <p:sp>
        <p:nvSpPr>
          <p:cNvPr id="46" name="四角形: 角を丸くする 45">
            <a:extLst>
              <a:ext uri="{FF2B5EF4-FFF2-40B4-BE49-F238E27FC236}">
                <a16:creationId xmlns:a16="http://schemas.microsoft.com/office/drawing/2014/main" id="{761CA023-27B3-4CFD-896A-F3566C9D99E9}"/>
              </a:ext>
            </a:extLst>
          </p:cNvPr>
          <p:cNvSpPr/>
          <p:nvPr/>
        </p:nvSpPr>
        <p:spPr>
          <a:xfrm>
            <a:off x="4215978"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報酬</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依存</a:t>
            </a:r>
          </a:p>
        </p:txBody>
      </p:sp>
      <p:sp>
        <p:nvSpPr>
          <p:cNvPr id="47" name="四角形: 角を丸くする 46">
            <a:extLst>
              <a:ext uri="{FF2B5EF4-FFF2-40B4-BE49-F238E27FC236}">
                <a16:creationId xmlns:a16="http://schemas.microsoft.com/office/drawing/2014/main" id="{8C4A804A-6AF8-4A1C-AD2B-FDE66261C77D}"/>
              </a:ext>
            </a:extLst>
          </p:cNvPr>
          <p:cNvSpPr/>
          <p:nvPr/>
        </p:nvSpPr>
        <p:spPr>
          <a:xfrm>
            <a:off x="5381661"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固執</a:t>
            </a:r>
          </a:p>
        </p:txBody>
      </p:sp>
      <p:sp>
        <p:nvSpPr>
          <p:cNvPr id="48" name="四角形: 角を丸くする 47">
            <a:extLst>
              <a:ext uri="{FF2B5EF4-FFF2-40B4-BE49-F238E27FC236}">
                <a16:creationId xmlns:a16="http://schemas.microsoft.com/office/drawing/2014/main" id="{24BFCEB8-BCB2-4817-94E8-2328F5FB29E1}"/>
              </a:ext>
            </a:extLst>
          </p:cNvPr>
          <p:cNvSpPr/>
          <p:nvPr/>
        </p:nvSpPr>
        <p:spPr>
          <a:xfrm>
            <a:off x="6707603"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自己</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志向</a:t>
            </a:r>
          </a:p>
        </p:txBody>
      </p:sp>
      <p:sp>
        <p:nvSpPr>
          <p:cNvPr id="49" name="四角形: 角を丸くする 48">
            <a:extLst>
              <a:ext uri="{FF2B5EF4-FFF2-40B4-BE49-F238E27FC236}">
                <a16:creationId xmlns:a16="http://schemas.microsoft.com/office/drawing/2014/main" id="{15090C8D-6D8E-46E0-820A-F375793E6378}"/>
              </a:ext>
            </a:extLst>
          </p:cNvPr>
          <p:cNvSpPr/>
          <p:nvPr/>
        </p:nvSpPr>
        <p:spPr>
          <a:xfrm>
            <a:off x="7873286"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協調</a:t>
            </a:r>
          </a:p>
        </p:txBody>
      </p:sp>
      <p:sp>
        <p:nvSpPr>
          <p:cNvPr id="50" name="四角形: 角を丸くする 49">
            <a:extLst>
              <a:ext uri="{FF2B5EF4-FFF2-40B4-BE49-F238E27FC236}">
                <a16:creationId xmlns:a16="http://schemas.microsoft.com/office/drawing/2014/main" id="{9302932E-AB45-4D48-9D5D-8F67CB4E38D3}"/>
              </a:ext>
            </a:extLst>
          </p:cNvPr>
          <p:cNvSpPr/>
          <p:nvPr/>
        </p:nvSpPr>
        <p:spPr>
          <a:xfrm>
            <a:off x="9038968" y="5524107"/>
            <a:ext cx="1065976" cy="82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自己</a:t>
            </a:r>
            <a:endPar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超越</a:t>
            </a:r>
          </a:p>
        </p:txBody>
      </p:sp>
      <p:cxnSp>
        <p:nvCxnSpPr>
          <p:cNvPr id="52" name="直線矢印コネクタ 51">
            <a:extLst>
              <a:ext uri="{FF2B5EF4-FFF2-40B4-BE49-F238E27FC236}">
                <a16:creationId xmlns:a16="http://schemas.microsoft.com/office/drawing/2014/main" id="{D4F66951-E574-404B-BAE8-41C7900FC662}"/>
              </a:ext>
            </a:extLst>
          </p:cNvPr>
          <p:cNvCxnSpPr>
            <a:stCxn id="44" idx="0"/>
          </p:cNvCxnSpPr>
          <p:nvPr/>
        </p:nvCxnSpPr>
        <p:spPr>
          <a:xfrm flipV="1">
            <a:off x="2417600" y="4440025"/>
            <a:ext cx="1569938"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96036D62-EFDA-44EE-8A75-F2C1500A1489}"/>
              </a:ext>
            </a:extLst>
          </p:cNvPr>
          <p:cNvCxnSpPr>
            <a:cxnSpLocks/>
            <a:stCxn id="45" idx="0"/>
          </p:cNvCxnSpPr>
          <p:nvPr/>
        </p:nvCxnSpPr>
        <p:spPr>
          <a:xfrm flipV="1">
            <a:off x="3583283" y="4439093"/>
            <a:ext cx="574047" cy="10850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09AF622-033F-42BB-A25B-7BB012B90B9C}"/>
              </a:ext>
            </a:extLst>
          </p:cNvPr>
          <p:cNvCxnSpPr>
            <a:cxnSpLocks/>
            <a:stCxn id="46" idx="0"/>
          </p:cNvCxnSpPr>
          <p:nvPr/>
        </p:nvCxnSpPr>
        <p:spPr>
          <a:xfrm flipH="1" flipV="1">
            <a:off x="4338084" y="4439093"/>
            <a:ext cx="410882" cy="10850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591420C3-3B68-4144-8FAC-E56971498EBB}"/>
              </a:ext>
            </a:extLst>
          </p:cNvPr>
          <p:cNvCxnSpPr>
            <a:stCxn id="47" idx="0"/>
          </p:cNvCxnSpPr>
          <p:nvPr/>
        </p:nvCxnSpPr>
        <p:spPr>
          <a:xfrm flipH="1" flipV="1">
            <a:off x="4520526" y="4440025"/>
            <a:ext cx="1394123"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7CC511DB-E7FF-4D29-B51F-1683E3D688A8}"/>
              </a:ext>
            </a:extLst>
          </p:cNvPr>
          <p:cNvCxnSpPr>
            <a:stCxn id="48" idx="0"/>
          </p:cNvCxnSpPr>
          <p:nvPr/>
        </p:nvCxnSpPr>
        <p:spPr>
          <a:xfrm flipV="1">
            <a:off x="7240591" y="4435498"/>
            <a:ext cx="819327" cy="1088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BB5A7BA-DDD2-46D8-8302-30A52E7707E8}"/>
              </a:ext>
            </a:extLst>
          </p:cNvPr>
          <p:cNvCxnSpPr>
            <a:cxnSpLocks/>
            <a:stCxn id="49" idx="0"/>
            <a:endCxn id="43" idx="2"/>
          </p:cNvCxnSpPr>
          <p:nvPr/>
        </p:nvCxnSpPr>
        <p:spPr>
          <a:xfrm flipH="1" flipV="1">
            <a:off x="8250025" y="4440025"/>
            <a:ext cx="156249" cy="10840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285A66A-B5E5-480B-8A46-E50558CF4F34}"/>
              </a:ext>
            </a:extLst>
          </p:cNvPr>
          <p:cNvCxnSpPr>
            <a:stCxn id="50" idx="0"/>
          </p:cNvCxnSpPr>
          <p:nvPr/>
        </p:nvCxnSpPr>
        <p:spPr>
          <a:xfrm flipH="1" flipV="1">
            <a:off x="8496357" y="4435498"/>
            <a:ext cx="1075599" cy="10886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19E2DF4-B617-41CA-9877-86A39D503AAC}"/>
              </a:ext>
            </a:extLst>
          </p:cNvPr>
          <p:cNvCxnSpPr/>
          <p:nvPr/>
        </p:nvCxnSpPr>
        <p:spPr>
          <a:xfrm>
            <a:off x="4748966" y="4034671"/>
            <a:ext cx="30108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B077147D-5385-4CF3-9B89-7C2160B95EBB}"/>
              </a:ext>
            </a:extLst>
          </p:cNvPr>
          <p:cNvCxnSpPr/>
          <p:nvPr/>
        </p:nvCxnSpPr>
        <p:spPr>
          <a:xfrm flipH="1">
            <a:off x="4748966" y="4199642"/>
            <a:ext cx="301086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B50F892-5B5D-42D2-9A86-766FE899806A}"/>
              </a:ext>
            </a:extLst>
          </p:cNvPr>
          <p:cNvCxnSpPr>
            <a:stCxn id="42" idx="0"/>
          </p:cNvCxnSpPr>
          <p:nvPr/>
        </p:nvCxnSpPr>
        <p:spPr>
          <a:xfrm flipV="1">
            <a:off x="4251489" y="3016577"/>
            <a:ext cx="1734532" cy="867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42B3BD97-9510-4E07-9510-E05CC618CBDE}"/>
              </a:ext>
            </a:extLst>
          </p:cNvPr>
          <p:cNvCxnSpPr>
            <a:stCxn id="43" idx="0"/>
          </p:cNvCxnSpPr>
          <p:nvPr/>
        </p:nvCxnSpPr>
        <p:spPr>
          <a:xfrm flipH="1" flipV="1">
            <a:off x="6513922" y="3016577"/>
            <a:ext cx="1736103" cy="867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1A9AC77D-26B0-472D-A3CB-164D04E8EC5C}"/>
              </a:ext>
            </a:extLst>
          </p:cNvPr>
          <p:cNvSpPr/>
          <p:nvPr/>
        </p:nvSpPr>
        <p:spPr>
          <a:xfrm>
            <a:off x="1715678" y="5429839"/>
            <a:ext cx="2500300" cy="10463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 name="タイトル 1">
            <a:extLst>
              <a:ext uri="{FF2B5EF4-FFF2-40B4-BE49-F238E27FC236}">
                <a16:creationId xmlns:a16="http://schemas.microsoft.com/office/drawing/2014/main" id="{D7BD129D-9757-4DD6-93A5-E220304F0B9A}"/>
              </a:ext>
            </a:extLst>
          </p:cNvPr>
          <p:cNvSpPr txBox="1">
            <a:spLocks/>
          </p:cNvSpPr>
          <p:nvPr/>
        </p:nvSpPr>
        <p:spPr>
          <a:xfrm>
            <a:off x="97858" y="262936"/>
            <a:ext cx="11418072" cy="7192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b="1" dirty="0">
                <a:solidFill>
                  <a:schemeClr val="bg1"/>
                </a:solidFill>
                <a:latin typeface="HG丸ｺﾞｼｯｸM-PRO" panose="020F0600000000000000" pitchFamily="50" charset="-128"/>
                <a:ea typeface="HG丸ｺﾞｼｯｸM-PRO" panose="020F0600000000000000" pitchFamily="50" charset="-128"/>
              </a:rPr>
              <a:t>気質特性との関係</a:t>
            </a:r>
          </a:p>
        </p:txBody>
      </p:sp>
      <p:grpSp>
        <p:nvGrpSpPr>
          <p:cNvPr id="31" name="グループ化 30">
            <a:extLst>
              <a:ext uri="{FF2B5EF4-FFF2-40B4-BE49-F238E27FC236}">
                <a16:creationId xmlns:a16="http://schemas.microsoft.com/office/drawing/2014/main" id="{ECC7AEF0-888F-49CC-8A5C-FA56E61F14F1}"/>
              </a:ext>
            </a:extLst>
          </p:cNvPr>
          <p:cNvGrpSpPr/>
          <p:nvPr/>
        </p:nvGrpSpPr>
        <p:grpSpPr>
          <a:xfrm>
            <a:off x="0" y="0"/>
            <a:ext cx="12192000" cy="1287379"/>
            <a:chOff x="0" y="0"/>
            <a:chExt cx="12192000" cy="1287379"/>
          </a:xfrm>
        </p:grpSpPr>
        <p:grpSp>
          <p:nvGrpSpPr>
            <p:cNvPr id="32" name="グループ化 31">
              <a:extLst>
                <a:ext uri="{FF2B5EF4-FFF2-40B4-BE49-F238E27FC236}">
                  <a16:creationId xmlns:a16="http://schemas.microsoft.com/office/drawing/2014/main" id="{B635ED17-4715-4E3B-AEDF-D2E241425AE1}"/>
                </a:ext>
              </a:extLst>
            </p:cNvPr>
            <p:cNvGrpSpPr/>
            <p:nvPr/>
          </p:nvGrpSpPr>
          <p:grpSpPr>
            <a:xfrm>
              <a:off x="0" y="0"/>
              <a:ext cx="12192000" cy="1287379"/>
              <a:chOff x="0" y="-21145"/>
              <a:chExt cx="12192000" cy="1287379"/>
            </a:xfrm>
          </p:grpSpPr>
          <p:sp>
            <p:nvSpPr>
              <p:cNvPr id="34" name="正方形/長方形 33">
                <a:extLst>
                  <a:ext uri="{FF2B5EF4-FFF2-40B4-BE49-F238E27FC236}">
                    <a16:creationId xmlns:a16="http://schemas.microsoft.com/office/drawing/2014/main" id="{79298A61-F8CC-4FED-BB40-39798032A3A1}"/>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5" name="直角三角形 34">
                <a:extLst>
                  <a:ext uri="{FF2B5EF4-FFF2-40B4-BE49-F238E27FC236}">
                    <a16:creationId xmlns:a16="http://schemas.microsoft.com/office/drawing/2014/main" id="{F23EAC5B-FAF0-476B-8923-33B7DA32D2F7}"/>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33" name="タイトル 1">
              <a:extLst>
                <a:ext uri="{FF2B5EF4-FFF2-40B4-BE49-F238E27FC236}">
                  <a16:creationId xmlns:a16="http://schemas.microsoft.com/office/drawing/2014/main" id="{B37E8EF3-EFF3-46A4-A3BA-BC3DC3E5EBD0}"/>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気質特性との関係</a:t>
              </a:r>
              <a:endParaRPr lang="ja-JP" altLang="en-US" sz="3800" dirty="0">
                <a:solidFill>
                  <a:schemeClr val="bg1"/>
                </a:solidFill>
              </a:endParaRPr>
            </a:p>
          </p:txBody>
        </p:sp>
      </p:grpSp>
    </p:spTree>
    <p:extLst>
      <p:ext uri="{BB962C8B-B14F-4D97-AF65-F5344CB8AC3E}">
        <p14:creationId xmlns:p14="http://schemas.microsoft.com/office/powerpoint/2010/main" val="320148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endParaRPr lang="ja-JP" altLang="en-US" sz="3800" dirty="0">
                <a:solidFill>
                  <a:schemeClr val="bg1"/>
                </a:solidFill>
              </a:endParaRPr>
            </a:p>
          </p:txBody>
        </p:sp>
      </p:grpSp>
      <p:sp>
        <p:nvSpPr>
          <p:cNvPr id="19" name="テキスト ボックス 18">
            <a:extLst>
              <a:ext uri="{FF2B5EF4-FFF2-40B4-BE49-F238E27FC236}">
                <a16:creationId xmlns:a16="http://schemas.microsoft.com/office/drawing/2014/main" id="{1405DAB6-6185-4377-A3B5-1B182923ECB0}"/>
              </a:ext>
            </a:extLst>
          </p:cNvPr>
          <p:cNvSpPr txBox="1"/>
          <p:nvPr/>
        </p:nvSpPr>
        <p:spPr>
          <a:xfrm>
            <a:off x="1566234" y="2534819"/>
            <a:ext cx="1338828" cy="369332"/>
          </a:xfrm>
          <a:prstGeom prst="rect">
            <a:avLst/>
          </a:prstGeom>
          <a:noFill/>
          <a:ln w="25400">
            <a:solidFill>
              <a:schemeClr val="accent1"/>
            </a:solidFill>
          </a:ln>
        </p:spPr>
        <p:txBody>
          <a:bodyPr wrap="none" rtlCol="0">
            <a:spAutoFit/>
          </a:bodyPr>
          <a:lstStyle/>
          <a:p>
            <a:r>
              <a:rPr kumimoji="1" lang="ja-JP" altLang="en-US" dirty="0"/>
              <a:t>切り替え前</a:t>
            </a:r>
          </a:p>
        </p:txBody>
      </p:sp>
      <p:sp>
        <p:nvSpPr>
          <p:cNvPr id="20" name="テキスト ボックス 19">
            <a:extLst>
              <a:ext uri="{FF2B5EF4-FFF2-40B4-BE49-F238E27FC236}">
                <a16:creationId xmlns:a16="http://schemas.microsoft.com/office/drawing/2014/main" id="{6E07F121-1392-41B7-A385-584C5C93BD5C}"/>
              </a:ext>
            </a:extLst>
          </p:cNvPr>
          <p:cNvSpPr txBox="1"/>
          <p:nvPr/>
        </p:nvSpPr>
        <p:spPr>
          <a:xfrm>
            <a:off x="1566234" y="5148712"/>
            <a:ext cx="1338828" cy="369332"/>
          </a:xfrm>
          <a:prstGeom prst="rect">
            <a:avLst/>
          </a:prstGeom>
          <a:noFill/>
          <a:ln w="25400">
            <a:solidFill>
              <a:schemeClr val="accent2"/>
            </a:solidFill>
          </a:ln>
        </p:spPr>
        <p:txBody>
          <a:bodyPr wrap="none" rtlCol="0">
            <a:spAutoFit/>
          </a:bodyPr>
          <a:lstStyle/>
          <a:p>
            <a:r>
              <a:rPr kumimoji="1" lang="ja-JP" altLang="en-US" dirty="0"/>
              <a:t>切り替え後</a:t>
            </a:r>
          </a:p>
        </p:txBody>
      </p:sp>
      <p:graphicFrame>
        <p:nvGraphicFramePr>
          <p:cNvPr id="21" name="グラフ 20">
            <a:extLst>
              <a:ext uri="{FF2B5EF4-FFF2-40B4-BE49-F238E27FC236}">
                <a16:creationId xmlns:a16="http://schemas.microsoft.com/office/drawing/2014/main" id="{00000000-0008-0000-0300-000008000000}"/>
              </a:ext>
            </a:extLst>
          </p:cNvPr>
          <p:cNvGraphicFramePr>
            <a:graphicFrameLocks/>
          </p:cNvGraphicFramePr>
          <p:nvPr>
            <p:extLst>
              <p:ext uri="{D42A27DB-BD31-4B8C-83A1-F6EECF244321}">
                <p14:modId xmlns:p14="http://schemas.microsoft.com/office/powerpoint/2010/main" val="3243691845"/>
              </p:ext>
            </p:extLst>
          </p:nvPr>
        </p:nvGraphicFramePr>
        <p:xfrm>
          <a:off x="2932743" y="1463439"/>
          <a:ext cx="4140000" cy="241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グラフ 23">
            <a:extLst>
              <a:ext uri="{FF2B5EF4-FFF2-40B4-BE49-F238E27FC236}">
                <a16:creationId xmlns:a16="http://schemas.microsoft.com/office/drawing/2014/main" id="{00000000-0008-0000-0300-000009000000}"/>
              </a:ext>
            </a:extLst>
          </p:cNvPr>
          <p:cNvGraphicFramePr>
            <a:graphicFrameLocks/>
          </p:cNvGraphicFramePr>
          <p:nvPr>
            <p:extLst>
              <p:ext uri="{D42A27DB-BD31-4B8C-83A1-F6EECF244321}">
                <p14:modId xmlns:p14="http://schemas.microsoft.com/office/powerpoint/2010/main" val="2164301948"/>
              </p:ext>
            </p:extLst>
          </p:nvPr>
        </p:nvGraphicFramePr>
        <p:xfrm>
          <a:off x="2932743" y="4077213"/>
          <a:ext cx="4140000" cy="2412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0508B1DC-76FF-4071-86C4-06A1F195ED42}"/>
              </a:ext>
            </a:extLst>
          </p:cNvPr>
          <p:cNvSpPr txBox="1"/>
          <p:nvPr/>
        </p:nvSpPr>
        <p:spPr>
          <a:xfrm>
            <a:off x="5728072" y="3736244"/>
            <a:ext cx="877163" cy="369332"/>
          </a:xfrm>
          <a:prstGeom prst="rect">
            <a:avLst/>
          </a:prstGeom>
          <a:noFill/>
        </p:spPr>
        <p:txBody>
          <a:bodyPr wrap="none" rtlCol="0">
            <a:spAutoFit/>
          </a:bodyPr>
          <a:lstStyle/>
          <a:p>
            <a:r>
              <a:rPr kumimoji="1" lang="ja-JP" altLang="en-US" dirty="0"/>
              <a:t>良い山</a:t>
            </a:r>
          </a:p>
        </p:txBody>
      </p:sp>
      <p:sp>
        <p:nvSpPr>
          <p:cNvPr id="25" name="テキスト ボックス 24">
            <a:extLst>
              <a:ext uri="{FF2B5EF4-FFF2-40B4-BE49-F238E27FC236}">
                <a16:creationId xmlns:a16="http://schemas.microsoft.com/office/drawing/2014/main" id="{25454365-531C-4481-B0D9-BAAC5A7467DB}"/>
              </a:ext>
            </a:extLst>
          </p:cNvPr>
          <p:cNvSpPr txBox="1"/>
          <p:nvPr/>
        </p:nvSpPr>
        <p:spPr>
          <a:xfrm>
            <a:off x="4207097" y="3736244"/>
            <a:ext cx="877163" cy="369332"/>
          </a:xfrm>
          <a:prstGeom prst="rect">
            <a:avLst/>
          </a:prstGeom>
          <a:noFill/>
        </p:spPr>
        <p:txBody>
          <a:bodyPr wrap="none" rtlCol="0">
            <a:spAutoFit/>
          </a:bodyPr>
          <a:lstStyle/>
          <a:p>
            <a:r>
              <a:rPr lang="ja-JP" altLang="en-US" dirty="0"/>
              <a:t>悪い</a:t>
            </a:r>
            <a:r>
              <a:rPr kumimoji="1" lang="ja-JP" altLang="en-US" dirty="0"/>
              <a:t>山</a:t>
            </a:r>
          </a:p>
        </p:txBody>
      </p:sp>
      <p:sp>
        <p:nvSpPr>
          <p:cNvPr id="26" name="テキスト ボックス 25">
            <a:extLst>
              <a:ext uri="{FF2B5EF4-FFF2-40B4-BE49-F238E27FC236}">
                <a16:creationId xmlns:a16="http://schemas.microsoft.com/office/drawing/2014/main" id="{E37D460E-F2FA-4024-BB1C-41ED24818FE1}"/>
              </a:ext>
            </a:extLst>
          </p:cNvPr>
          <p:cNvSpPr txBox="1"/>
          <p:nvPr/>
        </p:nvSpPr>
        <p:spPr>
          <a:xfrm>
            <a:off x="5728072" y="6369145"/>
            <a:ext cx="877163" cy="369332"/>
          </a:xfrm>
          <a:prstGeom prst="rect">
            <a:avLst/>
          </a:prstGeom>
          <a:noFill/>
        </p:spPr>
        <p:txBody>
          <a:bodyPr wrap="none" rtlCol="0">
            <a:spAutoFit/>
          </a:bodyPr>
          <a:lstStyle/>
          <a:p>
            <a:r>
              <a:rPr lang="ja-JP" altLang="en-US" dirty="0"/>
              <a:t>悪い</a:t>
            </a:r>
            <a:r>
              <a:rPr kumimoji="1" lang="ja-JP" altLang="en-US" dirty="0"/>
              <a:t>山</a:t>
            </a:r>
          </a:p>
        </p:txBody>
      </p:sp>
      <p:sp>
        <p:nvSpPr>
          <p:cNvPr id="27" name="テキスト ボックス 26">
            <a:extLst>
              <a:ext uri="{FF2B5EF4-FFF2-40B4-BE49-F238E27FC236}">
                <a16:creationId xmlns:a16="http://schemas.microsoft.com/office/drawing/2014/main" id="{54E720EC-D8CF-4F81-8EBD-C6283FDD68D8}"/>
              </a:ext>
            </a:extLst>
          </p:cNvPr>
          <p:cNvSpPr txBox="1"/>
          <p:nvPr/>
        </p:nvSpPr>
        <p:spPr>
          <a:xfrm>
            <a:off x="4207097" y="6369145"/>
            <a:ext cx="877163" cy="369332"/>
          </a:xfrm>
          <a:prstGeom prst="rect">
            <a:avLst/>
          </a:prstGeom>
          <a:noFill/>
        </p:spPr>
        <p:txBody>
          <a:bodyPr wrap="none" rtlCol="0">
            <a:spAutoFit/>
          </a:bodyPr>
          <a:lstStyle/>
          <a:p>
            <a:r>
              <a:rPr kumimoji="1" lang="ja-JP" altLang="en-US" dirty="0"/>
              <a:t>良い山</a:t>
            </a:r>
          </a:p>
        </p:txBody>
      </p:sp>
      <p:grpSp>
        <p:nvGrpSpPr>
          <p:cNvPr id="18" name="グループ化 17">
            <a:extLst>
              <a:ext uri="{FF2B5EF4-FFF2-40B4-BE49-F238E27FC236}">
                <a16:creationId xmlns:a16="http://schemas.microsoft.com/office/drawing/2014/main" id="{1E0AD497-AB4C-45DA-9D57-CD75D71C6CA2}"/>
              </a:ext>
            </a:extLst>
          </p:cNvPr>
          <p:cNvGrpSpPr/>
          <p:nvPr/>
        </p:nvGrpSpPr>
        <p:grpSpPr>
          <a:xfrm>
            <a:off x="7844420" y="3282988"/>
            <a:ext cx="4067838" cy="1492872"/>
            <a:chOff x="1141472" y="5131646"/>
            <a:chExt cx="4067838" cy="1492872"/>
          </a:xfrm>
        </p:grpSpPr>
        <p:sp>
          <p:nvSpPr>
            <p:cNvPr id="28" name="テキスト ボックス 27">
              <a:extLst>
                <a:ext uri="{FF2B5EF4-FFF2-40B4-BE49-F238E27FC236}">
                  <a16:creationId xmlns:a16="http://schemas.microsoft.com/office/drawing/2014/main" id="{C813C6CC-1A5C-4695-AF85-8896F36FDE9C}"/>
                </a:ext>
              </a:extLst>
            </p:cNvPr>
            <p:cNvSpPr txBox="1"/>
            <p:nvPr/>
          </p:nvSpPr>
          <p:spPr>
            <a:xfrm>
              <a:off x="1318318" y="5235905"/>
              <a:ext cx="3714147" cy="461665"/>
            </a:xfrm>
            <a:prstGeom prst="rect">
              <a:avLst/>
            </a:prstGeom>
            <a:noFill/>
          </p:spPr>
          <p:txBody>
            <a:bodyPr wrap="square" rtlCol="0">
              <a:spAutoFit/>
            </a:bodyPr>
            <a:lstStyle/>
            <a:p>
              <a:pPr algn="ctr"/>
              <a:r>
                <a:rPr kumimoji="1" lang="ja-JP" altLang="en-US" sz="2400" dirty="0"/>
                <a:t>良い山の選択割合が</a:t>
              </a:r>
              <a:r>
                <a:rPr lang="ja-JP" altLang="en-US" sz="2400" dirty="0"/>
                <a:t>低下</a:t>
              </a:r>
              <a:endParaRPr kumimoji="1" lang="ja-JP" altLang="en-US" sz="2400" dirty="0"/>
            </a:p>
          </p:txBody>
        </p:sp>
        <p:sp>
          <p:nvSpPr>
            <p:cNvPr id="29" name="矢印: 下 28">
              <a:extLst>
                <a:ext uri="{FF2B5EF4-FFF2-40B4-BE49-F238E27FC236}">
                  <a16:creationId xmlns:a16="http://schemas.microsoft.com/office/drawing/2014/main" id="{1A8C9F27-C217-49DF-AD2B-65CA37F4813C}"/>
                </a:ext>
              </a:extLst>
            </p:cNvPr>
            <p:cNvSpPr/>
            <p:nvPr/>
          </p:nvSpPr>
          <p:spPr>
            <a:xfrm>
              <a:off x="2506167" y="5724097"/>
              <a:ext cx="1338448"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D0FDC15-A8AF-45B7-9DE7-06021729E919}"/>
                </a:ext>
              </a:extLst>
            </p:cNvPr>
            <p:cNvSpPr txBox="1"/>
            <p:nvPr/>
          </p:nvSpPr>
          <p:spPr>
            <a:xfrm>
              <a:off x="2253695" y="6162853"/>
              <a:ext cx="1843393" cy="461665"/>
            </a:xfrm>
            <a:prstGeom prst="rect">
              <a:avLst/>
            </a:prstGeom>
            <a:noFill/>
          </p:spPr>
          <p:txBody>
            <a:bodyPr wrap="square" rtlCol="0">
              <a:spAutoFit/>
            </a:bodyPr>
            <a:lstStyle/>
            <a:p>
              <a:pPr algn="ctr"/>
              <a:r>
                <a:rPr kumimoji="1" lang="ja-JP" altLang="en-US" sz="2400" dirty="0">
                  <a:solidFill>
                    <a:srgbClr val="FF0000"/>
                  </a:solidFill>
                </a:rPr>
                <a:t>保続の影響</a:t>
              </a:r>
            </a:p>
          </p:txBody>
        </p:sp>
        <p:sp>
          <p:nvSpPr>
            <p:cNvPr id="31" name="四角形: 角を丸くする 30">
              <a:extLst>
                <a:ext uri="{FF2B5EF4-FFF2-40B4-BE49-F238E27FC236}">
                  <a16:creationId xmlns:a16="http://schemas.microsoft.com/office/drawing/2014/main" id="{F0607199-E3F6-4007-849C-E138E1C4E5A2}"/>
                </a:ext>
              </a:extLst>
            </p:cNvPr>
            <p:cNvSpPr/>
            <p:nvPr/>
          </p:nvSpPr>
          <p:spPr>
            <a:xfrm>
              <a:off x="1141472" y="5131646"/>
              <a:ext cx="4067838" cy="149287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4123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決断と保続</a:t>
              </a:r>
              <a:endParaRPr lang="ja-JP" altLang="en-US" sz="3800" dirty="0">
                <a:solidFill>
                  <a:schemeClr val="bg1"/>
                </a:solidFill>
              </a:endParaRPr>
            </a:p>
          </p:txBody>
        </p:sp>
      </p:grpSp>
      <p:sp>
        <p:nvSpPr>
          <p:cNvPr id="31" name="テキスト ボックス 30">
            <a:extLst>
              <a:ext uri="{FF2B5EF4-FFF2-40B4-BE49-F238E27FC236}">
                <a16:creationId xmlns:a16="http://schemas.microsoft.com/office/drawing/2014/main" id="{C4B4D00E-C83B-49C9-856B-FA3901FBFE47}"/>
              </a:ext>
            </a:extLst>
          </p:cNvPr>
          <p:cNvSpPr txBox="1"/>
          <p:nvPr/>
        </p:nvSpPr>
        <p:spPr>
          <a:xfrm>
            <a:off x="6584902" y="5311712"/>
            <a:ext cx="4559770" cy="461665"/>
          </a:xfrm>
          <a:prstGeom prst="rect">
            <a:avLst/>
          </a:prstGeom>
          <a:noFill/>
        </p:spPr>
        <p:txBody>
          <a:bodyPr wrap="square" rtlCol="0">
            <a:spAutoFit/>
          </a:bodyPr>
          <a:lstStyle/>
          <a:p>
            <a:pPr algn="ctr"/>
            <a:r>
              <a:rPr lang="ja-JP" altLang="en-US" sz="2400" dirty="0"/>
              <a:t>決断が早いと保続が強い</a:t>
            </a:r>
            <a:endParaRPr lang="en-US" altLang="ja-JP" sz="2400" dirty="0"/>
          </a:p>
        </p:txBody>
      </p:sp>
      <p:sp>
        <p:nvSpPr>
          <p:cNvPr id="32" name="四角形: 角を丸くする 31">
            <a:extLst>
              <a:ext uri="{FF2B5EF4-FFF2-40B4-BE49-F238E27FC236}">
                <a16:creationId xmlns:a16="http://schemas.microsoft.com/office/drawing/2014/main" id="{9FA92775-E1DD-4117-B0E6-5A6AC8249FC9}"/>
              </a:ext>
            </a:extLst>
          </p:cNvPr>
          <p:cNvSpPr/>
          <p:nvPr/>
        </p:nvSpPr>
        <p:spPr>
          <a:xfrm>
            <a:off x="6454626" y="5206683"/>
            <a:ext cx="4820323" cy="671723"/>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グラフ 11">
            <a:extLst>
              <a:ext uri="{FF2B5EF4-FFF2-40B4-BE49-F238E27FC236}">
                <a16:creationId xmlns:a16="http://schemas.microsoft.com/office/drawing/2014/main" id="{C47A7D95-A21D-4F4F-8319-D35746AAB60A}"/>
              </a:ext>
            </a:extLst>
          </p:cNvPr>
          <p:cNvGraphicFramePr>
            <a:graphicFrameLocks/>
          </p:cNvGraphicFramePr>
          <p:nvPr>
            <p:extLst>
              <p:ext uri="{D42A27DB-BD31-4B8C-83A1-F6EECF244321}">
                <p14:modId xmlns:p14="http://schemas.microsoft.com/office/powerpoint/2010/main" val="1221249271"/>
              </p:ext>
            </p:extLst>
          </p:nvPr>
        </p:nvGraphicFramePr>
        <p:xfrm>
          <a:off x="658547" y="2258925"/>
          <a:ext cx="4771870" cy="3827839"/>
        </p:xfrm>
        <a:graphic>
          <a:graphicData uri="http://schemas.openxmlformats.org/drawingml/2006/chart">
            <c:chart xmlns:c="http://schemas.openxmlformats.org/drawingml/2006/chart" xmlns:r="http://schemas.openxmlformats.org/officeDocument/2006/relationships" r:id="rId2"/>
          </a:graphicData>
        </a:graphic>
      </p:graphicFrame>
      <p:sp>
        <p:nvSpPr>
          <p:cNvPr id="13" name="テキスト ボックス 12">
            <a:extLst>
              <a:ext uri="{FF2B5EF4-FFF2-40B4-BE49-F238E27FC236}">
                <a16:creationId xmlns:a16="http://schemas.microsoft.com/office/drawing/2014/main" id="{462F583C-2450-4627-AA92-3BC2D146F432}"/>
              </a:ext>
            </a:extLst>
          </p:cNvPr>
          <p:cNvSpPr txBox="1"/>
          <p:nvPr/>
        </p:nvSpPr>
        <p:spPr>
          <a:xfrm>
            <a:off x="5807192" y="1688086"/>
            <a:ext cx="6111551" cy="2677656"/>
          </a:xfrm>
          <a:prstGeom prst="rect">
            <a:avLst/>
          </a:prstGeom>
          <a:noFill/>
        </p:spPr>
        <p:txBody>
          <a:bodyPr wrap="square" rtlCol="0">
            <a:spAutoFit/>
          </a:bodyPr>
          <a:lstStyle/>
          <a:p>
            <a:r>
              <a:rPr kumimoji="1" lang="ja-JP" altLang="en-US" sz="2400" dirty="0"/>
              <a:t>（切り替え前の良い山の選択割合）</a:t>
            </a:r>
            <a:r>
              <a:rPr kumimoji="1" lang="ja-JP" altLang="en-US" sz="2400" dirty="0" err="1"/>
              <a:t>ー</a:t>
            </a:r>
            <a:r>
              <a:rPr kumimoji="1" lang="en-US" altLang="ja-JP" sz="2400" dirty="0"/>
              <a:t>	</a:t>
            </a:r>
            <a:r>
              <a:rPr kumimoji="1" lang="ja-JP" altLang="en-US" sz="2400" dirty="0"/>
              <a:t>（切り替え後の良い山の選択割合）</a:t>
            </a:r>
            <a:endParaRPr lang="en-US" altLang="ja-JP" sz="2400" dirty="0"/>
          </a:p>
          <a:p>
            <a:r>
              <a:rPr lang="ja-JP" altLang="en-US" sz="2400" dirty="0"/>
              <a:t>を切り替えにうまく対応できなかった度合いと考え，「保続の強さ」と定義</a:t>
            </a:r>
            <a:endParaRPr lang="en-US" altLang="ja-JP" sz="2400" dirty="0"/>
          </a:p>
          <a:p>
            <a:endParaRPr lang="en-US" altLang="ja-JP" sz="2400" dirty="0"/>
          </a:p>
          <a:p>
            <a:r>
              <a:rPr kumimoji="1" lang="ja-JP" altLang="en-US" sz="2400" dirty="0"/>
              <a:t>山の切り替え（良い山を</a:t>
            </a:r>
            <a:r>
              <a:rPr kumimoji="1" lang="en-US" altLang="ja-JP" sz="2400" dirty="0"/>
              <a:t>7</a:t>
            </a:r>
            <a:r>
              <a:rPr kumimoji="1" lang="ja-JP" altLang="en-US" sz="2400" dirty="0"/>
              <a:t>回連続選択）の早さと保続の強さに相関がみられた</a:t>
            </a:r>
            <a:endParaRPr kumimoji="1" lang="en-US" altLang="ja-JP" sz="2400" dirty="0"/>
          </a:p>
        </p:txBody>
      </p:sp>
      <p:sp>
        <p:nvSpPr>
          <p:cNvPr id="2" name="テキスト ボックス 1">
            <a:extLst>
              <a:ext uri="{FF2B5EF4-FFF2-40B4-BE49-F238E27FC236}">
                <a16:creationId xmlns:a16="http://schemas.microsoft.com/office/drawing/2014/main" id="{C48D19F6-92BD-424B-9ABB-F42B386AF504}"/>
              </a:ext>
            </a:extLst>
          </p:cNvPr>
          <p:cNvSpPr txBox="1"/>
          <p:nvPr/>
        </p:nvSpPr>
        <p:spPr>
          <a:xfrm>
            <a:off x="4447456" y="2258925"/>
            <a:ext cx="982961" cy="646331"/>
          </a:xfrm>
          <a:prstGeom prst="rect">
            <a:avLst/>
          </a:prstGeom>
          <a:noFill/>
        </p:spPr>
        <p:txBody>
          <a:bodyPr wrap="none" rtlCol="0">
            <a:spAutoFit/>
          </a:bodyPr>
          <a:lstStyle/>
          <a:p>
            <a:r>
              <a:rPr lang="en-US" altLang="ja-JP" dirty="0"/>
              <a:t>r = -.52</a:t>
            </a:r>
          </a:p>
          <a:p>
            <a:r>
              <a:rPr kumimoji="1" lang="en-US" altLang="ja-JP" dirty="0"/>
              <a:t>p = .02</a:t>
            </a:r>
            <a:endParaRPr kumimoji="1" lang="ja-JP" altLang="en-US" dirty="0"/>
          </a:p>
        </p:txBody>
      </p:sp>
    </p:spTree>
    <p:extLst>
      <p:ext uri="{BB962C8B-B14F-4D97-AF65-F5344CB8AC3E}">
        <p14:creationId xmlns:p14="http://schemas.microsoft.com/office/powerpoint/2010/main" val="343498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気質特性の影響</a:t>
              </a:r>
              <a:endParaRPr lang="ja-JP" altLang="en-US" sz="3800" dirty="0">
                <a:solidFill>
                  <a:schemeClr val="bg1"/>
                </a:solidFill>
              </a:endParaRPr>
            </a:p>
          </p:txBody>
        </p:sp>
      </p:grpSp>
      <p:graphicFrame>
        <p:nvGraphicFramePr>
          <p:cNvPr id="28" name="グラフ 27">
            <a:extLst>
              <a:ext uri="{FF2B5EF4-FFF2-40B4-BE49-F238E27FC236}">
                <a16:creationId xmlns:a16="http://schemas.microsoft.com/office/drawing/2014/main" id="{C3A03CFF-F72A-4A94-A00F-11BE7155C4E4}"/>
              </a:ext>
            </a:extLst>
          </p:cNvPr>
          <p:cNvGraphicFramePr>
            <a:graphicFrameLocks noChangeAspect="1"/>
          </p:cNvGraphicFramePr>
          <p:nvPr>
            <p:extLst>
              <p:ext uri="{D42A27DB-BD31-4B8C-83A1-F6EECF244321}">
                <p14:modId xmlns:p14="http://schemas.microsoft.com/office/powerpoint/2010/main" val="1938695216"/>
              </p:ext>
            </p:extLst>
          </p:nvPr>
        </p:nvGraphicFramePr>
        <p:xfrm>
          <a:off x="751683" y="1925050"/>
          <a:ext cx="3148367" cy="2935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グラフ 28">
            <a:extLst>
              <a:ext uri="{FF2B5EF4-FFF2-40B4-BE49-F238E27FC236}">
                <a16:creationId xmlns:a16="http://schemas.microsoft.com/office/drawing/2014/main" id="{1C9D8E7B-BAFB-45E4-BEDA-BAFA96313CE4}"/>
              </a:ext>
            </a:extLst>
          </p:cNvPr>
          <p:cNvGraphicFramePr>
            <a:graphicFrameLocks noChangeAspect="1"/>
          </p:cNvGraphicFramePr>
          <p:nvPr>
            <p:extLst>
              <p:ext uri="{D42A27DB-BD31-4B8C-83A1-F6EECF244321}">
                <p14:modId xmlns:p14="http://schemas.microsoft.com/office/powerpoint/2010/main" val="1967003267"/>
              </p:ext>
            </p:extLst>
          </p:nvPr>
        </p:nvGraphicFramePr>
        <p:xfrm>
          <a:off x="8086986" y="1925050"/>
          <a:ext cx="3148367" cy="2935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グラフ 29">
            <a:extLst>
              <a:ext uri="{FF2B5EF4-FFF2-40B4-BE49-F238E27FC236}">
                <a16:creationId xmlns:a16="http://schemas.microsoft.com/office/drawing/2014/main" id="{D51AF97D-58F0-4814-9A6D-CC50669B8D08}"/>
              </a:ext>
            </a:extLst>
          </p:cNvPr>
          <p:cNvGraphicFramePr>
            <a:graphicFrameLocks noChangeAspect="1"/>
          </p:cNvGraphicFramePr>
          <p:nvPr>
            <p:extLst>
              <p:ext uri="{D42A27DB-BD31-4B8C-83A1-F6EECF244321}">
                <p14:modId xmlns:p14="http://schemas.microsoft.com/office/powerpoint/2010/main" val="3180781367"/>
              </p:ext>
            </p:extLst>
          </p:nvPr>
        </p:nvGraphicFramePr>
        <p:xfrm>
          <a:off x="4419335" y="1925050"/>
          <a:ext cx="3148367" cy="2935224"/>
        </p:xfrm>
        <a:graphic>
          <a:graphicData uri="http://schemas.openxmlformats.org/drawingml/2006/chart">
            <c:chart xmlns:c="http://schemas.openxmlformats.org/drawingml/2006/chart" xmlns:r="http://schemas.openxmlformats.org/officeDocument/2006/relationships" r:id="rId4"/>
          </a:graphicData>
        </a:graphic>
      </p:graphicFrame>
      <p:sp>
        <p:nvSpPr>
          <p:cNvPr id="12" name="テキスト ボックス 11">
            <a:extLst>
              <a:ext uri="{FF2B5EF4-FFF2-40B4-BE49-F238E27FC236}">
                <a16:creationId xmlns:a16="http://schemas.microsoft.com/office/drawing/2014/main" id="{8EA224FD-AE36-4D6A-A2CB-6CD66CEE8055}"/>
              </a:ext>
            </a:extLst>
          </p:cNvPr>
          <p:cNvSpPr txBox="1"/>
          <p:nvPr/>
        </p:nvSpPr>
        <p:spPr>
          <a:xfrm>
            <a:off x="3241202" y="1892789"/>
            <a:ext cx="806631" cy="523220"/>
          </a:xfrm>
          <a:prstGeom prst="rect">
            <a:avLst/>
          </a:prstGeom>
          <a:noFill/>
        </p:spPr>
        <p:txBody>
          <a:bodyPr wrap="none" rtlCol="0">
            <a:spAutoFit/>
          </a:bodyPr>
          <a:lstStyle/>
          <a:p>
            <a:r>
              <a:rPr lang="en-US" altLang="ja-JP" sz="1400" dirty="0"/>
              <a:t>r = -.47</a:t>
            </a:r>
          </a:p>
          <a:p>
            <a:r>
              <a:rPr kumimoji="1" lang="en-US" altLang="ja-JP" sz="1400" dirty="0"/>
              <a:t>p = .03</a:t>
            </a:r>
            <a:endParaRPr kumimoji="1" lang="ja-JP" altLang="en-US" sz="1400" dirty="0"/>
          </a:p>
        </p:txBody>
      </p:sp>
      <p:sp>
        <p:nvSpPr>
          <p:cNvPr id="13" name="テキスト ボックス 12">
            <a:extLst>
              <a:ext uri="{FF2B5EF4-FFF2-40B4-BE49-F238E27FC236}">
                <a16:creationId xmlns:a16="http://schemas.microsoft.com/office/drawing/2014/main" id="{7038BE0D-212D-499A-9FD2-21C7F085BB21}"/>
              </a:ext>
            </a:extLst>
          </p:cNvPr>
          <p:cNvSpPr txBox="1"/>
          <p:nvPr/>
        </p:nvSpPr>
        <p:spPr>
          <a:xfrm>
            <a:off x="6985049" y="1892789"/>
            <a:ext cx="766557" cy="523220"/>
          </a:xfrm>
          <a:prstGeom prst="rect">
            <a:avLst/>
          </a:prstGeom>
          <a:noFill/>
        </p:spPr>
        <p:txBody>
          <a:bodyPr wrap="none" rtlCol="0">
            <a:spAutoFit/>
          </a:bodyPr>
          <a:lstStyle/>
          <a:p>
            <a:r>
              <a:rPr lang="en-US" altLang="ja-JP" sz="1400" dirty="0"/>
              <a:t>r = .58</a:t>
            </a:r>
          </a:p>
          <a:p>
            <a:r>
              <a:rPr kumimoji="1" lang="en-US" altLang="ja-JP" sz="1400" dirty="0"/>
              <a:t>p = .01</a:t>
            </a:r>
            <a:endParaRPr kumimoji="1" lang="ja-JP" altLang="en-US" sz="1400" dirty="0"/>
          </a:p>
        </p:txBody>
      </p:sp>
      <p:sp>
        <p:nvSpPr>
          <p:cNvPr id="14" name="テキスト ボックス 13">
            <a:extLst>
              <a:ext uri="{FF2B5EF4-FFF2-40B4-BE49-F238E27FC236}">
                <a16:creationId xmlns:a16="http://schemas.microsoft.com/office/drawing/2014/main" id="{998BDA53-2577-45AE-B67E-F8742B201F28}"/>
              </a:ext>
            </a:extLst>
          </p:cNvPr>
          <p:cNvSpPr txBox="1"/>
          <p:nvPr/>
        </p:nvSpPr>
        <p:spPr>
          <a:xfrm>
            <a:off x="10514776" y="1892789"/>
            <a:ext cx="766557" cy="523220"/>
          </a:xfrm>
          <a:prstGeom prst="rect">
            <a:avLst/>
          </a:prstGeom>
          <a:noFill/>
        </p:spPr>
        <p:txBody>
          <a:bodyPr wrap="none" rtlCol="0">
            <a:spAutoFit/>
          </a:bodyPr>
          <a:lstStyle/>
          <a:p>
            <a:r>
              <a:rPr lang="en-US" altLang="ja-JP" sz="1400" dirty="0"/>
              <a:t>r = .45</a:t>
            </a:r>
          </a:p>
          <a:p>
            <a:r>
              <a:rPr kumimoji="1" lang="en-US" altLang="ja-JP" sz="1400" dirty="0"/>
              <a:t>p = .04</a:t>
            </a:r>
            <a:endParaRPr kumimoji="1" lang="ja-JP" altLang="en-US" sz="1400" dirty="0"/>
          </a:p>
        </p:txBody>
      </p:sp>
      <p:sp>
        <p:nvSpPr>
          <p:cNvPr id="2" name="テキスト ボックス 1">
            <a:extLst>
              <a:ext uri="{FF2B5EF4-FFF2-40B4-BE49-F238E27FC236}">
                <a16:creationId xmlns:a16="http://schemas.microsoft.com/office/drawing/2014/main" id="{4341809C-D877-4083-936D-AEED411AA5E9}"/>
              </a:ext>
            </a:extLst>
          </p:cNvPr>
          <p:cNvSpPr txBox="1"/>
          <p:nvPr/>
        </p:nvSpPr>
        <p:spPr>
          <a:xfrm>
            <a:off x="1896596" y="1459719"/>
            <a:ext cx="1338828" cy="369332"/>
          </a:xfrm>
          <a:prstGeom prst="rect">
            <a:avLst/>
          </a:prstGeom>
          <a:noFill/>
        </p:spPr>
        <p:txBody>
          <a:bodyPr wrap="none" rtlCol="0">
            <a:spAutoFit/>
          </a:bodyPr>
          <a:lstStyle/>
          <a:p>
            <a:r>
              <a:rPr kumimoji="1" lang="ja-JP" altLang="en-US" dirty="0"/>
              <a:t>切り替え前</a:t>
            </a:r>
          </a:p>
        </p:txBody>
      </p:sp>
      <p:sp>
        <p:nvSpPr>
          <p:cNvPr id="16" name="テキスト ボックス 15">
            <a:extLst>
              <a:ext uri="{FF2B5EF4-FFF2-40B4-BE49-F238E27FC236}">
                <a16:creationId xmlns:a16="http://schemas.microsoft.com/office/drawing/2014/main" id="{1711B794-01AA-410E-B857-148CF9F41749}"/>
              </a:ext>
            </a:extLst>
          </p:cNvPr>
          <p:cNvSpPr txBox="1"/>
          <p:nvPr/>
        </p:nvSpPr>
        <p:spPr>
          <a:xfrm>
            <a:off x="5153879" y="1459719"/>
            <a:ext cx="2287806" cy="369332"/>
          </a:xfrm>
          <a:prstGeom prst="rect">
            <a:avLst/>
          </a:prstGeom>
          <a:noFill/>
        </p:spPr>
        <p:txBody>
          <a:bodyPr wrap="none" rtlCol="0">
            <a:spAutoFit/>
          </a:bodyPr>
          <a:lstStyle/>
          <a:p>
            <a:r>
              <a:rPr kumimoji="1" lang="ja-JP" altLang="en-US" dirty="0"/>
              <a:t>切り替え直後</a:t>
            </a:r>
            <a:r>
              <a:rPr lang="en-US" altLang="ja-JP" dirty="0"/>
              <a:t>16</a:t>
            </a:r>
            <a:r>
              <a:rPr kumimoji="1" lang="ja-JP" altLang="en-US" dirty="0"/>
              <a:t>試行</a:t>
            </a:r>
          </a:p>
        </p:txBody>
      </p:sp>
      <p:sp>
        <p:nvSpPr>
          <p:cNvPr id="17" name="テキスト ボックス 16">
            <a:extLst>
              <a:ext uri="{FF2B5EF4-FFF2-40B4-BE49-F238E27FC236}">
                <a16:creationId xmlns:a16="http://schemas.microsoft.com/office/drawing/2014/main" id="{22067A88-BA4D-440D-86B3-2BF416A8A36A}"/>
              </a:ext>
            </a:extLst>
          </p:cNvPr>
          <p:cNvSpPr txBox="1"/>
          <p:nvPr/>
        </p:nvSpPr>
        <p:spPr>
          <a:xfrm>
            <a:off x="9231899" y="1459719"/>
            <a:ext cx="1338828" cy="369332"/>
          </a:xfrm>
          <a:prstGeom prst="rect">
            <a:avLst/>
          </a:prstGeom>
          <a:noFill/>
        </p:spPr>
        <p:txBody>
          <a:bodyPr wrap="none" rtlCol="0">
            <a:spAutoFit/>
          </a:bodyPr>
          <a:lstStyle/>
          <a:p>
            <a:r>
              <a:rPr kumimoji="1" lang="ja-JP" altLang="en-US" dirty="0"/>
              <a:t>切り替え後</a:t>
            </a:r>
          </a:p>
        </p:txBody>
      </p:sp>
      <p:sp>
        <p:nvSpPr>
          <p:cNvPr id="8" name="四角形: 角を丸くする 7">
            <a:extLst>
              <a:ext uri="{FF2B5EF4-FFF2-40B4-BE49-F238E27FC236}">
                <a16:creationId xmlns:a16="http://schemas.microsoft.com/office/drawing/2014/main" id="{85EC934C-0816-4E1A-90AB-BA52A2E1120A}"/>
              </a:ext>
            </a:extLst>
          </p:cNvPr>
          <p:cNvSpPr/>
          <p:nvPr/>
        </p:nvSpPr>
        <p:spPr>
          <a:xfrm>
            <a:off x="783124" y="1383378"/>
            <a:ext cx="7303862" cy="3379122"/>
          </a:xfrm>
          <a:prstGeom prst="roundRect">
            <a:avLst>
              <a:gd name="adj" fmla="val 9644"/>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3D3A0CD-A6F2-42D4-9074-C4925B2D8367}"/>
              </a:ext>
            </a:extLst>
          </p:cNvPr>
          <p:cNvSpPr txBox="1"/>
          <p:nvPr/>
        </p:nvSpPr>
        <p:spPr>
          <a:xfrm>
            <a:off x="880026" y="5511215"/>
            <a:ext cx="1210588" cy="707886"/>
          </a:xfrm>
          <a:prstGeom prst="rect">
            <a:avLst/>
          </a:prstGeom>
          <a:noFill/>
        </p:spPr>
        <p:txBody>
          <a:bodyPr wrap="none" rtlCol="0">
            <a:spAutoFit/>
          </a:bodyPr>
          <a:lstStyle/>
          <a:p>
            <a:pPr algn="ctr"/>
            <a:r>
              <a:rPr kumimoji="1" lang="ja-JP" altLang="en-US" sz="2000" dirty="0"/>
              <a:t>新奇性</a:t>
            </a:r>
            <a:endParaRPr kumimoji="1" lang="en-US" altLang="ja-JP" sz="2000" dirty="0"/>
          </a:p>
          <a:p>
            <a:pPr algn="ctr"/>
            <a:r>
              <a:rPr kumimoji="1" lang="ja-JP" altLang="en-US" sz="2000" dirty="0"/>
              <a:t>追求傾向</a:t>
            </a:r>
          </a:p>
        </p:txBody>
      </p:sp>
      <p:grpSp>
        <p:nvGrpSpPr>
          <p:cNvPr id="36" name="グループ化 35">
            <a:extLst>
              <a:ext uri="{FF2B5EF4-FFF2-40B4-BE49-F238E27FC236}">
                <a16:creationId xmlns:a16="http://schemas.microsoft.com/office/drawing/2014/main" id="{901D87CE-586E-4E7E-8735-72DFD366A0B4}"/>
              </a:ext>
            </a:extLst>
          </p:cNvPr>
          <p:cNvGrpSpPr/>
          <p:nvPr/>
        </p:nvGrpSpPr>
        <p:grpSpPr>
          <a:xfrm>
            <a:off x="2431595" y="5319716"/>
            <a:ext cx="866775" cy="1090884"/>
            <a:chOff x="2810758" y="5271911"/>
            <a:chExt cx="866775" cy="1090884"/>
          </a:xfrm>
        </p:grpSpPr>
        <p:cxnSp>
          <p:nvCxnSpPr>
            <p:cNvPr id="11" name="直線矢印コネクタ 10">
              <a:extLst>
                <a:ext uri="{FF2B5EF4-FFF2-40B4-BE49-F238E27FC236}">
                  <a16:creationId xmlns:a16="http://schemas.microsoft.com/office/drawing/2014/main" id="{5AA1C2EF-8EF2-4D77-B710-AD80ACF9FA9B}"/>
                </a:ext>
              </a:extLst>
            </p:cNvPr>
            <p:cNvCxnSpPr/>
            <p:nvPr/>
          </p:nvCxnSpPr>
          <p:spPr>
            <a:xfrm flipV="1">
              <a:off x="2810758" y="5271911"/>
              <a:ext cx="866775" cy="40957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B71668-FFA6-45B9-AC1F-08A435A0C717}"/>
                </a:ext>
              </a:extLst>
            </p:cNvPr>
            <p:cNvCxnSpPr>
              <a:cxnSpLocks/>
            </p:cNvCxnSpPr>
            <p:nvPr/>
          </p:nvCxnSpPr>
          <p:spPr>
            <a:xfrm>
              <a:off x="2810758" y="5953220"/>
              <a:ext cx="866775" cy="40957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3207C69D-10A8-42DB-9263-EBBD35DC700C}"/>
              </a:ext>
            </a:extLst>
          </p:cNvPr>
          <p:cNvGrpSpPr/>
          <p:nvPr/>
        </p:nvGrpSpPr>
        <p:grpSpPr>
          <a:xfrm>
            <a:off x="3639351" y="5107366"/>
            <a:ext cx="3005951" cy="1515584"/>
            <a:chOff x="4047833" y="5107366"/>
            <a:chExt cx="3005951" cy="1515584"/>
          </a:xfrm>
        </p:grpSpPr>
        <p:sp>
          <p:nvSpPr>
            <p:cNvPr id="19" name="テキスト ボックス 18">
              <a:extLst>
                <a:ext uri="{FF2B5EF4-FFF2-40B4-BE49-F238E27FC236}">
                  <a16:creationId xmlns:a16="http://schemas.microsoft.com/office/drawing/2014/main" id="{8874A8DC-F745-446F-AF7F-72797A9CEFE5}"/>
                </a:ext>
              </a:extLst>
            </p:cNvPr>
            <p:cNvSpPr txBox="1"/>
            <p:nvPr/>
          </p:nvSpPr>
          <p:spPr>
            <a:xfrm>
              <a:off x="4047833" y="5107366"/>
              <a:ext cx="2749471" cy="707886"/>
            </a:xfrm>
            <a:prstGeom prst="rect">
              <a:avLst/>
            </a:prstGeom>
            <a:noFill/>
          </p:spPr>
          <p:txBody>
            <a:bodyPr wrap="none" rtlCol="0">
              <a:spAutoFit/>
            </a:bodyPr>
            <a:lstStyle/>
            <a:p>
              <a:r>
                <a:rPr kumimoji="1" lang="ja-JP" altLang="en-US" sz="2000" dirty="0"/>
                <a:t>切り替え前の良い山の</a:t>
              </a:r>
              <a:endParaRPr kumimoji="1" lang="en-US" altLang="ja-JP" sz="2000" dirty="0"/>
            </a:p>
            <a:p>
              <a:r>
                <a:rPr kumimoji="1" lang="ja-JP" altLang="en-US" sz="2000" dirty="0"/>
                <a:t>選択割合が低い</a:t>
              </a:r>
            </a:p>
          </p:txBody>
        </p:sp>
        <p:sp>
          <p:nvSpPr>
            <p:cNvPr id="26" name="テキスト ボックス 25">
              <a:extLst>
                <a:ext uri="{FF2B5EF4-FFF2-40B4-BE49-F238E27FC236}">
                  <a16:creationId xmlns:a16="http://schemas.microsoft.com/office/drawing/2014/main" id="{91FE032C-63AF-442E-890A-4AE611249520}"/>
                </a:ext>
              </a:extLst>
            </p:cNvPr>
            <p:cNvSpPr txBox="1"/>
            <p:nvPr/>
          </p:nvSpPr>
          <p:spPr>
            <a:xfrm>
              <a:off x="4047833" y="5915064"/>
              <a:ext cx="3005951" cy="707886"/>
            </a:xfrm>
            <a:prstGeom prst="rect">
              <a:avLst/>
            </a:prstGeom>
            <a:noFill/>
          </p:spPr>
          <p:txBody>
            <a:bodyPr wrap="none" rtlCol="0">
              <a:spAutoFit/>
            </a:bodyPr>
            <a:lstStyle/>
            <a:p>
              <a:r>
                <a:rPr kumimoji="1" lang="ja-JP" altLang="en-US" sz="2000" dirty="0"/>
                <a:t>切り替え直後の良い山の</a:t>
              </a:r>
              <a:endParaRPr kumimoji="1" lang="en-US" altLang="ja-JP" sz="2000" dirty="0"/>
            </a:p>
            <a:p>
              <a:r>
                <a:rPr kumimoji="1" lang="ja-JP" altLang="en-US" sz="2000" dirty="0"/>
                <a:t>選択割合が高い</a:t>
              </a:r>
            </a:p>
          </p:txBody>
        </p:sp>
      </p:grpSp>
      <p:grpSp>
        <p:nvGrpSpPr>
          <p:cNvPr id="23" name="グループ化 22">
            <a:extLst>
              <a:ext uri="{FF2B5EF4-FFF2-40B4-BE49-F238E27FC236}">
                <a16:creationId xmlns:a16="http://schemas.microsoft.com/office/drawing/2014/main" id="{E32A3CE8-11A3-4936-B6F0-3A9E468D6397}"/>
              </a:ext>
            </a:extLst>
          </p:cNvPr>
          <p:cNvGrpSpPr/>
          <p:nvPr/>
        </p:nvGrpSpPr>
        <p:grpSpPr>
          <a:xfrm>
            <a:off x="8295601" y="5261254"/>
            <a:ext cx="3262432" cy="1207808"/>
            <a:chOff x="8302342" y="5245865"/>
            <a:chExt cx="3262432" cy="1207808"/>
          </a:xfrm>
        </p:grpSpPr>
        <p:sp>
          <p:nvSpPr>
            <p:cNvPr id="33" name="テキスト ボックス 32">
              <a:extLst>
                <a:ext uri="{FF2B5EF4-FFF2-40B4-BE49-F238E27FC236}">
                  <a16:creationId xmlns:a16="http://schemas.microsoft.com/office/drawing/2014/main" id="{A5560906-CFDC-42D6-8D82-D1B8255E94CD}"/>
                </a:ext>
              </a:extLst>
            </p:cNvPr>
            <p:cNvSpPr txBox="1"/>
            <p:nvPr/>
          </p:nvSpPr>
          <p:spPr>
            <a:xfrm>
              <a:off x="8302342" y="5245865"/>
              <a:ext cx="3262432" cy="400110"/>
            </a:xfrm>
            <a:prstGeom prst="rect">
              <a:avLst/>
            </a:prstGeom>
            <a:noFill/>
          </p:spPr>
          <p:txBody>
            <a:bodyPr wrap="none" rtlCol="0">
              <a:spAutoFit/>
            </a:bodyPr>
            <a:lstStyle/>
            <a:p>
              <a:r>
                <a:rPr kumimoji="1" lang="ja-JP" altLang="en-US" sz="2000" dirty="0"/>
                <a:t>利益追求行動の割合が低い</a:t>
              </a:r>
            </a:p>
          </p:txBody>
        </p:sp>
        <p:sp>
          <p:nvSpPr>
            <p:cNvPr id="34" name="テキスト ボックス 33">
              <a:extLst>
                <a:ext uri="{FF2B5EF4-FFF2-40B4-BE49-F238E27FC236}">
                  <a16:creationId xmlns:a16="http://schemas.microsoft.com/office/drawing/2014/main" id="{FCE708AF-0116-472F-879D-EE309D6A5904}"/>
                </a:ext>
              </a:extLst>
            </p:cNvPr>
            <p:cNvSpPr txBox="1"/>
            <p:nvPr/>
          </p:nvSpPr>
          <p:spPr>
            <a:xfrm>
              <a:off x="8302342" y="6053563"/>
              <a:ext cx="2749471" cy="400110"/>
            </a:xfrm>
            <a:prstGeom prst="rect">
              <a:avLst/>
            </a:prstGeom>
            <a:noFill/>
          </p:spPr>
          <p:txBody>
            <a:bodyPr wrap="none" rtlCol="0">
              <a:spAutoFit/>
            </a:bodyPr>
            <a:lstStyle/>
            <a:p>
              <a:r>
                <a:rPr kumimoji="1" lang="ja-JP" altLang="en-US" sz="2000" dirty="0"/>
                <a:t>探索行動の割合が高い</a:t>
              </a:r>
            </a:p>
          </p:txBody>
        </p:sp>
      </p:grpSp>
      <p:grpSp>
        <p:nvGrpSpPr>
          <p:cNvPr id="25" name="グループ化 24">
            <a:extLst>
              <a:ext uri="{FF2B5EF4-FFF2-40B4-BE49-F238E27FC236}">
                <a16:creationId xmlns:a16="http://schemas.microsoft.com/office/drawing/2014/main" id="{F5D96AF9-2271-426F-A42C-BF3C342DAC06}"/>
              </a:ext>
            </a:extLst>
          </p:cNvPr>
          <p:cNvGrpSpPr/>
          <p:nvPr/>
        </p:nvGrpSpPr>
        <p:grpSpPr>
          <a:xfrm>
            <a:off x="6986283" y="5461309"/>
            <a:ext cx="968335" cy="807698"/>
            <a:chOff x="6949366" y="5430531"/>
            <a:chExt cx="968335" cy="807698"/>
          </a:xfrm>
        </p:grpSpPr>
        <p:cxnSp>
          <p:nvCxnSpPr>
            <p:cNvPr id="21" name="直線矢印コネクタ 20">
              <a:extLst>
                <a:ext uri="{FF2B5EF4-FFF2-40B4-BE49-F238E27FC236}">
                  <a16:creationId xmlns:a16="http://schemas.microsoft.com/office/drawing/2014/main" id="{0FE07D86-1684-4586-AB70-6EC51930594D}"/>
                </a:ext>
              </a:extLst>
            </p:cNvPr>
            <p:cNvCxnSpPr>
              <a:cxnSpLocks/>
            </p:cNvCxnSpPr>
            <p:nvPr/>
          </p:nvCxnSpPr>
          <p:spPr>
            <a:xfrm>
              <a:off x="6949366" y="5430531"/>
              <a:ext cx="968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75BFEC-0533-4D3A-B80B-76BF1E6E6BC7}"/>
                </a:ext>
              </a:extLst>
            </p:cNvPr>
            <p:cNvCxnSpPr>
              <a:cxnSpLocks/>
            </p:cNvCxnSpPr>
            <p:nvPr/>
          </p:nvCxnSpPr>
          <p:spPr>
            <a:xfrm>
              <a:off x="6949366" y="6238229"/>
              <a:ext cx="968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57919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843</Words>
  <Application>Microsoft Office PowerPoint</Application>
  <PresentationFormat>ワイド画面</PresentationFormat>
  <Paragraphs>236</Paragraphs>
  <Slides>16</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HG丸ｺﾞｼｯｸM-PRO</vt:lpstr>
      <vt:lpstr>游ゴシック</vt:lpstr>
      <vt:lpstr>游ゴシック Light</vt:lpstr>
      <vt:lpstr>游明朝</vt:lpstr>
      <vt:lpstr>Arial</vt:lpstr>
      <vt:lpstr>Times New Roman</vt:lpstr>
      <vt:lpstr>Wingdings</vt:lpstr>
      <vt:lpstr>Office テーマ</vt:lpstr>
      <vt:lpstr>アイオワ・ギャンブル課題を用いた認知セットシフトの検討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lpstr>PowerPoint プレゼンテーション</vt:lpstr>
      <vt:lpstr>PowerPoint プレゼンテーション</vt:lpstr>
      <vt:lpstr>PowerPoint プレゼンテーション</vt:lpstr>
      <vt:lpstr>PowerPoint プレゼンテーション</vt:lpstr>
      <vt:lpstr>認知セットシフト・探索特性の検討　－気質特性との関係－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観察者の姿勢による視点取得時の 仮想的身体移動方向の制限</dc:title>
  <dc:creator>前川 亮</dc:creator>
  <cp:lastModifiedBy>前川 亮</cp:lastModifiedBy>
  <cp:revision>130</cp:revision>
  <dcterms:created xsi:type="dcterms:W3CDTF">2018-08-15T03:12:10Z</dcterms:created>
  <dcterms:modified xsi:type="dcterms:W3CDTF">2018-09-11T05:37:01Z</dcterms:modified>
</cp:coreProperties>
</file>