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 id="2147483892" r:id="rId2"/>
  </p:sldMasterIdLst>
  <p:notesMasterIdLst>
    <p:notesMasterId r:id="rId15"/>
  </p:notesMasterIdLst>
  <p:sldIdLst>
    <p:sldId id="256" r:id="rId3"/>
    <p:sldId id="284" r:id="rId4"/>
    <p:sldId id="293" r:id="rId5"/>
    <p:sldId id="294" r:id="rId6"/>
    <p:sldId id="296" r:id="rId7"/>
    <p:sldId id="298" r:id="rId8"/>
    <p:sldId id="297" r:id="rId9"/>
    <p:sldId id="299" r:id="rId10"/>
    <p:sldId id="300" r:id="rId11"/>
    <p:sldId id="301" r:id="rId12"/>
    <p:sldId id="303" r:id="rId13"/>
    <p:sldId id="27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6FF411-8164-4F00-963F-FCA20E53262A}" v="1" dt="2018-09-12T23:09:29.17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90" autoAdjust="0"/>
  </p:normalViewPr>
  <p:slideViewPr>
    <p:cSldViewPr snapToGrid="0">
      <p:cViewPr varScale="1">
        <p:scale>
          <a:sx n="104" d="100"/>
          <a:sy n="104"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BCB4B0D3-EEE7-40FF-BBDD-C0A0F6B184C5}"/>
    <pc:docChg chg="custSel modSld">
      <pc:chgData name="前川 亮" userId="d7d429a203bb0ce1" providerId="LiveId" clId="{BCB4B0D3-EEE7-40FF-BBDD-C0A0F6B184C5}" dt="2018-09-11T02:03:32.777" v="142" actId="20577"/>
      <pc:docMkLst>
        <pc:docMk/>
      </pc:docMkLst>
      <pc:sldChg chg="modAnim">
        <pc:chgData name="前川 亮" userId="d7d429a203bb0ce1" providerId="LiveId" clId="{BCB4B0D3-EEE7-40FF-BBDD-C0A0F6B184C5}" dt="2018-09-11T02:02:49.333" v="118" actId="20577"/>
        <pc:sldMkLst>
          <pc:docMk/>
          <pc:sldMk cId="3201481694" sldId="280"/>
        </pc:sldMkLst>
      </pc:sldChg>
      <pc:sldChg chg="modSp">
        <pc:chgData name="前川 亮" userId="d7d429a203bb0ce1" providerId="LiveId" clId="{BCB4B0D3-EEE7-40FF-BBDD-C0A0F6B184C5}" dt="2018-09-11T01:51:30.059" v="9" actId="20577"/>
        <pc:sldMkLst>
          <pc:docMk/>
          <pc:sldMk cId="3545791960" sldId="282"/>
        </pc:sldMkLst>
        <pc:spChg chg="mod">
          <ac:chgData name="前川 亮" userId="d7d429a203bb0ce1" providerId="LiveId" clId="{BCB4B0D3-EEE7-40FF-BBDD-C0A0F6B184C5}" dt="2018-09-11T01:47:15.254" v="6" actId="20577"/>
          <ac:spMkLst>
            <pc:docMk/>
            <pc:sldMk cId="3545791960" sldId="282"/>
            <ac:spMk id="2" creationId="{4341809C-D877-4083-936D-AEED411AA5E9}"/>
          </ac:spMkLst>
        </pc:spChg>
        <pc:spChg chg="mod">
          <ac:chgData name="前川 亮" userId="d7d429a203bb0ce1" providerId="LiveId" clId="{BCB4B0D3-EEE7-40FF-BBDD-C0A0F6B184C5}" dt="2018-09-11T01:51:30.059" v="9" actId="20577"/>
          <ac:spMkLst>
            <pc:docMk/>
            <pc:sldMk cId="3545791960" sldId="282"/>
            <ac:spMk id="16" creationId="{1711B794-01AA-410E-B857-148CF9F41749}"/>
          </ac:spMkLst>
        </pc:spChg>
      </pc:sldChg>
      <pc:sldChg chg="modSp">
        <pc:chgData name="前川 亮" userId="d7d429a203bb0ce1" providerId="LiveId" clId="{BCB4B0D3-EEE7-40FF-BBDD-C0A0F6B184C5}" dt="2018-09-11T02:03:32.777" v="142" actId="20577"/>
        <pc:sldMkLst>
          <pc:docMk/>
          <pc:sldMk cId="606432588" sldId="283"/>
        </pc:sldMkLst>
        <pc:spChg chg="mod">
          <ac:chgData name="前川 亮" userId="d7d429a203bb0ce1" providerId="LiveId" clId="{BCB4B0D3-EEE7-40FF-BBDD-C0A0F6B184C5}" dt="2018-09-11T02:03:32.777" v="142" actId="20577"/>
          <ac:spMkLst>
            <pc:docMk/>
            <pc:sldMk cId="606432588" sldId="283"/>
            <ac:spMk id="12" creationId="{0E9E444D-47CC-4CF3-8B20-0EACC9F4B5DF}"/>
          </ac:spMkLst>
        </pc:spChg>
      </pc:sldChg>
      <pc:sldChg chg="addSp delSp modSp">
        <pc:chgData name="前川 亮" userId="d7d429a203bb0ce1" providerId="LiveId" clId="{BCB4B0D3-EEE7-40FF-BBDD-C0A0F6B184C5}" dt="2018-09-11T02:01:30.870" v="46" actId="1035"/>
        <pc:sldMkLst>
          <pc:docMk/>
          <pc:sldMk cId="3167199004" sldId="284"/>
        </pc:sldMkLst>
        <pc:spChg chg="mod">
          <ac:chgData name="前川 亮" userId="d7d429a203bb0ce1" providerId="LiveId" clId="{BCB4B0D3-EEE7-40FF-BBDD-C0A0F6B184C5}" dt="2018-09-11T02:01:02.507" v="30" actId="12788"/>
          <ac:spMkLst>
            <pc:docMk/>
            <pc:sldMk cId="3167199004" sldId="284"/>
            <ac:spMk id="15" creationId="{A78BB1AC-F61B-4E5A-B50B-606A502A26D0}"/>
          </ac:spMkLst>
        </pc:spChg>
        <pc:spChg chg="mod">
          <ac:chgData name="前川 亮" userId="d7d429a203bb0ce1" providerId="LiveId" clId="{BCB4B0D3-EEE7-40FF-BBDD-C0A0F6B184C5}" dt="2018-09-11T02:01:23.525" v="33" actId="12788"/>
          <ac:spMkLst>
            <pc:docMk/>
            <pc:sldMk cId="3167199004" sldId="284"/>
            <ac:spMk id="16" creationId="{654BA1EC-7F5E-4011-8F01-83155C10EAC6}"/>
          </ac:spMkLst>
        </pc:spChg>
        <pc:spChg chg="mod">
          <ac:chgData name="前川 亮" userId="d7d429a203bb0ce1" providerId="LiveId" clId="{BCB4B0D3-EEE7-40FF-BBDD-C0A0F6B184C5}" dt="2018-09-11T02:01:17.103" v="32" actId="12788"/>
          <ac:spMkLst>
            <pc:docMk/>
            <pc:sldMk cId="3167199004" sldId="284"/>
            <ac:spMk id="17" creationId="{87F98CA8-F0FF-4403-8E9F-C3363947938D}"/>
          </ac:spMkLst>
        </pc:spChg>
        <pc:spChg chg="mod">
          <ac:chgData name="前川 亮" userId="d7d429a203bb0ce1" providerId="LiveId" clId="{BCB4B0D3-EEE7-40FF-BBDD-C0A0F6B184C5}" dt="2018-09-11T02:01:07.577" v="31" actId="12788"/>
          <ac:spMkLst>
            <pc:docMk/>
            <pc:sldMk cId="3167199004" sldId="284"/>
            <ac:spMk id="18" creationId="{493A9AA1-C346-43F6-BF0C-3C2F6CE59995}"/>
          </ac:spMkLst>
        </pc:spChg>
        <pc:spChg chg="mod">
          <ac:chgData name="前川 亮" userId="d7d429a203bb0ce1" providerId="LiveId" clId="{BCB4B0D3-EEE7-40FF-BBDD-C0A0F6B184C5}" dt="2018-09-11T02:01:02.507" v="30" actId="12788"/>
          <ac:spMkLst>
            <pc:docMk/>
            <pc:sldMk cId="3167199004" sldId="284"/>
            <ac:spMk id="19" creationId="{40719ED5-6067-48F4-BCC1-6A3D69C46418}"/>
          </ac:spMkLst>
        </pc:spChg>
        <pc:spChg chg="mod">
          <ac:chgData name="前川 亮" userId="d7d429a203bb0ce1" providerId="LiveId" clId="{BCB4B0D3-EEE7-40FF-BBDD-C0A0F6B184C5}" dt="2018-09-11T02:01:23.525" v="33" actId="12788"/>
          <ac:spMkLst>
            <pc:docMk/>
            <pc:sldMk cId="3167199004" sldId="284"/>
            <ac:spMk id="40" creationId="{4CAF1A65-3DE3-41CE-B572-7226BF9BABB7}"/>
          </ac:spMkLst>
        </pc:spChg>
        <pc:spChg chg="mod">
          <ac:chgData name="前川 亮" userId="d7d429a203bb0ce1" providerId="LiveId" clId="{BCB4B0D3-EEE7-40FF-BBDD-C0A0F6B184C5}" dt="2018-09-11T02:01:17.103" v="32" actId="12788"/>
          <ac:spMkLst>
            <pc:docMk/>
            <pc:sldMk cId="3167199004" sldId="284"/>
            <ac:spMk id="41" creationId="{A29FE009-B3E4-4818-A382-0861FC6C3145}"/>
          </ac:spMkLst>
        </pc:spChg>
        <pc:spChg chg="mod">
          <ac:chgData name="前川 亮" userId="d7d429a203bb0ce1" providerId="LiveId" clId="{BCB4B0D3-EEE7-40FF-BBDD-C0A0F6B184C5}" dt="2018-09-11T02:01:07.577" v="31" actId="12788"/>
          <ac:spMkLst>
            <pc:docMk/>
            <pc:sldMk cId="3167199004" sldId="284"/>
            <ac:spMk id="42" creationId="{DD874BFD-7F3F-4089-8071-A5828E356CAE}"/>
          </ac:spMkLst>
        </pc:spChg>
        <pc:spChg chg="mod">
          <ac:chgData name="前川 亮" userId="d7d429a203bb0ce1" providerId="LiveId" clId="{BCB4B0D3-EEE7-40FF-BBDD-C0A0F6B184C5}" dt="2018-09-11T02:01:02.507" v="30" actId="12788"/>
          <ac:spMkLst>
            <pc:docMk/>
            <pc:sldMk cId="3167199004" sldId="284"/>
            <ac:spMk id="44" creationId="{6259D576-5D93-4CCD-BCCA-21D4C9C2A2CA}"/>
          </ac:spMkLst>
        </pc:spChg>
        <pc:spChg chg="mod">
          <ac:chgData name="前川 亮" userId="d7d429a203bb0ce1" providerId="LiveId" clId="{BCB4B0D3-EEE7-40FF-BBDD-C0A0F6B184C5}" dt="2018-09-11T02:01:23.525" v="33" actId="12788"/>
          <ac:spMkLst>
            <pc:docMk/>
            <pc:sldMk cId="3167199004" sldId="284"/>
            <ac:spMk id="45" creationId="{75B68D8F-9000-45C6-B011-F841511F2721}"/>
          </ac:spMkLst>
        </pc:spChg>
        <pc:spChg chg="mod">
          <ac:chgData name="前川 亮" userId="d7d429a203bb0ce1" providerId="LiveId" clId="{BCB4B0D3-EEE7-40FF-BBDD-C0A0F6B184C5}" dt="2018-09-11T02:01:17.103" v="32" actId="12788"/>
          <ac:spMkLst>
            <pc:docMk/>
            <pc:sldMk cId="3167199004" sldId="284"/>
            <ac:spMk id="46" creationId="{D380FD99-27CC-4FC8-B5BC-44140FAFABED}"/>
          </ac:spMkLst>
        </pc:spChg>
        <pc:spChg chg="mod">
          <ac:chgData name="前川 亮" userId="d7d429a203bb0ce1" providerId="LiveId" clId="{BCB4B0D3-EEE7-40FF-BBDD-C0A0F6B184C5}" dt="2018-09-11T02:01:07.577" v="31" actId="12788"/>
          <ac:spMkLst>
            <pc:docMk/>
            <pc:sldMk cId="3167199004" sldId="284"/>
            <ac:spMk id="47" creationId="{9202AF71-7415-48D8-843F-C56BAA4E93C2}"/>
          </ac:spMkLst>
        </pc:spChg>
        <pc:spChg chg="mod">
          <ac:chgData name="前川 亮" userId="d7d429a203bb0ce1" providerId="LiveId" clId="{BCB4B0D3-EEE7-40FF-BBDD-C0A0F6B184C5}" dt="2018-09-11T02:01:02.507" v="30" actId="12788"/>
          <ac:spMkLst>
            <pc:docMk/>
            <pc:sldMk cId="3167199004" sldId="284"/>
            <ac:spMk id="49" creationId="{81AB2B62-3B79-44FA-9F54-67C0E7EC59F8}"/>
          </ac:spMkLst>
        </pc:spChg>
        <pc:spChg chg="mod">
          <ac:chgData name="前川 亮" userId="d7d429a203bb0ce1" providerId="LiveId" clId="{BCB4B0D3-EEE7-40FF-BBDD-C0A0F6B184C5}" dt="2018-09-11T02:01:23.525" v="33" actId="12788"/>
          <ac:spMkLst>
            <pc:docMk/>
            <pc:sldMk cId="3167199004" sldId="284"/>
            <ac:spMk id="50" creationId="{FA2D95BF-8300-42B9-84F3-0B2BAAD4FE52}"/>
          </ac:spMkLst>
        </pc:spChg>
        <pc:spChg chg="mod">
          <ac:chgData name="前川 亮" userId="d7d429a203bb0ce1" providerId="LiveId" clId="{BCB4B0D3-EEE7-40FF-BBDD-C0A0F6B184C5}" dt="2018-09-11T02:01:17.103" v="32" actId="12788"/>
          <ac:spMkLst>
            <pc:docMk/>
            <pc:sldMk cId="3167199004" sldId="284"/>
            <ac:spMk id="51" creationId="{FBA0E9D7-1C8F-45BA-A284-F3F067A6989C}"/>
          </ac:spMkLst>
        </pc:spChg>
        <pc:spChg chg="mod">
          <ac:chgData name="前川 亮" userId="d7d429a203bb0ce1" providerId="LiveId" clId="{BCB4B0D3-EEE7-40FF-BBDD-C0A0F6B184C5}" dt="2018-09-11T02:01:07.577" v="31" actId="12788"/>
          <ac:spMkLst>
            <pc:docMk/>
            <pc:sldMk cId="3167199004" sldId="284"/>
            <ac:spMk id="52" creationId="{54131C41-1396-4023-A995-4541EB86505E}"/>
          </ac:spMkLst>
        </pc:spChg>
        <pc:picChg chg="add mod">
          <ac:chgData name="前川 亮" userId="d7d429a203bb0ce1" providerId="LiveId" clId="{BCB4B0D3-EEE7-40FF-BBDD-C0A0F6B184C5}" dt="2018-09-11T02:01:30.870" v="46" actId="1035"/>
          <ac:picMkLst>
            <pc:docMk/>
            <pc:sldMk cId="3167199004" sldId="284"/>
            <ac:picMk id="3" creationId="{06F4BF10-4147-4478-9953-2BF535EC2212}"/>
          </ac:picMkLst>
        </pc:picChg>
        <pc:picChg chg="del">
          <ac:chgData name="前川 亮" userId="d7d429a203bb0ce1" providerId="LiveId" clId="{BCB4B0D3-EEE7-40FF-BBDD-C0A0F6B184C5}" dt="2018-09-11T01:58:55.367" v="14" actId="478"/>
          <ac:picMkLst>
            <pc:docMk/>
            <pc:sldMk cId="3167199004" sldId="284"/>
            <ac:picMk id="4" creationId="{1D6A2265-F2C3-4E4A-BBCC-3AE62D1EFCDB}"/>
          </ac:picMkLst>
        </pc:picChg>
        <pc:picChg chg="del">
          <ac:chgData name="前川 亮" userId="d7d429a203bb0ce1" providerId="LiveId" clId="{BCB4B0D3-EEE7-40FF-BBDD-C0A0F6B184C5}" dt="2018-09-11T01:58:55.367" v="14" actId="478"/>
          <ac:picMkLst>
            <pc:docMk/>
            <pc:sldMk cId="3167199004" sldId="284"/>
            <ac:picMk id="5" creationId="{863BF5A7-3662-4BA1-9CF5-BFE389893B64}"/>
          </ac:picMkLst>
        </pc:picChg>
        <pc:picChg chg="del">
          <ac:chgData name="前川 亮" userId="d7d429a203bb0ce1" providerId="LiveId" clId="{BCB4B0D3-EEE7-40FF-BBDD-C0A0F6B184C5}" dt="2018-09-11T01:58:55.367" v="14" actId="478"/>
          <ac:picMkLst>
            <pc:docMk/>
            <pc:sldMk cId="3167199004" sldId="284"/>
            <ac:picMk id="6" creationId="{9E395936-42EF-4A43-AF6B-CA2CF251DF09}"/>
          </ac:picMkLst>
        </pc:picChg>
        <pc:picChg chg="del">
          <ac:chgData name="前川 亮" userId="d7d429a203bb0ce1" providerId="LiveId" clId="{BCB4B0D3-EEE7-40FF-BBDD-C0A0F6B184C5}" dt="2018-09-11T01:58:55.367" v="14" actId="478"/>
          <ac:picMkLst>
            <pc:docMk/>
            <pc:sldMk cId="3167199004" sldId="284"/>
            <ac:picMk id="7" creationId="{4577BF69-4586-4CEB-B46F-AECF5F7C1A70}"/>
          </ac:picMkLst>
        </pc:picChg>
        <pc:picChg chg="add mod">
          <ac:chgData name="前川 亮" userId="d7d429a203bb0ce1" providerId="LiveId" clId="{BCB4B0D3-EEE7-40FF-BBDD-C0A0F6B184C5}" dt="2018-09-11T02:01:30.870" v="46" actId="1035"/>
          <ac:picMkLst>
            <pc:docMk/>
            <pc:sldMk cId="3167199004" sldId="284"/>
            <ac:picMk id="9" creationId="{4CAB0E6A-AC3F-4ABF-8DE8-3152C8FCA328}"/>
          </ac:picMkLst>
        </pc:picChg>
        <pc:picChg chg="add mod">
          <ac:chgData name="前川 亮" userId="d7d429a203bb0ce1" providerId="LiveId" clId="{BCB4B0D3-EEE7-40FF-BBDD-C0A0F6B184C5}" dt="2018-09-11T02:01:30.870" v="46" actId="1035"/>
          <ac:picMkLst>
            <pc:docMk/>
            <pc:sldMk cId="3167199004" sldId="284"/>
            <ac:picMk id="20" creationId="{94DC912F-8D69-4AC5-99C5-35E64F333C1E}"/>
          </ac:picMkLst>
        </pc:picChg>
        <pc:picChg chg="add mod">
          <ac:chgData name="前川 亮" userId="d7d429a203bb0ce1" providerId="LiveId" clId="{BCB4B0D3-EEE7-40FF-BBDD-C0A0F6B184C5}" dt="2018-09-11T02:01:30.870" v="46" actId="1035"/>
          <ac:picMkLst>
            <pc:docMk/>
            <pc:sldMk cId="3167199004" sldId="284"/>
            <ac:picMk id="22" creationId="{0C5004C3-07CD-4C72-876C-065751435D0C}"/>
          </ac:picMkLst>
        </pc:picChg>
      </pc:sldChg>
      <pc:sldChg chg="modSp">
        <pc:chgData name="前川 亮" userId="d7d429a203bb0ce1" providerId="LiveId" clId="{BCB4B0D3-EEE7-40FF-BBDD-C0A0F6B184C5}" dt="2018-09-11T02:02:18.173" v="117" actId="1035"/>
        <pc:sldMkLst>
          <pc:docMk/>
          <pc:sldMk cId="2526717828" sldId="290"/>
        </pc:sldMkLst>
        <pc:spChg chg="mod">
          <ac:chgData name="前川 亮" userId="d7d429a203bb0ce1" providerId="LiveId" clId="{BCB4B0D3-EEE7-40FF-BBDD-C0A0F6B184C5}" dt="2018-09-11T02:02:14.534" v="112" actId="1035"/>
          <ac:spMkLst>
            <pc:docMk/>
            <pc:sldMk cId="2526717828" sldId="290"/>
            <ac:spMk id="2" creationId="{B2F49BBA-B7A8-4783-9D3B-52CEB1D164C2}"/>
          </ac:spMkLst>
        </pc:spChg>
        <pc:spChg chg="mod">
          <ac:chgData name="前川 亮" userId="d7d429a203bb0ce1" providerId="LiveId" clId="{BCB4B0D3-EEE7-40FF-BBDD-C0A0F6B184C5}" dt="2018-09-11T02:02:11.834" v="105" actId="1035"/>
          <ac:spMkLst>
            <pc:docMk/>
            <pc:sldMk cId="2526717828" sldId="290"/>
            <ac:spMk id="3" creationId="{672601BA-145B-4DC3-BC59-23FF3C2D7E38}"/>
          </ac:spMkLst>
        </pc:spChg>
        <pc:spChg chg="mod">
          <ac:chgData name="前川 亮" userId="d7d429a203bb0ce1" providerId="LiveId" clId="{BCB4B0D3-EEE7-40FF-BBDD-C0A0F6B184C5}" dt="2018-09-11T02:02:18.173" v="117" actId="1035"/>
          <ac:spMkLst>
            <pc:docMk/>
            <pc:sldMk cId="2526717828" sldId="290"/>
            <ac:spMk id="8" creationId="{30B25869-A0AC-4C08-B7CF-6DB974C17629}"/>
          </ac:spMkLst>
        </pc:spChg>
        <pc:spChg chg="mod">
          <ac:chgData name="前川 亮" userId="d7d429a203bb0ce1" providerId="LiveId" clId="{BCB4B0D3-EEE7-40FF-BBDD-C0A0F6B184C5}" dt="2018-09-11T02:02:05.473" v="91" actId="20577"/>
          <ac:spMkLst>
            <pc:docMk/>
            <pc:sldMk cId="2526717828" sldId="290"/>
            <ac:spMk id="53" creationId="{E94C5B63-BB7F-44E1-B40F-60B0378C56B4}"/>
          </ac:spMkLst>
        </pc:spChg>
        <pc:spChg chg="mod">
          <ac:chgData name="前川 亮" userId="d7d429a203bb0ce1" providerId="LiveId" clId="{BCB4B0D3-EEE7-40FF-BBDD-C0A0F6B184C5}" dt="2018-09-11T02:02:18.173" v="117" actId="1035"/>
          <ac:spMkLst>
            <pc:docMk/>
            <pc:sldMk cId="2526717828" sldId="290"/>
            <ac:spMk id="54" creationId="{4BC1E095-938E-40ED-81FF-0A97EF079613}"/>
          </ac:spMkLst>
        </pc:spChg>
        <pc:spChg chg="mod">
          <ac:chgData name="前川 亮" userId="d7d429a203bb0ce1" providerId="LiveId" clId="{BCB4B0D3-EEE7-40FF-BBDD-C0A0F6B184C5}" dt="2018-09-11T02:02:18.173" v="117" actId="1035"/>
          <ac:spMkLst>
            <pc:docMk/>
            <pc:sldMk cId="2526717828" sldId="290"/>
            <ac:spMk id="55" creationId="{F8D0579A-243C-410E-8280-0CC16436D570}"/>
          </ac:spMkLst>
        </pc:spChg>
      </pc:sldChg>
      <pc:sldChg chg="modSp">
        <pc:chgData name="前川 亮" userId="d7d429a203bb0ce1" providerId="LiveId" clId="{BCB4B0D3-EEE7-40FF-BBDD-C0A0F6B184C5}" dt="2018-09-11T02:03:13.686" v="119" actId="403"/>
        <pc:sldMkLst>
          <pc:docMk/>
          <pc:sldMk cId="3434986841" sldId="292"/>
        </pc:sldMkLst>
        <pc:graphicFrameChg chg="mod">
          <ac:chgData name="前川 亮" userId="d7d429a203bb0ce1" providerId="LiveId" clId="{BCB4B0D3-EEE7-40FF-BBDD-C0A0F6B184C5}" dt="2018-09-11T02:03:13.686" v="119" actId="403"/>
          <ac:graphicFrameMkLst>
            <pc:docMk/>
            <pc:sldMk cId="3434986841" sldId="292"/>
            <ac:graphicFrameMk id="12" creationId="{C47A7D95-A21D-4F4F-8319-D35746AAB60A}"/>
          </ac:graphicFrameMkLst>
        </pc:graphicFrameChg>
      </pc:sldChg>
    </pc:docChg>
  </pc:docChgLst>
  <pc:docChgLst>
    <pc:chgData name="前川 亮" userId="d7d429a203bb0ce1" providerId="LiveId" clId="{536FF411-8164-4F00-963F-FCA20E53262A}"/>
    <pc:docChg chg="addSld modSld">
      <pc:chgData name="前川 亮" userId="d7d429a203bb0ce1" providerId="LiveId" clId="{536FF411-8164-4F00-963F-FCA20E53262A}" dt="2018-09-12T23:09:29.170" v="0"/>
      <pc:docMkLst>
        <pc:docMk/>
      </pc:docMkLst>
      <pc:sldChg chg="add">
        <pc:chgData name="前川 亮" userId="d7d429a203bb0ce1" providerId="LiveId" clId="{536FF411-8164-4F00-963F-FCA20E53262A}" dt="2018-09-12T23:09:29.170" v="0"/>
        <pc:sldMkLst>
          <pc:docMk/>
          <pc:sldMk cId="3905194688" sldId="29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9255;&#28181;&#12367;&#12435;\&#20104;&#20633;&#23455;&#3944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9255;&#28181;&#12367;&#12435;\&#20104;&#20633;&#23455;&#3944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ysClr val="windowText" lastClr="000000"/>
                </a:solidFill>
                <a:latin typeface="游ゴシック" panose="020B0400000000000000" pitchFamily="50" charset="-128"/>
                <a:ea typeface="游ゴシック" panose="020B0400000000000000" pitchFamily="50" charset="-128"/>
                <a:cs typeface="+mn-cs"/>
              </a:defRPr>
            </a:pPr>
            <a:r>
              <a:rPr lang="ja-JP"/>
              <a:t>切り替え前</a:t>
            </a:r>
          </a:p>
        </c:rich>
      </c:tx>
      <c:overlay val="0"/>
      <c:spPr>
        <a:noFill/>
        <a:ln>
          <a:noFill/>
        </a:ln>
        <a:effectLst/>
      </c:spPr>
      <c:txPr>
        <a:bodyPr rot="0" spcFirstLastPara="1" vertOverflow="ellipsis" vert="horz" wrap="square" anchor="ctr" anchorCtr="1"/>
        <a:lstStyle/>
        <a:p>
          <a:pPr>
            <a:defRPr sz="1680" b="0" i="0" u="none" strike="noStrike" kern="1200" spc="0" baseline="0">
              <a:solidFill>
                <a:sysClr val="windowText" lastClr="000000"/>
              </a:solidFill>
              <a:latin typeface="游ゴシック" panose="020B0400000000000000" pitchFamily="50" charset="-128"/>
              <a:ea typeface="游ゴシック" panose="020B0400000000000000" pitchFamily="50" charset="-128"/>
              <a:cs typeface="+mn-cs"/>
            </a:defRPr>
          </a:pPr>
          <a:endParaRPr lang="ja-JP"/>
        </a:p>
      </c:txPr>
    </c:title>
    <c:autoTitleDeleted val="0"/>
    <c:plotArea>
      <c:layout/>
      <c:barChart>
        <c:barDir val="col"/>
        <c:grouping val="clustered"/>
        <c:varyColors val="0"/>
        <c:ser>
          <c:idx val="0"/>
          <c:order val="0"/>
          <c:spPr>
            <a:solidFill>
              <a:schemeClr val="accent2"/>
            </a:solidFill>
            <a:ln>
              <a:solidFill>
                <a:schemeClr val="tx1"/>
              </a:solidFill>
            </a:ln>
            <a:effectLst/>
          </c:spPr>
          <c:invertIfNegative val="0"/>
          <c:dPt>
            <c:idx val="0"/>
            <c:invertIfNegative val="0"/>
            <c:bubble3D val="0"/>
            <c:spPr>
              <a:solidFill>
                <a:srgbClr val="79F340"/>
              </a:solidFill>
              <a:ln>
                <a:solidFill>
                  <a:schemeClr val="tx1"/>
                </a:solidFill>
              </a:ln>
              <a:effectLst/>
            </c:spPr>
            <c:extLst>
              <c:ext xmlns:c16="http://schemas.microsoft.com/office/drawing/2014/chart" uri="{C3380CC4-5D6E-409C-BE32-E72D297353CC}">
                <c16:uniqueId val="{00000001-E751-4687-8F52-D0F77309A295}"/>
              </c:ext>
            </c:extLst>
          </c:dPt>
          <c:dPt>
            <c:idx val="1"/>
            <c:invertIfNegative val="0"/>
            <c:bubble3D val="0"/>
            <c:spPr>
              <a:solidFill>
                <a:srgbClr val="79F340"/>
              </a:solidFill>
              <a:ln>
                <a:solidFill>
                  <a:schemeClr val="tx1"/>
                </a:solidFill>
              </a:ln>
              <a:effectLst/>
            </c:spPr>
            <c:extLst>
              <c:ext xmlns:c16="http://schemas.microsoft.com/office/drawing/2014/chart" uri="{C3380CC4-5D6E-409C-BE32-E72D297353CC}">
                <c16:uniqueId val="{00000003-E751-4687-8F52-D0F77309A295}"/>
              </c:ext>
            </c:extLst>
          </c:dPt>
          <c:dPt>
            <c:idx val="2"/>
            <c:invertIfNegative val="0"/>
            <c:bubble3D val="0"/>
            <c:spPr>
              <a:solidFill>
                <a:srgbClr val="FFC000"/>
              </a:solidFill>
              <a:ln>
                <a:solidFill>
                  <a:schemeClr val="tx1"/>
                </a:solidFill>
              </a:ln>
              <a:effectLst/>
            </c:spPr>
            <c:extLst>
              <c:ext xmlns:c16="http://schemas.microsoft.com/office/drawing/2014/chart" uri="{C3380CC4-5D6E-409C-BE32-E72D297353CC}">
                <c16:uniqueId val="{00000005-E751-4687-8F52-D0F77309A295}"/>
              </c:ext>
            </c:extLst>
          </c:dPt>
          <c:dPt>
            <c:idx val="3"/>
            <c:invertIfNegative val="0"/>
            <c:bubble3D val="0"/>
            <c:spPr>
              <a:solidFill>
                <a:srgbClr val="FFC000"/>
              </a:solidFill>
              <a:ln>
                <a:solidFill>
                  <a:schemeClr val="tx1"/>
                </a:solidFill>
              </a:ln>
              <a:effectLst/>
            </c:spPr>
            <c:extLst>
              <c:ext xmlns:c16="http://schemas.microsoft.com/office/drawing/2014/chart" uri="{C3380CC4-5D6E-409C-BE32-E72D297353CC}">
                <c16:uniqueId val="{00000006-E751-4687-8F52-D0F77309A295}"/>
              </c:ext>
            </c:extLst>
          </c:dPt>
          <c:errBars>
            <c:errBarType val="both"/>
            <c:errValType val="cust"/>
            <c:noEndCap val="0"/>
            <c:plus>
              <c:numRef>
                <c:f>まとめ!$E$3:$E$6</c:f>
                <c:numCache>
                  <c:formatCode>General</c:formatCode>
                  <c:ptCount val="4"/>
                  <c:pt idx="0">
                    <c:v>0.30003703475108251</c:v>
                  </c:pt>
                  <c:pt idx="1">
                    <c:v>0.1818424226264781</c:v>
                  </c:pt>
                  <c:pt idx="2">
                    <c:v>9.5335664307167278E-2</c:v>
                  </c:pt>
                  <c:pt idx="3">
                    <c:v>9.0921211313239048E-2</c:v>
                  </c:pt>
                </c:numCache>
              </c:numRef>
            </c:plus>
            <c:minus>
              <c:numRef>
                <c:f>まとめ!$E$3:$E$6</c:f>
                <c:numCache>
                  <c:formatCode>General</c:formatCode>
                  <c:ptCount val="4"/>
                  <c:pt idx="0">
                    <c:v>0.30003703475108251</c:v>
                  </c:pt>
                  <c:pt idx="1">
                    <c:v>0.1818424226264781</c:v>
                  </c:pt>
                  <c:pt idx="2">
                    <c:v>9.5335664307167278E-2</c:v>
                  </c:pt>
                  <c:pt idx="3">
                    <c:v>9.0921211313239048E-2</c:v>
                  </c:pt>
                </c:numCache>
              </c:numRef>
            </c:minus>
            <c:spPr>
              <a:noFill/>
              <a:ln w="9525" cap="flat" cmpd="sng" algn="ctr">
                <a:solidFill>
                  <a:schemeClr val="tx1">
                    <a:lumMod val="65000"/>
                    <a:lumOff val="35000"/>
                  </a:schemeClr>
                </a:solidFill>
                <a:round/>
              </a:ln>
              <a:effectLst/>
            </c:spPr>
          </c:errBars>
          <c:cat>
            <c:multiLvlStrRef>
              <c:f>まとめ!$B$3:$C$6</c:f>
              <c:multiLvlStrCache>
                <c:ptCount val="4"/>
                <c:lvl>
                  <c:pt idx="0">
                    <c:v>A</c:v>
                  </c:pt>
                  <c:pt idx="1">
                    <c:v>B</c:v>
                  </c:pt>
                  <c:pt idx="2">
                    <c:v>C</c:v>
                  </c:pt>
                  <c:pt idx="3">
                    <c:v>D</c:v>
                  </c:pt>
                </c:lvl>
                <c:lvl>
                  <c:pt idx="0">
                    <c:v>良い山</c:v>
                  </c:pt>
                  <c:pt idx="2">
                    <c:v>悪い山</c:v>
                  </c:pt>
                </c:lvl>
              </c:multiLvlStrCache>
            </c:multiLvlStrRef>
          </c:cat>
          <c:val>
            <c:numRef>
              <c:f>まとめ!$D$3:$D$6</c:f>
              <c:numCache>
                <c:formatCode>General</c:formatCode>
                <c:ptCount val="4"/>
                <c:pt idx="0">
                  <c:v>0.36</c:v>
                </c:pt>
                <c:pt idx="1">
                  <c:v>0.3589</c:v>
                </c:pt>
                <c:pt idx="2">
                  <c:v>0.13900000000000001</c:v>
                </c:pt>
                <c:pt idx="3">
                  <c:v>0.1419</c:v>
                </c:pt>
              </c:numCache>
            </c:numRef>
          </c:val>
          <c:extLst>
            <c:ext xmlns:c16="http://schemas.microsoft.com/office/drawing/2014/chart" uri="{C3380CC4-5D6E-409C-BE32-E72D297353CC}">
              <c16:uniqueId val="{00000004-E751-4687-8F52-D0F77309A295}"/>
            </c:ext>
          </c:extLst>
        </c:ser>
        <c:dLbls>
          <c:showLegendKey val="0"/>
          <c:showVal val="0"/>
          <c:showCatName val="0"/>
          <c:showSerName val="0"/>
          <c:showPercent val="0"/>
          <c:showBubbleSize val="0"/>
        </c:dLbls>
        <c:gapWidth val="219"/>
        <c:overlap val="-27"/>
        <c:axId val="230546936"/>
        <c:axId val="230547320"/>
      </c:barChart>
      <c:catAx>
        <c:axId val="230546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endParaRPr lang="ja-JP"/>
          </a:p>
        </c:txPr>
        <c:crossAx val="230547320"/>
        <c:crosses val="autoZero"/>
        <c:auto val="1"/>
        <c:lblAlgn val="ctr"/>
        <c:lblOffset val="100"/>
        <c:noMultiLvlLbl val="0"/>
      </c:catAx>
      <c:valAx>
        <c:axId val="230547320"/>
        <c:scaling>
          <c:orientation val="minMax"/>
          <c:max val="0.60000000000000009"/>
        </c:scaling>
        <c:delete val="0"/>
        <c:axPos val="l"/>
        <c:title>
          <c:tx>
            <c:rich>
              <a:bodyPr rot="-540000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r>
                  <a:rPr lang="ja-JP"/>
                  <a:t>選択割合</a:t>
                </a:r>
              </a:p>
            </c:rich>
          </c:tx>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a:solidFill>
              <a:schemeClr val="bg2">
                <a:lumMod val="90000"/>
              </a:schemeClr>
            </a:solid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endParaRPr lang="ja-JP"/>
          </a:p>
        </c:txPr>
        <c:crossAx val="230546936"/>
        <c:crosses val="autoZero"/>
        <c:crossBetween val="between"/>
        <c:majorUnit val="0.2"/>
      </c:valAx>
      <c:spPr>
        <a:noFill/>
        <a:ln>
          <a:noFill/>
        </a:ln>
        <a:effectLst/>
      </c:spPr>
    </c:plotArea>
    <c:plotVisOnly val="1"/>
    <c:dispBlanksAs val="gap"/>
    <c:showDLblsOverMax val="0"/>
  </c:chart>
  <c:spPr>
    <a:noFill/>
    <a:ln w="9525" cap="flat" cmpd="sng" algn="ctr">
      <a:noFill/>
      <a:round/>
    </a:ln>
    <a:effectLst/>
  </c:spPr>
  <c:txPr>
    <a:bodyPr/>
    <a:lstStyle/>
    <a:p>
      <a:pPr>
        <a:defRPr sz="1400">
          <a:solidFill>
            <a:sysClr val="windowText" lastClr="000000"/>
          </a:solidFill>
          <a:latin typeface="游ゴシック" panose="020B0400000000000000" pitchFamily="50" charset="-128"/>
          <a:ea typeface="游ゴシック" panose="020B0400000000000000" pitchFamily="50" charset="-128"/>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ysClr val="windowText" lastClr="000000"/>
                </a:solidFill>
                <a:latin typeface="游ゴシック" panose="020B0400000000000000" pitchFamily="50" charset="-128"/>
                <a:ea typeface="游ゴシック" panose="020B0400000000000000" pitchFamily="50" charset="-128"/>
                <a:cs typeface="+mn-cs"/>
              </a:defRPr>
            </a:pPr>
            <a:r>
              <a:rPr lang="ja-JP"/>
              <a:t>切り替え後</a:t>
            </a:r>
          </a:p>
        </c:rich>
      </c:tx>
      <c:overlay val="0"/>
      <c:spPr>
        <a:noFill/>
        <a:ln>
          <a:noFill/>
        </a:ln>
        <a:effectLst/>
      </c:spPr>
      <c:txPr>
        <a:bodyPr rot="0" spcFirstLastPara="1" vertOverflow="ellipsis" vert="horz" wrap="square" anchor="ctr" anchorCtr="1"/>
        <a:lstStyle/>
        <a:p>
          <a:pPr>
            <a:defRPr sz="1680" b="0" i="0" u="none" strike="noStrike" kern="1200" spc="0" baseline="0">
              <a:solidFill>
                <a:sysClr val="windowText" lastClr="000000"/>
              </a:solidFill>
              <a:latin typeface="游ゴシック" panose="020B0400000000000000" pitchFamily="50" charset="-128"/>
              <a:ea typeface="游ゴシック" panose="020B0400000000000000" pitchFamily="50" charset="-128"/>
              <a:cs typeface="+mn-cs"/>
            </a:defRPr>
          </a:pPr>
          <a:endParaRPr lang="ja-JP"/>
        </a:p>
      </c:txPr>
    </c:title>
    <c:autoTitleDeleted val="0"/>
    <c:plotArea>
      <c:layout/>
      <c:barChart>
        <c:barDir val="col"/>
        <c:grouping val="clustered"/>
        <c:varyColors val="0"/>
        <c:ser>
          <c:idx val="0"/>
          <c:order val="0"/>
          <c:spPr>
            <a:solidFill>
              <a:schemeClr val="accent2"/>
            </a:solidFill>
            <a:ln>
              <a:solidFill>
                <a:schemeClr val="tx1"/>
              </a:solidFill>
            </a:ln>
            <a:effectLst/>
          </c:spPr>
          <c:invertIfNegative val="0"/>
          <c:dPt>
            <c:idx val="0"/>
            <c:invertIfNegative val="0"/>
            <c:bubble3D val="0"/>
            <c:spPr>
              <a:solidFill>
                <a:srgbClr val="FFC000"/>
              </a:solidFill>
              <a:ln>
                <a:solidFill>
                  <a:schemeClr val="tx1"/>
                </a:solidFill>
              </a:ln>
              <a:effectLst/>
            </c:spPr>
            <c:extLst>
              <c:ext xmlns:c16="http://schemas.microsoft.com/office/drawing/2014/chart" uri="{C3380CC4-5D6E-409C-BE32-E72D297353CC}">
                <c16:uniqueId val="{00000007-B490-4EF9-A289-C1133D826A0B}"/>
              </c:ext>
            </c:extLst>
          </c:dPt>
          <c:dPt>
            <c:idx val="1"/>
            <c:invertIfNegative val="0"/>
            <c:bubble3D val="0"/>
            <c:spPr>
              <a:solidFill>
                <a:srgbClr val="FFC000"/>
              </a:solidFill>
              <a:ln>
                <a:solidFill>
                  <a:schemeClr val="tx1"/>
                </a:solidFill>
              </a:ln>
              <a:effectLst/>
            </c:spPr>
            <c:extLst>
              <c:ext xmlns:c16="http://schemas.microsoft.com/office/drawing/2014/chart" uri="{C3380CC4-5D6E-409C-BE32-E72D297353CC}">
                <c16:uniqueId val="{00000006-B490-4EF9-A289-C1133D826A0B}"/>
              </c:ext>
            </c:extLst>
          </c:dPt>
          <c:dPt>
            <c:idx val="2"/>
            <c:invertIfNegative val="0"/>
            <c:bubble3D val="0"/>
            <c:spPr>
              <a:solidFill>
                <a:srgbClr val="79F340"/>
              </a:solidFill>
              <a:ln>
                <a:solidFill>
                  <a:schemeClr val="tx1"/>
                </a:solidFill>
              </a:ln>
              <a:effectLst/>
            </c:spPr>
            <c:extLst>
              <c:ext xmlns:c16="http://schemas.microsoft.com/office/drawing/2014/chart" uri="{C3380CC4-5D6E-409C-BE32-E72D297353CC}">
                <c16:uniqueId val="{00000001-B490-4EF9-A289-C1133D826A0B}"/>
              </c:ext>
            </c:extLst>
          </c:dPt>
          <c:dPt>
            <c:idx val="3"/>
            <c:invertIfNegative val="0"/>
            <c:bubble3D val="0"/>
            <c:spPr>
              <a:solidFill>
                <a:srgbClr val="79F340"/>
              </a:solidFill>
              <a:ln>
                <a:solidFill>
                  <a:schemeClr val="tx1"/>
                </a:solidFill>
              </a:ln>
              <a:effectLst/>
            </c:spPr>
            <c:extLst>
              <c:ext xmlns:c16="http://schemas.microsoft.com/office/drawing/2014/chart" uri="{C3380CC4-5D6E-409C-BE32-E72D297353CC}">
                <c16:uniqueId val="{00000003-B490-4EF9-A289-C1133D826A0B}"/>
              </c:ext>
            </c:extLst>
          </c:dPt>
          <c:errBars>
            <c:errBarType val="both"/>
            <c:errValType val="cust"/>
            <c:noEndCap val="0"/>
            <c:plus>
              <c:numRef>
                <c:f>まとめ!$E$7:$E$10</c:f>
                <c:numCache>
                  <c:formatCode>General</c:formatCode>
                  <c:ptCount val="4"/>
                  <c:pt idx="0">
                    <c:v>5.7154760664940914E-2</c:v>
                  </c:pt>
                  <c:pt idx="1">
                    <c:v>8.9938250421546934E-2</c:v>
                  </c:pt>
                  <c:pt idx="2">
                    <c:v>8.7305339024725287E-2</c:v>
                  </c:pt>
                  <c:pt idx="3">
                    <c:v>5.4365021434333589E-2</c:v>
                  </c:pt>
                </c:numCache>
              </c:numRef>
            </c:plus>
            <c:minus>
              <c:numRef>
                <c:f>まとめ!$E$7:$E$10</c:f>
                <c:numCache>
                  <c:formatCode>General</c:formatCode>
                  <c:ptCount val="4"/>
                  <c:pt idx="0">
                    <c:v>5.7154760664940914E-2</c:v>
                  </c:pt>
                  <c:pt idx="1">
                    <c:v>8.9938250421546934E-2</c:v>
                  </c:pt>
                  <c:pt idx="2">
                    <c:v>8.7305339024725287E-2</c:v>
                  </c:pt>
                  <c:pt idx="3">
                    <c:v>5.4365021434333589E-2</c:v>
                  </c:pt>
                </c:numCache>
              </c:numRef>
            </c:minus>
            <c:spPr>
              <a:noFill/>
              <a:ln w="9525" cap="flat" cmpd="sng" algn="ctr">
                <a:solidFill>
                  <a:schemeClr val="tx1">
                    <a:lumMod val="65000"/>
                    <a:lumOff val="35000"/>
                  </a:schemeClr>
                </a:solidFill>
                <a:round/>
              </a:ln>
              <a:effectLst/>
            </c:spPr>
          </c:errBars>
          <c:cat>
            <c:multiLvlStrRef>
              <c:f>まとめ!$B$7:$C$10</c:f>
              <c:multiLvlStrCache>
                <c:ptCount val="4"/>
                <c:lvl>
                  <c:pt idx="0">
                    <c:v>A</c:v>
                  </c:pt>
                  <c:pt idx="1">
                    <c:v>B</c:v>
                  </c:pt>
                  <c:pt idx="2">
                    <c:v>C</c:v>
                  </c:pt>
                  <c:pt idx="3">
                    <c:v>D</c:v>
                  </c:pt>
                </c:lvl>
                <c:lvl>
                  <c:pt idx="0">
                    <c:v>悪い山</c:v>
                  </c:pt>
                  <c:pt idx="2">
                    <c:v>良い山</c:v>
                  </c:pt>
                </c:lvl>
              </c:multiLvlStrCache>
            </c:multiLvlStrRef>
          </c:cat>
          <c:val>
            <c:numRef>
              <c:f>まとめ!$D$7:$D$10</c:f>
              <c:numCache>
                <c:formatCode>General</c:formatCode>
                <c:ptCount val="4"/>
                <c:pt idx="0">
                  <c:v>0.18959999999999999</c:v>
                </c:pt>
                <c:pt idx="1">
                  <c:v>0.27150000000000002</c:v>
                </c:pt>
                <c:pt idx="2">
                  <c:v>0.2878</c:v>
                </c:pt>
                <c:pt idx="3">
                  <c:v>0.25109999999999999</c:v>
                </c:pt>
              </c:numCache>
            </c:numRef>
          </c:val>
          <c:extLst>
            <c:ext xmlns:c16="http://schemas.microsoft.com/office/drawing/2014/chart" uri="{C3380CC4-5D6E-409C-BE32-E72D297353CC}">
              <c16:uniqueId val="{00000004-B490-4EF9-A289-C1133D826A0B}"/>
            </c:ext>
          </c:extLst>
        </c:ser>
        <c:dLbls>
          <c:showLegendKey val="0"/>
          <c:showVal val="0"/>
          <c:showCatName val="0"/>
          <c:showSerName val="0"/>
          <c:showPercent val="0"/>
          <c:showBubbleSize val="0"/>
        </c:dLbls>
        <c:gapWidth val="219"/>
        <c:overlap val="-27"/>
        <c:axId val="231517544"/>
        <c:axId val="231517928"/>
      </c:barChart>
      <c:catAx>
        <c:axId val="231517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endParaRPr lang="ja-JP"/>
          </a:p>
        </c:txPr>
        <c:crossAx val="231517928"/>
        <c:crosses val="autoZero"/>
        <c:auto val="1"/>
        <c:lblAlgn val="ctr"/>
        <c:lblOffset val="100"/>
        <c:noMultiLvlLbl val="0"/>
      </c:catAx>
      <c:valAx>
        <c:axId val="231517928"/>
        <c:scaling>
          <c:orientation val="minMax"/>
          <c:max val="0.60000000000000009"/>
        </c:scaling>
        <c:delete val="0"/>
        <c:axPos val="l"/>
        <c:title>
          <c:tx>
            <c:rich>
              <a:bodyPr rot="-540000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r>
                  <a:rPr lang="ja-JP"/>
                  <a:t>選択割合</a:t>
                </a:r>
              </a:p>
            </c:rich>
          </c:tx>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a:solidFill>
              <a:schemeClr val="bg2">
                <a:lumMod val="90000"/>
              </a:schemeClr>
            </a:solidFill>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endParaRPr lang="ja-JP"/>
          </a:p>
        </c:txPr>
        <c:crossAx val="231517544"/>
        <c:crosses val="autoZero"/>
        <c:crossBetween val="between"/>
        <c:majorUnit val="0.2"/>
      </c:valAx>
      <c:spPr>
        <a:noFill/>
        <a:ln>
          <a:noFill/>
        </a:ln>
        <a:effectLst/>
      </c:spPr>
    </c:plotArea>
    <c:plotVisOnly val="1"/>
    <c:dispBlanksAs val="gap"/>
    <c:showDLblsOverMax val="0"/>
  </c:chart>
  <c:spPr>
    <a:noFill/>
    <a:ln w="9525" cap="flat" cmpd="sng" algn="ctr">
      <a:noFill/>
      <a:round/>
    </a:ln>
    <a:effectLst/>
  </c:spPr>
  <c:txPr>
    <a:bodyPr/>
    <a:lstStyle/>
    <a:p>
      <a:pPr>
        <a:defRPr sz="1400">
          <a:solidFill>
            <a:sysClr val="windowText" lastClr="000000"/>
          </a:solidFill>
          <a:latin typeface="游ゴシック" panose="020B0400000000000000" pitchFamily="50" charset="-128"/>
          <a:ea typeface="游ゴシック" panose="020B0400000000000000" pitchFamily="50" charset="-128"/>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切り替え直後75試行の獲得得点</c:v>
                </c:pt>
              </c:strCache>
            </c:strRef>
          </c:tx>
          <c:spPr>
            <a:ln w="19050" cap="rnd">
              <a:noFill/>
              <a:round/>
            </a:ln>
            <a:effectLst/>
          </c:spPr>
          <c:marker>
            <c:symbol val="circle"/>
            <c:size val="5"/>
            <c:spPr>
              <a:solidFill>
                <a:schemeClr val="tx1"/>
              </a:solidFill>
              <a:ln w="9525">
                <a:solidFill>
                  <a:schemeClr val="tx1"/>
                </a:solidFill>
              </a:ln>
              <a:effectLst/>
            </c:spPr>
          </c:marker>
          <c:trendline>
            <c:spPr>
              <a:ln w="9525" cap="rnd">
                <a:solidFill>
                  <a:schemeClr val="tx1"/>
                </a:solidFill>
                <a:prstDash val="solid"/>
              </a:ln>
              <a:effectLst/>
            </c:spPr>
            <c:trendlineType val="linear"/>
            <c:dispRSqr val="0"/>
            <c:dispEq val="0"/>
          </c:trendline>
          <c:xVal>
            <c:numRef>
              <c:f>Sheet1!$B$2:$B$24</c:f>
              <c:numCache>
                <c:formatCode>General</c:formatCode>
                <c:ptCount val="23"/>
                <c:pt idx="0">
                  <c:v>0.12436</c:v>
                </c:pt>
                <c:pt idx="1">
                  <c:v>0.18823999999999999</c:v>
                </c:pt>
                <c:pt idx="2">
                  <c:v>0.26346999999999998</c:v>
                </c:pt>
                <c:pt idx="3">
                  <c:v>0.27714</c:v>
                </c:pt>
                <c:pt idx="4">
                  <c:v>0.4254</c:v>
                </c:pt>
                <c:pt idx="5">
                  <c:v>0.53332999999999997</c:v>
                </c:pt>
                <c:pt idx="6">
                  <c:v>0.54256000000000004</c:v>
                </c:pt>
                <c:pt idx="7">
                  <c:v>0.56211</c:v>
                </c:pt>
                <c:pt idx="8">
                  <c:v>0.68640999999999996</c:v>
                </c:pt>
                <c:pt idx="9">
                  <c:v>0.70862999999999998</c:v>
                </c:pt>
                <c:pt idx="10">
                  <c:v>0.71679000000000004</c:v>
                </c:pt>
                <c:pt idx="11">
                  <c:v>0.752</c:v>
                </c:pt>
                <c:pt idx="12">
                  <c:v>0.75392999999999999</c:v>
                </c:pt>
                <c:pt idx="13">
                  <c:v>0.76136000000000004</c:v>
                </c:pt>
                <c:pt idx="14">
                  <c:v>0.79798000000000002</c:v>
                </c:pt>
                <c:pt idx="15">
                  <c:v>0.85075999999999996</c:v>
                </c:pt>
                <c:pt idx="16">
                  <c:v>0.91320000000000001</c:v>
                </c:pt>
                <c:pt idx="17">
                  <c:v>0.91700999999999999</c:v>
                </c:pt>
                <c:pt idx="18">
                  <c:v>0.92337000000000002</c:v>
                </c:pt>
                <c:pt idx="19">
                  <c:v>0.93798999999999999</c:v>
                </c:pt>
                <c:pt idx="20">
                  <c:v>0.93928999999999996</c:v>
                </c:pt>
                <c:pt idx="21">
                  <c:v>0.97062000000000004</c:v>
                </c:pt>
              </c:numCache>
            </c:numRef>
          </c:xVal>
          <c:yVal>
            <c:numRef>
              <c:f>Sheet1!$C$2:$C$24</c:f>
              <c:numCache>
                <c:formatCode>General</c:formatCode>
                <c:ptCount val="23"/>
                <c:pt idx="0">
                  <c:v>-300</c:v>
                </c:pt>
                <c:pt idx="1">
                  <c:v>100</c:v>
                </c:pt>
                <c:pt idx="2">
                  <c:v>500</c:v>
                </c:pt>
                <c:pt idx="3">
                  <c:v>-150</c:v>
                </c:pt>
                <c:pt idx="4">
                  <c:v>400</c:v>
                </c:pt>
                <c:pt idx="5">
                  <c:v>-400</c:v>
                </c:pt>
                <c:pt idx="6">
                  <c:v>-300</c:v>
                </c:pt>
                <c:pt idx="7">
                  <c:v>-200</c:v>
                </c:pt>
                <c:pt idx="8">
                  <c:v>700</c:v>
                </c:pt>
                <c:pt idx="9">
                  <c:v>500</c:v>
                </c:pt>
                <c:pt idx="10">
                  <c:v>-350</c:v>
                </c:pt>
                <c:pt idx="11">
                  <c:v>175</c:v>
                </c:pt>
                <c:pt idx="12">
                  <c:v>1300</c:v>
                </c:pt>
                <c:pt idx="13">
                  <c:v>575</c:v>
                </c:pt>
                <c:pt idx="14">
                  <c:v>-50</c:v>
                </c:pt>
                <c:pt idx="15">
                  <c:v>0</c:v>
                </c:pt>
                <c:pt idx="16">
                  <c:v>1700</c:v>
                </c:pt>
                <c:pt idx="17">
                  <c:v>0</c:v>
                </c:pt>
                <c:pt idx="18">
                  <c:v>600</c:v>
                </c:pt>
                <c:pt idx="19">
                  <c:v>1500</c:v>
                </c:pt>
                <c:pt idx="20">
                  <c:v>1275</c:v>
                </c:pt>
                <c:pt idx="21">
                  <c:v>1400</c:v>
                </c:pt>
              </c:numCache>
            </c:numRef>
          </c:yVal>
          <c:smooth val="0"/>
          <c:extLst>
            <c:ext xmlns:c16="http://schemas.microsoft.com/office/drawing/2014/chart" uri="{C3380CC4-5D6E-409C-BE32-E72D297353CC}">
              <c16:uniqueId val="{00000001-6080-4148-B603-9EB5C500C28F}"/>
            </c:ext>
          </c:extLst>
        </c:ser>
        <c:dLbls>
          <c:showLegendKey val="0"/>
          <c:showVal val="0"/>
          <c:showCatName val="0"/>
          <c:showSerName val="0"/>
          <c:showPercent val="0"/>
          <c:showBubbleSize val="0"/>
        </c:dLbls>
        <c:axId val="829855680"/>
        <c:axId val="674962200"/>
      </c:scatterChart>
      <c:valAx>
        <c:axId val="829855680"/>
        <c:scaling>
          <c:orientation val="minMax"/>
          <c:max val="1"/>
        </c:scaling>
        <c:delete val="0"/>
        <c:axPos val="b"/>
        <c:title>
          <c:tx>
            <c:strRef>
              <c:f>Sheet1!$B$1</c:f>
              <c:strCache>
                <c:ptCount val="1"/>
                <c:pt idx="0">
                  <c:v>心拍追跡精度</c:v>
                </c:pt>
              </c:strCache>
            </c:strRef>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crossAx val="674962200"/>
        <c:crossesAt val="-10000"/>
        <c:crossBetween val="midCat"/>
      </c:valAx>
      <c:valAx>
        <c:axId val="674962200"/>
        <c:scaling>
          <c:orientation val="minMax"/>
          <c:min val="-500"/>
        </c:scaling>
        <c:delete val="0"/>
        <c:axPos val="l"/>
        <c:title>
          <c:tx>
            <c:strRef>
              <c:f>Sheet1!$C$1</c:f>
              <c:strCache>
                <c:ptCount val="1"/>
                <c:pt idx="0">
                  <c:v>切り替え直後75試行の獲得得点</c:v>
                </c:pt>
              </c:strCache>
            </c:strRef>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crossAx val="829855680"/>
        <c:crosses val="autoZero"/>
        <c:crossBetween val="midCat"/>
      </c:valAx>
      <c:spPr>
        <a:noFill/>
        <a:ln>
          <a:noFill/>
        </a:ln>
        <a:effectLst/>
      </c:spPr>
    </c:plotArea>
    <c:plotVisOnly val="1"/>
    <c:dispBlanksAs val="gap"/>
    <c:showDLblsOverMax val="0"/>
  </c:chart>
  <c:spPr>
    <a:noFill/>
    <a:ln>
      <a:noFill/>
    </a:ln>
    <a:effectLst/>
  </c:spPr>
  <c:txPr>
    <a:bodyPr/>
    <a:lstStyle/>
    <a:p>
      <a:pPr>
        <a:defRPr sz="1400"/>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Sheet1!$E$1</c:f>
              <c:strCache>
                <c:ptCount val="1"/>
                <c:pt idx="0">
                  <c:v>切り替えに気づくのに要した試行数（気づかなかった人を除外）</c:v>
                </c:pt>
              </c:strCache>
            </c:strRef>
          </c:tx>
          <c:spPr>
            <a:ln w="25400" cap="rnd">
              <a:noFill/>
              <a:round/>
            </a:ln>
            <a:effectLst/>
          </c:spPr>
          <c:marker>
            <c:symbol val="circle"/>
            <c:size val="5"/>
            <c:spPr>
              <a:solidFill>
                <a:schemeClr val="tx1"/>
              </a:solidFill>
              <a:ln w="9525">
                <a:solidFill>
                  <a:schemeClr val="tx1"/>
                </a:solidFill>
              </a:ln>
              <a:effectLst/>
            </c:spPr>
          </c:marker>
          <c:trendline>
            <c:spPr>
              <a:ln w="9525" cap="rnd">
                <a:solidFill>
                  <a:schemeClr val="tx1"/>
                </a:solidFill>
                <a:prstDash val="solid"/>
              </a:ln>
              <a:effectLst/>
            </c:spPr>
            <c:trendlineType val="linear"/>
            <c:dispRSqr val="0"/>
            <c:dispEq val="0"/>
          </c:trendline>
          <c:xVal>
            <c:numRef>
              <c:f>Sheet1!$B$2:$B$24</c:f>
              <c:numCache>
                <c:formatCode>General</c:formatCode>
                <c:ptCount val="23"/>
                <c:pt idx="0">
                  <c:v>0.12436</c:v>
                </c:pt>
                <c:pt idx="1">
                  <c:v>0.18823999999999999</c:v>
                </c:pt>
                <c:pt idx="2">
                  <c:v>0.26346999999999998</c:v>
                </c:pt>
                <c:pt idx="3">
                  <c:v>0.27714</c:v>
                </c:pt>
                <c:pt idx="4">
                  <c:v>0.4254</c:v>
                </c:pt>
                <c:pt idx="5">
                  <c:v>0.53332999999999997</c:v>
                </c:pt>
                <c:pt idx="6">
                  <c:v>0.54256000000000004</c:v>
                </c:pt>
                <c:pt idx="7">
                  <c:v>0.56211</c:v>
                </c:pt>
                <c:pt idx="8">
                  <c:v>0.68640999999999996</c:v>
                </c:pt>
                <c:pt idx="9">
                  <c:v>0.70862999999999998</c:v>
                </c:pt>
                <c:pt idx="10">
                  <c:v>0.71679000000000004</c:v>
                </c:pt>
                <c:pt idx="11">
                  <c:v>0.752</c:v>
                </c:pt>
                <c:pt idx="12">
                  <c:v>0.75392999999999999</c:v>
                </c:pt>
                <c:pt idx="13">
                  <c:v>0.76136000000000004</c:v>
                </c:pt>
                <c:pt idx="14">
                  <c:v>0.79798000000000002</c:v>
                </c:pt>
                <c:pt idx="15">
                  <c:v>0.85075999999999996</c:v>
                </c:pt>
                <c:pt idx="16">
                  <c:v>0.91320000000000001</c:v>
                </c:pt>
                <c:pt idx="17">
                  <c:v>0.91700999999999999</c:v>
                </c:pt>
                <c:pt idx="18">
                  <c:v>0.92337000000000002</c:v>
                </c:pt>
                <c:pt idx="19">
                  <c:v>0.93798999999999999</c:v>
                </c:pt>
                <c:pt idx="20">
                  <c:v>0.93928999999999996</c:v>
                </c:pt>
                <c:pt idx="21">
                  <c:v>0.97062000000000004</c:v>
                </c:pt>
              </c:numCache>
            </c:numRef>
          </c:xVal>
          <c:yVal>
            <c:numRef>
              <c:f>Sheet1!$E$2:$E$24</c:f>
              <c:numCache>
                <c:formatCode>General</c:formatCode>
                <c:ptCount val="23"/>
                <c:pt idx="0">
                  <c:v>126</c:v>
                </c:pt>
                <c:pt idx="1">
                  <c:v>90</c:v>
                </c:pt>
                <c:pt idx="2">
                  <c:v>83</c:v>
                </c:pt>
                <c:pt idx="3">
                  <c:v>69</c:v>
                </c:pt>
                <c:pt idx="4">
                  <c:v>102</c:v>
                </c:pt>
                <c:pt idx="5">
                  <c:v>53</c:v>
                </c:pt>
                <c:pt idx="6">
                  <c:v>44</c:v>
                </c:pt>
                <c:pt idx="7">
                  <c:v>#N/A</c:v>
                </c:pt>
                <c:pt idx="8">
                  <c:v>#N/A</c:v>
                </c:pt>
                <c:pt idx="9">
                  <c:v>#N/A</c:v>
                </c:pt>
                <c:pt idx="10">
                  <c:v>#N/A</c:v>
                </c:pt>
                <c:pt idx="11">
                  <c:v>53</c:v>
                </c:pt>
                <c:pt idx="12">
                  <c:v>#N/A</c:v>
                </c:pt>
                <c:pt idx="13">
                  <c:v>80</c:v>
                </c:pt>
                <c:pt idx="14">
                  <c:v>#N/A</c:v>
                </c:pt>
                <c:pt idx="15">
                  <c:v>#N/A</c:v>
                </c:pt>
                <c:pt idx="16">
                  <c:v>37</c:v>
                </c:pt>
                <c:pt idx="17">
                  <c:v>36</c:v>
                </c:pt>
                <c:pt idx="18">
                  <c:v>#N/A</c:v>
                </c:pt>
                <c:pt idx="19">
                  <c:v>24</c:v>
                </c:pt>
                <c:pt idx="20">
                  <c:v>47</c:v>
                </c:pt>
                <c:pt idx="21">
                  <c:v>26</c:v>
                </c:pt>
              </c:numCache>
            </c:numRef>
          </c:yVal>
          <c:smooth val="0"/>
          <c:extLst>
            <c:ext xmlns:c16="http://schemas.microsoft.com/office/drawing/2014/chart" uri="{C3380CC4-5D6E-409C-BE32-E72D297353CC}">
              <c16:uniqueId val="{00000001-A18A-4FC5-AE39-5EE901DC7F34}"/>
            </c:ext>
          </c:extLst>
        </c:ser>
        <c:dLbls>
          <c:showLegendKey val="0"/>
          <c:showVal val="0"/>
          <c:showCatName val="0"/>
          <c:showSerName val="0"/>
          <c:showPercent val="0"/>
          <c:showBubbleSize val="0"/>
        </c:dLbls>
        <c:axId val="829855680"/>
        <c:axId val="674962200"/>
      </c:scatterChart>
      <c:valAx>
        <c:axId val="829855680"/>
        <c:scaling>
          <c:orientation val="minMax"/>
          <c:max val="1"/>
        </c:scaling>
        <c:delete val="0"/>
        <c:axPos val="b"/>
        <c:title>
          <c:tx>
            <c:strRef>
              <c:f>Sheet1!$B$1</c:f>
              <c:strCache>
                <c:ptCount val="1"/>
                <c:pt idx="0">
                  <c:v>心拍追跡精度</c:v>
                </c:pt>
              </c:strCache>
            </c:strRef>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crossAx val="674962200"/>
        <c:crossesAt val="-10000"/>
        <c:crossBetween val="midCat"/>
      </c:valAx>
      <c:valAx>
        <c:axId val="674962200"/>
        <c:scaling>
          <c:orientation val="minMax"/>
          <c:min val="0"/>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r>
                  <a:rPr lang="ja-JP" dirty="0"/>
                  <a:t>気づくのに要した試行数</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crossAx val="829855680"/>
        <c:crosses val="autoZero"/>
        <c:crossBetween val="midCat"/>
      </c:valAx>
      <c:spPr>
        <a:noFill/>
        <a:ln>
          <a:noFill/>
        </a:ln>
        <a:effectLst/>
      </c:spPr>
    </c:plotArea>
    <c:plotVisOnly val="1"/>
    <c:dispBlanksAs val="gap"/>
    <c:showDLblsOverMax val="0"/>
  </c:chart>
  <c:spPr>
    <a:noFill/>
    <a:ln>
      <a:noFill/>
    </a:ln>
    <a:effectLst/>
  </c:spPr>
  <c:txPr>
    <a:bodyPr/>
    <a:lstStyle/>
    <a:p>
      <a:pPr>
        <a:defRPr sz="1400">
          <a:latin typeface="游ゴシック" panose="020B0400000000000000" pitchFamily="50" charset="-128"/>
          <a:ea typeface="游ゴシック" panose="020B0400000000000000" pitchFamily="50" charset="-128"/>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D8D9D-8CDF-4A54-B3E4-7F3B1F66A21C}" type="datetimeFigureOut">
              <a:rPr kumimoji="1" lang="ja-JP" altLang="en-US" smtClean="0"/>
              <a:t>2019/5/25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5DAD4C-C6F9-4C31-9F9B-899ECD8CD80C}" type="slidenum">
              <a:rPr kumimoji="1" lang="ja-JP" altLang="en-US" smtClean="0"/>
              <a:t>‹#›</a:t>
            </a:fld>
            <a:endParaRPr kumimoji="1" lang="ja-JP" altLang="en-US"/>
          </a:p>
        </p:txBody>
      </p:sp>
    </p:spTree>
    <p:extLst>
      <p:ext uri="{BB962C8B-B14F-4D97-AF65-F5344CB8AC3E}">
        <p14:creationId xmlns:p14="http://schemas.microsoft.com/office/powerpoint/2010/main" val="12617187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E5DAD4C-C6F9-4C31-9F9B-899ECD8CD80C}" type="slidenum">
              <a:rPr kumimoji="1" lang="ja-JP" altLang="en-US" smtClean="0"/>
              <a:t>2</a:t>
            </a:fld>
            <a:endParaRPr kumimoji="1" lang="ja-JP" altLang="en-US"/>
          </a:p>
        </p:txBody>
      </p:sp>
    </p:spTree>
    <p:extLst>
      <p:ext uri="{BB962C8B-B14F-4D97-AF65-F5344CB8AC3E}">
        <p14:creationId xmlns:p14="http://schemas.microsoft.com/office/powerpoint/2010/main" val="2345663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E5DAD4C-C6F9-4C31-9F9B-899ECD8CD80C}" type="slidenum">
              <a:rPr kumimoji="1" lang="ja-JP" altLang="en-US" smtClean="0"/>
              <a:t>11</a:t>
            </a:fld>
            <a:endParaRPr kumimoji="1" lang="ja-JP" altLang="en-US"/>
          </a:p>
        </p:txBody>
      </p:sp>
    </p:spTree>
    <p:extLst>
      <p:ext uri="{BB962C8B-B14F-4D97-AF65-F5344CB8AC3E}">
        <p14:creationId xmlns:p14="http://schemas.microsoft.com/office/powerpoint/2010/main" val="211961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2278007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2261481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41801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2091810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8255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1278727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989172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2916981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835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41196162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81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9055844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50305699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202670111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1005110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1104192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04A1D0-8D5C-4E14-8397-BED519E7C790}" type="datetimeFigureOut">
              <a:rPr kumimoji="1" lang="ja-JP" altLang="en-US" smtClean="0"/>
              <a:t>2019/5/25</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959166013"/>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31067300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24294676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121291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67186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5489603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420412070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93014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2180350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10439763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304A1D0-8D5C-4E14-8397-BED519E7C790}" type="datetimeFigureOut">
              <a:rPr kumimoji="1" lang="ja-JP" altLang="en-US" smtClean="0"/>
              <a:t>2019/5/25</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1899727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F40126-9545-49E7-A138-4E7C90CD8C46}" type="slidenum">
              <a:rPr kumimoji="1" lang="ja-JP" altLang="en-US" smtClean="0"/>
              <a:t>‹#›</a:t>
            </a:fld>
            <a:endParaRPr kumimoji="1" lang="ja-JP" altLang="en-US"/>
          </a:p>
        </p:txBody>
      </p:sp>
    </p:spTree>
    <p:extLst>
      <p:ext uri="{BB962C8B-B14F-4D97-AF65-F5344CB8AC3E}">
        <p14:creationId xmlns:p14="http://schemas.microsoft.com/office/powerpoint/2010/main" val="1969252895"/>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04A1D0-8D5C-4E14-8397-BED519E7C790}" type="datetimeFigureOut">
              <a:rPr kumimoji="1" lang="ja-JP" altLang="en-US" smtClean="0"/>
              <a:t>2019/5/25</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4F40126-9545-49E7-A138-4E7C90CD8C46}"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312080"/>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FD62D3-4D6B-44B3-A988-1B4AC7E49B4A}"/>
              </a:ext>
            </a:extLst>
          </p:cNvPr>
          <p:cNvSpPr>
            <a:spLocks noGrp="1"/>
          </p:cNvSpPr>
          <p:nvPr>
            <p:ph type="ctrTitle"/>
          </p:nvPr>
        </p:nvSpPr>
        <p:spPr>
          <a:xfrm>
            <a:off x="886691" y="1122363"/>
            <a:ext cx="10418618" cy="2387600"/>
          </a:xfrm>
        </p:spPr>
        <p:txBody>
          <a:bodyPr>
            <a:normAutofit/>
          </a:bodyPr>
          <a:lstStyle/>
          <a:p>
            <a:r>
              <a:rPr lang="ja-JP" altLang="en-US" sz="4400" dirty="0"/>
              <a:t>アイオワ・ギャンブル課題における認知の切り替えに内受容感覚が与える影響</a:t>
            </a:r>
          </a:p>
        </p:txBody>
      </p:sp>
      <p:sp>
        <p:nvSpPr>
          <p:cNvPr id="3" name="字幕 2">
            <a:extLst>
              <a:ext uri="{FF2B5EF4-FFF2-40B4-BE49-F238E27FC236}">
                <a16:creationId xmlns:a16="http://schemas.microsoft.com/office/drawing/2014/main" id="{4293C33C-1446-481B-85C9-4C30746D2F62}"/>
              </a:ext>
            </a:extLst>
          </p:cNvPr>
          <p:cNvSpPr>
            <a:spLocks noGrp="1"/>
          </p:cNvSpPr>
          <p:nvPr>
            <p:ph type="subTitle" idx="1"/>
          </p:nvPr>
        </p:nvSpPr>
        <p:spPr>
          <a:xfrm>
            <a:off x="1524000" y="4305422"/>
            <a:ext cx="9144000" cy="1655762"/>
          </a:xfrm>
        </p:spPr>
        <p:txBody>
          <a:bodyPr>
            <a:normAutofit lnSpcReduction="10000"/>
          </a:bodyPr>
          <a:lstStyle/>
          <a:p>
            <a:pPr algn="r"/>
            <a:r>
              <a:rPr kumimoji="1" lang="ja-JP" altLang="en-US" sz="2000" dirty="0"/>
              <a:t>追手門学院大学</a:t>
            </a:r>
            <a:endParaRPr kumimoji="1" lang="en-US" altLang="ja-JP" sz="2000" dirty="0"/>
          </a:p>
          <a:p>
            <a:pPr algn="r"/>
            <a:r>
              <a:rPr lang="ja-JP" altLang="en-US" sz="2000" dirty="0"/>
              <a:t>前川　亮</a:t>
            </a:r>
            <a:endParaRPr lang="en-US" altLang="ja-JP" sz="2000" dirty="0"/>
          </a:p>
          <a:p>
            <a:pPr algn="r"/>
            <a:r>
              <a:rPr lang="ja-JP" altLang="en-US" sz="2000" dirty="0"/>
              <a:t>片渕一徳</a:t>
            </a:r>
            <a:endParaRPr kumimoji="1" lang="en-US" altLang="ja-JP" sz="2000" dirty="0"/>
          </a:p>
          <a:p>
            <a:pPr algn="r"/>
            <a:r>
              <a:rPr lang="ja-JP" altLang="en-US" sz="2000" dirty="0"/>
              <a:t>乾　敏郎</a:t>
            </a:r>
            <a:endParaRPr kumimoji="1" lang="ja-JP" altLang="en-US" sz="2000" dirty="0"/>
          </a:p>
        </p:txBody>
      </p:sp>
      <p:sp>
        <p:nvSpPr>
          <p:cNvPr id="5" name="テキスト ボックス 4">
            <a:extLst>
              <a:ext uri="{FF2B5EF4-FFF2-40B4-BE49-F238E27FC236}">
                <a16:creationId xmlns:a16="http://schemas.microsoft.com/office/drawing/2014/main" id="{0C72785F-FC0E-48B5-805D-A324D8A44059}"/>
              </a:ext>
            </a:extLst>
          </p:cNvPr>
          <p:cNvSpPr txBox="1"/>
          <p:nvPr/>
        </p:nvSpPr>
        <p:spPr>
          <a:xfrm>
            <a:off x="6613237" y="494489"/>
            <a:ext cx="4996872" cy="461665"/>
          </a:xfrm>
          <a:prstGeom prst="rect">
            <a:avLst/>
          </a:prstGeom>
          <a:noFill/>
        </p:spPr>
        <p:txBody>
          <a:bodyPr wrap="square" rtlCol="0">
            <a:spAutoFit/>
          </a:bodyPr>
          <a:lstStyle/>
          <a:p>
            <a:pPr algn="r"/>
            <a:r>
              <a:rPr kumimoji="1" lang="ja-JP" altLang="en-US" sz="2400" dirty="0"/>
              <a:t>認知</a:t>
            </a:r>
            <a:r>
              <a:rPr kumimoji="1" lang="ja-JP" altLang="en-US" sz="2400"/>
              <a:t>心理学会</a:t>
            </a:r>
            <a:r>
              <a:rPr kumimoji="1" lang="ja-JP" altLang="en-US" sz="2400" dirty="0"/>
              <a:t>第</a:t>
            </a:r>
            <a:r>
              <a:rPr lang="en-US" altLang="ja-JP" sz="2400"/>
              <a:t>17</a:t>
            </a:r>
            <a:r>
              <a:rPr lang="ja-JP" altLang="en-US" sz="2400" dirty="0"/>
              <a:t>回大会</a:t>
            </a:r>
            <a:r>
              <a:rPr lang="en-US" altLang="ja-JP" sz="2400" dirty="0"/>
              <a:t> O5-01</a:t>
            </a:r>
            <a:endParaRPr kumimoji="1" lang="en-US" altLang="ja-JP" sz="2400" dirty="0"/>
          </a:p>
        </p:txBody>
      </p:sp>
    </p:spTree>
    <p:extLst>
      <p:ext uri="{BB962C8B-B14F-4D97-AF65-F5344CB8AC3E}">
        <p14:creationId xmlns:p14="http://schemas.microsoft.com/office/powerpoint/2010/main" val="4427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normAutofit/>
          </a:bodyPr>
          <a:lstStyle/>
          <a:p>
            <a:r>
              <a:rPr kumimoji="1" lang="ja-JP" altLang="en-US" sz="4000" dirty="0">
                <a:latin typeface="游ゴシック" panose="020B0400000000000000" pitchFamily="50" charset="-128"/>
                <a:ea typeface="游ゴシック" panose="020B0400000000000000" pitchFamily="50" charset="-128"/>
              </a:rPr>
              <a:t>結果：</a:t>
            </a:r>
            <a:r>
              <a:rPr lang="ja-JP" altLang="en-US" sz="4000" dirty="0">
                <a:latin typeface="游ゴシック" panose="020B0400000000000000" pitchFamily="50" charset="-128"/>
                <a:ea typeface="游ゴシック" panose="020B0400000000000000" pitchFamily="50" charset="-128"/>
              </a:rPr>
              <a:t>内受容感覚と切り替えへの気づき</a:t>
            </a:r>
            <a:endParaRPr kumimoji="1" lang="ja-JP" altLang="en-US" sz="4000" dirty="0">
              <a:latin typeface="游ゴシック" panose="020B0400000000000000" pitchFamily="50" charset="-128"/>
              <a:ea typeface="游ゴシック" panose="020B0400000000000000" pitchFamily="50" charset="-128"/>
            </a:endParaRPr>
          </a:p>
        </p:txBody>
      </p:sp>
      <p:graphicFrame>
        <p:nvGraphicFramePr>
          <p:cNvPr id="10" name="グラフ 9">
            <a:extLst>
              <a:ext uri="{FF2B5EF4-FFF2-40B4-BE49-F238E27FC236}">
                <a16:creationId xmlns:a16="http://schemas.microsoft.com/office/drawing/2014/main" id="{31B14B09-E214-4365-B9B9-A925E36CCE84}"/>
              </a:ext>
            </a:extLst>
          </p:cNvPr>
          <p:cNvGraphicFramePr>
            <a:graphicFrameLocks/>
          </p:cNvGraphicFramePr>
          <p:nvPr>
            <p:extLst>
              <p:ext uri="{D42A27DB-BD31-4B8C-83A1-F6EECF244321}">
                <p14:modId xmlns:p14="http://schemas.microsoft.com/office/powerpoint/2010/main" val="4005644427"/>
              </p:ext>
            </p:extLst>
          </p:nvPr>
        </p:nvGraphicFramePr>
        <p:xfrm>
          <a:off x="1651714" y="2390591"/>
          <a:ext cx="3960000" cy="324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グラフ 12">
            <a:extLst>
              <a:ext uri="{FF2B5EF4-FFF2-40B4-BE49-F238E27FC236}">
                <a16:creationId xmlns:a16="http://schemas.microsoft.com/office/drawing/2014/main" id="{3BFF5EB4-3748-4826-BFB5-510317147E20}"/>
              </a:ext>
            </a:extLst>
          </p:cNvPr>
          <p:cNvGraphicFramePr>
            <a:graphicFrameLocks/>
          </p:cNvGraphicFramePr>
          <p:nvPr>
            <p:extLst>
              <p:ext uri="{D42A27DB-BD31-4B8C-83A1-F6EECF244321}">
                <p14:modId xmlns:p14="http://schemas.microsoft.com/office/powerpoint/2010/main" val="2998959344"/>
              </p:ext>
            </p:extLst>
          </p:nvPr>
        </p:nvGraphicFramePr>
        <p:xfrm>
          <a:off x="6580286" y="2390591"/>
          <a:ext cx="3960000" cy="3240000"/>
        </p:xfrm>
        <a:graphic>
          <a:graphicData uri="http://schemas.openxmlformats.org/drawingml/2006/chart">
            <c:chart xmlns:c="http://schemas.openxmlformats.org/drawingml/2006/chart" xmlns:r="http://schemas.openxmlformats.org/officeDocument/2006/relationships" r:id="rId3"/>
          </a:graphicData>
        </a:graphic>
      </p:graphicFrame>
      <p:sp>
        <p:nvSpPr>
          <p:cNvPr id="18" name="テキスト ボックス 17">
            <a:extLst>
              <a:ext uri="{FF2B5EF4-FFF2-40B4-BE49-F238E27FC236}">
                <a16:creationId xmlns:a16="http://schemas.microsoft.com/office/drawing/2014/main" id="{AF23527C-DF78-407D-83DD-70FECCE16391}"/>
              </a:ext>
            </a:extLst>
          </p:cNvPr>
          <p:cNvSpPr txBox="1"/>
          <p:nvPr/>
        </p:nvSpPr>
        <p:spPr>
          <a:xfrm>
            <a:off x="9487663" y="2428691"/>
            <a:ext cx="906017" cy="523220"/>
          </a:xfrm>
          <a:prstGeom prst="rect">
            <a:avLst/>
          </a:prstGeom>
          <a:noFill/>
        </p:spPr>
        <p:txBody>
          <a:bodyPr wrap="none" rtlCol="0">
            <a:spAutoFit/>
          </a:bodyPr>
          <a:lstStyle/>
          <a:p>
            <a:r>
              <a:rPr kumimoji="1" lang="en-US" altLang="ja-JP" sz="1400" i="1" dirty="0">
                <a:latin typeface="游ゴシック" panose="020B0400000000000000" pitchFamily="50" charset="-128"/>
                <a:ea typeface="游ゴシック" panose="020B0400000000000000" pitchFamily="50" charset="-128"/>
              </a:rPr>
              <a:t>r</a:t>
            </a:r>
            <a:r>
              <a:rPr kumimoji="1" lang="en-US" altLang="ja-JP" sz="1400" dirty="0">
                <a:latin typeface="游ゴシック" panose="020B0400000000000000" pitchFamily="50" charset="-128"/>
                <a:ea typeface="游ゴシック" panose="020B0400000000000000" pitchFamily="50" charset="-128"/>
              </a:rPr>
              <a:t> = -0.83</a:t>
            </a:r>
          </a:p>
          <a:p>
            <a:r>
              <a:rPr kumimoji="1" lang="en-US" altLang="ja-JP" sz="1400" i="1" dirty="0">
                <a:latin typeface="游ゴシック" panose="020B0400000000000000" pitchFamily="50" charset="-128"/>
                <a:ea typeface="游ゴシック" panose="020B0400000000000000" pitchFamily="50" charset="-128"/>
              </a:rPr>
              <a:t>p</a:t>
            </a:r>
            <a:r>
              <a:rPr kumimoji="1" lang="en-US" altLang="ja-JP" sz="1400" dirty="0">
                <a:latin typeface="游ゴシック" panose="020B0400000000000000" pitchFamily="50" charset="-128"/>
                <a:ea typeface="游ゴシック" panose="020B0400000000000000" pitchFamily="50" charset="-128"/>
              </a:rPr>
              <a:t> = 0.00</a:t>
            </a:r>
            <a:endParaRPr kumimoji="1" lang="ja-JP" altLang="en-US" sz="1400" dirty="0">
              <a:latin typeface="游ゴシック" panose="020B0400000000000000" pitchFamily="50" charset="-128"/>
              <a:ea typeface="游ゴシック" panose="020B0400000000000000" pitchFamily="50" charset="-128"/>
            </a:endParaRPr>
          </a:p>
        </p:txBody>
      </p:sp>
      <p:sp>
        <p:nvSpPr>
          <p:cNvPr id="20" name="テキスト ボックス 19">
            <a:extLst>
              <a:ext uri="{FF2B5EF4-FFF2-40B4-BE49-F238E27FC236}">
                <a16:creationId xmlns:a16="http://schemas.microsoft.com/office/drawing/2014/main" id="{1EC12AD1-05C5-4A4D-97CB-BF858D24D36E}"/>
              </a:ext>
            </a:extLst>
          </p:cNvPr>
          <p:cNvSpPr txBox="1"/>
          <p:nvPr/>
        </p:nvSpPr>
        <p:spPr>
          <a:xfrm>
            <a:off x="1914829" y="5758078"/>
            <a:ext cx="8362342" cy="400110"/>
          </a:xfrm>
          <a:prstGeom prst="rect">
            <a:avLst/>
          </a:prstGeom>
          <a:noFill/>
        </p:spPr>
        <p:txBody>
          <a:bodyPr wrap="square" rtlCol="0">
            <a:spAutoFit/>
          </a:bodyPr>
          <a:lstStyle/>
          <a:p>
            <a:pPr algn="ctr"/>
            <a:r>
              <a:rPr kumimoji="1" lang="ja-JP" altLang="en-US" sz="2000" dirty="0">
                <a:latin typeface="游ゴシック" panose="020B0400000000000000" pitchFamily="50" charset="-128"/>
                <a:ea typeface="游ゴシック" panose="020B0400000000000000" pitchFamily="50" charset="-128"/>
              </a:rPr>
              <a:t>心拍追跡精度の良い人は山の変化に気づきやすく，戦略の変更が早い</a:t>
            </a:r>
          </a:p>
        </p:txBody>
      </p:sp>
      <p:sp>
        <p:nvSpPr>
          <p:cNvPr id="22" name="四角形: 角を丸くする 21">
            <a:extLst>
              <a:ext uri="{FF2B5EF4-FFF2-40B4-BE49-F238E27FC236}">
                <a16:creationId xmlns:a16="http://schemas.microsoft.com/office/drawing/2014/main" id="{B9EBD235-F0FB-4905-9D2F-D5078D0EFD8D}"/>
              </a:ext>
            </a:extLst>
          </p:cNvPr>
          <p:cNvSpPr/>
          <p:nvPr/>
        </p:nvSpPr>
        <p:spPr>
          <a:xfrm>
            <a:off x="1914829" y="5638798"/>
            <a:ext cx="8362341" cy="638671"/>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游ゴシック" panose="020B0400000000000000" pitchFamily="50" charset="-128"/>
              <a:ea typeface="游ゴシック" panose="020B0400000000000000" pitchFamily="50" charset="-128"/>
            </a:endParaRPr>
          </a:p>
        </p:txBody>
      </p:sp>
      <p:sp>
        <p:nvSpPr>
          <p:cNvPr id="24" name="テキスト ボックス 23">
            <a:extLst>
              <a:ext uri="{FF2B5EF4-FFF2-40B4-BE49-F238E27FC236}">
                <a16:creationId xmlns:a16="http://schemas.microsoft.com/office/drawing/2014/main" id="{AD4022DD-086B-4E8C-8873-85F8AE877365}"/>
              </a:ext>
            </a:extLst>
          </p:cNvPr>
          <p:cNvSpPr txBox="1"/>
          <p:nvPr/>
        </p:nvSpPr>
        <p:spPr>
          <a:xfrm>
            <a:off x="2381150" y="1809889"/>
            <a:ext cx="2717411" cy="523220"/>
          </a:xfrm>
          <a:prstGeom prst="rect">
            <a:avLst/>
          </a:prstGeom>
          <a:noFill/>
        </p:spPr>
        <p:txBody>
          <a:bodyPr wrap="none" rtlCol="0">
            <a:spAutoFit/>
          </a:bodyPr>
          <a:lstStyle/>
          <a:p>
            <a:pPr algn="ctr"/>
            <a:r>
              <a:rPr kumimoji="1" lang="ja-JP" altLang="en-US" sz="1400" dirty="0">
                <a:latin typeface="游ゴシック" panose="020B0400000000000000" pitchFamily="50" charset="-128"/>
                <a:ea typeface="游ゴシック" panose="020B0400000000000000" pitchFamily="50" charset="-128"/>
              </a:rPr>
              <a:t>山の切り替え直後（</a:t>
            </a:r>
            <a:r>
              <a:rPr kumimoji="1" lang="en-US" altLang="ja-JP" sz="1400" dirty="0">
                <a:latin typeface="游ゴシック" panose="020B0400000000000000" pitchFamily="50" charset="-128"/>
                <a:ea typeface="游ゴシック" panose="020B0400000000000000" pitchFamily="50" charset="-128"/>
              </a:rPr>
              <a:t>75</a:t>
            </a:r>
            <a:r>
              <a:rPr kumimoji="1" lang="ja-JP" altLang="en-US" sz="1400" dirty="0">
                <a:latin typeface="游ゴシック" panose="020B0400000000000000" pitchFamily="50" charset="-128"/>
                <a:ea typeface="游ゴシック" panose="020B0400000000000000" pitchFamily="50" charset="-128"/>
              </a:rPr>
              <a:t>試行）の</a:t>
            </a:r>
            <a:endParaRPr kumimoji="1" lang="en-US" altLang="ja-JP" sz="1400" dirty="0">
              <a:latin typeface="游ゴシック" panose="020B0400000000000000" pitchFamily="50" charset="-128"/>
              <a:ea typeface="游ゴシック" panose="020B0400000000000000" pitchFamily="50" charset="-128"/>
            </a:endParaRPr>
          </a:p>
          <a:p>
            <a:pPr algn="ctr"/>
            <a:r>
              <a:rPr kumimoji="1" lang="ja-JP" altLang="en-US" sz="1400" dirty="0">
                <a:latin typeface="游ゴシック" panose="020B0400000000000000" pitchFamily="50" charset="-128"/>
                <a:ea typeface="游ゴシック" panose="020B0400000000000000" pitchFamily="50" charset="-128"/>
              </a:rPr>
              <a:t>成績と心拍追跡精度の相関</a:t>
            </a:r>
          </a:p>
        </p:txBody>
      </p:sp>
      <p:sp>
        <p:nvSpPr>
          <p:cNvPr id="25" name="テキスト ボックス 24">
            <a:extLst>
              <a:ext uri="{FF2B5EF4-FFF2-40B4-BE49-F238E27FC236}">
                <a16:creationId xmlns:a16="http://schemas.microsoft.com/office/drawing/2014/main" id="{DC56B0DB-459E-492A-B604-1D5B1D7896D3}"/>
              </a:ext>
            </a:extLst>
          </p:cNvPr>
          <p:cNvSpPr txBox="1"/>
          <p:nvPr/>
        </p:nvSpPr>
        <p:spPr>
          <a:xfrm>
            <a:off x="7118009" y="1809888"/>
            <a:ext cx="3507692" cy="523220"/>
          </a:xfrm>
          <a:prstGeom prst="rect">
            <a:avLst/>
          </a:prstGeom>
          <a:noFill/>
        </p:spPr>
        <p:txBody>
          <a:bodyPr wrap="none" rtlCol="0">
            <a:spAutoFit/>
          </a:bodyPr>
          <a:lstStyle/>
          <a:p>
            <a:pPr algn="ctr"/>
            <a:r>
              <a:rPr lang="ja-JP" altLang="en-US" sz="1400" dirty="0">
                <a:latin typeface="游ゴシック" panose="020B0400000000000000" pitchFamily="50" charset="-128"/>
                <a:ea typeface="游ゴシック" panose="020B0400000000000000" pitchFamily="50" charset="-128"/>
              </a:rPr>
              <a:t>選択戦略の切り替えタイミング</a:t>
            </a:r>
            <a:endParaRPr lang="en-US" altLang="ja-JP" sz="1400" dirty="0">
              <a:latin typeface="游ゴシック" panose="020B0400000000000000" pitchFamily="50" charset="-128"/>
              <a:ea typeface="游ゴシック" panose="020B0400000000000000" pitchFamily="50" charset="-128"/>
            </a:endParaRPr>
          </a:p>
          <a:p>
            <a:pPr algn="ctr"/>
            <a:r>
              <a:rPr lang="ja-JP" altLang="en-US" sz="1400" dirty="0">
                <a:latin typeface="游ゴシック" panose="020B0400000000000000" pitchFamily="50" charset="-128"/>
                <a:ea typeface="游ゴシック" panose="020B0400000000000000" pitchFamily="50" charset="-128"/>
              </a:rPr>
              <a:t>（山</a:t>
            </a:r>
            <a:r>
              <a:rPr lang="en-US" altLang="ja-JP" sz="1400" dirty="0">
                <a:latin typeface="游ゴシック" panose="020B0400000000000000" pitchFamily="50" charset="-128"/>
                <a:ea typeface="游ゴシック" panose="020B0400000000000000" pitchFamily="50" charset="-128"/>
              </a:rPr>
              <a:t>C+D</a:t>
            </a:r>
            <a:r>
              <a:rPr lang="ja-JP" altLang="en-US" sz="1400" dirty="0">
                <a:latin typeface="游ゴシック" panose="020B0400000000000000" pitchFamily="50" charset="-128"/>
                <a:ea typeface="游ゴシック" panose="020B0400000000000000" pitchFamily="50" charset="-128"/>
              </a:rPr>
              <a:t>の選択率が</a:t>
            </a:r>
            <a:r>
              <a:rPr lang="en-US" altLang="ja-JP" sz="1400" dirty="0">
                <a:latin typeface="游ゴシック" panose="020B0400000000000000" pitchFamily="50" charset="-128"/>
                <a:ea typeface="游ゴシック" panose="020B0400000000000000" pitchFamily="50" charset="-128"/>
              </a:rPr>
              <a:t>0.5</a:t>
            </a:r>
            <a:r>
              <a:rPr lang="ja-JP" altLang="en-US" sz="1400" dirty="0">
                <a:latin typeface="游ゴシック" panose="020B0400000000000000" pitchFamily="50" charset="-128"/>
                <a:ea typeface="游ゴシック" panose="020B0400000000000000" pitchFamily="50" charset="-128"/>
              </a:rPr>
              <a:t>を超えた試行数）</a:t>
            </a:r>
            <a:endParaRPr lang="en-US" altLang="ja-JP" sz="1400" dirty="0">
              <a:latin typeface="游ゴシック" panose="020B0400000000000000" pitchFamily="50" charset="-128"/>
              <a:ea typeface="游ゴシック" panose="020B0400000000000000" pitchFamily="50" charset="-128"/>
            </a:endParaRPr>
          </a:p>
        </p:txBody>
      </p:sp>
      <p:sp>
        <p:nvSpPr>
          <p:cNvPr id="5" name="テキスト ボックス 4">
            <a:extLst>
              <a:ext uri="{FF2B5EF4-FFF2-40B4-BE49-F238E27FC236}">
                <a16:creationId xmlns:a16="http://schemas.microsoft.com/office/drawing/2014/main" id="{A2D733F2-6F4C-423B-AB7B-28D19D760FA5}"/>
              </a:ext>
            </a:extLst>
          </p:cNvPr>
          <p:cNvSpPr txBox="1"/>
          <p:nvPr/>
        </p:nvSpPr>
        <p:spPr>
          <a:xfrm>
            <a:off x="2784480" y="2428691"/>
            <a:ext cx="865943" cy="523220"/>
          </a:xfrm>
          <a:prstGeom prst="rect">
            <a:avLst/>
          </a:prstGeom>
          <a:noFill/>
        </p:spPr>
        <p:txBody>
          <a:bodyPr wrap="none" rtlCol="0">
            <a:spAutoFit/>
          </a:bodyPr>
          <a:lstStyle/>
          <a:p>
            <a:r>
              <a:rPr kumimoji="1" lang="en-US" altLang="ja-JP" sz="1400" i="1" dirty="0">
                <a:latin typeface="游ゴシック" panose="020B0400000000000000" pitchFamily="50" charset="-128"/>
                <a:ea typeface="游ゴシック" panose="020B0400000000000000" pitchFamily="50" charset="-128"/>
              </a:rPr>
              <a:t>r</a:t>
            </a:r>
            <a:r>
              <a:rPr kumimoji="1" lang="en-US" altLang="ja-JP" sz="1400" dirty="0">
                <a:latin typeface="游ゴシック" panose="020B0400000000000000" pitchFamily="50" charset="-128"/>
                <a:ea typeface="游ゴシック" panose="020B0400000000000000" pitchFamily="50" charset="-128"/>
              </a:rPr>
              <a:t> = 0.54</a:t>
            </a:r>
          </a:p>
          <a:p>
            <a:r>
              <a:rPr kumimoji="1" lang="en-US" altLang="ja-JP" sz="1400" i="1" dirty="0">
                <a:latin typeface="游ゴシック" panose="020B0400000000000000" pitchFamily="50" charset="-128"/>
                <a:ea typeface="游ゴシック" panose="020B0400000000000000" pitchFamily="50" charset="-128"/>
              </a:rPr>
              <a:t>p</a:t>
            </a:r>
            <a:r>
              <a:rPr kumimoji="1" lang="en-US" altLang="ja-JP" sz="1400" dirty="0">
                <a:latin typeface="游ゴシック" panose="020B0400000000000000" pitchFamily="50" charset="-128"/>
                <a:ea typeface="游ゴシック" panose="020B0400000000000000" pitchFamily="50" charset="-128"/>
              </a:rPr>
              <a:t> = 0.01</a:t>
            </a:r>
            <a:endParaRPr kumimoji="1" lang="ja-JP" altLang="en-US" sz="1400" dirty="0">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392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kumimoji="1" lang="ja-JP" altLang="en-US" dirty="0">
                <a:latin typeface="游ゴシック" panose="020B0400000000000000" pitchFamily="50" charset="-128"/>
                <a:ea typeface="游ゴシック" panose="020B0400000000000000" pitchFamily="50" charset="-128"/>
              </a:rPr>
              <a:t>まとめ</a:t>
            </a:r>
          </a:p>
        </p:txBody>
      </p:sp>
      <p:sp>
        <p:nvSpPr>
          <p:cNvPr id="4" name="コンテンツ プレースホルダー 2">
            <a:extLst>
              <a:ext uri="{FF2B5EF4-FFF2-40B4-BE49-F238E27FC236}">
                <a16:creationId xmlns:a16="http://schemas.microsoft.com/office/drawing/2014/main" id="{42B98447-7111-40DD-9228-0334C5718A37}"/>
              </a:ext>
            </a:extLst>
          </p:cNvPr>
          <p:cNvSpPr txBox="1">
            <a:spLocks/>
          </p:cNvSpPr>
          <p:nvPr/>
        </p:nvSpPr>
        <p:spPr>
          <a:xfrm>
            <a:off x="838200" y="1917985"/>
            <a:ext cx="10515600" cy="40541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latin typeface="游ゴシック" panose="020B0400000000000000" pitchFamily="50" charset="-128"/>
                <a:ea typeface="游ゴシック" panose="020B0400000000000000" pitchFamily="50" charset="-128"/>
              </a:rPr>
              <a:t>心拍追跡精度の良い人は山の変化に気づきやすく，戦略の変更が早い</a:t>
            </a:r>
            <a:endParaRPr lang="en-US" altLang="ja-JP" sz="2400" dirty="0">
              <a:latin typeface="游ゴシック" panose="020B0400000000000000" pitchFamily="50" charset="-128"/>
              <a:ea typeface="游ゴシック" panose="020B0400000000000000" pitchFamily="50" charset="-128"/>
            </a:endParaRPr>
          </a:p>
          <a:p>
            <a:pPr lvl="1">
              <a:buFont typeface="Wingdings" panose="05000000000000000000" pitchFamily="2" charset="2"/>
              <a:buChar char="Ø"/>
            </a:pPr>
            <a:r>
              <a:rPr lang="ja-JP" altLang="en-US" dirty="0">
                <a:latin typeface="游ゴシック" panose="020B0400000000000000" pitchFamily="50" charset="-128"/>
                <a:ea typeface="游ゴシック" panose="020B0400000000000000" pitchFamily="50" charset="-128"/>
              </a:rPr>
              <a:t>内受容感覚に優れる人は直観的判断に優れるため，固執しにくく環境の変化に柔軟である</a:t>
            </a:r>
            <a:endParaRPr lang="en-US" altLang="ja-JP" dirty="0">
              <a:latin typeface="游ゴシック" panose="020B0400000000000000" pitchFamily="50" charset="-128"/>
              <a:ea typeface="游ゴシック" panose="020B0400000000000000" pitchFamily="50" charset="-128"/>
            </a:endParaRPr>
          </a:p>
          <a:p>
            <a:pPr lvl="1"/>
            <a:endParaRPr lang="en-US" altLang="ja-JP"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内受容感覚の良い人は，</a:t>
            </a:r>
            <a:r>
              <a:rPr lang="en-US" altLang="ja-JP" sz="2400" dirty="0">
                <a:latin typeface="游ゴシック" panose="020B0400000000000000" pitchFamily="50" charset="-128"/>
                <a:ea typeface="游ゴシック" panose="020B0400000000000000" pitchFamily="50" charset="-128"/>
              </a:rPr>
              <a:t>IGT</a:t>
            </a:r>
            <a:r>
              <a:rPr lang="ja-JP" altLang="en-US" sz="2400" dirty="0">
                <a:latin typeface="游ゴシック" panose="020B0400000000000000" pitchFamily="50" charset="-128"/>
                <a:ea typeface="游ゴシック" panose="020B0400000000000000" pitchFamily="50" charset="-128"/>
              </a:rPr>
              <a:t>において，</a:t>
            </a:r>
            <a:r>
              <a:rPr lang="en-US" altLang="ja-JP" sz="2400" dirty="0">
                <a:latin typeface="游ゴシック" panose="020B0400000000000000" pitchFamily="50" charset="-128"/>
                <a:ea typeface="游ゴシック" panose="020B0400000000000000" pitchFamily="50" charset="-128"/>
              </a:rPr>
              <a:t>SCR</a:t>
            </a:r>
            <a:r>
              <a:rPr lang="ja-JP" altLang="en-US" sz="2400" dirty="0">
                <a:latin typeface="游ゴシック" panose="020B0400000000000000" pitchFamily="50" charset="-128"/>
                <a:ea typeface="游ゴシック" panose="020B0400000000000000" pitchFamily="50" charset="-128"/>
              </a:rPr>
              <a:t>の変化を有効に利用できる</a:t>
            </a:r>
            <a:r>
              <a:rPr lang="en-US" altLang="ja-JP" sz="2400" dirty="0">
                <a:latin typeface="游ゴシック" panose="020B0400000000000000" pitchFamily="50" charset="-128"/>
                <a:ea typeface="游ゴシック" panose="020B0400000000000000" pitchFamily="50" charset="-128"/>
              </a:rPr>
              <a:t>								</a:t>
            </a:r>
            <a:r>
              <a:rPr lang="ja-JP" altLang="en-US" sz="2400" dirty="0">
                <a:latin typeface="游ゴシック" panose="020B0400000000000000" pitchFamily="50" charset="-128"/>
                <a:ea typeface="游ゴシック" panose="020B0400000000000000" pitchFamily="50" charset="-128"/>
              </a:rPr>
              <a:t>（</a:t>
            </a:r>
            <a:r>
              <a:rPr lang="en-US" altLang="ja-JP" sz="2400" dirty="0">
                <a:latin typeface="游ゴシック" panose="020B0400000000000000" pitchFamily="50" charset="-128"/>
                <a:ea typeface="游ゴシック" panose="020B0400000000000000" pitchFamily="50" charset="-128"/>
              </a:rPr>
              <a:t>Dunn et al., 2010</a:t>
            </a:r>
            <a:r>
              <a:rPr lang="ja-JP" altLang="en-US" sz="2400" dirty="0">
                <a:latin typeface="游ゴシック" panose="020B0400000000000000" pitchFamily="50" charset="-128"/>
                <a:ea typeface="游ゴシック" panose="020B0400000000000000" pitchFamily="50" charset="-128"/>
              </a:rPr>
              <a:t>）</a:t>
            </a:r>
            <a:endParaRPr lang="en-US" altLang="ja-JP" sz="2400" dirty="0">
              <a:latin typeface="游ゴシック" panose="020B0400000000000000" pitchFamily="50" charset="-128"/>
              <a:ea typeface="游ゴシック" panose="020B0400000000000000" pitchFamily="50" charset="-128"/>
            </a:endParaRPr>
          </a:p>
          <a:p>
            <a:pPr lvl="1">
              <a:buFont typeface="Wingdings" panose="05000000000000000000" pitchFamily="2" charset="2"/>
              <a:buChar char="Ø"/>
            </a:pPr>
            <a:r>
              <a:rPr lang="en-US" altLang="ja-JP" dirty="0">
                <a:latin typeface="游ゴシック" panose="020B0400000000000000" pitchFamily="50" charset="-128"/>
                <a:ea typeface="游ゴシック" panose="020B0400000000000000" pitchFamily="50" charset="-128"/>
              </a:rPr>
              <a:t>IGT</a:t>
            </a:r>
            <a:r>
              <a:rPr lang="ja-JP" altLang="en-US" dirty="0" err="1">
                <a:latin typeface="游ゴシック" panose="020B0400000000000000" pitchFamily="50" charset="-128"/>
                <a:ea typeface="游ゴシック" panose="020B0400000000000000" pitchFamily="50" charset="-128"/>
              </a:rPr>
              <a:t>だけで</a:t>
            </a:r>
            <a:r>
              <a:rPr lang="ja-JP" altLang="en-US" dirty="0">
                <a:latin typeface="游ゴシック" panose="020B0400000000000000" pitchFamily="50" charset="-128"/>
                <a:ea typeface="游ゴシック" panose="020B0400000000000000" pitchFamily="50" charset="-128"/>
              </a:rPr>
              <a:t>なく，認知の切り替えにも内受容感覚の影響がみられた</a:t>
            </a:r>
            <a:endParaRPr lang="en-US" altLang="ja-JP" dirty="0">
              <a:latin typeface="游ゴシック" panose="020B0400000000000000" pitchFamily="50" charset="-128"/>
              <a:ea typeface="游ゴシック" panose="020B0400000000000000" pitchFamily="50" charset="-128"/>
            </a:endParaRPr>
          </a:p>
          <a:p>
            <a:pPr lvl="1">
              <a:buFont typeface="Wingdings" panose="05000000000000000000" pitchFamily="2" charset="2"/>
              <a:buChar char="Ø"/>
            </a:pPr>
            <a:r>
              <a:rPr lang="ja-JP" altLang="en-US" dirty="0">
                <a:latin typeface="游ゴシック" panose="020B0400000000000000" pitchFamily="50" charset="-128"/>
                <a:ea typeface="游ゴシック" panose="020B0400000000000000" pitchFamily="50" charset="-128"/>
              </a:rPr>
              <a:t>同様の意思決定メカニズムが働いている</a:t>
            </a:r>
          </a:p>
        </p:txBody>
      </p:sp>
    </p:spTree>
    <p:extLst>
      <p:ext uri="{BB962C8B-B14F-4D97-AF65-F5344CB8AC3E}">
        <p14:creationId xmlns:p14="http://schemas.microsoft.com/office/powerpoint/2010/main" val="4116562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6A9CE7-9823-461C-9F81-6B8144800196}"/>
              </a:ext>
            </a:extLst>
          </p:cNvPr>
          <p:cNvSpPr>
            <a:spLocks noGrp="1"/>
          </p:cNvSpPr>
          <p:nvPr>
            <p:ph type="ctrTitle"/>
          </p:nvPr>
        </p:nvSpPr>
        <p:spPr/>
        <p:txBody>
          <a:bodyPr>
            <a:normAutofit/>
          </a:bodyPr>
          <a:lstStyle/>
          <a:p>
            <a:r>
              <a:rPr kumimoji="1" lang="ja-JP" altLang="en-US" sz="4800" dirty="0">
                <a:latin typeface="游ゴシック" panose="020B0400000000000000" pitchFamily="50" charset="-128"/>
                <a:ea typeface="游ゴシック" panose="020B0400000000000000" pitchFamily="50" charset="-128"/>
              </a:rPr>
              <a:t>ご清聴ありがとうございました</a:t>
            </a:r>
          </a:p>
        </p:txBody>
      </p:sp>
      <p:sp>
        <p:nvSpPr>
          <p:cNvPr id="3" name="サブタイトル 2">
            <a:extLst>
              <a:ext uri="{FF2B5EF4-FFF2-40B4-BE49-F238E27FC236}">
                <a16:creationId xmlns:a16="http://schemas.microsoft.com/office/drawing/2014/main" id="{2D69FADF-BE27-4AB7-955F-79B7C470C3D1}"/>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613609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タイトル 1">
            <a:extLst>
              <a:ext uri="{FF2B5EF4-FFF2-40B4-BE49-F238E27FC236}">
                <a16:creationId xmlns:a16="http://schemas.microsoft.com/office/drawing/2014/main" id="{4B81E4BF-14B0-4CA9-99EC-3E151F2EFCBB}"/>
              </a:ext>
            </a:extLst>
          </p:cNvPr>
          <p:cNvSpPr txBox="1">
            <a:spLocks/>
          </p:cNvSpPr>
          <p:nvPr/>
        </p:nvSpPr>
        <p:spPr>
          <a:xfrm>
            <a:off x="535884" y="233704"/>
            <a:ext cx="10935513" cy="662897"/>
          </a:xfrm>
          <a:prstGeom prst="rect">
            <a:avLst/>
          </a:prstGeom>
        </p:spPr>
        <p:txBody>
          <a:bodyP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800" b="1" dirty="0">
                <a:solidFill>
                  <a:prstClr val="white"/>
                </a:solidFill>
                <a:latin typeface="游ゴシック" panose="020B0400000000000000" pitchFamily="50" charset="-128"/>
                <a:ea typeface="游ゴシック" panose="020B0400000000000000" pitchFamily="50" charset="-128"/>
              </a:rPr>
              <a:t>アイオア・ギャンブル課題</a:t>
            </a:r>
            <a:endParaRPr lang="en-US" altLang="ja-JP" sz="2800" b="1" dirty="0">
              <a:solidFill>
                <a:prstClr val="white"/>
              </a:solidFill>
              <a:latin typeface="游ゴシック" panose="020B0400000000000000" pitchFamily="50" charset="-128"/>
              <a:ea typeface="游ゴシック" panose="020B0400000000000000" pitchFamily="50" charset="-128"/>
            </a:endParaRPr>
          </a:p>
        </p:txBody>
      </p:sp>
      <p:grpSp>
        <p:nvGrpSpPr>
          <p:cNvPr id="8" name="グループ化 7">
            <a:extLst>
              <a:ext uri="{FF2B5EF4-FFF2-40B4-BE49-F238E27FC236}">
                <a16:creationId xmlns:a16="http://schemas.microsoft.com/office/drawing/2014/main" id="{FB096281-5D9D-4CF9-90A3-C129D34A3B3B}"/>
              </a:ext>
            </a:extLst>
          </p:cNvPr>
          <p:cNvGrpSpPr/>
          <p:nvPr/>
        </p:nvGrpSpPr>
        <p:grpSpPr>
          <a:xfrm>
            <a:off x="535884" y="1790259"/>
            <a:ext cx="6321304" cy="4414548"/>
            <a:chOff x="5621589" y="1847704"/>
            <a:chExt cx="6321304" cy="4414548"/>
          </a:xfrm>
        </p:grpSpPr>
        <p:sp>
          <p:nvSpPr>
            <p:cNvPr id="11" name="テキスト ボックス 10">
              <a:extLst>
                <a:ext uri="{FF2B5EF4-FFF2-40B4-BE49-F238E27FC236}">
                  <a16:creationId xmlns:a16="http://schemas.microsoft.com/office/drawing/2014/main" id="{9648B9CD-EEFA-4CA0-B268-0D7081773483}"/>
                </a:ext>
              </a:extLst>
            </p:cNvPr>
            <p:cNvSpPr txBox="1"/>
            <p:nvPr/>
          </p:nvSpPr>
          <p:spPr>
            <a:xfrm>
              <a:off x="5810893" y="4711288"/>
              <a:ext cx="1467068" cy="369332"/>
            </a:xfrm>
            <a:prstGeom prst="rect">
              <a:avLst/>
            </a:prstGeom>
            <a:noFill/>
          </p:spPr>
          <p:txBody>
            <a:bodyPr wrap="none" rtlCol="0">
              <a:spAutoFit/>
            </a:bodyPr>
            <a:lstStyle/>
            <a:p>
              <a:pPr algn="ctr"/>
              <a:r>
                <a:rPr kumimoji="1" lang="en-US" altLang="ja-JP" dirty="0">
                  <a:latin typeface="游ゴシック" panose="020B0400000000000000" pitchFamily="50" charset="-128"/>
                  <a:ea typeface="游ゴシック" panose="020B0400000000000000" pitchFamily="50" charset="-128"/>
                </a:rPr>
                <a:t>1</a:t>
              </a:r>
              <a:r>
                <a:rPr kumimoji="1" lang="ja-JP" altLang="en-US" dirty="0">
                  <a:latin typeface="游ゴシック" panose="020B0400000000000000" pitchFamily="50" charset="-128"/>
                  <a:ea typeface="游ゴシック" panose="020B0400000000000000" pitchFamily="50" charset="-128"/>
                </a:rPr>
                <a:t>枚毎の利益</a:t>
              </a:r>
              <a:endParaRPr kumimoji="1" lang="en-US" altLang="ja-JP" dirty="0">
                <a:latin typeface="游ゴシック" panose="020B0400000000000000" pitchFamily="50" charset="-128"/>
                <a:ea typeface="游ゴシック" panose="020B0400000000000000" pitchFamily="50" charset="-128"/>
              </a:endParaRPr>
            </a:p>
          </p:txBody>
        </p:sp>
        <p:sp>
          <p:nvSpPr>
            <p:cNvPr id="13" name="テキスト ボックス 12">
              <a:extLst>
                <a:ext uri="{FF2B5EF4-FFF2-40B4-BE49-F238E27FC236}">
                  <a16:creationId xmlns:a16="http://schemas.microsoft.com/office/drawing/2014/main" id="{B39B2369-E7B6-49CF-88CD-4CD569C9241D}"/>
                </a:ext>
              </a:extLst>
            </p:cNvPr>
            <p:cNvSpPr txBox="1"/>
            <p:nvPr/>
          </p:nvSpPr>
          <p:spPr>
            <a:xfrm>
              <a:off x="7889914" y="2079296"/>
              <a:ext cx="1107996" cy="461665"/>
            </a:xfrm>
            <a:prstGeom prst="rect">
              <a:avLst/>
            </a:prstGeom>
            <a:noFill/>
          </p:spPr>
          <p:txBody>
            <a:bodyPr wrap="none" rtlCol="0">
              <a:spAutoFit/>
            </a:bodyPr>
            <a:lstStyle/>
            <a:p>
              <a:r>
                <a:rPr lang="ja-JP" altLang="en-US" sz="2400" u="sng" dirty="0">
                  <a:latin typeface="游ゴシック" panose="020B0400000000000000" pitchFamily="50" charset="-128"/>
                  <a:ea typeface="游ゴシック" panose="020B0400000000000000" pitchFamily="50" charset="-128"/>
                </a:rPr>
                <a:t>悪い</a:t>
              </a:r>
              <a:r>
                <a:rPr kumimoji="1" lang="ja-JP" altLang="en-US" sz="2400" u="sng" dirty="0">
                  <a:latin typeface="游ゴシック" panose="020B0400000000000000" pitchFamily="50" charset="-128"/>
                  <a:ea typeface="游ゴシック" panose="020B0400000000000000" pitchFamily="50" charset="-128"/>
                </a:rPr>
                <a:t>山</a:t>
              </a:r>
            </a:p>
          </p:txBody>
        </p:sp>
        <p:sp>
          <p:nvSpPr>
            <p:cNvPr id="14" name="テキスト ボックス 13">
              <a:extLst>
                <a:ext uri="{FF2B5EF4-FFF2-40B4-BE49-F238E27FC236}">
                  <a16:creationId xmlns:a16="http://schemas.microsoft.com/office/drawing/2014/main" id="{04721DFF-7905-423A-B5FC-225E634D2656}"/>
                </a:ext>
              </a:extLst>
            </p:cNvPr>
            <p:cNvSpPr txBox="1"/>
            <p:nvPr/>
          </p:nvSpPr>
          <p:spPr>
            <a:xfrm>
              <a:off x="10074581" y="2079296"/>
              <a:ext cx="1107996" cy="461665"/>
            </a:xfrm>
            <a:prstGeom prst="rect">
              <a:avLst/>
            </a:prstGeom>
            <a:noFill/>
          </p:spPr>
          <p:txBody>
            <a:bodyPr wrap="none" rtlCol="0">
              <a:spAutoFit/>
            </a:bodyPr>
            <a:lstStyle/>
            <a:p>
              <a:r>
                <a:rPr kumimoji="1" lang="ja-JP" altLang="en-US" sz="2400" u="sng" dirty="0">
                  <a:latin typeface="游ゴシック" panose="020B0400000000000000" pitchFamily="50" charset="-128"/>
                  <a:ea typeface="游ゴシック" panose="020B0400000000000000" pitchFamily="50" charset="-128"/>
                </a:rPr>
                <a:t>良い山</a:t>
              </a:r>
            </a:p>
          </p:txBody>
        </p:sp>
        <p:sp>
          <p:nvSpPr>
            <p:cNvPr id="15" name="テキスト ボックス 14">
              <a:extLst>
                <a:ext uri="{FF2B5EF4-FFF2-40B4-BE49-F238E27FC236}">
                  <a16:creationId xmlns:a16="http://schemas.microsoft.com/office/drawing/2014/main" id="{A78BB1AC-F61B-4E5A-B50B-606A502A26D0}"/>
                </a:ext>
              </a:extLst>
            </p:cNvPr>
            <p:cNvSpPr txBox="1"/>
            <p:nvPr/>
          </p:nvSpPr>
          <p:spPr>
            <a:xfrm>
              <a:off x="7745543" y="4119416"/>
              <a:ext cx="333746" cy="369332"/>
            </a:xfrm>
            <a:prstGeom prst="rect">
              <a:avLst/>
            </a:prstGeom>
            <a:noFill/>
          </p:spPr>
          <p:txBody>
            <a:bodyPr wrap="none" rtlCol="0">
              <a:spAutoFit/>
            </a:bodyPr>
            <a:lstStyle/>
            <a:p>
              <a:r>
                <a:rPr kumimoji="1" lang="en-US" altLang="ja-JP" dirty="0">
                  <a:latin typeface="游ゴシック" panose="020B0400000000000000" pitchFamily="50" charset="-128"/>
                  <a:ea typeface="游ゴシック" panose="020B0400000000000000" pitchFamily="50" charset="-128"/>
                </a:rPr>
                <a:t>A</a:t>
              </a:r>
              <a:endParaRPr kumimoji="1" lang="ja-JP" altLang="en-US" dirty="0">
                <a:latin typeface="游ゴシック" panose="020B0400000000000000" pitchFamily="50" charset="-128"/>
                <a:ea typeface="游ゴシック" panose="020B0400000000000000" pitchFamily="50" charset="-128"/>
              </a:endParaRPr>
            </a:p>
          </p:txBody>
        </p:sp>
        <p:sp>
          <p:nvSpPr>
            <p:cNvPr id="16" name="テキスト ボックス 15">
              <a:extLst>
                <a:ext uri="{FF2B5EF4-FFF2-40B4-BE49-F238E27FC236}">
                  <a16:creationId xmlns:a16="http://schemas.microsoft.com/office/drawing/2014/main" id="{654BA1EC-7F5E-4011-8F01-83155C10EAC6}"/>
                </a:ext>
              </a:extLst>
            </p:cNvPr>
            <p:cNvSpPr txBox="1"/>
            <p:nvPr/>
          </p:nvSpPr>
          <p:spPr>
            <a:xfrm>
              <a:off x="8831031" y="4119416"/>
              <a:ext cx="341760" cy="369332"/>
            </a:xfrm>
            <a:prstGeom prst="rect">
              <a:avLst/>
            </a:prstGeom>
            <a:noFill/>
          </p:spPr>
          <p:txBody>
            <a:bodyPr wrap="none" rtlCol="0">
              <a:spAutoFit/>
            </a:bodyPr>
            <a:lstStyle/>
            <a:p>
              <a:r>
                <a:rPr kumimoji="1" lang="en-US" altLang="ja-JP" dirty="0">
                  <a:latin typeface="游ゴシック" panose="020B0400000000000000" pitchFamily="50" charset="-128"/>
                  <a:ea typeface="游ゴシック" panose="020B0400000000000000" pitchFamily="50" charset="-128"/>
                </a:rPr>
                <a:t>B</a:t>
              </a:r>
              <a:endParaRPr kumimoji="1" lang="ja-JP" altLang="en-US" dirty="0">
                <a:latin typeface="游ゴシック" panose="020B0400000000000000" pitchFamily="50" charset="-128"/>
                <a:ea typeface="游ゴシック" panose="020B0400000000000000" pitchFamily="50" charset="-128"/>
              </a:endParaRPr>
            </a:p>
          </p:txBody>
        </p:sp>
        <p:sp>
          <p:nvSpPr>
            <p:cNvPr id="17" name="テキスト ボックス 16">
              <a:extLst>
                <a:ext uri="{FF2B5EF4-FFF2-40B4-BE49-F238E27FC236}">
                  <a16:creationId xmlns:a16="http://schemas.microsoft.com/office/drawing/2014/main" id="{87F98CA8-F0FF-4403-8E9F-C3363947938D}"/>
                </a:ext>
              </a:extLst>
            </p:cNvPr>
            <p:cNvSpPr txBox="1"/>
            <p:nvPr/>
          </p:nvSpPr>
          <p:spPr>
            <a:xfrm>
              <a:off x="9920526" y="4119416"/>
              <a:ext cx="341760" cy="369332"/>
            </a:xfrm>
            <a:prstGeom prst="rect">
              <a:avLst/>
            </a:prstGeom>
            <a:noFill/>
          </p:spPr>
          <p:txBody>
            <a:bodyPr wrap="none" rtlCol="0">
              <a:spAutoFit/>
            </a:bodyPr>
            <a:lstStyle/>
            <a:p>
              <a:r>
                <a:rPr lang="en-US" altLang="ja-JP" dirty="0">
                  <a:latin typeface="游ゴシック" panose="020B0400000000000000" pitchFamily="50" charset="-128"/>
                  <a:ea typeface="游ゴシック" panose="020B0400000000000000" pitchFamily="50" charset="-128"/>
                </a:rPr>
                <a:t>C</a:t>
              </a:r>
              <a:endParaRPr kumimoji="1" lang="ja-JP" altLang="en-US" dirty="0">
                <a:latin typeface="游ゴシック" panose="020B0400000000000000" pitchFamily="50" charset="-128"/>
                <a:ea typeface="游ゴシック" panose="020B0400000000000000" pitchFamily="50" charset="-128"/>
              </a:endParaRPr>
            </a:p>
          </p:txBody>
        </p:sp>
        <p:sp>
          <p:nvSpPr>
            <p:cNvPr id="18" name="テキスト ボックス 17">
              <a:extLst>
                <a:ext uri="{FF2B5EF4-FFF2-40B4-BE49-F238E27FC236}">
                  <a16:creationId xmlns:a16="http://schemas.microsoft.com/office/drawing/2014/main" id="{493A9AA1-C346-43F6-BF0C-3C2F6CE59995}"/>
                </a:ext>
              </a:extLst>
            </p:cNvPr>
            <p:cNvSpPr txBox="1"/>
            <p:nvPr/>
          </p:nvSpPr>
          <p:spPr>
            <a:xfrm>
              <a:off x="11002808" y="4119416"/>
              <a:ext cx="356188" cy="369332"/>
            </a:xfrm>
            <a:prstGeom prst="rect">
              <a:avLst/>
            </a:prstGeom>
            <a:noFill/>
          </p:spPr>
          <p:txBody>
            <a:bodyPr wrap="none" rtlCol="0">
              <a:spAutoFit/>
            </a:bodyPr>
            <a:lstStyle/>
            <a:p>
              <a:r>
                <a:rPr lang="en-US" altLang="ja-JP" dirty="0">
                  <a:latin typeface="游ゴシック" panose="020B0400000000000000" pitchFamily="50" charset="-128"/>
                  <a:ea typeface="游ゴシック" panose="020B0400000000000000" pitchFamily="50" charset="-128"/>
                </a:rPr>
                <a:t>D</a:t>
              </a:r>
              <a:endParaRPr kumimoji="1" lang="ja-JP" altLang="en-US" dirty="0">
                <a:latin typeface="游ゴシック" panose="020B0400000000000000" pitchFamily="50" charset="-128"/>
                <a:ea typeface="游ゴシック" panose="020B0400000000000000" pitchFamily="50" charset="-128"/>
              </a:endParaRPr>
            </a:p>
          </p:txBody>
        </p:sp>
        <p:sp>
          <p:nvSpPr>
            <p:cNvPr id="19" name="テキスト ボックス 18">
              <a:extLst>
                <a:ext uri="{FF2B5EF4-FFF2-40B4-BE49-F238E27FC236}">
                  <a16:creationId xmlns:a16="http://schemas.microsoft.com/office/drawing/2014/main" id="{40719ED5-6067-48F4-BCC1-6A3D69C46418}"/>
                </a:ext>
              </a:extLst>
            </p:cNvPr>
            <p:cNvSpPr txBox="1"/>
            <p:nvPr/>
          </p:nvSpPr>
          <p:spPr>
            <a:xfrm>
              <a:off x="7561198" y="4711288"/>
              <a:ext cx="702436" cy="369332"/>
            </a:xfrm>
            <a:prstGeom prst="rect">
              <a:avLst/>
            </a:prstGeom>
            <a:noFill/>
          </p:spPr>
          <p:txBody>
            <a:bodyPr wrap="none" rtlCol="0">
              <a:spAutoFit/>
            </a:bodyPr>
            <a:lstStyle/>
            <a:p>
              <a:r>
                <a:rPr kumimoji="1" lang="en-US" altLang="ja-JP" dirty="0">
                  <a:latin typeface="游ゴシック" panose="020B0400000000000000" pitchFamily="50" charset="-128"/>
                  <a:ea typeface="游ゴシック" panose="020B0400000000000000" pitchFamily="50" charset="-128"/>
                </a:rPr>
                <a:t>$100</a:t>
              </a:r>
              <a:endParaRPr kumimoji="1" lang="ja-JP" altLang="en-US" dirty="0">
                <a:latin typeface="游ゴシック" panose="020B0400000000000000" pitchFamily="50" charset="-128"/>
                <a:ea typeface="游ゴシック" panose="020B0400000000000000" pitchFamily="50" charset="-128"/>
              </a:endParaRPr>
            </a:p>
          </p:txBody>
        </p:sp>
        <p:sp>
          <p:nvSpPr>
            <p:cNvPr id="31" name="正方形/長方形 30">
              <a:extLst>
                <a:ext uri="{FF2B5EF4-FFF2-40B4-BE49-F238E27FC236}">
                  <a16:creationId xmlns:a16="http://schemas.microsoft.com/office/drawing/2014/main" id="{2325C091-E17A-4A3A-A150-BC1B23541BEF}"/>
                </a:ext>
              </a:extLst>
            </p:cNvPr>
            <p:cNvSpPr/>
            <p:nvPr/>
          </p:nvSpPr>
          <p:spPr>
            <a:xfrm>
              <a:off x="5621589" y="1847704"/>
              <a:ext cx="6321304" cy="441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40" name="テキスト ボックス 39">
              <a:extLst>
                <a:ext uri="{FF2B5EF4-FFF2-40B4-BE49-F238E27FC236}">
                  <a16:creationId xmlns:a16="http://schemas.microsoft.com/office/drawing/2014/main" id="{4CAF1A65-3DE3-41CE-B572-7226BF9BABB7}"/>
                </a:ext>
              </a:extLst>
            </p:cNvPr>
            <p:cNvSpPr txBox="1"/>
            <p:nvPr/>
          </p:nvSpPr>
          <p:spPr>
            <a:xfrm>
              <a:off x="8650693" y="4711288"/>
              <a:ext cx="702436" cy="369332"/>
            </a:xfrm>
            <a:prstGeom prst="rect">
              <a:avLst/>
            </a:prstGeom>
            <a:noFill/>
          </p:spPr>
          <p:txBody>
            <a:bodyPr wrap="none" rtlCol="0">
              <a:spAutoFit/>
            </a:bodyPr>
            <a:lstStyle/>
            <a:p>
              <a:r>
                <a:rPr kumimoji="1" lang="en-US" altLang="ja-JP" dirty="0">
                  <a:latin typeface="游ゴシック" panose="020B0400000000000000" pitchFamily="50" charset="-128"/>
                  <a:ea typeface="游ゴシック" panose="020B0400000000000000" pitchFamily="50" charset="-128"/>
                </a:rPr>
                <a:t>$100</a:t>
              </a:r>
              <a:endParaRPr kumimoji="1" lang="ja-JP" altLang="en-US" dirty="0">
                <a:latin typeface="游ゴシック" panose="020B0400000000000000" pitchFamily="50" charset="-128"/>
                <a:ea typeface="游ゴシック" panose="020B0400000000000000" pitchFamily="50" charset="-128"/>
              </a:endParaRPr>
            </a:p>
          </p:txBody>
        </p:sp>
        <p:sp>
          <p:nvSpPr>
            <p:cNvPr id="41" name="テキスト ボックス 40">
              <a:extLst>
                <a:ext uri="{FF2B5EF4-FFF2-40B4-BE49-F238E27FC236}">
                  <a16:creationId xmlns:a16="http://schemas.microsoft.com/office/drawing/2014/main" id="{A29FE009-B3E4-4818-A382-0861FC6C3145}"/>
                </a:ext>
              </a:extLst>
            </p:cNvPr>
            <p:cNvSpPr txBox="1"/>
            <p:nvPr/>
          </p:nvSpPr>
          <p:spPr>
            <a:xfrm>
              <a:off x="9804308" y="4711288"/>
              <a:ext cx="574196" cy="369332"/>
            </a:xfrm>
            <a:prstGeom prst="rect">
              <a:avLst/>
            </a:prstGeom>
            <a:noFill/>
          </p:spPr>
          <p:txBody>
            <a:bodyPr wrap="none" rtlCol="0">
              <a:spAutoFit/>
            </a:bodyPr>
            <a:lstStyle/>
            <a:p>
              <a:r>
                <a:rPr kumimoji="1" lang="en-US" altLang="ja-JP" dirty="0">
                  <a:latin typeface="游ゴシック" panose="020B0400000000000000" pitchFamily="50" charset="-128"/>
                  <a:ea typeface="游ゴシック" panose="020B0400000000000000" pitchFamily="50" charset="-128"/>
                </a:rPr>
                <a:t>$50</a:t>
              </a:r>
              <a:endParaRPr kumimoji="1" lang="ja-JP" altLang="en-US" dirty="0">
                <a:latin typeface="游ゴシック" panose="020B0400000000000000" pitchFamily="50" charset="-128"/>
                <a:ea typeface="游ゴシック" panose="020B0400000000000000" pitchFamily="50" charset="-128"/>
              </a:endParaRPr>
            </a:p>
          </p:txBody>
        </p:sp>
        <p:sp>
          <p:nvSpPr>
            <p:cNvPr id="42" name="テキスト ボックス 41">
              <a:extLst>
                <a:ext uri="{FF2B5EF4-FFF2-40B4-BE49-F238E27FC236}">
                  <a16:creationId xmlns:a16="http://schemas.microsoft.com/office/drawing/2014/main" id="{DD874BFD-7F3F-4089-8071-A5828E356CAE}"/>
                </a:ext>
              </a:extLst>
            </p:cNvPr>
            <p:cNvSpPr txBox="1"/>
            <p:nvPr/>
          </p:nvSpPr>
          <p:spPr>
            <a:xfrm>
              <a:off x="10893804" y="4711288"/>
              <a:ext cx="574196" cy="369332"/>
            </a:xfrm>
            <a:prstGeom prst="rect">
              <a:avLst/>
            </a:prstGeom>
            <a:noFill/>
          </p:spPr>
          <p:txBody>
            <a:bodyPr wrap="none" rtlCol="0">
              <a:spAutoFit/>
            </a:bodyPr>
            <a:lstStyle/>
            <a:p>
              <a:r>
                <a:rPr kumimoji="1" lang="en-US" altLang="ja-JP" dirty="0">
                  <a:latin typeface="游ゴシック" panose="020B0400000000000000" pitchFamily="50" charset="-128"/>
                  <a:ea typeface="游ゴシック" panose="020B0400000000000000" pitchFamily="50" charset="-128"/>
                </a:rPr>
                <a:t>$50</a:t>
              </a:r>
              <a:endParaRPr kumimoji="1" lang="ja-JP" altLang="en-US" dirty="0">
                <a:latin typeface="游ゴシック" panose="020B0400000000000000" pitchFamily="50" charset="-128"/>
                <a:ea typeface="游ゴシック" panose="020B0400000000000000" pitchFamily="50" charset="-128"/>
              </a:endParaRPr>
            </a:p>
          </p:txBody>
        </p:sp>
        <p:sp>
          <p:nvSpPr>
            <p:cNvPr id="43" name="テキスト ボックス 42">
              <a:extLst>
                <a:ext uri="{FF2B5EF4-FFF2-40B4-BE49-F238E27FC236}">
                  <a16:creationId xmlns:a16="http://schemas.microsoft.com/office/drawing/2014/main" id="{9CC84293-0A87-4940-9D88-84C66757AD28}"/>
                </a:ext>
              </a:extLst>
            </p:cNvPr>
            <p:cNvSpPr txBox="1"/>
            <p:nvPr/>
          </p:nvSpPr>
          <p:spPr>
            <a:xfrm>
              <a:off x="5926310" y="5219879"/>
              <a:ext cx="1236236" cy="369332"/>
            </a:xfrm>
            <a:prstGeom prst="rect">
              <a:avLst/>
            </a:prstGeom>
            <a:noFill/>
          </p:spPr>
          <p:txBody>
            <a:bodyPr wrap="none" rtlCol="0">
              <a:spAutoFit/>
            </a:bodyPr>
            <a:lstStyle/>
            <a:p>
              <a:pPr algn="ctr"/>
              <a:r>
                <a:rPr kumimoji="1" lang="en-US" altLang="ja-JP" dirty="0">
                  <a:latin typeface="游ゴシック" panose="020B0400000000000000" pitchFamily="50" charset="-128"/>
                  <a:ea typeface="游ゴシック" panose="020B0400000000000000" pitchFamily="50" charset="-128"/>
                </a:rPr>
                <a:t>1</a:t>
              </a:r>
              <a:r>
                <a:rPr kumimoji="1" lang="ja-JP" altLang="en-US" dirty="0">
                  <a:latin typeface="游ゴシック" panose="020B0400000000000000" pitchFamily="50" charset="-128"/>
                  <a:ea typeface="游ゴシック" panose="020B0400000000000000" pitchFamily="50" charset="-128"/>
                </a:rPr>
                <a:t>回の損失</a:t>
              </a:r>
              <a:endParaRPr kumimoji="1" lang="en-US" altLang="ja-JP" dirty="0">
                <a:latin typeface="游ゴシック" panose="020B0400000000000000" pitchFamily="50" charset="-128"/>
                <a:ea typeface="游ゴシック" panose="020B0400000000000000" pitchFamily="50" charset="-128"/>
              </a:endParaRPr>
            </a:p>
          </p:txBody>
        </p:sp>
        <p:sp>
          <p:nvSpPr>
            <p:cNvPr id="44" name="テキスト ボックス 43">
              <a:extLst>
                <a:ext uri="{FF2B5EF4-FFF2-40B4-BE49-F238E27FC236}">
                  <a16:creationId xmlns:a16="http://schemas.microsoft.com/office/drawing/2014/main" id="{6259D576-5D93-4CCD-BCCA-21D4C9C2A2CA}"/>
                </a:ext>
              </a:extLst>
            </p:cNvPr>
            <p:cNvSpPr txBox="1"/>
            <p:nvPr/>
          </p:nvSpPr>
          <p:spPr>
            <a:xfrm>
              <a:off x="7510704" y="5219879"/>
              <a:ext cx="803425" cy="369332"/>
            </a:xfrm>
            <a:prstGeom prst="rect">
              <a:avLst/>
            </a:prstGeom>
            <a:noFill/>
          </p:spPr>
          <p:txBody>
            <a:bodyPr wrap="none" rtlCol="0">
              <a:spAutoFit/>
            </a:bodyPr>
            <a:lstStyle/>
            <a:p>
              <a:r>
                <a:rPr kumimoji="1" lang="en-US" altLang="ja-JP" dirty="0">
                  <a:latin typeface="游ゴシック" panose="020B0400000000000000" pitchFamily="50" charset="-128"/>
                  <a:ea typeface="游ゴシック" panose="020B0400000000000000" pitchFamily="50" charset="-128"/>
                </a:rPr>
                <a:t>$-250</a:t>
              </a:r>
              <a:endParaRPr kumimoji="1" lang="ja-JP" altLang="en-US" dirty="0">
                <a:latin typeface="游ゴシック" panose="020B0400000000000000" pitchFamily="50" charset="-128"/>
                <a:ea typeface="游ゴシック" panose="020B0400000000000000" pitchFamily="50" charset="-128"/>
              </a:endParaRPr>
            </a:p>
          </p:txBody>
        </p:sp>
        <p:sp>
          <p:nvSpPr>
            <p:cNvPr id="45" name="テキスト ボックス 44">
              <a:extLst>
                <a:ext uri="{FF2B5EF4-FFF2-40B4-BE49-F238E27FC236}">
                  <a16:creationId xmlns:a16="http://schemas.microsoft.com/office/drawing/2014/main" id="{75B68D8F-9000-45C6-B011-F841511F2721}"/>
                </a:ext>
              </a:extLst>
            </p:cNvPr>
            <p:cNvSpPr txBox="1"/>
            <p:nvPr/>
          </p:nvSpPr>
          <p:spPr>
            <a:xfrm>
              <a:off x="8536079" y="5219879"/>
              <a:ext cx="931665" cy="369332"/>
            </a:xfrm>
            <a:prstGeom prst="rect">
              <a:avLst/>
            </a:prstGeom>
            <a:noFill/>
          </p:spPr>
          <p:txBody>
            <a:bodyPr wrap="none" rtlCol="0">
              <a:spAutoFit/>
            </a:bodyPr>
            <a:lstStyle/>
            <a:p>
              <a:r>
                <a:rPr kumimoji="1" lang="en-US" altLang="ja-JP" dirty="0">
                  <a:latin typeface="游ゴシック" panose="020B0400000000000000" pitchFamily="50" charset="-128"/>
                  <a:ea typeface="游ゴシック" panose="020B0400000000000000" pitchFamily="50" charset="-128"/>
                </a:rPr>
                <a:t>$-1250</a:t>
              </a:r>
              <a:endParaRPr kumimoji="1" lang="ja-JP" altLang="en-US" dirty="0">
                <a:latin typeface="游ゴシック" panose="020B0400000000000000" pitchFamily="50" charset="-128"/>
                <a:ea typeface="游ゴシック" panose="020B0400000000000000" pitchFamily="50" charset="-128"/>
              </a:endParaRPr>
            </a:p>
          </p:txBody>
        </p:sp>
        <p:sp>
          <p:nvSpPr>
            <p:cNvPr id="46" name="テキスト ボックス 45">
              <a:extLst>
                <a:ext uri="{FF2B5EF4-FFF2-40B4-BE49-F238E27FC236}">
                  <a16:creationId xmlns:a16="http://schemas.microsoft.com/office/drawing/2014/main" id="{D380FD99-27CC-4FC8-B5BC-44140FAFABED}"/>
                </a:ext>
              </a:extLst>
            </p:cNvPr>
            <p:cNvSpPr txBox="1"/>
            <p:nvPr/>
          </p:nvSpPr>
          <p:spPr>
            <a:xfrm>
              <a:off x="9753814" y="5219879"/>
              <a:ext cx="675185" cy="369332"/>
            </a:xfrm>
            <a:prstGeom prst="rect">
              <a:avLst/>
            </a:prstGeom>
            <a:noFill/>
          </p:spPr>
          <p:txBody>
            <a:bodyPr wrap="none" rtlCol="0">
              <a:spAutoFit/>
            </a:bodyPr>
            <a:lstStyle/>
            <a:p>
              <a:r>
                <a:rPr kumimoji="1" lang="en-US" altLang="ja-JP" dirty="0">
                  <a:latin typeface="游ゴシック" panose="020B0400000000000000" pitchFamily="50" charset="-128"/>
                  <a:ea typeface="游ゴシック" panose="020B0400000000000000" pitchFamily="50" charset="-128"/>
                </a:rPr>
                <a:t>$-50</a:t>
              </a:r>
              <a:endParaRPr kumimoji="1" lang="ja-JP" altLang="en-US" dirty="0">
                <a:latin typeface="游ゴシック" panose="020B0400000000000000" pitchFamily="50" charset="-128"/>
                <a:ea typeface="游ゴシック" panose="020B0400000000000000" pitchFamily="50" charset="-128"/>
              </a:endParaRPr>
            </a:p>
          </p:txBody>
        </p:sp>
        <p:sp>
          <p:nvSpPr>
            <p:cNvPr id="47" name="テキスト ボックス 46">
              <a:extLst>
                <a:ext uri="{FF2B5EF4-FFF2-40B4-BE49-F238E27FC236}">
                  <a16:creationId xmlns:a16="http://schemas.microsoft.com/office/drawing/2014/main" id="{9202AF71-7415-48D8-843F-C56BAA4E93C2}"/>
                </a:ext>
              </a:extLst>
            </p:cNvPr>
            <p:cNvSpPr txBox="1"/>
            <p:nvPr/>
          </p:nvSpPr>
          <p:spPr>
            <a:xfrm>
              <a:off x="10779190" y="5219879"/>
              <a:ext cx="803425" cy="369332"/>
            </a:xfrm>
            <a:prstGeom prst="rect">
              <a:avLst/>
            </a:prstGeom>
            <a:noFill/>
          </p:spPr>
          <p:txBody>
            <a:bodyPr wrap="none" rtlCol="0">
              <a:spAutoFit/>
            </a:bodyPr>
            <a:lstStyle/>
            <a:p>
              <a:r>
                <a:rPr kumimoji="1" lang="en-US" altLang="ja-JP">
                  <a:latin typeface="游ゴシック" panose="020B0400000000000000" pitchFamily="50" charset="-128"/>
                  <a:ea typeface="游ゴシック" panose="020B0400000000000000" pitchFamily="50" charset="-128"/>
                </a:rPr>
                <a:t>$-250</a:t>
              </a:r>
              <a:endParaRPr kumimoji="1" lang="ja-JP" altLang="en-US" dirty="0">
                <a:latin typeface="游ゴシック" panose="020B0400000000000000" pitchFamily="50" charset="-128"/>
                <a:ea typeface="游ゴシック" panose="020B0400000000000000" pitchFamily="50" charset="-128"/>
              </a:endParaRPr>
            </a:p>
          </p:txBody>
        </p:sp>
        <p:sp>
          <p:nvSpPr>
            <p:cNvPr id="48" name="テキスト ボックス 47">
              <a:extLst>
                <a:ext uri="{FF2B5EF4-FFF2-40B4-BE49-F238E27FC236}">
                  <a16:creationId xmlns:a16="http://schemas.microsoft.com/office/drawing/2014/main" id="{E744F2EB-5CF7-4282-89EB-203124722E9A}"/>
                </a:ext>
              </a:extLst>
            </p:cNvPr>
            <p:cNvSpPr txBox="1"/>
            <p:nvPr/>
          </p:nvSpPr>
          <p:spPr>
            <a:xfrm>
              <a:off x="5631357" y="5728470"/>
              <a:ext cx="1826141" cy="369332"/>
            </a:xfrm>
            <a:prstGeom prst="rect">
              <a:avLst/>
            </a:prstGeom>
            <a:noFill/>
          </p:spPr>
          <p:txBody>
            <a:bodyPr wrap="none" rtlCol="0">
              <a:spAutoFit/>
            </a:bodyPr>
            <a:lstStyle/>
            <a:p>
              <a:pPr algn="ctr"/>
              <a:r>
                <a:rPr kumimoji="1" lang="en-US" altLang="ja-JP" dirty="0">
                  <a:latin typeface="游ゴシック" panose="020B0400000000000000" pitchFamily="50" charset="-128"/>
                  <a:ea typeface="游ゴシック" panose="020B0400000000000000" pitchFamily="50" charset="-128"/>
                </a:rPr>
                <a:t>10</a:t>
              </a:r>
              <a:r>
                <a:rPr kumimoji="1" lang="ja-JP" altLang="en-US" dirty="0">
                  <a:latin typeface="游ゴシック" panose="020B0400000000000000" pitchFamily="50" charset="-128"/>
                  <a:ea typeface="游ゴシック" panose="020B0400000000000000" pitchFamily="50" charset="-128"/>
                </a:rPr>
                <a:t>枚毎の期待値</a:t>
              </a:r>
              <a:endParaRPr kumimoji="1" lang="en-US" altLang="ja-JP" dirty="0">
                <a:latin typeface="游ゴシック" panose="020B0400000000000000" pitchFamily="50" charset="-128"/>
                <a:ea typeface="游ゴシック" panose="020B0400000000000000" pitchFamily="50" charset="-128"/>
              </a:endParaRPr>
            </a:p>
          </p:txBody>
        </p:sp>
        <p:sp>
          <p:nvSpPr>
            <p:cNvPr id="49" name="テキスト ボックス 48">
              <a:extLst>
                <a:ext uri="{FF2B5EF4-FFF2-40B4-BE49-F238E27FC236}">
                  <a16:creationId xmlns:a16="http://schemas.microsoft.com/office/drawing/2014/main" id="{81AB2B62-3B79-44FA-9F54-67C0E7EC59F8}"/>
                </a:ext>
              </a:extLst>
            </p:cNvPr>
            <p:cNvSpPr txBox="1"/>
            <p:nvPr/>
          </p:nvSpPr>
          <p:spPr>
            <a:xfrm>
              <a:off x="7510704" y="5728470"/>
              <a:ext cx="803425" cy="369332"/>
            </a:xfrm>
            <a:prstGeom prst="rect">
              <a:avLst/>
            </a:prstGeom>
            <a:noFill/>
          </p:spPr>
          <p:txBody>
            <a:bodyPr wrap="none" rtlCol="0">
              <a:spAutoFit/>
            </a:bodyPr>
            <a:lstStyle/>
            <a:p>
              <a:r>
                <a:rPr kumimoji="1" lang="en-US" altLang="ja-JP" dirty="0">
                  <a:latin typeface="游ゴシック" panose="020B0400000000000000" pitchFamily="50" charset="-128"/>
                  <a:ea typeface="游ゴシック" panose="020B0400000000000000" pitchFamily="50" charset="-128"/>
                </a:rPr>
                <a:t>$-250</a:t>
              </a:r>
              <a:endParaRPr kumimoji="1" lang="ja-JP" altLang="en-US" dirty="0">
                <a:latin typeface="游ゴシック" panose="020B0400000000000000" pitchFamily="50" charset="-128"/>
                <a:ea typeface="游ゴシック" panose="020B0400000000000000" pitchFamily="50" charset="-128"/>
              </a:endParaRPr>
            </a:p>
          </p:txBody>
        </p:sp>
        <p:sp>
          <p:nvSpPr>
            <p:cNvPr id="50" name="テキスト ボックス 49">
              <a:extLst>
                <a:ext uri="{FF2B5EF4-FFF2-40B4-BE49-F238E27FC236}">
                  <a16:creationId xmlns:a16="http://schemas.microsoft.com/office/drawing/2014/main" id="{FA2D95BF-8300-42B9-84F3-0B2BAAD4FE52}"/>
                </a:ext>
              </a:extLst>
            </p:cNvPr>
            <p:cNvSpPr txBox="1"/>
            <p:nvPr/>
          </p:nvSpPr>
          <p:spPr>
            <a:xfrm>
              <a:off x="8600199" y="5728470"/>
              <a:ext cx="803425" cy="369332"/>
            </a:xfrm>
            <a:prstGeom prst="rect">
              <a:avLst/>
            </a:prstGeom>
            <a:noFill/>
          </p:spPr>
          <p:txBody>
            <a:bodyPr wrap="none" rtlCol="0">
              <a:spAutoFit/>
            </a:bodyPr>
            <a:lstStyle/>
            <a:p>
              <a:r>
                <a:rPr kumimoji="1" lang="en-US" altLang="ja-JP" dirty="0">
                  <a:latin typeface="游ゴシック" panose="020B0400000000000000" pitchFamily="50" charset="-128"/>
                  <a:ea typeface="游ゴシック" panose="020B0400000000000000" pitchFamily="50" charset="-128"/>
                </a:rPr>
                <a:t>$-250</a:t>
              </a:r>
              <a:endParaRPr kumimoji="1" lang="ja-JP" altLang="en-US" dirty="0">
                <a:latin typeface="游ゴシック" panose="020B0400000000000000" pitchFamily="50" charset="-128"/>
                <a:ea typeface="游ゴシック" panose="020B0400000000000000" pitchFamily="50" charset="-128"/>
              </a:endParaRPr>
            </a:p>
          </p:txBody>
        </p:sp>
        <p:sp>
          <p:nvSpPr>
            <p:cNvPr id="51" name="テキスト ボックス 50">
              <a:extLst>
                <a:ext uri="{FF2B5EF4-FFF2-40B4-BE49-F238E27FC236}">
                  <a16:creationId xmlns:a16="http://schemas.microsoft.com/office/drawing/2014/main" id="{FBA0E9D7-1C8F-45BA-A284-F3F067A6989C}"/>
                </a:ext>
              </a:extLst>
            </p:cNvPr>
            <p:cNvSpPr txBox="1"/>
            <p:nvPr/>
          </p:nvSpPr>
          <p:spPr>
            <a:xfrm>
              <a:off x="9740188" y="5728470"/>
              <a:ext cx="702436" cy="369332"/>
            </a:xfrm>
            <a:prstGeom prst="rect">
              <a:avLst/>
            </a:prstGeom>
            <a:noFill/>
          </p:spPr>
          <p:txBody>
            <a:bodyPr wrap="none" rtlCol="0">
              <a:spAutoFit/>
            </a:bodyPr>
            <a:lstStyle/>
            <a:p>
              <a:r>
                <a:rPr kumimoji="1" lang="en-US" altLang="ja-JP" dirty="0">
                  <a:latin typeface="游ゴシック" panose="020B0400000000000000" pitchFamily="50" charset="-128"/>
                  <a:ea typeface="游ゴシック" panose="020B0400000000000000" pitchFamily="50" charset="-128"/>
                </a:rPr>
                <a:t>$250</a:t>
              </a:r>
              <a:endParaRPr kumimoji="1" lang="ja-JP" altLang="en-US" dirty="0">
                <a:latin typeface="游ゴシック" panose="020B0400000000000000" pitchFamily="50" charset="-128"/>
                <a:ea typeface="游ゴシック" panose="020B0400000000000000" pitchFamily="50" charset="-128"/>
              </a:endParaRPr>
            </a:p>
          </p:txBody>
        </p:sp>
        <p:sp>
          <p:nvSpPr>
            <p:cNvPr id="52" name="テキスト ボックス 51">
              <a:extLst>
                <a:ext uri="{FF2B5EF4-FFF2-40B4-BE49-F238E27FC236}">
                  <a16:creationId xmlns:a16="http://schemas.microsoft.com/office/drawing/2014/main" id="{54131C41-1396-4023-A995-4541EB86505E}"/>
                </a:ext>
              </a:extLst>
            </p:cNvPr>
            <p:cNvSpPr txBox="1"/>
            <p:nvPr/>
          </p:nvSpPr>
          <p:spPr>
            <a:xfrm>
              <a:off x="10829684" y="5728470"/>
              <a:ext cx="702436" cy="369332"/>
            </a:xfrm>
            <a:prstGeom prst="rect">
              <a:avLst/>
            </a:prstGeom>
            <a:noFill/>
          </p:spPr>
          <p:txBody>
            <a:bodyPr wrap="none" rtlCol="0">
              <a:spAutoFit/>
            </a:bodyPr>
            <a:lstStyle/>
            <a:p>
              <a:r>
                <a:rPr kumimoji="1" lang="en-US" altLang="ja-JP" dirty="0">
                  <a:latin typeface="游ゴシック" panose="020B0400000000000000" pitchFamily="50" charset="-128"/>
                  <a:ea typeface="游ゴシック" panose="020B0400000000000000" pitchFamily="50" charset="-128"/>
                </a:rPr>
                <a:t>$250</a:t>
              </a:r>
              <a:endParaRPr kumimoji="1" lang="ja-JP" altLang="en-US" dirty="0">
                <a:latin typeface="游ゴシック" panose="020B0400000000000000" pitchFamily="50" charset="-128"/>
                <a:ea typeface="游ゴシック" panose="020B0400000000000000" pitchFamily="50" charset="-128"/>
              </a:endParaRPr>
            </a:p>
          </p:txBody>
        </p:sp>
        <p:pic>
          <p:nvPicPr>
            <p:cNvPr id="3" name="図 2">
              <a:extLst>
                <a:ext uri="{FF2B5EF4-FFF2-40B4-BE49-F238E27FC236}">
                  <a16:creationId xmlns:a16="http://schemas.microsoft.com/office/drawing/2014/main" id="{06F4BF10-4147-4478-9953-2BF535EC22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2816" y="2769971"/>
              <a:ext cx="1219200" cy="1219200"/>
            </a:xfrm>
            <a:prstGeom prst="rect">
              <a:avLst/>
            </a:prstGeom>
          </p:spPr>
        </p:pic>
        <p:pic>
          <p:nvPicPr>
            <p:cNvPr id="9" name="図 8">
              <a:extLst>
                <a:ext uri="{FF2B5EF4-FFF2-40B4-BE49-F238E27FC236}">
                  <a16:creationId xmlns:a16="http://schemas.microsoft.com/office/drawing/2014/main" id="{4CAB0E6A-AC3F-4ABF-8DE8-3152C8FCA3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2311" y="2769971"/>
              <a:ext cx="1219200" cy="1219200"/>
            </a:xfrm>
            <a:prstGeom prst="rect">
              <a:avLst/>
            </a:prstGeom>
          </p:spPr>
        </p:pic>
        <p:pic>
          <p:nvPicPr>
            <p:cNvPr id="20" name="図 19">
              <a:extLst>
                <a:ext uri="{FF2B5EF4-FFF2-40B4-BE49-F238E27FC236}">
                  <a16:creationId xmlns:a16="http://schemas.microsoft.com/office/drawing/2014/main" id="{94DC912F-8D69-4AC5-99C5-35E64F333C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1806" y="2769971"/>
              <a:ext cx="1219200" cy="1219200"/>
            </a:xfrm>
            <a:prstGeom prst="rect">
              <a:avLst/>
            </a:prstGeom>
          </p:spPr>
        </p:pic>
        <p:pic>
          <p:nvPicPr>
            <p:cNvPr id="22" name="図 21">
              <a:extLst>
                <a:ext uri="{FF2B5EF4-FFF2-40B4-BE49-F238E27FC236}">
                  <a16:creationId xmlns:a16="http://schemas.microsoft.com/office/drawing/2014/main" id="{0C5004C3-07CD-4C72-876C-065751435D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1302" y="2769971"/>
              <a:ext cx="1219200" cy="1219200"/>
            </a:xfrm>
            <a:prstGeom prst="rect">
              <a:avLst/>
            </a:prstGeom>
          </p:spPr>
        </p:pic>
      </p:grpSp>
      <p:sp>
        <p:nvSpPr>
          <p:cNvPr id="2" name="タイトル 1">
            <a:extLst>
              <a:ext uri="{FF2B5EF4-FFF2-40B4-BE49-F238E27FC236}">
                <a16:creationId xmlns:a16="http://schemas.microsoft.com/office/drawing/2014/main" id="{21BE7CAB-A6B4-40A2-AA50-3798A1909F0C}"/>
              </a:ext>
            </a:extLst>
          </p:cNvPr>
          <p:cNvSpPr>
            <a:spLocks noGrp="1"/>
          </p:cNvSpPr>
          <p:nvPr>
            <p:ph type="title"/>
          </p:nvPr>
        </p:nvSpPr>
        <p:spPr/>
        <p:txBody>
          <a:bodyPr/>
          <a:lstStyle/>
          <a:p>
            <a:r>
              <a:rPr kumimoji="1" lang="ja-JP" altLang="en-US" dirty="0">
                <a:latin typeface="游ゴシック" panose="020B0400000000000000" pitchFamily="50" charset="-128"/>
                <a:ea typeface="游ゴシック" panose="020B0400000000000000" pitchFamily="50" charset="-128"/>
              </a:rPr>
              <a:t>アイオワ・ギャンブル課題</a:t>
            </a:r>
            <a:br>
              <a:rPr kumimoji="1" lang="en-US" altLang="ja-JP" dirty="0">
                <a:latin typeface="游ゴシック" panose="020B0400000000000000" pitchFamily="50" charset="-128"/>
                <a:ea typeface="游ゴシック" panose="020B0400000000000000" pitchFamily="50" charset="-128"/>
              </a:rPr>
            </a:br>
            <a:r>
              <a:rPr kumimoji="1" lang="ja-JP" altLang="en-US" dirty="0">
                <a:latin typeface="游ゴシック" panose="020B0400000000000000" pitchFamily="50" charset="-128"/>
                <a:ea typeface="游ゴシック" panose="020B0400000000000000" pitchFamily="50" charset="-128"/>
              </a:rPr>
              <a:t>（</a:t>
            </a:r>
            <a:r>
              <a:rPr kumimoji="1" lang="en-US" altLang="ja-JP" dirty="0">
                <a:latin typeface="游ゴシック" panose="020B0400000000000000" pitchFamily="50" charset="-128"/>
                <a:ea typeface="游ゴシック" panose="020B0400000000000000" pitchFamily="50" charset="-128"/>
              </a:rPr>
              <a:t>Iowa Gambling Task: IGT</a:t>
            </a:r>
            <a:r>
              <a:rPr kumimoji="1" lang="ja-JP" altLang="en-US" dirty="0">
                <a:latin typeface="游ゴシック" panose="020B0400000000000000" pitchFamily="50" charset="-128"/>
                <a:ea typeface="游ゴシック" panose="020B0400000000000000" pitchFamily="50" charset="-128"/>
              </a:rPr>
              <a:t>）</a:t>
            </a:r>
          </a:p>
        </p:txBody>
      </p:sp>
      <p:sp>
        <p:nvSpPr>
          <p:cNvPr id="10" name="コンテンツ プレースホルダー 2">
            <a:extLst>
              <a:ext uri="{FF2B5EF4-FFF2-40B4-BE49-F238E27FC236}">
                <a16:creationId xmlns:a16="http://schemas.microsoft.com/office/drawing/2014/main" id="{A8D8625D-4EFD-49F9-9A01-82FD36A789C6}"/>
              </a:ext>
            </a:extLst>
          </p:cNvPr>
          <p:cNvSpPr txBox="1">
            <a:spLocks/>
          </p:cNvSpPr>
          <p:nvPr/>
        </p:nvSpPr>
        <p:spPr>
          <a:xfrm>
            <a:off x="7051831" y="2402798"/>
            <a:ext cx="4894216" cy="15635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latin typeface="游ゴシック" panose="020B0400000000000000" pitchFamily="50" charset="-128"/>
                <a:ea typeface="游ゴシック" panose="020B0400000000000000" pitchFamily="50" charset="-128"/>
              </a:rPr>
              <a:t>腹内側前頭前野（</a:t>
            </a:r>
            <a:r>
              <a:rPr lang="en-US" altLang="ja-JP" sz="2400" dirty="0" err="1">
                <a:latin typeface="游ゴシック" panose="020B0400000000000000" pitchFamily="50" charset="-128"/>
                <a:ea typeface="游ゴシック" panose="020B0400000000000000" pitchFamily="50" charset="-128"/>
              </a:rPr>
              <a:t>vmPFC</a:t>
            </a:r>
            <a:r>
              <a:rPr lang="ja-JP" altLang="en-US" sz="2400" dirty="0">
                <a:latin typeface="游ゴシック" panose="020B0400000000000000" pitchFamily="50" charset="-128"/>
                <a:ea typeface="游ゴシック" panose="020B0400000000000000" pitchFamily="50" charset="-128"/>
              </a:rPr>
              <a:t>）損傷患者では、良い山への選好が見られず、発汗反応も生じない</a:t>
            </a:r>
            <a:r>
              <a:rPr lang="en-US" altLang="ja-JP" sz="2400" dirty="0">
                <a:latin typeface="游ゴシック" panose="020B0400000000000000" pitchFamily="50" charset="-128"/>
                <a:ea typeface="游ゴシック" panose="020B0400000000000000" pitchFamily="50" charset="-128"/>
              </a:rPr>
              <a:t>	</a:t>
            </a:r>
            <a:r>
              <a:rPr lang="ja-JP" altLang="en-US" sz="2400" dirty="0">
                <a:latin typeface="游ゴシック" panose="020B0400000000000000" pitchFamily="50" charset="-128"/>
                <a:ea typeface="游ゴシック" panose="020B0400000000000000" pitchFamily="50" charset="-128"/>
              </a:rPr>
              <a:t>（</a:t>
            </a:r>
            <a:r>
              <a:rPr lang="en-US" altLang="ja-JP" sz="2400" dirty="0" err="1">
                <a:latin typeface="游ゴシック" panose="020B0400000000000000" pitchFamily="50" charset="-128"/>
                <a:ea typeface="游ゴシック" panose="020B0400000000000000" pitchFamily="50" charset="-128"/>
              </a:rPr>
              <a:t>Bechara</a:t>
            </a:r>
            <a:r>
              <a:rPr lang="en-US" altLang="ja-JP" sz="2400" dirty="0">
                <a:latin typeface="游ゴシック" panose="020B0400000000000000" pitchFamily="50" charset="-128"/>
                <a:ea typeface="游ゴシック" panose="020B0400000000000000" pitchFamily="50" charset="-128"/>
              </a:rPr>
              <a:t> et al., 1997</a:t>
            </a:r>
            <a:r>
              <a:rPr lang="ja-JP" altLang="en-US" sz="2400" dirty="0">
                <a:latin typeface="游ゴシック" panose="020B0400000000000000" pitchFamily="50" charset="-128"/>
                <a:ea typeface="游ゴシック" panose="020B0400000000000000" pitchFamily="50" charset="-128"/>
              </a:rPr>
              <a:t>）</a:t>
            </a:r>
            <a:endParaRPr lang="en-US" altLang="ja-JP" sz="2400" dirty="0">
              <a:latin typeface="游ゴシック" panose="020B0400000000000000" pitchFamily="50" charset="-128"/>
              <a:ea typeface="游ゴシック" panose="020B0400000000000000" pitchFamily="50" charset="-128"/>
            </a:endParaRPr>
          </a:p>
        </p:txBody>
      </p:sp>
      <p:sp>
        <p:nvSpPr>
          <p:cNvPr id="4" name="矢印: 下 3">
            <a:extLst>
              <a:ext uri="{FF2B5EF4-FFF2-40B4-BE49-F238E27FC236}">
                <a16:creationId xmlns:a16="http://schemas.microsoft.com/office/drawing/2014/main" id="{92777B5E-2DD9-4086-9815-67B2EB5A6F96}"/>
              </a:ext>
            </a:extLst>
          </p:cNvPr>
          <p:cNvSpPr/>
          <p:nvPr/>
        </p:nvSpPr>
        <p:spPr>
          <a:xfrm>
            <a:off x="9076626" y="4040725"/>
            <a:ext cx="498764"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5" name="テキスト ボックス 4">
            <a:extLst>
              <a:ext uri="{FF2B5EF4-FFF2-40B4-BE49-F238E27FC236}">
                <a16:creationId xmlns:a16="http://schemas.microsoft.com/office/drawing/2014/main" id="{D4C2FD35-CBB7-4530-98C0-10B1267EC65B}"/>
              </a:ext>
            </a:extLst>
          </p:cNvPr>
          <p:cNvSpPr txBox="1"/>
          <p:nvPr/>
        </p:nvSpPr>
        <p:spPr>
          <a:xfrm>
            <a:off x="7233128" y="4640482"/>
            <a:ext cx="4185761" cy="830997"/>
          </a:xfrm>
          <a:prstGeom prst="rect">
            <a:avLst/>
          </a:prstGeom>
          <a:noFill/>
        </p:spPr>
        <p:txBody>
          <a:bodyPr wrap="none" rtlCol="0">
            <a:spAutoFit/>
          </a:bodyPr>
          <a:lstStyle/>
          <a:p>
            <a:pPr algn="ctr"/>
            <a:r>
              <a:rPr kumimoji="1" lang="ja-JP" altLang="en-US" sz="2400" dirty="0">
                <a:latin typeface="游ゴシック" panose="020B0400000000000000" pitchFamily="50" charset="-128"/>
                <a:ea typeface="游ゴシック" panose="020B0400000000000000" pitchFamily="50" charset="-128"/>
              </a:rPr>
              <a:t>身体状態の変化</a:t>
            </a:r>
            <a:endParaRPr kumimoji="1" lang="en-US" altLang="ja-JP" sz="2400" dirty="0">
              <a:latin typeface="游ゴシック" panose="020B0400000000000000" pitchFamily="50" charset="-128"/>
              <a:ea typeface="游ゴシック" panose="020B0400000000000000" pitchFamily="50" charset="-128"/>
            </a:endParaRPr>
          </a:p>
          <a:p>
            <a:pPr algn="ctr"/>
            <a:r>
              <a:rPr kumimoji="1" lang="ja-JP" altLang="en-US" sz="2400" dirty="0">
                <a:latin typeface="游ゴシック" panose="020B0400000000000000" pitchFamily="50" charset="-128"/>
                <a:ea typeface="游ゴシック" panose="020B0400000000000000" pitchFamily="50" charset="-128"/>
              </a:rPr>
              <a:t>（ソマティック・マーカー）</a:t>
            </a:r>
          </a:p>
        </p:txBody>
      </p:sp>
      <p:sp>
        <p:nvSpPr>
          <p:cNvPr id="6" name="四角形: 角を丸くする 5">
            <a:extLst>
              <a:ext uri="{FF2B5EF4-FFF2-40B4-BE49-F238E27FC236}">
                <a16:creationId xmlns:a16="http://schemas.microsoft.com/office/drawing/2014/main" id="{FD88FFEE-7930-4C64-AF8E-DF0C38530410}"/>
              </a:ext>
            </a:extLst>
          </p:cNvPr>
          <p:cNvSpPr/>
          <p:nvPr/>
        </p:nvSpPr>
        <p:spPr>
          <a:xfrm>
            <a:off x="7411350" y="4538744"/>
            <a:ext cx="3829317" cy="1034473"/>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16719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45DEA-3A19-4F51-B857-6A674C617F1E}"/>
              </a:ext>
            </a:extLst>
          </p:cNvPr>
          <p:cNvSpPr>
            <a:spLocks noGrp="1"/>
          </p:cNvSpPr>
          <p:nvPr>
            <p:ph type="title"/>
          </p:nvPr>
        </p:nvSpPr>
        <p:spPr/>
        <p:txBody>
          <a:bodyPr/>
          <a:lstStyle/>
          <a:p>
            <a:r>
              <a:rPr kumimoji="1" lang="ja-JP" altLang="en-US" dirty="0">
                <a:latin typeface="游ゴシック" panose="020B0400000000000000" pitchFamily="50" charset="-128"/>
                <a:ea typeface="游ゴシック" panose="020B0400000000000000" pitchFamily="50" charset="-128"/>
              </a:rPr>
              <a:t>山の切り替え</a:t>
            </a:r>
          </a:p>
        </p:txBody>
      </p:sp>
      <p:sp>
        <p:nvSpPr>
          <p:cNvPr id="4" name="矢印: 下 3">
            <a:extLst>
              <a:ext uri="{FF2B5EF4-FFF2-40B4-BE49-F238E27FC236}">
                <a16:creationId xmlns:a16="http://schemas.microsoft.com/office/drawing/2014/main" id="{51ECBF69-55B9-4B79-AEC3-D14322BDBD11}"/>
              </a:ext>
            </a:extLst>
          </p:cNvPr>
          <p:cNvSpPr/>
          <p:nvPr/>
        </p:nvSpPr>
        <p:spPr>
          <a:xfrm>
            <a:off x="1037829" y="3404483"/>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游ゴシック" panose="020B0400000000000000" pitchFamily="50" charset="-128"/>
                <a:ea typeface="游ゴシック" panose="020B0400000000000000" pitchFamily="50" charset="-128"/>
              </a:rPr>
              <a:t>最適な山の学習</a:t>
            </a:r>
          </a:p>
        </p:txBody>
      </p:sp>
      <p:sp>
        <p:nvSpPr>
          <p:cNvPr id="5" name="矢印: 下 4">
            <a:extLst>
              <a:ext uri="{FF2B5EF4-FFF2-40B4-BE49-F238E27FC236}">
                <a16:creationId xmlns:a16="http://schemas.microsoft.com/office/drawing/2014/main" id="{E22EBB96-ACC9-48D8-BC53-D992F090AC13}"/>
              </a:ext>
            </a:extLst>
          </p:cNvPr>
          <p:cNvSpPr/>
          <p:nvPr/>
        </p:nvSpPr>
        <p:spPr>
          <a:xfrm>
            <a:off x="1037829" y="5615194"/>
            <a:ext cx="4468306" cy="684000"/>
          </a:xfrm>
          <a:prstGeom prst="downArrow">
            <a:avLst>
              <a:gd name="adj1" fmla="val 57595"/>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游ゴシック" panose="020B0400000000000000" pitchFamily="50" charset="-128"/>
                <a:ea typeface="游ゴシック" panose="020B0400000000000000" pitchFamily="50" charset="-128"/>
              </a:rPr>
              <a:t>山の再学習</a:t>
            </a:r>
            <a:endParaRPr kumimoji="1" lang="ja-JP" altLang="en-US" b="1" dirty="0">
              <a:latin typeface="游ゴシック" panose="020B0400000000000000" pitchFamily="50" charset="-128"/>
              <a:ea typeface="游ゴシック" panose="020B0400000000000000" pitchFamily="50" charset="-128"/>
            </a:endParaRPr>
          </a:p>
        </p:txBody>
      </p:sp>
      <p:grpSp>
        <p:nvGrpSpPr>
          <p:cNvPr id="6" name="グループ化 5">
            <a:extLst>
              <a:ext uri="{FF2B5EF4-FFF2-40B4-BE49-F238E27FC236}">
                <a16:creationId xmlns:a16="http://schemas.microsoft.com/office/drawing/2014/main" id="{8A24F641-AF33-499F-9F40-18949832F074}"/>
              </a:ext>
            </a:extLst>
          </p:cNvPr>
          <p:cNvGrpSpPr/>
          <p:nvPr/>
        </p:nvGrpSpPr>
        <p:grpSpPr>
          <a:xfrm>
            <a:off x="703041" y="1957017"/>
            <a:ext cx="5137883" cy="1378168"/>
            <a:chOff x="508263" y="2096731"/>
            <a:chExt cx="5137883" cy="1378168"/>
          </a:xfrm>
        </p:grpSpPr>
        <p:sp>
          <p:nvSpPr>
            <p:cNvPr id="7" name="テキスト ボックス 6">
              <a:extLst>
                <a:ext uri="{FF2B5EF4-FFF2-40B4-BE49-F238E27FC236}">
                  <a16:creationId xmlns:a16="http://schemas.microsoft.com/office/drawing/2014/main" id="{3F7DAD37-57E6-41A3-95B9-D612397CADF0}"/>
                </a:ext>
              </a:extLst>
            </p:cNvPr>
            <p:cNvSpPr txBox="1"/>
            <p:nvPr/>
          </p:nvSpPr>
          <p:spPr>
            <a:xfrm>
              <a:off x="4084457" y="2540710"/>
              <a:ext cx="1107996" cy="369332"/>
            </a:xfrm>
            <a:prstGeom prst="rect">
              <a:avLst/>
            </a:prstGeom>
            <a:noFill/>
          </p:spPr>
          <p:txBody>
            <a:bodyPr wrap="none" rtlCol="0">
              <a:spAutoFit/>
            </a:bodyPr>
            <a:lstStyle/>
            <a:p>
              <a:r>
                <a:rPr lang="ja-JP" altLang="en-US" dirty="0">
                  <a:latin typeface="游ゴシック" panose="020B0400000000000000" pitchFamily="50" charset="-128"/>
                  <a:ea typeface="游ゴシック" panose="020B0400000000000000" pitchFamily="50" charset="-128"/>
                </a:rPr>
                <a:t>最初の山</a:t>
              </a:r>
              <a:endParaRPr kumimoji="1" lang="ja-JP" altLang="en-US" dirty="0">
                <a:latin typeface="游ゴシック" panose="020B0400000000000000" pitchFamily="50" charset="-128"/>
                <a:ea typeface="游ゴシック" panose="020B0400000000000000" pitchFamily="50" charset="-128"/>
              </a:endParaRPr>
            </a:p>
          </p:txBody>
        </p:sp>
        <p:grpSp>
          <p:nvGrpSpPr>
            <p:cNvPr id="8" name="グループ化 7">
              <a:extLst>
                <a:ext uri="{FF2B5EF4-FFF2-40B4-BE49-F238E27FC236}">
                  <a16:creationId xmlns:a16="http://schemas.microsoft.com/office/drawing/2014/main" id="{81C50D16-00FC-4D3B-A1CC-5260C2F5D03D}"/>
                </a:ext>
              </a:extLst>
            </p:cNvPr>
            <p:cNvGrpSpPr/>
            <p:nvPr/>
          </p:nvGrpSpPr>
          <p:grpSpPr>
            <a:xfrm>
              <a:off x="770907" y="2284822"/>
              <a:ext cx="2927838" cy="1190077"/>
              <a:chOff x="810244" y="2284822"/>
              <a:chExt cx="2927838" cy="1190077"/>
            </a:xfrm>
          </p:grpSpPr>
          <p:sp>
            <p:nvSpPr>
              <p:cNvPr id="10" name="四角形: 角を丸くする 9">
                <a:extLst>
                  <a:ext uri="{FF2B5EF4-FFF2-40B4-BE49-F238E27FC236}">
                    <a16:creationId xmlns:a16="http://schemas.microsoft.com/office/drawing/2014/main" id="{C831C9EE-336D-45EC-B674-67DF7ABCD1CF}"/>
                  </a:ext>
                </a:extLst>
              </p:cNvPr>
              <p:cNvSpPr/>
              <p:nvPr/>
            </p:nvSpPr>
            <p:spPr>
              <a:xfrm>
                <a:off x="810244" y="2284822"/>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游ゴシック" panose="020B0400000000000000" pitchFamily="50" charset="-128"/>
                    <a:ea typeface="游ゴシック" panose="020B0400000000000000" pitchFamily="50" charset="-128"/>
                  </a:rPr>
                  <a:t>A</a:t>
                </a: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11" name="四角形: 角を丸くする 10">
                <a:extLst>
                  <a:ext uri="{FF2B5EF4-FFF2-40B4-BE49-F238E27FC236}">
                    <a16:creationId xmlns:a16="http://schemas.microsoft.com/office/drawing/2014/main" id="{BF81EE90-8B4D-4FE2-A3AC-B8436ED44690}"/>
                  </a:ext>
                </a:extLst>
              </p:cNvPr>
              <p:cNvSpPr/>
              <p:nvPr/>
            </p:nvSpPr>
            <p:spPr>
              <a:xfrm>
                <a:off x="1595690" y="2284822"/>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游ゴシック" panose="020B0400000000000000" pitchFamily="50" charset="-128"/>
                    <a:ea typeface="游ゴシック" panose="020B0400000000000000" pitchFamily="50" charset="-128"/>
                  </a:rPr>
                  <a:t>B</a:t>
                </a: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12" name="四角形: 角を丸くする 11">
                <a:extLst>
                  <a:ext uri="{FF2B5EF4-FFF2-40B4-BE49-F238E27FC236}">
                    <a16:creationId xmlns:a16="http://schemas.microsoft.com/office/drawing/2014/main" id="{0D2F0856-D8B8-4DEF-8A34-546F92DD7C1B}"/>
                  </a:ext>
                </a:extLst>
              </p:cNvPr>
              <p:cNvSpPr/>
              <p:nvPr/>
            </p:nvSpPr>
            <p:spPr>
              <a:xfrm>
                <a:off x="2381136" y="2284822"/>
                <a:ext cx="571500" cy="88110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游ゴシック" panose="020B0400000000000000" pitchFamily="50" charset="-128"/>
                    <a:ea typeface="游ゴシック" panose="020B0400000000000000" pitchFamily="50" charset="-128"/>
                  </a:rPr>
                  <a:t>C</a:t>
                </a: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13" name="四角形: 角を丸くする 12">
                <a:extLst>
                  <a:ext uri="{FF2B5EF4-FFF2-40B4-BE49-F238E27FC236}">
                    <a16:creationId xmlns:a16="http://schemas.microsoft.com/office/drawing/2014/main" id="{1166F9ED-95FA-4542-ABD8-06ACB8BD29D1}"/>
                  </a:ext>
                </a:extLst>
              </p:cNvPr>
              <p:cNvSpPr/>
              <p:nvPr/>
            </p:nvSpPr>
            <p:spPr>
              <a:xfrm>
                <a:off x="3166582" y="2284822"/>
                <a:ext cx="571500" cy="88110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游ゴシック" panose="020B0400000000000000" pitchFamily="50" charset="-128"/>
                    <a:ea typeface="游ゴシック" panose="020B0400000000000000" pitchFamily="50" charset="-128"/>
                  </a:rPr>
                  <a:t>D</a:t>
                </a: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14" name="テキスト ボックス 13">
                <a:extLst>
                  <a:ext uri="{FF2B5EF4-FFF2-40B4-BE49-F238E27FC236}">
                    <a16:creationId xmlns:a16="http://schemas.microsoft.com/office/drawing/2014/main" id="{AD72C3E8-1752-4127-81AD-954C8B7FBD21}"/>
                  </a:ext>
                </a:extLst>
              </p:cNvPr>
              <p:cNvSpPr txBox="1"/>
              <p:nvPr/>
            </p:nvSpPr>
            <p:spPr>
              <a:xfrm>
                <a:off x="1129358" y="3167122"/>
                <a:ext cx="723275" cy="307777"/>
              </a:xfrm>
              <a:prstGeom prst="rect">
                <a:avLst/>
              </a:prstGeom>
              <a:noFill/>
            </p:spPr>
            <p:txBody>
              <a:bodyPr wrap="none" rtlCol="0">
                <a:spAutoFit/>
              </a:bodyPr>
              <a:lstStyle/>
              <a:p>
                <a:r>
                  <a:rPr lang="ja-JP" altLang="en-US" sz="1400" dirty="0">
                    <a:latin typeface="游ゴシック" panose="020B0400000000000000" pitchFamily="50" charset="-128"/>
                    <a:ea typeface="游ゴシック" panose="020B0400000000000000" pitchFamily="50" charset="-128"/>
                  </a:rPr>
                  <a:t>悪い</a:t>
                </a:r>
                <a:r>
                  <a:rPr kumimoji="1" lang="ja-JP" altLang="en-US" sz="1400" dirty="0">
                    <a:latin typeface="游ゴシック" panose="020B0400000000000000" pitchFamily="50" charset="-128"/>
                    <a:ea typeface="游ゴシック" panose="020B0400000000000000" pitchFamily="50" charset="-128"/>
                  </a:rPr>
                  <a:t>山</a:t>
                </a:r>
              </a:p>
            </p:txBody>
          </p:sp>
          <p:sp>
            <p:nvSpPr>
              <p:cNvPr id="15" name="テキスト ボックス 14">
                <a:extLst>
                  <a:ext uri="{FF2B5EF4-FFF2-40B4-BE49-F238E27FC236}">
                    <a16:creationId xmlns:a16="http://schemas.microsoft.com/office/drawing/2014/main" id="{0F24B877-8EB3-46C5-8073-5B0D1DCA98FF}"/>
                  </a:ext>
                </a:extLst>
              </p:cNvPr>
              <p:cNvSpPr txBox="1"/>
              <p:nvPr/>
            </p:nvSpPr>
            <p:spPr>
              <a:xfrm>
                <a:off x="2695690" y="3167122"/>
                <a:ext cx="723275" cy="307777"/>
              </a:xfrm>
              <a:prstGeom prst="rect">
                <a:avLst/>
              </a:prstGeom>
              <a:noFill/>
            </p:spPr>
            <p:txBody>
              <a:bodyPr wrap="none" rtlCol="0">
                <a:spAutoFit/>
              </a:bodyPr>
              <a:lstStyle/>
              <a:p>
                <a:r>
                  <a:rPr lang="ja-JP" altLang="en-US" sz="1400" dirty="0">
                    <a:latin typeface="游ゴシック" panose="020B0400000000000000" pitchFamily="50" charset="-128"/>
                    <a:ea typeface="游ゴシック" panose="020B0400000000000000" pitchFamily="50" charset="-128"/>
                  </a:rPr>
                  <a:t>良い</a:t>
                </a:r>
                <a:r>
                  <a:rPr kumimoji="1" lang="ja-JP" altLang="en-US" sz="1400" dirty="0">
                    <a:latin typeface="游ゴシック" panose="020B0400000000000000" pitchFamily="50" charset="-128"/>
                    <a:ea typeface="游ゴシック" panose="020B0400000000000000" pitchFamily="50" charset="-128"/>
                  </a:rPr>
                  <a:t>山</a:t>
                </a:r>
              </a:p>
            </p:txBody>
          </p:sp>
        </p:grpSp>
        <p:sp>
          <p:nvSpPr>
            <p:cNvPr id="9" name="四角形: 角を丸くする 8">
              <a:extLst>
                <a:ext uri="{FF2B5EF4-FFF2-40B4-BE49-F238E27FC236}">
                  <a16:creationId xmlns:a16="http://schemas.microsoft.com/office/drawing/2014/main" id="{91919A32-2DE7-4336-92FB-95F4CBEB5819}"/>
                </a:ext>
              </a:extLst>
            </p:cNvPr>
            <p:cNvSpPr/>
            <p:nvPr/>
          </p:nvSpPr>
          <p:spPr>
            <a:xfrm>
              <a:off x="508263" y="2096731"/>
              <a:ext cx="5137883" cy="137816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grpSp>
      <p:grpSp>
        <p:nvGrpSpPr>
          <p:cNvPr id="16" name="グループ化 15">
            <a:extLst>
              <a:ext uri="{FF2B5EF4-FFF2-40B4-BE49-F238E27FC236}">
                <a16:creationId xmlns:a16="http://schemas.microsoft.com/office/drawing/2014/main" id="{3EB40875-3123-486B-B88D-4BFE2B341A78}"/>
              </a:ext>
            </a:extLst>
          </p:cNvPr>
          <p:cNvGrpSpPr/>
          <p:nvPr/>
        </p:nvGrpSpPr>
        <p:grpSpPr>
          <a:xfrm>
            <a:off x="703041" y="4167729"/>
            <a:ext cx="5137883" cy="1378168"/>
            <a:chOff x="508263" y="4455697"/>
            <a:chExt cx="5137883" cy="1378168"/>
          </a:xfrm>
        </p:grpSpPr>
        <p:sp>
          <p:nvSpPr>
            <p:cNvPr id="17" name="テキスト ボックス 16">
              <a:extLst>
                <a:ext uri="{FF2B5EF4-FFF2-40B4-BE49-F238E27FC236}">
                  <a16:creationId xmlns:a16="http://schemas.microsoft.com/office/drawing/2014/main" id="{34F58454-CA0E-4EFE-B862-D173E0F8C3FF}"/>
                </a:ext>
              </a:extLst>
            </p:cNvPr>
            <p:cNvSpPr txBox="1"/>
            <p:nvPr/>
          </p:nvSpPr>
          <p:spPr>
            <a:xfrm>
              <a:off x="3898156" y="4902857"/>
              <a:ext cx="1569660" cy="369332"/>
            </a:xfrm>
            <a:prstGeom prst="rect">
              <a:avLst/>
            </a:prstGeom>
            <a:noFill/>
          </p:spPr>
          <p:txBody>
            <a:bodyPr wrap="none" rtlCol="0">
              <a:spAutoFit/>
            </a:bodyPr>
            <a:lstStyle/>
            <a:p>
              <a:r>
                <a:rPr lang="ja-JP" altLang="en-US" dirty="0">
                  <a:latin typeface="游ゴシック" panose="020B0400000000000000" pitchFamily="50" charset="-128"/>
                  <a:ea typeface="游ゴシック" panose="020B0400000000000000" pitchFamily="50" charset="-128"/>
                </a:rPr>
                <a:t>山の切り替え</a:t>
              </a:r>
              <a:endParaRPr kumimoji="1" lang="ja-JP" altLang="en-US" dirty="0">
                <a:latin typeface="游ゴシック" panose="020B0400000000000000" pitchFamily="50" charset="-128"/>
                <a:ea typeface="游ゴシック" panose="020B0400000000000000" pitchFamily="50" charset="-128"/>
              </a:endParaRPr>
            </a:p>
          </p:txBody>
        </p:sp>
        <p:grpSp>
          <p:nvGrpSpPr>
            <p:cNvPr id="18" name="グループ化 17">
              <a:extLst>
                <a:ext uri="{FF2B5EF4-FFF2-40B4-BE49-F238E27FC236}">
                  <a16:creationId xmlns:a16="http://schemas.microsoft.com/office/drawing/2014/main" id="{31EBD2D3-7588-4FB3-A701-06656B817265}"/>
                </a:ext>
              </a:extLst>
            </p:cNvPr>
            <p:cNvGrpSpPr/>
            <p:nvPr/>
          </p:nvGrpSpPr>
          <p:grpSpPr>
            <a:xfrm>
              <a:off x="770907" y="4646969"/>
              <a:ext cx="2927838" cy="1186896"/>
              <a:chOff x="1089789" y="4646969"/>
              <a:chExt cx="2927838" cy="1186896"/>
            </a:xfrm>
          </p:grpSpPr>
          <p:sp>
            <p:nvSpPr>
              <p:cNvPr id="20" name="四角形: 角を丸くする 19">
                <a:extLst>
                  <a:ext uri="{FF2B5EF4-FFF2-40B4-BE49-F238E27FC236}">
                    <a16:creationId xmlns:a16="http://schemas.microsoft.com/office/drawing/2014/main" id="{061C42CE-C8E2-479E-B973-4FA583D8E1D8}"/>
                  </a:ext>
                </a:extLst>
              </p:cNvPr>
              <p:cNvSpPr/>
              <p:nvPr/>
            </p:nvSpPr>
            <p:spPr>
              <a:xfrm>
                <a:off x="1089789" y="4646969"/>
                <a:ext cx="571500" cy="88110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游ゴシック" panose="020B0400000000000000" pitchFamily="50" charset="-128"/>
                    <a:ea typeface="游ゴシック" panose="020B0400000000000000" pitchFamily="50" charset="-128"/>
                  </a:rPr>
                  <a:t>A</a:t>
                </a: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21" name="四角形: 角を丸くする 20">
                <a:extLst>
                  <a:ext uri="{FF2B5EF4-FFF2-40B4-BE49-F238E27FC236}">
                    <a16:creationId xmlns:a16="http://schemas.microsoft.com/office/drawing/2014/main" id="{0D3313C4-AD30-4079-9B8A-F14DABAAB483}"/>
                  </a:ext>
                </a:extLst>
              </p:cNvPr>
              <p:cNvSpPr/>
              <p:nvPr/>
            </p:nvSpPr>
            <p:spPr>
              <a:xfrm>
                <a:off x="1875235" y="4646969"/>
                <a:ext cx="571500" cy="88110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游ゴシック" panose="020B0400000000000000" pitchFamily="50" charset="-128"/>
                    <a:ea typeface="游ゴシック" panose="020B0400000000000000" pitchFamily="50" charset="-128"/>
                  </a:rPr>
                  <a:t>B</a:t>
                </a: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22" name="四角形: 角を丸くする 21">
                <a:extLst>
                  <a:ext uri="{FF2B5EF4-FFF2-40B4-BE49-F238E27FC236}">
                    <a16:creationId xmlns:a16="http://schemas.microsoft.com/office/drawing/2014/main" id="{40C443FC-1B90-409A-9039-F3D773686EF7}"/>
                  </a:ext>
                </a:extLst>
              </p:cNvPr>
              <p:cNvSpPr/>
              <p:nvPr/>
            </p:nvSpPr>
            <p:spPr>
              <a:xfrm>
                <a:off x="2660681" y="4646969"/>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游ゴシック" panose="020B0400000000000000" pitchFamily="50" charset="-128"/>
                    <a:ea typeface="游ゴシック" panose="020B0400000000000000" pitchFamily="50" charset="-128"/>
                  </a:rPr>
                  <a:t>C</a:t>
                </a: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23" name="四角形: 角を丸くする 22">
                <a:extLst>
                  <a:ext uri="{FF2B5EF4-FFF2-40B4-BE49-F238E27FC236}">
                    <a16:creationId xmlns:a16="http://schemas.microsoft.com/office/drawing/2014/main" id="{9ED8A6AF-44E1-4E1E-AA5E-F56C3C4B8638}"/>
                  </a:ext>
                </a:extLst>
              </p:cNvPr>
              <p:cNvSpPr/>
              <p:nvPr/>
            </p:nvSpPr>
            <p:spPr>
              <a:xfrm>
                <a:off x="3446127" y="4646969"/>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游ゴシック" panose="020B0400000000000000" pitchFamily="50" charset="-128"/>
                    <a:ea typeface="游ゴシック" panose="020B0400000000000000" pitchFamily="50" charset="-128"/>
                  </a:rPr>
                  <a:t>D</a:t>
                </a: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24" name="テキスト ボックス 23">
                <a:extLst>
                  <a:ext uri="{FF2B5EF4-FFF2-40B4-BE49-F238E27FC236}">
                    <a16:creationId xmlns:a16="http://schemas.microsoft.com/office/drawing/2014/main" id="{B74DD414-8D8A-44A0-9A46-096064DA8ECC}"/>
                  </a:ext>
                </a:extLst>
              </p:cNvPr>
              <p:cNvSpPr txBox="1"/>
              <p:nvPr/>
            </p:nvSpPr>
            <p:spPr>
              <a:xfrm>
                <a:off x="2978594" y="5526088"/>
                <a:ext cx="723275" cy="307777"/>
              </a:xfrm>
              <a:prstGeom prst="rect">
                <a:avLst/>
              </a:prstGeom>
              <a:noFill/>
            </p:spPr>
            <p:txBody>
              <a:bodyPr wrap="none" rtlCol="0">
                <a:spAutoFit/>
              </a:bodyPr>
              <a:lstStyle/>
              <a:p>
                <a:r>
                  <a:rPr lang="ja-JP" altLang="en-US" sz="1400" dirty="0">
                    <a:latin typeface="游ゴシック" panose="020B0400000000000000" pitchFamily="50" charset="-128"/>
                    <a:ea typeface="游ゴシック" panose="020B0400000000000000" pitchFamily="50" charset="-128"/>
                  </a:rPr>
                  <a:t>悪い</a:t>
                </a:r>
                <a:r>
                  <a:rPr kumimoji="1" lang="ja-JP" altLang="en-US" sz="1400" dirty="0">
                    <a:latin typeface="游ゴシック" panose="020B0400000000000000" pitchFamily="50" charset="-128"/>
                    <a:ea typeface="游ゴシック" panose="020B0400000000000000" pitchFamily="50" charset="-128"/>
                  </a:rPr>
                  <a:t>山</a:t>
                </a:r>
              </a:p>
            </p:txBody>
          </p:sp>
          <p:sp>
            <p:nvSpPr>
              <p:cNvPr id="25" name="テキスト ボックス 24">
                <a:extLst>
                  <a:ext uri="{FF2B5EF4-FFF2-40B4-BE49-F238E27FC236}">
                    <a16:creationId xmlns:a16="http://schemas.microsoft.com/office/drawing/2014/main" id="{28831635-E109-4B57-A4AF-E54CE094D64F}"/>
                  </a:ext>
                </a:extLst>
              </p:cNvPr>
              <p:cNvSpPr txBox="1"/>
              <p:nvPr/>
            </p:nvSpPr>
            <p:spPr>
              <a:xfrm>
                <a:off x="1406639" y="5526088"/>
                <a:ext cx="723275" cy="307777"/>
              </a:xfrm>
              <a:prstGeom prst="rect">
                <a:avLst/>
              </a:prstGeom>
              <a:noFill/>
            </p:spPr>
            <p:txBody>
              <a:bodyPr wrap="none" rtlCol="0">
                <a:spAutoFit/>
              </a:bodyPr>
              <a:lstStyle/>
              <a:p>
                <a:r>
                  <a:rPr lang="ja-JP" altLang="en-US" sz="1400" dirty="0">
                    <a:latin typeface="游ゴシック" panose="020B0400000000000000" pitchFamily="50" charset="-128"/>
                    <a:ea typeface="游ゴシック" panose="020B0400000000000000" pitchFamily="50" charset="-128"/>
                  </a:rPr>
                  <a:t>良い</a:t>
                </a:r>
                <a:r>
                  <a:rPr kumimoji="1" lang="ja-JP" altLang="en-US" sz="1400" dirty="0">
                    <a:latin typeface="游ゴシック" panose="020B0400000000000000" pitchFamily="50" charset="-128"/>
                    <a:ea typeface="游ゴシック" panose="020B0400000000000000" pitchFamily="50" charset="-128"/>
                  </a:rPr>
                  <a:t>山</a:t>
                </a:r>
              </a:p>
            </p:txBody>
          </p:sp>
        </p:grpSp>
        <p:sp>
          <p:nvSpPr>
            <p:cNvPr id="19" name="四角形: 角を丸くする 18">
              <a:extLst>
                <a:ext uri="{FF2B5EF4-FFF2-40B4-BE49-F238E27FC236}">
                  <a16:creationId xmlns:a16="http://schemas.microsoft.com/office/drawing/2014/main" id="{377332BB-3746-4058-BC09-AD45462D205F}"/>
                </a:ext>
              </a:extLst>
            </p:cNvPr>
            <p:cNvSpPr/>
            <p:nvPr/>
          </p:nvSpPr>
          <p:spPr>
            <a:xfrm>
              <a:off x="508263" y="4455697"/>
              <a:ext cx="5137883" cy="137816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grpSp>
      <p:sp>
        <p:nvSpPr>
          <p:cNvPr id="28" name="コンテンツ プレースホルダー 2">
            <a:extLst>
              <a:ext uri="{FF2B5EF4-FFF2-40B4-BE49-F238E27FC236}">
                <a16:creationId xmlns:a16="http://schemas.microsoft.com/office/drawing/2014/main" id="{107517B5-5FB4-46BF-9AF8-720303538DD2}"/>
              </a:ext>
            </a:extLst>
          </p:cNvPr>
          <p:cNvSpPr txBox="1">
            <a:spLocks/>
          </p:cNvSpPr>
          <p:nvPr/>
        </p:nvSpPr>
        <p:spPr>
          <a:xfrm>
            <a:off x="6257080" y="2437306"/>
            <a:ext cx="5048232" cy="12295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latin typeface="游ゴシック" panose="020B0400000000000000" pitchFamily="50" charset="-128"/>
                <a:ea typeface="游ゴシック" panose="020B0400000000000000" pitchFamily="50" charset="-128"/>
              </a:rPr>
              <a:t>気質（特に新奇性追求）によって山の切り替えへの対応が異なる</a:t>
            </a:r>
            <a:r>
              <a:rPr lang="en-US" altLang="ja-JP" sz="2400" dirty="0">
                <a:latin typeface="游ゴシック" panose="020B0400000000000000" pitchFamily="50" charset="-128"/>
                <a:ea typeface="游ゴシック" panose="020B0400000000000000" pitchFamily="50" charset="-128"/>
              </a:rPr>
              <a:t>			</a:t>
            </a:r>
            <a:r>
              <a:rPr lang="ja-JP" altLang="en-US" sz="2400" dirty="0">
                <a:latin typeface="游ゴシック" panose="020B0400000000000000" pitchFamily="50" charset="-128"/>
                <a:ea typeface="游ゴシック" panose="020B0400000000000000" pitchFamily="50" charset="-128"/>
              </a:rPr>
              <a:t>（前川ら</a:t>
            </a:r>
            <a:r>
              <a:rPr lang="en-US" altLang="ja-JP" sz="2400" dirty="0">
                <a:latin typeface="游ゴシック" panose="020B0400000000000000" pitchFamily="50" charset="-128"/>
                <a:ea typeface="游ゴシック" panose="020B0400000000000000" pitchFamily="50" charset="-128"/>
              </a:rPr>
              <a:t>, 2017</a:t>
            </a:r>
            <a:r>
              <a:rPr lang="ja-JP" altLang="en-US" sz="2400" dirty="0">
                <a:latin typeface="游ゴシック" panose="020B0400000000000000" pitchFamily="50" charset="-128"/>
                <a:ea typeface="游ゴシック" panose="020B0400000000000000" pitchFamily="50" charset="-128"/>
              </a:rPr>
              <a:t>）</a:t>
            </a:r>
            <a:endParaRPr lang="en-US" altLang="ja-JP" sz="2400" dirty="0">
              <a:latin typeface="游ゴシック" panose="020B0400000000000000" pitchFamily="50" charset="-128"/>
              <a:ea typeface="游ゴシック" panose="020B0400000000000000" pitchFamily="50" charset="-128"/>
            </a:endParaRPr>
          </a:p>
        </p:txBody>
      </p:sp>
      <p:sp>
        <p:nvSpPr>
          <p:cNvPr id="29" name="矢印: 下 28">
            <a:extLst>
              <a:ext uri="{FF2B5EF4-FFF2-40B4-BE49-F238E27FC236}">
                <a16:creationId xmlns:a16="http://schemas.microsoft.com/office/drawing/2014/main" id="{B06C426B-353F-425C-B238-1EC6592477AB}"/>
              </a:ext>
            </a:extLst>
          </p:cNvPr>
          <p:cNvSpPr/>
          <p:nvPr/>
        </p:nvSpPr>
        <p:spPr>
          <a:xfrm>
            <a:off x="8528694" y="3666834"/>
            <a:ext cx="498764"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30" name="テキスト ボックス 29">
            <a:extLst>
              <a:ext uri="{FF2B5EF4-FFF2-40B4-BE49-F238E27FC236}">
                <a16:creationId xmlns:a16="http://schemas.microsoft.com/office/drawing/2014/main" id="{8D10971E-AE4F-4A1E-9B56-1565193A4F30}"/>
              </a:ext>
            </a:extLst>
          </p:cNvPr>
          <p:cNvSpPr txBox="1"/>
          <p:nvPr/>
        </p:nvSpPr>
        <p:spPr>
          <a:xfrm>
            <a:off x="6685196" y="4266591"/>
            <a:ext cx="4185761" cy="1200329"/>
          </a:xfrm>
          <a:prstGeom prst="rect">
            <a:avLst/>
          </a:prstGeom>
          <a:noFill/>
        </p:spPr>
        <p:txBody>
          <a:bodyPr wrap="none" rtlCol="0">
            <a:spAutoFit/>
          </a:bodyPr>
          <a:lstStyle/>
          <a:p>
            <a:pPr algn="ctr"/>
            <a:r>
              <a:rPr kumimoji="1" lang="ja-JP" altLang="en-US" sz="2400" dirty="0">
                <a:latin typeface="游ゴシック" panose="020B0400000000000000" pitchFamily="50" charset="-128"/>
                <a:ea typeface="游ゴシック" panose="020B0400000000000000" pitchFamily="50" charset="-128"/>
              </a:rPr>
              <a:t>身体状態の変化</a:t>
            </a:r>
            <a:endParaRPr kumimoji="1" lang="en-US" altLang="ja-JP" sz="2400" dirty="0">
              <a:latin typeface="游ゴシック" panose="020B0400000000000000" pitchFamily="50" charset="-128"/>
              <a:ea typeface="游ゴシック" panose="020B0400000000000000" pitchFamily="50" charset="-128"/>
            </a:endParaRPr>
          </a:p>
          <a:p>
            <a:pPr algn="ctr"/>
            <a:r>
              <a:rPr kumimoji="1" lang="ja-JP" altLang="en-US" sz="2400" dirty="0">
                <a:latin typeface="游ゴシック" panose="020B0400000000000000" pitchFamily="50" charset="-128"/>
                <a:ea typeface="游ゴシック" panose="020B0400000000000000" pitchFamily="50" charset="-128"/>
              </a:rPr>
              <a:t>（ソマティック・マーカー）</a:t>
            </a:r>
            <a:endParaRPr kumimoji="1" lang="en-US" altLang="ja-JP" sz="2400" dirty="0">
              <a:latin typeface="游ゴシック" panose="020B0400000000000000" pitchFamily="50" charset="-128"/>
              <a:ea typeface="游ゴシック" panose="020B0400000000000000" pitchFamily="50" charset="-128"/>
            </a:endParaRPr>
          </a:p>
          <a:p>
            <a:pPr algn="ctr"/>
            <a:r>
              <a:rPr kumimoji="1" lang="ja-JP" altLang="en-US" sz="2400" dirty="0">
                <a:latin typeface="游ゴシック" panose="020B0400000000000000" pitchFamily="50" charset="-128"/>
                <a:ea typeface="游ゴシック" panose="020B0400000000000000" pitchFamily="50" charset="-128"/>
              </a:rPr>
              <a:t>の働き？</a:t>
            </a:r>
          </a:p>
        </p:txBody>
      </p:sp>
      <p:sp>
        <p:nvSpPr>
          <p:cNvPr id="31" name="四角形: 角を丸くする 30">
            <a:extLst>
              <a:ext uri="{FF2B5EF4-FFF2-40B4-BE49-F238E27FC236}">
                <a16:creationId xmlns:a16="http://schemas.microsoft.com/office/drawing/2014/main" id="{F2FBFA6A-3F0B-4B97-BA54-178972BFB45D}"/>
              </a:ext>
            </a:extLst>
          </p:cNvPr>
          <p:cNvSpPr/>
          <p:nvPr/>
        </p:nvSpPr>
        <p:spPr>
          <a:xfrm>
            <a:off x="6753811" y="4164853"/>
            <a:ext cx="4048530" cy="1299657"/>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3637832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kumimoji="1" lang="en-US" altLang="ja-JP" dirty="0">
                <a:latin typeface="游ゴシック" panose="020B0400000000000000" pitchFamily="50" charset="-128"/>
                <a:ea typeface="游ゴシック" panose="020B0400000000000000" pitchFamily="50" charset="-128"/>
              </a:rPr>
              <a:t>IGT</a:t>
            </a:r>
            <a:r>
              <a:rPr kumimoji="1" lang="ja-JP" altLang="en-US" dirty="0">
                <a:latin typeface="游ゴシック" panose="020B0400000000000000" pitchFamily="50" charset="-128"/>
                <a:ea typeface="游ゴシック" panose="020B0400000000000000" pitchFamily="50" charset="-128"/>
              </a:rPr>
              <a:t>と認知の切り替え</a:t>
            </a:r>
          </a:p>
        </p:txBody>
      </p:sp>
      <p:sp>
        <p:nvSpPr>
          <p:cNvPr id="3" name="コンテンツ プレースホルダー 2">
            <a:extLst>
              <a:ext uri="{FF2B5EF4-FFF2-40B4-BE49-F238E27FC236}">
                <a16:creationId xmlns:a16="http://schemas.microsoft.com/office/drawing/2014/main" id="{A6257EC0-CADD-4857-AAA3-49A29E4D0A96}"/>
              </a:ext>
            </a:extLst>
          </p:cNvPr>
          <p:cNvSpPr txBox="1">
            <a:spLocks/>
          </p:cNvSpPr>
          <p:nvPr/>
        </p:nvSpPr>
        <p:spPr>
          <a:xfrm>
            <a:off x="921048" y="2040142"/>
            <a:ext cx="10349904" cy="324305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u="sng" dirty="0">
                <a:latin typeface="游ゴシック" panose="020B0400000000000000" pitchFamily="50" charset="-128"/>
                <a:ea typeface="游ゴシック" panose="020B0400000000000000" pitchFamily="50" charset="-128"/>
              </a:rPr>
              <a:t>IGT</a:t>
            </a:r>
          </a:p>
          <a:p>
            <a:r>
              <a:rPr lang="ja-JP" altLang="en-US" sz="2400" dirty="0">
                <a:latin typeface="游ゴシック" panose="020B0400000000000000" pitchFamily="50" charset="-128"/>
                <a:ea typeface="游ゴシック" panose="020B0400000000000000" pitchFamily="50" charset="-128"/>
              </a:rPr>
              <a:t>腹内側前頭前野の損傷患者は，悪い山を選び続ける</a:t>
            </a:r>
            <a:endParaRPr lang="en-US" altLang="ja-JP" sz="2400" dirty="0">
              <a:latin typeface="游ゴシック" panose="020B0400000000000000" pitchFamily="50" charset="-128"/>
              <a:ea typeface="游ゴシック" panose="020B0400000000000000" pitchFamily="50" charset="-128"/>
            </a:endParaRPr>
          </a:p>
          <a:p>
            <a:pPr marL="0" indent="0">
              <a:buNone/>
            </a:pPr>
            <a:endParaRPr lang="en-US" altLang="ja-JP" sz="2400" u="sng" dirty="0">
              <a:latin typeface="游ゴシック" panose="020B0400000000000000" pitchFamily="50" charset="-128"/>
              <a:ea typeface="游ゴシック" panose="020B0400000000000000" pitchFamily="50" charset="-128"/>
            </a:endParaRPr>
          </a:p>
          <a:p>
            <a:pPr marL="0" indent="0">
              <a:buNone/>
            </a:pPr>
            <a:r>
              <a:rPr lang="ja-JP" altLang="en-US" sz="2400" u="sng" dirty="0">
                <a:latin typeface="游ゴシック" panose="020B0400000000000000" pitchFamily="50" charset="-128"/>
                <a:ea typeface="游ゴシック" panose="020B0400000000000000" pitchFamily="50" charset="-128"/>
              </a:rPr>
              <a:t>認知の切り替え</a:t>
            </a:r>
            <a:endParaRPr lang="en-US" altLang="ja-JP" sz="2400" u="sng"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ウィスコンシンカード分類テストにおいて，前頭前野損傷者や自閉症児は過去の分類規則に固執する傾向がある</a:t>
            </a:r>
          </a:p>
          <a:p>
            <a:r>
              <a:rPr lang="ja-JP" altLang="en-US" sz="2400" dirty="0">
                <a:latin typeface="游ゴシック" panose="020B0400000000000000" pitchFamily="50" charset="-128"/>
                <a:ea typeface="游ゴシック" panose="020B0400000000000000" pitchFamily="50" charset="-128"/>
              </a:rPr>
              <a:t>腹内側前頭前野の損傷者は逆転弁別学習課題の成績が悪い</a:t>
            </a:r>
          </a:p>
          <a:p>
            <a:endParaRPr lang="en-US" altLang="ja-JP" sz="2400" dirty="0">
              <a:latin typeface="游ゴシック" panose="020B0400000000000000" pitchFamily="50" charset="-128"/>
              <a:ea typeface="游ゴシック" panose="020B0400000000000000" pitchFamily="50" charset="-128"/>
            </a:endParaRPr>
          </a:p>
        </p:txBody>
      </p:sp>
      <p:sp>
        <p:nvSpPr>
          <p:cNvPr id="4" name="四角形: 角を丸くする 3">
            <a:extLst>
              <a:ext uri="{FF2B5EF4-FFF2-40B4-BE49-F238E27FC236}">
                <a16:creationId xmlns:a16="http://schemas.microsoft.com/office/drawing/2014/main" id="{FF7700B1-AEB7-492E-B3AA-836C681D3998}"/>
              </a:ext>
            </a:extLst>
          </p:cNvPr>
          <p:cNvSpPr/>
          <p:nvPr/>
        </p:nvSpPr>
        <p:spPr>
          <a:xfrm>
            <a:off x="771466" y="5434733"/>
            <a:ext cx="10649069" cy="806087"/>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5" name="テキスト ボックス 4">
            <a:extLst>
              <a:ext uri="{FF2B5EF4-FFF2-40B4-BE49-F238E27FC236}">
                <a16:creationId xmlns:a16="http://schemas.microsoft.com/office/drawing/2014/main" id="{0BABBBC7-8E9C-41F3-B113-E71EDA670CCB}"/>
              </a:ext>
            </a:extLst>
          </p:cNvPr>
          <p:cNvSpPr txBox="1"/>
          <p:nvPr/>
        </p:nvSpPr>
        <p:spPr>
          <a:xfrm>
            <a:off x="771466" y="5742211"/>
            <a:ext cx="10649069" cy="461665"/>
          </a:xfrm>
          <a:prstGeom prst="rect">
            <a:avLst/>
          </a:prstGeom>
          <a:noFill/>
        </p:spPr>
        <p:txBody>
          <a:bodyPr wrap="none" rtlCol="0">
            <a:spAutoFit/>
          </a:bodyPr>
          <a:lstStyle/>
          <a:p>
            <a:pPr algn="ctr"/>
            <a:r>
              <a:rPr kumimoji="1" lang="ja-JP" altLang="en-US" sz="2400" dirty="0">
                <a:latin typeface="游ゴシック" panose="020B0400000000000000" pitchFamily="50" charset="-128"/>
                <a:ea typeface="游ゴシック" panose="020B0400000000000000" pitchFamily="50" charset="-128"/>
              </a:rPr>
              <a:t>身体反応は体性感覚野および島へ投射され，そこから前頭領域へ投射される</a:t>
            </a:r>
          </a:p>
        </p:txBody>
      </p:sp>
      <p:sp>
        <p:nvSpPr>
          <p:cNvPr id="6" name="テキスト ボックス 5">
            <a:extLst>
              <a:ext uri="{FF2B5EF4-FFF2-40B4-BE49-F238E27FC236}">
                <a16:creationId xmlns:a16="http://schemas.microsoft.com/office/drawing/2014/main" id="{7C6201A0-212E-4A20-B6EB-F8842A498402}"/>
              </a:ext>
            </a:extLst>
          </p:cNvPr>
          <p:cNvSpPr txBox="1"/>
          <p:nvPr/>
        </p:nvSpPr>
        <p:spPr>
          <a:xfrm>
            <a:off x="921047" y="5243602"/>
            <a:ext cx="4185761" cy="461665"/>
          </a:xfrm>
          <a:prstGeom prst="rect">
            <a:avLst/>
          </a:prstGeom>
          <a:solidFill>
            <a:schemeClr val="bg1"/>
          </a:solidFill>
        </p:spPr>
        <p:txBody>
          <a:bodyPr wrap="none" rtlCol="0">
            <a:spAutoFit/>
          </a:bodyPr>
          <a:lstStyle/>
          <a:p>
            <a:pPr algn="ctr"/>
            <a:r>
              <a:rPr kumimoji="1" lang="ja-JP" altLang="en-US" sz="2400" b="1" dirty="0">
                <a:solidFill>
                  <a:schemeClr val="accent2"/>
                </a:solidFill>
                <a:latin typeface="游ゴシック" panose="020B0400000000000000" pitchFamily="50" charset="-128"/>
                <a:ea typeface="游ゴシック" panose="020B0400000000000000" pitchFamily="50" charset="-128"/>
              </a:rPr>
              <a:t>ソマティック・マーカー仮説</a:t>
            </a:r>
          </a:p>
        </p:txBody>
      </p:sp>
    </p:spTree>
    <p:extLst>
      <p:ext uri="{BB962C8B-B14F-4D97-AF65-F5344CB8AC3E}">
        <p14:creationId xmlns:p14="http://schemas.microsoft.com/office/powerpoint/2010/main" val="2867018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kumimoji="1" lang="ja-JP" altLang="en-US" dirty="0">
                <a:latin typeface="游ゴシック" panose="020B0400000000000000" pitchFamily="50" charset="-128"/>
                <a:ea typeface="游ゴシック" panose="020B0400000000000000" pitchFamily="50" charset="-128"/>
              </a:rPr>
              <a:t>身体状態の変化</a:t>
            </a:r>
          </a:p>
        </p:txBody>
      </p:sp>
      <p:sp>
        <p:nvSpPr>
          <p:cNvPr id="3" name="コンテンツ プレースホルダー 2">
            <a:extLst>
              <a:ext uri="{FF2B5EF4-FFF2-40B4-BE49-F238E27FC236}">
                <a16:creationId xmlns:a16="http://schemas.microsoft.com/office/drawing/2014/main" id="{A6257EC0-CADD-4857-AAA3-49A29E4D0A96}"/>
              </a:ext>
            </a:extLst>
          </p:cNvPr>
          <p:cNvSpPr txBox="1">
            <a:spLocks/>
          </p:cNvSpPr>
          <p:nvPr/>
        </p:nvSpPr>
        <p:spPr>
          <a:xfrm>
            <a:off x="921048" y="2040142"/>
            <a:ext cx="10349904" cy="324305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u="sng" dirty="0">
                <a:latin typeface="游ゴシック" panose="020B0400000000000000" pitchFamily="50" charset="-128"/>
                <a:ea typeface="游ゴシック" panose="020B0400000000000000" pitchFamily="50" charset="-128"/>
              </a:rPr>
              <a:t>内受容感覚</a:t>
            </a:r>
            <a:endParaRPr lang="en-US" altLang="ja-JP" sz="2400" u="sng"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皮膚，筋，関節，内臓などから脳へ伝え身体の生理状態に関する感覚</a:t>
            </a:r>
            <a:endParaRPr lang="en-US" altLang="ja-JP" sz="2400" dirty="0">
              <a:latin typeface="游ゴシック" panose="020B0400000000000000" pitchFamily="50" charset="-128"/>
              <a:ea typeface="游ゴシック" panose="020B0400000000000000" pitchFamily="50" charset="-128"/>
            </a:endParaRPr>
          </a:p>
        </p:txBody>
      </p:sp>
      <p:sp>
        <p:nvSpPr>
          <p:cNvPr id="4" name="四角形: 角を丸くする 3">
            <a:extLst>
              <a:ext uri="{FF2B5EF4-FFF2-40B4-BE49-F238E27FC236}">
                <a16:creationId xmlns:a16="http://schemas.microsoft.com/office/drawing/2014/main" id="{FF7700B1-AEB7-492E-B3AA-836C681D3998}"/>
              </a:ext>
            </a:extLst>
          </p:cNvPr>
          <p:cNvSpPr/>
          <p:nvPr/>
        </p:nvSpPr>
        <p:spPr>
          <a:xfrm>
            <a:off x="771466" y="4968008"/>
            <a:ext cx="10649069" cy="1138475"/>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5" name="テキスト ボックス 4">
            <a:extLst>
              <a:ext uri="{FF2B5EF4-FFF2-40B4-BE49-F238E27FC236}">
                <a16:creationId xmlns:a16="http://schemas.microsoft.com/office/drawing/2014/main" id="{0BABBBC7-8E9C-41F3-B113-E71EDA670CCB}"/>
              </a:ext>
            </a:extLst>
          </p:cNvPr>
          <p:cNvSpPr txBox="1"/>
          <p:nvPr/>
        </p:nvSpPr>
        <p:spPr>
          <a:xfrm>
            <a:off x="1441521" y="5189761"/>
            <a:ext cx="9308959" cy="830997"/>
          </a:xfrm>
          <a:prstGeom prst="rect">
            <a:avLst/>
          </a:prstGeom>
          <a:noFill/>
        </p:spPr>
        <p:txBody>
          <a:bodyPr wrap="none" rtlCol="0">
            <a:spAutoFit/>
          </a:bodyPr>
          <a:lstStyle/>
          <a:p>
            <a:pPr algn="just"/>
            <a:r>
              <a:rPr kumimoji="1" lang="ja-JP" altLang="en-US" sz="2400" dirty="0">
                <a:latin typeface="游ゴシック" panose="020B0400000000000000" pitchFamily="50" charset="-128"/>
                <a:ea typeface="游ゴシック" panose="020B0400000000000000" pitchFamily="50" charset="-128"/>
              </a:rPr>
              <a:t>内受容感覚の個人差が</a:t>
            </a:r>
            <a:r>
              <a:rPr kumimoji="1" lang="en-US" altLang="ja-JP" sz="2400" dirty="0">
                <a:latin typeface="游ゴシック" panose="020B0400000000000000" pitchFamily="50" charset="-128"/>
                <a:ea typeface="游ゴシック" panose="020B0400000000000000" pitchFamily="50" charset="-128"/>
              </a:rPr>
              <a:t>IGT</a:t>
            </a:r>
            <a:r>
              <a:rPr kumimoji="1" lang="ja-JP" altLang="en-US" sz="2400" dirty="0">
                <a:latin typeface="游ゴシック" panose="020B0400000000000000" pitchFamily="50" charset="-128"/>
                <a:ea typeface="游ゴシック" panose="020B0400000000000000" pitchFamily="50" charset="-128"/>
              </a:rPr>
              <a:t>の選択行動および山の切り替えに対する</a:t>
            </a:r>
            <a:endParaRPr kumimoji="1" lang="en-US" altLang="ja-JP" sz="2400" dirty="0">
              <a:latin typeface="游ゴシック" panose="020B0400000000000000" pitchFamily="50" charset="-128"/>
              <a:ea typeface="游ゴシック" panose="020B0400000000000000" pitchFamily="50" charset="-128"/>
            </a:endParaRPr>
          </a:p>
          <a:p>
            <a:pPr algn="just"/>
            <a:r>
              <a:rPr kumimoji="1" lang="ja-JP" altLang="en-US" sz="2400" dirty="0">
                <a:latin typeface="游ゴシック" panose="020B0400000000000000" pitchFamily="50" charset="-128"/>
                <a:ea typeface="游ゴシック" panose="020B0400000000000000" pitchFamily="50" charset="-128"/>
              </a:rPr>
              <a:t>反応に影響を与えるかどうかを調べる</a:t>
            </a:r>
          </a:p>
        </p:txBody>
      </p:sp>
      <p:sp>
        <p:nvSpPr>
          <p:cNvPr id="6" name="テキスト ボックス 5">
            <a:extLst>
              <a:ext uri="{FF2B5EF4-FFF2-40B4-BE49-F238E27FC236}">
                <a16:creationId xmlns:a16="http://schemas.microsoft.com/office/drawing/2014/main" id="{7C6201A0-212E-4A20-B6EB-F8842A498402}"/>
              </a:ext>
            </a:extLst>
          </p:cNvPr>
          <p:cNvSpPr txBox="1"/>
          <p:nvPr/>
        </p:nvSpPr>
        <p:spPr>
          <a:xfrm>
            <a:off x="1004091" y="4776877"/>
            <a:ext cx="800219" cy="461665"/>
          </a:xfrm>
          <a:prstGeom prst="rect">
            <a:avLst/>
          </a:prstGeom>
          <a:solidFill>
            <a:schemeClr val="bg1"/>
          </a:solidFill>
        </p:spPr>
        <p:txBody>
          <a:bodyPr wrap="none" rtlCol="0">
            <a:spAutoFit/>
          </a:bodyPr>
          <a:lstStyle/>
          <a:p>
            <a:pPr algn="ctr"/>
            <a:r>
              <a:rPr kumimoji="1" lang="ja-JP" altLang="en-US" sz="2400" b="1" dirty="0">
                <a:solidFill>
                  <a:schemeClr val="accent2"/>
                </a:solidFill>
                <a:latin typeface="游ゴシック" panose="020B0400000000000000" pitchFamily="50" charset="-128"/>
                <a:ea typeface="游ゴシック" panose="020B0400000000000000" pitchFamily="50" charset="-128"/>
              </a:rPr>
              <a:t>目的</a:t>
            </a:r>
          </a:p>
        </p:txBody>
      </p:sp>
      <p:sp>
        <p:nvSpPr>
          <p:cNvPr id="10" name="四角形: 角を丸くする 9">
            <a:extLst>
              <a:ext uri="{FF2B5EF4-FFF2-40B4-BE49-F238E27FC236}">
                <a16:creationId xmlns:a16="http://schemas.microsoft.com/office/drawing/2014/main" id="{44A68AC2-3478-40C2-97A3-C23F62DCB727}"/>
              </a:ext>
            </a:extLst>
          </p:cNvPr>
          <p:cNvSpPr/>
          <p:nvPr/>
        </p:nvSpPr>
        <p:spPr>
          <a:xfrm>
            <a:off x="3711970" y="3257618"/>
            <a:ext cx="2062840" cy="90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身体状態の変化</a:t>
            </a:r>
          </a:p>
        </p:txBody>
      </p:sp>
      <p:sp>
        <p:nvSpPr>
          <p:cNvPr id="11" name="四角形: 角を丸くする 10">
            <a:extLst>
              <a:ext uri="{FF2B5EF4-FFF2-40B4-BE49-F238E27FC236}">
                <a16:creationId xmlns:a16="http://schemas.microsoft.com/office/drawing/2014/main" id="{E2A76477-7132-4FC6-9219-8F5E490620BF}"/>
              </a:ext>
            </a:extLst>
          </p:cNvPr>
          <p:cNvSpPr/>
          <p:nvPr/>
        </p:nvSpPr>
        <p:spPr>
          <a:xfrm>
            <a:off x="1006750" y="3257618"/>
            <a:ext cx="2062840" cy="90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環境の変化</a:t>
            </a:r>
          </a:p>
        </p:txBody>
      </p:sp>
      <p:sp>
        <p:nvSpPr>
          <p:cNvPr id="12" name="四角形: 角を丸くする 11">
            <a:extLst>
              <a:ext uri="{FF2B5EF4-FFF2-40B4-BE49-F238E27FC236}">
                <a16:creationId xmlns:a16="http://schemas.microsoft.com/office/drawing/2014/main" id="{AF28A72F-356A-40D0-BF28-5B8067D41BA3}"/>
              </a:ext>
            </a:extLst>
          </p:cNvPr>
          <p:cNvSpPr/>
          <p:nvPr/>
        </p:nvSpPr>
        <p:spPr>
          <a:xfrm>
            <a:off x="6417190" y="3257618"/>
            <a:ext cx="2062840" cy="90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変化の知覚</a:t>
            </a:r>
          </a:p>
        </p:txBody>
      </p:sp>
      <p:sp>
        <p:nvSpPr>
          <p:cNvPr id="13" name="四角形: 角を丸くする 12">
            <a:extLst>
              <a:ext uri="{FF2B5EF4-FFF2-40B4-BE49-F238E27FC236}">
                <a16:creationId xmlns:a16="http://schemas.microsoft.com/office/drawing/2014/main" id="{E0A675BB-AB20-412D-8B46-8B5D3898AD19}"/>
              </a:ext>
            </a:extLst>
          </p:cNvPr>
          <p:cNvSpPr/>
          <p:nvPr/>
        </p:nvSpPr>
        <p:spPr>
          <a:xfrm>
            <a:off x="9122410" y="3257618"/>
            <a:ext cx="2062840" cy="906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意思決定</a:t>
            </a:r>
          </a:p>
        </p:txBody>
      </p:sp>
      <p:sp>
        <p:nvSpPr>
          <p:cNvPr id="14" name="矢印: 右 13">
            <a:extLst>
              <a:ext uri="{FF2B5EF4-FFF2-40B4-BE49-F238E27FC236}">
                <a16:creationId xmlns:a16="http://schemas.microsoft.com/office/drawing/2014/main" id="{F858E436-A902-4DB9-9C96-4E3E9F543F2B}"/>
              </a:ext>
            </a:extLst>
          </p:cNvPr>
          <p:cNvSpPr/>
          <p:nvPr/>
        </p:nvSpPr>
        <p:spPr>
          <a:xfrm>
            <a:off x="8644450" y="3527028"/>
            <a:ext cx="313540" cy="367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F5A57E9D-B812-4C95-BDFD-194282763F6C}"/>
              </a:ext>
            </a:extLst>
          </p:cNvPr>
          <p:cNvSpPr/>
          <p:nvPr/>
        </p:nvSpPr>
        <p:spPr>
          <a:xfrm>
            <a:off x="5939230" y="3527028"/>
            <a:ext cx="313540" cy="367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5800B384-CB9E-4AB4-AAE6-D6FC38730D18}"/>
              </a:ext>
            </a:extLst>
          </p:cNvPr>
          <p:cNvSpPr/>
          <p:nvPr/>
        </p:nvSpPr>
        <p:spPr>
          <a:xfrm>
            <a:off x="3234010" y="3527028"/>
            <a:ext cx="313540" cy="3674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B3B25D1C-690E-4CE8-8FD5-9CD4904DF0EC}"/>
              </a:ext>
            </a:extLst>
          </p:cNvPr>
          <p:cNvSpPr/>
          <p:nvPr/>
        </p:nvSpPr>
        <p:spPr>
          <a:xfrm>
            <a:off x="4461631" y="3956672"/>
            <a:ext cx="1447847" cy="69532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ソマティック・マーカー</a:t>
            </a:r>
          </a:p>
        </p:txBody>
      </p:sp>
      <p:sp>
        <p:nvSpPr>
          <p:cNvPr id="21" name="正方形/長方形 20">
            <a:extLst>
              <a:ext uri="{FF2B5EF4-FFF2-40B4-BE49-F238E27FC236}">
                <a16:creationId xmlns:a16="http://schemas.microsoft.com/office/drawing/2014/main" id="{B3E342FF-1397-409C-A47D-5EA77EEB9B3F}"/>
              </a:ext>
            </a:extLst>
          </p:cNvPr>
          <p:cNvSpPr/>
          <p:nvPr/>
        </p:nvSpPr>
        <p:spPr>
          <a:xfrm>
            <a:off x="7166851" y="3956672"/>
            <a:ext cx="1447847" cy="69532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内受容感覚</a:t>
            </a:r>
          </a:p>
        </p:txBody>
      </p:sp>
    </p:spTree>
    <p:extLst>
      <p:ext uri="{BB962C8B-B14F-4D97-AF65-F5344CB8AC3E}">
        <p14:creationId xmlns:p14="http://schemas.microsoft.com/office/powerpoint/2010/main" val="4176906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図 37">
            <a:extLst>
              <a:ext uri="{FF2B5EF4-FFF2-40B4-BE49-F238E27FC236}">
                <a16:creationId xmlns:a16="http://schemas.microsoft.com/office/drawing/2014/main" id="{2CA9099A-C865-4C89-94D8-77B4DBA20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659" y="2009683"/>
            <a:ext cx="4389120" cy="2468880"/>
          </a:xfrm>
          <a:prstGeom prst="rect">
            <a:avLst/>
          </a:prstGeom>
          <a:ln w="25400">
            <a:solidFill>
              <a:schemeClr val="bg1"/>
            </a:solidFill>
          </a:ln>
        </p:spPr>
      </p:pic>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kumimoji="1" lang="ja-JP" altLang="en-US" dirty="0">
                <a:latin typeface="游ゴシック" panose="020B0400000000000000" pitchFamily="50" charset="-128"/>
                <a:ea typeface="游ゴシック" panose="020B0400000000000000" pitchFamily="50" charset="-128"/>
              </a:rPr>
              <a:t>実験方法（</a:t>
            </a:r>
            <a:r>
              <a:rPr kumimoji="1" lang="en-US" altLang="ja-JP" dirty="0">
                <a:latin typeface="游ゴシック" panose="020B0400000000000000" pitchFamily="50" charset="-128"/>
                <a:ea typeface="游ゴシック" panose="020B0400000000000000" pitchFamily="50" charset="-128"/>
              </a:rPr>
              <a:t>IGT</a:t>
            </a:r>
            <a:r>
              <a:rPr kumimoji="1" lang="ja-JP" altLang="en-US" dirty="0">
                <a:latin typeface="游ゴシック" panose="020B0400000000000000" pitchFamily="50" charset="-128"/>
                <a:ea typeface="游ゴシック" panose="020B0400000000000000" pitchFamily="50" charset="-128"/>
              </a:rPr>
              <a:t>）</a:t>
            </a:r>
          </a:p>
        </p:txBody>
      </p:sp>
      <p:sp>
        <p:nvSpPr>
          <p:cNvPr id="8" name="テキスト ボックス 7">
            <a:extLst>
              <a:ext uri="{FF2B5EF4-FFF2-40B4-BE49-F238E27FC236}">
                <a16:creationId xmlns:a16="http://schemas.microsoft.com/office/drawing/2014/main" id="{999AB16D-05C3-4C80-9BDF-EF363AEE7FDB}"/>
              </a:ext>
            </a:extLst>
          </p:cNvPr>
          <p:cNvSpPr txBox="1"/>
          <p:nvPr/>
        </p:nvSpPr>
        <p:spPr>
          <a:xfrm>
            <a:off x="10467596" y="2474891"/>
            <a:ext cx="1031051" cy="369332"/>
          </a:xfrm>
          <a:prstGeom prst="rect">
            <a:avLst/>
          </a:prstGeom>
          <a:noFill/>
        </p:spPr>
        <p:txBody>
          <a:bodyPr wrap="none" rtlCol="0">
            <a:spAutoFit/>
          </a:bodyPr>
          <a:lstStyle/>
          <a:p>
            <a:r>
              <a:rPr lang="en-US" altLang="ja-JP" dirty="0">
                <a:latin typeface="游ゴシック" panose="020B0400000000000000" pitchFamily="50" charset="-128"/>
                <a:ea typeface="游ゴシック" panose="020B0400000000000000" pitchFamily="50" charset="-128"/>
              </a:rPr>
              <a:t>150</a:t>
            </a:r>
            <a:r>
              <a:rPr lang="ja-JP" altLang="en-US" dirty="0">
                <a:latin typeface="游ゴシック" panose="020B0400000000000000" pitchFamily="50" charset="-128"/>
                <a:ea typeface="游ゴシック" panose="020B0400000000000000" pitchFamily="50" charset="-128"/>
              </a:rPr>
              <a:t>試行</a:t>
            </a:r>
            <a:endParaRPr kumimoji="1" lang="ja-JP" altLang="en-US" dirty="0">
              <a:latin typeface="游ゴシック" panose="020B0400000000000000" pitchFamily="50" charset="-128"/>
              <a:ea typeface="游ゴシック" panose="020B0400000000000000" pitchFamily="50" charset="-128"/>
            </a:endParaRPr>
          </a:p>
        </p:txBody>
      </p:sp>
      <p:sp>
        <p:nvSpPr>
          <p:cNvPr id="11" name="四角形: 角を丸くする 10">
            <a:extLst>
              <a:ext uri="{FF2B5EF4-FFF2-40B4-BE49-F238E27FC236}">
                <a16:creationId xmlns:a16="http://schemas.microsoft.com/office/drawing/2014/main" id="{939F7691-56EB-4CF8-9C19-D69C79739DC7}"/>
              </a:ext>
            </a:extLst>
          </p:cNvPr>
          <p:cNvSpPr/>
          <p:nvPr/>
        </p:nvSpPr>
        <p:spPr>
          <a:xfrm>
            <a:off x="7154046" y="2219003"/>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游ゴシック" panose="020B0400000000000000" pitchFamily="50" charset="-128"/>
                <a:ea typeface="游ゴシック" panose="020B0400000000000000" pitchFamily="50" charset="-128"/>
              </a:rPr>
              <a:t>A</a:t>
            </a: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12" name="四角形: 角を丸くする 11">
            <a:extLst>
              <a:ext uri="{FF2B5EF4-FFF2-40B4-BE49-F238E27FC236}">
                <a16:creationId xmlns:a16="http://schemas.microsoft.com/office/drawing/2014/main" id="{8CF181B5-D46B-4106-8EDC-316D55ED791C}"/>
              </a:ext>
            </a:extLst>
          </p:cNvPr>
          <p:cNvSpPr/>
          <p:nvPr/>
        </p:nvSpPr>
        <p:spPr>
          <a:xfrm>
            <a:off x="7939492" y="2219003"/>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游ゴシック" panose="020B0400000000000000" pitchFamily="50" charset="-128"/>
                <a:ea typeface="游ゴシック" panose="020B0400000000000000" pitchFamily="50" charset="-128"/>
              </a:rPr>
              <a:t>B</a:t>
            </a: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13" name="四角形: 角を丸くする 12">
            <a:extLst>
              <a:ext uri="{FF2B5EF4-FFF2-40B4-BE49-F238E27FC236}">
                <a16:creationId xmlns:a16="http://schemas.microsoft.com/office/drawing/2014/main" id="{87BB9FE6-9958-4543-A2DD-CF54B4ACB722}"/>
              </a:ext>
            </a:extLst>
          </p:cNvPr>
          <p:cNvSpPr/>
          <p:nvPr/>
        </p:nvSpPr>
        <p:spPr>
          <a:xfrm>
            <a:off x="8724938" y="2219003"/>
            <a:ext cx="571500" cy="88110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游ゴシック" panose="020B0400000000000000" pitchFamily="50" charset="-128"/>
                <a:ea typeface="游ゴシック" panose="020B0400000000000000" pitchFamily="50" charset="-128"/>
              </a:rPr>
              <a:t>C</a:t>
            </a: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14" name="四角形: 角を丸くする 13">
            <a:extLst>
              <a:ext uri="{FF2B5EF4-FFF2-40B4-BE49-F238E27FC236}">
                <a16:creationId xmlns:a16="http://schemas.microsoft.com/office/drawing/2014/main" id="{608B00AE-5347-4CFE-A34B-2F5145F5BF75}"/>
              </a:ext>
            </a:extLst>
          </p:cNvPr>
          <p:cNvSpPr/>
          <p:nvPr/>
        </p:nvSpPr>
        <p:spPr>
          <a:xfrm>
            <a:off x="9510384" y="2219003"/>
            <a:ext cx="571500" cy="88110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游ゴシック" panose="020B0400000000000000" pitchFamily="50" charset="-128"/>
                <a:ea typeface="游ゴシック" panose="020B0400000000000000" pitchFamily="50" charset="-128"/>
              </a:rPr>
              <a:t>D</a:t>
            </a: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15" name="テキスト ボックス 14">
            <a:extLst>
              <a:ext uri="{FF2B5EF4-FFF2-40B4-BE49-F238E27FC236}">
                <a16:creationId xmlns:a16="http://schemas.microsoft.com/office/drawing/2014/main" id="{A7F449DD-EB5B-47FA-A80C-763D95152320}"/>
              </a:ext>
            </a:extLst>
          </p:cNvPr>
          <p:cNvSpPr txBox="1"/>
          <p:nvPr/>
        </p:nvSpPr>
        <p:spPr>
          <a:xfrm>
            <a:off x="7473160" y="3101303"/>
            <a:ext cx="723275" cy="307777"/>
          </a:xfrm>
          <a:prstGeom prst="rect">
            <a:avLst/>
          </a:prstGeom>
          <a:noFill/>
        </p:spPr>
        <p:txBody>
          <a:bodyPr wrap="none" rtlCol="0">
            <a:spAutoFit/>
          </a:bodyPr>
          <a:lstStyle/>
          <a:p>
            <a:r>
              <a:rPr lang="ja-JP" altLang="en-US" sz="1400" dirty="0">
                <a:latin typeface="游ゴシック" panose="020B0400000000000000" pitchFamily="50" charset="-128"/>
                <a:ea typeface="游ゴシック" panose="020B0400000000000000" pitchFamily="50" charset="-128"/>
              </a:rPr>
              <a:t>悪い</a:t>
            </a:r>
            <a:r>
              <a:rPr kumimoji="1" lang="ja-JP" altLang="en-US" sz="1400" dirty="0">
                <a:latin typeface="游ゴシック" panose="020B0400000000000000" pitchFamily="50" charset="-128"/>
                <a:ea typeface="游ゴシック" panose="020B0400000000000000" pitchFamily="50" charset="-128"/>
              </a:rPr>
              <a:t>山</a:t>
            </a:r>
          </a:p>
        </p:txBody>
      </p:sp>
      <p:sp>
        <p:nvSpPr>
          <p:cNvPr id="16" name="テキスト ボックス 15">
            <a:extLst>
              <a:ext uri="{FF2B5EF4-FFF2-40B4-BE49-F238E27FC236}">
                <a16:creationId xmlns:a16="http://schemas.microsoft.com/office/drawing/2014/main" id="{4A934845-55D8-47C5-AA8B-5B62D9039FA1}"/>
              </a:ext>
            </a:extLst>
          </p:cNvPr>
          <p:cNvSpPr txBox="1"/>
          <p:nvPr/>
        </p:nvSpPr>
        <p:spPr>
          <a:xfrm>
            <a:off x="9039492" y="3101303"/>
            <a:ext cx="723275" cy="307777"/>
          </a:xfrm>
          <a:prstGeom prst="rect">
            <a:avLst/>
          </a:prstGeom>
          <a:noFill/>
        </p:spPr>
        <p:txBody>
          <a:bodyPr wrap="none" rtlCol="0">
            <a:spAutoFit/>
          </a:bodyPr>
          <a:lstStyle/>
          <a:p>
            <a:r>
              <a:rPr lang="ja-JP" altLang="en-US" sz="1400" dirty="0">
                <a:latin typeface="游ゴシック" panose="020B0400000000000000" pitchFamily="50" charset="-128"/>
                <a:ea typeface="游ゴシック" panose="020B0400000000000000" pitchFamily="50" charset="-128"/>
              </a:rPr>
              <a:t>良い</a:t>
            </a:r>
            <a:r>
              <a:rPr kumimoji="1" lang="ja-JP" altLang="en-US" sz="1400" dirty="0">
                <a:latin typeface="游ゴシック" panose="020B0400000000000000" pitchFamily="50" charset="-128"/>
                <a:ea typeface="游ゴシック" panose="020B0400000000000000" pitchFamily="50" charset="-128"/>
              </a:rPr>
              <a:t>山</a:t>
            </a:r>
          </a:p>
        </p:txBody>
      </p:sp>
      <p:sp>
        <p:nvSpPr>
          <p:cNvPr id="10" name="四角形: 角を丸くする 9">
            <a:extLst>
              <a:ext uri="{FF2B5EF4-FFF2-40B4-BE49-F238E27FC236}">
                <a16:creationId xmlns:a16="http://schemas.microsoft.com/office/drawing/2014/main" id="{F3BE3EF3-BD79-4B88-BBB7-C738A290231D}"/>
              </a:ext>
            </a:extLst>
          </p:cNvPr>
          <p:cNvSpPr/>
          <p:nvPr/>
        </p:nvSpPr>
        <p:spPr>
          <a:xfrm>
            <a:off x="6891402" y="2030912"/>
            <a:ext cx="3499504" cy="137816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21" name="四角形: 角を丸くする 20">
            <a:extLst>
              <a:ext uri="{FF2B5EF4-FFF2-40B4-BE49-F238E27FC236}">
                <a16:creationId xmlns:a16="http://schemas.microsoft.com/office/drawing/2014/main" id="{F7243783-8C05-4579-A2E7-6A75A4BDB656}"/>
              </a:ext>
            </a:extLst>
          </p:cNvPr>
          <p:cNvSpPr/>
          <p:nvPr/>
        </p:nvSpPr>
        <p:spPr>
          <a:xfrm>
            <a:off x="7154046" y="4737695"/>
            <a:ext cx="571500" cy="88110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游ゴシック" panose="020B0400000000000000" pitchFamily="50" charset="-128"/>
                <a:ea typeface="游ゴシック" panose="020B0400000000000000" pitchFamily="50" charset="-128"/>
              </a:rPr>
              <a:t>A</a:t>
            </a: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22" name="四角形: 角を丸くする 21">
            <a:extLst>
              <a:ext uri="{FF2B5EF4-FFF2-40B4-BE49-F238E27FC236}">
                <a16:creationId xmlns:a16="http://schemas.microsoft.com/office/drawing/2014/main" id="{15E61F98-CCCA-40CA-9839-BD8F149428FF}"/>
              </a:ext>
            </a:extLst>
          </p:cNvPr>
          <p:cNvSpPr/>
          <p:nvPr/>
        </p:nvSpPr>
        <p:spPr>
          <a:xfrm>
            <a:off x="7939492" y="4737695"/>
            <a:ext cx="571500" cy="88110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游ゴシック" panose="020B0400000000000000" pitchFamily="50" charset="-128"/>
                <a:ea typeface="游ゴシック" panose="020B0400000000000000" pitchFamily="50" charset="-128"/>
              </a:rPr>
              <a:t>B</a:t>
            </a: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23" name="四角形: 角を丸くする 22">
            <a:extLst>
              <a:ext uri="{FF2B5EF4-FFF2-40B4-BE49-F238E27FC236}">
                <a16:creationId xmlns:a16="http://schemas.microsoft.com/office/drawing/2014/main" id="{0DC39ECC-A24C-4BAD-AE90-022254075416}"/>
              </a:ext>
            </a:extLst>
          </p:cNvPr>
          <p:cNvSpPr/>
          <p:nvPr/>
        </p:nvSpPr>
        <p:spPr>
          <a:xfrm>
            <a:off x="8724938" y="4737695"/>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游ゴシック" panose="020B0400000000000000" pitchFamily="50" charset="-128"/>
                <a:ea typeface="游ゴシック" panose="020B0400000000000000" pitchFamily="50" charset="-128"/>
              </a:rPr>
              <a:t>C</a:t>
            </a: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24" name="四角形: 角を丸くする 23">
            <a:extLst>
              <a:ext uri="{FF2B5EF4-FFF2-40B4-BE49-F238E27FC236}">
                <a16:creationId xmlns:a16="http://schemas.microsoft.com/office/drawing/2014/main" id="{CD43A1ED-3016-4089-AFD5-12585CE2E7D8}"/>
              </a:ext>
            </a:extLst>
          </p:cNvPr>
          <p:cNvSpPr/>
          <p:nvPr/>
        </p:nvSpPr>
        <p:spPr>
          <a:xfrm>
            <a:off x="9510384" y="4737695"/>
            <a:ext cx="571500" cy="88110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游ゴシック" panose="020B0400000000000000" pitchFamily="50" charset="-128"/>
                <a:ea typeface="游ゴシック" panose="020B0400000000000000" pitchFamily="50" charset="-128"/>
              </a:rPr>
              <a:t>D</a:t>
            </a:r>
            <a:endParaRPr kumimoji="1" lang="ja-JP" altLang="en-US" dirty="0">
              <a:solidFill>
                <a:schemeClr val="tx1"/>
              </a:solidFill>
              <a:latin typeface="游ゴシック" panose="020B0400000000000000" pitchFamily="50" charset="-128"/>
              <a:ea typeface="游ゴシック" panose="020B0400000000000000" pitchFamily="50" charset="-128"/>
            </a:endParaRPr>
          </a:p>
        </p:txBody>
      </p:sp>
      <p:sp>
        <p:nvSpPr>
          <p:cNvPr id="25" name="テキスト ボックス 24">
            <a:extLst>
              <a:ext uri="{FF2B5EF4-FFF2-40B4-BE49-F238E27FC236}">
                <a16:creationId xmlns:a16="http://schemas.microsoft.com/office/drawing/2014/main" id="{D99883FC-B452-4D83-A6AB-0A73FEE23359}"/>
              </a:ext>
            </a:extLst>
          </p:cNvPr>
          <p:cNvSpPr txBox="1"/>
          <p:nvPr/>
        </p:nvSpPr>
        <p:spPr>
          <a:xfrm>
            <a:off x="9042851" y="5616814"/>
            <a:ext cx="723275" cy="307777"/>
          </a:xfrm>
          <a:prstGeom prst="rect">
            <a:avLst/>
          </a:prstGeom>
          <a:noFill/>
        </p:spPr>
        <p:txBody>
          <a:bodyPr wrap="none" rtlCol="0">
            <a:spAutoFit/>
          </a:bodyPr>
          <a:lstStyle/>
          <a:p>
            <a:r>
              <a:rPr lang="ja-JP" altLang="en-US" sz="1400" dirty="0">
                <a:latin typeface="游ゴシック" panose="020B0400000000000000" pitchFamily="50" charset="-128"/>
                <a:ea typeface="游ゴシック" panose="020B0400000000000000" pitchFamily="50" charset="-128"/>
              </a:rPr>
              <a:t>悪い</a:t>
            </a:r>
            <a:r>
              <a:rPr kumimoji="1" lang="ja-JP" altLang="en-US" sz="1400" dirty="0">
                <a:latin typeface="游ゴシック" panose="020B0400000000000000" pitchFamily="50" charset="-128"/>
                <a:ea typeface="游ゴシック" panose="020B0400000000000000" pitchFamily="50" charset="-128"/>
              </a:rPr>
              <a:t>山</a:t>
            </a:r>
          </a:p>
        </p:txBody>
      </p:sp>
      <p:sp>
        <p:nvSpPr>
          <p:cNvPr id="26" name="テキスト ボックス 25">
            <a:extLst>
              <a:ext uri="{FF2B5EF4-FFF2-40B4-BE49-F238E27FC236}">
                <a16:creationId xmlns:a16="http://schemas.microsoft.com/office/drawing/2014/main" id="{3EECC4C7-9013-4DC6-9D12-23168F5A9327}"/>
              </a:ext>
            </a:extLst>
          </p:cNvPr>
          <p:cNvSpPr txBox="1"/>
          <p:nvPr/>
        </p:nvSpPr>
        <p:spPr>
          <a:xfrm>
            <a:off x="7470896" y="5616814"/>
            <a:ext cx="723275" cy="307777"/>
          </a:xfrm>
          <a:prstGeom prst="rect">
            <a:avLst/>
          </a:prstGeom>
          <a:noFill/>
        </p:spPr>
        <p:txBody>
          <a:bodyPr wrap="none" rtlCol="0">
            <a:spAutoFit/>
          </a:bodyPr>
          <a:lstStyle/>
          <a:p>
            <a:r>
              <a:rPr lang="ja-JP" altLang="en-US" sz="1400" dirty="0">
                <a:latin typeface="游ゴシック" panose="020B0400000000000000" pitchFamily="50" charset="-128"/>
                <a:ea typeface="游ゴシック" panose="020B0400000000000000" pitchFamily="50" charset="-128"/>
              </a:rPr>
              <a:t>良い</a:t>
            </a:r>
            <a:r>
              <a:rPr kumimoji="1" lang="ja-JP" altLang="en-US" sz="1400" dirty="0">
                <a:latin typeface="游ゴシック" panose="020B0400000000000000" pitchFamily="50" charset="-128"/>
                <a:ea typeface="游ゴシック" panose="020B0400000000000000" pitchFamily="50" charset="-128"/>
              </a:rPr>
              <a:t>山</a:t>
            </a:r>
          </a:p>
        </p:txBody>
      </p:sp>
      <p:sp>
        <p:nvSpPr>
          <p:cNvPr id="20" name="四角形: 角を丸くする 19">
            <a:extLst>
              <a:ext uri="{FF2B5EF4-FFF2-40B4-BE49-F238E27FC236}">
                <a16:creationId xmlns:a16="http://schemas.microsoft.com/office/drawing/2014/main" id="{9A4403AA-A17A-4624-B947-B0148E761DD0}"/>
              </a:ext>
            </a:extLst>
          </p:cNvPr>
          <p:cNvSpPr/>
          <p:nvPr/>
        </p:nvSpPr>
        <p:spPr>
          <a:xfrm>
            <a:off x="6891403" y="4546423"/>
            <a:ext cx="3499503" cy="137816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27" name="テキスト ボックス 26">
            <a:extLst>
              <a:ext uri="{FF2B5EF4-FFF2-40B4-BE49-F238E27FC236}">
                <a16:creationId xmlns:a16="http://schemas.microsoft.com/office/drawing/2014/main" id="{F13B0AA5-8BF7-449C-950F-DC53237EEB01}"/>
              </a:ext>
            </a:extLst>
          </p:cNvPr>
          <p:cNvSpPr txBox="1"/>
          <p:nvPr/>
        </p:nvSpPr>
        <p:spPr>
          <a:xfrm>
            <a:off x="10467596" y="5050841"/>
            <a:ext cx="1031051" cy="369332"/>
          </a:xfrm>
          <a:prstGeom prst="rect">
            <a:avLst/>
          </a:prstGeom>
          <a:noFill/>
        </p:spPr>
        <p:txBody>
          <a:bodyPr wrap="none" rtlCol="0">
            <a:spAutoFit/>
          </a:bodyPr>
          <a:lstStyle/>
          <a:p>
            <a:r>
              <a:rPr lang="en-US" altLang="ja-JP" dirty="0">
                <a:latin typeface="游ゴシック" panose="020B0400000000000000" pitchFamily="50" charset="-128"/>
                <a:ea typeface="游ゴシック" panose="020B0400000000000000" pitchFamily="50" charset="-128"/>
              </a:rPr>
              <a:t>150</a:t>
            </a:r>
            <a:r>
              <a:rPr lang="ja-JP" altLang="en-US" dirty="0">
                <a:latin typeface="游ゴシック" panose="020B0400000000000000" pitchFamily="50" charset="-128"/>
                <a:ea typeface="游ゴシック" panose="020B0400000000000000" pitchFamily="50" charset="-128"/>
              </a:rPr>
              <a:t>試行</a:t>
            </a:r>
            <a:endParaRPr kumimoji="1" lang="ja-JP" altLang="en-US" dirty="0">
              <a:latin typeface="游ゴシック" panose="020B0400000000000000" pitchFamily="50" charset="-128"/>
              <a:ea typeface="游ゴシック" panose="020B0400000000000000" pitchFamily="50" charset="-128"/>
            </a:endParaRPr>
          </a:p>
        </p:txBody>
      </p:sp>
      <p:sp>
        <p:nvSpPr>
          <p:cNvPr id="28" name="テキスト ボックス 27">
            <a:extLst>
              <a:ext uri="{FF2B5EF4-FFF2-40B4-BE49-F238E27FC236}">
                <a16:creationId xmlns:a16="http://schemas.microsoft.com/office/drawing/2014/main" id="{B4930253-137A-4CF1-8941-E3D8A75EB582}"/>
              </a:ext>
            </a:extLst>
          </p:cNvPr>
          <p:cNvSpPr txBox="1"/>
          <p:nvPr/>
        </p:nvSpPr>
        <p:spPr>
          <a:xfrm>
            <a:off x="8138452" y="3820793"/>
            <a:ext cx="1005403" cy="369332"/>
          </a:xfrm>
          <a:prstGeom prst="rect">
            <a:avLst/>
          </a:prstGeom>
          <a:noFill/>
        </p:spPr>
        <p:txBody>
          <a:bodyPr wrap="none" rtlCol="0">
            <a:spAutoFit/>
          </a:bodyPr>
          <a:lstStyle/>
          <a:p>
            <a:r>
              <a:rPr lang="ja-JP" altLang="en-US" dirty="0">
                <a:latin typeface="游ゴシック" panose="020B0400000000000000" pitchFamily="50" charset="-128"/>
                <a:ea typeface="游ゴシック" panose="020B0400000000000000" pitchFamily="50" charset="-128"/>
              </a:rPr>
              <a:t>休憩</a:t>
            </a:r>
            <a:r>
              <a:rPr lang="en-US" altLang="ja-JP" dirty="0">
                <a:latin typeface="游ゴシック" panose="020B0400000000000000" pitchFamily="50" charset="-128"/>
                <a:ea typeface="游ゴシック" panose="020B0400000000000000" pitchFamily="50" charset="-128"/>
              </a:rPr>
              <a:t>1</a:t>
            </a:r>
            <a:r>
              <a:rPr lang="ja-JP" altLang="en-US" dirty="0">
                <a:latin typeface="游ゴシック" panose="020B0400000000000000" pitchFamily="50" charset="-128"/>
                <a:ea typeface="游ゴシック" panose="020B0400000000000000" pitchFamily="50" charset="-128"/>
              </a:rPr>
              <a:t>分</a:t>
            </a:r>
            <a:endParaRPr kumimoji="1" lang="ja-JP" altLang="en-US" dirty="0">
              <a:latin typeface="游ゴシック" panose="020B0400000000000000" pitchFamily="50" charset="-128"/>
              <a:ea typeface="游ゴシック" panose="020B0400000000000000" pitchFamily="50" charset="-128"/>
            </a:endParaRPr>
          </a:p>
        </p:txBody>
      </p:sp>
      <p:sp>
        <p:nvSpPr>
          <p:cNvPr id="33" name="矢印: 下 32">
            <a:extLst>
              <a:ext uri="{FF2B5EF4-FFF2-40B4-BE49-F238E27FC236}">
                <a16:creationId xmlns:a16="http://schemas.microsoft.com/office/drawing/2014/main" id="{06F240D0-2BAC-4FB1-A181-A23D4980C632}"/>
              </a:ext>
            </a:extLst>
          </p:cNvPr>
          <p:cNvSpPr/>
          <p:nvPr/>
        </p:nvSpPr>
        <p:spPr>
          <a:xfrm>
            <a:off x="8471993" y="3523119"/>
            <a:ext cx="338320" cy="248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下 33">
            <a:extLst>
              <a:ext uri="{FF2B5EF4-FFF2-40B4-BE49-F238E27FC236}">
                <a16:creationId xmlns:a16="http://schemas.microsoft.com/office/drawing/2014/main" id="{A140F203-9DCD-43ED-9A6D-74E9FA63EE50}"/>
              </a:ext>
            </a:extLst>
          </p:cNvPr>
          <p:cNvSpPr/>
          <p:nvPr/>
        </p:nvSpPr>
        <p:spPr>
          <a:xfrm>
            <a:off x="8471993" y="4230276"/>
            <a:ext cx="338320" cy="248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図 35">
            <a:extLst>
              <a:ext uri="{FF2B5EF4-FFF2-40B4-BE49-F238E27FC236}">
                <a16:creationId xmlns:a16="http://schemas.microsoft.com/office/drawing/2014/main" id="{9F9F197D-6389-4022-82A5-53A562699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247" y="3583898"/>
            <a:ext cx="4396509" cy="2473036"/>
          </a:xfrm>
          <a:prstGeom prst="rect">
            <a:avLst/>
          </a:prstGeom>
          <a:ln w="25400">
            <a:solidFill>
              <a:schemeClr val="bg1"/>
            </a:solidFill>
          </a:ln>
        </p:spPr>
      </p:pic>
    </p:spTree>
    <p:extLst>
      <p:ext uri="{BB962C8B-B14F-4D97-AF65-F5344CB8AC3E}">
        <p14:creationId xmlns:p14="http://schemas.microsoft.com/office/powerpoint/2010/main" val="1763544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kumimoji="1" lang="ja-JP" altLang="en-US" dirty="0">
                <a:latin typeface="游ゴシック" panose="020B0400000000000000" pitchFamily="50" charset="-128"/>
                <a:ea typeface="游ゴシック" panose="020B0400000000000000" pitchFamily="50" charset="-128"/>
              </a:rPr>
              <a:t>実験方法（</a:t>
            </a:r>
            <a:r>
              <a:rPr kumimoji="1" lang="en-US" altLang="ja-JP" dirty="0">
                <a:latin typeface="游ゴシック" panose="020B0400000000000000" pitchFamily="50" charset="-128"/>
                <a:ea typeface="游ゴシック" panose="020B0400000000000000" pitchFamily="50" charset="-128"/>
              </a:rPr>
              <a:t>IGT</a:t>
            </a:r>
            <a:r>
              <a:rPr kumimoji="1" lang="ja-JP" altLang="en-US" dirty="0">
                <a:latin typeface="游ゴシック" panose="020B0400000000000000" pitchFamily="50" charset="-128"/>
                <a:ea typeface="游ゴシック" panose="020B0400000000000000" pitchFamily="50" charset="-128"/>
              </a:rPr>
              <a:t>）</a:t>
            </a:r>
          </a:p>
        </p:txBody>
      </p:sp>
      <p:graphicFrame>
        <p:nvGraphicFramePr>
          <p:cNvPr id="3" name="表 2">
            <a:extLst>
              <a:ext uri="{FF2B5EF4-FFF2-40B4-BE49-F238E27FC236}">
                <a16:creationId xmlns:a16="http://schemas.microsoft.com/office/drawing/2014/main" id="{3527DCFD-1880-41F7-A5AD-60BC05C7D684}"/>
              </a:ext>
            </a:extLst>
          </p:cNvPr>
          <p:cNvGraphicFramePr>
            <a:graphicFrameLocks noGrp="1"/>
          </p:cNvGraphicFramePr>
          <p:nvPr>
            <p:extLst>
              <p:ext uri="{D42A27DB-BD31-4B8C-83A1-F6EECF244321}">
                <p14:modId xmlns:p14="http://schemas.microsoft.com/office/powerpoint/2010/main" val="1764304192"/>
              </p:ext>
            </p:extLst>
          </p:nvPr>
        </p:nvGraphicFramePr>
        <p:xfrm>
          <a:off x="619126" y="4020917"/>
          <a:ext cx="10953747" cy="2132805"/>
        </p:xfrm>
        <a:graphic>
          <a:graphicData uri="http://schemas.openxmlformats.org/drawingml/2006/table">
            <a:tbl>
              <a:tblPr firstRow="1" firstCol="1" bandRow="1">
                <a:tableStyleId>{F5AB1C69-6EDB-4FF4-983F-18BD219EF322}</a:tableStyleId>
              </a:tblPr>
              <a:tblGrid>
                <a:gridCol w="2143125">
                  <a:extLst>
                    <a:ext uri="{9D8B030D-6E8A-4147-A177-3AD203B41FA5}">
                      <a16:colId xmlns:a16="http://schemas.microsoft.com/office/drawing/2014/main" val="131787713"/>
                    </a:ext>
                  </a:extLst>
                </a:gridCol>
                <a:gridCol w="2557894">
                  <a:extLst>
                    <a:ext uri="{9D8B030D-6E8A-4147-A177-3AD203B41FA5}">
                      <a16:colId xmlns:a16="http://schemas.microsoft.com/office/drawing/2014/main" val="4009308546"/>
                    </a:ext>
                  </a:extLst>
                </a:gridCol>
                <a:gridCol w="1563182">
                  <a:extLst>
                    <a:ext uri="{9D8B030D-6E8A-4147-A177-3AD203B41FA5}">
                      <a16:colId xmlns:a16="http://schemas.microsoft.com/office/drawing/2014/main" val="1536266932"/>
                    </a:ext>
                  </a:extLst>
                </a:gridCol>
                <a:gridCol w="1563182">
                  <a:extLst>
                    <a:ext uri="{9D8B030D-6E8A-4147-A177-3AD203B41FA5}">
                      <a16:colId xmlns:a16="http://schemas.microsoft.com/office/drawing/2014/main" val="222940789"/>
                    </a:ext>
                  </a:extLst>
                </a:gridCol>
                <a:gridCol w="1563182">
                  <a:extLst>
                    <a:ext uri="{9D8B030D-6E8A-4147-A177-3AD203B41FA5}">
                      <a16:colId xmlns:a16="http://schemas.microsoft.com/office/drawing/2014/main" val="4120698642"/>
                    </a:ext>
                  </a:extLst>
                </a:gridCol>
                <a:gridCol w="1563182">
                  <a:extLst>
                    <a:ext uri="{9D8B030D-6E8A-4147-A177-3AD203B41FA5}">
                      <a16:colId xmlns:a16="http://schemas.microsoft.com/office/drawing/2014/main" val="1612412624"/>
                    </a:ext>
                  </a:extLst>
                </a:gridCol>
              </a:tblGrid>
              <a:tr h="426561">
                <a:tc>
                  <a:txBody>
                    <a:bodyPr/>
                    <a:lstStyle/>
                    <a:p>
                      <a:pPr algn="just">
                        <a:spcAft>
                          <a:spcPts val="0"/>
                        </a:spcAft>
                      </a:pPr>
                      <a:r>
                        <a:rPr lang="en-US" sz="2400" kern="100">
                          <a:effectLst/>
                          <a:latin typeface="游ゴシック" panose="020B0400000000000000" pitchFamily="50" charset="-128"/>
                          <a:ea typeface="游ゴシック" panose="020B0400000000000000" pitchFamily="50" charset="-128"/>
                        </a:rPr>
                        <a:t> </a:t>
                      </a:r>
                      <a:endParaRPr lang="ja-JP" sz="2400" kern="10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tc>
                <a:tc>
                  <a:txBody>
                    <a:bodyPr/>
                    <a:lstStyle/>
                    <a:p>
                      <a:pPr algn="ctr">
                        <a:spcAft>
                          <a:spcPts val="0"/>
                        </a:spcAft>
                      </a:pPr>
                      <a:r>
                        <a:rPr lang="ja-JP" sz="2400" kern="100">
                          <a:effectLst/>
                          <a:latin typeface="游ゴシック" panose="020B0400000000000000" pitchFamily="50" charset="-128"/>
                          <a:ea typeface="游ゴシック" panose="020B0400000000000000" pitchFamily="50" charset="-128"/>
                        </a:rPr>
                        <a:t>山</a:t>
                      </a:r>
                      <a:endParaRPr lang="ja-JP" sz="2400" kern="10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latin typeface="游ゴシック" panose="020B0400000000000000" pitchFamily="50" charset="-128"/>
                          <a:ea typeface="游ゴシック" panose="020B0400000000000000" pitchFamily="50" charset="-128"/>
                        </a:rPr>
                        <a:t>A</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latin typeface="游ゴシック" panose="020B0400000000000000" pitchFamily="50" charset="-128"/>
                          <a:ea typeface="游ゴシック" panose="020B0400000000000000" pitchFamily="50" charset="-128"/>
                        </a:rPr>
                        <a:t>B</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latin typeface="游ゴシック" panose="020B0400000000000000" pitchFamily="50" charset="-128"/>
                          <a:ea typeface="游ゴシック" panose="020B0400000000000000" pitchFamily="50" charset="-128"/>
                        </a:rPr>
                        <a:t>C</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latin typeface="游ゴシック" panose="020B0400000000000000" pitchFamily="50" charset="-128"/>
                          <a:ea typeface="游ゴシック" panose="020B0400000000000000" pitchFamily="50" charset="-128"/>
                        </a:rPr>
                        <a:t>D</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79927476"/>
                  </a:ext>
                </a:extLst>
              </a:tr>
              <a:tr h="426561">
                <a:tc rowSpan="2">
                  <a:txBody>
                    <a:bodyPr/>
                    <a:lstStyle/>
                    <a:p>
                      <a:pPr algn="ctr">
                        <a:spcAft>
                          <a:spcPts val="0"/>
                        </a:spcAft>
                      </a:pPr>
                      <a:r>
                        <a:rPr lang="ja-JP" sz="2400" kern="100">
                          <a:effectLst/>
                          <a:latin typeface="游ゴシック" panose="020B0400000000000000" pitchFamily="50" charset="-128"/>
                          <a:ea typeface="游ゴシック" panose="020B0400000000000000" pitchFamily="50" charset="-128"/>
                        </a:rPr>
                        <a:t>切り替え前</a:t>
                      </a:r>
                      <a:endParaRPr lang="ja-JP" sz="2400" kern="10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ja-JP" altLang="en-US" sz="2400" kern="100" dirty="0">
                          <a:effectLst/>
                          <a:latin typeface="游ゴシック" panose="020B0400000000000000" pitchFamily="50" charset="-128"/>
                          <a:ea typeface="游ゴシック" panose="020B0400000000000000" pitchFamily="50" charset="-128"/>
                        </a:rPr>
                        <a:t>平均</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latin typeface="游ゴシック" panose="020B0400000000000000" pitchFamily="50" charset="-128"/>
                          <a:ea typeface="游ゴシック" panose="020B0400000000000000" pitchFamily="50" charset="-128"/>
                        </a:rPr>
                        <a:t>75</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latin typeface="游ゴシック" panose="020B0400000000000000" pitchFamily="50" charset="-128"/>
                          <a:ea typeface="游ゴシック" panose="020B0400000000000000" pitchFamily="50" charset="-128"/>
                        </a:rPr>
                        <a:t>75</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solidFill>
                            <a:srgbClr val="FF0000"/>
                          </a:solidFill>
                          <a:effectLst/>
                          <a:latin typeface="游ゴシック" panose="020B0400000000000000" pitchFamily="50" charset="-128"/>
                          <a:ea typeface="游ゴシック" panose="020B0400000000000000" pitchFamily="50" charset="-128"/>
                        </a:rPr>
                        <a:t>-75</a:t>
                      </a:r>
                      <a:endParaRPr lang="ja-JP" sz="2400" kern="100" dirty="0">
                        <a:solidFill>
                          <a:srgbClr val="FF0000"/>
                        </a:solidFill>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solidFill>
                            <a:srgbClr val="FF0000"/>
                          </a:solidFill>
                          <a:effectLst/>
                          <a:latin typeface="游ゴシック" panose="020B0400000000000000" pitchFamily="50" charset="-128"/>
                          <a:ea typeface="游ゴシック" panose="020B0400000000000000" pitchFamily="50" charset="-128"/>
                        </a:rPr>
                        <a:t>-75</a:t>
                      </a:r>
                      <a:endParaRPr lang="ja-JP" sz="2400" kern="100" dirty="0">
                        <a:solidFill>
                          <a:srgbClr val="FF0000"/>
                        </a:solidFill>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35840102"/>
                  </a:ext>
                </a:extLst>
              </a:tr>
              <a:tr h="426561">
                <a:tc vMerge="1">
                  <a:txBody>
                    <a:bodyPr/>
                    <a:lstStyle/>
                    <a:p>
                      <a:endParaRPr kumimoji="1" lang="ja-JP" altLang="en-US"/>
                    </a:p>
                  </a:txBody>
                  <a:tcPr/>
                </a:tc>
                <a:tc>
                  <a:txBody>
                    <a:bodyPr/>
                    <a:lstStyle/>
                    <a:p>
                      <a:pPr algn="ctr">
                        <a:spcAft>
                          <a:spcPts val="0"/>
                        </a:spcAft>
                      </a:pPr>
                      <a:r>
                        <a:rPr lang="ja-JP" altLang="en-US"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標準偏差</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latin typeface="游ゴシック" panose="020B0400000000000000" pitchFamily="50" charset="-128"/>
                          <a:ea typeface="游ゴシック" panose="020B0400000000000000" pitchFamily="50" charset="-128"/>
                        </a:rPr>
                        <a:t>28</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latin typeface="游ゴシック" panose="020B0400000000000000" pitchFamily="50" charset="-128"/>
                          <a:ea typeface="游ゴシック" panose="020B0400000000000000" pitchFamily="50" charset="-128"/>
                        </a:rPr>
                        <a:t>75</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latin typeface="游ゴシック" panose="020B0400000000000000" pitchFamily="50" charset="-128"/>
                          <a:ea typeface="游ゴシック" panose="020B0400000000000000" pitchFamily="50" charset="-128"/>
                        </a:rPr>
                        <a:t>135</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latin typeface="游ゴシック" panose="020B0400000000000000" pitchFamily="50" charset="-128"/>
                          <a:ea typeface="游ゴシック" panose="020B0400000000000000" pitchFamily="50" charset="-128"/>
                        </a:rPr>
                        <a:t>375</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8824160"/>
                  </a:ext>
                </a:extLst>
              </a:tr>
              <a:tr h="426561">
                <a:tc rowSpan="2">
                  <a:txBody>
                    <a:bodyPr/>
                    <a:lstStyle/>
                    <a:p>
                      <a:pPr algn="ctr">
                        <a:spcAft>
                          <a:spcPts val="0"/>
                        </a:spcAft>
                      </a:pPr>
                      <a:r>
                        <a:rPr lang="ja-JP" sz="2400" kern="100">
                          <a:effectLst/>
                          <a:latin typeface="游ゴシック" panose="020B0400000000000000" pitchFamily="50" charset="-128"/>
                          <a:ea typeface="游ゴシック" panose="020B0400000000000000" pitchFamily="50" charset="-128"/>
                        </a:rPr>
                        <a:t>切り替え後</a:t>
                      </a:r>
                      <a:endParaRPr lang="ja-JP" sz="2400" kern="10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ja-JP" altLang="en-US"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平均</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solidFill>
                            <a:srgbClr val="FF0000"/>
                          </a:solidFill>
                          <a:effectLst/>
                          <a:latin typeface="游ゴシック" panose="020B0400000000000000" pitchFamily="50" charset="-128"/>
                          <a:ea typeface="游ゴシック" panose="020B0400000000000000" pitchFamily="50" charset="-128"/>
                        </a:rPr>
                        <a:t>-25</a:t>
                      </a:r>
                      <a:endParaRPr lang="ja-JP" sz="2400" kern="100" dirty="0">
                        <a:solidFill>
                          <a:srgbClr val="FF0000"/>
                        </a:solidFill>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solidFill>
                            <a:srgbClr val="FF0000"/>
                          </a:solidFill>
                          <a:effectLst/>
                          <a:latin typeface="游ゴシック" panose="020B0400000000000000" pitchFamily="50" charset="-128"/>
                          <a:ea typeface="游ゴシック" panose="020B0400000000000000" pitchFamily="50" charset="-128"/>
                        </a:rPr>
                        <a:t>-25</a:t>
                      </a:r>
                      <a:endParaRPr lang="ja-JP" sz="2400" kern="100" dirty="0">
                        <a:solidFill>
                          <a:srgbClr val="FF0000"/>
                        </a:solidFill>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latin typeface="游ゴシック" panose="020B0400000000000000" pitchFamily="50" charset="-128"/>
                          <a:ea typeface="游ゴシック" panose="020B0400000000000000" pitchFamily="50" charset="-128"/>
                        </a:rPr>
                        <a:t>25</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latin typeface="游ゴシック" panose="020B0400000000000000" pitchFamily="50" charset="-128"/>
                          <a:ea typeface="游ゴシック" panose="020B0400000000000000" pitchFamily="50" charset="-128"/>
                        </a:rPr>
                        <a:t>25</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436765012"/>
                  </a:ext>
                </a:extLst>
              </a:tr>
              <a:tr h="426561">
                <a:tc vMerge="1">
                  <a:txBody>
                    <a:bodyPr/>
                    <a:lstStyle/>
                    <a:p>
                      <a:endParaRPr kumimoji="1" lang="ja-JP" altLang="en-US"/>
                    </a:p>
                  </a:txBody>
                  <a:tcPr/>
                </a:tc>
                <a:tc>
                  <a:txBody>
                    <a:bodyPr/>
                    <a:lstStyle/>
                    <a:p>
                      <a:pPr algn="ctr">
                        <a:spcAft>
                          <a:spcPts val="0"/>
                        </a:spcAft>
                      </a:pPr>
                      <a:r>
                        <a:rPr lang="ja-JP" altLang="en-US" sz="2400" kern="100" dirty="0">
                          <a:effectLst/>
                          <a:latin typeface="游ゴシック" panose="020B0400000000000000" pitchFamily="50" charset="-128"/>
                          <a:ea typeface="游ゴシック" panose="020B0400000000000000" pitchFamily="50" charset="-128"/>
                          <a:cs typeface="Times New Roman" panose="02020603050405020304" pitchFamily="18" charset="0"/>
                        </a:rPr>
                        <a:t>標準偏差</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latin typeface="游ゴシック" panose="020B0400000000000000" pitchFamily="50" charset="-128"/>
                          <a:ea typeface="游ゴシック" panose="020B0400000000000000" pitchFamily="50" charset="-128"/>
                        </a:rPr>
                        <a:t>135</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latin typeface="游ゴシック" panose="020B0400000000000000" pitchFamily="50" charset="-128"/>
                          <a:ea typeface="游ゴシック" panose="020B0400000000000000" pitchFamily="50" charset="-128"/>
                        </a:rPr>
                        <a:t>375</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latin typeface="游ゴシック" panose="020B0400000000000000" pitchFamily="50" charset="-128"/>
                          <a:ea typeface="游ゴシック" panose="020B0400000000000000" pitchFamily="50" charset="-128"/>
                        </a:rPr>
                        <a:t>28</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latin typeface="游ゴシック" panose="020B0400000000000000" pitchFamily="50" charset="-128"/>
                          <a:ea typeface="游ゴシック" panose="020B0400000000000000" pitchFamily="50" charset="-128"/>
                        </a:rPr>
                        <a:t>75</a:t>
                      </a:r>
                      <a:endParaRPr lang="ja-JP" sz="2400" kern="100" dirty="0">
                        <a:effectLst/>
                        <a:latin typeface="游ゴシック" panose="020B0400000000000000" pitchFamily="50" charset="-128"/>
                        <a:ea typeface="游ゴシック" panose="020B0400000000000000" pitchFamily="50" charset="-128"/>
                        <a:cs typeface="Times New Roman" panose="02020603050405020304" pitchFamily="18" charset="0"/>
                      </a:endParaRPr>
                    </a:p>
                  </a:txBody>
                  <a:tcPr marL="68580" marR="68580" marT="0" marB="0" anchor="ctr"/>
                </a:tc>
                <a:extLst>
                  <a:ext uri="{0D108BD9-81ED-4DB2-BD59-A6C34878D82A}">
                    <a16:rowId xmlns:a16="http://schemas.microsoft.com/office/drawing/2014/main" val="738434984"/>
                  </a:ext>
                </a:extLst>
              </a:tr>
            </a:tbl>
          </a:graphicData>
        </a:graphic>
      </p:graphicFrame>
      <p:sp>
        <p:nvSpPr>
          <p:cNvPr id="4" name="コンテンツ プレースホルダー 2">
            <a:extLst>
              <a:ext uri="{FF2B5EF4-FFF2-40B4-BE49-F238E27FC236}">
                <a16:creationId xmlns:a16="http://schemas.microsoft.com/office/drawing/2014/main" id="{42B98447-7111-40DD-9228-0334C5718A37}"/>
              </a:ext>
            </a:extLst>
          </p:cNvPr>
          <p:cNvSpPr txBox="1">
            <a:spLocks/>
          </p:cNvSpPr>
          <p:nvPr/>
        </p:nvSpPr>
        <p:spPr>
          <a:xfrm>
            <a:off x="838200" y="1917985"/>
            <a:ext cx="10515600" cy="18968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latin typeface="游ゴシック" panose="020B0400000000000000" pitchFamily="50" charset="-128"/>
                <a:ea typeface="游ゴシック" panose="020B0400000000000000" pitchFamily="50" charset="-128"/>
              </a:rPr>
              <a:t>参加者：大学生</a:t>
            </a:r>
            <a:r>
              <a:rPr lang="en-US" altLang="ja-JP" sz="2400" dirty="0">
                <a:latin typeface="游ゴシック" panose="020B0400000000000000" pitchFamily="50" charset="-128"/>
                <a:ea typeface="游ゴシック" panose="020B0400000000000000" pitchFamily="50" charset="-128"/>
              </a:rPr>
              <a:t>23</a:t>
            </a:r>
            <a:r>
              <a:rPr lang="ja-JP" altLang="en-US" sz="2400" dirty="0">
                <a:latin typeface="游ゴシック" panose="020B0400000000000000" pitchFamily="50" charset="-128"/>
                <a:ea typeface="游ゴシック" panose="020B0400000000000000" pitchFamily="50" charset="-128"/>
              </a:rPr>
              <a:t>名（男性</a:t>
            </a:r>
            <a:r>
              <a:rPr lang="en-US" altLang="ja-JP" sz="2400" dirty="0">
                <a:latin typeface="游ゴシック" panose="020B0400000000000000" pitchFamily="50" charset="-128"/>
                <a:ea typeface="游ゴシック" panose="020B0400000000000000" pitchFamily="50" charset="-128"/>
              </a:rPr>
              <a:t>5</a:t>
            </a:r>
            <a:r>
              <a:rPr lang="ja-JP" altLang="en-US" sz="2400" dirty="0">
                <a:latin typeface="游ゴシック" panose="020B0400000000000000" pitchFamily="50" charset="-128"/>
                <a:ea typeface="游ゴシック" panose="020B0400000000000000" pitchFamily="50" charset="-128"/>
              </a:rPr>
              <a:t>名，女性</a:t>
            </a:r>
            <a:r>
              <a:rPr lang="en-US" altLang="ja-JP" sz="2400" dirty="0">
                <a:latin typeface="游ゴシック" panose="020B0400000000000000" pitchFamily="50" charset="-128"/>
                <a:ea typeface="游ゴシック" panose="020B0400000000000000" pitchFamily="50" charset="-128"/>
              </a:rPr>
              <a:t>18</a:t>
            </a:r>
            <a:r>
              <a:rPr lang="ja-JP" altLang="en-US" sz="2400" dirty="0">
                <a:latin typeface="游ゴシック" panose="020B0400000000000000" pitchFamily="50" charset="-128"/>
                <a:ea typeface="游ゴシック" panose="020B0400000000000000" pitchFamily="50" charset="-128"/>
              </a:rPr>
              <a:t>名）</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試行数：</a:t>
            </a:r>
            <a:r>
              <a:rPr lang="en-US" altLang="ja-JP" sz="2400" dirty="0">
                <a:latin typeface="游ゴシック" panose="020B0400000000000000" pitchFamily="50" charset="-128"/>
                <a:ea typeface="游ゴシック" panose="020B0400000000000000" pitchFamily="50" charset="-128"/>
              </a:rPr>
              <a:t>300</a:t>
            </a:r>
            <a:r>
              <a:rPr lang="ja-JP" altLang="en-US" sz="2400" dirty="0">
                <a:latin typeface="游ゴシック" panose="020B0400000000000000" pitchFamily="50" charset="-128"/>
                <a:ea typeface="游ゴシック" panose="020B0400000000000000" pitchFamily="50" charset="-128"/>
              </a:rPr>
              <a:t>試行（前半</a:t>
            </a:r>
            <a:r>
              <a:rPr lang="en-US" altLang="ja-JP" sz="2400" dirty="0">
                <a:latin typeface="游ゴシック" panose="020B0400000000000000" pitchFamily="50" charset="-128"/>
                <a:ea typeface="游ゴシック" panose="020B0400000000000000" pitchFamily="50" charset="-128"/>
              </a:rPr>
              <a:t>150</a:t>
            </a:r>
            <a:r>
              <a:rPr lang="ja-JP" altLang="en-US" sz="2400" dirty="0">
                <a:latin typeface="游ゴシック" panose="020B0400000000000000" pitchFamily="50" charset="-128"/>
                <a:ea typeface="游ゴシック" panose="020B0400000000000000" pitchFamily="50" charset="-128"/>
              </a:rPr>
              <a:t>試行，後半</a:t>
            </a:r>
            <a:r>
              <a:rPr lang="en-US" altLang="ja-JP" sz="2400" dirty="0">
                <a:latin typeface="游ゴシック" panose="020B0400000000000000" pitchFamily="50" charset="-128"/>
                <a:ea typeface="游ゴシック" panose="020B0400000000000000" pitchFamily="50" charset="-128"/>
              </a:rPr>
              <a:t>150</a:t>
            </a:r>
            <a:r>
              <a:rPr lang="ja-JP" altLang="en-US" sz="2400" dirty="0">
                <a:latin typeface="游ゴシック" panose="020B0400000000000000" pitchFamily="50" charset="-128"/>
                <a:ea typeface="游ゴシック" panose="020B0400000000000000" pitchFamily="50" charset="-128"/>
              </a:rPr>
              <a:t>試行）</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山の切り替えは参加者には伝えない</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成績に応じて謝金を支払うと教示</a:t>
            </a:r>
          </a:p>
        </p:txBody>
      </p:sp>
    </p:spTree>
    <p:extLst>
      <p:ext uri="{BB962C8B-B14F-4D97-AF65-F5344CB8AC3E}">
        <p14:creationId xmlns:p14="http://schemas.microsoft.com/office/powerpoint/2010/main" val="415349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kumimoji="1" lang="ja-JP" altLang="en-US" dirty="0">
                <a:latin typeface="游ゴシック" panose="020B0400000000000000" pitchFamily="50" charset="-128"/>
                <a:ea typeface="游ゴシック" panose="020B0400000000000000" pitchFamily="50" charset="-128"/>
              </a:rPr>
              <a:t>実験方法（</a:t>
            </a:r>
            <a:r>
              <a:rPr lang="ja-JP" altLang="en-US" dirty="0">
                <a:latin typeface="游ゴシック" panose="020B0400000000000000" pitchFamily="50" charset="-128"/>
                <a:ea typeface="游ゴシック" panose="020B0400000000000000" pitchFamily="50" charset="-128"/>
              </a:rPr>
              <a:t>心拍追跡課題</a:t>
            </a:r>
            <a:r>
              <a:rPr kumimoji="1" lang="ja-JP" altLang="en-US" dirty="0">
                <a:latin typeface="游ゴシック" panose="020B0400000000000000" pitchFamily="50" charset="-128"/>
                <a:ea typeface="游ゴシック" panose="020B0400000000000000" pitchFamily="50" charset="-128"/>
              </a:rPr>
              <a:t>）</a:t>
            </a:r>
          </a:p>
        </p:txBody>
      </p:sp>
      <p:sp>
        <p:nvSpPr>
          <p:cNvPr id="5" name="コンテンツ プレースホルダー 2">
            <a:extLst>
              <a:ext uri="{FF2B5EF4-FFF2-40B4-BE49-F238E27FC236}">
                <a16:creationId xmlns:a16="http://schemas.microsoft.com/office/drawing/2014/main" id="{D15E9E84-1911-423F-AC0A-47B48FE7293E}"/>
              </a:ext>
            </a:extLst>
          </p:cNvPr>
          <p:cNvSpPr txBox="1">
            <a:spLocks/>
          </p:cNvSpPr>
          <p:nvPr/>
        </p:nvSpPr>
        <p:spPr>
          <a:xfrm>
            <a:off x="838200" y="1917984"/>
            <a:ext cx="7762875" cy="2963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latin typeface="游ゴシック" panose="020B0400000000000000" pitchFamily="50" charset="-128"/>
                <a:ea typeface="游ゴシック" panose="020B0400000000000000" pitchFamily="50" charset="-128"/>
              </a:rPr>
              <a:t>音が</a:t>
            </a:r>
            <a:r>
              <a:rPr lang="en-US" altLang="ja-JP" sz="2400" dirty="0">
                <a:latin typeface="游ゴシック" panose="020B0400000000000000" pitchFamily="50" charset="-128"/>
                <a:ea typeface="游ゴシック" panose="020B0400000000000000" pitchFamily="50" charset="-128"/>
              </a:rPr>
              <a:t>2</a:t>
            </a:r>
            <a:r>
              <a:rPr lang="ja-JP" altLang="en-US" sz="2400" dirty="0">
                <a:latin typeface="游ゴシック" panose="020B0400000000000000" pitchFamily="50" charset="-128"/>
                <a:ea typeface="游ゴシック" panose="020B0400000000000000" pitchFamily="50" charset="-128"/>
              </a:rPr>
              <a:t>回鳴る間の心拍数を数える</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試行長：</a:t>
            </a:r>
            <a:r>
              <a:rPr lang="en-US" altLang="ja-JP" sz="2400" dirty="0">
                <a:latin typeface="游ゴシック" panose="020B0400000000000000" pitchFamily="50" charset="-128"/>
                <a:ea typeface="游ゴシック" panose="020B0400000000000000" pitchFamily="50" charset="-128"/>
              </a:rPr>
              <a:t>25,</a:t>
            </a:r>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30,</a:t>
            </a:r>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35,</a:t>
            </a:r>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40,</a:t>
            </a:r>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45,</a:t>
            </a:r>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50</a:t>
            </a:r>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a:t>
            </a:r>
            <a:r>
              <a:rPr lang="ja-JP" altLang="en-US" sz="2400" dirty="0">
                <a:latin typeface="游ゴシック" panose="020B0400000000000000" pitchFamily="50" charset="-128"/>
                <a:ea typeface="游ゴシック" panose="020B0400000000000000" pitchFamily="50" charset="-128"/>
              </a:rPr>
              <a:t>秒</a:t>
            </a:r>
            <a:r>
              <a:rPr lang="en-US" altLang="ja-JP" sz="2400" dirty="0">
                <a:latin typeface="游ゴシック" panose="020B0400000000000000" pitchFamily="50" charset="-128"/>
                <a:ea typeface="游ゴシック" panose="020B0400000000000000" pitchFamily="50" charset="-128"/>
              </a:rPr>
              <a:t>]</a:t>
            </a:r>
          </a:p>
          <a:p>
            <a:r>
              <a:rPr lang="ja-JP" altLang="en-US" sz="2400" dirty="0">
                <a:latin typeface="游ゴシック" panose="020B0400000000000000" pitchFamily="50" charset="-128"/>
                <a:ea typeface="游ゴシック" panose="020B0400000000000000" pitchFamily="50" charset="-128"/>
              </a:rPr>
              <a:t>左手人差し指の容積脈波を記録</a:t>
            </a:r>
            <a:endParaRPr lang="en-US" altLang="ja-JP" sz="2400" dirty="0">
              <a:latin typeface="游ゴシック" panose="020B0400000000000000" pitchFamily="50" charset="-128"/>
              <a:ea typeface="游ゴシック" panose="020B0400000000000000" pitchFamily="50" charset="-128"/>
            </a:endParaRPr>
          </a:p>
          <a:p>
            <a:r>
              <a:rPr lang="en-US" altLang="ja-JP" sz="2400" dirty="0">
                <a:latin typeface="游ゴシック" panose="020B0400000000000000" pitchFamily="50" charset="-128"/>
                <a:ea typeface="游ゴシック" panose="020B0400000000000000" pitchFamily="50" charset="-128"/>
              </a:rPr>
              <a:t>R</a:t>
            </a:r>
            <a:r>
              <a:rPr lang="ja-JP" altLang="en-US" sz="2400" dirty="0">
                <a:latin typeface="游ゴシック" panose="020B0400000000000000" pitchFamily="50" charset="-128"/>
                <a:ea typeface="游ゴシック" panose="020B0400000000000000" pitchFamily="50" charset="-128"/>
              </a:rPr>
              <a:t>波の数を正しい心拍数とする</a:t>
            </a:r>
            <a:endParaRPr lang="en-US" altLang="ja-JP" sz="2400" dirty="0">
              <a:latin typeface="游ゴシック" panose="020B0400000000000000" pitchFamily="50" charset="-128"/>
              <a:ea typeface="游ゴシック" panose="020B0400000000000000" pitchFamily="50" charset="-128"/>
            </a:endParaRPr>
          </a:p>
          <a:p>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心拍追跡精度の計算</a:t>
            </a:r>
            <a:endParaRPr lang="en-US" altLang="ja-JP" sz="2400" dirty="0">
              <a:latin typeface="游ゴシック" panose="020B0400000000000000" pitchFamily="50" charset="-128"/>
              <a:ea typeface="游ゴシック" panose="020B0400000000000000" pitchFamily="50" charset="-128"/>
            </a:endParaRPr>
          </a:p>
        </p:txBody>
      </p:sp>
      <p:pic>
        <p:nvPicPr>
          <p:cNvPr id="6" name="図 5">
            <a:extLst>
              <a:ext uri="{FF2B5EF4-FFF2-40B4-BE49-F238E27FC236}">
                <a16:creationId xmlns:a16="http://schemas.microsoft.com/office/drawing/2014/main" id="{728EA3FD-F6A6-4234-8A13-D82DDC2E5C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30857" y="1875263"/>
            <a:ext cx="3232293" cy="2487187"/>
          </a:xfrm>
          <a:prstGeom prst="rect">
            <a:avLst/>
          </a:prstGeom>
        </p:spPr>
      </p:pic>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AC02EA3-234A-475D-A91B-7FE8CEF2063A}"/>
                  </a:ext>
                </a:extLst>
              </p:cNvPr>
              <p:cNvSpPr/>
              <p:nvPr/>
            </p:nvSpPr>
            <p:spPr>
              <a:xfrm>
                <a:off x="838200" y="4881110"/>
                <a:ext cx="7534275" cy="76848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ja-JP" altLang="en-US" smtClean="0">
                          <a:latin typeface="Cambria Math" panose="02040503050406030204" pitchFamily="18" charset="0"/>
                        </a:rPr>
                        <m:t>I</m:t>
                      </m:r>
                      <m:r>
                        <m:rPr>
                          <m:sty m:val="p"/>
                        </m:rPr>
                        <a:rPr lang="ja-JP" altLang="en-US" i="0">
                          <a:latin typeface="Cambria Math" panose="02040503050406030204" pitchFamily="18" charset="0"/>
                        </a:rPr>
                        <m:t>nteroceptive</m:t>
                      </m:r>
                      <m:r>
                        <a:rPr lang="ja-JP" altLang="en-US" i="0">
                          <a:latin typeface="Cambria Math" panose="02040503050406030204" pitchFamily="18" charset="0"/>
                        </a:rPr>
                        <m:t> </m:t>
                      </m:r>
                      <m:r>
                        <m:rPr>
                          <m:sty m:val="p"/>
                        </m:rPr>
                        <a:rPr lang="ja-JP" altLang="en-US" i="0">
                          <a:latin typeface="Cambria Math" panose="02040503050406030204" pitchFamily="18" charset="0"/>
                        </a:rPr>
                        <m:t>accuracy</m:t>
                      </m:r>
                      <m:r>
                        <a:rPr lang="ja-JP" altLang="en-US" i="0">
                          <a:latin typeface="Cambria Math" panose="02040503050406030204" pitchFamily="18" charset="0"/>
                        </a:rPr>
                        <m:t> </m:t>
                      </m:r>
                      <m:r>
                        <m:rPr>
                          <m:sty m:val="p"/>
                        </m:rPr>
                        <a:rPr lang="ja-JP" altLang="en-US" i="0">
                          <a:latin typeface="Cambria Math" panose="02040503050406030204" pitchFamily="18" charset="0"/>
                        </a:rPr>
                        <m:t>score</m:t>
                      </m:r>
                      <m:r>
                        <a:rPr lang="ja-JP" altLang="en-US" i="0">
                          <a:latin typeface="Cambria Math" panose="02040503050406030204" pitchFamily="18" charset="0"/>
                        </a:rPr>
                        <m:t>=1−</m:t>
                      </m:r>
                      <m:f>
                        <m:fPr>
                          <m:ctrlPr>
                            <a:rPr lang="ja-JP" altLang="en-US" i="1">
                              <a:latin typeface="Cambria Math" panose="02040503050406030204" pitchFamily="18" charset="0"/>
                            </a:rPr>
                          </m:ctrlPr>
                        </m:fPr>
                        <m:num>
                          <m:d>
                            <m:dPr>
                              <m:begChr m:val="|"/>
                              <m:endChr m:val="|"/>
                              <m:ctrlPr>
                                <a:rPr lang="ja-JP" altLang="en-US" i="1">
                                  <a:latin typeface="Cambria Math" panose="02040503050406030204" pitchFamily="18" charset="0"/>
                                </a:rPr>
                              </m:ctrlPr>
                            </m:dPr>
                            <m:e>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𝑟𝑒𝑎𝑙</m:t>
                                  </m:r>
                                </m:sub>
                              </m:sSub>
                              <m:r>
                                <a:rPr lang="ja-JP" altLang="en-US" i="0">
                                  <a:latin typeface="Cambria Math" panose="02040503050406030204" pitchFamily="18" charset="0"/>
                                </a:rPr>
                                <m:t>−</m:t>
                              </m:r>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𝑟𝑒𝑝𝑜𝑟𝑡𝑒𝑑</m:t>
                                  </m:r>
                                </m:sub>
                              </m:sSub>
                            </m:e>
                          </m:d>
                        </m:num>
                        <m:den>
                          <m:f>
                            <m:fPr>
                              <m:type m:val="lin"/>
                              <m:ctrlPr>
                                <a:rPr lang="ja-JP" altLang="en-US" i="1">
                                  <a:latin typeface="Cambria Math" panose="02040503050406030204" pitchFamily="18" charset="0"/>
                                </a:rPr>
                              </m:ctrlPr>
                            </m:fPr>
                            <m:num>
                              <m:d>
                                <m:dPr>
                                  <m:ctrlPr>
                                    <a:rPr lang="ja-JP" altLang="en-US" i="1">
                                      <a:latin typeface="Cambria Math" panose="02040503050406030204" pitchFamily="18" charset="0"/>
                                    </a:rPr>
                                  </m:ctrlPr>
                                </m:dPr>
                                <m:e>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𝑟𝑒𝑎𝑙</m:t>
                                      </m:r>
                                    </m:sub>
                                  </m:sSub>
                                  <m:r>
                                    <a:rPr lang="ja-JP" altLang="en-US" i="0">
                                      <a:latin typeface="Cambria Math" panose="02040503050406030204" pitchFamily="18" charset="0"/>
                                    </a:rPr>
                                    <m:t>+</m:t>
                                  </m:r>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𝑟𝑒𝑝𝑜𝑟𝑡𝑒𝑑</m:t>
                                      </m:r>
                                    </m:sub>
                                  </m:sSub>
                                </m:e>
                              </m:d>
                            </m:num>
                            <m:den>
                              <m:r>
                                <a:rPr lang="ja-JP" altLang="en-US" i="0">
                                  <a:latin typeface="Cambria Math" panose="02040503050406030204" pitchFamily="18" charset="0"/>
                                </a:rPr>
                                <m:t>2</m:t>
                              </m:r>
                            </m:den>
                          </m:f>
                        </m:den>
                      </m:f>
                    </m:oMath>
                  </m:oMathPara>
                </a14:m>
                <a:endParaRPr lang="ja-JP" altLang="en-US" dirty="0"/>
              </a:p>
            </p:txBody>
          </p:sp>
        </mc:Choice>
        <mc:Fallback xmlns="">
          <p:sp>
            <p:nvSpPr>
              <p:cNvPr id="10" name="正方形/長方形 9">
                <a:extLst>
                  <a:ext uri="{FF2B5EF4-FFF2-40B4-BE49-F238E27FC236}">
                    <a16:creationId xmlns:a16="http://schemas.microsoft.com/office/drawing/2014/main" id="{6AC02EA3-234A-475D-A91B-7FE8CEF2063A}"/>
                  </a:ext>
                </a:extLst>
              </p:cNvPr>
              <p:cNvSpPr>
                <a:spLocks noRot="1" noChangeAspect="1" noMove="1" noResize="1" noEditPoints="1" noAdjustHandles="1" noChangeArrowheads="1" noChangeShapeType="1" noTextEdit="1"/>
              </p:cNvSpPr>
              <p:nvPr/>
            </p:nvSpPr>
            <p:spPr>
              <a:xfrm>
                <a:off x="838200" y="4881110"/>
                <a:ext cx="7534275" cy="768480"/>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540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kumimoji="1" lang="ja-JP" altLang="en-US" dirty="0">
                <a:latin typeface="游ゴシック" panose="020B0400000000000000" pitchFamily="50" charset="-128"/>
                <a:ea typeface="游ゴシック" panose="020B0400000000000000" pitchFamily="50" charset="-128"/>
              </a:rPr>
              <a:t>結果：</a:t>
            </a:r>
            <a:r>
              <a:rPr kumimoji="1" lang="en-US" altLang="ja-JP" dirty="0">
                <a:latin typeface="游ゴシック" panose="020B0400000000000000" pitchFamily="50" charset="-128"/>
                <a:ea typeface="游ゴシック" panose="020B0400000000000000" pitchFamily="50" charset="-128"/>
              </a:rPr>
              <a:t>IGT</a:t>
            </a:r>
            <a:r>
              <a:rPr lang="ja-JP" altLang="en-US" dirty="0">
                <a:latin typeface="游ゴシック" panose="020B0400000000000000" pitchFamily="50" charset="-128"/>
                <a:ea typeface="游ゴシック" panose="020B0400000000000000" pitchFamily="50" charset="-128"/>
              </a:rPr>
              <a:t>選択割合</a:t>
            </a:r>
            <a:endParaRPr kumimoji="1" lang="ja-JP" altLang="en-US" dirty="0">
              <a:latin typeface="游ゴシック" panose="020B0400000000000000" pitchFamily="50" charset="-128"/>
              <a:ea typeface="游ゴシック" panose="020B0400000000000000" pitchFamily="50" charset="-128"/>
            </a:endParaRPr>
          </a:p>
        </p:txBody>
      </p:sp>
      <p:graphicFrame>
        <p:nvGraphicFramePr>
          <p:cNvPr id="3" name="グラフ 2">
            <a:extLst>
              <a:ext uri="{FF2B5EF4-FFF2-40B4-BE49-F238E27FC236}">
                <a16:creationId xmlns:a16="http://schemas.microsoft.com/office/drawing/2014/main" id="{A007F91A-6624-4B65-9F2C-83B49DFDC906}"/>
              </a:ext>
            </a:extLst>
          </p:cNvPr>
          <p:cNvGraphicFramePr/>
          <p:nvPr>
            <p:extLst>
              <p:ext uri="{D42A27DB-BD31-4B8C-83A1-F6EECF244321}">
                <p14:modId xmlns:p14="http://schemas.microsoft.com/office/powerpoint/2010/main" val="1043211424"/>
              </p:ext>
            </p:extLst>
          </p:nvPr>
        </p:nvGraphicFramePr>
        <p:xfrm>
          <a:off x="1343953" y="1769110"/>
          <a:ext cx="468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グラフ 3">
            <a:extLst>
              <a:ext uri="{FF2B5EF4-FFF2-40B4-BE49-F238E27FC236}">
                <a16:creationId xmlns:a16="http://schemas.microsoft.com/office/drawing/2014/main" id="{80EDC81B-F3A4-4552-B919-F7DE4F7FBAE1}"/>
              </a:ext>
            </a:extLst>
          </p:cNvPr>
          <p:cNvGraphicFramePr/>
          <p:nvPr>
            <p:extLst>
              <p:ext uri="{D42A27DB-BD31-4B8C-83A1-F6EECF244321}">
                <p14:modId xmlns:p14="http://schemas.microsoft.com/office/powerpoint/2010/main" val="982682373"/>
              </p:ext>
            </p:extLst>
          </p:nvPr>
        </p:nvGraphicFramePr>
        <p:xfrm>
          <a:off x="6168048" y="1769110"/>
          <a:ext cx="4680000" cy="3600000"/>
        </p:xfrm>
        <a:graphic>
          <a:graphicData uri="http://schemas.openxmlformats.org/drawingml/2006/chart">
            <c:chart xmlns:c="http://schemas.openxmlformats.org/drawingml/2006/chart" xmlns:r="http://schemas.openxmlformats.org/officeDocument/2006/relationships" r:id="rId3"/>
          </a:graphicData>
        </a:graphic>
      </p:graphicFrame>
      <p:grpSp>
        <p:nvGrpSpPr>
          <p:cNvPr id="19" name="グループ化 18">
            <a:extLst>
              <a:ext uri="{FF2B5EF4-FFF2-40B4-BE49-F238E27FC236}">
                <a16:creationId xmlns:a16="http://schemas.microsoft.com/office/drawing/2014/main" id="{50288E8A-386E-4C48-BCD1-F82ACCE22DDC}"/>
              </a:ext>
            </a:extLst>
          </p:cNvPr>
          <p:cNvGrpSpPr/>
          <p:nvPr/>
        </p:nvGrpSpPr>
        <p:grpSpPr>
          <a:xfrm>
            <a:off x="2553308" y="5629273"/>
            <a:ext cx="7085384" cy="638671"/>
            <a:chOff x="2553308" y="5629273"/>
            <a:chExt cx="7085384" cy="638671"/>
          </a:xfrm>
        </p:grpSpPr>
        <p:sp>
          <p:nvSpPr>
            <p:cNvPr id="12" name="テキスト ボックス 11">
              <a:extLst>
                <a:ext uri="{FF2B5EF4-FFF2-40B4-BE49-F238E27FC236}">
                  <a16:creationId xmlns:a16="http://schemas.microsoft.com/office/drawing/2014/main" id="{06581D91-CC8A-4997-81E0-5BF7C904B375}"/>
                </a:ext>
              </a:extLst>
            </p:cNvPr>
            <p:cNvSpPr txBox="1"/>
            <p:nvPr/>
          </p:nvSpPr>
          <p:spPr>
            <a:xfrm>
              <a:off x="2629508" y="5748553"/>
              <a:ext cx="3714147" cy="400110"/>
            </a:xfrm>
            <a:prstGeom prst="rect">
              <a:avLst/>
            </a:prstGeom>
            <a:noFill/>
          </p:spPr>
          <p:txBody>
            <a:bodyPr wrap="square" rtlCol="0">
              <a:spAutoFit/>
            </a:bodyPr>
            <a:lstStyle/>
            <a:p>
              <a:pPr algn="ctr"/>
              <a:r>
                <a:rPr kumimoji="1" lang="ja-JP" altLang="en-US" sz="2000" dirty="0">
                  <a:latin typeface="游ゴシック" panose="020B0400000000000000" pitchFamily="50" charset="-128"/>
                  <a:ea typeface="游ゴシック" panose="020B0400000000000000" pitchFamily="50" charset="-128"/>
                </a:rPr>
                <a:t>良い山の選択割合が</a:t>
              </a:r>
              <a:r>
                <a:rPr lang="ja-JP" altLang="en-US" sz="2000" dirty="0">
                  <a:latin typeface="游ゴシック" panose="020B0400000000000000" pitchFamily="50" charset="-128"/>
                  <a:ea typeface="游ゴシック" panose="020B0400000000000000" pitchFamily="50" charset="-128"/>
                </a:rPr>
                <a:t>低下</a:t>
              </a:r>
              <a:endParaRPr kumimoji="1" lang="ja-JP" altLang="en-US" sz="2000" dirty="0">
                <a:latin typeface="游ゴシック" panose="020B0400000000000000" pitchFamily="50" charset="-128"/>
                <a:ea typeface="游ゴシック" panose="020B0400000000000000" pitchFamily="50" charset="-128"/>
              </a:endParaRPr>
            </a:p>
          </p:txBody>
        </p:sp>
        <p:sp>
          <p:nvSpPr>
            <p:cNvPr id="14" name="テキスト ボックス 13">
              <a:extLst>
                <a:ext uri="{FF2B5EF4-FFF2-40B4-BE49-F238E27FC236}">
                  <a16:creationId xmlns:a16="http://schemas.microsoft.com/office/drawing/2014/main" id="{6A7803B1-2202-4DE2-8D31-433B4A4B41C5}"/>
                </a:ext>
              </a:extLst>
            </p:cNvPr>
            <p:cNvSpPr txBox="1"/>
            <p:nvPr/>
          </p:nvSpPr>
          <p:spPr>
            <a:xfrm>
              <a:off x="7498710" y="5748553"/>
              <a:ext cx="1843393" cy="400110"/>
            </a:xfrm>
            <a:prstGeom prst="rect">
              <a:avLst/>
            </a:prstGeom>
            <a:noFill/>
          </p:spPr>
          <p:txBody>
            <a:bodyPr wrap="square" rtlCol="0">
              <a:spAutoFit/>
            </a:bodyPr>
            <a:lstStyle/>
            <a:p>
              <a:pPr algn="ctr"/>
              <a:r>
                <a:rPr kumimoji="1" lang="ja-JP" altLang="en-US" sz="2000" dirty="0">
                  <a:solidFill>
                    <a:srgbClr val="FF0000"/>
                  </a:solidFill>
                  <a:latin typeface="游ゴシック" panose="020B0400000000000000" pitchFamily="50" charset="-128"/>
                  <a:ea typeface="游ゴシック" panose="020B0400000000000000" pitchFamily="50" charset="-128"/>
                </a:rPr>
                <a:t>保続の影響</a:t>
              </a:r>
            </a:p>
          </p:txBody>
        </p:sp>
        <p:sp>
          <p:nvSpPr>
            <p:cNvPr id="15" name="四角形: 角を丸くする 14">
              <a:extLst>
                <a:ext uri="{FF2B5EF4-FFF2-40B4-BE49-F238E27FC236}">
                  <a16:creationId xmlns:a16="http://schemas.microsoft.com/office/drawing/2014/main" id="{2CFF73C6-C045-4D0F-BC8B-4E589D49BD91}"/>
                </a:ext>
              </a:extLst>
            </p:cNvPr>
            <p:cNvSpPr/>
            <p:nvPr/>
          </p:nvSpPr>
          <p:spPr>
            <a:xfrm>
              <a:off x="2553308" y="5629273"/>
              <a:ext cx="7085384" cy="638671"/>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游ゴシック" panose="020B0400000000000000" pitchFamily="50" charset="-128"/>
                <a:ea typeface="游ゴシック" panose="020B0400000000000000" pitchFamily="50" charset="-128"/>
              </a:endParaRPr>
            </a:p>
          </p:txBody>
        </p:sp>
        <p:sp>
          <p:nvSpPr>
            <p:cNvPr id="16" name="矢印: 右 15">
              <a:extLst>
                <a:ext uri="{FF2B5EF4-FFF2-40B4-BE49-F238E27FC236}">
                  <a16:creationId xmlns:a16="http://schemas.microsoft.com/office/drawing/2014/main" id="{D236F418-8A9C-406D-BDDB-78622E2D0D83}"/>
                </a:ext>
              </a:extLst>
            </p:cNvPr>
            <p:cNvSpPr/>
            <p:nvPr/>
          </p:nvSpPr>
          <p:spPr>
            <a:xfrm>
              <a:off x="6673533" y="5717776"/>
              <a:ext cx="495300"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grpSp>
    </p:spTree>
    <p:extLst>
      <p:ext uri="{BB962C8B-B14F-4D97-AF65-F5344CB8AC3E}">
        <p14:creationId xmlns:p14="http://schemas.microsoft.com/office/powerpoint/2010/main" val="2593631572"/>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レトロスペクト">
  <a:themeElements>
    <a:clrScheme name="レトロスペクト">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2346</TotalTime>
  <Words>663</Words>
  <Application>Microsoft Office PowerPoint</Application>
  <PresentationFormat>ワイド画面</PresentationFormat>
  <Paragraphs>159</Paragraphs>
  <Slides>12</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12</vt:i4>
      </vt:variant>
    </vt:vector>
  </HeadingPairs>
  <TitlesOfParts>
    <vt:vector size="22" baseType="lpstr">
      <vt:lpstr>游ゴシック</vt:lpstr>
      <vt:lpstr>Arial</vt:lpstr>
      <vt:lpstr>Calibri</vt:lpstr>
      <vt:lpstr>Calibri Light</vt:lpstr>
      <vt:lpstr>Cambria Math</vt:lpstr>
      <vt:lpstr>Trebuchet MS</vt:lpstr>
      <vt:lpstr>Wingdings</vt:lpstr>
      <vt:lpstr>Wingdings 3</vt:lpstr>
      <vt:lpstr>ファセット</vt:lpstr>
      <vt:lpstr>レトロスペクト</vt:lpstr>
      <vt:lpstr>アイオワ・ギャンブル課題における認知の切り替えに内受容感覚が与える影響</vt:lpstr>
      <vt:lpstr>アイオワ・ギャンブル課題 （Iowa Gambling Task: IGT）</vt:lpstr>
      <vt:lpstr>山の切り替え</vt:lpstr>
      <vt:lpstr>IGTと認知の切り替え</vt:lpstr>
      <vt:lpstr>身体状態の変化</vt:lpstr>
      <vt:lpstr>実験方法（IGT）</vt:lpstr>
      <vt:lpstr>実験方法（IGT）</vt:lpstr>
      <vt:lpstr>実験方法（心拍追跡課題）</vt:lpstr>
      <vt:lpstr>結果：IGT選択割合</vt:lpstr>
      <vt:lpstr>結果：内受容感覚と切り替えへの気づき</vt:lpstr>
      <vt:lpstr>まとめ</vt:lpstr>
      <vt:lpstr>ご清聴ありがとうございました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観察者の姿勢による視点取得時の 仮想的身体移動方向の制限</dc:title>
  <dc:creator>前川 亮</dc:creator>
  <cp:lastModifiedBy>亮 前川</cp:lastModifiedBy>
  <cp:revision>176</cp:revision>
  <dcterms:created xsi:type="dcterms:W3CDTF">2018-08-15T03:12:10Z</dcterms:created>
  <dcterms:modified xsi:type="dcterms:W3CDTF">2019-05-25T02:53:38Z</dcterms:modified>
</cp:coreProperties>
</file>