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75213" cy="42803763"/>
  <p:notesSz cx="6888163" cy="10020300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有國文也" initials="有國文也" lastIdx="8" clrIdx="0">
    <p:extLst>
      <p:ext uri="{19B8F6BF-5375-455C-9EA6-DF929625EA0E}">
        <p15:presenceInfo xmlns:p15="http://schemas.microsoft.com/office/powerpoint/2012/main" userId="0dd2dbfe5f8ac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EB00"/>
    <a:srgbClr val="FF3F3F"/>
    <a:srgbClr val="53548A"/>
    <a:srgbClr val="00CA00"/>
    <a:srgbClr val="00FF00"/>
    <a:srgbClr val="FF0808"/>
    <a:srgbClr val="002060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6242" autoAdjust="0"/>
  </p:normalViewPr>
  <p:slideViewPr>
    <p:cSldViewPr snapToGrid="0">
      <p:cViewPr>
        <p:scale>
          <a:sx n="26" d="100"/>
          <a:sy n="26" d="100"/>
        </p:scale>
        <p:origin x="62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r">
              <a:defRPr sz="1200"/>
            </a:lvl1pPr>
          </a:lstStyle>
          <a:p>
            <a:fld id="{730E89EA-82F0-4DC5-86E2-4D30B69C4948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r">
              <a:defRPr sz="1200"/>
            </a:lvl1pPr>
          </a:lstStyle>
          <a:p>
            <a:fld id="{E298CCFD-6E10-4C69-80DC-757CCFD68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64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r">
              <a:defRPr sz="1200"/>
            </a:lvl1pPr>
          </a:lstStyle>
          <a:p>
            <a:fld id="{0B7113D3-3229-4E55-B749-47DFFC67867E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7900" y="1252538"/>
            <a:ext cx="23923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7" tIns="46163" rIns="92327" bIns="4616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2327" tIns="46163" rIns="92327" bIns="4616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r">
              <a:defRPr sz="1200"/>
            </a:lvl1pPr>
          </a:lstStyle>
          <a:p>
            <a:fld id="{E1F19FE1-CC2B-49D3-B394-97F3614DA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0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89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01576" y="14228288"/>
            <a:ext cx="16209854" cy="22639425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168076" y="14228288"/>
            <a:ext cx="48255062" cy="22639425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168075" y="71121626"/>
            <a:ext cx="32230487" cy="169500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77003" y="71121626"/>
            <a:ext cx="32234428" cy="169500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14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01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3B2B-3F9E-49E7-AC16-818B5CDF6787}" type="datetimeFigureOut">
              <a:rPr kumimoji="1" lang="ja-JP" altLang="en-US" smtClean="0"/>
              <a:t>2018/1/26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kumimoji="1"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kumimoji="1"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emf"/><Relationship Id="rId39" Type="http://schemas.openxmlformats.org/officeDocument/2006/relationships/image" Target="../media/image75.png"/><Relationship Id="rId21" Type="http://schemas.openxmlformats.org/officeDocument/2006/relationships/image" Target="../media/image17.jpg"/><Relationship Id="rId34" Type="http://schemas.openxmlformats.org/officeDocument/2006/relationships/image" Target="../media/image70.png"/><Relationship Id="rId42" Type="http://schemas.openxmlformats.org/officeDocument/2006/relationships/image" Target="../media/image23.jpeg"/><Relationship Id="rId50" Type="http://schemas.openxmlformats.org/officeDocument/2006/relationships/image" Target="../media/image34.png"/><Relationship Id="rId55" Type="http://schemas.openxmlformats.org/officeDocument/2006/relationships/image" Target="../media/image39.png"/><Relationship Id="rId63" Type="http://schemas.openxmlformats.org/officeDocument/2006/relationships/image" Target="../media/image32.emf"/><Relationship Id="rId68" Type="http://schemas.openxmlformats.org/officeDocument/2006/relationships/image" Target="../media/image37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20" Type="http://schemas.openxmlformats.org/officeDocument/2006/relationships/image" Target="../media/image16.emf"/><Relationship Id="rId29" Type="http://schemas.openxmlformats.org/officeDocument/2006/relationships/image" Target="../media/image20.emf"/><Relationship Id="rId41" Type="http://schemas.openxmlformats.org/officeDocument/2006/relationships/image" Target="../media/image77.png"/><Relationship Id="rId54" Type="http://schemas.openxmlformats.org/officeDocument/2006/relationships/image" Target="../media/image38.png"/><Relationship Id="rId62" Type="http://schemas.openxmlformats.org/officeDocument/2006/relationships/image" Target="../media/image31.emf"/><Relationship Id="rId70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32" Type="http://schemas.openxmlformats.org/officeDocument/2006/relationships/image" Target="../media/image22.emf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26.jpg"/><Relationship Id="rId53" Type="http://schemas.openxmlformats.org/officeDocument/2006/relationships/image" Target="../media/image37.png"/><Relationship Id="rId58" Type="http://schemas.openxmlformats.org/officeDocument/2006/relationships/image" Target="../media/image42.png"/><Relationship Id="rId66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1.emf"/><Relationship Id="rId23" Type="http://schemas.openxmlformats.org/officeDocument/2006/relationships/image" Target="../media/image19.emf"/><Relationship Id="rId28" Type="http://schemas.openxmlformats.org/officeDocument/2006/relationships/image" Target="../media/image66.png"/><Relationship Id="rId36" Type="http://schemas.openxmlformats.org/officeDocument/2006/relationships/image" Target="../media/image72.png"/><Relationship Id="rId57" Type="http://schemas.openxmlformats.org/officeDocument/2006/relationships/image" Target="../media/image41.png"/><Relationship Id="rId61" Type="http://schemas.openxmlformats.org/officeDocument/2006/relationships/image" Target="../media/image30.emf"/><Relationship Id="rId10" Type="http://schemas.openxmlformats.org/officeDocument/2006/relationships/image" Target="../media/image7.png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4" Type="http://schemas.openxmlformats.org/officeDocument/2006/relationships/image" Target="../media/image25.png"/><Relationship Id="rId52" Type="http://schemas.openxmlformats.org/officeDocument/2006/relationships/image" Target="../media/image36.png"/><Relationship Id="rId60" Type="http://schemas.openxmlformats.org/officeDocument/2006/relationships/image" Target="../media/image29.emf"/><Relationship Id="rId65" Type="http://schemas.openxmlformats.org/officeDocument/2006/relationships/image" Target="../media/image34.emf"/><Relationship Id="rId4" Type="http://schemas.openxmlformats.org/officeDocument/2006/relationships/image" Target="../media/image2.emf"/><Relationship Id="rId9" Type="http://schemas.openxmlformats.org/officeDocument/2006/relationships/image" Target="../media/image6.png"/><Relationship Id="rId14" Type="http://schemas.openxmlformats.org/officeDocument/2006/relationships/image" Target="../media/image10.emf"/><Relationship Id="rId22" Type="http://schemas.openxmlformats.org/officeDocument/2006/relationships/image" Target="../media/image18.jpg"/><Relationship Id="rId30" Type="http://schemas.openxmlformats.org/officeDocument/2006/relationships/image" Target="../media/image68.png"/><Relationship Id="rId35" Type="http://schemas.openxmlformats.org/officeDocument/2006/relationships/image" Target="../media/image71.png"/><Relationship Id="rId43" Type="http://schemas.openxmlformats.org/officeDocument/2006/relationships/image" Target="../media/image24.png"/><Relationship Id="rId56" Type="http://schemas.openxmlformats.org/officeDocument/2006/relationships/image" Target="../media/image40.png"/><Relationship Id="rId64" Type="http://schemas.openxmlformats.org/officeDocument/2006/relationships/image" Target="../media/image33.emf"/><Relationship Id="rId69" Type="http://schemas.openxmlformats.org/officeDocument/2006/relationships/image" Target="../media/image38.jpeg"/><Relationship Id="rId8" Type="http://schemas.openxmlformats.org/officeDocument/2006/relationships/image" Target="../media/image5.jpeg"/><Relationship Id="rId51" Type="http://schemas.openxmlformats.org/officeDocument/2006/relationships/image" Target="../media/image35.png"/><Relationship Id="rId3" Type="http://schemas.openxmlformats.org/officeDocument/2006/relationships/image" Target="../media/image1.emf"/><Relationship Id="rId12" Type="http://schemas.openxmlformats.org/officeDocument/2006/relationships/image" Target="../media/image8.png"/><Relationship Id="rId17" Type="http://schemas.openxmlformats.org/officeDocument/2006/relationships/image" Target="../media/image13.emf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27.png"/><Relationship Id="rId59" Type="http://schemas.openxmlformats.org/officeDocument/2006/relationships/image" Target="../media/image28.emf"/><Relationship Id="rId67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図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562" y="38974426"/>
            <a:ext cx="2412312" cy="2412406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320" y="38974426"/>
            <a:ext cx="2412312" cy="2412406"/>
          </a:xfrm>
          <a:prstGeom prst="rect">
            <a:avLst/>
          </a:prstGeom>
        </p:spPr>
      </p:pic>
      <p:pic>
        <p:nvPicPr>
          <p:cNvPr id="196" name="図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32" y="38974426"/>
            <a:ext cx="2412312" cy="2412406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320" y="38972902"/>
            <a:ext cx="2413836" cy="24139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4562" y="38972902"/>
            <a:ext cx="2413836" cy="2413930"/>
          </a:xfrm>
          <a:prstGeom prst="rect">
            <a:avLst/>
          </a:prstGeom>
        </p:spPr>
      </p:pic>
      <p:sp>
        <p:nvSpPr>
          <p:cNvPr id="555" name="正方形/長方形 554">
            <a:extLst>
              <a:ext uri="{FF2B5EF4-FFF2-40B4-BE49-F238E27FC236}">
                <a16:creationId xmlns:a16="http://schemas.microsoft.com/office/drawing/2014/main" id="{FDBFBFF2-965E-43A3-9E58-A380307C5448}"/>
              </a:ext>
            </a:extLst>
          </p:cNvPr>
          <p:cNvSpPr/>
          <p:nvPr/>
        </p:nvSpPr>
        <p:spPr>
          <a:xfrm>
            <a:off x="7286182" y="7486334"/>
            <a:ext cx="9225373" cy="2160000"/>
          </a:xfrm>
          <a:prstGeom prst="rect">
            <a:avLst/>
          </a:prstGeom>
          <a:solidFill>
            <a:srgbClr val="FBDDDD">
              <a:alpha val="3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0" name="グループ化 479"/>
          <p:cNvGrpSpPr/>
          <p:nvPr/>
        </p:nvGrpSpPr>
        <p:grpSpPr>
          <a:xfrm>
            <a:off x="10690024" y="26989250"/>
            <a:ext cx="4156073" cy="8814503"/>
            <a:chOff x="2410643" y="1196752"/>
            <a:chExt cx="5054830" cy="5076000"/>
          </a:xfrm>
        </p:grpSpPr>
        <p:sp>
          <p:nvSpPr>
            <p:cNvPr id="481" name="正方形/長方形 480"/>
            <p:cNvSpPr/>
            <p:nvPr/>
          </p:nvSpPr>
          <p:spPr>
            <a:xfrm>
              <a:off x="2410643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正方形/長方形 481"/>
            <p:cNvSpPr/>
            <p:nvPr/>
          </p:nvSpPr>
          <p:spPr>
            <a:xfrm>
              <a:off x="3229682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正方形/長方形 482"/>
            <p:cNvSpPr/>
            <p:nvPr/>
          </p:nvSpPr>
          <p:spPr>
            <a:xfrm>
              <a:off x="4029313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正方形/長方形 483"/>
            <p:cNvSpPr/>
            <p:nvPr/>
          </p:nvSpPr>
          <p:spPr>
            <a:xfrm>
              <a:off x="4828944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正方形/長方形 484"/>
            <p:cNvSpPr/>
            <p:nvPr/>
          </p:nvSpPr>
          <p:spPr>
            <a:xfrm>
              <a:off x="5667721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正方形/長方形 485"/>
            <p:cNvSpPr/>
            <p:nvPr/>
          </p:nvSpPr>
          <p:spPr>
            <a:xfrm>
              <a:off x="6500251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正方形/長方形 486"/>
            <p:cNvSpPr/>
            <p:nvPr/>
          </p:nvSpPr>
          <p:spPr>
            <a:xfrm>
              <a:off x="7303473" y="1196752"/>
              <a:ext cx="162000" cy="50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2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-1" y="4"/>
            <a:ext cx="30348000" cy="38520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90151" y="277074"/>
            <a:ext cx="94949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血管の硬さで痛みを測る</a:t>
            </a:r>
            <a:endParaRPr lang="en-US" altLang="ja-JP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～痛覚の可視化～</a:t>
            </a:r>
            <a:endParaRPr lang="en-US" altLang="ja-JP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5051818" y="3036618"/>
            <a:ext cx="20171577" cy="738664"/>
            <a:chOff x="372513" y="2908282"/>
            <a:chExt cx="20171577" cy="73866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72513" y="2908282"/>
              <a:ext cx="16498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隅山</a:t>
              </a:r>
              <a:r>
                <a:rPr lang="zh-TW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慎</a:t>
              </a:r>
              <a:r>
                <a:rPr lang="en-US" altLang="zh-TW" sz="4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</a:t>
              </a:r>
              <a:r>
                <a:rPr lang="ja-JP" altLang="en-US" sz="4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有國</a:t>
              </a:r>
              <a:r>
                <a:rPr lang="zh-TW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文也</a:t>
              </a:r>
              <a:r>
                <a:rPr lang="en-US" altLang="zh-TW" sz="4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</a:t>
              </a:r>
              <a:r>
                <a:rPr lang="ja-JP" altLang="en-US" sz="4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笹岡 貴史</a:t>
              </a:r>
              <a:r>
                <a:rPr lang="en-US" altLang="zh-TW" sz="4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</a:t>
              </a:r>
              <a:r>
                <a:rPr lang="ja-JP" altLang="en-US" sz="4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zh-TW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曽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zh-TW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智</a:t>
              </a:r>
              <a:r>
                <a:rPr lang="en-US" altLang="zh-TW" sz="4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</a:t>
              </a:r>
              <a:r>
                <a:rPr lang="ja-JP" altLang="en-US" sz="4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山脇</a:t>
              </a:r>
              <a:r>
                <a:rPr lang="zh-TW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成人</a:t>
              </a:r>
              <a:r>
                <a:rPr lang="en-US" altLang="zh-TW" sz="4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</a:t>
              </a:r>
              <a:r>
                <a:rPr lang="ja-JP" altLang="en-US" sz="4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ja-JP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辻 </a:t>
              </a:r>
              <a:r>
                <a:rPr lang="zh-TW" altLang="en-US" sz="4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敏夫</a:t>
              </a:r>
              <a:r>
                <a:rPr lang="en-US" altLang="zh-TW" sz="4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</a:t>
              </a:r>
              <a:endParaRPr lang="ja-JP" altLang="en-US" sz="4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 flipH="1">
              <a:off x="17155691" y="3019080"/>
              <a:ext cx="3388399" cy="627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3154" tIns="36577" rIns="73154" bIns="36577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509701">
                <a:defRPr/>
              </a:pPr>
              <a:r>
                <a:rPr lang="en-US" altLang="ja-JP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  <a:cs typeface="Times New Roman" pitchFamily="18" charset="0"/>
                </a:rPr>
                <a:t>1) </a:t>
              </a:r>
              <a:r>
                <a:rPr lang="ja-JP" alt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  <a:cs typeface="Times New Roman" pitchFamily="18" charset="0"/>
                </a:rPr>
                <a:t>広島大学</a:t>
              </a:r>
              <a:endParaRPr lang="en-US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403" name="グループ化 402"/>
          <p:cNvGrpSpPr/>
          <p:nvPr/>
        </p:nvGrpSpPr>
        <p:grpSpPr>
          <a:xfrm>
            <a:off x="62753" y="4035654"/>
            <a:ext cx="21006514" cy="9612000"/>
            <a:chOff x="62753" y="8278615"/>
            <a:chExt cx="9500060" cy="8700813"/>
          </a:xfrm>
        </p:grpSpPr>
        <p:sp>
          <p:nvSpPr>
            <p:cNvPr id="419" name="正方形/長方形 418"/>
            <p:cNvSpPr/>
            <p:nvPr/>
          </p:nvSpPr>
          <p:spPr>
            <a:xfrm>
              <a:off x="62753" y="8278616"/>
              <a:ext cx="9500060" cy="8700812"/>
            </a:xfrm>
            <a:prstGeom prst="rect">
              <a:avLst/>
            </a:prstGeom>
            <a:noFill/>
            <a:ln w="1619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62753" y="8278615"/>
              <a:ext cx="9500060" cy="900000"/>
            </a:xfrm>
            <a:prstGeom prst="rect">
              <a:avLst/>
            </a:prstGeom>
            <a:solidFill>
              <a:srgbClr val="002060"/>
            </a:solidFill>
            <a:ln w="1619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7" name="テキスト ボックス 426"/>
          <p:cNvSpPr txBox="1"/>
          <p:nvPr/>
        </p:nvSpPr>
        <p:spPr>
          <a:xfrm>
            <a:off x="8934794" y="408512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</a:rPr>
              <a:t>研究背景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444" name="テキスト ボックス 443"/>
          <p:cNvSpPr txBox="1"/>
          <p:nvPr/>
        </p:nvSpPr>
        <p:spPr>
          <a:xfrm>
            <a:off x="526206" y="5242805"/>
            <a:ext cx="13111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/>
              <a:t>痛み：客観的かつ定量的な評価法は存在しない</a:t>
            </a:r>
          </a:p>
        </p:txBody>
      </p:sp>
      <p:pic>
        <p:nvPicPr>
          <p:cNvPr id="461" name="図 46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46" b="73832" l="2174" r="56522">
                        <a14:backgroundMark x1="52484" y1="20794" x2="52484" y2="20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1" t="18409" r="45654" b="30331"/>
          <a:stretch/>
        </p:blipFill>
        <p:spPr>
          <a:xfrm>
            <a:off x="4301241" y="10088123"/>
            <a:ext cx="1907797" cy="1294576"/>
          </a:xfrm>
          <a:prstGeom prst="rect">
            <a:avLst/>
          </a:prstGeom>
        </p:spPr>
      </p:pic>
      <p:sp>
        <p:nvSpPr>
          <p:cNvPr id="449" name="正方形/長方形 448"/>
          <p:cNvSpPr/>
          <p:nvPr/>
        </p:nvSpPr>
        <p:spPr>
          <a:xfrm flipH="1" flipV="1">
            <a:off x="7286183" y="6167817"/>
            <a:ext cx="252000" cy="79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8" name="テキスト ボックス 627"/>
          <p:cNvSpPr txBox="1"/>
          <p:nvPr/>
        </p:nvSpPr>
        <p:spPr>
          <a:xfrm>
            <a:off x="7653293" y="6235774"/>
            <a:ext cx="8964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</a:pPr>
            <a:r>
              <a:rPr lang="en-US" altLang="ja-JP" sz="4400" b="1" dirty="0">
                <a:latin typeface="メイリオ"/>
                <a:ea typeface="メイリオ"/>
                <a:cs typeface="Times New Roman" panose="02020603050405020304" pitchFamily="18" charset="0"/>
              </a:rPr>
              <a:t>fMRI</a:t>
            </a:r>
            <a:r>
              <a:rPr lang="ja-JP" altLang="en-US" sz="4400" b="1" dirty="0">
                <a:latin typeface="メイリオ"/>
                <a:ea typeface="メイリオ"/>
                <a:cs typeface="Times New Roman" panose="02020603050405020304" pitchFamily="18" charset="0"/>
              </a:rPr>
              <a:t>を用いた痛み関連領域の研究</a:t>
            </a:r>
          </a:p>
        </p:txBody>
      </p:sp>
      <p:sp>
        <p:nvSpPr>
          <p:cNvPr id="629" name="テキスト ボックス 628"/>
          <p:cNvSpPr txBox="1"/>
          <p:nvPr/>
        </p:nvSpPr>
        <p:spPr>
          <a:xfrm>
            <a:off x="12168700" y="6906327"/>
            <a:ext cx="4342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Apkarian</a:t>
            </a:r>
            <a:r>
              <a:rPr kumimoji="1" lang="en-US" altLang="ja-JP" sz="2800" dirty="0"/>
              <a:t> </a:t>
            </a:r>
            <a:r>
              <a:rPr kumimoji="1" lang="en-US" altLang="ja-JP" sz="2800" i="1" dirty="0"/>
              <a:t>et al</a:t>
            </a:r>
            <a:r>
              <a:rPr kumimoji="1" lang="en-US" altLang="ja-JP" sz="2800" dirty="0"/>
              <a:t>.(2005) </a:t>
            </a:r>
            <a:r>
              <a:rPr kumimoji="1" lang="ja-JP" altLang="en-US" sz="2800" dirty="0"/>
              <a:t>など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497691" y="7653663"/>
            <a:ext cx="2029065" cy="3305850"/>
            <a:chOff x="601054" y="8716759"/>
            <a:chExt cx="2029065" cy="3305850"/>
          </a:xfrm>
        </p:grpSpPr>
        <p:pic>
          <p:nvPicPr>
            <p:cNvPr id="637" name="Picture 2" descr="「腕 イラスト」の画像検索結果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8" r="33923"/>
            <a:stretch/>
          </p:blipFill>
          <p:spPr bwMode="auto">
            <a:xfrm>
              <a:off x="776122" y="8716759"/>
              <a:ext cx="1853997" cy="330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" name="Picture 2" descr="「ピクトグラム 注射」の画像検索結果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C4652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1054" y="9384132"/>
              <a:ext cx="1068454" cy="106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9" name="テキスト ボックス 648"/>
          <p:cNvSpPr txBox="1"/>
          <p:nvPr/>
        </p:nvSpPr>
        <p:spPr>
          <a:xfrm>
            <a:off x="2249758" y="96304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ja-JP" altLang="en-US" sz="2800" dirty="0">
                <a:solidFill>
                  <a:prstClr val="black"/>
                </a:solidFill>
                <a:latin typeface="ＭＳ Ｐゴシック"/>
                <a:cs typeface="Times New Roman" pitchFamily="18" charset="0"/>
              </a:rPr>
              <a:t>感覚神経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120709" y="11361851"/>
            <a:ext cx="3837162" cy="2103594"/>
            <a:chOff x="1747266" y="10893926"/>
            <a:chExt cx="3837162" cy="2103594"/>
          </a:xfrm>
        </p:grpSpPr>
        <p:sp>
          <p:nvSpPr>
            <p:cNvPr id="129" name="正方形/長方形 128"/>
            <p:cNvSpPr/>
            <p:nvPr/>
          </p:nvSpPr>
          <p:spPr>
            <a:xfrm>
              <a:off x="1747266" y="10893926"/>
              <a:ext cx="3837162" cy="2103594"/>
            </a:xfrm>
            <a:prstGeom prst="rect">
              <a:avLst/>
            </a:prstGeom>
            <a:solidFill>
              <a:srgbClr val="E5EEE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89" name="グループ化 488"/>
            <p:cNvGrpSpPr/>
            <p:nvPr/>
          </p:nvGrpSpPr>
          <p:grpSpPr>
            <a:xfrm>
              <a:off x="3765416" y="11481255"/>
              <a:ext cx="1405377" cy="1444074"/>
              <a:chOff x="2487198" y="1582055"/>
              <a:chExt cx="715313" cy="735009"/>
            </a:xfrm>
          </p:grpSpPr>
          <p:pic>
            <p:nvPicPr>
              <p:cNvPr id="490" name="Picture 3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996" b="99251" l="1235" r="97531">
                            <a14:foregroundMark x1="47325" y1="47566" x2="47325" y2="47566"/>
                            <a14:foregroundMark x1="21399" y1="50187" x2="21399" y2="50187"/>
                            <a14:foregroundMark x1="27984" y1="67041" x2="27984" y2="67041"/>
                            <a14:foregroundMark x1="51029" y1="74532" x2="51029" y2="74532"/>
                            <a14:foregroundMark x1="50206" y1="71910" x2="50206" y2="71910"/>
                            <a14:foregroundMark x1="77366" y1="28839" x2="77366" y2="28839"/>
                            <a14:foregroundMark x1="69547" y1="39700" x2="69547" y2="39700"/>
                            <a14:foregroundMark x1="66667" y1="41199" x2="66667" y2="41199"/>
                            <a14:foregroundMark x1="80247" y1="61798" x2="80247" y2="61798"/>
                            <a14:foregroundMark x1="53498" y1="16854" x2="53498" y2="16854"/>
                            <a14:foregroundMark x1="55967" y1="7491" x2="55967" y2="7491"/>
                            <a14:foregroundMark x1="95885" y1="45318" x2="95885" y2="45318"/>
                            <a14:foregroundMark x1="33745" y1="96629" x2="33745" y2="96629"/>
                            <a14:foregroundMark x1="3704" y1="59925" x2="3704" y2="59925"/>
                            <a14:foregroundMark x1="1235" y1="49064" x2="1235" y2="49064"/>
                            <a14:foregroundMark x1="81893" y1="29963" x2="81893" y2="29963"/>
                            <a14:foregroundMark x1="45267" y1="12360" x2="45267" y2="12360"/>
                            <a14:foregroundMark x1="41564" y1="98127" x2="41564" y2="98127"/>
                            <a14:foregroundMark x1="44033" y1="99251" x2="44033" y2="99251"/>
                            <a14:foregroundMark x1="97942" y1="46442" x2="97942" y2="46442"/>
                            <a14:foregroundMark x1="56790" y1="2996" x2="56790" y2="2996"/>
                            <a14:foregroundMark x1="26337" y1="69663" x2="26337" y2="69663"/>
                            <a14:foregroundMark x1="25514" y1="66292" x2="25514" y2="66292"/>
                          </a14:backgroundRemoval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6417" y="1588023"/>
                <a:ext cx="576094" cy="6166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</p:pic>
          <p:grpSp>
            <p:nvGrpSpPr>
              <p:cNvPr id="491" name="グループ化 490"/>
              <p:cNvGrpSpPr/>
              <p:nvPr/>
            </p:nvGrpSpPr>
            <p:grpSpPr>
              <a:xfrm rot="18900000" flipV="1">
                <a:off x="2487198" y="1655743"/>
                <a:ext cx="278438" cy="99135"/>
                <a:chOff x="-2700808" y="2820281"/>
                <a:chExt cx="1156602" cy="464703"/>
              </a:xfrm>
            </p:grpSpPr>
            <p:cxnSp>
              <p:nvCxnSpPr>
                <p:cNvPr id="598" name="直線コネクタ 597"/>
                <p:cNvCxnSpPr/>
                <p:nvPr/>
              </p:nvCxnSpPr>
              <p:spPr>
                <a:xfrm flipV="1">
                  <a:off x="-270080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99" name="直線コネクタ 598"/>
                <p:cNvCxnSpPr/>
                <p:nvPr/>
              </p:nvCxnSpPr>
              <p:spPr>
                <a:xfrm flipH="1" flipV="1">
                  <a:off x="-2557354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600" name="直線コネクタ 599"/>
                <p:cNvCxnSpPr/>
                <p:nvPr/>
              </p:nvCxnSpPr>
              <p:spPr>
                <a:xfrm flipV="1">
                  <a:off x="-24122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601" name="直線コネクタ 600"/>
                <p:cNvCxnSpPr/>
                <p:nvPr/>
              </p:nvCxnSpPr>
              <p:spPr>
                <a:xfrm flipH="1" flipV="1">
                  <a:off x="-2268760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602" name="直線コネクタ 601"/>
                <p:cNvCxnSpPr/>
                <p:nvPr/>
              </p:nvCxnSpPr>
              <p:spPr>
                <a:xfrm flipV="1">
                  <a:off x="-21236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608" name="直線コネクタ 607"/>
                <p:cNvCxnSpPr/>
                <p:nvPr/>
              </p:nvCxnSpPr>
              <p:spPr>
                <a:xfrm flipH="1" flipV="1">
                  <a:off x="-19768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610" name="直線コネクタ 609"/>
                <p:cNvCxnSpPr/>
                <p:nvPr/>
              </p:nvCxnSpPr>
              <p:spPr>
                <a:xfrm flipV="1">
                  <a:off x="-183167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616" name="直線コネクタ 615"/>
                <p:cNvCxnSpPr/>
                <p:nvPr/>
              </p:nvCxnSpPr>
              <p:spPr>
                <a:xfrm flipH="1" flipV="1">
                  <a:off x="-16882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  <p:grpSp>
            <p:nvGrpSpPr>
              <p:cNvPr id="492" name="グループ化 491"/>
              <p:cNvGrpSpPr/>
              <p:nvPr/>
            </p:nvGrpSpPr>
            <p:grpSpPr>
              <a:xfrm rot="2700000" flipV="1">
                <a:off x="2906470" y="1671707"/>
                <a:ext cx="278438" cy="99134"/>
                <a:chOff x="-2700808" y="2820281"/>
                <a:chExt cx="1156602" cy="464703"/>
              </a:xfrm>
            </p:grpSpPr>
            <p:cxnSp>
              <p:nvCxnSpPr>
                <p:cNvPr id="581" name="直線コネクタ 580"/>
                <p:cNvCxnSpPr/>
                <p:nvPr/>
              </p:nvCxnSpPr>
              <p:spPr>
                <a:xfrm flipV="1">
                  <a:off x="-270080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82" name="直線コネクタ 581"/>
                <p:cNvCxnSpPr/>
                <p:nvPr/>
              </p:nvCxnSpPr>
              <p:spPr>
                <a:xfrm flipH="1" flipV="1">
                  <a:off x="-2557354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83" name="直線コネクタ 582"/>
                <p:cNvCxnSpPr/>
                <p:nvPr/>
              </p:nvCxnSpPr>
              <p:spPr>
                <a:xfrm flipV="1">
                  <a:off x="-24122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93" name="直線コネクタ 592"/>
                <p:cNvCxnSpPr/>
                <p:nvPr/>
              </p:nvCxnSpPr>
              <p:spPr>
                <a:xfrm flipH="1" flipV="1">
                  <a:off x="-2268760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94" name="直線コネクタ 593"/>
                <p:cNvCxnSpPr/>
                <p:nvPr/>
              </p:nvCxnSpPr>
              <p:spPr>
                <a:xfrm flipV="1">
                  <a:off x="-21236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95" name="直線コネクタ 594"/>
                <p:cNvCxnSpPr/>
                <p:nvPr/>
              </p:nvCxnSpPr>
              <p:spPr>
                <a:xfrm flipH="1" flipV="1">
                  <a:off x="-19768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96" name="直線コネクタ 595"/>
                <p:cNvCxnSpPr/>
                <p:nvPr/>
              </p:nvCxnSpPr>
              <p:spPr>
                <a:xfrm flipV="1">
                  <a:off x="-183167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97" name="直線コネクタ 596"/>
                <p:cNvCxnSpPr/>
                <p:nvPr/>
              </p:nvCxnSpPr>
              <p:spPr>
                <a:xfrm flipH="1" flipV="1">
                  <a:off x="-16882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  <p:grpSp>
            <p:nvGrpSpPr>
              <p:cNvPr id="493" name="グループ化 492"/>
              <p:cNvGrpSpPr/>
              <p:nvPr/>
            </p:nvGrpSpPr>
            <p:grpSpPr>
              <a:xfrm rot="2700000" flipH="1">
                <a:off x="2489538" y="2128278"/>
                <a:ext cx="278438" cy="99134"/>
                <a:chOff x="-2700808" y="2820281"/>
                <a:chExt cx="1156602" cy="464703"/>
              </a:xfrm>
            </p:grpSpPr>
            <p:cxnSp>
              <p:nvCxnSpPr>
                <p:cNvPr id="503" name="直線コネクタ 502"/>
                <p:cNvCxnSpPr/>
                <p:nvPr/>
              </p:nvCxnSpPr>
              <p:spPr>
                <a:xfrm flipV="1">
                  <a:off x="-270080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04" name="直線コネクタ 503"/>
                <p:cNvCxnSpPr/>
                <p:nvPr/>
              </p:nvCxnSpPr>
              <p:spPr>
                <a:xfrm flipH="1" flipV="1">
                  <a:off x="-2557354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05" name="直線コネクタ 504"/>
                <p:cNvCxnSpPr/>
                <p:nvPr/>
              </p:nvCxnSpPr>
              <p:spPr>
                <a:xfrm flipV="1">
                  <a:off x="-24122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06" name="直線コネクタ 505"/>
                <p:cNvCxnSpPr/>
                <p:nvPr/>
              </p:nvCxnSpPr>
              <p:spPr>
                <a:xfrm flipH="1" flipV="1">
                  <a:off x="-2268760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25" name="直線コネクタ 524"/>
                <p:cNvCxnSpPr/>
                <p:nvPr/>
              </p:nvCxnSpPr>
              <p:spPr>
                <a:xfrm flipV="1">
                  <a:off x="-21236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53" name="直線コネクタ 552"/>
                <p:cNvCxnSpPr/>
                <p:nvPr/>
              </p:nvCxnSpPr>
              <p:spPr>
                <a:xfrm flipH="1" flipV="1">
                  <a:off x="-19768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79" name="直線コネクタ 578"/>
                <p:cNvCxnSpPr/>
                <p:nvPr/>
              </p:nvCxnSpPr>
              <p:spPr>
                <a:xfrm flipV="1">
                  <a:off x="-183167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80" name="直線コネクタ 579"/>
                <p:cNvCxnSpPr/>
                <p:nvPr/>
              </p:nvCxnSpPr>
              <p:spPr>
                <a:xfrm flipH="1" flipV="1">
                  <a:off x="-16882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  <p:grpSp>
            <p:nvGrpSpPr>
              <p:cNvPr id="494" name="グループ化 493"/>
              <p:cNvGrpSpPr/>
              <p:nvPr/>
            </p:nvGrpSpPr>
            <p:grpSpPr>
              <a:xfrm rot="18900000">
                <a:off x="2898402" y="2150640"/>
                <a:ext cx="278438" cy="99134"/>
                <a:chOff x="-2700808" y="2820281"/>
                <a:chExt cx="1156602" cy="464703"/>
              </a:xfrm>
            </p:grpSpPr>
            <p:cxnSp>
              <p:nvCxnSpPr>
                <p:cNvPr id="495" name="直線コネクタ 494"/>
                <p:cNvCxnSpPr/>
                <p:nvPr/>
              </p:nvCxnSpPr>
              <p:spPr>
                <a:xfrm flipV="1">
                  <a:off x="-270080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496" name="直線コネクタ 495"/>
                <p:cNvCxnSpPr/>
                <p:nvPr/>
              </p:nvCxnSpPr>
              <p:spPr>
                <a:xfrm flipH="1" flipV="1">
                  <a:off x="-2557354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497" name="直線コネクタ 496"/>
                <p:cNvCxnSpPr/>
                <p:nvPr/>
              </p:nvCxnSpPr>
              <p:spPr>
                <a:xfrm flipV="1">
                  <a:off x="-24122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498" name="直線コネクタ 497"/>
                <p:cNvCxnSpPr/>
                <p:nvPr/>
              </p:nvCxnSpPr>
              <p:spPr>
                <a:xfrm flipH="1" flipV="1">
                  <a:off x="-2268760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499" name="直線コネクタ 498"/>
                <p:cNvCxnSpPr/>
                <p:nvPr/>
              </p:nvCxnSpPr>
              <p:spPr>
                <a:xfrm flipV="1">
                  <a:off x="-21236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00" name="直線コネクタ 499"/>
                <p:cNvCxnSpPr/>
                <p:nvPr/>
              </p:nvCxnSpPr>
              <p:spPr>
                <a:xfrm flipH="1" flipV="1">
                  <a:off x="-1976816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01" name="直線コネクタ 500"/>
                <p:cNvCxnSpPr/>
                <p:nvPr/>
              </p:nvCxnSpPr>
              <p:spPr>
                <a:xfrm flipV="1">
                  <a:off x="-1831678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502" name="直線コネクタ 501"/>
                <p:cNvCxnSpPr/>
                <p:nvPr/>
              </p:nvCxnSpPr>
              <p:spPr>
                <a:xfrm flipH="1" flipV="1">
                  <a:off x="-1688222" y="2820281"/>
                  <a:ext cx="144016" cy="4647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  <p:pic>
          <p:nvPicPr>
            <p:cNvPr id="130" name="Picture 19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817" y="1155752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" name="テキスト ボックス 130"/>
            <p:cNvSpPr txBox="1"/>
            <p:nvPr/>
          </p:nvSpPr>
          <p:spPr>
            <a:xfrm>
              <a:off x="1824747" y="1096113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200" b="1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rPr>
                <a:t>心拍変動</a:t>
              </a:r>
              <a:endParaRPr lang="en-US" altLang="ja-JP" sz="3200" b="1" dirty="0">
                <a:solidFill>
                  <a:prstClr val="black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3707434" y="1096113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200" b="1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rPr>
                <a:t>血管収縮</a:t>
              </a:r>
              <a:endParaRPr lang="en-US" altLang="ja-JP" sz="3200" b="1" dirty="0">
                <a:solidFill>
                  <a:prstClr val="black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501972" y="10758868"/>
            <a:ext cx="2638513" cy="659939"/>
            <a:chOff x="5787952" y="15287459"/>
            <a:chExt cx="2638513" cy="659939"/>
          </a:xfrm>
        </p:grpSpPr>
        <p:sp>
          <p:nvSpPr>
            <p:cNvPr id="625" name="テキスト ボックス 624"/>
            <p:cNvSpPr txBox="1"/>
            <p:nvPr/>
          </p:nvSpPr>
          <p:spPr>
            <a:xfrm>
              <a:off x="6395140" y="1528745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600" b="1" dirty="0">
                  <a:solidFill>
                    <a:srgbClr val="FF3F3F"/>
                  </a:solidFill>
                  <a:latin typeface="メイリオ"/>
                  <a:cs typeface="Times New Roman" panose="02020603050405020304" pitchFamily="18" charset="0"/>
                </a:rPr>
                <a:t>交感神経</a:t>
              </a:r>
              <a:endParaRPr lang="en-US" altLang="ja-JP" sz="3600" b="1" dirty="0">
                <a:solidFill>
                  <a:srgbClr val="FF3F3F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5787952" y="15301067"/>
              <a:ext cx="607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600" b="1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rPr>
                <a:t>③</a:t>
              </a:r>
              <a:endParaRPr lang="en-US" altLang="ja-JP" sz="3600" b="1" dirty="0">
                <a:solidFill>
                  <a:prstClr val="black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365139" y="7102582"/>
            <a:ext cx="2433329" cy="646331"/>
            <a:chOff x="5787952" y="15301067"/>
            <a:chExt cx="2433329" cy="646331"/>
          </a:xfrm>
        </p:grpSpPr>
        <p:sp>
          <p:nvSpPr>
            <p:cNvPr id="137" name="テキスト ボックス 136"/>
            <p:cNvSpPr txBox="1"/>
            <p:nvPr/>
          </p:nvSpPr>
          <p:spPr>
            <a:xfrm>
              <a:off x="6395140" y="1532011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200" b="1" dirty="0">
                  <a:latin typeface="メイリオ"/>
                  <a:cs typeface="Times New Roman" panose="02020603050405020304" pitchFamily="18" charset="0"/>
                </a:rPr>
                <a:t>侵害刺激</a:t>
              </a:r>
              <a:endParaRPr lang="en-US" altLang="ja-JP" sz="3200" b="1" dirty="0">
                <a:latin typeface="メイリオ"/>
                <a:cs typeface="Times New Roman" panose="02020603050405020304" pitchFamily="18" charset="0"/>
              </a:endParaRPr>
            </a:p>
          </p:txBody>
        </p:sp>
        <p:sp>
          <p:nvSpPr>
            <p:cNvPr id="138" name="テキスト ボックス 137"/>
            <p:cNvSpPr txBox="1"/>
            <p:nvPr/>
          </p:nvSpPr>
          <p:spPr>
            <a:xfrm>
              <a:off x="5787952" y="15301067"/>
              <a:ext cx="607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600" b="1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rPr>
                <a:t>①</a:t>
              </a:r>
              <a:endParaRPr lang="en-US" altLang="ja-JP" sz="3600" b="1" dirty="0">
                <a:solidFill>
                  <a:prstClr val="black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3845675" y="6006597"/>
            <a:ext cx="2433329" cy="646331"/>
            <a:chOff x="5787952" y="15526036"/>
            <a:chExt cx="2433329" cy="646331"/>
          </a:xfrm>
        </p:grpSpPr>
        <p:sp>
          <p:nvSpPr>
            <p:cNvPr id="140" name="テキスト ボックス 139"/>
            <p:cNvSpPr txBox="1"/>
            <p:nvPr/>
          </p:nvSpPr>
          <p:spPr>
            <a:xfrm>
              <a:off x="6395140" y="1554281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200" b="1" dirty="0">
                  <a:latin typeface="メイリオ"/>
                  <a:cs typeface="Times New Roman" panose="02020603050405020304" pitchFamily="18" charset="0"/>
                </a:rPr>
                <a:t>大脳皮質</a:t>
              </a:r>
              <a:endParaRPr lang="en-US" altLang="ja-JP" sz="3200" b="1" dirty="0">
                <a:latin typeface="メイリオ"/>
                <a:cs typeface="Times New Roman" panose="02020603050405020304" pitchFamily="18" charset="0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5787952" y="15526036"/>
              <a:ext cx="607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600" b="1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rPr>
                <a:t>③</a:t>
              </a:r>
              <a:endParaRPr lang="en-US" altLang="ja-JP" sz="3600" b="1" dirty="0">
                <a:solidFill>
                  <a:prstClr val="black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4389068" y="9667820"/>
            <a:ext cx="1612591" cy="646331"/>
            <a:chOff x="5787952" y="15301067"/>
            <a:chExt cx="1612591" cy="646331"/>
          </a:xfrm>
        </p:grpSpPr>
        <p:sp>
          <p:nvSpPr>
            <p:cNvPr id="143" name="テキスト ボックス 142"/>
            <p:cNvSpPr txBox="1"/>
            <p:nvPr/>
          </p:nvSpPr>
          <p:spPr>
            <a:xfrm>
              <a:off x="6395140" y="15320117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200" b="1" dirty="0">
                  <a:latin typeface="メイリオ"/>
                  <a:cs typeface="Times New Roman" panose="02020603050405020304" pitchFamily="18" charset="0"/>
                </a:rPr>
                <a:t>脊髄</a:t>
              </a:r>
              <a:endParaRPr lang="en-US" altLang="ja-JP" sz="3200" b="1" dirty="0">
                <a:latin typeface="メイリオ"/>
                <a:cs typeface="Times New Roman" panose="02020603050405020304" pitchFamily="18" charset="0"/>
              </a:endParaRPr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5787952" y="15301067"/>
              <a:ext cx="607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3600" b="1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rPr>
                <a:t>②</a:t>
              </a:r>
              <a:endParaRPr lang="en-US" altLang="ja-JP" sz="3600" b="1" dirty="0">
                <a:solidFill>
                  <a:prstClr val="black"/>
                </a:solidFill>
                <a:latin typeface="メイリオ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 rot="5400000">
            <a:off x="2875901" y="9290327"/>
            <a:ext cx="309775" cy="2232000"/>
            <a:chOff x="2580557" y="3085111"/>
            <a:chExt cx="300118" cy="2573561"/>
          </a:xfrm>
        </p:grpSpPr>
        <p:cxnSp>
          <p:nvCxnSpPr>
            <p:cNvPr id="167" name="直線矢印コネクタ 166"/>
            <p:cNvCxnSpPr/>
            <p:nvPr/>
          </p:nvCxnSpPr>
          <p:spPr>
            <a:xfrm>
              <a:off x="2880675" y="3166280"/>
              <a:ext cx="0" cy="2492392"/>
            </a:xfrm>
            <a:prstGeom prst="straightConnector1">
              <a:avLst/>
            </a:prstGeom>
            <a:ln w="76200" cap="rnd">
              <a:solidFill>
                <a:srgbClr val="FF535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/>
            <p:cNvCxnSpPr/>
            <p:nvPr/>
          </p:nvCxnSpPr>
          <p:spPr>
            <a:xfrm flipV="1">
              <a:off x="2580557" y="3085111"/>
              <a:ext cx="0" cy="2492392"/>
            </a:xfrm>
            <a:prstGeom prst="straightConnector1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グループ化 168"/>
          <p:cNvGrpSpPr/>
          <p:nvPr/>
        </p:nvGrpSpPr>
        <p:grpSpPr>
          <a:xfrm>
            <a:off x="5141323" y="8855944"/>
            <a:ext cx="353324" cy="796201"/>
            <a:chOff x="2454001" y="3085116"/>
            <a:chExt cx="342308" cy="848054"/>
          </a:xfrm>
        </p:grpSpPr>
        <p:cxnSp>
          <p:nvCxnSpPr>
            <p:cNvPr id="170" name="直線矢印コネクタ 169"/>
            <p:cNvCxnSpPr/>
            <p:nvPr/>
          </p:nvCxnSpPr>
          <p:spPr>
            <a:xfrm>
              <a:off x="2796309" y="3166280"/>
              <a:ext cx="0" cy="766890"/>
            </a:xfrm>
            <a:prstGeom prst="straightConnector1">
              <a:avLst/>
            </a:prstGeom>
            <a:ln w="76200" cap="rnd">
              <a:solidFill>
                <a:srgbClr val="FF535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/>
            <p:cNvCxnSpPr/>
            <p:nvPr/>
          </p:nvCxnSpPr>
          <p:spPr>
            <a:xfrm flipV="1">
              <a:off x="2454001" y="3085116"/>
              <a:ext cx="0" cy="766890"/>
            </a:xfrm>
            <a:prstGeom prst="straightConnector1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1" name="テキスト ボックス 630"/>
          <p:cNvSpPr txBox="1"/>
          <p:nvPr/>
        </p:nvSpPr>
        <p:spPr>
          <a:xfrm>
            <a:off x="13254550" y="10651027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松原ら </a:t>
            </a:r>
            <a:r>
              <a:rPr kumimoji="1" lang="en-US" altLang="ja-JP" sz="2800" dirty="0"/>
              <a:t>(2012)</a:t>
            </a:r>
            <a:endParaRPr kumimoji="1" lang="ja-JP" altLang="en-US" sz="2800" dirty="0"/>
          </a:p>
        </p:txBody>
      </p:sp>
      <p:sp>
        <p:nvSpPr>
          <p:cNvPr id="177" name="正方形/長方形 176"/>
          <p:cNvSpPr/>
          <p:nvPr/>
        </p:nvSpPr>
        <p:spPr>
          <a:xfrm flipH="1" flipV="1">
            <a:off x="7286183" y="9912517"/>
            <a:ext cx="252000" cy="79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653293" y="9980474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</a:pPr>
            <a:r>
              <a:rPr lang="ja-JP" altLang="en-US" sz="4400" b="1" dirty="0">
                <a:latin typeface="メイリオ"/>
                <a:ea typeface="メイリオ"/>
                <a:cs typeface="Times New Roman" panose="02020603050405020304" pitchFamily="18" charset="0"/>
              </a:rPr>
              <a:t>交感神経活動に基づく痛み評価</a:t>
            </a: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16226242" y="7966170"/>
            <a:ext cx="5065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002060"/>
                </a:solidFill>
              </a:rPr>
              <a:t>痛み関連領域と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algn="ctr"/>
            <a:r>
              <a:rPr lang="ja-JP" altLang="en-US" sz="3600" b="1" dirty="0">
                <a:solidFill>
                  <a:srgbClr val="002060"/>
                </a:solidFill>
              </a:rPr>
              <a:t>脳領域の関与を示唆</a:t>
            </a:r>
            <a:endParaRPr kumimoji="1" lang="ja-JP" altLang="en-US" sz="3600" b="1" dirty="0">
              <a:solidFill>
                <a:srgbClr val="002060"/>
              </a:solidFill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7050827" y="1170548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002060"/>
                </a:solidFill>
              </a:rPr>
              <a:t>３者間に有意な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algn="ctr"/>
            <a:r>
              <a:rPr lang="ja-JP" altLang="en-US" sz="3600" b="1" dirty="0">
                <a:solidFill>
                  <a:srgbClr val="002060"/>
                </a:solidFill>
              </a:rPr>
              <a:t>相関関係</a:t>
            </a:r>
            <a:endParaRPr kumimoji="1" lang="ja-JP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185" name="Picture 2" descr="メディカル/診察/イラスト/医療/フリー素材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r="14983"/>
          <a:stretch/>
        </p:blipFill>
        <p:spPr bwMode="auto">
          <a:xfrm>
            <a:off x="100517" y="14986528"/>
            <a:ext cx="6210652" cy="645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グループ化 185"/>
          <p:cNvGrpSpPr/>
          <p:nvPr/>
        </p:nvGrpSpPr>
        <p:grpSpPr>
          <a:xfrm>
            <a:off x="62752" y="13939335"/>
            <a:ext cx="30134979" cy="10356157"/>
            <a:chOff x="62753" y="26480524"/>
            <a:chExt cx="30134979" cy="8630526"/>
          </a:xfrm>
        </p:grpSpPr>
        <p:grpSp>
          <p:nvGrpSpPr>
            <p:cNvPr id="187" name="グループ化 186"/>
            <p:cNvGrpSpPr/>
            <p:nvPr/>
          </p:nvGrpSpPr>
          <p:grpSpPr>
            <a:xfrm>
              <a:off x="62753" y="26480524"/>
              <a:ext cx="30134979" cy="8630526"/>
              <a:chOff x="699249" y="11000666"/>
              <a:chExt cx="4948517" cy="9698476"/>
            </a:xfrm>
          </p:grpSpPr>
          <p:sp>
            <p:nvSpPr>
              <p:cNvPr id="189" name="正方形/長方形 188"/>
              <p:cNvSpPr/>
              <p:nvPr/>
            </p:nvSpPr>
            <p:spPr>
              <a:xfrm>
                <a:off x="699249" y="11000666"/>
                <a:ext cx="4948517" cy="9698476"/>
              </a:xfrm>
              <a:prstGeom prst="rect">
                <a:avLst/>
              </a:prstGeom>
              <a:noFill/>
              <a:ln w="1619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699249" y="11024887"/>
                <a:ext cx="4948517" cy="919878"/>
              </a:xfrm>
              <a:prstGeom prst="rect">
                <a:avLst/>
              </a:prstGeom>
              <a:solidFill>
                <a:srgbClr val="002060"/>
              </a:solidFill>
              <a:ln w="1619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8" name="テキスト ボックス 187"/>
            <p:cNvSpPr txBox="1"/>
            <p:nvPr/>
          </p:nvSpPr>
          <p:spPr>
            <a:xfrm>
              <a:off x="8497657" y="26539138"/>
              <a:ext cx="13265170" cy="855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000" b="1" dirty="0">
                  <a:solidFill>
                    <a:schemeClr val="bg1"/>
                  </a:solidFill>
                </a:rPr>
                <a:t>痛み評価のための独立変数・従属変数</a:t>
              </a:r>
              <a:endParaRPr kumimoji="1" lang="ja-JP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正方形/長方形 147"/>
          <p:cNvSpPr/>
          <p:nvPr/>
        </p:nvSpPr>
        <p:spPr>
          <a:xfrm>
            <a:off x="62753" y="24587763"/>
            <a:ext cx="7706019" cy="18216000"/>
          </a:xfrm>
          <a:prstGeom prst="rect">
            <a:avLst/>
          </a:prstGeom>
          <a:noFill/>
          <a:ln w="161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62751" y="24587763"/>
            <a:ext cx="7707600" cy="972000"/>
          </a:xfrm>
          <a:prstGeom prst="rect">
            <a:avLst/>
          </a:prstGeom>
          <a:solidFill>
            <a:srgbClr val="002060"/>
          </a:solidFill>
          <a:ln w="161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285335" y="2466531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</a:rPr>
              <a:t>実験条件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98551" y="25880247"/>
            <a:ext cx="7550487" cy="1575061"/>
            <a:chOff x="398551" y="26424528"/>
            <a:chExt cx="7550487" cy="1575061"/>
          </a:xfrm>
        </p:grpSpPr>
        <p:grpSp>
          <p:nvGrpSpPr>
            <p:cNvPr id="153" name="グループ化 152"/>
            <p:cNvGrpSpPr/>
            <p:nvPr/>
          </p:nvGrpSpPr>
          <p:grpSpPr>
            <a:xfrm>
              <a:off x="398551" y="26424528"/>
              <a:ext cx="2808804" cy="837398"/>
              <a:chOff x="7866743" y="6717537"/>
              <a:chExt cx="2808804" cy="837398"/>
            </a:xfrm>
          </p:grpSpPr>
          <p:sp>
            <p:nvSpPr>
              <p:cNvPr id="154" name="正方形/長方形 153"/>
              <p:cNvSpPr/>
              <p:nvPr/>
            </p:nvSpPr>
            <p:spPr>
              <a:xfrm flipH="1" flipV="1">
                <a:off x="7866743" y="6717537"/>
                <a:ext cx="252000" cy="79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8233853" y="6785494"/>
                <a:ext cx="24416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</a:pPr>
                <a:r>
                  <a:rPr lang="ja-JP" altLang="en-US" sz="4400" b="1" dirty="0">
                    <a:latin typeface="メイリオ"/>
                    <a:ea typeface="メイリオ"/>
                    <a:cs typeface="Times New Roman" panose="02020603050405020304" pitchFamily="18" charset="0"/>
                  </a:rPr>
                  <a:t>被験者数</a:t>
                </a:r>
              </a:p>
            </p:txBody>
          </p:sp>
        </p:grpSp>
        <p:sp>
          <p:nvSpPr>
            <p:cNvPr id="156" name="テキスト ボックス 155"/>
            <p:cNvSpPr txBox="1"/>
            <p:nvPr/>
          </p:nvSpPr>
          <p:spPr>
            <a:xfrm>
              <a:off x="765661" y="27291703"/>
              <a:ext cx="71833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/>
                <a:t>15</a:t>
              </a:r>
              <a:r>
                <a:rPr lang="ja-JP" altLang="en-US" sz="4000" dirty="0"/>
                <a:t>名（年齢：</a:t>
              </a:r>
              <a:r>
                <a:rPr lang="en-US" altLang="ja-JP" sz="4000" dirty="0"/>
                <a:t>22.8 ± 0.8 [</a:t>
              </a:r>
              <a:r>
                <a:rPr lang="ja-JP" altLang="en-US" sz="4000" dirty="0"/>
                <a:t>歳</a:t>
              </a:r>
              <a:r>
                <a:rPr lang="en-US" altLang="ja-JP" sz="4000" dirty="0"/>
                <a:t>]</a:t>
              </a:r>
              <a:r>
                <a:rPr lang="ja-JP" altLang="en-US" sz="4000" dirty="0"/>
                <a:t>）</a:t>
              </a: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398551" y="27685239"/>
            <a:ext cx="6838927" cy="3243769"/>
            <a:chOff x="398551" y="28114170"/>
            <a:chExt cx="6838927" cy="3243769"/>
          </a:xfrm>
        </p:grpSpPr>
        <p:grpSp>
          <p:nvGrpSpPr>
            <p:cNvPr id="165" name="グループ化 164"/>
            <p:cNvGrpSpPr/>
            <p:nvPr/>
          </p:nvGrpSpPr>
          <p:grpSpPr>
            <a:xfrm>
              <a:off x="398551" y="28114170"/>
              <a:ext cx="2808804" cy="837398"/>
              <a:chOff x="7866743" y="6717537"/>
              <a:chExt cx="2808804" cy="837398"/>
            </a:xfrm>
          </p:grpSpPr>
          <p:sp>
            <p:nvSpPr>
              <p:cNvPr id="174" name="正方形/長方形 173"/>
              <p:cNvSpPr/>
              <p:nvPr/>
            </p:nvSpPr>
            <p:spPr>
              <a:xfrm flipH="1" flipV="1">
                <a:off x="7866743" y="6717537"/>
                <a:ext cx="252000" cy="79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8233853" y="6785494"/>
                <a:ext cx="24416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</a:pPr>
                <a:r>
                  <a:rPr lang="ja-JP" altLang="en-US" sz="4400" b="1" dirty="0">
                    <a:latin typeface="メイリオ"/>
                    <a:ea typeface="メイリオ"/>
                    <a:cs typeface="Times New Roman" panose="02020603050405020304" pitchFamily="18" charset="0"/>
                  </a:rPr>
                  <a:t>計測項目</a:t>
                </a:r>
              </a:p>
            </p:txBody>
          </p:sp>
        </p:grpSp>
        <p:sp>
          <p:nvSpPr>
            <p:cNvPr id="173" name="テキスト ボックス 172"/>
            <p:cNvSpPr txBox="1"/>
            <p:nvPr/>
          </p:nvSpPr>
          <p:spPr>
            <a:xfrm>
              <a:off x="765661" y="28957282"/>
              <a:ext cx="2294218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ja-JP" altLang="en-US" sz="4000" dirty="0"/>
                <a:t>心電図</a:t>
              </a:r>
              <a:endParaRPr lang="en-US" altLang="ja-JP" sz="4000" dirty="0"/>
            </a:p>
            <a:p>
              <a:pPr>
                <a:lnSpc>
                  <a:spcPct val="125000"/>
                </a:lnSpc>
              </a:pPr>
              <a:r>
                <a:rPr lang="ja-JP" altLang="en-US" sz="4000" dirty="0"/>
                <a:t>最高血圧</a:t>
              </a:r>
              <a:endParaRPr lang="en-US" altLang="ja-JP" sz="4000" dirty="0"/>
            </a:p>
            <a:p>
              <a:pPr>
                <a:lnSpc>
                  <a:spcPct val="125000"/>
                </a:lnSpc>
              </a:pPr>
              <a:r>
                <a:rPr lang="en-US" altLang="ja-JP" sz="4000" dirty="0"/>
                <a:t>fMRI</a:t>
              </a:r>
              <a:r>
                <a:rPr lang="ja-JP" altLang="en-US" sz="4000" dirty="0"/>
                <a:t>画像</a:t>
              </a:r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3975046" y="28957282"/>
              <a:ext cx="326243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ja-JP" altLang="en-US" sz="4000" dirty="0"/>
                <a:t>指尖容積脈波</a:t>
              </a:r>
              <a:endParaRPr lang="en-US" altLang="ja-JP" sz="4000" dirty="0"/>
            </a:p>
            <a:p>
              <a:pPr>
                <a:lnSpc>
                  <a:spcPct val="125000"/>
                </a:lnSpc>
              </a:pPr>
              <a:r>
                <a:rPr lang="ja-JP" altLang="en-US" sz="4000" dirty="0"/>
                <a:t>最低血圧</a:t>
              </a:r>
              <a:endParaRPr lang="en-US" altLang="ja-JP" sz="4000" dirty="0"/>
            </a:p>
          </p:txBody>
        </p:sp>
      </p:grpSp>
      <p:grpSp>
        <p:nvGrpSpPr>
          <p:cNvPr id="381" name="グループ化 380"/>
          <p:cNvGrpSpPr/>
          <p:nvPr/>
        </p:nvGrpSpPr>
        <p:grpSpPr>
          <a:xfrm>
            <a:off x="398551" y="36309660"/>
            <a:ext cx="6873743" cy="6229528"/>
            <a:chOff x="398551" y="36309660"/>
            <a:chExt cx="6873743" cy="6229528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793735" y="40070874"/>
              <a:ext cx="6478559" cy="2468314"/>
              <a:chOff x="15760574" y="37670170"/>
              <a:chExt cx="6478559" cy="2468314"/>
            </a:xfrm>
          </p:grpSpPr>
          <p:sp>
            <p:nvSpPr>
              <p:cNvPr id="246" name="正方形/長方形 245"/>
              <p:cNvSpPr/>
              <p:nvPr/>
            </p:nvSpPr>
            <p:spPr>
              <a:xfrm>
                <a:off x="15760574" y="37670170"/>
                <a:ext cx="6478559" cy="2468314"/>
              </a:xfrm>
              <a:prstGeom prst="rect">
                <a:avLst/>
              </a:prstGeom>
              <a:solidFill>
                <a:srgbClr val="F9F1F9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テキスト ボックス 255"/>
              <p:cNvSpPr txBox="1"/>
              <p:nvPr/>
            </p:nvSpPr>
            <p:spPr>
              <a:xfrm>
                <a:off x="15881870" y="37881266"/>
                <a:ext cx="62840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ja-JP" altLang="en-US" sz="32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＊</a:t>
                </a:r>
                <a:r>
                  <a:rPr lang="en-US" altLang="ja-JP" sz="32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11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段階で痛みが「</a:t>
                </a:r>
                <a:r>
                  <a:rPr lang="en-US" altLang="ja-JP" sz="32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」の電流値</a:t>
                </a:r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15964716" y="38553737"/>
                <a:ext cx="6057081" cy="1584747"/>
                <a:chOff x="15964716" y="38601863"/>
                <a:chExt cx="6057081" cy="1584747"/>
              </a:xfrm>
            </p:grpSpPr>
            <p:grpSp>
              <p:nvGrpSpPr>
                <p:cNvPr id="25" name="グループ化 24"/>
                <p:cNvGrpSpPr/>
                <p:nvPr/>
              </p:nvGrpSpPr>
              <p:grpSpPr>
                <a:xfrm>
                  <a:off x="16335853" y="39160222"/>
                  <a:ext cx="5328000" cy="432000"/>
                  <a:chOff x="16434826" y="39039907"/>
                  <a:chExt cx="5328000" cy="432000"/>
                </a:xfrm>
              </p:grpSpPr>
              <p:cxnSp>
                <p:nvCxnSpPr>
                  <p:cNvPr id="257" name="直線コネクタ 256"/>
                  <p:cNvCxnSpPr/>
                  <p:nvPr/>
                </p:nvCxnSpPr>
                <p:spPr>
                  <a:xfrm>
                    <a:off x="16434826" y="39255906"/>
                    <a:ext cx="5328000" cy="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直線コネクタ 266"/>
                  <p:cNvCxnSpPr/>
                  <p:nvPr/>
                </p:nvCxnSpPr>
                <p:spPr>
                  <a:xfrm>
                    <a:off x="164348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8" name="直線コネクタ 267"/>
                  <p:cNvCxnSpPr/>
                  <p:nvPr/>
                </p:nvCxnSpPr>
                <p:spPr>
                  <a:xfrm>
                    <a:off x="169676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直線コネクタ 268"/>
                  <p:cNvCxnSpPr/>
                  <p:nvPr/>
                </p:nvCxnSpPr>
                <p:spPr>
                  <a:xfrm>
                    <a:off x="175004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直線コネクタ 269"/>
                  <p:cNvCxnSpPr/>
                  <p:nvPr/>
                </p:nvCxnSpPr>
                <p:spPr>
                  <a:xfrm>
                    <a:off x="180332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直線コネクタ 270"/>
                  <p:cNvCxnSpPr/>
                  <p:nvPr/>
                </p:nvCxnSpPr>
                <p:spPr>
                  <a:xfrm>
                    <a:off x="185660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直線コネクタ 271"/>
                  <p:cNvCxnSpPr/>
                  <p:nvPr/>
                </p:nvCxnSpPr>
                <p:spPr>
                  <a:xfrm>
                    <a:off x="190988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直線コネクタ 272"/>
                  <p:cNvCxnSpPr/>
                  <p:nvPr/>
                </p:nvCxnSpPr>
                <p:spPr>
                  <a:xfrm>
                    <a:off x="196316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直線コネクタ 273"/>
                  <p:cNvCxnSpPr/>
                  <p:nvPr/>
                </p:nvCxnSpPr>
                <p:spPr>
                  <a:xfrm>
                    <a:off x="201644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直線コネクタ 274"/>
                  <p:cNvCxnSpPr/>
                  <p:nvPr/>
                </p:nvCxnSpPr>
                <p:spPr>
                  <a:xfrm>
                    <a:off x="206972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直線コネクタ 275"/>
                  <p:cNvCxnSpPr/>
                  <p:nvPr/>
                </p:nvCxnSpPr>
                <p:spPr>
                  <a:xfrm>
                    <a:off x="212300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直線コネクタ 276"/>
                  <p:cNvCxnSpPr/>
                  <p:nvPr/>
                </p:nvCxnSpPr>
                <p:spPr>
                  <a:xfrm>
                    <a:off x="21762826" y="39039907"/>
                    <a:ext cx="0" cy="432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8" name="テキスト ボックス 277"/>
                <p:cNvSpPr txBox="1"/>
                <p:nvPr/>
              </p:nvSpPr>
              <p:spPr>
                <a:xfrm>
                  <a:off x="16132014" y="38601863"/>
                  <a:ext cx="4122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>
                    <a:buClr>
                      <a:srgbClr val="00B050"/>
                    </a:buClr>
                  </a:pPr>
                  <a:r>
                    <a:rPr lang="en-US" altLang="ja-JP" sz="3200" dirty="0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0</a:t>
                  </a:r>
                  <a:endParaRPr lang="ja-JP" altLang="en-US" sz="3200" dirty="0">
                    <a:solidFill>
                      <a:prstClr val="black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テキスト ボックス 278"/>
                <p:cNvSpPr txBox="1"/>
                <p:nvPr/>
              </p:nvSpPr>
              <p:spPr>
                <a:xfrm>
                  <a:off x="21322551" y="38601863"/>
                  <a:ext cx="63992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>
                    <a:buClr>
                      <a:srgbClr val="00B050"/>
                    </a:buClr>
                  </a:pPr>
                  <a:r>
                    <a:rPr lang="en-US" altLang="ja-JP" sz="3200" dirty="0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10</a:t>
                  </a:r>
                  <a:endParaRPr lang="ja-JP" altLang="en-US" sz="3200" dirty="0">
                    <a:solidFill>
                      <a:prstClr val="black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" name="グループ化 25"/>
                <p:cNvGrpSpPr/>
                <p:nvPr/>
              </p:nvGrpSpPr>
              <p:grpSpPr>
                <a:xfrm>
                  <a:off x="15964716" y="39663390"/>
                  <a:ext cx="6057081" cy="523220"/>
                  <a:chOff x="15988779" y="39663390"/>
                  <a:chExt cx="6057081" cy="523220"/>
                </a:xfrm>
              </p:grpSpPr>
              <p:sp>
                <p:nvSpPr>
                  <p:cNvPr id="280" name="テキスト ボックス 279"/>
                  <p:cNvSpPr txBox="1"/>
                  <p:nvPr/>
                </p:nvSpPr>
                <p:spPr>
                  <a:xfrm>
                    <a:off x="15988779" y="39663390"/>
                    <a:ext cx="151137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914400">
                      <a:buClr>
                        <a:srgbClr val="00B050"/>
                      </a:buClr>
                    </a:pPr>
                    <a:r>
                      <a:rPr lang="en-US" altLang="ja-JP" sz="28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a:t>No Pain</a:t>
                    </a:r>
                    <a:endParaRPr lang="ja-JP" altLang="en-US" sz="2800" dirty="0">
                      <a:solidFill>
                        <a:prstClr val="black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1" name="テキスト ボックス 280"/>
                  <p:cNvSpPr txBox="1"/>
                  <p:nvPr/>
                </p:nvSpPr>
                <p:spPr>
                  <a:xfrm>
                    <a:off x="20110779" y="39663390"/>
                    <a:ext cx="193508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914400">
                      <a:buClr>
                        <a:srgbClr val="00B050"/>
                      </a:buClr>
                    </a:pPr>
                    <a:r>
                      <a:rPr lang="en-US" altLang="ja-JP" sz="28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a:t>Worst Pain</a:t>
                    </a:r>
                    <a:endParaRPr lang="ja-JP" altLang="en-US" sz="2800" dirty="0">
                      <a:solidFill>
                        <a:prstClr val="black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3" name="グループ化 282"/>
              <p:cNvGrpSpPr/>
              <p:nvPr/>
            </p:nvGrpSpPr>
            <p:grpSpPr>
              <a:xfrm>
                <a:off x="17705252" y="38323070"/>
                <a:ext cx="436006" cy="779722"/>
                <a:chOff x="6529232" y="4734876"/>
                <a:chExt cx="436006" cy="779722"/>
              </a:xfrm>
            </p:grpSpPr>
            <p:sp>
              <p:nvSpPr>
                <p:cNvPr id="284" name="二等辺三角形 283"/>
                <p:cNvSpPr/>
                <p:nvPr/>
              </p:nvSpPr>
              <p:spPr>
                <a:xfrm rot="10800000">
                  <a:off x="6603236" y="5262598"/>
                  <a:ext cx="288000" cy="25200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85" name="テキスト ボックス 284"/>
                <p:cNvSpPr txBox="1"/>
                <p:nvPr/>
              </p:nvSpPr>
              <p:spPr>
                <a:xfrm>
                  <a:off x="6529232" y="4734876"/>
                  <a:ext cx="4360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>
                      <a:solidFill>
                        <a:srgbClr val="C00000"/>
                      </a:solidFill>
                      <a:latin typeface="+mj-lt"/>
                      <a:cs typeface="Times New Roman" panose="02020603050405020304" pitchFamily="18" charset="0"/>
                    </a:rPr>
                    <a:t>3</a:t>
                  </a:r>
                  <a:endParaRPr lang="ja-JP" altLang="en-US" sz="3200" dirty="0">
                    <a:solidFill>
                      <a:srgbClr val="C00000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7" name="グループ化 286"/>
            <p:cNvGrpSpPr/>
            <p:nvPr/>
          </p:nvGrpSpPr>
          <p:grpSpPr>
            <a:xfrm>
              <a:off x="398551" y="36309660"/>
              <a:ext cx="6194346" cy="837398"/>
              <a:chOff x="7866743" y="6717537"/>
              <a:chExt cx="6194346" cy="837398"/>
            </a:xfrm>
          </p:grpSpPr>
          <p:sp>
            <p:nvSpPr>
              <p:cNvPr id="289" name="正方形/長方形 288"/>
              <p:cNvSpPr/>
              <p:nvPr/>
            </p:nvSpPr>
            <p:spPr>
              <a:xfrm flipH="1" flipV="1">
                <a:off x="7866743" y="6717537"/>
                <a:ext cx="252000" cy="79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0" name="テキスト ボックス 289"/>
              <p:cNvSpPr txBox="1"/>
              <p:nvPr/>
            </p:nvSpPr>
            <p:spPr>
              <a:xfrm>
                <a:off x="8233853" y="6785494"/>
                <a:ext cx="582723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</a:pPr>
                <a:r>
                  <a:rPr lang="ja-JP" altLang="en-US" sz="4400" b="1" dirty="0">
                    <a:latin typeface="メイリオ"/>
                    <a:ea typeface="メイリオ"/>
                    <a:cs typeface="Times New Roman" panose="02020603050405020304" pitchFamily="18" charset="0"/>
                  </a:rPr>
                  <a:t>刺激電流振幅，印加順</a:t>
                </a:r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765661" y="37331964"/>
              <a:ext cx="6452358" cy="2816862"/>
              <a:chOff x="730758" y="37307901"/>
              <a:chExt cx="6452358" cy="2816862"/>
            </a:xfrm>
          </p:grpSpPr>
          <p:sp>
            <p:nvSpPr>
              <p:cNvPr id="214" name="テキスト ボックス 213"/>
              <p:cNvSpPr txBox="1"/>
              <p:nvPr/>
            </p:nvSpPr>
            <p:spPr>
              <a:xfrm rot="16200000">
                <a:off x="110075" y="37942981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ja-JP" altLang="en-US" sz="32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電流振幅</a:t>
                </a:r>
              </a:p>
            </p:txBody>
          </p:sp>
          <p:sp>
            <p:nvSpPr>
              <p:cNvPr id="215" name="テキスト ボックス 214"/>
              <p:cNvSpPr txBox="1"/>
              <p:nvPr/>
            </p:nvSpPr>
            <p:spPr>
              <a:xfrm>
                <a:off x="1725377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1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4" name="直線コネクタ 223"/>
              <p:cNvCxnSpPr/>
              <p:nvPr/>
            </p:nvCxnSpPr>
            <p:spPr>
              <a:xfrm>
                <a:off x="1351116" y="37443042"/>
                <a:ext cx="0" cy="156754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sp>
            <p:nvSpPr>
              <p:cNvPr id="225" name="正方形/長方形 224"/>
              <p:cNvSpPr/>
              <p:nvPr/>
            </p:nvSpPr>
            <p:spPr>
              <a:xfrm>
                <a:off x="1742644" y="37836768"/>
                <a:ext cx="372209" cy="1183201"/>
              </a:xfrm>
              <a:prstGeom prst="rect">
                <a:avLst/>
              </a:prstGeom>
              <a:noFill/>
              <a:ln w="3810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>
                <a:off x="2547330" y="38231169"/>
                <a:ext cx="372209" cy="788800"/>
              </a:xfrm>
              <a:prstGeom prst="rect">
                <a:avLst/>
              </a:prstGeom>
              <a:noFill/>
              <a:ln w="3810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>
                <a:off x="5766074" y="38231169"/>
                <a:ext cx="372209" cy="788800"/>
              </a:xfrm>
              <a:prstGeom prst="rect">
                <a:avLst/>
              </a:prstGeom>
              <a:noFill/>
              <a:ln w="3810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6570758" y="37836768"/>
                <a:ext cx="372209" cy="1183201"/>
              </a:xfrm>
              <a:prstGeom prst="rect">
                <a:avLst/>
              </a:prstGeom>
              <a:noFill/>
              <a:ln w="3810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>
                <a:off x="3352016" y="38625569"/>
                <a:ext cx="372209" cy="394400"/>
              </a:xfrm>
              <a:prstGeom prst="rect">
                <a:avLst/>
              </a:prstGeom>
              <a:noFill/>
              <a:ln w="3810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>
                <a:off x="4961388" y="38625569"/>
                <a:ext cx="372209" cy="394400"/>
              </a:xfrm>
              <a:prstGeom prst="rect">
                <a:avLst/>
              </a:prstGeom>
              <a:noFill/>
              <a:ln w="3810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>
                <a:off x="4433427" y="39019969"/>
                <a:ext cx="372209" cy="0"/>
              </a:xfrm>
              <a:prstGeom prst="rect">
                <a:avLst/>
              </a:prstGeom>
              <a:noFill/>
              <a:ln w="31750" cap="flat" cmpd="sng" algn="ctr">
                <a:solidFill>
                  <a:srgbClr val="C4652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  <p:cxnSp>
            <p:nvCxnSpPr>
              <p:cNvPr id="232" name="直線コネクタ 231"/>
              <p:cNvCxnSpPr/>
              <p:nvPr/>
            </p:nvCxnSpPr>
            <p:spPr>
              <a:xfrm>
                <a:off x="1351116" y="39019967"/>
                <a:ext cx="5832000" cy="2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sp>
            <p:nvSpPr>
              <p:cNvPr id="217" name="テキスト ボックス 216"/>
              <p:cNvSpPr txBox="1"/>
              <p:nvPr/>
            </p:nvSpPr>
            <p:spPr>
              <a:xfrm>
                <a:off x="3664212" y="39539988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ja-JP" altLang="en-US" sz="32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タスク</a:t>
                </a:r>
              </a:p>
            </p:txBody>
          </p:sp>
          <p:sp>
            <p:nvSpPr>
              <p:cNvPr id="218" name="テキスト ボックス 217"/>
              <p:cNvSpPr txBox="1"/>
              <p:nvPr/>
            </p:nvSpPr>
            <p:spPr>
              <a:xfrm>
                <a:off x="6559121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7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テキスト ボックス 218"/>
              <p:cNvSpPr txBox="1"/>
              <p:nvPr/>
            </p:nvSpPr>
            <p:spPr>
              <a:xfrm>
                <a:off x="2531001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2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テキスト ボックス 219"/>
              <p:cNvSpPr txBox="1"/>
              <p:nvPr/>
            </p:nvSpPr>
            <p:spPr>
              <a:xfrm>
                <a:off x="4142249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4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3336625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3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テキスト ボックス 221"/>
              <p:cNvSpPr txBox="1"/>
              <p:nvPr/>
            </p:nvSpPr>
            <p:spPr>
              <a:xfrm>
                <a:off x="4947873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5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テキスト ボックス 222"/>
              <p:cNvSpPr txBox="1"/>
              <p:nvPr/>
            </p:nvSpPr>
            <p:spPr>
              <a:xfrm>
                <a:off x="5753497" y="39080795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6</a:t>
                </a:r>
                <a:endParaRPr lang="ja-JP" altLang="en-US" sz="2800" dirty="0">
                  <a:solidFill>
                    <a:prstClr val="black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テキスト ボックス 290"/>
              <p:cNvSpPr txBox="1"/>
              <p:nvPr/>
            </p:nvSpPr>
            <p:spPr>
              <a:xfrm>
                <a:off x="1371916" y="37307901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1.5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倍</a:t>
                </a:r>
              </a:p>
            </p:txBody>
          </p:sp>
          <p:sp>
            <p:nvSpPr>
              <p:cNvPr id="292" name="テキスト ボックス 291"/>
              <p:cNvSpPr txBox="1"/>
              <p:nvPr/>
            </p:nvSpPr>
            <p:spPr>
              <a:xfrm>
                <a:off x="2177540" y="37692726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1.0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倍</a:t>
                </a:r>
              </a:p>
            </p:txBody>
          </p:sp>
          <p:sp>
            <p:nvSpPr>
              <p:cNvPr id="293" name="テキスト ボックス 292"/>
              <p:cNvSpPr txBox="1"/>
              <p:nvPr/>
            </p:nvSpPr>
            <p:spPr>
              <a:xfrm>
                <a:off x="2983164" y="38077551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0.5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倍</a:t>
                </a:r>
              </a:p>
            </p:txBody>
          </p:sp>
          <p:sp>
            <p:nvSpPr>
              <p:cNvPr id="294" name="テキスト ボックス 293"/>
              <p:cNvSpPr txBox="1"/>
              <p:nvPr/>
            </p:nvSpPr>
            <p:spPr>
              <a:xfrm>
                <a:off x="3962713" y="38462376"/>
                <a:ext cx="7665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>
                  <a:buClr>
                    <a:srgbClr val="00B050"/>
                  </a:buClr>
                </a:pPr>
                <a:r>
                  <a:rPr lang="en-US" altLang="ja-JP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0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倍</a:t>
                </a:r>
              </a:p>
            </p:txBody>
          </p:sp>
          <p:sp>
            <p:nvSpPr>
              <p:cNvPr id="295" name="テキスト ボックス 294"/>
              <p:cNvSpPr txBox="1"/>
              <p:nvPr/>
            </p:nvSpPr>
            <p:spPr>
              <a:xfrm>
                <a:off x="2975295" y="37418149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ja-JP" altLang="en-US" sz="3200" dirty="0">
                    <a:solidFill>
                      <a:prstClr val="black"/>
                    </a:solidFill>
                    <a:latin typeface="メイリオ"/>
                    <a:cs typeface="Times New Roman" panose="02020603050405020304" pitchFamily="18" charset="0"/>
                  </a:rPr>
                  <a:t>＊</a:t>
                </a:r>
              </a:p>
            </p:txBody>
          </p:sp>
        </p:grpSp>
      </p:grpSp>
      <p:grpSp>
        <p:nvGrpSpPr>
          <p:cNvPr id="382" name="グループ化 381"/>
          <p:cNvGrpSpPr/>
          <p:nvPr/>
        </p:nvGrpSpPr>
        <p:grpSpPr>
          <a:xfrm>
            <a:off x="398551" y="31134810"/>
            <a:ext cx="7251915" cy="5006559"/>
            <a:chOff x="398551" y="31202796"/>
            <a:chExt cx="7251915" cy="5006559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1968812" y="32627391"/>
              <a:ext cx="4865735" cy="1145000"/>
              <a:chOff x="1324210" y="35478985"/>
              <a:chExt cx="4865735" cy="1145000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1324210" y="35478985"/>
                <a:ext cx="1188000" cy="1145000"/>
                <a:chOff x="1324210" y="35478985"/>
                <a:chExt cx="1188000" cy="1145000"/>
              </a:xfrm>
            </p:grpSpPr>
            <p:sp>
              <p:nvSpPr>
                <p:cNvPr id="234" name="ホームベース 233"/>
                <p:cNvSpPr/>
                <p:nvPr/>
              </p:nvSpPr>
              <p:spPr>
                <a:xfrm>
                  <a:off x="1324210" y="35478985"/>
                  <a:ext cx="1188000" cy="1094679"/>
                </a:xfrm>
                <a:prstGeom prst="homePlate">
                  <a:avLst>
                    <a:gd name="adj" fmla="val 23204"/>
                  </a:avLst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5" name="テキスト ボックス 234"/>
                <p:cNvSpPr txBox="1"/>
                <p:nvPr/>
              </p:nvSpPr>
              <p:spPr>
                <a:xfrm>
                  <a:off x="1324210" y="35546767"/>
                  <a:ext cx="1005403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3200" dirty="0"/>
                    <a:t>刺激</a:t>
                  </a:r>
                  <a:endParaRPr kumimoji="1" lang="en-US" altLang="ja-JP" sz="3200" dirty="0"/>
                </a:p>
                <a:p>
                  <a:pPr algn="ctr"/>
                  <a:r>
                    <a:rPr kumimoji="1" lang="en-US" altLang="ja-JP" sz="3200" dirty="0"/>
                    <a:t>8</a:t>
                  </a:r>
                  <a:r>
                    <a:rPr kumimoji="1" lang="ja-JP" altLang="en-US" sz="3200" dirty="0"/>
                    <a:t>秒</a:t>
                  </a:r>
                </a:p>
              </p:txBody>
            </p: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2539682" y="35478985"/>
                <a:ext cx="2011657" cy="1145000"/>
                <a:chOff x="2804375" y="35478985"/>
                <a:chExt cx="2011657" cy="1145000"/>
              </a:xfrm>
            </p:grpSpPr>
            <p:sp>
              <p:nvSpPr>
                <p:cNvPr id="236" name="ホームベース 235"/>
                <p:cNvSpPr/>
                <p:nvPr/>
              </p:nvSpPr>
              <p:spPr>
                <a:xfrm>
                  <a:off x="2804375" y="35478985"/>
                  <a:ext cx="2011657" cy="1094679"/>
                </a:xfrm>
                <a:prstGeom prst="homePlate">
                  <a:avLst>
                    <a:gd name="adj" fmla="val 19882"/>
                  </a:avLst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テキスト ボックス 237"/>
                <p:cNvSpPr txBox="1"/>
                <p:nvPr/>
              </p:nvSpPr>
              <p:spPr>
                <a:xfrm>
                  <a:off x="2828438" y="35546767"/>
                  <a:ext cx="1826142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sz="3200" dirty="0"/>
                    <a:t>主観評価</a:t>
                  </a:r>
                  <a:endParaRPr kumimoji="1" lang="en-US" altLang="ja-JP" sz="3200" dirty="0"/>
                </a:p>
                <a:p>
                  <a:pPr algn="ctr"/>
                  <a:r>
                    <a:rPr lang="en-US" altLang="ja-JP" sz="3200" dirty="0"/>
                    <a:t>30</a:t>
                  </a:r>
                  <a:r>
                    <a:rPr kumimoji="1" lang="ja-JP" altLang="en-US" sz="3200" dirty="0"/>
                    <a:t>秒</a:t>
                  </a:r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4591462" y="35478985"/>
                <a:ext cx="1598483" cy="1145000"/>
                <a:chOff x="4928344" y="35478985"/>
                <a:chExt cx="1598483" cy="1145000"/>
              </a:xfrm>
            </p:grpSpPr>
            <p:sp>
              <p:nvSpPr>
                <p:cNvPr id="243" name="テキスト ボックス 242"/>
                <p:cNvSpPr txBox="1"/>
                <p:nvPr/>
              </p:nvSpPr>
              <p:spPr>
                <a:xfrm>
                  <a:off x="5121462" y="35546767"/>
                  <a:ext cx="1050288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sz="3200" dirty="0"/>
                    <a:t>安静</a:t>
                  </a:r>
                  <a:endParaRPr kumimoji="1" lang="en-US" altLang="ja-JP" sz="3200" dirty="0"/>
                </a:p>
                <a:p>
                  <a:pPr algn="ctr"/>
                  <a:r>
                    <a:rPr lang="en-US" altLang="ja-JP" sz="3200" dirty="0"/>
                    <a:t>24</a:t>
                  </a:r>
                  <a:r>
                    <a:rPr kumimoji="1" lang="ja-JP" altLang="en-US" sz="3200" dirty="0"/>
                    <a:t>秒</a:t>
                  </a:r>
                </a:p>
              </p:txBody>
            </p:sp>
            <p:sp>
              <p:nvSpPr>
                <p:cNvPr id="244" name="ホームベース 243"/>
                <p:cNvSpPr/>
                <p:nvPr/>
              </p:nvSpPr>
              <p:spPr>
                <a:xfrm>
                  <a:off x="4928344" y="35478985"/>
                  <a:ext cx="1598483" cy="1094679"/>
                </a:xfrm>
                <a:prstGeom prst="homePlate">
                  <a:avLst>
                    <a:gd name="adj" fmla="val 19882"/>
                  </a:avLst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96" name="グループ化 295"/>
            <p:cNvGrpSpPr/>
            <p:nvPr/>
          </p:nvGrpSpPr>
          <p:grpSpPr>
            <a:xfrm>
              <a:off x="398551" y="31202796"/>
              <a:ext cx="4501575" cy="837398"/>
              <a:chOff x="7866743" y="6717537"/>
              <a:chExt cx="4501575" cy="837398"/>
            </a:xfrm>
          </p:grpSpPr>
          <p:sp>
            <p:nvSpPr>
              <p:cNvPr id="297" name="正方形/長方形 296"/>
              <p:cNvSpPr/>
              <p:nvPr/>
            </p:nvSpPr>
            <p:spPr>
              <a:xfrm flipH="1" flipV="1">
                <a:off x="7866743" y="6717537"/>
                <a:ext cx="252000" cy="79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8" name="テキスト ボックス 297"/>
              <p:cNvSpPr txBox="1"/>
              <p:nvPr/>
            </p:nvSpPr>
            <p:spPr>
              <a:xfrm>
                <a:off x="8233853" y="6785494"/>
                <a:ext cx="4134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</a:pPr>
                <a:r>
                  <a:rPr lang="ja-JP" altLang="en-US" sz="4400" b="1" dirty="0">
                    <a:latin typeface="メイリオ"/>
                    <a:ea typeface="メイリオ"/>
                    <a:cs typeface="Times New Roman" panose="02020603050405020304" pitchFamily="18" charset="0"/>
                  </a:rPr>
                  <a:t>セッション内容</a:t>
                </a:r>
              </a:p>
            </p:txBody>
          </p:sp>
        </p:grpSp>
        <p:sp>
          <p:nvSpPr>
            <p:cNvPr id="302" name="テキスト ボックス 301"/>
            <p:cNvSpPr txBox="1"/>
            <p:nvPr/>
          </p:nvSpPr>
          <p:spPr>
            <a:xfrm>
              <a:off x="538614" y="32230395"/>
              <a:ext cx="105028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3200" dirty="0"/>
                <a:t>初期</a:t>
              </a:r>
              <a:endParaRPr lang="en-US" altLang="ja-JP" sz="3200" dirty="0"/>
            </a:p>
            <a:p>
              <a:pPr algn="ctr">
                <a:lnSpc>
                  <a:spcPct val="125000"/>
                </a:lnSpc>
              </a:pPr>
              <a:r>
                <a:rPr lang="ja-JP" altLang="en-US" sz="3200" dirty="0"/>
                <a:t>安静</a:t>
              </a:r>
              <a:endParaRPr lang="en-US" altLang="ja-JP" sz="3200" dirty="0"/>
            </a:p>
            <a:p>
              <a:pPr algn="ctr">
                <a:lnSpc>
                  <a:spcPct val="125000"/>
                </a:lnSpc>
              </a:pPr>
              <a:r>
                <a:rPr lang="en-US" altLang="ja-JP" sz="3200" dirty="0"/>
                <a:t>60</a:t>
              </a:r>
              <a:r>
                <a:rPr lang="ja-JP" altLang="en-US" sz="3200" dirty="0"/>
                <a:t>秒</a:t>
              </a:r>
              <a:endParaRPr lang="en-US" altLang="ja-JP" sz="3200" dirty="0"/>
            </a:p>
          </p:txBody>
        </p:sp>
        <p:sp>
          <p:nvSpPr>
            <p:cNvPr id="304" name="テキスト ボックス 303"/>
            <p:cNvSpPr txBox="1"/>
            <p:nvPr/>
          </p:nvSpPr>
          <p:spPr>
            <a:xfrm>
              <a:off x="6794141" y="32861337"/>
              <a:ext cx="8563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ja-JP" sz="3200" dirty="0"/>
                <a:t>× 7</a:t>
              </a:r>
            </a:p>
          </p:txBody>
        </p:sp>
        <p:sp>
          <p:nvSpPr>
            <p:cNvPr id="305" name="テキスト ボックス 304"/>
            <p:cNvSpPr txBox="1"/>
            <p:nvPr/>
          </p:nvSpPr>
          <p:spPr>
            <a:xfrm>
              <a:off x="1530513" y="32845948"/>
              <a:ext cx="425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ja-JP" sz="3200" dirty="0"/>
                <a:t>+</a:t>
              </a:r>
            </a:p>
          </p:txBody>
        </p:sp>
        <p:sp>
          <p:nvSpPr>
            <p:cNvPr id="128" name="左中かっこ 127"/>
            <p:cNvSpPr/>
            <p:nvPr/>
          </p:nvSpPr>
          <p:spPr>
            <a:xfrm rot="16200000">
              <a:off x="4293680" y="31656528"/>
              <a:ext cx="198964" cy="4882770"/>
            </a:xfrm>
            <a:prstGeom prst="leftBrace">
              <a:avLst/>
            </a:prstGeom>
            <a:ln w="38100">
              <a:solidFill>
                <a:srgbClr val="C55A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3648434" y="34361311"/>
              <a:ext cx="141577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3200" b="1" dirty="0">
                  <a:solidFill>
                    <a:srgbClr val="C55A11"/>
                  </a:solidFill>
                </a:rPr>
                <a:t>タスク</a:t>
              </a:r>
              <a:endParaRPr lang="en-US" altLang="ja-JP" sz="3200" b="1" dirty="0">
                <a:solidFill>
                  <a:srgbClr val="C55A11"/>
                </a:solidFill>
              </a:endParaRPr>
            </a:p>
          </p:txBody>
        </p:sp>
        <p:sp>
          <p:nvSpPr>
            <p:cNvPr id="307" name="テキスト ボックス 306"/>
            <p:cNvSpPr txBox="1"/>
            <p:nvPr/>
          </p:nvSpPr>
          <p:spPr>
            <a:xfrm>
              <a:off x="1072919" y="34916693"/>
              <a:ext cx="656782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ja-JP" sz="3200" b="1" dirty="0"/>
                <a:t>3</a:t>
              </a:r>
              <a:r>
                <a:rPr lang="ja-JP" altLang="en-US" sz="3200" b="1" dirty="0"/>
                <a:t>セッション実施</a:t>
              </a:r>
              <a:endParaRPr lang="en-US" altLang="ja-JP" sz="3200" b="1" dirty="0"/>
            </a:p>
            <a:p>
              <a:pPr algn="ctr">
                <a:lnSpc>
                  <a:spcPct val="125000"/>
                </a:lnSpc>
              </a:pPr>
              <a:r>
                <a:rPr lang="ja-JP" altLang="en-US" sz="3200" b="1" dirty="0"/>
                <a:t>（セッション</a:t>
              </a:r>
              <a:r>
                <a:rPr lang="en-US" altLang="ja-JP" sz="3200" b="1" dirty="0"/>
                <a:t>1</a:t>
              </a:r>
              <a:r>
                <a:rPr lang="ja-JP" altLang="en-US" sz="3200" b="1" dirty="0"/>
                <a:t>は解析から対象外）</a:t>
              </a:r>
              <a:endParaRPr lang="en-US" altLang="ja-JP" sz="3200" b="1" dirty="0"/>
            </a:p>
          </p:txBody>
        </p:sp>
      </p:grpSp>
      <p:sp>
        <p:nvSpPr>
          <p:cNvPr id="308" name="正方形/長方形 307"/>
          <p:cNvSpPr/>
          <p:nvPr/>
        </p:nvSpPr>
        <p:spPr>
          <a:xfrm>
            <a:off x="8080831" y="24587763"/>
            <a:ext cx="7781971" cy="18216000"/>
          </a:xfrm>
          <a:prstGeom prst="rect">
            <a:avLst/>
          </a:prstGeom>
          <a:noFill/>
          <a:ln w="161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11" name="グループ化 310"/>
          <p:cNvGrpSpPr/>
          <p:nvPr/>
        </p:nvGrpSpPr>
        <p:grpSpPr>
          <a:xfrm>
            <a:off x="16213820" y="41952905"/>
            <a:ext cx="14007599" cy="841329"/>
            <a:chOff x="16733233" y="35381516"/>
            <a:chExt cx="14393444" cy="841329"/>
          </a:xfrm>
        </p:grpSpPr>
        <p:sp>
          <p:nvSpPr>
            <p:cNvPr id="312" name="正方形/長方形 311"/>
            <p:cNvSpPr/>
            <p:nvPr/>
          </p:nvSpPr>
          <p:spPr>
            <a:xfrm>
              <a:off x="16733233" y="35381516"/>
              <a:ext cx="14393444" cy="828000"/>
            </a:xfrm>
            <a:prstGeom prst="rect">
              <a:avLst/>
            </a:prstGeom>
            <a:solidFill>
              <a:schemeClr val="accent2"/>
            </a:solidFill>
            <a:ln w="161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3" name="テキスト ボックス 312"/>
            <p:cNvSpPr txBox="1"/>
            <p:nvPr/>
          </p:nvSpPr>
          <p:spPr>
            <a:xfrm>
              <a:off x="16925650" y="35453404"/>
              <a:ext cx="141049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400" b="1" dirty="0">
                  <a:solidFill>
                    <a:schemeClr val="bg1"/>
                  </a:solidFill>
                </a:rPr>
                <a:t>血管剛性を脳活動の代用特性として利用できる可能性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9" name="正方形/長方形 308"/>
          <p:cNvSpPr/>
          <p:nvPr/>
        </p:nvSpPr>
        <p:spPr>
          <a:xfrm>
            <a:off x="16173970" y="24587763"/>
            <a:ext cx="14008872" cy="18216000"/>
          </a:xfrm>
          <a:prstGeom prst="rect">
            <a:avLst/>
          </a:prstGeom>
          <a:noFill/>
          <a:ln w="161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0" name="正方形/長方形 359"/>
          <p:cNvSpPr/>
          <p:nvPr/>
        </p:nvSpPr>
        <p:spPr>
          <a:xfrm>
            <a:off x="16173970" y="24587763"/>
            <a:ext cx="14007600" cy="972000"/>
          </a:xfrm>
          <a:prstGeom prst="rect">
            <a:avLst/>
          </a:prstGeom>
          <a:solidFill>
            <a:srgbClr val="002060"/>
          </a:solidFill>
          <a:ln w="161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テキスト ボックス 360"/>
          <p:cNvSpPr txBox="1"/>
          <p:nvPr/>
        </p:nvSpPr>
        <p:spPr>
          <a:xfrm>
            <a:off x="21161834" y="2466531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</a:rPr>
              <a:t>４者の関係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383" name="正方形/長方形 382"/>
          <p:cNvSpPr/>
          <p:nvPr/>
        </p:nvSpPr>
        <p:spPr>
          <a:xfrm>
            <a:off x="8080831" y="24587763"/>
            <a:ext cx="7783200" cy="972000"/>
          </a:xfrm>
          <a:prstGeom prst="rect">
            <a:avLst/>
          </a:prstGeom>
          <a:solidFill>
            <a:srgbClr val="002060"/>
          </a:solidFill>
          <a:ln w="161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テキスト ボックス 415"/>
          <p:cNvSpPr txBox="1"/>
          <p:nvPr/>
        </p:nvSpPr>
        <p:spPr>
          <a:xfrm>
            <a:off x="10341215" y="2466531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</a:rPr>
              <a:t>計測信号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8477030" y="25880247"/>
            <a:ext cx="6829007" cy="837398"/>
            <a:chOff x="7866743" y="6717537"/>
            <a:chExt cx="6829007" cy="837398"/>
          </a:xfrm>
        </p:grpSpPr>
        <p:sp>
          <p:nvSpPr>
            <p:cNvPr id="422" name="正方形/長方形 421"/>
            <p:cNvSpPr/>
            <p:nvPr/>
          </p:nvSpPr>
          <p:spPr>
            <a:xfrm flipH="1" flipV="1">
              <a:off x="7866743" y="6717537"/>
              <a:ext cx="252000" cy="79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テキスト ボックス 422"/>
            <p:cNvSpPr txBox="1"/>
            <p:nvPr/>
          </p:nvSpPr>
          <p:spPr>
            <a:xfrm>
              <a:off x="8233853" y="6785494"/>
              <a:ext cx="64618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ja-JP" altLang="en-US" sz="4400" b="1" dirty="0">
                  <a:latin typeface="メイリオ"/>
                  <a:ea typeface="メイリオ"/>
                  <a:cs typeface="Times New Roman" panose="02020603050405020304" pitchFamily="18" charset="0"/>
                </a:rPr>
                <a:t>生体信号（</a:t>
              </a:r>
              <a:r>
                <a:rPr lang="en-US" altLang="ja-JP" sz="4400" b="1" dirty="0" err="1">
                  <a:latin typeface="メイリオ"/>
                  <a:ea typeface="メイリオ"/>
                  <a:cs typeface="Times New Roman" panose="02020603050405020304" pitchFamily="18" charset="0"/>
                </a:rPr>
                <a:t>Sub.A</a:t>
              </a:r>
              <a:r>
                <a:rPr lang="en-US" altLang="ja-JP" sz="4400" b="1" dirty="0">
                  <a:latin typeface="メイリオ"/>
                  <a:ea typeface="メイリオ"/>
                  <a:cs typeface="Times New Roman" panose="02020603050405020304" pitchFamily="18" charset="0"/>
                </a:rPr>
                <a:t>, S2</a:t>
              </a:r>
              <a:r>
                <a:rPr lang="ja-JP" altLang="en-US" sz="4400" b="1" dirty="0">
                  <a:latin typeface="メイリオ"/>
                  <a:ea typeface="メイリオ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429" name="グループ化 428"/>
          <p:cNvGrpSpPr/>
          <p:nvPr/>
        </p:nvGrpSpPr>
        <p:grpSpPr>
          <a:xfrm>
            <a:off x="8477030" y="36855887"/>
            <a:ext cx="7420644" cy="1452952"/>
            <a:chOff x="7866743" y="6717537"/>
            <a:chExt cx="7420644" cy="1452952"/>
          </a:xfrm>
        </p:grpSpPr>
        <p:sp>
          <p:nvSpPr>
            <p:cNvPr id="430" name="正方形/長方形 429"/>
            <p:cNvSpPr/>
            <p:nvPr/>
          </p:nvSpPr>
          <p:spPr>
            <a:xfrm flipH="1" flipV="1">
              <a:off x="7866743" y="6717537"/>
              <a:ext cx="252000" cy="79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テキスト ボックス 430"/>
            <p:cNvSpPr txBox="1"/>
            <p:nvPr/>
          </p:nvSpPr>
          <p:spPr>
            <a:xfrm>
              <a:off x="8233853" y="6785494"/>
              <a:ext cx="70535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ja-JP" altLang="en-US" sz="4400" b="1" dirty="0">
                  <a:latin typeface="メイリオ"/>
                  <a:ea typeface="メイリオ"/>
                  <a:cs typeface="Times New Roman" panose="02020603050405020304" pitchFamily="18" charset="0"/>
                </a:rPr>
                <a:t>刺激時 ＞安静時の脳活動</a:t>
              </a:r>
              <a:endParaRPr lang="en-US" altLang="ja-JP" sz="4400" b="1" dirty="0">
                <a:latin typeface="メイリオ"/>
                <a:ea typeface="メイリオ"/>
                <a:cs typeface="Times New Roman" panose="02020603050405020304" pitchFamily="18" charset="0"/>
              </a:endParaRPr>
            </a:p>
            <a:p>
              <a:pPr>
                <a:buClr>
                  <a:srgbClr val="00B050"/>
                </a:buClr>
              </a:pPr>
              <a:r>
                <a:rPr lang="ja-JP" altLang="en-US" sz="4000" b="1" dirty="0"/>
                <a:t>集団解析（タスク１，</a:t>
              </a:r>
              <a:r>
                <a:rPr lang="en-US" altLang="ja-JP" sz="4000" b="1" dirty="0"/>
                <a:t>1.5</a:t>
              </a:r>
              <a:r>
                <a:rPr lang="ja-JP" altLang="en-US" sz="4000" b="1" dirty="0"/>
                <a:t>倍）</a:t>
              </a:r>
              <a:endParaRPr lang="en-US" altLang="ja-JP" sz="4000" b="1" dirty="0"/>
            </a:p>
          </p:txBody>
        </p:sp>
      </p:grpSp>
      <p:sp>
        <p:nvSpPr>
          <p:cNvPr id="432" name="テキスト ボックス 431"/>
          <p:cNvSpPr txBox="1"/>
          <p:nvPr/>
        </p:nvSpPr>
        <p:spPr>
          <a:xfrm>
            <a:off x="25048517" y="25723173"/>
            <a:ext cx="499367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dirty="0"/>
              <a:t>※</a:t>
            </a:r>
            <a:r>
              <a:rPr kumimoji="1" lang="ja-JP" altLang="en-US" sz="1800" dirty="0"/>
              <a:t>主観的疼痛度は</a:t>
            </a:r>
            <a:r>
              <a:rPr kumimoji="1" lang="en-US" altLang="ja-JP" sz="1800" dirty="0"/>
              <a:t>VAS</a:t>
            </a:r>
            <a:r>
              <a:rPr kumimoji="1" lang="ja-JP" altLang="en-US" sz="1800" dirty="0"/>
              <a:t>（</a:t>
            </a:r>
            <a:r>
              <a:rPr kumimoji="1" lang="en-US" altLang="ja-JP" sz="1800" dirty="0"/>
              <a:t>100</a:t>
            </a:r>
            <a:r>
              <a:rPr kumimoji="1" lang="ja-JP" altLang="en-US" sz="1800" dirty="0"/>
              <a:t>段階）評価を</a:t>
            </a:r>
            <a:endParaRPr kumimoji="1" lang="en-US" altLang="ja-JP" sz="1800" dirty="0"/>
          </a:p>
          <a:p>
            <a:pPr>
              <a:lnSpc>
                <a:spcPct val="120000"/>
              </a:lnSpc>
            </a:pPr>
            <a:r>
              <a:rPr lang="en-US" altLang="ja-JP" sz="1800" dirty="0"/>
              <a:t>   </a:t>
            </a:r>
            <a:r>
              <a:rPr kumimoji="1" lang="ja-JP" altLang="en-US" sz="1800" dirty="0"/>
              <a:t>各被験者の各セッションごとに標準化した値</a:t>
            </a:r>
          </a:p>
        </p:txBody>
      </p:sp>
      <p:pic>
        <p:nvPicPr>
          <p:cNvPr id="434" name="図 4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48973" y="26903161"/>
            <a:ext cx="5766387" cy="2164003"/>
          </a:xfrm>
          <a:prstGeom prst="rect">
            <a:avLst/>
          </a:prstGeom>
        </p:spPr>
      </p:pic>
      <p:pic>
        <p:nvPicPr>
          <p:cNvPr id="437" name="図 4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8973" y="29202201"/>
            <a:ext cx="5766387" cy="2164003"/>
          </a:xfrm>
          <a:prstGeom prst="rect">
            <a:avLst/>
          </a:prstGeom>
        </p:spPr>
      </p:pic>
      <p:pic>
        <p:nvPicPr>
          <p:cNvPr id="439" name="図 4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8973" y="29196106"/>
            <a:ext cx="5766387" cy="2170098"/>
          </a:xfrm>
          <a:prstGeom prst="rect">
            <a:avLst/>
          </a:prstGeom>
        </p:spPr>
      </p:pic>
      <p:pic>
        <p:nvPicPr>
          <p:cNvPr id="440" name="図 4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48973" y="31495146"/>
            <a:ext cx="5766387" cy="2170098"/>
          </a:xfrm>
          <a:prstGeom prst="rect">
            <a:avLst/>
          </a:prstGeom>
        </p:spPr>
      </p:pic>
      <p:pic>
        <p:nvPicPr>
          <p:cNvPr id="443" name="図 4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48973" y="33803330"/>
            <a:ext cx="5760291" cy="2160955"/>
          </a:xfrm>
          <a:prstGeom prst="rect">
            <a:avLst/>
          </a:prstGeom>
        </p:spPr>
      </p:pic>
      <p:pic>
        <p:nvPicPr>
          <p:cNvPr id="447" name="図 44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48973" y="26906209"/>
            <a:ext cx="5760291" cy="2160955"/>
          </a:xfrm>
          <a:prstGeom prst="rect">
            <a:avLst/>
          </a:prstGeom>
        </p:spPr>
      </p:pic>
      <p:grpSp>
        <p:nvGrpSpPr>
          <p:cNvPr id="457" name="グループ化 456"/>
          <p:cNvGrpSpPr/>
          <p:nvPr/>
        </p:nvGrpSpPr>
        <p:grpSpPr>
          <a:xfrm>
            <a:off x="9343021" y="26798063"/>
            <a:ext cx="490839" cy="2316571"/>
            <a:chOff x="8909887" y="26943776"/>
            <a:chExt cx="490839" cy="2316571"/>
          </a:xfrm>
        </p:grpSpPr>
        <p:sp>
          <p:nvSpPr>
            <p:cNvPr id="453" name="テキスト ボックス 452"/>
            <p:cNvSpPr txBox="1"/>
            <p:nvPr/>
          </p:nvSpPr>
          <p:spPr>
            <a:xfrm>
              <a:off x="9030112" y="26943776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54" name="テキスト ボックス 453"/>
            <p:cNvSpPr txBox="1"/>
            <p:nvPr/>
          </p:nvSpPr>
          <p:spPr>
            <a:xfrm>
              <a:off x="9030112" y="27551819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55" name="テキスト ボックス 454"/>
            <p:cNvSpPr txBox="1"/>
            <p:nvPr/>
          </p:nvSpPr>
          <p:spPr>
            <a:xfrm>
              <a:off x="9030112" y="28159862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56" name="テキスト ボックス 455"/>
            <p:cNvSpPr txBox="1"/>
            <p:nvPr/>
          </p:nvSpPr>
          <p:spPr>
            <a:xfrm>
              <a:off x="8909887" y="28767904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pic>
        <p:nvPicPr>
          <p:cNvPr id="448" name="図 4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48973" y="29205249"/>
            <a:ext cx="5760291" cy="2160955"/>
          </a:xfrm>
          <a:prstGeom prst="rect">
            <a:avLst/>
          </a:prstGeom>
        </p:spPr>
      </p:pic>
      <p:grpSp>
        <p:nvGrpSpPr>
          <p:cNvPr id="464" name="グループ化 463"/>
          <p:cNvGrpSpPr/>
          <p:nvPr/>
        </p:nvGrpSpPr>
        <p:grpSpPr>
          <a:xfrm>
            <a:off x="9091349" y="29108671"/>
            <a:ext cx="742511" cy="2316571"/>
            <a:chOff x="8795574" y="29363590"/>
            <a:chExt cx="742511" cy="2316571"/>
          </a:xfrm>
        </p:grpSpPr>
        <p:sp>
          <p:nvSpPr>
            <p:cNvPr id="459" name="テキスト ボックス 458"/>
            <p:cNvSpPr txBox="1"/>
            <p:nvPr/>
          </p:nvSpPr>
          <p:spPr>
            <a:xfrm>
              <a:off x="8795574" y="29363590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150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60" name="テキスト ボックス 459"/>
            <p:cNvSpPr txBox="1"/>
            <p:nvPr/>
          </p:nvSpPr>
          <p:spPr>
            <a:xfrm>
              <a:off x="8795574" y="29971633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100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62" name="テキスト ボックス 461"/>
            <p:cNvSpPr txBox="1"/>
            <p:nvPr/>
          </p:nvSpPr>
          <p:spPr>
            <a:xfrm>
              <a:off x="8981522" y="30579676"/>
              <a:ext cx="5565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63" name="テキスト ボックス 462"/>
            <p:cNvSpPr txBox="1"/>
            <p:nvPr/>
          </p:nvSpPr>
          <p:spPr>
            <a:xfrm>
              <a:off x="9167471" y="31187718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pic>
        <p:nvPicPr>
          <p:cNvPr id="450" name="図 4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48973" y="33803330"/>
            <a:ext cx="5760291" cy="2160955"/>
          </a:xfrm>
          <a:prstGeom prst="rect">
            <a:avLst/>
          </a:prstGeom>
        </p:spPr>
      </p:pic>
      <p:grpSp>
        <p:nvGrpSpPr>
          <p:cNvPr id="465" name="グループ化 464"/>
          <p:cNvGrpSpPr/>
          <p:nvPr/>
        </p:nvGrpSpPr>
        <p:grpSpPr>
          <a:xfrm>
            <a:off x="9343021" y="33729887"/>
            <a:ext cx="490839" cy="2316571"/>
            <a:chOff x="8909887" y="26943776"/>
            <a:chExt cx="490839" cy="2316571"/>
          </a:xfrm>
        </p:grpSpPr>
        <p:sp>
          <p:nvSpPr>
            <p:cNvPr id="466" name="テキスト ボックス 465"/>
            <p:cNvSpPr txBox="1"/>
            <p:nvPr/>
          </p:nvSpPr>
          <p:spPr>
            <a:xfrm>
              <a:off x="9030112" y="26943776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4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67" name="テキスト ボックス 466"/>
            <p:cNvSpPr txBox="1"/>
            <p:nvPr/>
          </p:nvSpPr>
          <p:spPr>
            <a:xfrm>
              <a:off x="9030112" y="27551819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68" name="テキスト ボックス 467"/>
            <p:cNvSpPr txBox="1"/>
            <p:nvPr/>
          </p:nvSpPr>
          <p:spPr>
            <a:xfrm>
              <a:off x="9030112" y="28159862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69" name="テキスト ボックス 468"/>
            <p:cNvSpPr txBox="1"/>
            <p:nvPr/>
          </p:nvSpPr>
          <p:spPr>
            <a:xfrm>
              <a:off x="8909887" y="28767904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pic>
        <p:nvPicPr>
          <p:cNvPr id="451" name="図 45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48973" y="31504289"/>
            <a:ext cx="5760291" cy="2160955"/>
          </a:xfrm>
          <a:prstGeom prst="rect">
            <a:avLst/>
          </a:prstGeom>
        </p:spPr>
      </p:pic>
      <p:grpSp>
        <p:nvGrpSpPr>
          <p:cNvPr id="475" name="グループ化 474"/>
          <p:cNvGrpSpPr/>
          <p:nvPr/>
        </p:nvGrpSpPr>
        <p:grpSpPr>
          <a:xfrm>
            <a:off x="9343021" y="31419279"/>
            <a:ext cx="490839" cy="2316571"/>
            <a:chOff x="8539515" y="31862501"/>
            <a:chExt cx="490839" cy="2316571"/>
          </a:xfrm>
        </p:grpSpPr>
        <p:sp>
          <p:nvSpPr>
            <p:cNvPr id="471" name="テキスト ボックス 470"/>
            <p:cNvSpPr txBox="1"/>
            <p:nvPr/>
          </p:nvSpPr>
          <p:spPr>
            <a:xfrm>
              <a:off x="8659740" y="31862501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73" name="テキスト ボックス 472"/>
            <p:cNvSpPr txBox="1"/>
            <p:nvPr/>
          </p:nvSpPr>
          <p:spPr>
            <a:xfrm>
              <a:off x="8659740" y="32774565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74" name="テキスト ボックス 473"/>
            <p:cNvSpPr txBox="1"/>
            <p:nvPr/>
          </p:nvSpPr>
          <p:spPr>
            <a:xfrm>
              <a:off x="8539515" y="33686629"/>
              <a:ext cx="4812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15" name="グループ化 514"/>
          <p:cNvGrpSpPr/>
          <p:nvPr/>
        </p:nvGrpSpPr>
        <p:grpSpPr>
          <a:xfrm>
            <a:off x="9799714" y="35910300"/>
            <a:ext cx="5998952" cy="492443"/>
            <a:chOff x="9799714" y="35935698"/>
            <a:chExt cx="5998952" cy="492443"/>
          </a:xfrm>
        </p:grpSpPr>
        <p:sp>
          <p:nvSpPr>
            <p:cNvPr id="507" name="テキスト ボックス 506"/>
            <p:cNvSpPr txBox="1"/>
            <p:nvPr/>
          </p:nvSpPr>
          <p:spPr>
            <a:xfrm>
              <a:off x="9799714" y="35935698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08" name="テキスト ボックス 507"/>
            <p:cNvSpPr txBox="1"/>
            <p:nvPr/>
          </p:nvSpPr>
          <p:spPr>
            <a:xfrm>
              <a:off x="10702244" y="35935698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100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09" name="テキスト ボックス 508"/>
            <p:cNvSpPr txBox="1"/>
            <p:nvPr/>
          </p:nvSpPr>
          <p:spPr>
            <a:xfrm>
              <a:off x="11790722" y="35935698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200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10" name="テキスト ボックス 509"/>
            <p:cNvSpPr txBox="1"/>
            <p:nvPr/>
          </p:nvSpPr>
          <p:spPr>
            <a:xfrm>
              <a:off x="12879200" y="35935698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300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12" name="テキスト ボックス 511"/>
            <p:cNvSpPr txBox="1"/>
            <p:nvPr/>
          </p:nvSpPr>
          <p:spPr>
            <a:xfrm>
              <a:off x="15056155" y="35935698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500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14" name="テキスト ボックス 513"/>
            <p:cNvSpPr txBox="1"/>
            <p:nvPr/>
          </p:nvSpPr>
          <p:spPr>
            <a:xfrm>
              <a:off x="13967678" y="35935698"/>
              <a:ext cx="7425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6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400</a:t>
              </a:r>
              <a:endParaRPr kumimoji="1" lang="ja-JP" altLang="en-US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516" name="テキスト ボックス 515"/>
          <p:cNvSpPr txBox="1"/>
          <p:nvPr/>
        </p:nvSpPr>
        <p:spPr>
          <a:xfrm>
            <a:off x="11909620" y="36321474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 </a:t>
            </a:r>
            <a:r>
              <a:rPr lang="en-US" altLang="ja-JP" sz="2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[sec]</a:t>
            </a:r>
          </a:p>
        </p:txBody>
      </p:sp>
      <p:sp>
        <p:nvSpPr>
          <p:cNvPr id="517" name="テキスト ボックス 516"/>
          <p:cNvSpPr txBox="1"/>
          <p:nvPr/>
        </p:nvSpPr>
        <p:spPr>
          <a:xfrm rot="16200000">
            <a:off x="7847569" y="29964083"/>
            <a:ext cx="21323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血圧 </a:t>
            </a:r>
            <a:r>
              <a:rPr lang="en-US" altLang="ja-JP" sz="26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[mmHg]</a:t>
            </a:r>
            <a:endParaRPr kumimoji="1" lang="ja-JP" altLang="en-US" sz="2600" b="1" baseline="-25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18" name="テキスト ボックス 517"/>
          <p:cNvSpPr txBox="1"/>
          <p:nvPr/>
        </p:nvSpPr>
        <p:spPr>
          <a:xfrm rot="16200000">
            <a:off x="7856386" y="32327386"/>
            <a:ext cx="2114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容積脈波 </a:t>
            </a:r>
            <a:r>
              <a:rPr lang="en-US" altLang="ja-JP" sz="26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[%]</a:t>
            </a:r>
            <a:endParaRPr kumimoji="1" lang="ja-JP" altLang="en-US" sz="2600" b="1" baseline="-25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19" name="テキスト ボックス 518"/>
          <p:cNvSpPr txBox="1"/>
          <p:nvPr/>
        </p:nvSpPr>
        <p:spPr>
          <a:xfrm rot="16200000">
            <a:off x="7703235" y="34469509"/>
            <a:ext cx="2087431" cy="825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標準化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914400">
              <a:lnSpc>
                <a:spcPct val="70000"/>
              </a:lnSpc>
              <a:buClr>
                <a:srgbClr val="00B050"/>
              </a:buClr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血管剛性</a:t>
            </a:r>
            <a:r>
              <a:rPr lang="en-US" altLang="ja-JP" sz="2800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ja-JP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テキスト ボックス 519"/>
          <p:cNvSpPr txBox="1"/>
          <p:nvPr/>
        </p:nvSpPr>
        <p:spPr>
          <a:xfrm rot="16200000">
            <a:off x="8061570" y="27710307"/>
            <a:ext cx="1704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心電図 </a:t>
            </a:r>
            <a:r>
              <a:rPr lang="en-US" altLang="ja-JP" sz="26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[V]</a:t>
            </a:r>
            <a:endParaRPr kumimoji="1" lang="ja-JP" altLang="en-US" sz="2600" b="1" baseline="-25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521" name="図 5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1" y="38359247"/>
            <a:ext cx="2524125" cy="4181475"/>
          </a:xfrm>
          <a:prstGeom prst="rect">
            <a:avLst/>
          </a:prstGeom>
        </p:spPr>
      </p:pic>
      <p:pic>
        <p:nvPicPr>
          <p:cNvPr id="522" name="図 5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140" y="38359247"/>
            <a:ext cx="2124075" cy="2095500"/>
          </a:xfrm>
          <a:prstGeom prst="rect">
            <a:avLst/>
          </a:prstGeom>
        </p:spPr>
      </p:pic>
      <p:cxnSp>
        <p:nvCxnSpPr>
          <p:cNvPr id="352" name="直線矢印コネクタ 351"/>
          <p:cNvCxnSpPr/>
          <p:nvPr/>
        </p:nvCxnSpPr>
        <p:spPr>
          <a:xfrm flipH="1">
            <a:off x="19638950" y="35744248"/>
            <a:ext cx="7092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84" name="直線矢印コネクタ 583"/>
          <p:cNvCxnSpPr/>
          <p:nvPr/>
        </p:nvCxnSpPr>
        <p:spPr>
          <a:xfrm>
            <a:off x="18269495" y="28707599"/>
            <a:ext cx="8595750" cy="6249528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86" name="直線矢印コネクタ 585"/>
          <p:cNvCxnSpPr/>
          <p:nvPr/>
        </p:nvCxnSpPr>
        <p:spPr>
          <a:xfrm flipH="1">
            <a:off x="19510397" y="28707599"/>
            <a:ext cx="8595750" cy="6249528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arrow"/>
            <a:tailEnd type="arrow"/>
          </a:ln>
          <a:effectLst/>
        </p:spPr>
      </p:cxnSp>
      <p:sp>
        <p:nvSpPr>
          <p:cNvPr id="338" name="テキスト ボックス 337"/>
          <p:cNvSpPr txBox="1"/>
          <p:nvPr/>
        </p:nvSpPr>
        <p:spPr>
          <a:xfrm>
            <a:off x="16519027" y="34576236"/>
            <a:ext cx="2954655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00743D"/>
                </a:solidFill>
                <a:latin typeface="メイリオ"/>
                <a:cs typeface="Times New Roman" panose="02020603050405020304" pitchFamily="18" charset="0"/>
              </a:rPr>
              <a:t>標準化</a:t>
            </a:r>
            <a:endParaRPr lang="en-US" altLang="ja-JP" sz="5400" b="1" dirty="0">
              <a:solidFill>
                <a:srgbClr val="00743D"/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00743D"/>
                </a:solidFill>
                <a:latin typeface="メイリオ"/>
                <a:cs typeface="Times New Roman" panose="02020603050405020304" pitchFamily="18" charset="0"/>
              </a:rPr>
              <a:t>血管剛性</a:t>
            </a:r>
            <a:endParaRPr lang="en-US" altLang="ja-JP" sz="5400" b="1" dirty="0">
              <a:solidFill>
                <a:srgbClr val="00743D"/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lnSpc>
                <a:spcPct val="70000"/>
              </a:lnSpc>
              <a:buClr>
                <a:srgbClr val="00B050"/>
              </a:buClr>
            </a:pPr>
            <a:r>
              <a:rPr lang="en-US" altLang="ja-JP" sz="5400" b="1" i="1" dirty="0" err="1">
                <a:solidFill>
                  <a:srgbClr val="00743D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5400" b="1" i="1" baseline="-25000" dirty="0" err="1">
                <a:solidFill>
                  <a:srgbClr val="007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5400" b="1" baseline="-25000" dirty="0" err="1">
                <a:solidFill>
                  <a:srgbClr val="007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ja-JP" altLang="en-US" sz="5400" baseline="-25000" dirty="0">
              <a:solidFill>
                <a:srgbClr val="0074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テキスト ボックス 339"/>
          <p:cNvSpPr txBox="1"/>
          <p:nvPr/>
        </p:nvSpPr>
        <p:spPr>
          <a:xfrm>
            <a:off x="26896218" y="34867085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C0504D"/>
                </a:solidFill>
                <a:latin typeface="メイリオ"/>
                <a:cs typeface="Times New Roman" panose="02020603050405020304" pitchFamily="18" charset="0"/>
              </a:rPr>
              <a:t>回帰係数</a:t>
            </a:r>
            <a:endParaRPr lang="en-US" altLang="ja-JP" sz="5400" b="1" dirty="0">
              <a:solidFill>
                <a:srgbClr val="C0504D"/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buClr>
                <a:srgbClr val="00B050"/>
              </a:buClr>
            </a:pPr>
            <a:r>
              <a:rPr lang="en-US" altLang="ja-JP" sz="5400" b="1" i="1" dirty="0">
                <a:solidFill>
                  <a:srgbClr val="C0504D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5400" b="1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5400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16519027" y="2698452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E46D0A"/>
                </a:solidFill>
                <a:latin typeface="メイリオ"/>
                <a:cs typeface="Times New Roman" panose="02020603050405020304" pitchFamily="18" charset="0"/>
              </a:rPr>
              <a:t>刺激振幅</a:t>
            </a:r>
          </a:p>
        </p:txBody>
      </p:sp>
      <p:sp>
        <p:nvSpPr>
          <p:cNvPr id="341" name="テキスト ボックス 340"/>
          <p:cNvSpPr txBox="1"/>
          <p:nvPr/>
        </p:nvSpPr>
        <p:spPr>
          <a:xfrm>
            <a:off x="27242466" y="26569031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53548A"/>
                </a:solidFill>
                <a:latin typeface="メイリオ"/>
                <a:cs typeface="Times New Roman" panose="02020603050405020304" pitchFamily="18" charset="0"/>
              </a:rPr>
              <a:t>主観的</a:t>
            </a:r>
            <a:endParaRPr lang="en-US" altLang="ja-JP" sz="5400" b="1" dirty="0">
              <a:solidFill>
                <a:srgbClr val="53548A"/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53548A"/>
                </a:solidFill>
                <a:latin typeface="メイリオ"/>
                <a:cs typeface="Times New Roman" panose="02020603050405020304" pitchFamily="18" charset="0"/>
              </a:rPr>
              <a:t>疼痛度</a:t>
            </a:r>
          </a:p>
        </p:txBody>
      </p:sp>
      <p:cxnSp>
        <p:nvCxnSpPr>
          <p:cNvPr id="363" name="直線矢印コネクタ 362"/>
          <p:cNvCxnSpPr/>
          <p:nvPr/>
        </p:nvCxnSpPr>
        <p:spPr>
          <a:xfrm flipH="1">
            <a:off x="19638950" y="27446194"/>
            <a:ext cx="7092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54" name="直線矢印コネクタ 353"/>
          <p:cNvCxnSpPr/>
          <p:nvPr/>
        </p:nvCxnSpPr>
        <p:spPr>
          <a:xfrm rot="5400000" flipH="1" flipV="1">
            <a:off x="15140418" y="31595221"/>
            <a:ext cx="5760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57" name="直線矢印コネクタ 356"/>
          <p:cNvCxnSpPr/>
          <p:nvPr/>
        </p:nvCxnSpPr>
        <p:spPr>
          <a:xfrm rot="5400000" flipH="1" flipV="1">
            <a:off x="25484093" y="31595221"/>
            <a:ext cx="5760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arrow"/>
            <a:tailEnd type="arrow"/>
          </a:ln>
          <a:effectLst/>
        </p:spPr>
      </p:cxnSp>
      <p:sp>
        <p:nvSpPr>
          <p:cNvPr id="577" name="テキスト ボックス 576"/>
          <p:cNvSpPr txBox="1"/>
          <p:nvPr/>
        </p:nvSpPr>
        <p:spPr>
          <a:xfrm>
            <a:off x="16267530" y="36936136"/>
            <a:ext cx="499367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dirty="0"/>
              <a:t>※</a:t>
            </a:r>
            <a:r>
              <a:rPr lang="ja-JP" altLang="en-US" sz="1800" dirty="0"/>
              <a:t>標準化血管剛性</a:t>
            </a:r>
            <a:r>
              <a:rPr lang="en-US" altLang="ja-JP" sz="1800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1800" i="1" baseline="-25000" dirty="0" err="1">
                <a:latin typeface="Times New Roman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1800" baseline="-25000" dirty="0" err="1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1800" dirty="0"/>
              <a:t>は血管剛性</a:t>
            </a:r>
            <a:r>
              <a:rPr lang="en-US" altLang="ja-JP" sz="1800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1800" i="1" baseline="-25000" dirty="0" err="1">
                <a:latin typeface="Times New Roman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1800" i="1" baseline="-250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800" dirty="0"/>
              <a:t>を</a:t>
            </a:r>
            <a:endParaRPr lang="en-US" altLang="ja-JP" sz="1800" dirty="0"/>
          </a:p>
          <a:p>
            <a:pPr>
              <a:lnSpc>
                <a:spcPct val="120000"/>
              </a:lnSpc>
            </a:pPr>
            <a:r>
              <a:rPr lang="en-US" altLang="ja-JP" sz="1800" dirty="0"/>
              <a:t>   </a:t>
            </a:r>
            <a:r>
              <a:rPr lang="ja-JP" altLang="en-US" sz="1800" dirty="0"/>
              <a:t>各被験者の各セッションごとに標準化した値</a:t>
            </a:r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2E956713-964C-439C-A7B9-ABBAF4242851}"/>
              </a:ext>
            </a:extLst>
          </p:cNvPr>
          <p:cNvSpPr txBox="1"/>
          <p:nvPr/>
        </p:nvSpPr>
        <p:spPr>
          <a:xfrm>
            <a:off x="17416328" y="37816016"/>
            <a:ext cx="89050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4000" b="1" dirty="0"/>
              <a:t>他の交感神経活動指標と比較すると</a:t>
            </a:r>
            <a:r>
              <a:rPr lang="en-US" altLang="ja-JP" sz="4000" b="1" dirty="0"/>
              <a:t>…</a:t>
            </a:r>
          </a:p>
        </p:txBody>
      </p:sp>
      <p:pic>
        <p:nvPicPr>
          <p:cNvPr id="658" name="図 6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226320" y="38974426"/>
            <a:ext cx="2413836" cy="2412406"/>
          </a:xfrm>
          <a:prstGeom prst="rect">
            <a:avLst/>
          </a:prstGeom>
        </p:spPr>
      </p:pic>
      <p:sp>
        <p:nvSpPr>
          <p:cNvPr id="653" name="テキスト ボックス 652"/>
          <p:cNvSpPr txBox="1"/>
          <p:nvPr/>
        </p:nvSpPr>
        <p:spPr>
          <a:xfrm>
            <a:off x="17817087" y="3890820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2.0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54" name="テキスト ボックス 653"/>
          <p:cNvSpPr txBox="1"/>
          <p:nvPr/>
        </p:nvSpPr>
        <p:spPr>
          <a:xfrm>
            <a:off x="17817087" y="39624201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0.5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55" name="テキスト ボックス 654"/>
          <p:cNvSpPr txBox="1"/>
          <p:nvPr/>
        </p:nvSpPr>
        <p:spPr>
          <a:xfrm>
            <a:off x="17732128" y="4034019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-1.0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56" name="テキスト ボックス 655"/>
          <p:cNvSpPr txBox="1"/>
          <p:nvPr/>
        </p:nvSpPr>
        <p:spPr>
          <a:xfrm>
            <a:off x="17732128" y="41056186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-2.5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645" name="グループ化 644"/>
          <p:cNvGrpSpPr/>
          <p:nvPr/>
        </p:nvGrpSpPr>
        <p:grpSpPr>
          <a:xfrm>
            <a:off x="18044226" y="41197802"/>
            <a:ext cx="2705446" cy="400110"/>
            <a:chOff x="23725988" y="32964015"/>
            <a:chExt cx="2705446" cy="400110"/>
          </a:xfrm>
        </p:grpSpPr>
        <p:sp>
          <p:nvSpPr>
            <p:cNvPr id="648" name="テキスト ボックス 647"/>
            <p:cNvSpPr txBox="1"/>
            <p:nvPr/>
          </p:nvSpPr>
          <p:spPr>
            <a:xfrm>
              <a:off x="23725988" y="32964015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50" name="テキスト ボックス 649"/>
            <p:cNvSpPr txBox="1"/>
            <p:nvPr/>
          </p:nvSpPr>
          <p:spPr>
            <a:xfrm>
              <a:off x="24504264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51" name="テキスト ボックス 650"/>
            <p:cNvSpPr txBox="1"/>
            <p:nvPr/>
          </p:nvSpPr>
          <p:spPr>
            <a:xfrm>
              <a:off x="25197582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3.0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52" name="テキスト ボックス 651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646" name="テキスト ボックス 645"/>
          <p:cNvSpPr txBox="1"/>
          <p:nvPr/>
        </p:nvSpPr>
        <p:spPr>
          <a:xfrm>
            <a:off x="18830450" y="415095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平均血圧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7" name="テキスト ボックス 646"/>
          <p:cNvSpPr txBox="1"/>
          <p:nvPr/>
        </p:nvSpPr>
        <p:spPr>
          <a:xfrm rot="16200000">
            <a:off x="16687147" y="40003268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en-US" altLang="ja-JP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テキスト ボックス 640"/>
              <p:cNvSpPr txBox="1"/>
              <p:nvPr/>
            </p:nvSpPr>
            <p:spPr>
              <a:xfrm>
                <a:off x="17535529" y="38468275"/>
                <a:ext cx="317586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ja-JP" sz="3000" b="1" i="1" dirty="0">
                    <a:solidFill>
                      <a:schemeClr val="tx1"/>
                    </a:solidFill>
                    <a:latin typeface="Times New Roman"/>
                    <a:ea typeface="ＭＳ Ｐゴシック"/>
                  </a:rPr>
                  <a:t>r</a:t>
                </a:r>
                <a:r>
                  <a:rPr lang="en-US" altLang="ja-JP" sz="3000" b="1" dirty="0">
                    <a:solidFill>
                      <a:schemeClr val="tx1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/>
                      </a:rPr>
                      <m:t>−</m:t>
                    </m:r>
                  </m:oMath>
                </a14:m>
                <a:r>
                  <a:rPr lang="en-US" altLang="ja-JP" sz="3000" b="1" dirty="0">
                    <a:solidFill>
                      <a:schemeClr val="tx1"/>
                    </a:solidFill>
                    <a:latin typeface="Times New Roman"/>
                    <a:ea typeface="ＭＳ Ｐゴシック"/>
                  </a:rPr>
                  <a:t>0.07, </a:t>
                </a:r>
                <a:r>
                  <a:rPr lang="en-US" altLang="ja-JP" sz="3000" b="1" i="1" dirty="0">
                    <a:solidFill>
                      <a:schemeClr val="tx1"/>
                    </a:solidFill>
                    <a:latin typeface="Times New Roman"/>
                    <a:ea typeface="ＭＳ Ｐゴシック"/>
                  </a:rPr>
                  <a:t>p</a:t>
                </a:r>
                <a:r>
                  <a:rPr lang="en-US" altLang="ja-JP" sz="3000" b="1" dirty="0">
                    <a:solidFill>
                      <a:schemeClr val="tx1"/>
                    </a:solidFill>
                    <a:latin typeface="Times New Roman"/>
                    <a:ea typeface="ＭＳ Ｐゴシック"/>
                  </a:rPr>
                  <a:t> = 0.30</a:t>
                </a:r>
                <a:endParaRPr lang="ja-JP" altLang="en-US" sz="3000" b="1" dirty="0">
                  <a:solidFill>
                    <a:schemeClr val="tx1"/>
                  </a:solidFill>
                  <a:latin typeface="Times New Roman"/>
                  <a:ea typeface="ＭＳ Ｐゴシック"/>
                </a:endParaRPr>
              </a:p>
            </p:txBody>
          </p:sp>
        </mc:Choice>
        <mc:Fallback xmlns="">
          <p:sp>
            <p:nvSpPr>
              <p:cNvPr id="641" name="テキスト ボックス 6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529" y="38468275"/>
                <a:ext cx="3175869" cy="553998"/>
              </a:xfrm>
              <a:prstGeom prst="rect">
                <a:avLst/>
              </a:prstGeom>
              <a:blipFill>
                <a:blip r:embed="rId28"/>
                <a:stretch>
                  <a:fillRect l="-4607" t="-14286" r="-4031" b="-32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7" name="図 65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226320" y="38974426"/>
            <a:ext cx="2412312" cy="2412406"/>
          </a:xfrm>
          <a:prstGeom prst="rect">
            <a:avLst/>
          </a:prstGeom>
        </p:spPr>
      </p:pic>
      <p:pic>
        <p:nvPicPr>
          <p:cNvPr id="662" name="図 66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242232" y="38974426"/>
            <a:ext cx="2413836" cy="2412406"/>
          </a:xfrm>
          <a:prstGeom prst="rect">
            <a:avLst/>
          </a:prstGeom>
        </p:spPr>
      </p:pic>
      <p:sp>
        <p:nvSpPr>
          <p:cNvPr id="663" name="テキスト ボックス 662"/>
          <p:cNvSpPr txBox="1"/>
          <p:nvPr/>
        </p:nvSpPr>
        <p:spPr>
          <a:xfrm>
            <a:off x="21832999" y="3890820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2.0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64" name="テキスト ボックス 663"/>
          <p:cNvSpPr txBox="1"/>
          <p:nvPr/>
        </p:nvSpPr>
        <p:spPr>
          <a:xfrm>
            <a:off x="21832999" y="39624201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0.5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65" name="テキスト ボックス 664"/>
          <p:cNvSpPr txBox="1"/>
          <p:nvPr/>
        </p:nvSpPr>
        <p:spPr>
          <a:xfrm>
            <a:off x="21748040" y="4034019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-1.0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66" name="テキスト ボックス 665"/>
          <p:cNvSpPr txBox="1"/>
          <p:nvPr/>
        </p:nvSpPr>
        <p:spPr>
          <a:xfrm>
            <a:off x="21748040" y="41056186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-2.5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667" name="グループ化 666"/>
          <p:cNvGrpSpPr/>
          <p:nvPr/>
        </p:nvGrpSpPr>
        <p:grpSpPr>
          <a:xfrm>
            <a:off x="22209216" y="41197802"/>
            <a:ext cx="2556368" cy="400110"/>
            <a:chOff x="23875066" y="32964015"/>
            <a:chExt cx="2556368" cy="400110"/>
          </a:xfrm>
        </p:grpSpPr>
        <p:sp>
          <p:nvSpPr>
            <p:cNvPr id="672" name="テキスト ボックス 671"/>
            <p:cNvSpPr txBox="1"/>
            <p:nvPr/>
          </p:nvSpPr>
          <p:spPr>
            <a:xfrm>
              <a:off x="23875066" y="32964015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73" name="テキスト ボックス 672"/>
            <p:cNvSpPr txBox="1"/>
            <p:nvPr/>
          </p:nvSpPr>
          <p:spPr>
            <a:xfrm>
              <a:off x="24504264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74" name="テキスト ボックス 673"/>
            <p:cNvSpPr txBox="1"/>
            <p:nvPr/>
          </p:nvSpPr>
          <p:spPr>
            <a:xfrm>
              <a:off x="25197582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4.0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75" name="テキスト ボックス 674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6.0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668" name="テキスト ボックス 667"/>
          <p:cNvSpPr txBox="1"/>
          <p:nvPr/>
        </p:nvSpPr>
        <p:spPr>
          <a:xfrm>
            <a:off x="22589879" y="4150958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指尖容積脈波</a:t>
            </a:r>
            <a:endParaRPr lang="ja-JP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" name="テキスト ボックス 668"/>
          <p:cNvSpPr txBox="1"/>
          <p:nvPr/>
        </p:nvSpPr>
        <p:spPr>
          <a:xfrm rot="16200000">
            <a:off x="20703059" y="40003268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en-US" altLang="ja-JP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0" name="テキスト ボックス 669"/>
              <p:cNvSpPr txBox="1"/>
              <p:nvPr/>
            </p:nvSpPr>
            <p:spPr>
              <a:xfrm>
                <a:off x="21494291" y="38468275"/>
                <a:ext cx="33682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ja-JP" sz="3000" b="1" i="1" dirty="0">
                    <a:solidFill>
                      <a:srgbClr val="FF5353"/>
                    </a:solidFill>
                    <a:latin typeface="Times New Roman"/>
                    <a:ea typeface="ＭＳ Ｐゴシック"/>
                  </a:rPr>
                  <a:t>r</a:t>
                </a:r>
                <a:r>
                  <a:rPr lang="en-US" altLang="ja-JP" sz="3000" b="1" dirty="0">
                    <a:solidFill>
                      <a:srgbClr val="FF5353"/>
                    </a:solidFill>
                    <a:latin typeface="Times New Roman"/>
                    <a:ea typeface="ＭＳ Ｐゴシック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sz="3000" b="1" i="1" smtClean="0">
                        <a:solidFill>
                          <a:srgbClr val="FF5353"/>
                        </a:solidFill>
                        <a:latin typeface="Cambria Math" panose="02040503050406030204" pitchFamily="18" charset="0"/>
                        <a:ea typeface="ＭＳ Ｐゴシック"/>
                      </a:rPr>
                      <m:t>−</m:t>
                    </m:r>
                  </m:oMath>
                </a14:m>
                <a:r>
                  <a:rPr lang="en-US" altLang="ja-JP" sz="3000" b="1" dirty="0">
                    <a:solidFill>
                      <a:srgbClr val="FF5353"/>
                    </a:solidFill>
                    <a:latin typeface="Times New Roman"/>
                    <a:ea typeface="ＭＳ Ｐゴシック"/>
                  </a:rPr>
                  <a:t>0.32, </a:t>
                </a:r>
                <a:r>
                  <a:rPr lang="en-US" altLang="ja-JP" sz="3000" b="1" i="1" dirty="0">
                    <a:solidFill>
                      <a:srgbClr val="FF5353"/>
                    </a:solidFill>
                    <a:latin typeface="Times New Roman"/>
                    <a:ea typeface="ＭＳ Ｐゴシック"/>
                  </a:rPr>
                  <a:t>p</a:t>
                </a:r>
                <a:r>
                  <a:rPr lang="en-US" altLang="ja-JP" sz="3000" b="1" dirty="0">
                    <a:solidFill>
                      <a:srgbClr val="FF5353"/>
                    </a:solidFill>
                    <a:latin typeface="Times New Roman"/>
                    <a:ea typeface="ＭＳ Ｐゴシック"/>
                  </a:rPr>
                  <a:t> &lt; 0.001</a:t>
                </a:r>
                <a:endParaRPr lang="ja-JP" altLang="en-US" sz="3000" b="1" dirty="0">
                  <a:solidFill>
                    <a:srgbClr val="FF5353"/>
                  </a:solidFill>
                  <a:latin typeface="Times New Roman"/>
                  <a:ea typeface="ＭＳ Ｐゴシック"/>
                </a:endParaRPr>
              </a:p>
            </p:txBody>
          </p:sp>
        </mc:Choice>
        <mc:Fallback xmlns="">
          <p:sp>
            <p:nvSpPr>
              <p:cNvPr id="670" name="テキスト ボックス 6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91" y="38468275"/>
                <a:ext cx="3368230" cy="553998"/>
              </a:xfrm>
              <a:prstGeom prst="rect">
                <a:avLst/>
              </a:prstGeom>
              <a:blipFill>
                <a:blip r:embed="rId30"/>
                <a:stretch>
                  <a:fillRect l="-4348" t="-14286" r="-3986" b="-32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2" name="図 69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242232" y="38974426"/>
            <a:ext cx="2413836" cy="2412406"/>
          </a:xfrm>
          <a:prstGeom prst="rect">
            <a:avLst/>
          </a:prstGeom>
        </p:spPr>
      </p:pic>
      <p:pic>
        <p:nvPicPr>
          <p:cNvPr id="678" name="図 67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344562" y="38974426"/>
            <a:ext cx="2413836" cy="2412406"/>
          </a:xfrm>
          <a:prstGeom prst="rect">
            <a:avLst/>
          </a:prstGeom>
        </p:spPr>
      </p:pic>
      <p:sp>
        <p:nvSpPr>
          <p:cNvPr id="679" name="テキスト ボックス 678"/>
          <p:cNvSpPr txBox="1"/>
          <p:nvPr/>
        </p:nvSpPr>
        <p:spPr>
          <a:xfrm>
            <a:off x="25935329" y="3890820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2.0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80" name="テキスト ボックス 679"/>
          <p:cNvSpPr txBox="1"/>
          <p:nvPr/>
        </p:nvSpPr>
        <p:spPr>
          <a:xfrm>
            <a:off x="25935329" y="39624201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0.5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81" name="テキスト ボックス 680"/>
          <p:cNvSpPr txBox="1"/>
          <p:nvPr/>
        </p:nvSpPr>
        <p:spPr>
          <a:xfrm>
            <a:off x="25850370" y="4034019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-1.0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82" name="テキスト ボックス 681"/>
          <p:cNvSpPr txBox="1"/>
          <p:nvPr/>
        </p:nvSpPr>
        <p:spPr>
          <a:xfrm>
            <a:off x="25850370" y="41056186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-2.5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683" name="グループ化 682"/>
          <p:cNvGrpSpPr/>
          <p:nvPr/>
        </p:nvGrpSpPr>
        <p:grpSpPr>
          <a:xfrm>
            <a:off x="26162469" y="41197802"/>
            <a:ext cx="2705445" cy="400110"/>
            <a:chOff x="23725989" y="32964015"/>
            <a:chExt cx="2705445" cy="400110"/>
          </a:xfrm>
        </p:grpSpPr>
        <p:sp>
          <p:nvSpPr>
            <p:cNvPr id="688" name="テキスト ボックス 687"/>
            <p:cNvSpPr txBox="1"/>
            <p:nvPr/>
          </p:nvSpPr>
          <p:spPr>
            <a:xfrm>
              <a:off x="23725989" y="32964015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9" name="テキスト ボックス 688"/>
            <p:cNvSpPr txBox="1"/>
            <p:nvPr/>
          </p:nvSpPr>
          <p:spPr>
            <a:xfrm>
              <a:off x="24610864" y="32964015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90" name="テキスト ボックス 689"/>
            <p:cNvSpPr txBox="1"/>
            <p:nvPr/>
          </p:nvSpPr>
          <p:spPr>
            <a:xfrm>
              <a:off x="25197582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91" name="テキスト ボックス 690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684" name="テキスト ボックス 683"/>
          <p:cNvSpPr txBox="1"/>
          <p:nvPr/>
        </p:nvSpPr>
        <p:spPr>
          <a:xfrm>
            <a:off x="27262072" y="41509582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HR</a:t>
            </a:r>
            <a:endParaRPr lang="ja-JP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5" name="テキスト ボックス 684"/>
          <p:cNvSpPr txBox="1"/>
          <p:nvPr/>
        </p:nvSpPr>
        <p:spPr>
          <a:xfrm rot="16200000">
            <a:off x="24805389" y="40003268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en-US" altLang="ja-JP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テキスト ボックス 685"/>
          <p:cNvSpPr txBox="1"/>
          <p:nvPr/>
        </p:nvSpPr>
        <p:spPr>
          <a:xfrm>
            <a:off x="25806171" y="38468275"/>
            <a:ext cx="2888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0.15, </a:t>
            </a:r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0.05</a:t>
            </a:r>
            <a:endParaRPr lang="ja-JP" altLang="en-US" sz="30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pic>
        <p:nvPicPr>
          <p:cNvPr id="693" name="図 69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344562" y="38974426"/>
            <a:ext cx="2413836" cy="2412406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511E240-6D14-447C-BAE0-F5F64F8DE8E0}"/>
              </a:ext>
            </a:extLst>
          </p:cNvPr>
          <p:cNvCxnSpPr/>
          <p:nvPr/>
        </p:nvCxnSpPr>
        <p:spPr>
          <a:xfrm>
            <a:off x="16958641" y="37961156"/>
            <a:ext cx="0" cy="3852000"/>
          </a:xfrm>
          <a:prstGeom prst="line">
            <a:avLst/>
          </a:prstGeom>
          <a:ln w="57150">
            <a:solidFill>
              <a:srgbClr val="FF3F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D08DED66-0268-47EC-8621-51F54CA0CECF}"/>
              </a:ext>
            </a:extLst>
          </p:cNvPr>
          <p:cNvCxnSpPr/>
          <p:nvPr/>
        </p:nvCxnSpPr>
        <p:spPr>
          <a:xfrm>
            <a:off x="29398171" y="37961156"/>
            <a:ext cx="0" cy="3852000"/>
          </a:xfrm>
          <a:prstGeom prst="line">
            <a:avLst/>
          </a:prstGeom>
          <a:ln w="57150">
            <a:solidFill>
              <a:srgbClr val="FF3F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2038ACD4-1288-48F4-B3A1-9331DE7CB630}"/>
              </a:ext>
            </a:extLst>
          </p:cNvPr>
          <p:cNvCxnSpPr>
            <a:cxnSpLocks/>
          </p:cNvCxnSpPr>
          <p:nvPr/>
        </p:nvCxnSpPr>
        <p:spPr>
          <a:xfrm flipH="1">
            <a:off x="16958642" y="37688169"/>
            <a:ext cx="4265779" cy="195432"/>
          </a:xfrm>
          <a:prstGeom prst="line">
            <a:avLst/>
          </a:prstGeom>
          <a:ln w="57150">
            <a:solidFill>
              <a:srgbClr val="FF3F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C132A55A-1446-4389-A617-65CD4021BD57}"/>
              </a:ext>
            </a:extLst>
          </p:cNvPr>
          <p:cNvCxnSpPr>
            <a:cxnSpLocks/>
          </p:cNvCxnSpPr>
          <p:nvPr/>
        </p:nvCxnSpPr>
        <p:spPr>
          <a:xfrm>
            <a:off x="25146906" y="37688169"/>
            <a:ext cx="4265779" cy="195432"/>
          </a:xfrm>
          <a:prstGeom prst="line">
            <a:avLst/>
          </a:prstGeom>
          <a:ln w="57150">
            <a:solidFill>
              <a:srgbClr val="FF3F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B6574938-3546-41C8-A49B-BD87C0FF61DC}"/>
              </a:ext>
            </a:extLst>
          </p:cNvPr>
          <p:cNvCxnSpPr>
            <a:cxnSpLocks/>
          </p:cNvCxnSpPr>
          <p:nvPr/>
        </p:nvCxnSpPr>
        <p:spPr>
          <a:xfrm rot="16200000">
            <a:off x="23168641" y="35618006"/>
            <a:ext cx="0" cy="12420000"/>
          </a:xfrm>
          <a:prstGeom prst="line">
            <a:avLst/>
          </a:prstGeom>
          <a:ln w="57150">
            <a:solidFill>
              <a:srgbClr val="FF3F3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8A02867-03FF-4237-8988-63E49425602E}"/>
              </a:ext>
            </a:extLst>
          </p:cNvPr>
          <p:cNvGrpSpPr/>
          <p:nvPr/>
        </p:nvGrpSpPr>
        <p:grpSpPr>
          <a:xfrm>
            <a:off x="6535464" y="15219679"/>
            <a:ext cx="17784000" cy="1548000"/>
            <a:chOff x="6535464" y="14958427"/>
            <a:chExt cx="17784000" cy="1548000"/>
          </a:xfrm>
        </p:grpSpPr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30B0D9F6-787E-4B7D-BFEA-8DDBE562D50A}"/>
                </a:ext>
              </a:extLst>
            </p:cNvPr>
            <p:cNvSpPr/>
            <p:nvPr/>
          </p:nvSpPr>
          <p:spPr>
            <a:xfrm>
              <a:off x="6535464" y="14958427"/>
              <a:ext cx="17784000" cy="1548000"/>
            </a:xfrm>
            <a:prstGeom prst="rect">
              <a:avLst/>
            </a:prstGeom>
            <a:solidFill>
              <a:srgbClr val="F8E9E0">
                <a:alpha val="41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6" name="テキスト ボックス 535">
              <a:extLst>
                <a:ext uri="{FF2B5EF4-FFF2-40B4-BE49-F238E27FC236}">
                  <a16:creationId xmlns:a16="http://schemas.microsoft.com/office/drawing/2014/main" id="{894F1DA6-5291-4833-90A1-2D9CD267114F}"/>
                </a:ext>
              </a:extLst>
            </p:cNvPr>
            <p:cNvSpPr txBox="1"/>
            <p:nvPr/>
          </p:nvSpPr>
          <p:spPr>
            <a:xfrm>
              <a:off x="6691151" y="15071846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5200" b="1" dirty="0">
                  <a:solidFill>
                    <a:srgbClr val="E46D0A"/>
                  </a:solidFill>
                  <a:latin typeface="メイリオ"/>
                  <a:cs typeface="Times New Roman" panose="02020603050405020304" pitchFamily="18" charset="0"/>
                </a:rPr>
                <a:t>電気刺激</a:t>
              </a:r>
            </a:p>
          </p:txBody>
        </p:sp>
        <p:sp>
          <p:nvSpPr>
            <p:cNvPr id="537" name="テキスト ボックス 536">
              <a:extLst>
                <a:ext uri="{FF2B5EF4-FFF2-40B4-BE49-F238E27FC236}">
                  <a16:creationId xmlns:a16="http://schemas.microsoft.com/office/drawing/2014/main" id="{B6FB5678-4560-419D-9F81-2E89678EDA8F}"/>
                </a:ext>
              </a:extLst>
            </p:cNvPr>
            <p:cNvSpPr txBox="1"/>
            <p:nvPr/>
          </p:nvSpPr>
          <p:spPr>
            <a:xfrm>
              <a:off x="6691151" y="15830947"/>
              <a:ext cx="12957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250Hz</a:t>
              </a:r>
              <a:r>
                <a:rPr kumimoji="1" lang="ja-JP" altLang="en-US" sz="3600" dirty="0"/>
                <a:t>の正弦波で</a:t>
              </a:r>
              <a:r>
                <a:rPr kumimoji="1" lang="en-US" altLang="ja-JP" sz="3600" dirty="0" err="1"/>
                <a:t>Aδ</a:t>
              </a:r>
              <a:r>
                <a:rPr kumimoji="1" lang="ja-JP" altLang="en-US" sz="3600" dirty="0"/>
                <a:t>繊維を刺激 ⇒ 鋭い，チクチクした痛み</a:t>
              </a:r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1099F6BA-D881-44C9-B215-EA356FA7FEDA}"/>
              </a:ext>
            </a:extLst>
          </p:cNvPr>
          <p:cNvGrpSpPr/>
          <p:nvPr/>
        </p:nvGrpSpPr>
        <p:grpSpPr>
          <a:xfrm>
            <a:off x="6535464" y="16884691"/>
            <a:ext cx="17784000" cy="2646342"/>
            <a:chOff x="6535464" y="16685095"/>
            <a:chExt cx="17784000" cy="2646342"/>
          </a:xfrm>
        </p:grpSpPr>
        <p:sp>
          <p:nvSpPr>
            <p:cNvPr id="533" name="正方形/長方形 532">
              <a:extLst>
                <a:ext uri="{FF2B5EF4-FFF2-40B4-BE49-F238E27FC236}">
                  <a16:creationId xmlns:a16="http://schemas.microsoft.com/office/drawing/2014/main" id="{45C19863-692C-465B-8936-2ACEE76B9F19}"/>
                </a:ext>
              </a:extLst>
            </p:cNvPr>
            <p:cNvSpPr/>
            <p:nvPr/>
          </p:nvSpPr>
          <p:spPr>
            <a:xfrm>
              <a:off x="6535464" y="16685095"/>
              <a:ext cx="17784000" cy="2628000"/>
            </a:xfrm>
            <a:prstGeom prst="rect">
              <a:avLst/>
            </a:prstGeom>
            <a:solidFill>
              <a:srgbClr val="005800">
                <a:alpha val="1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9" name="テキスト ボックス 538">
              <a:extLst>
                <a:ext uri="{FF2B5EF4-FFF2-40B4-BE49-F238E27FC236}">
                  <a16:creationId xmlns:a16="http://schemas.microsoft.com/office/drawing/2014/main" id="{EA4BD8A5-3107-491F-B274-FED9E13A0040}"/>
                </a:ext>
              </a:extLst>
            </p:cNvPr>
            <p:cNvSpPr txBox="1"/>
            <p:nvPr/>
          </p:nvSpPr>
          <p:spPr>
            <a:xfrm>
              <a:off x="6691151" y="17577111"/>
              <a:ext cx="433965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/>
                <a:t>心電図</a:t>
              </a:r>
              <a:endParaRPr lang="en-US" altLang="ja-JP" sz="3600" dirty="0"/>
            </a:p>
            <a:p>
              <a:r>
                <a:rPr lang="ja-JP" altLang="en-US" sz="3600" dirty="0"/>
                <a:t>最高血圧</a:t>
              </a:r>
              <a:r>
                <a:rPr kumimoji="1" lang="ja-JP" altLang="en-US" sz="3600" dirty="0"/>
                <a:t>，最低血圧</a:t>
              </a:r>
              <a:endParaRPr kumimoji="1" lang="en-US" altLang="ja-JP" sz="3600" dirty="0"/>
            </a:p>
            <a:p>
              <a:r>
                <a:rPr lang="ja-JP" altLang="en-US" sz="3600" dirty="0"/>
                <a:t>指尖容積脈波</a:t>
              </a:r>
              <a:endParaRPr kumimoji="1" lang="ja-JP" altLang="en-US" sz="3600" dirty="0"/>
            </a:p>
          </p:txBody>
        </p:sp>
        <p:sp>
          <p:nvSpPr>
            <p:cNvPr id="538" name="テキスト ボックス 537">
              <a:extLst>
                <a:ext uri="{FF2B5EF4-FFF2-40B4-BE49-F238E27FC236}">
                  <a16:creationId xmlns:a16="http://schemas.microsoft.com/office/drawing/2014/main" id="{BB4370EB-2115-4930-8BD0-5529857AF604}"/>
                </a:ext>
              </a:extLst>
            </p:cNvPr>
            <p:cNvSpPr txBox="1"/>
            <p:nvPr/>
          </p:nvSpPr>
          <p:spPr>
            <a:xfrm>
              <a:off x="6691151" y="16803517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5200" b="1" dirty="0">
                  <a:solidFill>
                    <a:srgbClr val="00743D"/>
                  </a:solidFill>
                  <a:latin typeface="メイリオ"/>
                  <a:cs typeface="Times New Roman" panose="02020603050405020304" pitchFamily="18" charset="0"/>
                </a:rPr>
                <a:t>交感神経活動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0" name="テキスト ボックス 539">
                  <a:extLst>
                    <a:ext uri="{FF2B5EF4-FFF2-40B4-BE49-F238E27FC236}">
                      <a16:creationId xmlns:a16="http://schemas.microsoft.com/office/drawing/2014/main" id="{E6DA1A86-17D2-405C-AFED-B880846DA955}"/>
                    </a:ext>
                  </a:extLst>
                </p:cNvPr>
                <p:cNvSpPr txBox="1"/>
                <p:nvPr/>
              </p:nvSpPr>
              <p:spPr>
                <a:xfrm>
                  <a:off x="11202211" y="17577111"/>
                  <a:ext cx="4461991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3600" dirty="0"/>
                    <a:t>⇒ 心拍間隔抽出</a:t>
                  </a:r>
                  <a:endParaRPr lang="en-US" altLang="ja-JP" sz="3600" dirty="0"/>
                </a:p>
                <a:p>
                  <a:r>
                    <a:rPr lang="ja-JP" altLang="en-US" sz="3600" dirty="0">
                      <a:solidFill>
                        <a:srgbClr val="E5EEE5"/>
                      </a:solidFill>
                    </a:rPr>
                    <a:t>⇒</a:t>
                  </a:r>
                  <a:r>
                    <a:rPr lang="ja-JP" altLang="en-US" sz="3600" dirty="0"/>
                    <a:t> 心拍一拍ごとに</a:t>
                  </a:r>
                  <a:endParaRPr lang="en-US" altLang="ja-JP" sz="3600" dirty="0"/>
                </a:p>
                <a:p>
                  <a:r>
                    <a:rPr lang="ja-JP" altLang="en-US" sz="3600" dirty="0">
                      <a:solidFill>
                        <a:srgbClr val="E5EEE5"/>
                      </a:solidFill>
                    </a:rPr>
                    <a:t>⇒</a:t>
                  </a:r>
                  <a:r>
                    <a:rPr lang="ja-JP" altLang="en-US" sz="3600" dirty="0"/>
                    <a:t> 血管剛性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𝑎𝑟𝑡</m:t>
                          </m:r>
                        </m:sub>
                      </m:sSub>
                    </m:oMath>
                  </a14:m>
                  <a:r>
                    <a:rPr lang="ja-JP" altLang="en-US" sz="3600" dirty="0"/>
                    <a:t>算出</a:t>
                  </a:r>
                  <a:endParaRPr lang="en-US" altLang="ja-JP" sz="3600" dirty="0"/>
                </a:p>
              </p:txBody>
            </p:sp>
          </mc:Choice>
          <mc:Fallback xmlns="">
            <p:sp>
              <p:nvSpPr>
                <p:cNvPr id="540" name="テキスト ボックス 539">
                  <a:extLst>
                    <a:ext uri="{FF2B5EF4-FFF2-40B4-BE49-F238E27FC236}">
                      <a16:creationId xmlns:a16="http://schemas.microsoft.com/office/drawing/2014/main" id="{E6DA1A86-17D2-405C-AFED-B880846DA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2211" y="17577111"/>
                  <a:ext cx="4461991" cy="1754326"/>
                </a:xfrm>
                <a:prstGeom prst="rect">
                  <a:avLst/>
                </a:prstGeom>
                <a:blipFill>
                  <a:blip r:embed="rId33"/>
                  <a:stretch>
                    <a:fillRect l="-4235" t="-8681" r="-3142" b="-131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右大かっこ 161">
              <a:extLst>
                <a:ext uri="{FF2B5EF4-FFF2-40B4-BE49-F238E27FC236}">
                  <a16:creationId xmlns:a16="http://schemas.microsoft.com/office/drawing/2014/main" id="{4B70914B-C2BE-4072-B649-6821623FF307}"/>
                </a:ext>
              </a:extLst>
            </p:cNvPr>
            <p:cNvSpPr/>
            <p:nvPr/>
          </p:nvSpPr>
          <p:spPr>
            <a:xfrm>
              <a:off x="10977996" y="18122521"/>
              <a:ext cx="216000" cy="1080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テキスト ボックス 423">
              <a:extLst>
                <a:ext uri="{FF2B5EF4-FFF2-40B4-BE49-F238E27FC236}">
                  <a16:creationId xmlns:a16="http://schemas.microsoft.com/office/drawing/2014/main" id="{D7ACB2F3-14AE-46CE-80EC-11E08037A1FA}"/>
                </a:ext>
              </a:extLst>
            </p:cNvPr>
            <p:cNvSpPr txBox="1"/>
            <p:nvPr/>
          </p:nvSpPr>
          <p:spPr>
            <a:xfrm>
              <a:off x="11202211" y="1833935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/>
                <a:t>⇒</a:t>
              </a:r>
              <a:endParaRPr lang="en-US" altLang="ja-JP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テキスト ボックス 435">
                  <a:extLst>
                    <a:ext uri="{FF2B5EF4-FFF2-40B4-BE49-F238E27FC236}">
                      <a16:creationId xmlns:a16="http://schemas.microsoft.com/office/drawing/2014/main" id="{3FE7F02A-2AF6-4112-9E71-3A4AD6210F9C}"/>
                    </a:ext>
                  </a:extLst>
                </p:cNvPr>
                <p:cNvSpPr txBox="1"/>
                <p:nvPr/>
              </p:nvSpPr>
              <p:spPr>
                <a:xfrm>
                  <a:off x="15822563" y="17821312"/>
                  <a:ext cx="5452005" cy="140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𝑎𝑟𝑡</m:t>
                            </m:r>
                          </m:sub>
                        </m:sSub>
                        <m:r>
                          <a:rPr lang="en-US" altLang="ja-JP" sz="4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ja-JP" sz="4000" b="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4000" b="0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ja-JP" sz="4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40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40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40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𝑠𝑦𝑠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40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40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40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𝑑𝑖𝑎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  <m: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ja-JP" sz="4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ja-JP" sz="4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ja-JP" sz="4000" i="1" dirty="0"/>
                </a:p>
              </p:txBody>
            </p:sp>
          </mc:Choice>
          <mc:Fallback xmlns="">
            <p:sp>
              <p:nvSpPr>
                <p:cNvPr id="436" name="テキスト ボックス 435">
                  <a:extLst>
                    <a:ext uri="{FF2B5EF4-FFF2-40B4-BE49-F238E27FC236}">
                      <a16:creationId xmlns:a16="http://schemas.microsoft.com/office/drawing/2014/main" id="{3FE7F02A-2AF6-4112-9E71-3A4AD6210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2563" y="17821312"/>
                  <a:ext cx="5452005" cy="140852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9BF5848B-08EF-4330-9181-DCB0D46671C9}"/>
                </a:ext>
              </a:extLst>
            </p:cNvPr>
            <p:cNvGrpSpPr/>
            <p:nvPr/>
          </p:nvGrpSpPr>
          <p:grpSpPr>
            <a:xfrm>
              <a:off x="21195800" y="17782285"/>
              <a:ext cx="2912737" cy="1447554"/>
              <a:chOff x="22073804" y="18380008"/>
              <a:chExt cx="2912737" cy="1447554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6564E370-51CF-49B0-A301-477597609E19}"/>
                  </a:ext>
                </a:extLst>
              </p:cNvPr>
              <p:cNvGrpSpPr/>
              <p:nvPr/>
            </p:nvGrpSpPr>
            <p:grpSpPr>
              <a:xfrm>
                <a:off x="22073804" y="18380008"/>
                <a:ext cx="2143295" cy="426029"/>
                <a:chOff x="22073804" y="18133270"/>
                <a:chExt cx="2143295" cy="4260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8" name="テキスト ボックス 437">
                      <a:extLst>
                        <a:ext uri="{FF2B5EF4-FFF2-40B4-BE49-F238E27FC236}">
                          <a16:creationId xmlns:a16="http://schemas.microsoft.com/office/drawing/2014/main" id="{D8F946B5-16BF-48C7-A9B7-DA302A80AA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3804" y="18133270"/>
                      <a:ext cx="673261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>
                          <a:srgbClr val="00B050"/>
                        </a:buClr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𝑠𝑦𝑠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8" name="テキスト ボックス 437">
                      <a:extLst>
                        <a:ext uri="{FF2B5EF4-FFF2-40B4-BE49-F238E27FC236}">
                          <a16:creationId xmlns:a16="http://schemas.microsoft.com/office/drawing/2014/main" id="{D8F946B5-16BF-48C7-A9B7-DA302A80AA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3804" y="18133270"/>
                      <a:ext cx="673261" cy="424283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b="-5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1" name="テキスト ボックス 440">
                  <a:extLst>
                    <a:ext uri="{FF2B5EF4-FFF2-40B4-BE49-F238E27FC236}">
                      <a16:creationId xmlns:a16="http://schemas.microsoft.com/office/drawing/2014/main" id="{B723D3C8-C431-4AF9-A3F7-578147521346}"/>
                    </a:ext>
                  </a:extLst>
                </p:cNvPr>
                <p:cNvSpPr txBox="1"/>
                <p:nvPr/>
              </p:nvSpPr>
              <p:spPr>
                <a:xfrm>
                  <a:off x="22750031" y="18159189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rgbClr val="00B050"/>
                    </a:buClr>
                  </a:pPr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：最高血圧</a:t>
                  </a:r>
                  <a:endParaRPr kumimoji="1" lang="ja-JP" altLang="en-US" sz="20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C3526889-F0E9-42D6-BB07-C199D805BA3D}"/>
                  </a:ext>
                </a:extLst>
              </p:cNvPr>
              <p:cNvGrpSpPr/>
              <p:nvPr/>
            </p:nvGrpSpPr>
            <p:grpSpPr>
              <a:xfrm>
                <a:off x="22073804" y="18738165"/>
                <a:ext cx="2143295" cy="417020"/>
                <a:chOff x="22073804" y="18565033"/>
                <a:chExt cx="2143295" cy="4170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2" name="テキスト ボックス 441">
                      <a:extLst>
                        <a:ext uri="{FF2B5EF4-FFF2-40B4-BE49-F238E27FC236}">
                          <a16:creationId xmlns:a16="http://schemas.microsoft.com/office/drawing/2014/main" id="{D5D1384B-F2CB-4ED9-8FED-A2BDCAB568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3804" y="18565033"/>
                      <a:ext cx="69807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>
                          <a:srgbClr val="00B050"/>
                        </a:buClr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𝑑𝑖𝑎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2" name="テキスト ボックス 441">
                      <a:extLst>
                        <a:ext uri="{FF2B5EF4-FFF2-40B4-BE49-F238E27FC236}">
                          <a16:creationId xmlns:a16="http://schemas.microsoft.com/office/drawing/2014/main" id="{D5D1384B-F2CB-4ED9-8FED-A2BDCAB568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3804" y="18565033"/>
                      <a:ext cx="698076" cy="40011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5" name="テキスト ボックス 444">
                  <a:extLst>
                    <a:ext uri="{FF2B5EF4-FFF2-40B4-BE49-F238E27FC236}">
                      <a16:creationId xmlns:a16="http://schemas.microsoft.com/office/drawing/2014/main" id="{14AB7EF3-5A39-4D90-91A8-2A3F958588A4}"/>
                    </a:ext>
                  </a:extLst>
                </p:cNvPr>
                <p:cNvSpPr txBox="1"/>
                <p:nvPr/>
              </p:nvSpPr>
              <p:spPr>
                <a:xfrm>
                  <a:off x="22750031" y="18581943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rgbClr val="00B050"/>
                    </a:buClr>
                  </a:pPr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：最低血圧</a:t>
                  </a:r>
                  <a:endParaRPr kumimoji="1" lang="ja-JP" altLang="en-US" sz="20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A2F5787B-9905-4294-ACFB-FB825A9EC73E}"/>
                  </a:ext>
                </a:extLst>
              </p:cNvPr>
              <p:cNvGrpSpPr/>
              <p:nvPr/>
            </p:nvGrpSpPr>
            <p:grpSpPr>
              <a:xfrm>
                <a:off x="22073804" y="19087313"/>
                <a:ext cx="2912737" cy="408011"/>
                <a:chOff x="22073804" y="18996796"/>
                <a:chExt cx="2912737" cy="408011"/>
              </a:xfrm>
            </p:grpSpPr>
            <p:sp>
              <p:nvSpPr>
                <p:cNvPr id="446" name="テキスト ボックス 445">
                  <a:extLst>
                    <a:ext uri="{FF2B5EF4-FFF2-40B4-BE49-F238E27FC236}">
                      <a16:creationId xmlns:a16="http://schemas.microsoft.com/office/drawing/2014/main" id="{340E005B-8BB9-4433-8031-946BF3CE760E}"/>
                    </a:ext>
                  </a:extLst>
                </p:cNvPr>
                <p:cNvSpPr txBox="1"/>
                <p:nvPr/>
              </p:nvSpPr>
              <p:spPr>
                <a:xfrm>
                  <a:off x="22750031" y="19004697"/>
                  <a:ext cx="2236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rgbClr val="00B050"/>
                    </a:buClr>
                  </a:pPr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</a:t>
                  </a:r>
                  <a:r>
                    <a:rPr kumimoji="1" lang="ja-JP" altLang="en-US" sz="2000" dirty="0">
                      <a:latin typeface="+mn-ea"/>
                      <a:cs typeface="Times New Roman" panose="02020603050405020304" pitchFamily="18" charset="0"/>
                    </a:rPr>
                    <a:t>容積脈波最大値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1" name="テキスト ボックス 540">
                      <a:extLst>
                        <a:ext uri="{FF2B5EF4-FFF2-40B4-BE49-F238E27FC236}">
                          <a16:creationId xmlns:a16="http://schemas.microsoft.com/office/drawing/2014/main" id="{CC685BC3-B89E-4137-B0C8-1D9CEF9BA5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3804" y="18996796"/>
                      <a:ext cx="91172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>
                          <a:srgbClr val="00B050"/>
                        </a:buClr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1" name="テキスト ボックス 540">
                      <a:extLst>
                        <a:ext uri="{FF2B5EF4-FFF2-40B4-BE49-F238E27FC236}">
                          <a16:creationId xmlns:a16="http://schemas.microsoft.com/office/drawing/2014/main" id="{CC685BC3-B89E-4137-B0C8-1D9CEF9BA5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3804" y="18996796"/>
                      <a:ext cx="911724" cy="400110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b="-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DDFC1FE9-8CF4-4397-B116-E8A9F09A825B}"/>
                  </a:ext>
                </a:extLst>
              </p:cNvPr>
              <p:cNvGrpSpPr/>
              <p:nvPr/>
            </p:nvGrpSpPr>
            <p:grpSpPr>
              <a:xfrm>
                <a:off x="22073804" y="19427452"/>
                <a:ext cx="2912737" cy="400110"/>
                <a:chOff x="22073804" y="19427452"/>
                <a:chExt cx="2912737" cy="400110"/>
              </a:xfrm>
            </p:grpSpPr>
            <p:sp>
              <p:nvSpPr>
                <p:cNvPr id="543" name="テキスト ボックス 542">
                  <a:extLst>
                    <a:ext uri="{FF2B5EF4-FFF2-40B4-BE49-F238E27FC236}">
                      <a16:creationId xmlns:a16="http://schemas.microsoft.com/office/drawing/2014/main" id="{E5BF00FB-055D-4D7D-8504-5E0BF083AAE2}"/>
                    </a:ext>
                  </a:extLst>
                </p:cNvPr>
                <p:cNvSpPr txBox="1"/>
                <p:nvPr/>
              </p:nvSpPr>
              <p:spPr>
                <a:xfrm>
                  <a:off x="22750031" y="19427452"/>
                  <a:ext cx="2236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rgbClr val="00B050"/>
                    </a:buClr>
                  </a:pPr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</a:t>
                  </a:r>
                  <a:r>
                    <a:rPr kumimoji="1" lang="ja-JP" altLang="en-US" sz="2000" dirty="0">
                      <a:latin typeface="+mn-ea"/>
                      <a:cs typeface="Times New Roman" panose="02020603050405020304" pitchFamily="18" charset="0"/>
                    </a:rPr>
                    <a:t>容積脈波最小値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4" name="テキスト ボックス 543">
                      <a:extLst>
                        <a:ext uri="{FF2B5EF4-FFF2-40B4-BE49-F238E27FC236}">
                          <a16:creationId xmlns:a16="http://schemas.microsoft.com/office/drawing/2014/main" id="{59143D1F-C3D4-4EC1-9123-9E3FC172B4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3804" y="19427452"/>
                      <a:ext cx="86985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Clr>
                          <a:srgbClr val="00B050"/>
                        </a:buClr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ja-JP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4" name="テキスト ボックス 543">
                      <a:extLst>
                        <a:ext uri="{FF2B5EF4-FFF2-40B4-BE49-F238E27FC236}">
                          <a16:creationId xmlns:a16="http://schemas.microsoft.com/office/drawing/2014/main" id="{59143D1F-C3D4-4EC1-9123-9E3FC172B4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3804" y="19427452"/>
                      <a:ext cx="869854" cy="400110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FC610556-AB2A-4018-A3E2-F8B33A9419BA}"/>
              </a:ext>
            </a:extLst>
          </p:cNvPr>
          <p:cNvGrpSpPr/>
          <p:nvPr/>
        </p:nvGrpSpPr>
        <p:grpSpPr>
          <a:xfrm>
            <a:off x="6535464" y="19648045"/>
            <a:ext cx="17936928" cy="2759342"/>
            <a:chOff x="6535464" y="19527763"/>
            <a:chExt cx="17936928" cy="2759342"/>
          </a:xfrm>
        </p:grpSpPr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38C5D775-0E02-4836-B695-C644850554F7}"/>
                </a:ext>
              </a:extLst>
            </p:cNvPr>
            <p:cNvSpPr/>
            <p:nvPr/>
          </p:nvSpPr>
          <p:spPr>
            <a:xfrm>
              <a:off x="6535464" y="19527763"/>
              <a:ext cx="17784000" cy="2736000"/>
            </a:xfrm>
            <a:prstGeom prst="rect">
              <a:avLst/>
            </a:prstGeom>
            <a:solidFill>
              <a:srgbClr val="FBDDDD">
                <a:alpha val="3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8" name="テキスト ボックス 547">
              <a:extLst>
                <a:ext uri="{FF2B5EF4-FFF2-40B4-BE49-F238E27FC236}">
                  <a16:creationId xmlns:a16="http://schemas.microsoft.com/office/drawing/2014/main" id="{AAFB888C-D073-4650-A7D1-6A57151DA1FF}"/>
                </a:ext>
              </a:extLst>
            </p:cNvPr>
            <p:cNvSpPr txBox="1"/>
            <p:nvPr/>
          </p:nvSpPr>
          <p:spPr>
            <a:xfrm>
              <a:off x="6735056" y="19640079"/>
              <a:ext cx="22621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5200" b="1" dirty="0">
                  <a:solidFill>
                    <a:srgbClr val="C0504D"/>
                  </a:solidFill>
                  <a:latin typeface="メイリオ"/>
                  <a:cs typeface="Times New Roman" panose="02020603050405020304" pitchFamily="18" charset="0"/>
                </a:rPr>
                <a:t>脳活動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テキスト ボックス 548">
                  <a:extLst>
                    <a:ext uri="{FF2B5EF4-FFF2-40B4-BE49-F238E27FC236}">
                      <a16:creationId xmlns:a16="http://schemas.microsoft.com/office/drawing/2014/main" id="{03CCABD6-401A-43A4-BFED-E615142ADC41}"/>
                    </a:ext>
                  </a:extLst>
                </p:cNvPr>
                <p:cNvSpPr txBox="1"/>
                <p:nvPr/>
              </p:nvSpPr>
              <p:spPr>
                <a:xfrm>
                  <a:off x="6735056" y="20424247"/>
                  <a:ext cx="86079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600" dirty="0"/>
                    <a:t>1. </a:t>
                  </a:r>
                  <a:r>
                    <a:rPr lang="ja-JP" altLang="en-US" sz="3600" dirty="0"/>
                    <a:t>一般線形モデルより偏回帰係数 </a:t>
                  </a:r>
                  <a14:m>
                    <m:oMath xmlns:m="http://schemas.openxmlformats.org/officeDocument/2006/math"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sz="3600" dirty="0"/>
                    <a:t>算出</a:t>
                  </a:r>
                  <a:endParaRPr lang="en-US" altLang="ja-JP" sz="3600" dirty="0"/>
                </a:p>
              </p:txBody>
            </p:sp>
          </mc:Choice>
          <mc:Fallback xmlns="">
            <p:sp>
              <p:nvSpPr>
                <p:cNvPr id="549" name="テキスト ボックス 548">
                  <a:extLst>
                    <a:ext uri="{FF2B5EF4-FFF2-40B4-BE49-F238E27FC236}">
                      <a16:creationId xmlns:a16="http://schemas.microsoft.com/office/drawing/2014/main" id="{03CCABD6-401A-43A4-BFED-E615142AD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056" y="20424247"/>
                  <a:ext cx="8607997" cy="646331"/>
                </a:xfrm>
                <a:prstGeom prst="rect">
                  <a:avLst/>
                </a:prstGeom>
                <a:blipFill>
                  <a:blip r:embed="rId39"/>
                  <a:stretch>
                    <a:fillRect l="-2195" t="-20755" r="-1133" b="-367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テキスト ボックス 550">
                  <a:extLst>
                    <a:ext uri="{FF2B5EF4-FFF2-40B4-BE49-F238E27FC236}">
                      <a16:creationId xmlns:a16="http://schemas.microsoft.com/office/drawing/2014/main" id="{7AFD3B80-5BBF-4B1C-BB0B-FE660EC9A47C}"/>
                    </a:ext>
                  </a:extLst>
                </p:cNvPr>
                <p:cNvSpPr txBox="1"/>
                <p:nvPr/>
              </p:nvSpPr>
              <p:spPr>
                <a:xfrm>
                  <a:off x="6713561" y="20941833"/>
                  <a:ext cx="86262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· · ·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3200" i="1" dirty="0"/>
                </a:p>
              </p:txBody>
            </p:sp>
          </mc:Choice>
          <mc:Fallback xmlns="">
            <p:sp>
              <p:nvSpPr>
                <p:cNvPr id="551" name="テキスト ボックス 550">
                  <a:extLst>
                    <a:ext uri="{FF2B5EF4-FFF2-40B4-BE49-F238E27FC236}">
                      <a16:creationId xmlns:a16="http://schemas.microsoft.com/office/drawing/2014/main" id="{7AFD3B80-5BBF-4B1C-BB0B-FE660EC9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61" y="20941833"/>
                  <a:ext cx="8626238" cy="58477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テキスト ボックス 577">
                  <a:extLst>
                    <a:ext uri="{FF2B5EF4-FFF2-40B4-BE49-F238E27FC236}">
                      <a16:creationId xmlns:a16="http://schemas.microsoft.com/office/drawing/2014/main" id="{D9E204B7-C890-4CDD-835E-3165DB4211AF}"/>
                    </a:ext>
                  </a:extLst>
                </p:cNvPr>
                <p:cNvSpPr txBox="1"/>
                <p:nvPr/>
              </p:nvSpPr>
              <p:spPr>
                <a:xfrm>
                  <a:off x="6801731" y="21541645"/>
                  <a:ext cx="6739730" cy="745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rgbClr val="00B050"/>
                    </a:buClr>
                  </a:pPr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</a:t>
                  </a:r>
                  <a:r>
                    <a:rPr lang="en-US" altLang="ja-JP" sz="2000" dirty="0">
                      <a:latin typeface="+mn-ea"/>
                      <a:cs typeface="Times New Roman" panose="02020603050405020304" pitchFamily="18" charset="0"/>
                    </a:rPr>
                    <a:t>BOLD</a:t>
                  </a:r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信号　</a:t>
                  </a:r>
                  <a:r>
                    <a:rPr lang="en-US" altLang="ja-JP" sz="20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：血液動態関数　</a:t>
                  </a:r>
                  <a:r>
                    <a:rPr lang="en-US" altLang="ja-JP" sz="20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：偏回帰係数</a:t>
                  </a:r>
                  <a:endParaRPr lang="en-US" altLang="ja-JP" sz="2000" dirty="0">
                    <a:latin typeface="+mn-ea"/>
                    <a:cs typeface="Times New Roman" panose="02020603050405020304" pitchFamily="18" charset="0"/>
                  </a:endParaRPr>
                </a:p>
                <a:p>
                  <a:pPr>
                    <a:buClr>
                      <a:srgbClr val="00B050"/>
                    </a:buClr>
                  </a:pP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：タスク数　</a:t>
                  </a:r>
                  <a:r>
                    <a:rPr lang="en-US" altLang="ja-JP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ja-JP" altLang="en-US" sz="2000" dirty="0">
                      <a:cs typeface="Times New Roman" panose="02020603050405020304" pitchFamily="18" charset="0"/>
                    </a:rPr>
                    <a:t>　</a:t>
                  </a:r>
                  <a14:m>
                    <m:oMath xmlns:m="http://schemas.openxmlformats.org/officeDocument/2006/math">
                      <m:r>
                        <a:rPr lang="ja-JP" altLang="en-US" sz="2000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　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ja-JP" altLang="en-US" sz="2000" dirty="0">
                      <a:latin typeface="+mn-ea"/>
                      <a:cs typeface="Times New Roman" panose="02020603050405020304" pitchFamily="18" charset="0"/>
                    </a:rPr>
                    <a:t>：誤差項</a:t>
                  </a:r>
                </a:p>
              </p:txBody>
            </p:sp>
          </mc:Choice>
          <mc:Fallback xmlns="">
            <p:sp>
              <p:nvSpPr>
                <p:cNvPr id="578" name="テキスト ボックス 577">
                  <a:extLst>
                    <a:ext uri="{FF2B5EF4-FFF2-40B4-BE49-F238E27FC236}">
                      <a16:creationId xmlns:a16="http://schemas.microsoft.com/office/drawing/2014/main" id="{D9E204B7-C890-4CDD-835E-3165DB4211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31" y="21541645"/>
                  <a:ext cx="6739730" cy="745460"/>
                </a:xfrm>
                <a:prstGeom prst="rect">
                  <a:avLst/>
                </a:prstGeom>
                <a:blipFill>
                  <a:blip r:embed="rId41"/>
                  <a:stretch>
                    <a:fillRect t="-3252" r="-271" b="-12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7" name="テキスト ボックス 586">
              <a:extLst>
                <a:ext uri="{FF2B5EF4-FFF2-40B4-BE49-F238E27FC236}">
                  <a16:creationId xmlns:a16="http://schemas.microsoft.com/office/drawing/2014/main" id="{8308DA91-82F9-4C19-B3D0-25807FA62C03}"/>
                </a:ext>
              </a:extLst>
            </p:cNvPr>
            <p:cNvSpPr txBox="1"/>
            <p:nvPr/>
          </p:nvSpPr>
          <p:spPr>
            <a:xfrm>
              <a:off x="15457661" y="20424247"/>
              <a:ext cx="90147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/>
                <a:t>2. </a:t>
              </a:r>
              <a:r>
                <a:rPr lang="ja-JP" altLang="en-US" sz="3600" dirty="0"/>
                <a:t>刺激中の</a:t>
              </a:r>
              <a:r>
                <a:rPr lang="en-US" altLang="ja-JP" sz="3600" dirty="0"/>
                <a:t>ROI</a:t>
              </a:r>
              <a:r>
                <a:rPr lang="ja-JP" altLang="en-US" sz="3600" dirty="0"/>
                <a:t>（痛み関心領域）の</a:t>
              </a:r>
              <a:endParaRPr lang="en-US" altLang="ja-JP" sz="3600" dirty="0"/>
            </a:p>
            <a:p>
              <a:r>
                <a:rPr lang="en-US" altLang="ja-JP" sz="3600" dirty="0">
                  <a:solidFill>
                    <a:srgbClr val="FDF2F2"/>
                  </a:solidFill>
                </a:rPr>
                <a:t>2. </a:t>
              </a:r>
              <a:r>
                <a:rPr lang="en-US" altLang="ja-JP" sz="3600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b </a:t>
              </a:r>
              <a:r>
                <a:rPr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–value</a:t>
              </a:r>
              <a:r>
                <a:rPr lang="ja-JP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（活動量）</a:t>
              </a:r>
              <a:r>
                <a:rPr lang="ja-JP" altLang="en-US" sz="3600" dirty="0">
                  <a:latin typeface="+mn-ea"/>
                  <a:cs typeface="Times New Roman" panose="02020603050405020304" pitchFamily="18" charset="0"/>
                </a:rPr>
                <a:t>を算出</a:t>
              </a:r>
              <a:endParaRPr lang="en-US" altLang="ja-JP" sz="3600" dirty="0"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ja-JP" sz="3600" dirty="0">
                  <a:solidFill>
                    <a:srgbClr val="FDF2F2"/>
                  </a:solidFill>
                </a:rPr>
                <a:t>2. </a:t>
              </a:r>
              <a:r>
                <a:rPr lang="ja-JP" altLang="en-US" sz="2800" dirty="0">
                  <a:latin typeface="+mn-ea"/>
                  <a:cs typeface="Times New Roman" panose="02020603050405020304" pitchFamily="18" charset="0"/>
                </a:rPr>
                <a:t>⇒ </a:t>
              </a:r>
              <a:r>
                <a:rPr lang="en-US" altLang="ja-JP" sz="2800" dirty="0">
                  <a:latin typeface="+mn-ea"/>
                  <a:cs typeface="Times New Roman" panose="02020603050405020304" pitchFamily="18" charset="0"/>
                </a:rPr>
                <a:t>SI, SII, LPFC, MPFC, Insula, SMA, Thalamus</a:t>
              </a:r>
            </a:p>
          </p:txBody>
        </p:sp>
      </p:grp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D1EDD8EF-852A-46CB-B39F-F61FB83C7A32}"/>
              </a:ext>
            </a:extLst>
          </p:cNvPr>
          <p:cNvGrpSpPr/>
          <p:nvPr/>
        </p:nvGrpSpPr>
        <p:grpSpPr>
          <a:xfrm>
            <a:off x="6535464" y="22524399"/>
            <a:ext cx="17784000" cy="1564391"/>
            <a:chOff x="6535464" y="22451829"/>
            <a:chExt cx="17784000" cy="1564391"/>
          </a:xfrm>
        </p:grpSpPr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DA699CE6-E35C-4EBD-A1D9-205648580BB9}"/>
                </a:ext>
              </a:extLst>
            </p:cNvPr>
            <p:cNvSpPr/>
            <p:nvPr/>
          </p:nvSpPr>
          <p:spPr>
            <a:xfrm>
              <a:off x="6535464" y="22451829"/>
              <a:ext cx="17784000" cy="1548000"/>
            </a:xfrm>
            <a:prstGeom prst="rect">
              <a:avLst/>
            </a:prstGeom>
            <a:solidFill>
              <a:srgbClr val="F9F1F9">
                <a:alpha val="54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2" name="テキスト ボックス 591">
              <a:extLst>
                <a:ext uri="{FF2B5EF4-FFF2-40B4-BE49-F238E27FC236}">
                  <a16:creationId xmlns:a16="http://schemas.microsoft.com/office/drawing/2014/main" id="{4DD60E68-9227-42F4-AB6E-D401DDB9817E}"/>
                </a:ext>
              </a:extLst>
            </p:cNvPr>
            <p:cNvSpPr txBox="1"/>
            <p:nvPr/>
          </p:nvSpPr>
          <p:spPr>
            <a:xfrm>
              <a:off x="6691151" y="22568904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5200" b="1" dirty="0">
                  <a:solidFill>
                    <a:srgbClr val="53548A"/>
                  </a:solidFill>
                  <a:latin typeface="メイリオ"/>
                  <a:cs typeface="Times New Roman" panose="02020603050405020304" pitchFamily="18" charset="0"/>
                </a:rPr>
                <a:t>アンケート</a:t>
              </a:r>
            </a:p>
          </p:txBody>
        </p:sp>
        <p:sp>
          <p:nvSpPr>
            <p:cNvPr id="603" name="テキスト ボックス 602">
              <a:extLst>
                <a:ext uri="{FF2B5EF4-FFF2-40B4-BE49-F238E27FC236}">
                  <a16:creationId xmlns:a16="http://schemas.microsoft.com/office/drawing/2014/main" id="{437FF698-5E96-4762-9A04-B2F0CEC92EB4}"/>
                </a:ext>
              </a:extLst>
            </p:cNvPr>
            <p:cNvSpPr txBox="1"/>
            <p:nvPr/>
          </p:nvSpPr>
          <p:spPr>
            <a:xfrm>
              <a:off x="6691151" y="23369889"/>
              <a:ext cx="166507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〔</a:t>
              </a:r>
              <a:r>
                <a:rPr kumimoji="1" lang="ja-JP" altLang="en-US" sz="3600" dirty="0"/>
                <a:t>痛み，鋭さ，鈍さ，快，不快，活性度</a:t>
              </a:r>
              <a:r>
                <a:rPr kumimoji="1" lang="en-US" altLang="ja-JP" sz="3600" dirty="0"/>
                <a:t>〕</a:t>
              </a:r>
              <a:r>
                <a:rPr kumimoji="1" lang="ja-JP" altLang="en-US" sz="3600" dirty="0"/>
                <a:t>　ダイヤル装置を用いて</a:t>
              </a:r>
              <a:r>
                <a:rPr kumimoji="1" lang="en-US" altLang="ja-JP" sz="3600" dirty="0"/>
                <a:t>100</a:t>
              </a:r>
              <a:r>
                <a:rPr kumimoji="1" lang="ja-JP" altLang="en-US" sz="3600" dirty="0"/>
                <a:t>段階評価</a:t>
              </a:r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04D7935-D9F9-4130-8641-958C3DEE6BBB}"/>
              </a:ext>
            </a:extLst>
          </p:cNvPr>
          <p:cNvCxnSpPr/>
          <p:nvPr/>
        </p:nvCxnSpPr>
        <p:spPr>
          <a:xfrm>
            <a:off x="5315071" y="15980224"/>
            <a:ext cx="1224000" cy="0"/>
          </a:xfrm>
          <a:prstGeom prst="line">
            <a:avLst/>
          </a:prstGeom>
          <a:ln w="69850">
            <a:solidFill>
              <a:srgbClr val="E46D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66ABA7F1-BBD1-4AD8-A971-30886BA8729B}"/>
              </a:ext>
            </a:extLst>
          </p:cNvPr>
          <p:cNvCxnSpPr>
            <a:cxnSpLocks/>
          </p:cNvCxnSpPr>
          <p:nvPr/>
        </p:nvCxnSpPr>
        <p:spPr>
          <a:xfrm flipH="1">
            <a:off x="2413954" y="15980224"/>
            <a:ext cx="2911265" cy="2267392"/>
          </a:xfrm>
          <a:prstGeom prst="straightConnector1">
            <a:avLst/>
          </a:prstGeom>
          <a:ln w="69850">
            <a:solidFill>
              <a:srgbClr val="E46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F180FEBF-D12C-4A17-A838-B5BA0E866E07}"/>
              </a:ext>
            </a:extLst>
          </p:cNvPr>
          <p:cNvCxnSpPr/>
          <p:nvPr/>
        </p:nvCxnSpPr>
        <p:spPr>
          <a:xfrm>
            <a:off x="5315071" y="18198235"/>
            <a:ext cx="1224000" cy="0"/>
          </a:xfrm>
          <a:prstGeom prst="line">
            <a:avLst/>
          </a:prstGeom>
          <a:ln w="69850">
            <a:solidFill>
              <a:srgbClr val="0074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矢印コネクタ 605">
            <a:extLst>
              <a:ext uri="{FF2B5EF4-FFF2-40B4-BE49-F238E27FC236}">
                <a16:creationId xmlns:a16="http://schemas.microsoft.com/office/drawing/2014/main" id="{90E7FA6D-BBAC-4710-9418-16AE9877D219}"/>
              </a:ext>
            </a:extLst>
          </p:cNvPr>
          <p:cNvCxnSpPr>
            <a:cxnSpLocks/>
          </p:cNvCxnSpPr>
          <p:nvPr/>
        </p:nvCxnSpPr>
        <p:spPr>
          <a:xfrm flipH="1">
            <a:off x="3207355" y="18198235"/>
            <a:ext cx="2117866" cy="207573"/>
          </a:xfrm>
          <a:prstGeom prst="straightConnector1">
            <a:avLst/>
          </a:prstGeom>
          <a:ln w="69850">
            <a:solidFill>
              <a:srgbClr val="00743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C7FCA9C6-2479-458E-A440-9A197FA54D1D}"/>
              </a:ext>
            </a:extLst>
          </p:cNvPr>
          <p:cNvCxnSpPr/>
          <p:nvPr/>
        </p:nvCxnSpPr>
        <p:spPr>
          <a:xfrm>
            <a:off x="5315071" y="21018983"/>
            <a:ext cx="1224000" cy="0"/>
          </a:xfrm>
          <a:prstGeom prst="line">
            <a:avLst/>
          </a:prstGeom>
          <a:ln w="69850">
            <a:solidFill>
              <a:srgbClr val="C050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矢印コネクタ 608">
            <a:extLst>
              <a:ext uri="{FF2B5EF4-FFF2-40B4-BE49-F238E27FC236}">
                <a16:creationId xmlns:a16="http://schemas.microsoft.com/office/drawing/2014/main" id="{48D1B795-FE5A-44F7-BDBE-FC43BD20754A}"/>
              </a:ext>
            </a:extLst>
          </p:cNvPr>
          <p:cNvCxnSpPr>
            <a:cxnSpLocks/>
          </p:cNvCxnSpPr>
          <p:nvPr/>
        </p:nvCxnSpPr>
        <p:spPr>
          <a:xfrm flipH="1" flipV="1">
            <a:off x="4565814" y="18607273"/>
            <a:ext cx="759408" cy="2411710"/>
          </a:xfrm>
          <a:prstGeom prst="straightConnector1">
            <a:avLst/>
          </a:prstGeom>
          <a:ln w="69850">
            <a:solidFill>
              <a:srgbClr val="C0504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1BB60B7-08E2-4264-99F0-BD37E329B60F}"/>
              </a:ext>
            </a:extLst>
          </p:cNvPr>
          <p:cNvCxnSpPr/>
          <p:nvPr/>
        </p:nvCxnSpPr>
        <p:spPr>
          <a:xfrm>
            <a:off x="5315071" y="23319498"/>
            <a:ext cx="1224000" cy="0"/>
          </a:xfrm>
          <a:prstGeom prst="line">
            <a:avLst/>
          </a:prstGeom>
          <a:ln w="69850">
            <a:solidFill>
              <a:srgbClr val="53548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A714CBA8-B47E-4F3C-95A7-1E686EF28CEC}"/>
              </a:ext>
            </a:extLst>
          </p:cNvPr>
          <p:cNvCxnSpPr>
            <a:cxnSpLocks/>
          </p:cNvCxnSpPr>
          <p:nvPr/>
        </p:nvCxnSpPr>
        <p:spPr>
          <a:xfrm flipH="1" flipV="1">
            <a:off x="2974215" y="18538952"/>
            <a:ext cx="2351007" cy="4780546"/>
          </a:xfrm>
          <a:prstGeom prst="straightConnector1">
            <a:avLst/>
          </a:prstGeom>
          <a:ln w="69850">
            <a:solidFill>
              <a:srgbClr val="53548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9BF99DE4-9FFC-48BE-B31B-A0E0FDC316D5}"/>
              </a:ext>
            </a:extLst>
          </p:cNvPr>
          <p:cNvGrpSpPr/>
          <p:nvPr/>
        </p:nvGrpSpPr>
        <p:grpSpPr>
          <a:xfrm>
            <a:off x="664408" y="20993640"/>
            <a:ext cx="4341253" cy="3112773"/>
            <a:chOff x="345100" y="21051696"/>
            <a:chExt cx="4341253" cy="3112773"/>
          </a:xfrm>
        </p:grpSpPr>
        <p:sp>
          <p:nvSpPr>
            <p:cNvPr id="615" name="テキスト ボックス 614">
              <a:extLst>
                <a:ext uri="{FF2B5EF4-FFF2-40B4-BE49-F238E27FC236}">
                  <a16:creationId xmlns:a16="http://schemas.microsoft.com/office/drawing/2014/main" id="{E0223B00-42E2-4014-A5E8-56FA97031E69}"/>
                </a:ext>
              </a:extLst>
            </p:cNvPr>
            <p:cNvSpPr txBox="1"/>
            <p:nvPr/>
          </p:nvSpPr>
          <p:spPr>
            <a:xfrm>
              <a:off x="345100" y="22075206"/>
              <a:ext cx="28248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TR = 2000 [</a:t>
              </a:r>
              <a:r>
                <a:rPr lang="en-US" altLang="ja-JP" sz="3000" dirty="0" err="1">
                  <a:solidFill>
                    <a:prstClr val="black"/>
                  </a:solidFill>
                  <a:latin typeface="Arial"/>
                  <a:ea typeface="メイリオ"/>
                </a:rPr>
                <a:t>ms</a:t>
              </a: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]</a:t>
              </a:r>
            </a:p>
          </p:txBody>
        </p:sp>
        <p:sp>
          <p:nvSpPr>
            <p:cNvPr id="618" name="テキスト ボックス 617">
              <a:extLst>
                <a:ext uri="{FF2B5EF4-FFF2-40B4-BE49-F238E27FC236}">
                  <a16:creationId xmlns:a16="http://schemas.microsoft.com/office/drawing/2014/main" id="{273F963F-9F93-4500-A2CE-D012542EF95F}"/>
                </a:ext>
              </a:extLst>
            </p:cNvPr>
            <p:cNvSpPr txBox="1"/>
            <p:nvPr/>
          </p:nvSpPr>
          <p:spPr>
            <a:xfrm>
              <a:off x="345100" y="23098716"/>
              <a:ext cx="41529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>
                <a:buClr>
                  <a:srgbClr val="00B050"/>
                </a:buClr>
              </a:pP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Slice = </a:t>
              </a:r>
              <a:r>
                <a:rPr lang="en-US" altLang="ja-JP" sz="3000" dirty="0">
                  <a:solidFill>
                    <a:prstClr val="black"/>
                  </a:solidFill>
                </a:rPr>
                <a:t>30    FA = 75 [°]</a:t>
              </a:r>
            </a:p>
          </p:txBody>
        </p:sp>
        <p:sp>
          <p:nvSpPr>
            <p:cNvPr id="619" name="テキスト ボックス 618">
              <a:extLst>
                <a:ext uri="{FF2B5EF4-FFF2-40B4-BE49-F238E27FC236}">
                  <a16:creationId xmlns:a16="http://schemas.microsoft.com/office/drawing/2014/main" id="{E90DCD80-34EA-4EF6-8DFB-20D406163E27}"/>
                </a:ext>
              </a:extLst>
            </p:cNvPr>
            <p:cNvSpPr txBox="1"/>
            <p:nvPr/>
          </p:nvSpPr>
          <p:spPr>
            <a:xfrm>
              <a:off x="345100" y="22586961"/>
              <a:ext cx="23775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TE = 30 [</a:t>
              </a:r>
              <a:r>
                <a:rPr lang="en-US" altLang="ja-JP" sz="3000" dirty="0" err="1">
                  <a:solidFill>
                    <a:prstClr val="black"/>
                  </a:solidFill>
                  <a:latin typeface="Arial"/>
                  <a:ea typeface="メイリオ"/>
                </a:rPr>
                <a:t>ms</a:t>
              </a: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]</a:t>
              </a:r>
            </a:p>
          </p:txBody>
        </p:sp>
        <p:sp>
          <p:nvSpPr>
            <p:cNvPr id="623" name="テキスト ボックス 622">
              <a:extLst>
                <a:ext uri="{FF2B5EF4-FFF2-40B4-BE49-F238E27FC236}">
                  <a16:creationId xmlns:a16="http://schemas.microsoft.com/office/drawing/2014/main" id="{79D0EE24-DF53-4490-872E-B0FB16C59593}"/>
                </a:ext>
              </a:extLst>
            </p:cNvPr>
            <p:cNvSpPr txBox="1"/>
            <p:nvPr/>
          </p:nvSpPr>
          <p:spPr>
            <a:xfrm>
              <a:off x="345100" y="23610471"/>
              <a:ext cx="43412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Slice</a:t>
              </a:r>
              <a:r>
                <a:rPr lang="ja-JP" altLang="en-US" sz="3000" dirty="0">
                  <a:solidFill>
                    <a:prstClr val="black"/>
                  </a:solidFill>
                  <a:latin typeface="Arial"/>
                  <a:ea typeface="メイリオ"/>
                </a:rPr>
                <a:t> </a:t>
              </a: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thickness = 3 [mm]</a:t>
              </a:r>
            </a:p>
          </p:txBody>
        </p:sp>
        <p:sp>
          <p:nvSpPr>
            <p:cNvPr id="621" name="テキスト ボックス 620">
              <a:extLst>
                <a:ext uri="{FF2B5EF4-FFF2-40B4-BE49-F238E27FC236}">
                  <a16:creationId xmlns:a16="http://schemas.microsoft.com/office/drawing/2014/main" id="{23C8D95B-62D5-44D9-90F7-0E140304B725}"/>
                </a:ext>
              </a:extLst>
            </p:cNvPr>
            <p:cNvSpPr txBox="1"/>
            <p:nvPr/>
          </p:nvSpPr>
          <p:spPr>
            <a:xfrm>
              <a:off x="345100" y="21563451"/>
              <a:ext cx="30893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Gradient echo </a:t>
              </a:r>
              <a:r>
                <a:rPr lang="ja-JP" altLang="en-US" sz="3000" dirty="0">
                  <a:solidFill>
                    <a:prstClr val="black"/>
                  </a:solidFill>
                  <a:latin typeface="Arial"/>
                  <a:ea typeface="メイリオ"/>
                </a:rPr>
                <a:t>法</a:t>
              </a:r>
              <a:endParaRPr lang="en-US" altLang="ja-JP" sz="3000" dirty="0">
                <a:solidFill>
                  <a:prstClr val="black"/>
                </a:solidFill>
                <a:latin typeface="Arial"/>
                <a:ea typeface="メイリオ"/>
              </a:endParaRPr>
            </a:p>
          </p:txBody>
        </p:sp>
        <p:sp>
          <p:nvSpPr>
            <p:cNvPr id="622" name="テキスト ボックス 621">
              <a:extLst>
                <a:ext uri="{FF2B5EF4-FFF2-40B4-BE49-F238E27FC236}">
                  <a16:creationId xmlns:a16="http://schemas.microsoft.com/office/drawing/2014/main" id="{72091833-4D07-4274-9062-9135ED6FE2A8}"/>
                </a:ext>
              </a:extLst>
            </p:cNvPr>
            <p:cNvSpPr txBox="1"/>
            <p:nvPr/>
          </p:nvSpPr>
          <p:spPr>
            <a:xfrm>
              <a:off x="345100" y="21051696"/>
              <a:ext cx="16786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</a:pPr>
              <a:r>
                <a:rPr lang="en-US" altLang="ja-JP" sz="3000" dirty="0">
                  <a:solidFill>
                    <a:prstClr val="black"/>
                  </a:solidFill>
                  <a:latin typeface="Arial"/>
                  <a:ea typeface="メイリオ"/>
                </a:rPr>
                <a:t>Siemens</a:t>
              </a:r>
            </a:p>
          </p:txBody>
        </p:sp>
      </p:grpSp>
      <p:sp>
        <p:nvSpPr>
          <p:cNvPr id="626" name="テキスト ボックス 625">
            <a:extLst>
              <a:ext uri="{FF2B5EF4-FFF2-40B4-BE49-F238E27FC236}">
                <a16:creationId xmlns:a16="http://schemas.microsoft.com/office/drawing/2014/main" id="{5C173058-A142-44CC-81D7-9D9B5B8B0D54}"/>
              </a:ext>
            </a:extLst>
          </p:cNvPr>
          <p:cNvSpPr txBox="1"/>
          <p:nvPr/>
        </p:nvSpPr>
        <p:spPr>
          <a:xfrm>
            <a:off x="24702071" y="1553201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E46D0A"/>
                </a:solidFill>
                <a:latin typeface="メイリオ"/>
                <a:cs typeface="Times New Roman" panose="02020603050405020304" pitchFamily="18" charset="0"/>
              </a:rPr>
              <a:t>刺激振幅</a:t>
            </a:r>
          </a:p>
        </p:txBody>
      </p: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E11E19D4-D754-4CE5-B589-2CA36FB230A9}"/>
              </a:ext>
            </a:extLst>
          </p:cNvPr>
          <p:cNvSpPr txBox="1"/>
          <p:nvPr/>
        </p:nvSpPr>
        <p:spPr>
          <a:xfrm>
            <a:off x="24702071" y="17455349"/>
            <a:ext cx="2954655" cy="150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00743D"/>
                </a:solidFill>
                <a:latin typeface="メイリオ"/>
                <a:cs typeface="Times New Roman" panose="02020603050405020304" pitchFamily="18" charset="0"/>
              </a:rPr>
              <a:t>血管剛性</a:t>
            </a:r>
            <a:endParaRPr lang="en-US" altLang="ja-JP" sz="5400" b="1" dirty="0">
              <a:solidFill>
                <a:srgbClr val="00743D"/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lnSpc>
                <a:spcPct val="70000"/>
              </a:lnSpc>
              <a:buClr>
                <a:srgbClr val="00B050"/>
              </a:buClr>
            </a:pPr>
            <a:r>
              <a:rPr lang="en-US" altLang="ja-JP" sz="5400" b="1" i="1" dirty="0" err="1">
                <a:solidFill>
                  <a:srgbClr val="00743D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5400" b="1" i="1" baseline="-25000" dirty="0" err="1">
                <a:solidFill>
                  <a:srgbClr val="007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endParaRPr lang="ja-JP" altLang="en-US" sz="5400" baseline="-25000" dirty="0">
              <a:solidFill>
                <a:srgbClr val="0074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" name="テキスト ボックス 629">
            <a:extLst>
              <a:ext uri="{FF2B5EF4-FFF2-40B4-BE49-F238E27FC236}">
                <a16:creationId xmlns:a16="http://schemas.microsoft.com/office/drawing/2014/main" id="{82D16915-A3BE-479D-97A2-38E98CAB10BC}"/>
              </a:ext>
            </a:extLst>
          </p:cNvPr>
          <p:cNvSpPr txBox="1"/>
          <p:nvPr/>
        </p:nvSpPr>
        <p:spPr>
          <a:xfrm>
            <a:off x="24702071" y="20150553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C0504D"/>
                </a:solidFill>
                <a:latin typeface="メイリオ"/>
                <a:cs typeface="Times New Roman" panose="02020603050405020304" pitchFamily="18" charset="0"/>
              </a:rPr>
              <a:t>回帰係数</a:t>
            </a:r>
            <a:endParaRPr lang="en-US" altLang="ja-JP" sz="5400" b="1" dirty="0">
              <a:solidFill>
                <a:srgbClr val="C0504D"/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buClr>
                <a:srgbClr val="00B050"/>
              </a:buClr>
            </a:pPr>
            <a:r>
              <a:rPr lang="en-US" altLang="ja-JP" sz="5400" b="1" i="1" dirty="0">
                <a:solidFill>
                  <a:srgbClr val="C0504D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5400" b="1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5400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CFC05999-4E4F-4940-8D75-A55719AD66A8}"/>
              </a:ext>
            </a:extLst>
          </p:cNvPr>
          <p:cNvSpPr txBox="1"/>
          <p:nvPr/>
        </p:nvSpPr>
        <p:spPr>
          <a:xfrm>
            <a:off x="24702071" y="22844929"/>
            <a:ext cx="293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rgbClr val="53548A"/>
                </a:solidFill>
                <a:latin typeface="メイリオ"/>
                <a:cs typeface="Times New Roman" panose="02020603050405020304" pitchFamily="18" charset="0"/>
              </a:rPr>
              <a:t>主観評価</a:t>
            </a:r>
            <a:endParaRPr lang="en-US" altLang="ja-JP" sz="5400" b="1" dirty="0">
              <a:solidFill>
                <a:srgbClr val="53548A"/>
              </a:solidFill>
              <a:latin typeface="メイリオ"/>
              <a:cs typeface="Times New Roman" panose="02020603050405020304" pitchFamily="18" charset="0"/>
            </a:endParaRPr>
          </a:p>
        </p:txBody>
      </p: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6614C7E8-B608-4796-886E-7FA24E5463BF}"/>
              </a:ext>
            </a:extLst>
          </p:cNvPr>
          <p:cNvCxnSpPr/>
          <p:nvPr/>
        </p:nvCxnSpPr>
        <p:spPr>
          <a:xfrm flipH="1">
            <a:off x="27858626" y="15892081"/>
            <a:ext cx="900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4B5542BD-734E-4662-A854-1204C158506E}"/>
              </a:ext>
            </a:extLst>
          </p:cNvPr>
          <p:cNvCxnSpPr/>
          <p:nvPr/>
        </p:nvCxnSpPr>
        <p:spPr>
          <a:xfrm flipH="1">
            <a:off x="27858626" y="18207862"/>
            <a:ext cx="900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383D073D-15FB-4593-8C69-1C50F1E7A552}"/>
              </a:ext>
            </a:extLst>
          </p:cNvPr>
          <p:cNvCxnSpPr/>
          <p:nvPr/>
        </p:nvCxnSpPr>
        <p:spPr>
          <a:xfrm flipH="1">
            <a:off x="27858626" y="21027716"/>
            <a:ext cx="900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C31168A-CFD8-4081-B5A9-EB35F05CE283}"/>
              </a:ext>
            </a:extLst>
          </p:cNvPr>
          <p:cNvCxnSpPr/>
          <p:nvPr/>
        </p:nvCxnSpPr>
        <p:spPr>
          <a:xfrm flipH="1">
            <a:off x="27858626" y="23263052"/>
            <a:ext cx="900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684F37C-A2A7-4AC0-AEFA-FE031A3705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86626" y="19591052"/>
            <a:ext cx="7344000" cy="0"/>
          </a:xfrm>
          <a:prstGeom prst="straightConnector1">
            <a:avLst/>
          </a:prstGeom>
          <a:noFill/>
          <a:ln w="79375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4489B146-9E37-4D1D-B7D5-09F6A61C43F5}"/>
              </a:ext>
            </a:extLst>
          </p:cNvPr>
          <p:cNvSpPr txBox="1"/>
          <p:nvPr/>
        </p:nvSpPr>
        <p:spPr>
          <a:xfrm>
            <a:off x="29002224" y="18689186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cs typeface="Times New Roman" panose="02020603050405020304" pitchFamily="18" charset="0"/>
              </a:rPr>
              <a:t>比</a:t>
            </a:r>
            <a:endParaRPr lang="en-US" altLang="ja-JP" sz="5400" b="1" dirty="0">
              <a:solidFill>
                <a:schemeClr val="tx1">
                  <a:lumMod val="95000"/>
                  <a:lumOff val="5000"/>
                </a:schemeClr>
              </a:solidFill>
              <a:latin typeface="メイリオ"/>
              <a:cs typeface="Times New Roman" panose="02020603050405020304" pitchFamily="18" charset="0"/>
            </a:endParaRPr>
          </a:p>
          <a:p>
            <a:pPr algn="ctr" defTabSz="914400">
              <a:buClr>
                <a:srgbClr val="00B050"/>
              </a:buClr>
            </a:pPr>
            <a:r>
              <a:rPr lang="ja-JP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/>
                <a:cs typeface="Times New Roman" panose="02020603050405020304" pitchFamily="18" charset="0"/>
              </a:rPr>
              <a:t>較</a:t>
            </a:r>
          </a:p>
        </p:txBody>
      </p: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223FF84-EC06-4AD5-8CDF-C7714BED6EFF}"/>
              </a:ext>
            </a:extLst>
          </p:cNvPr>
          <p:cNvGrpSpPr/>
          <p:nvPr/>
        </p:nvGrpSpPr>
        <p:grpSpPr>
          <a:xfrm>
            <a:off x="7293320" y="11189653"/>
            <a:ext cx="2880000" cy="2232000"/>
            <a:chOff x="7815824" y="11189653"/>
            <a:chExt cx="2880000" cy="2232000"/>
          </a:xfrm>
        </p:grpSpPr>
        <p:sp>
          <p:nvSpPr>
            <p:cNvPr id="179" name="正方形/長方形 178"/>
            <p:cNvSpPr/>
            <p:nvPr/>
          </p:nvSpPr>
          <p:spPr>
            <a:xfrm>
              <a:off x="7815824" y="11189653"/>
              <a:ext cx="2880000" cy="2232000"/>
            </a:xfrm>
            <a:prstGeom prst="rect">
              <a:avLst/>
            </a:prstGeom>
            <a:solidFill>
              <a:srgbClr val="F8E9E0">
                <a:alpha val="41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0" name="テキスト ボックス 659">
              <a:extLst>
                <a:ext uri="{FF2B5EF4-FFF2-40B4-BE49-F238E27FC236}">
                  <a16:creationId xmlns:a16="http://schemas.microsoft.com/office/drawing/2014/main" id="{C5C3395E-3E84-4210-BE69-8CE825624BCC}"/>
                </a:ext>
              </a:extLst>
            </p:cNvPr>
            <p:cNvSpPr txBox="1"/>
            <p:nvPr/>
          </p:nvSpPr>
          <p:spPr>
            <a:xfrm>
              <a:off x="7902908" y="1137618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4000" b="1" dirty="0">
                  <a:solidFill>
                    <a:srgbClr val="E46D0A"/>
                  </a:solidFill>
                  <a:latin typeface="メイリオ"/>
                  <a:cs typeface="Times New Roman" panose="02020603050405020304" pitchFamily="18" charset="0"/>
                </a:rPr>
                <a:t>電気刺激</a:t>
              </a:r>
            </a:p>
          </p:txBody>
        </p:sp>
        <p:pic>
          <p:nvPicPr>
            <p:cNvPr id="661" name="図 660">
              <a:extLst>
                <a:ext uri="{FF2B5EF4-FFF2-40B4-BE49-F238E27FC236}">
                  <a16:creationId xmlns:a16="http://schemas.microsoft.com/office/drawing/2014/main" id="{C4B1FFD8-2422-48BE-8081-0A8D01F0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C4652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525" y="12075682"/>
              <a:ext cx="1221694" cy="1221694"/>
            </a:xfrm>
            <a:prstGeom prst="rect">
              <a:avLst/>
            </a:prstGeom>
          </p:spPr>
        </p:pic>
      </p:grp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13022BF7-0998-4E01-B114-616546EA80E1}"/>
              </a:ext>
            </a:extLst>
          </p:cNvPr>
          <p:cNvGrpSpPr/>
          <p:nvPr/>
        </p:nvGrpSpPr>
        <p:grpSpPr>
          <a:xfrm>
            <a:off x="10466048" y="11189653"/>
            <a:ext cx="2880000" cy="2232000"/>
            <a:chOff x="11061122" y="11189653"/>
            <a:chExt cx="2880000" cy="2232000"/>
          </a:xfrm>
        </p:grpSpPr>
        <p:sp>
          <p:nvSpPr>
            <p:cNvPr id="180" name="正方形/長方形 179"/>
            <p:cNvSpPr/>
            <p:nvPr/>
          </p:nvSpPr>
          <p:spPr>
            <a:xfrm>
              <a:off x="11061122" y="11189653"/>
              <a:ext cx="2880000" cy="2232000"/>
            </a:xfrm>
            <a:prstGeom prst="rect">
              <a:avLst/>
            </a:prstGeom>
            <a:solidFill>
              <a:srgbClr val="005800">
                <a:alpha val="1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1" name="テキスト ボックス 670">
              <a:extLst>
                <a:ext uri="{FF2B5EF4-FFF2-40B4-BE49-F238E27FC236}">
                  <a16:creationId xmlns:a16="http://schemas.microsoft.com/office/drawing/2014/main" id="{F6FCDCA9-D14A-467C-A387-36918C6DDF12}"/>
                </a:ext>
              </a:extLst>
            </p:cNvPr>
            <p:cNvSpPr txBox="1"/>
            <p:nvPr/>
          </p:nvSpPr>
          <p:spPr>
            <a:xfrm>
              <a:off x="11148206" y="1137618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4000" b="1" dirty="0">
                  <a:solidFill>
                    <a:srgbClr val="00743D"/>
                  </a:solidFill>
                  <a:latin typeface="メイリオ"/>
                  <a:cs typeface="Times New Roman" panose="02020603050405020304" pitchFamily="18" charset="0"/>
                </a:rPr>
                <a:t>交感神経</a:t>
              </a:r>
            </a:p>
          </p:txBody>
        </p: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49E2B945-FE06-48FE-BA48-0F013F45E7B0}"/>
                </a:ext>
              </a:extLst>
            </p:cNvPr>
            <p:cNvGrpSpPr/>
            <p:nvPr/>
          </p:nvGrpSpPr>
          <p:grpSpPr>
            <a:xfrm>
              <a:off x="11405599" y="12104408"/>
              <a:ext cx="2185214" cy="1174983"/>
              <a:chOff x="24274633" y="8899082"/>
              <a:chExt cx="2185214" cy="1174983"/>
            </a:xfrm>
          </p:grpSpPr>
          <p:sp>
            <p:nvSpPr>
              <p:cNvPr id="676" name="テキスト ボックス 675">
                <a:extLst>
                  <a:ext uri="{FF2B5EF4-FFF2-40B4-BE49-F238E27FC236}">
                    <a16:creationId xmlns:a16="http://schemas.microsoft.com/office/drawing/2014/main" id="{621C9656-A08C-4B3E-A319-A4888E802003}"/>
                  </a:ext>
                </a:extLst>
              </p:cNvPr>
              <p:cNvSpPr txBox="1"/>
              <p:nvPr/>
            </p:nvSpPr>
            <p:spPr>
              <a:xfrm>
                <a:off x="24274633" y="8899082"/>
                <a:ext cx="2185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ja-JP" altLang="en-US" sz="3600" b="1" dirty="0">
                    <a:solidFill>
                      <a:srgbClr val="339966"/>
                    </a:solidFill>
                    <a:latin typeface="メイリオ"/>
                    <a:cs typeface="Times New Roman" panose="02020603050405020304" pitchFamily="18" charset="0"/>
                  </a:rPr>
                  <a:t>血管剛性 </a:t>
                </a:r>
                <a:endParaRPr lang="en-US" altLang="ja-JP" sz="3600" b="1" dirty="0">
                  <a:solidFill>
                    <a:srgbClr val="339966"/>
                  </a:solidFill>
                  <a:latin typeface="メイリオ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" name="テキスト ボックス 676">
                <a:extLst>
                  <a:ext uri="{FF2B5EF4-FFF2-40B4-BE49-F238E27FC236}">
                    <a16:creationId xmlns:a16="http://schemas.microsoft.com/office/drawing/2014/main" id="{9A8C3B3B-436A-4542-9EC6-95527B4060DE}"/>
                  </a:ext>
                </a:extLst>
              </p:cNvPr>
              <p:cNvSpPr txBox="1"/>
              <p:nvPr/>
            </p:nvSpPr>
            <p:spPr>
              <a:xfrm>
                <a:off x="24995292" y="9243068"/>
                <a:ext cx="10021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buClr>
                    <a:srgbClr val="00B050"/>
                  </a:buClr>
                </a:pPr>
                <a:r>
                  <a:rPr lang="en-US" altLang="ja-JP" sz="4800" b="1" i="1" dirty="0" err="1">
                    <a:solidFill>
                      <a:srgbClr val="339966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b</a:t>
                </a:r>
                <a:r>
                  <a:rPr lang="en-US" altLang="ja-JP" sz="4800" b="1" i="1" baseline="-25000" dirty="0" err="1">
                    <a:solidFill>
                      <a:srgbClr val="3399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</a:t>
                </a:r>
                <a:endParaRPr lang="ja-JP" altLang="en-US" sz="48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54FA6D00-8B0D-4846-8AAD-E4640F3FE2ED}"/>
              </a:ext>
            </a:extLst>
          </p:cNvPr>
          <p:cNvGrpSpPr/>
          <p:nvPr/>
        </p:nvGrpSpPr>
        <p:grpSpPr>
          <a:xfrm>
            <a:off x="13638777" y="11189653"/>
            <a:ext cx="2880000" cy="2232000"/>
            <a:chOff x="14161281" y="11189653"/>
            <a:chExt cx="2880000" cy="2232000"/>
          </a:xfrm>
        </p:grpSpPr>
        <p:sp>
          <p:nvSpPr>
            <p:cNvPr id="181" name="正方形/長方形 180"/>
            <p:cNvSpPr/>
            <p:nvPr/>
          </p:nvSpPr>
          <p:spPr>
            <a:xfrm>
              <a:off x="14161281" y="11189653"/>
              <a:ext cx="2880000" cy="2232000"/>
            </a:xfrm>
            <a:prstGeom prst="rect">
              <a:avLst/>
            </a:prstGeom>
            <a:solidFill>
              <a:srgbClr val="F9F1F9">
                <a:alpha val="54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7" name="テキスト ボックス 686">
              <a:extLst>
                <a:ext uri="{FF2B5EF4-FFF2-40B4-BE49-F238E27FC236}">
                  <a16:creationId xmlns:a16="http://schemas.microsoft.com/office/drawing/2014/main" id="{EFA665CC-828C-4205-8758-45EFC32CDDC8}"/>
                </a:ext>
              </a:extLst>
            </p:cNvPr>
            <p:cNvSpPr txBox="1"/>
            <p:nvPr/>
          </p:nvSpPr>
          <p:spPr>
            <a:xfrm>
              <a:off x="14248365" y="1137618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buClr>
                  <a:srgbClr val="00B050"/>
                </a:buClr>
              </a:pPr>
              <a:r>
                <a:rPr lang="ja-JP" altLang="en-US" sz="4000" b="1" dirty="0">
                  <a:solidFill>
                    <a:srgbClr val="53548A"/>
                  </a:solidFill>
                  <a:latin typeface="メイリオ"/>
                  <a:cs typeface="Times New Roman" panose="02020603050405020304" pitchFamily="18" charset="0"/>
                </a:rPr>
                <a:t>主観評価</a:t>
              </a:r>
            </a:p>
          </p:txBody>
        </p:sp>
        <p:grpSp>
          <p:nvGrpSpPr>
            <p:cNvPr id="694" name="グループ化 693">
              <a:extLst>
                <a:ext uri="{FF2B5EF4-FFF2-40B4-BE49-F238E27FC236}">
                  <a16:creationId xmlns:a16="http://schemas.microsoft.com/office/drawing/2014/main" id="{C72A035E-8F1D-443C-B2BC-A469FECF1567}"/>
                </a:ext>
              </a:extLst>
            </p:cNvPr>
            <p:cNvGrpSpPr/>
            <p:nvPr/>
          </p:nvGrpSpPr>
          <p:grpSpPr>
            <a:xfrm>
              <a:off x="14342361" y="12037933"/>
              <a:ext cx="2331884" cy="1363050"/>
              <a:chOff x="17860160" y="18489984"/>
              <a:chExt cx="2193614" cy="1282227"/>
            </a:xfrm>
          </p:grpSpPr>
          <p:pic>
            <p:nvPicPr>
              <p:cNvPr id="695" name="図 694">
                <a:extLst>
                  <a:ext uri="{FF2B5EF4-FFF2-40B4-BE49-F238E27FC236}">
                    <a16:creationId xmlns:a16="http://schemas.microsoft.com/office/drawing/2014/main" id="{D98C23B1-E3FA-4E85-B232-BCC40AF76B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3">
                <a:duotone>
                  <a:srgbClr val="53548A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002"/>
              <a:stretch/>
            </p:blipFill>
            <p:spPr>
              <a:xfrm>
                <a:off x="17860160" y="18730262"/>
                <a:ext cx="1828049" cy="1041949"/>
              </a:xfrm>
              <a:prstGeom prst="rect">
                <a:avLst/>
              </a:prstGeom>
            </p:spPr>
          </p:pic>
          <p:sp>
            <p:nvSpPr>
              <p:cNvPr id="696" name="円形吹き出し 225">
                <a:extLst>
                  <a:ext uri="{FF2B5EF4-FFF2-40B4-BE49-F238E27FC236}">
                    <a16:creationId xmlns:a16="http://schemas.microsoft.com/office/drawing/2014/main" id="{7A9B7063-532D-48E8-9DF4-135F46B8D5CC}"/>
                  </a:ext>
                </a:extLst>
              </p:cNvPr>
              <p:cNvSpPr/>
              <p:nvPr/>
            </p:nvSpPr>
            <p:spPr>
              <a:xfrm>
                <a:off x="19177312" y="18489984"/>
                <a:ext cx="876462" cy="505812"/>
              </a:xfrm>
              <a:prstGeom prst="wedgeEllipseCallout">
                <a:avLst>
                  <a:gd name="adj1" fmla="val -61813"/>
                  <a:gd name="adj2" fmla="val 23767"/>
                </a:avLst>
              </a:prstGeom>
              <a:solidFill>
                <a:srgbClr val="8A8A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endParaRPr>
              </a:p>
            </p:txBody>
          </p:sp>
        </p:grpSp>
      </p:grpSp>
      <p:sp>
        <p:nvSpPr>
          <p:cNvPr id="698" name="テキスト ボックス 697">
            <a:extLst>
              <a:ext uri="{FF2B5EF4-FFF2-40B4-BE49-F238E27FC236}">
                <a16:creationId xmlns:a16="http://schemas.microsoft.com/office/drawing/2014/main" id="{DD23EE2A-B765-46DE-97F6-38013F49B4C1}"/>
              </a:ext>
            </a:extLst>
          </p:cNvPr>
          <p:cNvSpPr txBox="1"/>
          <p:nvPr/>
        </p:nvSpPr>
        <p:spPr>
          <a:xfrm>
            <a:off x="7539599" y="7630370"/>
            <a:ext cx="581681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3000" dirty="0">
                <a:latin typeface="+mn-ea"/>
                <a:cs typeface="Times New Roman" panose="02020603050405020304" pitchFamily="18" charset="0"/>
              </a:rPr>
              <a:t>第一次体性感覚野（</a:t>
            </a:r>
            <a:r>
              <a:rPr kumimoji="1" lang="en-US" altLang="ja-JP" sz="3000" dirty="0">
                <a:cs typeface="Times New Roman" panose="02020603050405020304" pitchFamily="18" charset="0"/>
              </a:rPr>
              <a:t>SI</a:t>
            </a:r>
            <a:r>
              <a:rPr kumimoji="1"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kumimoji="1" lang="en-US" altLang="ja-JP" sz="3000" dirty="0">
              <a:latin typeface="+mn-ea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</a:pPr>
            <a:r>
              <a:rPr kumimoji="1" lang="ja-JP" altLang="en-US" sz="3000" dirty="0">
                <a:latin typeface="+mn-ea"/>
                <a:cs typeface="Times New Roman" panose="02020603050405020304" pitchFamily="18" charset="0"/>
              </a:rPr>
              <a:t>第二次体性感覚野（</a:t>
            </a:r>
            <a:r>
              <a:rPr kumimoji="1" lang="en-US" altLang="ja-JP" sz="3000" dirty="0">
                <a:cs typeface="Times New Roman" panose="02020603050405020304" pitchFamily="18" charset="0"/>
              </a:rPr>
              <a:t>SII</a:t>
            </a:r>
            <a:r>
              <a:rPr kumimoji="1"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ja-JP" sz="3000" dirty="0">
              <a:latin typeface="+mn-ea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</a:pP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視床（</a:t>
            </a:r>
            <a:r>
              <a:rPr lang="en-US" altLang="ja-JP" sz="3000" dirty="0">
                <a:cs typeface="Times New Roman" panose="02020603050405020304" pitchFamily="18" charset="0"/>
              </a:rPr>
              <a:t>Thalamus</a:t>
            </a: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ja-JP" sz="3000" dirty="0">
              <a:latin typeface="+mn-ea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</a:pP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島皮質（</a:t>
            </a:r>
            <a:r>
              <a:rPr lang="en-US" altLang="ja-JP" sz="3000" dirty="0">
                <a:cs typeface="Times New Roman" panose="02020603050405020304" pitchFamily="18" charset="0"/>
              </a:rPr>
              <a:t>Insula</a:t>
            </a: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ja-JP" sz="3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33EBA64C-B99B-4311-8B7B-8F2E4AB1B890}"/>
              </a:ext>
            </a:extLst>
          </p:cNvPr>
          <p:cNvSpPr txBox="1"/>
          <p:nvPr/>
        </p:nvSpPr>
        <p:spPr>
          <a:xfrm>
            <a:off x="11907884" y="7624815"/>
            <a:ext cx="480647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外側前頭前皮質（</a:t>
            </a:r>
            <a:r>
              <a:rPr lang="en-US" altLang="ja-JP" sz="3000" dirty="0">
                <a:cs typeface="Times New Roman" panose="02020603050405020304" pitchFamily="18" charset="0"/>
              </a:rPr>
              <a:t>LPFC</a:t>
            </a: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ja-JP" sz="3000" dirty="0">
              <a:latin typeface="+mn-ea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</a:pP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内側前頭前皮質（</a:t>
            </a:r>
            <a:r>
              <a:rPr lang="en-US" altLang="ja-JP" sz="3000" dirty="0">
                <a:cs typeface="Times New Roman" panose="02020603050405020304" pitchFamily="18" charset="0"/>
              </a:rPr>
              <a:t>MPFC</a:t>
            </a: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ja-JP" sz="3000" dirty="0">
              <a:latin typeface="+mn-ea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</a:pP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補足運動野（</a:t>
            </a:r>
            <a:r>
              <a:rPr lang="en-US" altLang="ja-JP" sz="3000" dirty="0">
                <a:latin typeface="+mn-ea"/>
                <a:cs typeface="Times New Roman" panose="02020603050405020304" pitchFamily="18" charset="0"/>
              </a:rPr>
              <a:t>SMA</a:t>
            </a:r>
            <a:r>
              <a:rPr lang="ja-JP" altLang="en-US" sz="30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ja-JP" sz="3000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702" name="直線矢印コネクタ 701">
            <a:extLst>
              <a:ext uri="{FF2B5EF4-FFF2-40B4-BE49-F238E27FC236}">
                <a16:creationId xmlns:a16="http://schemas.microsoft.com/office/drawing/2014/main" id="{491C2A9A-85D2-4C16-BD3F-AF37D887E2AD}"/>
              </a:ext>
            </a:extLst>
          </p:cNvPr>
          <p:cNvCxnSpPr>
            <a:cxnSpLocks/>
          </p:cNvCxnSpPr>
          <p:nvPr/>
        </p:nvCxnSpPr>
        <p:spPr>
          <a:xfrm rot="5400000" flipH="1">
            <a:off x="18470987" y="9345292"/>
            <a:ext cx="576000" cy="0"/>
          </a:xfrm>
          <a:prstGeom prst="straightConnector1">
            <a:avLst/>
          </a:prstGeom>
          <a:noFill/>
          <a:ln w="79375" cap="rnd" cmpd="sng" algn="ctr">
            <a:solidFill>
              <a:srgbClr val="FF3F3F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35" name="テキスト ボックス 634"/>
          <p:cNvSpPr txBox="1"/>
          <p:nvPr/>
        </p:nvSpPr>
        <p:spPr>
          <a:xfrm>
            <a:off x="16973883" y="9712719"/>
            <a:ext cx="3570208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rgbClr val="FF3F3F"/>
                </a:solidFill>
              </a:rPr>
              <a:t>両者の</a:t>
            </a:r>
            <a:r>
              <a:rPr lang="ja-JP" altLang="en-US" sz="4400" b="1" dirty="0">
                <a:solidFill>
                  <a:srgbClr val="FF3F3F"/>
                </a:solidFill>
              </a:rPr>
              <a:t>関係</a:t>
            </a:r>
            <a:r>
              <a:rPr kumimoji="1" lang="ja-JP" altLang="en-US" sz="4400" b="1" dirty="0">
                <a:solidFill>
                  <a:srgbClr val="FF3F3F"/>
                </a:solidFill>
              </a:rPr>
              <a:t>は</a:t>
            </a:r>
            <a:endParaRPr kumimoji="1" lang="en-US" altLang="ja-JP" sz="4400" b="1" dirty="0">
              <a:solidFill>
                <a:srgbClr val="FF3F3F"/>
              </a:solidFill>
            </a:endParaRPr>
          </a:p>
          <a:p>
            <a:pPr algn="ctr"/>
            <a:r>
              <a:rPr kumimoji="1" lang="ja-JP" altLang="en-US" sz="4400" b="1" dirty="0">
                <a:solidFill>
                  <a:srgbClr val="FF3F3F"/>
                </a:solidFill>
              </a:rPr>
              <a:t>未検討</a:t>
            </a:r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3858F5B9-F73D-493D-BC75-E3903B9542C6}"/>
              </a:ext>
            </a:extLst>
          </p:cNvPr>
          <p:cNvGrpSpPr/>
          <p:nvPr/>
        </p:nvGrpSpPr>
        <p:grpSpPr>
          <a:xfrm>
            <a:off x="3308022" y="6542113"/>
            <a:ext cx="3739309" cy="2902180"/>
            <a:chOff x="4019208" y="6353430"/>
            <a:chExt cx="3739309" cy="2902180"/>
          </a:xfrm>
        </p:grpSpPr>
        <p:pic>
          <p:nvPicPr>
            <p:cNvPr id="159" name="図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9395" flipH="1">
              <a:off x="4019208" y="6375610"/>
              <a:ext cx="3376000" cy="2880000"/>
            </a:xfrm>
            <a:prstGeom prst="rect">
              <a:avLst/>
            </a:prstGeom>
          </p:spPr>
        </p:pic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AA7966B9-AF72-4C68-BCD5-44F85E6F0C1A}"/>
                </a:ext>
              </a:extLst>
            </p:cNvPr>
            <p:cNvSpPr txBox="1"/>
            <p:nvPr/>
          </p:nvSpPr>
          <p:spPr>
            <a:xfrm>
              <a:off x="5223997" y="6353430"/>
              <a:ext cx="522899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SI</a:t>
              </a:r>
              <a:endParaRPr kumimoji="1" lang="ja-JP" altLang="en-US" sz="2800" b="1" dirty="0"/>
            </a:p>
          </p:txBody>
        </p:sp>
        <p:sp>
          <p:nvSpPr>
            <p:cNvPr id="545" name="テキスト ボックス 544">
              <a:extLst>
                <a:ext uri="{FF2B5EF4-FFF2-40B4-BE49-F238E27FC236}">
                  <a16:creationId xmlns:a16="http://schemas.microsoft.com/office/drawing/2014/main" id="{689C6C11-8793-4C3F-9A7E-FD0E41E7EA2E}"/>
                </a:ext>
              </a:extLst>
            </p:cNvPr>
            <p:cNvSpPr txBox="1"/>
            <p:nvPr/>
          </p:nvSpPr>
          <p:spPr>
            <a:xfrm>
              <a:off x="4457341" y="6510208"/>
              <a:ext cx="62228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SII</a:t>
              </a:r>
              <a:endParaRPr kumimoji="1" lang="ja-JP" altLang="en-US" sz="2800" b="1" dirty="0"/>
            </a:p>
          </p:txBody>
        </p:sp>
        <p:sp>
          <p:nvSpPr>
            <p:cNvPr id="546" name="テキスト ボックス 545">
              <a:extLst>
                <a:ext uri="{FF2B5EF4-FFF2-40B4-BE49-F238E27FC236}">
                  <a16:creationId xmlns:a16="http://schemas.microsoft.com/office/drawing/2014/main" id="{0EBC0992-BFFB-490B-935E-EB74BB8EBB09}"/>
                </a:ext>
              </a:extLst>
            </p:cNvPr>
            <p:cNvSpPr txBox="1"/>
            <p:nvPr/>
          </p:nvSpPr>
          <p:spPr>
            <a:xfrm>
              <a:off x="4579218" y="7110983"/>
              <a:ext cx="1863011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b="1" dirty="0"/>
                <a:t>Thalamus</a:t>
              </a:r>
              <a:endParaRPr kumimoji="1" lang="ja-JP" altLang="en-US" sz="2800" b="1" dirty="0"/>
            </a:p>
          </p:txBody>
        </p:sp>
        <p:sp>
          <p:nvSpPr>
            <p:cNvPr id="547" name="テキスト ボックス 546">
              <a:extLst>
                <a:ext uri="{FF2B5EF4-FFF2-40B4-BE49-F238E27FC236}">
                  <a16:creationId xmlns:a16="http://schemas.microsoft.com/office/drawing/2014/main" id="{1FA6EAC4-D096-48ED-83E0-4ECD168AD3C1}"/>
                </a:ext>
              </a:extLst>
            </p:cNvPr>
            <p:cNvSpPr txBox="1"/>
            <p:nvPr/>
          </p:nvSpPr>
          <p:spPr>
            <a:xfrm>
              <a:off x="4057077" y="7699746"/>
              <a:ext cx="1223412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Insula</a:t>
              </a:r>
              <a:endParaRPr kumimoji="1" lang="ja-JP" altLang="en-US" sz="2800" b="1" dirty="0"/>
            </a:p>
          </p:txBody>
        </p:sp>
        <p:sp>
          <p:nvSpPr>
            <p:cNvPr id="550" name="テキスト ボックス 549">
              <a:extLst>
                <a:ext uri="{FF2B5EF4-FFF2-40B4-BE49-F238E27FC236}">
                  <a16:creationId xmlns:a16="http://schemas.microsoft.com/office/drawing/2014/main" id="{2A2BEDAD-5DED-462E-8A4E-561D6D2F6424}"/>
                </a:ext>
              </a:extLst>
            </p:cNvPr>
            <p:cNvSpPr txBox="1"/>
            <p:nvPr/>
          </p:nvSpPr>
          <p:spPr>
            <a:xfrm>
              <a:off x="6503045" y="7051628"/>
              <a:ext cx="1255472" cy="5847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b="1" dirty="0"/>
                <a:t>LPFC</a:t>
              </a:r>
              <a:endParaRPr kumimoji="1" lang="ja-JP" altLang="en-US" sz="3200" b="1" dirty="0"/>
            </a:p>
          </p:txBody>
        </p:sp>
        <p:sp>
          <p:nvSpPr>
            <p:cNvPr id="552" name="テキスト ボックス 551">
              <a:extLst>
                <a:ext uri="{FF2B5EF4-FFF2-40B4-BE49-F238E27FC236}">
                  <a16:creationId xmlns:a16="http://schemas.microsoft.com/office/drawing/2014/main" id="{57871862-F571-4EA3-8207-61454C30963A}"/>
                </a:ext>
              </a:extLst>
            </p:cNvPr>
            <p:cNvSpPr txBox="1"/>
            <p:nvPr/>
          </p:nvSpPr>
          <p:spPr>
            <a:xfrm>
              <a:off x="6028897" y="7714457"/>
              <a:ext cx="1202573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b="1" dirty="0"/>
                <a:t>MPFC</a:t>
              </a:r>
              <a:endParaRPr kumimoji="1" lang="ja-JP" altLang="en-US" sz="2800" b="1" dirty="0"/>
            </a:p>
          </p:txBody>
        </p:sp>
        <p:sp>
          <p:nvSpPr>
            <p:cNvPr id="554" name="テキスト ボックス 553">
              <a:extLst>
                <a:ext uri="{FF2B5EF4-FFF2-40B4-BE49-F238E27FC236}">
                  <a16:creationId xmlns:a16="http://schemas.microsoft.com/office/drawing/2014/main" id="{C3C4A69D-CCE3-4685-8F6F-1C0C404F03D3}"/>
                </a:ext>
              </a:extLst>
            </p:cNvPr>
            <p:cNvSpPr txBox="1"/>
            <p:nvPr/>
          </p:nvSpPr>
          <p:spPr>
            <a:xfrm>
              <a:off x="5891266" y="6487666"/>
              <a:ext cx="982961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SMA</a:t>
              </a:r>
              <a:endParaRPr kumimoji="1" lang="ja-JP" altLang="en-US" sz="2800" b="1" dirty="0"/>
            </a:p>
          </p:txBody>
        </p:sp>
      </p:grpSp>
      <p:cxnSp>
        <p:nvCxnSpPr>
          <p:cNvPr id="556" name="直線矢印コネクタ 555">
            <a:extLst>
              <a:ext uri="{FF2B5EF4-FFF2-40B4-BE49-F238E27FC236}">
                <a16:creationId xmlns:a16="http://schemas.microsoft.com/office/drawing/2014/main" id="{FBD67E0A-4A7F-4FD5-96BE-DF4F9C099EA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470987" y="11369172"/>
            <a:ext cx="576000" cy="0"/>
          </a:xfrm>
          <a:prstGeom prst="straightConnector1">
            <a:avLst/>
          </a:prstGeom>
          <a:noFill/>
          <a:ln w="79375" cap="rnd" cmpd="sng" algn="ctr">
            <a:solidFill>
              <a:srgbClr val="FF3F3F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557" name="グループ化 556">
            <a:extLst>
              <a:ext uri="{FF2B5EF4-FFF2-40B4-BE49-F238E27FC236}">
                <a16:creationId xmlns:a16="http://schemas.microsoft.com/office/drawing/2014/main" id="{D44D5580-7E50-4A97-A5F4-47737F714E10}"/>
              </a:ext>
            </a:extLst>
          </p:cNvPr>
          <p:cNvGrpSpPr/>
          <p:nvPr/>
        </p:nvGrpSpPr>
        <p:grpSpPr>
          <a:xfrm>
            <a:off x="21395997" y="4035654"/>
            <a:ext cx="8801734" cy="9612000"/>
            <a:chOff x="62753" y="8278615"/>
            <a:chExt cx="9500060" cy="8700813"/>
          </a:xfrm>
        </p:grpSpPr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8035FFA5-1748-4D3E-9C10-6B9533206327}"/>
                </a:ext>
              </a:extLst>
            </p:cNvPr>
            <p:cNvSpPr/>
            <p:nvPr/>
          </p:nvSpPr>
          <p:spPr>
            <a:xfrm>
              <a:off x="62753" y="8278616"/>
              <a:ext cx="9500060" cy="8700812"/>
            </a:xfrm>
            <a:prstGeom prst="rect">
              <a:avLst/>
            </a:prstGeom>
            <a:noFill/>
            <a:ln w="1619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E22A781C-80CD-48EA-926C-1487632831A2}"/>
                </a:ext>
              </a:extLst>
            </p:cNvPr>
            <p:cNvSpPr/>
            <p:nvPr/>
          </p:nvSpPr>
          <p:spPr>
            <a:xfrm>
              <a:off x="62753" y="8278615"/>
              <a:ext cx="9500060" cy="900000"/>
            </a:xfrm>
            <a:prstGeom prst="rect">
              <a:avLst/>
            </a:prstGeom>
            <a:solidFill>
              <a:srgbClr val="002060"/>
            </a:solidFill>
            <a:ln w="1619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9EC308C8-0DC8-4B19-B243-DE30CA0E7E33}"/>
              </a:ext>
            </a:extLst>
          </p:cNvPr>
          <p:cNvSpPr txBox="1"/>
          <p:nvPr/>
        </p:nvSpPr>
        <p:spPr>
          <a:xfrm>
            <a:off x="21857324" y="4085127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</a:rPr>
              <a:t>血管剛性インデックス</a:t>
            </a:r>
          </a:p>
        </p:txBody>
      </p:sp>
      <p:sp>
        <p:nvSpPr>
          <p:cNvPr id="735" name="テキスト ボックス 734"/>
          <p:cNvSpPr txBox="1"/>
          <p:nvPr/>
        </p:nvSpPr>
        <p:spPr>
          <a:xfrm>
            <a:off x="11231864" y="40887290"/>
            <a:ext cx="4544834" cy="1367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3400" b="1" dirty="0"/>
              <a:t>痛み関心領域７項目の</a:t>
            </a:r>
            <a:endParaRPr lang="en-US" altLang="ja-JP" sz="3400" b="1" dirty="0"/>
          </a:p>
          <a:p>
            <a:pPr algn="ctr">
              <a:lnSpc>
                <a:spcPct val="125000"/>
              </a:lnSpc>
            </a:pPr>
            <a:r>
              <a:rPr lang="ja-JP" altLang="en-US" sz="3400" b="1" dirty="0"/>
              <a:t>有意な賦活を確認</a:t>
            </a:r>
            <a:endParaRPr lang="en-US" altLang="ja-JP" sz="3400" b="1" dirty="0"/>
          </a:p>
        </p:txBody>
      </p:sp>
      <p:pic>
        <p:nvPicPr>
          <p:cNvPr id="736" name="図 735"/>
          <p:cNvPicPr>
            <a:picLocks noChangeAspect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2" t="73367" r="34287" b="1069"/>
          <a:stretch/>
        </p:blipFill>
        <p:spPr>
          <a:xfrm>
            <a:off x="13706251" y="38468275"/>
            <a:ext cx="719894" cy="2160000"/>
          </a:xfrm>
          <a:prstGeom prst="rect">
            <a:avLst/>
          </a:prstGeom>
        </p:spPr>
      </p:pic>
      <p:pic>
        <p:nvPicPr>
          <p:cNvPr id="737" name="Picture 21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192" y="6908986"/>
            <a:ext cx="3049587" cy="286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3" name="直線矢印コネクタ 742"/>
          <p:cNvCxnSpPr/>
          <p:nvPr/>
        </p:nvCxnSpPr>
        <p:spPr>
          <a:xfrm flipV="1">
            <a:off x="24285927" y="5410653"/>
            <a:ext cx="3297971" cy="1514293"/>
          </a:xfrm>
          <a:prstGeom prst="straightConnector1">
            <a:avLst/>
          </a:prstGeom>
          <a:ln w="76200">
            <a:solidFill>
              <a:srgbClr val="F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3985989" y="5768936"/>
            <a:ext cx="3688995" cy="797726"/>
            <a:chOff x="23967731" y="5658303"/>
            <a:chExt cx="3688995" cy="797726"/>
          </a:xfrm>
        </p:grpSpPr>
        <p:sp>
          <p:nvSpPr>
            <p:cNvPr id="19" name="正方形/長方形 18"/>
            <p:cNvSpPr/>
            <p:nvPr/>
          </p:nvSpPr>
          <p:spPr>
            <a:xfrm>
              <a:off x="23967731" y="5658303"/>
              <a:ext cx="3688995" cy="7977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4104068" y="5809698"/>
              <a:ext cx="34163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rgbClr val="002060"/>
                  </a:solidFill>
                </a:rPr>
                <a:t>インピーダンス</a:t>
              </a: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>
            <a:off x="22697279" y="6167799"/>
            <a:ext cx="126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矢印コネクタ 737"/>
          <p:cNvCxnSpPr/>
          <p:nvPr/>
        </p:nvCxnSpPr>
        <p:spPr>
          <a:xfrm>
            <a:off x="27677538" y="6167799"/>
            <a:ext cx="126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テキスト ボックス 738"/>
              <p:cNvSpPr txBox="1"/>
              <p:nvPr/>
            </p:nvSpPr>
            <p:spPr>
              <a:xfrm>
                <a:off x="22107093" y="5446436"/>
                <a:ext cx="185018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1" dirty="0"/>
                  <a:t>運動 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739" name="テキスト ボックス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093" y="5446436"/>
                <a:ext cx="1850186" cy="584775"/>
              </a:xfrm>
              <a:prstGeom prst="rect">
                <a:avLst/>
              </a:prstGeom>
              <a:blipFill rotWithShape="0">
                <a:blip r:embed="rId50"/>
                <a:stretch>
                  <a:fillRect l="-7895" t="-11458" b="-354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テキスト ボックス 739"/>
              <p:cNvSpPr txBox="1"/>
              <p:nvPr/>
            </p:nvSpPr>
            <p:spPr>
              <a:xfrm>
                <a:off x="27677538" y="5446436"/>
                <a:ext cx="148309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1" dirty="0"/>
                  <a:t>力 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740" name="テキスト ボックス 7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538" y="5446436"/>
                <a:ext cx="1483098" cy="584775"/>
              </a:xfrm>
              <a:prstGeom prst="rect">
                <a:avLst/>
              </a:prstGeom>
              <a:blipFill rotWithShape="0">
                <a:blip r:embed="rId51"/>
                <a:stretch>
                  <a:fillRect l="-9836" t="-11458" b="-354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テキスト ボックス 740"/>
              <p:cNvSpPr txBox="1"/>
              <p:nvPr/>
            </p:nvSpPr>
            <p:spPr>
              <a:xfrm>
                <a:off x="21881491" y="10039710"/>
                <a:ext cx="7673254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400" b="1" dirty="0"/>
                  <a:t>運動 </a:t>
                </a:r>
                <a14:m>
                  <m:oMath xmlns:m="http://schemas.openxmlformats.org/officeDocument/2006/math">
                    <m:r>
                      <a:rPr lang="en-US" altLang="ja-JP" sz="34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ja-JP" sz="3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ja-JP" sz="3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3400" b="1" dirty="0"/>
                  <a:t> 指尖容積脈波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ja-JP" sz="3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kumimoji="1" lang="en-US" altLang="ja-JP" sz="3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ja-JP" sz="3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400" b="1" dirty="0"/>
                  <a:t> </a:t>
                </a:r>
                <a:r>
                  <a:rPr kumimoji="1" lang="ja-JP" altLang="en-US" sz="3400" dirty="0"/>
                  <a:t>の関数</a:t>
                </a:r>
              </a:p>
            </p:txBody>
          </p:sp>
        </mc:Choice>
        <mc:Fallback xmlns="">
          <p:sp>
            <p:nvSpPr>
              <p:cNvPr id="741" name="テキスト ボックス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91" y="10039710"/>
                <a:ext cx="7673254" cy="615553"/>
              </a:xfrm>
              <a:prstGeom prst="rect">
                <a:avLst/>
              </a:prstGeom>
              <a:blipFill rotWithShape="0">
                <a:blip r:embed="rId52"/>
                <a:stretch>
                  <a:fillRect l="-1668" t="-11881" r="-1827" b="-35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テキスト ボックス 741"/>
              <p:cNvSpPr txBox="1"/>
              <p:nvPr/>
            </p:nvSpPr>
            <p:spPr>
              <a:xfrm>
                <a:off x="21881491" y="10667955"/>
                <a:ext cx="6051015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400" b="1" dirty="0"/>
                  <a:t>　力 </a:t>
                </a:r>
                <a14:m>
                  <m:oMath xmlns:m="http://schemas.openxmlformats.org/officeDocument/2006/math">
                    <m:r>
                      <a:rPr lang="en-US" altLang="ja-JP" sz="34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ja-JP" sz="3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ja-JP" sz="3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3400" b="1" dirty="0"/>
                  <a:t> </a:t>
                </a:r>
                <a:r>
                  <a:rPr lang="ja-JP" altLang="en-US" sz="3400" b="1" dirty="0"/>
                  <a:t>血圧</a:t>
                </a:r>
                <a:r>
                  <a:rPr kumimoji="1" lang="ja-JP" altLang="en-US" sz="3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ja-JP" sz="3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kumimoji="1" lang="en-US" altLang="ja-JP" sz="3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ja-JP" sz="3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400" b="1" dirty="0"/>
                  <a:t> </a:t>
                </a:r>
                <a:r>
                  <a:rPr lang="ja-JP" altLang="en-US" sz="3400" dirty="0"/>
                  <a:t>に比例</a:t>
                </a:r>
                <a:endParaRPr kumimoji="1" lang="ja-JP" altLang="en-US" sz="3400" dirty="0"/>
              </a:p>
            </p:txBody>
          </p:sp>
        </mc:Choice>
        <mc:Fallback xmlns="">
          <p:sp>
            <p:nvSpPr>
              <p:cNvPr id="742" name="テキスト ボックス 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91" y="10667955"/>
                <a:ext cx="6051015" cy="615553"/>
              </a:xfrm>
              <a:prstGeom prst="rect">
                <a:avLst/>
              </a:prstGeom>
              <a:blipFill rotWithShape="0">
                <a:blip r:embed="rId53"/>
                <a:stretch>
                  <a:fillRect t="-11881" r="-2417" b="-35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グループ化 199"/>
          <p:cNvGrpSpPr/>
          <p:nvPr/>
        </p:nvGrpSpPr>
        <p:grpSpPr>
          <a:xfrm>
            <a:off x="25574884" y="7414638"/>
            <a:ext cx="3387185" cy="2223528"/>
            <a:chOff x="25747126" y="7414638"/>
            <a:chExt cx="3387185" cy="2223528"/>
          </a:xfrm>
        </p:grpSpPr>
        <p:sp>
          <p:nvSpPr>
            <p:cNvPr id="744" name="Rectangle 10"/>
            <p:cNvSpPr>
              <a:spLocks noChangeArrowheads="1"/>
            </p:cNvSpPr>
            <p:nvPr/>
          </p:nvSpPr>
          <p:spPr bwMode="auto">
            <a:xfrm>
              <a:off x="27185943" y="9139403"/>
              <a:ext cx="765175" cy="412750"/>
            </a:xfrm>
            <a:prstGeom prst="rect">
              <a:avLst/>
            </a:prstGeom>
            <a:solidFill>
              <a:srgbClr val="00CA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50" charset="-128"/>
              </a:endParaRPr>
            </a:p>
          </p:txBody>
        </p:sp>
        <p:grpSp>
          <p:nvGrpSpPr>
            <p:cNvPr id="745" name="Group 11"/>
            <p:cNvGrpSpPr>
              <a:grpSpLocks/>
            </p:cNvGrpSpPr>
            <p:nvPr/>
          </p:nvGrpSpPr>
          <p:grpSpPr bwMode="auto">
            <a:xfrm>
              <a:off x="27371680" y="8247248"/>
              <a:ext cx="393700" cy="484188"/>
              <a:chOff x="4741" y="3262"/>
              <a:chExt cx="280" cy="320"/>
            </a:xfrm>
          </p:grpSpPr>
          <p:sp>
            <p:nvSpPr>
              <p:cNvPr id="746" name="Rectangle 12"/>
              <p:cNvSpPr>
                <a:spLocks noChangeArrowheads="1"/>
              </p:cNvSpPr>
              <p:nvPr/>
            </p:nvSpPr>
            <p:spPr bwMode="auto">
              <a:xfrm>
                <a:off x="4840" y="3263"/>
                <a:ext cx="181" cy="318"/>
              </a:xfrm>
              <a:prstGeom prst="rect">
                <a:avLst/>
              </a:prstGeom>
              <a:solidFill>
                <a:srgbClr val="3333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47" name="Line 13"/>
              <p:cNvSpPr>
                <a:spLocks noChangeShapeType="1"/>
              </p:cNvSpPr>
              <p:nvPr/>
            </p:nvSpPr>
            <p:spPr bwMode="auto">
              <a:xfrm flipH="1">
                <a:off x="4741" y="3262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48" name="Line 14"/>
              <p:cNvSpPr>
                <a:spLocks noChangeShapeType="1"/>
              </p:cNvSpPr>
              <p:nvPr/>
            </p:nvSpPr>
            <p:spPr bwMode="auto">
              <a:xfrm flipH="1">
                <a:off x="4741" y="3581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</p:grpSp>
        <p:grpSp>
          <p:nvGrpSpPr>
            <p:cNvPr id="749" name="Group 15"/>
            <p:cNvGrpSpPr>
              <a:grpSpLocks noChangeAspect="1"/>
            </p:cNvGrpSpPr>
            <p:nvPr/>
          </p:nvGrpSpPr>
          <p:grpSpPr bwMode="auto">
            <a:xfrm>
              <a:off x="27110536" y="7528431"/>
              <a:ext cx="915988" cy="357188"/>
              <a:chOff x="4476" y="2674"/>
              <a:chExt cx="500" cy="181"/>
            </a:xfrm>
          </p:grpSpPr>
          <p:sp>
            <p:nvSpPr>
              <p:cNvPr id="750" name="Line 16"/>
              <p:cNvSpPr>
                <a:spLocks noChangeAspect="1" noChangeShapeType="1"/>
              </p:cNvSpPr>
              <p:nvPr/>
            </p:nvSpPr>
            <p:spPr bwMode="auto">
              <a:xfrm flipV="1">
                <a:off x="4568" y="2674"/>
                <a:ext cx="45" cy="9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1" name="Line 17"/>
              <p:cNvSpPr>
                <a:spLocks noChangeAspect="1" noChangeShapeType="1"/>
              </p:cNvSpPr>
              <p:nvPr/>
            </p:nvSpPr>
            <p:spPr bwMode="auto">
              <a:xfrm>
                <a:off x="4613" y="2674"/>
                <a:ext cx="45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2" name="Line 18"/>
              <p:cNvSpPr>
                <a:spLocks noChangeAspect="1" noChangeShapeType="1"/>
              </p:cNvSpPr>
              <p:nvPr/>
            </p:nvSpPr>
            <p:spPr bwMode="auto">
              <a:xfrm flipV="1">
                <a:off x="4658" y="2674"/>
                <a:ext cx="46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3" name="Line 19"/>
              <p:cNvSpPr>
                <a:spLocks noChangeAspect="1" noChangeShapeType="1"/>
              </p:cNvSpPr>
              <p:nvPr/>
            </p:nvSpPr>
            <p:spPr bwMode="auto">
              <a:xfrm>
                <a:off x="4704" y="2674"/>
                <a:ext cx="45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4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4749" y="2674"/>
                <a:ext cx="46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5" name="Line 21"/>
              <p:cNvSpPr>
                <a:spLocks noChangeAspect="1" noChangeShapeType="1"/>
              </p:cNvSpPr>
              <p:nvPr/>
            </p:nvSpPr>
            <p:spPr bwMode="auto">
              <a:xfrm>
                <a:off x="4794" y="2674"/>
                <a:ext cx="45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6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4839" y="2764"/>
                <a:ext cx="46" cy="9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7" name="Line 23"/>
              <p:cNvSpPr>
                <a:spLocks noChangeAspect="1" noChangeShapeType="1"/>
              </p:cNvSpPr>
              <p:nvPr/>
            </p:nvSpPr>
            <p:spPr bwMode="auto">
              <a:xfrm>
                <a:off x="4885" y="2764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  <p:sp>
            <p:nvSpPr>
              <p:cNvPr id="758" name="Line 24"/>
              <p:cNvSpPr>
                <a:spLocks noChangeAspect="1" noChangeShapeType="1"/>
              </p:cNvSpPr>
              <p:nvPr/>
            </p:nvSpPr>
            <p:spPr bwMode="auto">
              <a:xfrm>
                <a:off x="4476" y="2764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itchFamily="50" charset="-128"/>
                </a:endParaRPr>
              </a:p>
            </p:txBody>
          </p:sp>
        </p:grpSp>
        <p:sp>
          <p:nvSpPr>
            <p:cNvPr id="759" name="テキスト ボックス 758"/>
            <p:cNvSpPr txBox="1"/>
            <p:nvPr/>
          </p:nvSpPr>
          <p:spPr>
            <a:xfrm>
              <a:off x="25747126" y="7414638"/>
              <a:ext cx="100540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rgbClr val="FF0808"/>
                  </a:solidFill>
                </a:rPr>
                <a:t>剛性</a:t>
              </a:r>
              <a:endParaRPr kumimoji="1" lang="ja-JP" altLang="en-US" sz="3200" b="1" dirty="0">
                <a:solidFill>
                  <a:srgbClr val="FF0808"/>
                </a:solidFill>
              </a:endParaRPr>
            </a:p>
          </p:txBody>
        </p:sp>
        <p:sp>
          <p:nvSpPr>
            <p:cNvPr id="760" name="テキスト ボックス 759"/>
            <p:cNvSpPr txBox="1"/>
            <p:nvPr/>
          </p:nvSpPr>
          <p:spPr>
            <a:xfrm>
              <a:off x="25747126" y="8196955"/>
              <a:ext cx="100540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rgbClr val="3333FF"/>
                  </a:solidFill>
                </a:rPr>
                <a:t>粘性</a:t>
              </a:r>
              <a:endParaRPr kumimoji="1" lang="ja-JP" altLang="en-US" sz="3200" b="1" dirty="0">
                <a:solidFill>
                  <a:srgbClr val="3333FF"/>
                </a:solidFill>
              </a:endParaRPr>
            </a:p>
          </p:txBody>
        </p:sp>
        <p:sp>
          <p:nvSpPr>
            <p:cNvPr id="761" name="テキスト ボックス 760"/>
            <p:cNvSpPr txBox="1"/>
            <p:nvPr/>
          </p:nvSpPr>
          <p:spPr>
            <a:xfrm>
              <a:off x="25747126" y="9053391"/>
              <a:ext cx="100540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rgbClr val="00B050"/>
                  </a:solidFill>
                </a:rPr>
                <a:t>慣性</a:t>
              </a:r>
              <a:endParaRPr kumimoji="1" lang="ja-JP" altLang="en-US" sz="32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テキスト ボックス 761"/>
                <p:cNvSpPr txBox="1"/>
                <p:nvPr/>
              </p:nvSpPr>
              <p:spPr>
                <a:xfrm>
                  <a:off x="28460730" y="7414638"/>
                  <a:ext cx="61266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1" i="1" smtClean="0">
                            <a:solidFill>
                              <a:srgbClr val="FF0808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kumimoji="1" lang="ja-JP" altLang="en-US" sz="3200" b="1" dirty="0">
                    <a:solidFill>
                      <a:srgbClr val="FF0808"/>
                    </a:solidFill>
                  </a:endParaRPr>
                </a:p>
              </p:txBody>
            </p:sp>
          </mc:Choice>
          <mc:Fallback xmlns="">
            <p:sp>
              <p:nvSpPr>
                <p:cNvPr id="762" name="テキスト ボックス 7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0730" y="7414638"/>
                  <a:ext cx="612668" cy="584775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テキスト ボックス 762"/>
                <p:cNvSpPr txBox="1"/>
                <p:nvPr/>
              </p:nvSpPr>
              <p:spPr>
                <a:xfrm>
                  <a:off x="28460730" y="8196955"/>
                  <a:ext cx="59503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kumimoji="1" lang="ja-JP" altLang="en-US" sz="3200" b="1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763" name="テキスト ボックス 7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0730" y="8196955"/>
                  <a:ext cx="595035" cy="584775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テキスト ボックス 763"/>
                <p:cNvSpPr txBox="1"/>
                <p:nvPr/>
              </p:nvSpPr>
              <p:spPr>
                <a:xfrm>
                  <a:off x="28460730" y="9053391"/>
                  <a:ext cx="67358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kumimoji="1" lang="ja-JP" altLang="en-US" sz="3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64" name="テキスト ボックス 7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60730" y="9053391"/>
                  <a:ext cx="673581" cy="584775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6" name="直線矢印コネクタ 765"/>
          <p:cNvCxnSpPr/>
          <p:nvPr/>
        </p:nvCxnSpPr>
        <p:spPr>
          <a:xfrm flipV="1">
            <a:off x="24285927" y="11867952"/>
            <a:ext cx="3297971" cy="1514293"/>
          </a:xfrm>
          <a:prstGeom prst="straightConnector1">
            <a:avLst/>
          </a:prstGeom>
          <a:ln w="76200">
            <a:solidFill>
              <a:srgbClr val="F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7" name="グループ化 766"/>
          <p:cNvGrpSpPr/>
          <p:nvPr/>
        </p:nvGrpSpPr>
        <p:grpSpPr>
          <a:xfrm>
            <a:off x="23985989" y="12226235"/>
            <a:ext cx="3688995" cy="797726"/>
            <a:chOff x="23967731" y="5658303"/>
            <a:chExt cx="3688995" cy="797726"/>
          </a:xfrm>
        </p:grpSpPr>
        <p:sp>
          <p:nvSpPr>
            <p:cNvPr id="772" name="正方形/長方形 771"/>
            <p:cNvSpPr/>
            <p:nvPr/>
          </p:nvSpPr>
          <p:spPr>
            <a:xfrm>
              <a:off x="23967731" y="5658303"/>
              <a:ext cx="3688995" cy="7977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テキスト ボックス 772"/>
            <p:cNvSpPr txBox="1"/>
            <p:nvPr/>
          </p:nvSpPr>
          <p:spPr>
            <a:xfrm>
              <a:off x="24104068" y="5809698"/>
              <a:ext cx="34163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rgbClr val="002060"/>
                  </a:solidFill>
                </a:rPr>
                <a:t>インピーダンス</a:t>
              </a:r>
            </a:p>
          </p:txBody>
        </p:sp>
      </p:grpSp>
      <p:cxnSp>
        <p:nvCxnSpPr>
          <p:cNvPr id="768" name="直線矢印コネクタ 767"/>
          <p:cNvCxnSpPr/>
          <p:nvPr/>
        </p:nvCxnSpPr>
        <p:spPr>
          <a:xfrm>
            <a:off x="22697279" y="12625098"/>
            <a:ext cx="126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矢印コネクタ 768"/>
          <p:cNvCxnSpPr/>
          <p:nvPr/>
        </p:nvCxnSpPr>
        <p:spPr>
          <a:xfrm>
            <a:off x="27677538" y="12625098"/>
            <a:ext cx="126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テキスト ボックス 769"/>
              <p:cNvSpPr txBox="1"/>
              <p:nvPr/>
            </p:nvSpPr>
            <p:spPr>
              <a:xfrm>
                <a:off x="21916913" y="11411292"/>
                <a:ext cx="2040366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/>
                  <a:t>指尖容積</a:t>
                </a:r>
                <a:endParaRPr lang="en-US" altLang="ja-JP" sz="3200" b="1" dirty="0"/>
              </a:p>
              <a:p>
                <a:r>
                  <a:rPr lang="ja-JP" altLang="en-US" sz="3200" b="1" dirty="0"/>
                  <a:t>脈波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770" name="テキスト ボックス 7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6913" y="11411292"/>
                <a:ext cx="2040366" cy="1077218"/>
              </a:xfrm>
              <a:prstGeom prst="rect">
                <a:avLst/>
              </a:prstGeom>
              <a:blipFill rotWithShape="0">
                <a:blip r:embed="rId57"/>
                <a:stretch>
                  <a:fillRect l="-7463" t="-6215" b="-186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1" name="テキスト ボックス 770"/>
              <p:cNvSpPr txBox="1"/>
              <p:nvPr/>
            </p:nvSpPr>
            <p:spPr>
              <a:xfrm>
                <a:off x="27677538" y="11903735"/>
                <a:ext cx="211089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1" dirty="0"/>
                  <a:t>血圧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771" name="テキスト ボックス 7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538" y="11903735"/>
                <a:ext cx="2110899" cy="584775"/>
              </a:xfrm>
              <a:prstGeom prst="rect">
                <a:avLst/>
              </a:prstGeom>
              <a:blipFill rotWithShape="0">
                <a:blip r:embed="rId58"/>
                <a:stretch>
                  <a:fillRect l="-6916" t="-11458" b="-354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2" name="正方形/長方形 451"/>
          <p:cNvSpPr/>
          <p:nvPr/>
        </p:nvSpPr>
        <p:spPr>
          <a:xfrm>
            <a:off x="21572373" y="25791728"/>
            <a:ext cx="3240000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6" name="図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795" y="26183989"/>
            <a:ext cx="2412312" cy="2412406"/>
          </a:xfrm>
          <a:prstGeom prst="rect">
            <a:avLst/>
          </a:prstGeom>
        </p:spPr>
      </p:pic>
      <p:grpSp>
        <p:nvGrpSpPr>
          <p:cNvPr id="528" name="グループ化 527"/>
          <p:cNvGrpSpPr/>
          <p:nvPr/>
        </p:nvGrpSpPr>
        <p:grpSpPr>
          <a:xfrm>
            <a:off x="22280101" y="28407365"/>
            <a:ext cx="2556368" cy="400110"/>
            <a:chOff x="23875066" y="32964015"/>
            <a:chExt cx="2556368" cy="400110"/>
          </a:xfrm>
        </p:grpSpPr>
        <p:sp>
          <p:nvSpPr>
            <p:cNvPr id="529" name="テキスト ボックス 528"/>
            <p:cNvSpPr txBox="1"/>
            <p:nvPr/>
          </p:nvSpPr>
          <p:spPr>
            <a:xfrm>
              <a:off x="23875066" y="3296401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30" name="テキスト ボックス 529"/>
            <p:cNvSpPr txBox="1"/>
            <p:nvPr/>
          </p:nvSpPr>
          <p:spPr>
            <a:xfrm>
              <a:off x="24504263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31" name="テキスト ボックス 530"/>
            <p:cNvSpPr txBox="1"/>
            <p:nvPr/>
          </p:nvSpPr>
          <p:spPr>
            <a:xfrm>
              <a:off x="25197581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32" name="テキスト ボックス 531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pic>
        <p:nvPicPr>
          <p:cNvPr id="160" name="図 159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2309795" y="26182465"/>
            <a:ext cx="2413836" cy="2413930"/>
          </a:xfrm>
          <a:prstGeom prst="rect">
            <a:avLst/>
          </a:prstGeom>
        </p:spPr>
      </p:pic>
      <p:sp>
        <p:nvSpPr>
          <p:cNvPr id="472" name="テキスト ボックス 471"/>
          <p:cNvSpPr txBox="1"/>
          <p:nvPr/>
        </p:nvSpPr>
        <p:spPr>
          <a:xfrm>
            <a:off x="22913926" y="286991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刺激振幅</a:t>
            </a:r>
            <a:endParaRPr lang="ja-JP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6" name="グループ化 475"/>
          <p:cNvGrpSpPr/>
          <p:nvPr/>
        </p:nvGrpSpPr>
        <p:grpSpPr>
          <a:xfrm>
            <a:off x="21815603" y="26117771"/>
            <a:ext cx="625492" cy="2548088"/>
            <a:chOff x="9030112" y="26943776"/>
            <a:chExt cx="625492" cy="2548088"/>
          </a:xfrm>
        </p:grpSpPr>
        <p:sp>
          <p:nvSpPr>
            <p:cNvPr id="479" name="テキスト ボックス 478"/>
            <p:cNvSpPr txBox="1"/>
            <p:nvPr/>
          </p:nvSpPr>
          <p:spPr>
            <a:xfrm>
              <a:off x="9115071" y="2694377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9115071" y="2765976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11" name="テキスト ボックス 510"/>
            <p:cNvSpPr txBox="1"/>
            <p:nvPr/>
          </p:nvSpPr>
          <p:spPr>
            <a:xfrm>
              <a:off x="9030112" y="28375762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13" name="テキスト ボックス 512"/>
            <p:cNvSpPr txBox="1"/>
            <p:nvPr/>
          </p:nvSpPr>
          <p:spPr>
            <a:xfrm>
              <a:off x="9030112" y="2909175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477" name="テキスト ボックス 476"/>
          <p:cNvSpPr txBox="1"/>
          <p:nvPr/>
        </p:nvSpPr>
        <p:spPr>
          <a:xfrm rot="16200000">
            <a:off x="20936532" y="27212831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主観的疼痛度</a:t>
            </a:r>
            <a:endParaRPr lang="ja-JP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21714254" y="25764922"/>
            <a:ext cx="3081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0.93, </a:t>
            </a:r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0.001</a:t>
            </a:r>
            <a:endParaRPr lang="ja-JP" altLang="en-US" sz="30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sp>
        <p:nvSpPr>
          <p:cNvPr id="366" name="正方形/長方形 365"/>
          <p:cNvSpPr/>
          <p:nvPr/>
        </p:nvSpPr>
        <p:spPr>
          <a:xfrm>
            <a:off x="23412403" y="29129178"/>
            <a:ext cx="3240000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19735664" y="29129178"/>
            <a:ext cx="3240000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26746243" y="29973889"/>
            <a:ext cx="3240000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16401825" y="29954839"/>
            <a:ext cx="3240000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4" name="図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665" y="30366150"/>
            <a:ext cx="2412312" cy="2412406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7483665" y="30366150"/>
            <a:ext cx="2412312" cy="2412406"/>
          </a:xfrm>
          <a:prstGeom prst="rect">
            <a:avLst/>
          </a:prstGeom>
        </p:spPr>
      </p:pic>
      <p:pic>
        <p:nvPicPr>
          <p:cNvPr id="172" name="図 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825" y="29521439"/>
            <a:ext cx="2412312" cy="2412406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9825" y="29519915"/>
            <a:ext cx="2413836" cy="2413930"/>
          </a:xfrm>
          <a:prstGeom prst="rect">
            <a:avLst/>
          </a:prstGeom>
        </p:spPr>
      </p:pic>
      <p:pic>
        <p:nvPicPr>
          <p:cNvPr id="193" name="図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086" y="29521439"/>
            <a:ext cx="2412312" cy="2412406"/>
          </a:xfrm>
          <a:prstGeom prst="rect">
            <a:avLst/>
          </a:prstGeom>
        </p:spPr>
      </p:pic>
      <p:pic>
        <p:nvPicPr>
          <p:cNvPr id="202" name="図 201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7139247" y="30347100"/>
            <a:ext cx="2412312" cy="2412406"/>
          </a:xfrm>
          <a:prstGeom prst="rect">
            <a:avLst/>
          </a:prstGeom>
        </p:spPr>
      </p:pic>
      <p:grpSp>
        <p:nvGrpSpPr>
          <p:cNvPr id="335" name="グループ化 334"/>
          <p:cNvGrpSpPr/>
          <p:nvPr/>
        </p:nvGrpSpPr>
        <p:grpSpPr>
          <a:xfrm>
            <a:off x="23655633" y="29455221"/>
            <a:ext cx="625492" cy="2548088"/>
            <a:chOff x="9030112" y="26943776"/>
            <a:chExt cx="625492" cy="2548088"/>
          </a:xfrm>
        </p:grpSpPr>
        <p:sp>
          <p:nvSpPr>
            <p:cNvPr id="336" name="テキスト ボックス 335"/>
            <p:cNvSpPr txBox="1"/>
            <p:nvPr/>
          </p:nvSpPr>
          <p:spPr>
            <a:xfrm>
              <a:off x="9115071" y="2694377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9115071" y="2765976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9030112" y="28375762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9030112" y="2909175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pic>
        <p:nvPicPr>
          <p:cNvPr id="150" name="図 149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4149825" y="29519915"/>
            <a:ext cx="2413836" cy="2413930"/>
          </a:xfrm>
          <a:prstGeom prst="rect">
            <a:avLst/>
          </a:prstGeom>
        </p:spPr>
      </p:pic>
      <p:grpSp>
        <p:nvGrpSpPr>
          <p:cNvPr id="151" name="グループ化 150"/>
          <p:cNvGrpSpPr/>
          <p:nvPr/>
        </p:nvGrpSpPr>
        <p:grpSpPr>
          <a:xfrm>
            <a:off x="23967731" y="31744815"/>
            <a:ext cx="2705446" cy="400110"/>
            <a:chOff x="23725988" y="32964015"/>
            <a:chExt cx="2705446" cy="400110"/>
          </a:xfrm>
        </p:grpSpPr>
        <p:sp>
          <p:nvSpPr>
            <p:cNvPr id="328" name="テキスト ボックス 327"/>
            <p:cNvSpPr txBox="1"/>
            <p:nvPr/>
          </p:nvSpPr>
          <p:spPr>
            <a:xfrm>
              <a:off x="23725988" y="32964015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29" name="テキスト ボックス 328"/>
            <p:cNvSpPr txBox="1"/>
            <p:nvPr/>
          </p:nvSpPr>
          <p:spPr>
            <a:xfrm>
              <a:off x="24504264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30" name="テキスト ボックス 329"/>
            <p:cNvSpPr txBox="1"/>
            <p:nvPr/>
          </p:nvSpPr>
          <p:spPr>
            <a:xfrm>
              <a:off x="25197582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3.0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33" name="テキスト ボックス 332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34" name="テキスト ボックス 333"/>
          <p:cNvSpPr txBox="1"/>
          <p:nvPr/>
        </p:nvSpPr>
        <p:spPr>
          <a:xfrm>
            <a:off x="24164853" y="31998539"/>
            <a:ext cx="2388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標準化血管剛性</a:t>
            </a:r>
            <a:r>
              <a:rPr lang="en-US" altLang="ja-JP" sz="2000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ja-JP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テキスト ボックス 345"/>
          <p:cNvSpPr txBox="1"/>
          <p:nvPr/>
        </p:nvSpPr>
        <p:spPr>
          <a:xfrm rot="16200000">
            <a:off x="22776562" y="30550281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主観的疼痛度</a:t>
            </a:r>
            <a:endParaRPr lang="ja-JP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9" name="グループ化 398"/>
          <p:cNvGrpSpPr/>
          <p:nvPr/>
        </p:nvGrpSpPr>
        <p:grpSpPr>
          <a:xfrm>
            <a:off x="20440070" y="31744815"/>
            <a:ext cx="2556368" cy="400110"/>
            <a:chOff x="23875066" y="32964015"/>
            <a:chExt cx="2556368" cy="400110"/>
          </a:xfrm>
        </p:grpSpPr>
        <p:sp>
          <p:nvSpPr>
            <p:cNvPr id="409" name="テキスト ボックス 408"/>
            <p:cNvSpPr txBox="1"/>
            <p:nvPr/>
          </p:nvSpPr>
          <p:spPr>
            <a:xfrm>
              <a:off x="23875066" y="3296401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10" name="テキスト ボックス 409"/>
            <p:cNvSpPr txBox="1"/>
            <p:nvPr/>
          </p:nvSpPr>
          <p:spPr>
            <a:xfrm>
              <a:off x="24504263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11" name="テキスト ボックス 410"/>
            <p:cNvSpPr txBox="1"/>
            <p:nvPr/>
          </p:nvSpPr>
          <p:spPr>
            <a:xfrm>
              <a:off x="25197581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12" name="テキスト ボックス 411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400" name="テキスト ボックス 399"/>
          <p:cNvSpPr txBox="1"/>
          <p:nvPr/>
        </p:nvSpPr>
        <p:spPr>
          <a:xfrm>
            <a:off x="21077215" y="32036639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刺激振幅</a:t>
            </a:r>
          </a:p>
        </p:txBody>
      </p:sp>
      <p:grpSp>
        <p:nvGrpSpPr>
          <p:cNvPr id="401" name="グループ化 400"/>
          <p:cNvGrpSpPr/>
          <p:nvPr/>
        </p:nvGrpSpPr>
        <p:grpSpPr>
          <a:xfrm>
            <a:off x="19978894" y="29455221"/>
            <a:ext cx="625492" cy="2548088"/>
            <a:chOff x="9030112" y="26943776"/>
            <a:chExt cx="625492" cy="2548088"/>
          </a:xfrm>
        </p:grpSpPr>
        <p:sp>
          <p:nvSpPr>
            <p:cNvPr id="405" name="テキスト ボックス 404"/>
            <p:cNvSpPr txBox="1"/>
            <p:nvPr/>
          </p:nvSpPr>
          <p:spPr>
            <a:xfrm>
              <a:off x="9115071" y="2694377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06" name="テキスト ボックス 405"/>
            <p:cNvSpPr txBox="1"/>
            <p:nvPr/>
          </p:nvSpPr>
          <p:spPr>
            <a:xfrm>
              <a:off x="9115071" y="2765976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07" name="テキスト ボックス 406"/>
            <p:cNvSpPr txBox="1"/>
            <p:nvPr/>
          </p:nvSpPr>
          <p:spPr>
            <a:xfrm>
              <a:off x="9030112" y="28375762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08" name="テキスト ボックス 407"/>
            <p:cNvSpPr txBox="1"/>
            <p:nvPr/>
          </p:nvSpPr>
          <p:spPr>
            <a:xfrm>
              <a:off x="9030112" y="2909175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402" name="テキスト ボックス 401"/>
          <p:cNvSpPr txBox="1"/>
          <p:nvPr/>
        </p:nvSpPr>
        <p:spPr>
          <a:xfrm rot="16200000">
            <a:off x="18933913" y="30550281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en-US" altLang="ja-JP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テキスト ボックス 403"/>
          <p:cNvSpPr txBox="1"/>
          <p:nvPr/>
        </p:nvSpPr>
        <p:spPr>
          <a:xfrm>
            <a:off x="19877545" y="29102372"/>
            <a:ext cx="3081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0.60, </a:t>
            </a:r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0.001</a:t>
            </a:r>
            <a:endParaRPr lang="ja-JP" altLang="en-US" sz="30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pic>
        <p:nvPicPr>
          <p:cNvPr id="158" name="図 157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0473086" y="29519915"/>
            <a:ext cx="2413836" cy="2413930"/>
          </a:xfrm>
          <a:prstGeom prst="rect">
            <a:avLst/>
          </a:prstGeom>
        </p:spPr>
      </p:pic>
      <p:grpSp>
        <p:nvGrpSpPr>
          <p:cNvPr id="353" name="グループ化 352"/>
          <p:cNvGrpSpPr/>
          <p:nvPr/>
        </p:nvGrpSpPr>
        <p:grpSpPr>
          <a:xfrm>
            <a:off x="27301572" y="32589526"/>
            <a:ext cx="2705445" cy="400110"/>
            <a:chOff x="23725989" y="32964015"/>
            <a:chExt cx="2705445" cy="400110"/>
          </a:xfrm>
        </p:grpSpPr>
        <p:sp>
          <p:nvSpPr>
            <p:cNvPr id="370" name="テキスト ボックス 369"/>
            <p:cNvSpPr txBox="1"/>
            <p:nvPr/>
          </p:nvSpPr>
          <p:spPr>
            <a:xfrm>
              <a:off x="23725989" y="32964015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1" name="テキスト ボックス 370"/>
            <p:cNvSpPr txBox="1"/>
            <p:nvPr/>
          </p:nvSpPr>
          <p:spPr>
            <a:xfrm>
              <a:off x="24461785" y="32964015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2" name="テキスト ボックス 371"/>
            <p:cNvSpPr txBox="1"/>
            <p:nvPr/>
          </p:nvSpPr>
          <p:spPr>
            <a:xfrm>
              <a:off x="25197581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3" name="テキスト ボックス 372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55" name="テキスト ボックス 354"/>
          <p:cNvSpPr txBox="1"/>
          <p:nvPr/>
        </p:nvSpPr>
        <p:spPr>
          <a:xfrm>
            <a:off x="27831312" y="32843250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主観的疼痛度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6" name="グループ化 355"/>
          <p:cNvGrpSpPr/>
          <p:nvPr/>
        </p:nvGrpSpPr>
        <p:grpSpPr>
          <a:xfrm>
            <a:off x="26989473" y="30299932"/>
            <a:ext cx="625492" cy="2548088"/>
            <a:chOff x="9030112" y="26943776"/>
            <a:chExt cx="625492" cy="2548088"/>
          </a:xfrm>
        </p:grpSpPr>
        <p:sp>
          <p:nvSpPr>
            <p:cNvPr id="362" name="テキスト ボックス 361"/>
            <p:cNvSpPr txBox="1"/>
            <p:nvPr/>
          </p:nvSpPr>
          <p:spPr>
            <a:xfrm>
              <a:off x="9115071" y="2694377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65" name="テキスト ボックス 364"/>
            <p:cNvSpPr txBox="1"/>
            <p:nvPr/>
          </p:nvSpPr>
          <p:spPr>
            <a:xfrm>
              <a:off x="9115071" y="2765976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68" name="テキスト ボックス 367"/>
            <p:cNvSpPr txBox="1"/>
            <p:nvPr/>
          </p:nvSpPr>
          <p:spPr>
            <a:xfrm>
              <a:off x="9030112" y="28375762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69" name="テキスト ボックス 368"/>
            <p:cNvSpPr txBox="1"/>
            <p:nvPr/>
          </p:nvSpPr>
          <p:spPr>
            <a:xfrm>
              <a:off x="9030112" y="2909175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58" name="テキスト ボックス 357"/>
          <p:cNvSpPr txBox="1"/>
          <p:nvPr/>
        </p:nvSpPr>
        <p:spPr>
          <a:xfrm rot="16200000">
            <a:off x="25944492" y="3137594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en-US" altLang="ja-JP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26888124" y="29947083"/>
            <a:ext cx="3081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0.56, </a:t>
            </a:r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0.001</a:t>
            </a:r>
            <a:endParaRPr lang="ja-JP" altLang="en-US" sz="30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pic>
        <p:nvPicPr>
          <p:cNvPr id="163" name="図 162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7483665" y="30364626"/>
            <a:ext cx="2413836" cy="2413930"/>
          </a:xfrm>
          <a:prstGeom prst="rect">
            <a:avLst/>
          </a:prstGeom>
        </p:spPr>
      </p:pic>
      <p:pic>
        <p:nvPicPr>
          <p:cNvPr id="201" name="図 200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7139247" y="30345576"/>
            <a:ext cx="2413836" cy="2413930"/>
          </a:xfrm>
          <a:prstGeom prst="rect">
            <a:avLst/>
          </a:prstGeom>
        </p:spPr>
      </p:pic>
      <p:grpSp>
        <p:nvGrpSpPr>
          <p:cNvPr id="378" name="グループ化 377"/>
          <p:cNvGrpSpPr/>
          <p:nvPr/>
        </p:nvGrpSpPr>
        <p:grpSpPr>
          <a:xfrm>
            <a:off x="17106231" y="32570476"/>
            <a:ext cx="2556368" cy="400110"/>
            <a:chOff x="23875066" y="32964015"/>
            <a:chExt cx="2556368" cy="400110"/>
          </a:xfrm>
        </p:grpSpPr>
        <p:sp>
          <p:nvSpPr>
            <p:cNvPr id="391" name="テキスト ボックス 390"/>
            <p:cNvSpPr txBox="1"/>
            <p:nvPr/>
          </p:nvSpPr>
          <p:spPr>
            <a:xfrm>
              <a:off x="23875066" y="32964015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3" name="テキスト ボックス 392"/>
            <p:cNvSpPr txBox="1"/>
            <p:nvPr/>
          </p:nvSpPr>
          <p:spPr>
            <a:xfrm>
              <a:off x="24504264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4" name="テキスト ボックス 393"/>
            <p:cNvSpPr txBox="1"/>
            <p:nvPr/>
          </p:nvSpPr>
          <p:spPr>
            <a:xfrm>
              <a:off x="25197582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5" name="テキスト ボックス 394"/>
            <p:cNvSpPr txBox="1"/>
            <p:nvPr/>
          </p:nvSpPr>
          <p:spPr>
            <a:xfrm>
              <a:off x="2589090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80" name="テキスト ボックス 379"/>
          <p:cNvSpPr txBox="1"/>
          <p:nvPr/>
        </p:nvSpPr>
        <p:spPr>
          <a:xfrm>
            <a:off x="17743378" y="32862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刺激振幅</a:t>
            </a:r>
            <a:endParaRPr lang="ja-JP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16645055" y="30280882"/>
            <a:ext cx="625492" cy="2548088"/>
            <a:chOff x="9030112" y="26943776"/>
            <a:chExt cx="625492" cy="2548088"/>
          </a:xfrm>
        </p:grpSpPr>
        <p:sp>
          <p:nvSpPr>
            <p:cNvPr id="387" name="テキスト ボックス 386"/>
            <p:cNvSpPr txBox="1"/>
            <p:nvPr/>
          </p:nvSpPr>
          <p:spPr>
            <a:xfrm>
              <a:off x="9115071" y="2694377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88" name="テキスト ボックス 387"/>
            <p:cNvSpPr txBox="1"/>
            <p:nvPr/>
          </p:nvSpPr>
          <p:spPr>
            <a:xfrm>
              <a:off x="9115071" y="2765976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3.0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89" name="テキスト ボックス 388"/>
            <p:cNvSpPr txBox="1"/>
            <p:nvPr/>
          </p:nvSpPr>
          <p:spPr>
            <a:xfrm>
              <a:off x="9115071" y="28375762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0" name="テキスト ボックス 389"/>
            <p:cNvSpPr txBox="1"/>
            <p:nvPr/>
          </p:nvSpPr>
          <p:spPr>
            <a:xfrm>
              <a:off x="9030112" y="2909175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385" name="テキスト ボックス 384"/>
          <p:cNvSpPr txBox="1"/>
          <p:nvPr/>
        </p:nvSpPr>
        <p:spPr>
          <a:xfrm rot="16200000">
            <a:off x="15433361" y="31375942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標準化血管剛性</a:t>
            </a:r>
            <a:r>
              <a:rPr lang="en-US" altLang="ja-JP" sz="2000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ja-JP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テキスト ボックス 385"/>
          <p:cNvSpPr txBox="1"/>
          <p:nvPr/>
        </p:nvSpPr>
        <p:spPr>
          <a:xfrm>
            <a:off x="16543706" y="29928033"/>
            <a:ext cx="3081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0.55, </a:t>
            </a:r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0.001</a:t>
            </a:r>
            <a:endParaRPr lang="ja-JP" altLang="en-US" sz="30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23554284" y="29102372"/>
            <a:ext cx="3081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0.55, </a:t>
            </a:r>
            <a:r>
              <a:rPr lang="en-US" altLang="ja-JP" sz="30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0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0.001</a:t>
            </a:r>
            <a:endParaRPr lang="ja-JP" altLang="en-US" sz="30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sp>
        <p:nvSpPr>
          <p:cNvPr id="414" name="正方形/長方形 413"/>
          <p:cNvSpPr/>
          <p:nvPr/>
        </p:nvSpPr>
        <p:spPr>
          <a:xfrm>
            <a:off x="21224421" y="33764248"/>
            <a:ext cx="3960000" cy="3960000"/>
          </a:xfrm>
          <a:prstGeom prst="rect">
            <a:avLst/>
          </a:prstGeom>
          <a:solidFill>
            <a:schemeClr val="bg1"/>
          </a:solidFill>
          <a:ln w="63500">
            <a:solidFill>
              <a:srgbClr val="FF3F3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8" name="図 197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22060390" y="34357385"/>
            <a:ext cx="2880146" cy="2881781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22060390" y="34357385"/>
            <a:ext cx="2881669" cy="2881781"/>
          </a:xfrm>
          <a:prstGeom prst="rect">
            <a:avLst/>
          </a:prstGeom>
        </p:spPr>
      </p:pic>
      <p:pic>
        <p:nvPicPr>
          <p:cNvPr id="589" name="図 588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22060390" y="34357385"/>
            <a:ext cx="2881669" cy="2881781"/>
          </a:xfrm>
          <a:prstGeom prst="rect">
            <a:avLst/>
          </a:prstGeom>
        </p:spPr>
      </p:pic>
      <p:grpSp>
        <p:nvGrpSpPr>
          <p:cNvPr id="564" name="グループ化 563"/>
          <p:cNvGrpSpPr/>
          <p:nvPr/>
        </p:nvGrpSpPr>
        <p:grpSpPr>
          <a:xfrm>
            <a:off x="21878296" y="37050136"/>
            <a:ext cx="3181696" cy="400110"/>
            <a:chOff x="23725988" y="32964015"/>
            <a:chExt cx="3181696" cy="400110"/>
          </a:xfrm>
        </p:grpSpPr>
        <p:sp>
          <p:nvSpPr>
            <p:cNvPr id="572" name="テキスト ボックス 571"/>
            <p:cNvSpPr txBox="1"/>
            <p:nvPr/>
          </p:nvSpPr>
          <p:spPr>
            <a:xfrm>
              <a:off x="23725988" y="32964015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3" name="テキスト ボックス 572"/>
            <p:cNvSpPr txBox="1"/>
            <p:nvPr/>
          </p:nvSpPr>
          <p:spPr>
            <a:xfrm>
              <a:off x="24634694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4" name="テキスト ボックス 573"/>
            <p:cNvSpPr txBox="1"/>
            <p:nvPr/>
          </p:nvSpPr>
          <p:spPr>
            <a:xfrm>
              <a:off x="25500922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3.0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5" name="テキスト ボックス 574"/>
            <p:cNvSpPr txBox="1"/>
            <p:nvPr/>
          </p:nvSpPr>
          <p:spPr>
            <a:xfrm>
              <a:off x="26367150" y="32964015"/>
              <a:ext cx="540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5.0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565" name="テキスト ボックス 564"/>
          <p:cNvSpPr txBox="1"/>
          <p:nvPr/>
        </p:nvSpPr>
        <p:spPr>
          <a:xfrm>
            <a:off x="22284968" y="37347402"/>
            <a:ext cx="2388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標準化血管剛性</a:t>
            </a:r>
            <a:r>
              <a:rPr lang="en-US" altLang="ja-JP" sz="2000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ja-JP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altLang="ja-JP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ja-JP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6" name="グループ化 565"/>
          <p:cNvGrpSpPr/>
          <p:nvPr/>
        </p:nvGrpSpPr>
        <p:grpSpPr>
          <a:xfrm>
            <a:off x="21566198" y="34303342"/>
            <a:ext cx="625492" cy="2948138"/>
            <a:chOff x="9030112" y="26486576"/>
            <a:chExt cx="625492" cy="2948138"/>
          </a:xfrm>
        </p:grpSpPr>
        <p:sp>
          <p:nvSpPr>
            <p:cNvPr id="568" name="テキスト ボックス 567"/>
            <p:cNvSpPr txBox="1"/>
            <p:nvPr/>
          </p:nvSpPr>
          <p:spPr>
            <a:xfrm>
              <a:off x="9115071" y="2648657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69" name="テキスト ボックス 568"/>
            <p:cNvSpPr txBox="1"/>
            <p:nvPr/>
          </p:nvSpPr>
          <p:spPr>
            <a:xfrm>
              <a:off x="9115071" y="27335919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0" name="テキスト ボックス 569"/>
            <p:cNvSpPr txBox="1"/>
            <p:nvPr/>
          </p:nvSpPr>
          <p:spPr>
            <a:xfrm>
              <a:off x="9030112" y="28185262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-1.0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1" name="テキスト ボックス 570"/>
            <p:cNvSpPr txBox="1"/>
            <p:nvPr/>
          </p:nvSpPr>
          <p:spPr>
            <a:xfrm>
              <a:off x="9030112" y="29034604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-2.5</a:t>
              </a:r>
              <a:endParaRPr kumimoji="1" lang="ja-JP" altLang="en-US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567" name="テキスト ボックス 566"/>
          <p:cNvSpPr txBox="1"/>
          <p:nvPr/>
        </p:nvSpPr>
        <p:spPr>
          <a:xfrm rot="16200000">
            <a:off x="20506792" y="35588902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en-US" altLang="ja-JP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テキスト ボックス 575"/>
          <p:cNvSpPr txBox="1"/>
          <p:nvPr/>
        </p:nvSpPr>
        <p:spPr>
          <a:xfrm>
            <a:off x="21298067" y="33768929"/>
            <a:ext cx="395012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sz="39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r</a:t>
            </a:r>
            <a:r>
              <a:rPr lang="en-US" altLang="ja-JP" sz="39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= 0.56, </a:t>
            </a:r>
            <a:r>
              <a:rPr lang="en-US" altLang="ja-JP" sz="3900" b="1" i="1" dirty="0">
                <a:solidFill>
                  <a:srgbClr val="FF5353"/>
                </a:solidFill>
                <a:latin typeface="Times New Roman"/>
                <a:ea typeface="ＭＳ Ｐゴシック"/>
              </a:rPr>
              <a:t>p</a:t>
            </a:r>
            <a:r>
              <a:rPr lang="en-US" altLang="ja-JP" sz="3900" b="1" dirty="0">
                <a:solidFill>
                  <a:srgbClr val="FF5353"/>
                </a:solidFill>
                <a:latin typeface="Times New Roman"/>
                <a:ea typeface="ＭＳ Ｐゴシック"/>
              </a:rPr>
              <a:t> &lt; 0.001</a:t>
            </a:r>
            <a:endParaRPr lang="ja-JP" altLang="en-US" sz="3900" b="1" dirty="0">
              <a:solidFill>
                <a:srgbClr val="FF5353"/>
              </a:solidFill>
              <a:latin typeface="Times New Roman"/>
              <a:ea typeface="ＭＳ Ｐゴシック"/>
            </a:endParaRPr>
          </a:p>
        </p:txBody>
      </p:sp>
      <p:pic>
        <p:nvPicPr>
          <p:cNvPr id="563" name="Picture 2" descr="O:\【COITF】\82_拠点募集\130612拠点募集説明会\ビデオ\ビデオ素材\名称未設定 2.jpg">
            <a:extLst>
              <a:ext uri="{FF2B5EF4-FFF2-40B4-BE49-F238E27FC236}">
                <a16:creationId xmlns:a16="http://schemas.microsoft.com/office/drawing/2014/main" id="{F672F41C-EEB5-489B-80BA-758650135C52}"/>
              </a:ext>
            </a:extLst>
          </p:cNvPr>
          <p:cNvPicPr/>
          <p:nvPr/>
        </p:nvPicPr>
        <p:blipFill>
          <a:blip r:embed="rId6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2" y="705593"/>
            <a:ext cx="3161764" cy="2404587"/>
          </a:xfrm>
          <a:prstGeom prst="rect">
            <a:avLst/>
          </a:prstGeom>
          <a:noFill/>
          <a:extLst/>
        </p:spPr>
      </p:pic>
      <p:pic>
        <p:nvPicPr>
          <p:cNvPr id="585" name="図 584">
            <a:extLst>
              <a:ext uri="{FF2B5EF4-FFF2-40B4-BE49-F238E27FC236}">
                <a16:creationId xmlns:a16="http://schemas.microsoft.com/office/drawing/2014/main" id="{656DE1C8-917D-413D-AA24-6DB024F0B5D8}"/>
              </a:ext>
            </a:extLst>
          </p:cNvPr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310" y="582436"/>
            <a:ext cx="2950495" cy="2687137"/>
          </a:xfrm>
          <a:prstGeom prst="rect">
            <a:avLst/>
          </a:prstGeom>
          <a:effectLst>
            <a:glow rad="127000">
              <a:schemeClr val="accent1">
                <a:alpha val="66000"/>
              </a:schemeClr>
            </a:glow>
          </a:effectLst>
        </p:spPr>
      </p:pic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6CAEC7EB-4804-4D3B-AAD4-070F8D142BF1}"/>
              </a:ext>
            </a:extLst>
          </p:cNvPr>
          <p:cNvSpPr txBox="1"/>
          <p:nvPr/>
        </p:nvSpPr>
        <p:spPr>
          <a:xfrm>
            <a:off x="10054594" y="2243876"/>
            <a:ext cx="10376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3333FF"/>
                </a:solidFill>
              </a:rPr>
              <a:t>～ 痛みの可視化から生まれた技術 ～</a:t>
            </a:r>
            <a:endParaRPr lang="en-US" altLang="ja-JP" sz="48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914</Words>
  <Application>Microsoft Office PowerPoint</Application>
  <PresentationFormat>ユーザー設定</PresentationFormat>
  <Paragraphs>299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Arial Unicode MS</vt:lpstr>
      <vt:lpstr>HGSｺﾞｼｯｸM</vt:lpstr>
      <vt:lpstr>ＭＳ Ｐゴシック</vt:lpstr>
      <vt:lpstr>メイリオ</vt:lpstr>
      <vt:lpstr>Arial</vt:lpstr>
      <vt:lpstr>Calibri</vt:lpstr>
      <vt:lpstr>Cambria Math</vt:lpstr>
      <vt:lpstr>Symbol</vt:lpstr>
      <vt:lpstr>Times New Roman</vt:lpstr>
      <vt:lpstr>Office テーマ</vt:lpstr>
      <vt:lpstr>PowerPoint プレゼンテーション</vt:lpstr>
    </vt:vector>
  </TitlesOfParts>
  <Company>bsys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広島大学感性COI拠点</cp:lastModifiedBy>
  <cp:revision>327</cp:revision>
  <cp:lastPrinted>2017-08-25T08:20:42Z</cp:lastPrinted>
  <dcterms:created xsi:type="dcterms:W3CDTF">2016-08-16T02:18:27Z</dcterms:created>
  <dcterms:modified xsi:type="dcterms:W3CDTF">2018-01-26T11:31:10Z</dcterms:modified>
</cp:coreProperties>
</file>